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327" r:id="rId3"/>
    <p:sldId id="336" r:id="rId4"/>
    <p:sldId id="325" r:id="rId5"/>
    <p:sldId id="337" r:id="rId6"/>
    <p:sldId id="338" r:id="rId7"/>
    <p:sldId id="339" r:id="rId8"/>
    <p:sldId id="340" r:id="rId9"/>
    <p:sldId id="341" r:id="rId10"/>
    <p:sldId id="33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>
        <p:scale>
          <a:sx n="75" d="100"/>
          <a:sy n="75" d="100"/>
        </p:scale>
        <p:origin x="-324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79C90-4B83-44D1-A60F-44A75D7A4CD8}" type="datetimeFigureOut">
              <a:rPr lang="de-DE" smtClean="0"/>
              <a:pPr/>
              <a:t>29.10.2012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24997-103B-42A1-B5B4-BE8CA364ED3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de-DE" smtClean="0"/>
              <a:t>v2.0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de-CH" smtClean="0">
                <a:solidFill>
                  <a:schemeClr val="tx2"/>
                </a:solidFill>
              </a:rPr>
              <a:t>Programmieren / Kapitel 2 - Programmfluss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Kapitel 2 - Programmfluss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Kapitel 2 - Programmfluss</a:t>
            </a:r>
            <a:endParaRPr kumimoji="0"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de-CH" smtClean="0"/>
              <a:t>Programmieren / Kapitel 2 - Programmfluss</a:t>
            </a:r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326048" y="6248400"/>
            <a:ext cx="1440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123728" y="6248206"/>
            <a:ext cx="5112568" cy="365125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Programmieren / Kapitel 2 - Programmfluss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196752"/>
            <a:ext cx="533400" cy="39541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1560" y="6282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CH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Marco Jakob</a:t>
            </a:r>
            <a:endParaRPr kumimoji="0" lang="de-DE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Programmieren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Kapitel </a:t>
            </a:r>
            <a:r>
              <a:rPr lang="de-DE" smtClean="0"/>
              <a:t>2 – Programmfluss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Was, wenn sich die Wiese ändert?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7384" y="2197906"/>
            <a:ext cx="309634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act()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move();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goAroundTree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goAroundTree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move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g</a:t>
            </a:r>
            <a:r>
              <a:rPr lang="de-CH" sz="2000" dirty="0" err="1">
                <a:latin typeface="Times New Roman" pitchFamily="18" charset="0"/>
                <a:cs typeface="Times New Roman" pitchFamily="18" charset="0"/>
              </a:rPr>
              <a:t>oAroundTree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removeLeaf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de-CH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9" name="Picture 7" descr="C:\Users\Marco Jakob\Desktop\Gnome-Process-Stop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888" y="447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Marco Jakob\Desktop\Dialog-Apply-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888" y="21979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3872740" y="4264893"/>
            <a:ext cx="4305814" cy="1036315"/>
            <a:chOff x="3364368" y="3717032"/>
            <a:chExt cx="4305814" cy="1036315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368" y="3717032"/>
              <a:ext cx="4305814" cy="1036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Freihandform 7"/>
            <p:cNvSpPr/>
            <p:nvPr/>
          </p:nvSpPr>
          <p:spPr>
            <a:xfrm>
              <a:off x="4229100" y="4013200"/>
              <a:ext cx="2311709" cy="406400"/>
            </a:xfrm>
            <a:custGeom>
              <a:avLst/>
              <a:gdLst>
                <a:gd name="connsiteX0" fmla="*/ 0 w 2311709"/>
                <a:gd name="connsiteY0" fmla="*/ 266700 h 406400"/>
                <a:gd name="connsiteX1" fmla="*/ 12700 w 2311709"/>
                <a:gd name="connsiteY1" fmla="*/ 101600 h 406400"/>
                <a:gd name="connsiteX2" fmla="*/ 25400 w 2311709"/>
                <a:gd name="connsiteY2" fmla="*/ 63500 h 406400"/>
                <a:gd name="connsiteX3" fmla="*/ 139700 w 2311709"/>
                <a:gd name="connsiteY3" fmla="*/ 25400 h 406400"/>
                <a:gd name="connsiteX4" fmla="*/ 177800 w 2311709"/>
                <a:gd name="connsiteY4" fmla="*/ 12700 h 406400"/>
                <a:gd name="connsiteX5" fmla="*/ 215900 w 2311709"/>
                <a:gd name="connsiteY5" fmla="*/ 0 h 406400"/>
                <a:gd name="connsiteX6" fmla="*/ 469900 w 2311709"/>
                <a:gd name="connsiteY6" fmla="*/ 25400 h 406400"/>
                <a:gd name="connsiteX7" fmla="*/ 546100 w 2311709"/>
                <a:gd name="connsiteY7" fmla="*/ 88900 h 406400"/>
                <a:gd name="connsiteX8" fmla="*/ 596900 w 2311709"/>
                <a:gd name="connsiteY8" fmla="*/ 165100 h 406400"/>
                <a:gd name="connsiteX9" fmla="*/ 622300 w 2311709"/>
                <a:gd name="connsiteY9" fmla="*/ 203200 h 406400"/>
                <a:gd name="connsiteX10" fmla="*/ 647700 w 2311709"/>
                <a:gd name="connsiteY10" fmla="*/ 279400 h 406400"/>
                <a:gd name="connsiteX11" fmla="*/ 660400 w 2311709"/>
                <a:gd name="connsiteY11" fmla="*/ 317500 h 406400"/>
                <a:gd name="connsiteX12" fmla="*/ 736600 w 2311709"/>
                <a:gd name="connsiteY12" fmla="*/ 342900 h 406400"/>
                <a:gd name="connsiteX13" fmla="*/ 774700 w 2311709"/>
                <a:gd name="connsiteY13" fmla="*/ 330200 h 406400"/>
                <a:gd name="connsiteX14" fmla="*/ 812800 w 2311709"/>
                <a:gd name="connsiteY14" fmla="*/ 304800 h 406400"/>
                <a:gd name="connsiteX15" fmla="*/ 901700 w 2311709"/>
                <a:gd name="connsiteY15" fmla="*/ 241300 h 406400"/>
                <a:gd name="connsiteX16" fmla="*/ 927100 w 2311709"/>
                <a:gd name="connsiteY16" fmla="*/ 190500 h 406400"/>
                <a:gd name="connsiteX17" fmla="*/ 965200 w 2311709"/>
                <a:gd name="connsiteY17" fmla="*/ 165100 h 406400"/>
                <a:gd name="connsiteX18" fmla="*/ 977900 w 2311709"/>
                <a:gd name="connsiteY18" fmla="*/ 127000 h 406400"/>
                <a:gd name="connsiteX19" fmla="*/ 1016000 w 2311709"/>
                <a:gd name="connsiteY19" fmla="*/ 114300 h 406400"/>
                <a:gd name="connsiteX20" fmla="*/ 1104900 w 2311709"/>
                <a:gd name="connsiteY20" fmla="*/ 76200 h 406400"/>
                <a:gd name="connsiteX21" fmla="*/ 1295400 w 2311709"/>
                <a:gd name="connsiteY21" fmla="*/ 114300 h 406400"/>
                <a:gd name="connsiteX22" fmla="*/ 1320800 w 2311709"/>
                <a:gd name="connsiteY22" fmla="*/ 152400 h 406400"/>
                <a:gd name="connsiteX23" fmla="*/ 1333500 w 2311709"/>
                <a:gd name="connsiteY23" fmla="*/ 190500 h 406400"/>
                <a:gd name="connsiteX24" fmla="*/ 1346200 w 2311709"/>
                <a:gd name="connsiteY24" fmla="*/ 381000 h 406400"/>
                <a:gd name="connsiteX25" fmla="*/ 1422400 w 2311709"/>
                <a:gd name="connsiteY25" fmla="*/ 406400 h 406400"/>
                <a:gd name="connsiteX26" fmla="*/ 1536700 w 2311709"/>
                <a:gd name="connsiteY26" fmla="*/ 393700 h 406400"/>
                <a:gd name="connsiteX27" fmla="*/ 1612900 w 2311709"/>
                <a:gd name="connsiteY27" fmla="*/ 342900 h 406400"/>
                <a:gd name="connsiteX28" fmla="*/ 1651000 w 2311709"/>
                <a:gd name="connsiteY28" fmla="*/ 317500 h 406400"/>
                <a:gd name="connsiteX29" fmla="*/ 1701800 w 2311709"/>
                <a:gd name="connsiteY29" fmla="*/ 241300 h 406400"/>
                <a:gd name="connsiteX30" fmla="*/ 1727200 w 2311709"/>
                <a:gd name="connsiteY30" fmla="*/ 190500 h 406400"/>
                <a:gd name="connsiteX31" fmla="*/ 1854200 w 2311709"/>
                <a:gd name="connsiteY31" fmla="*/ 63500 h 406400"/>
                <a:gd name="connsiteX32" fmla="*/ 2032000 w 2311709"/>
                <a:gd name="connsiteY32" fmla="*/ 38100 h 406400"/>
                <a:gd name="connsiteX33" fmla="*/ 2133600 w 2311709"/>
                <a:gd name="connsiteY33" fmla="*/ 50800 h 406400"/>
                <a:gd name="connsiteX34" fmla="*/ 2171700 w 2311709"/>
                <a:gd name="connsiteY34" fmla="*/ 63500 h 406400"/>
                <a:gd name="connsiteX35" fmla="*/ 2197100 w 2311709"/>
                <a:gd name="connsiteY35" fmla="*/ 101600 h 406400"/>
                <a:gd name="connsiteX36" fmla="*/ 2235200 w 2311709"/>
                <a:gd name="connsiteY36" fmla="*/ 127000 h 406400"/>
                <a:gd name="connsiteX37" fmla="*/ 2286000 w 2311709"/>
                <a:gd name="connsiteY37" fmla="*/ 241300 h 406400"/>
                <a:gd name="connsiteX38" fmla="*/ 2311400 w 2311709"/>
                <a:gd name="connsiteY38" fmla="*/ 342900 h 406400"/>
                <a:gd name="connsiteX39" fmla="*/ 2311400 w 2311709"/>
                <a:gd name="connsiteY39" fmla="*/ 35560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11709" h="406400">
                  <a:moveTo>
                    <a:pt x="0" y="266700"/>
                  </a:moveTo>
                  <a:cubicBezTo>
                    <a:pt x="4233" y="211667"/>
                    <a:pt x="5854" y="156370"/>
                    <a:pt x="12700" y="101600"/>
                  </a:cubicBezTo>
                  <a:cubicBezTo>
                    <a:pt x="14360" y="88316"/>
                    <a:pt x="14507" y="71281"/>
                    <a:pt x="25400" y="63500"/>
                  </a:cubicBezTo>
                  <a:lnTo>
                    <a:pt x="139700" y="25400"/>
                  </a:lnTo>
                  <a:lnTo>
                    <a:pt x="177800" y="12700"/>
                  </a:lnTo>
                  <a:lnTo>
                    <a:pt x="215900" y="0"/>
                  </a:lnTo>
                  <a:cubicBezTo>
                    <a:pt x="217256" y="90"/>
                    <a:pt x="415455" y="4983"/>
                    <a:pt x="469900" y="25400"/>
                  </a:cubicBezTo>
                  <a:cubicBezTo>
                    <a:pt x="492920" y="34033"/>
                    <a:pt x="532536" y="71460"/>
                    <a:pt x="546100" y="88900"/>
                  </a:cubicBezTo>
                  <a:cubicBezTo>
                    <a:pt x="564842" y="112997"/>
                    <a:pt x="579967" y="139700"/>
                    <a:pt x="596900" y="165100"/>
                  </a:cubicBezTo>
                  <a:cubicBezTo>
                    <a:pt x="605367" y="177800"/>
                    <a:pt x="617473" y="188720"/>
                    <a:pt x="622300" y="203200"/>
                  </a:cubicBezTo>
                  <a:lnTo>
                    <a:pt x="647700" y="279400"/>
                  </a:lnTo>
                  <a:cubicBezTo>
                    <a:pt x="651933" y="292100"/>
                    <a:pt x="647700" y="313267"/>
                    <a:pt x="660400" y="317500"/>
                  </a:cubicBezTo>
                  <a:lnTo>
                    <a:pt x="736600" y="342900"/>
                  </a:lnTo>
                  <a:cubicBezTo>
                    <a:pt x="749300" y="338667"/>
                    <a:pt x="762726" y="336187"/>
                    <a:pt x="774700" y="330200"/>
                  </a:cubicBezTo>
                  <a:cubicBezTo>
                    <a:pt x="788352" y="323374"/>
                    <a:pt x="800380" y="313672"/>
                    <a:pt x="812800" y="304800"/>
                  </a:cubicBezTo>
                  <a:cubicBezTo>
                    <a:pt x="923069" y="226036"/>
                    <a:pt x="811910" y="301160"/>
                    <a:pt x="901700" y="241300"/>
                  </a:cubicBezTo>
                  <a:cubicBezTo>
                    <a:pt x="910167" y="224367"/>
                    <a:pt x="914980" y="205044"/>
                    <a:pt x="927100" y="190500"/>
                  </a:cubicBezTo>
                  <a:cubicBezTo>
                    <a:pt x="936871" y="178774"/>
                    <a:pt x="955665" y="177019"/>
                    <a:pt x="965200" y="165100"/>
                  </a:cubicBezTo>
                  <a:cubicBezTo>
                    <a:pt x="973563" y="154647"/>
                    <a:pt x="968434" y="136466"/>
                    <a:pt x="977900" y="127000"/>
                  </a:cubicBezTo>
                  <a:cubicBezTo>
                    <a:pt x="987366" y="117534"/>
                    <a:pt x="1004026" y="120287"/>
                    <a:pt x="1016000" y="114300"/>
                  </a:cubicBezTo>
                  <a:cubicBezTo>
                    <a:pt x="1103705" y="70447"/>
                    <a:pt x="999174" y="102631"/>
                    <a:pt x="1104900" y="76200"/>
                  </a:cubicBezTo>
                  <a:cubicBezTo>
                    <a:pt x="1174730" y="82019"/>
                    <a:pt x="1244163" y="63063"/>
                    <a:pt x="1295400" y="114300"/>
                  </a:cubicBezTo>
                  <a:cubicBezTo>
                    <a:pt x="1306193" y="125093"/>
                    <a:pt x="1313974" y="138748"/>
                    <a:pt x="1320800" y="152400"/>
                  </a:cubicBezTo>
                  <a:cubicBezTo>
                    <a:pt x="1326787" y="164374"/>
                    <a:pt x="1329267" y="177800"/>
                    <a:pt x="1333500" y="190500"/>
                  </a:cubicBezTo>
                  <a:cubicBezTo>
                    <a:pt x="1337733" y="254000"/>
                    <a:pt x="1321969" y="322153"/>
                    <a:pt x="1346200" y="381000"/>
                  </a:cubicBezTo>
                  <a:cubicBezTo>
                    <a:pt x="1356394" y="405757"/>
                    <a:pt x="1422400" y="406400"/>
                    <a:pt x="1422400" y="406400"/>
                  </a:cubicBezTo>
                  <a:cubicBezTo>
                    <a:pt x="1460500" y="402167"/>
                    <a:pt x="1500333" y="405822"/>
                    <a:pt x="1536700" y="393700"/>
                  </a:cubicBezTo>
                  <a:cubicBezTo>
                    <a:pt x="1565660" y="384047"/>
                    <a:pt x="1587500" y="359833"/>
                    <a:pt x="1612900" y="342900"/>
                  </a:cubicBezTo>
                  <a:lnTo>
                    <a:pt x="1651000" y="317500"/>
                  </a:lnTo>
                  <a:cubicBezTo>
                    <a:pt x="1667933" y="292100"/>
                    <a:pt x="1688148" y="268604"/>
                    <a:pt x="1701800" y="241300"/>
                  </a:cubicBezTo>
                  <a:cubicBezTo>
                    <a:pt x="1710267" y="224367"/>
                    <a:pt x="1717460" y="206734"/>
                    <a:pt x="1727200" y="190500"/>
                  </a:cubicBezTo>
                  <a:cubicBezTo>
                    <a:pt x="1754909" y="144318"/>
                    <a:pt x="1792624" y="75815"/>
                    <a:pt x="1854200" y="63500"/>
                  </a:cubicBezTo>
                  <a:cubicBezTo>
                    <a:pt x="1955290" y="43282"/>
                    <a:pt x="1896246" y="53184"/>
                    <a:pt x="2032000" y="38100"/>
                  </a:cubicBezTo>
                  <a:cubicBezTo>
                    <a:pt x="2065867" y="42333"/>
                    <a:pt x="2100020" y="44695"/>
                    <a:pt x="2133600" y="50800"/>
                  </a:cubicBezTo>
                  <a:cubicBezTo>
                    <a:pt x="2146771" y="53195"/>
                    <a:pt x="2161247" y="55137"/>
                    <a:pt x="2171700" y="63500"/>
                  </a:cubicBezTo>
                  <a:cubicBezTo>
                    <a:pt x="2183619" y="73035"/>
                    <a:pt x="2186307" y="90807"/>
                    <a:pt x="2197100" y="101600"/>
                  </a:cubicBezTo>
                  <a:cubicBezTo>
                    <a:pt x="2207893" y="112393"/>
                    <a:pt x="2222500" y="118533"/>
                    <a:pt x="2235200" y="127000"/>
                  </a:cubicBezTo>
                  <a:cubicBezTo>
                    <a:pt x="2275452" y="187377"/>
                    <a:pt x="2255773" y="150620"/>
                    <a:pt x="2286000" y="241300"/>
                  </a:cubicBezTo>
                  <a:cubicBezTo>
                    <a:pt x="2302358" y="290374"/>
                    <a:pt x="2301183" y="281598"/>
                    <a:pt x="2311400" y="342900"/>
                  </a:cubicBezTo>
                  <a:cubicBezTo>
                    <a:pt x="2312096" y="347076"/>
                    <a:pt x="2311400" y="351367"/>
                    <a:pt x="2311400" y="355600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3872740" y="1999621"/>
            <a:ext cx="4305814" cy="1006170"/>
            <a:chOff x="3364368" y="1951128"/>
            <a:chExt cx="4305814" cy="1006170"/>
          </a:xfrm>
        </p:grpSpPr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368" y="1951128"/>
              <a:ext cx="4305814" cy="1006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ihandform 10"/>
            <p:cNvSpPr/>
            <p:nvPr/>
          </p:nvSpPr>
          <p:spPr>
            <a:xfrm>
              <a:off x="3873500" y="2286000"/>
              <a:ext cx="2959100" cy="382104"/>
            </a:xfrm>
            <a:custGeom>
              <a:avLst/>
              <a:gdLst>
                <a:gd name="connsiteX0" fmla="*/ 0 w 2959100"/>
                <a:gd name="connsiteY0" fmla="*/ 368300 h 382104"/>
                <a:gd name="connsiteX1" fmla="*/ 152400 w 2959100"/>
                <a:gd name="connsiteY1" fmla="*/ 368300 h 382104"/>
                <a:gd name="connsiteX2" fmla="*/ 190500 w 2959100"/>
                <a:gd name="connsiteY2" fmla="*/ 342900 h 382104"/>
                <a:gd name="connsiteX3" fmla="*/ 203200 w 2959100"/>
                <a:gd name="connsiteY3" fmla="*/ 304800 h 382104"/>
                <a:gd name="connsiteX4" fmla="*/ 228600 w 2959100"/>
                <a:gd name="connsiteY4" fmla="*/ 190500 h 382104"/>
                <a:gd name="connsiteX5" fmla="*/ 254000 w 2959100"/>
                <a:gd name="connsiteY5" fmla="*/ 114300 h 382104"/>
                <a:gd name="connsiteX6" fmla="*/ 330200 w 2959100"/>
                <a:gd name="connsiteY6" fmla="*/ 63500 h 382104"/>
                <a:gd name="connsiteX7" fmla="*/ 406400 w 2959100"/>
                <a:gd name="connsiteY7" fmla="*/ 38100 h 382104"/>
                <a:gd name="connsiteX8" fmla="*/ 444500 w 2959100"/>
                <a:gd name="connsiteY8" fmla="*/ 25400 h 382104"/>
                <a:gd name="connsiteX9" fmla="*/ 482600 w 2959100"/>
                <a:gd name="connsiteY9" fmla="*/ 0 h 382104"/>
                <a:gd name="connsiteX10" fmla="*/ 774700 w 2959100"/>
                <a:gd name="connsiteY10" fmla="*/ 12700 h 382104"/>
                <a:gd name="connsiteX11" fmla="*/ 812800 w 2959100"/>
                <a:gd name="connsiteY11" fmla="*/ 25400 h 382104"/>
                <a:gd name="connsiteX12" fmla="*/ 838200 w 2959100"/>
                <a:gd name="connsiteY12" fmla="*/ 101600 h 382104"/>
                <a:gd name="connsiteX13" fmla="*/ 863600 w 2959100"/>
                <a:gd name="connsiteY13" fmla="*/ 152400 h 382104"/>
                <a:gd name="connsiteX14" fmla="*/ 901700 w 2959100"/>
                <a:gd name="connsiteY14" fmla="*/ 292100 h 382104"/>
                <a:gd name="connsiteX15" fmla="*/ 927100 w 2959100"/>
                <a:gd name="connsiteY15" fmla="*/ 330200 h 382104"/>
                <a:gd name="connsiteX16" fmla="*/ 965200 w 2959100"/>
                <a:gd name="connsiteY16" fmla="*/ 342900 h 382104"/>
                <a:gd name="connsiteX17" fmla="*/ 1117600 w 2959100"/>
                <a:gd name="connsiteY17" fmla="*/ 304800 h 382104"/>
                <a:gd name="connsiteX18" fmla="*/ 1168400 w 2959100"/>
                <a:gd name="connsiteY18" fmla="*/ 228600 h 382104"/>
                <a:gd name="connsiteX19" fmla="*/ 1193800 w 2959100"/>
                <a:gd name="connsiteY19" fmla="*/ 190500 h 382104"/>
                <a:gd name="connsiteX20" fmla="*/ 1257300 w 2959100"/>
                <a:gd name="connsiteY20" fmla="*/ 76200 h 382104"/>
                <a:gd name="connsiteX21" fmla="*/ 1333500 w 2959100"/>
                <a:gd name="connsiteY21" fmla="*/ 38100 h 382104"/>
                <a:gd name="connsiteX22" fmla="*/ 1638300 w 2959100"/>
                <a:gd name="connsiteY22" fmla="*/ 50800 h 382104"/>
                <a:gd name="connsiteX23" fmla="*/ 1727200 w 2959100"/>
                <a:gd name="connsiteY23" fmla="*/ 152400 h 382104"/>
                <a:gd name="connsiteX24" fmla="*/ 1765300 w 2959100"/>
                <a:gd name="connsiteY24" fmla="*/ 304800 h 382104"/>
                <a:gd name="connsiteX25" fmla="*/ 1778000 w 2959100"/>
                <a:gd name="connsiteY25" fmla="*/ 342900 h 382104"/>
                <a:gd name="connsiteX26" fmla="*/ 1854200 w 2959100"/>
                <a:gd name="connsiteY26" fmla="*/ 381000 h 382104"/>
                <a:gd name="connsiteX27" fmla="*/ 2171700 w 2959100"/>
                <a:gd name="connsiteY27" fmla="*/ 368300 h 382104"/>
                <a:gd name="connsiteX28" fmla="*/ 2209800 w 2959100"/>
                <a:gd name="connsiteY28" fmla="*/ 330200 h 382104"/>
                <a:gd name="connsiteX29" fmla="*/ 2260600 w 2959100"/>
                <a:gd name="connsiteY29" fmla="*/ 215900 h 382104"/>
                <a:gd name="connsiteX30" fmla="*/ 2311400 w 2959100"/>
                <a:gd name="connsiteY30" fmla="*/ 139700 h 382104"/>
                <a:gd name="connsiteX31" fmla="*/ 2374900 w 2959100"/>
                <a:gd name="connsiteY31" fmla="*/ 88900 h 382104"/>
                <a:gd name="connsiteX32" fmla="*/ 2413000 w 2959100"/>
                <a:gd name="connsiteY32" fmla="*/ 63500 h 382104"/>
                <a:gd name="connsiteX33" fmla="*/ 2552700 w 2959100"/>
                <a:gd name="connsiteY33" fmla="*/ 25400 h 382104"/>
                <a:gd name="connsiteX34" fmla="*/ 2781300 w 2959100"/>
                <a:gd name="connsiteY34" fmla="*/ 38100 h 382104"/>
                <a:gd name="connsiteX35" fmla="*/ 2819400 w 2959100"/>
                <a:gd name="connsiteY35" fmla="*/ 63500 h 382104"/>
                <a:gd name="connsiteX36" fmla="*/ 2857500 w 2959100"/>
                <a:gd name="connsiteY36" fmla="*/ 76200 h 382104"/>
                <a:gd name="connsiteX37" fmla="*/ 2921000 w 2959100"/>
                <a:gd name="connsiteY37" fmla="*/ 152400 h 382104"/>
                <a:gd name="connsiteX38" fmla="*/ 2959100 w 2959100"/>
                <a:gd name="connsiteY38" fmla="*/ 215900 h 3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59100" h="382104">
                  <a:moveTo>
                    <a:pt x="0" y="368300"/>
                  </a:moveTo>
                  <a:cubicBezTo>
                    <a:pt x="67862" y="381872"/>
                    <a:pt x="76787" y="390984"/>
                    <a:pt x="152400" y="368300"/>
                  </a:cubicBezTo>
                  <a:cubicBezTo>
                    <a:pt x="167020" y="363914"/>
                    <a:pt x="177800" y="351367"/>
                    <a:pt x="190500" y="342900"/>
                  </a:cubicBezTo>
                  <a:cubicBezTo>
                    <a:pt x="194733" y="330200"/>
                    <a:pt x="199953" y="317787"/>
                    <a:pt x="203200" y="304800"/>
                  </a:cubicBezTo>
                  <a:cubicBezTo>
                    <a:pt x="221327" y="232291"/>
                    <a:pt x="209044" y="255686"/>
                    <a:pt x="228600" y="190500"/>
                  </a:cubicBezTo>
                  <a:cubicBezTo>
                    <a:pt x="236293" y="164855"/>
                    <a:pt x="231723" y="129152"/>
                    <a:pt x="254000" y="114300"/>
                  </a:cubicBezTo>
                  <a:cubicBezTo>
                    <a:pt x="279400" y="97367"/>
                    <a:pt x="301240" y="73153"/>
                    <a:pt x="330200" y="63500"/>
                  </a:cubicBezTo>
                  <a:lnTo>
                    <a:pt x="406400" y="38100"/>
                  </a:lnTo>
                  <a:cubicBezTo>
                    <a:pt x="419100" y="33867"/>
                    <a:pt x="433361" y="32826"/>
                    <a:pt x="444500" y="25400"/>
                  </a:cubicBezTo>
                  <a:lnTo>
                    <a:pt x="482600" y="0"/>
                  </a:lnTo>
                  <a:cubicBezTo>
                    <a:pt x="579967" y="4233"/>
                    <a:pt x="677528" y="5225"/>
                    <a:pt x="774700" y="12700"/>
                  </a:cubicBezTo>
                  <a:cubicBezTo>
                    <a:pt x="788048" y="13727"/>
                    <a:pt x="805019" y="14507"/>
                    <a:pt x="812800" y="25400"/>
                  </a:cubicBezTo>
                  <a:cubicBezTo>
                    <a:pt x="828362" y="47187"/>
                    <a:pt x="826226" y="77653"/>
                    <a:pt x="838200" y="101600"/>
                  </a:cubicBezTo>
                  <a:lnTo>
                    <a:pt x="863600" y="152400"/>
                  </a:lnTo>
                  <a:cubicBezTo>
                    <a:pt x="870416" y="186479"/>
                    <a:pt x="883285" y="264478"/>
                    <a:pt x="901700" y="292100"/>
                  </a:cubicBezTo>
                  <a:cubicBezTo>
                    <a:pt x="910167" y="304800"/>
                    <a:pt x="915181" y="320665"/>
                    <a:pt x="927100" y="330200"/>
                  </a:cubicBezTo>
                  <a:cubicBezTo>
                    <a:pt x="937553" y="338563"/>
                    <a:pt x="952500" y="338667"/>
                    <a:pt x="965200" y="342900"/>
                  </a:cubicBezTo>
                  <a:cubicBezTo>
                    <a:pt x="1013533" y="337530"/>
                    <a:pt x="1079910" y="347875"/>
                    <a:pt x="1117600" y="304800"/>
                  </a:cubicBezTo>
                  <a:cubicBezTo>
                    <a:pt x="1137702" y="281826"/>
                    <a:pt x="1151467" y="254000"/>
                    <a:pt x="1168400" y="228600"/>
                  </a:cubicBezTo>
                  <a:cubicBezTo>
                    <a:pt x="1176867" y="215900"/>
                    <a:pt x="1188973" y="204980"/>
                    <a:pt x="1193800" y="190500"/>
                  </a:cubicBezTo>
                  <a:cubicBezTo>
                    <a:pt x="1207034" y="150797"/>
                    <a:pt x="1219869" y="101154"/>
                    <a:pt x="1257300" y="76200"/>
                  </a:cubicBezTo>
                  <a:cubicBezTo>
                    <a:pt x="1306539" y="43374"/>
                    <a:pt x="1280920" y="55627"/>
                    <a:pt x="1333500" y="38100"/>
                  </a:cubicBezTo>
                  <a:cubicBezTo>
                    <a:pt x="1435100" y="42333"/>
                    <a:pt x="1537234" y="39570"/>
                    <a:pt x="1638300" y="50800"/>
                  </a:cubicBezTo>
                  <a:cubicBezTo>
                    <a:pt x="1674202" y="54789"/>
                    <a:pt x="1723129" y="140188"/>
                    <a:pt x="1727200" y="152400"/>
                  </a:cubicBezTo>
                  <a:cubicBezTo>
                    <a:pt x="1778524" y="306373"/>
                    <a:pt x="1731097" y="150886"/>
                    <a:pt x="1765300" y="304800"/>
                  </a:cubicBezTo>
                  <a:cubicBezTo>
                    <a:pt x="1768204" y="317868"/>
                    <a:pt x="1769637" y="332447"/>
                    <a:pt x="1778000" y="342900"/>
                  </a:cubicBezTo>
                  <a:cubicBezTo>
                    <a:pt x="1795905" y="365281"/>
                    <a:pt x="1829101" y="372634"/>
                    <a:pt x="1854200" y="381000"/>
                  </a:cubicBezTo>
                  <a:cubicBezTo>
                    <a:pt x="1960033" y="376767"/>
                    <a:pt x="2066847" y="383279"/>
                    <a:pt x="2171700" y="368300"/>
                  </a:cubicBezTo>
                  <a:cubicBezTo>
                    <a:pt x="2189480" y="365760"/>
                    <a:pt x="2198302" y="343998"/>
                    <a:pt x="2209800" y="330200"/>
                  </a:cubicBezTo>
                  <a:cubicBezTo>
                    <a:pt x="2295959" y="226809"/>
                    <a:pt x="2149845" y="382032"/>
                    <a:pt x="2260600" y="215900"/>
                  </a:cubicBezTo>
                  <a:lnTo>
                    <a:pt x="2311400" y="139700"/>
                  </a:lnTo>
                  <a:cubicBezTo>
                    <a:pt x="2354218" y="75474"/>
                    <a:pt x="2313556" y="119572"/>
                    <a:pt x="2374900" y="88900"/>
                  </a:cubicBezTo>
                  <a:cubicBezTo>
                    <a:pt x="2388552" y="82074"/>
                    <a:pt x="2399052" y="69699"/>
                    <a:pt x="2413000" y="63500"/>
                  </a:cubicBezTo>
                  <a:cubicBezTo>
                    <a:pt x="2465734" y="40063"/>
                    <a:pt x="2498375" y="36265"/>
                    <a:pt x="2552700" y="25400"/>
                  </a:cubicBezTo>
                  <a:cubicBezTo>
                    <a:pt x="2628900" y="29633"/>
                    <a:pt x="2705750" y="27307"/>
                    <a:pt x="2781300" y="38100"/>
                  </a:cubicBezTo>
                  <a:cubicBezTo>
                    <a:pt x="2796410" y="40259"/>
                    <a:pt x="2805748" y="56674"/>
                    <a:pt x="2819400" y="63500"/>
                  </a:cubicBezTo>
                  <a:cubicBezTo>
                    <a:pt x="2831374" y="69487"/>
                    <a:pt x="2844800" y="71967"/>
                    <a:pt x="2857500" y="76200"/>
                  </a:cubicBezTo>
                  <a:cubicBezTo>
                    <a:pt x="2920563" y="170795"/>
                    <a:pt x="2839512" y="54614"/>
                    <a:pt x="2921000" y="152400"/>
                  </a:cubicBezTo>
                  <a:cubicBezTo>
                    <a:pt x="2940157" y="175388"/>
                    <a:pt x="2946702" y="191105"/>
                    <a:pt x="2959100" y="215900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3872740" y="3770129"/>
            <a:ext cx="4231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Was passiert auf dieser Wiese?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1259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 von Heute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Kurze Repetition vom letzten Mal</a:t>
            </a:r>
          </a:p>
          <a:p>
            <a:r>
              <a:rPr lang="de-CH" dirty="0" smtClean="0"/>
              <a:t>Flussdiagramme</a:t>
            </a:r>
          </a:p>
          <a:p>
            <a:r>
              <a:rPr lang="de-CH" dirty="0" smtClean="0"/>
              <a:t>Programmfluss steuern</a:t>
            </a:r>
          </a:p>
          <a:p>
            <a:endParaRPr lang="de-CH" dirty="0"/>
          </a:p>
          <a:p>
            <a:r>
              <a:rPr lang="de-CH" smtClean="0"/>
              <a:t>Übungen mit Kara</a:t>
            </a:r>
            <a:endParaRPr lang="de-CH" dirty="0"/>
          </a:p>
        </p:txBody>
      </p:sp>
      <p:pic>
        <p:nvPicPr>
          <p:cNvPr id="7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Lernkontrolle zu Kapitel 1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976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1" y="1079361"/>
            <a:ext cx="7364472" cy="472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>
            <a:normAutofit/>
          </a:bodyPr>
          <a:lstStyle/>
          <a:p>
            <a:r>
              <a:rPr lang="de-CH" dirty="0" smtClean="0"/>
              <a:t>Lernkontrolle Frage 1</a:t>
            </a:r>
            <a:endParaRPr lang="de-CH" dirty="0"/>
          </a:p>
        </p:txBody>
      </p:sp>
      <p:sp>
        <p:nvSpPr>
          <p:cNvPr id="10" name="Legende mit Linie 1 (ohne Rahmen) 9"/>
          <p:cNvSpPr/>
          <p:nvPr/>
        </p:nvSpPr>
        <p:spPr>
          <a:xfrm>
            <a:off x="8028384" y="2925967"/>
            <a:ext cx="1008112" cy="518160"/>
          </a:xfrm>
          <a:prstGeom prst="callout1">
            <a:avLst>
              <a:gd name="adj1" fmla="val 51165"/>
              <a:gd name="adj2" fmla="val 11764"/>
              <a:gd name="adj3" fmla="val 112500"/>
              <a:gd name="adj4" fmla="val -38333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de-CH" sz="1600" dirty="0">
                <a:effectLst/>
                <a:ea typeface="Times New Roman"/>
                <a:cs typeface="Times New Roman"/>
              </a:rPr>
              <a:t>Klassen-diagramm</a:t>
            </a:r>
            <a:endParaRPr lang="de-CH" sz="1100" dirty="0">
              <a:effectLst/>
              <a:ea typeface="Times New Roman"/>
              <a:cs typeface="Times New Roman"/>
            </a:endParaRPr>
          </a:p>
        </p:txBody>
      </p:sp>
      <p:sp>
        <p:nvSpPr>
          <p:cNvPr id="11" name="Legende mit Linie 1 (ohne Rahmen) 10"/>
          <p:cNvSpPr/>
          <p:nvPr/>
        </p:nvSpPr>
        <p:spPr>
          <a:xfrm>
            <a:off x="4499992" y="5897557"/>
            <a:ext cx="2631602" cy="314960"/>
          </a:xfrm>
          <a:prstGeom prst="callout1">
            <a:avLst>
              <a:gd name="adj1" fmla="val 4859"/>
              <a:gd name="adj2" fmla="val 83126"/>
              <a:gd name="adj3" fmla="val -75887"/>
              <a:gd name="adj4" fmla="val 101598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de-CH" sz="1600" dirty="0" smtClean="0">
                <a:effectLst/>
                <a:ea typeface="Times New Roman"/>
                <a:cs typeface="Times New Roman"/>
              </a:rPr>
              <a:t>Kompilieren (Übersetzen)</a:t>
            </a:r>
            <a:endParaRPr lang="de-CH" sz="1100" dirty="0">
              <a:effectLst/>
              <a:ea typeface="Times New Roman"/>
              <a:cs typeface="Times New Roman"/>
            </a:endParaRPr>
          </a:p>
        </p:txBody>
      </p:sp>
      <p:sp>
        <p:nvSpPr>
          <p:cNvPr id="12" name="Legende mit Linie 1 (ohne Rahmen) 11"/>
          <p:cNvSpPr/>
          <p:nvPr/>
        </p:nvSpPr>
        <p:spPr>
          <a:xfrm>
            <a:off x="1259632" y="2238210"/>
            <a:ext cx="711200" cy="314960"/>
          </a:xfrm>
          <a:prstGeom prst="callout1">
            <a:avLst>
              <a:gd name="adj1" fmla="val 81472"/>
              <a:gd name="adj2" fmla="val 91864"/>
              <a:gd name="adj3" fmla="val 173094"/>
              <a:gd name="adj4" fmla="val 128886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de-CH" sz="1600" dirty="0">
                <a:effectLst/>
                <a:ea typeface="Times New Roman"/>
                <a:cs typeface="Times New Roman"/>
              </a:rPr>
              <a:t>Welt</a:t>
            </a:r>
            <a:endParaRPr lang="de-CH" sz="1100" dirty="0">
              <a:effectLst/>
              <a:ea typeface="Times New Roman"/>
              <a:cs typeface="Times New Roman"/>
            </a:endParaRPr>
          </a:p>
        </p:txBody>
      </p:sp>
      <p:sp>
        <p:nvSpPr>
          <p:cNvPr id="14" name="Legende mit Linie 1 (ohne Rahmen) 13"/>
          <p:cNvSpPr/>
          <p:nvPr/>
        </p:nvSpPr>
        <p:spPr>
          <a:xfrm>
            <a:off x="2915816" y="3852148"/>
            <a:ext cx="1152128" cy="314960"/>
          </a:xfrm>
          <a:prstGeom prst="callout1">
            <a:avLst>
              <a:gd name="adj1" fmla="val 16956"/>
              <a:gd name="adj2" fmla="val 8324"/>
              <a:gd name="adj3" fmla="val -67823"/>
              <a:gd name="adj4" fmla="val -835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de-CH" sz="1600" b="1" dirty="0" smtClean="0">
                <a:effectLst/>
                <a:ea typeface="Times New Roman"/>
                <a:cs typeface="Times New Roman"/>
              </a:rPr>
              <a:t>Objekt</a:t>
            </a:r>
            <a:endParaRPr lang="de-CH" sz="1100" b="1" dirty="0">
              <a:effectLst/>
              <a:ea typeface="Times New Roman"/>
              <a:cs typeface="Times New Roman"/>
            </a:endParaRPr>
          </a:p>
        </p:txBody>
      </p:sp>
      <p:sp>
        <p:nvSpPr>
          <p:cNvPr id="15" name="Legende mit Linie 1 (ohne Rahmen) 14"/>
          <p:cNvSpPr/>
          <p:nvPr/>
        </p:nvSpPr>
        <p:spPr>
          <a:xfrm>
            <a:off x="5038700" y="4009628"/>
            <a:ext cx="1152128" cy="314960"/>
          </a:xfrm>
          <a:prstGeom prst="callout1">
            <a:avLst>
              <a:gd name="adj1" fmla="val 97602"/>
              <a:gd name="adj2" fmla="val 74463"/>
              <a:gd name="adj3" fmla="val 250725"/>
              <a:gd name="adj4" fmla="val 126125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r>
              <a:rPr lang="de-CH" sz="1600" b="1" dirty="0" smtClean="0">
                <a:effectLst/>
                <a:ea typeface="Times New Roman"/>
                <a:cs typeface="Times New Roman"/>
              </a:rPr>
              <a:t>Klassen</a:t>
            </a:r>
            <a:endParaRPr lang="de-CH" sz="1100" b="1" dirty="0">
              <a:effectLst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3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Lernkontrolle Frage 2</a:t>
            </a:r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5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lphaLcParenR"/>
            </a:pPr>
            <a:r>
              <a:rPr lang="de-CH" dirty="0" smtClean="0"/>
              <a:t>Was </a:t>
            </a:r>
            <a:r>
              <a:rPr lang="de-CH" dirty="0"/>
              <a:t>macht eine Methode mit </a:t>
            </a:r>
            <a:r>
              <a:rPr lang="de-CH" b="1" dirty="0" err="1"/>
              <a:t>void</a:t>
            </a:r>
            <a:r>
              <a:rPr lang="de-CH" dirty="0"/>
              <a:t> als Rückgabetyp?</a:t>
            </a:r>
          </a:p>
          <a:p>
            <a:pPr lvl="1"/>
            <a:r>
              <a:rPr lang="de-CH" b="1" dirty="0"/>
              <a:t>Führt eine Aktion aus, gibt aber kein Resultat zurück.</a:t>
            </a:r>
          </a:p>
          <a:p>
            <a:pPr marL="514350" lvl="0" indent="-514350">
              <a:buFont typeface="+mj-lt"/>
              <a:buAutoNum type="alphaLcParenR"/>
            </a:pPr>
            <a:r>
              <a:rPr lang="de-CH" dirty="0"/>
              <a:t>Was macht eine Methode mit </a:t>
            </a:r>
            <a:r>
              <a:rPr lang="de-CH" dirty="0" err="1"/>
              <a:t>boolean</a:t>
            </a:r>
            <a:r>
              <a:rPr lang="de-CH" dirty="0"/>
              <a:t> als Rückgabetyp?</a:t>
            </a:r>
          </a:p>
          <a:p>
            <a:pPr lvl="1"/>
            <a:r>
              <a:rPr lang="de-CH" b="1" dirty="0"/>
              <a:t>Gibt als Resultat einen </a:t>
            </a:r>
            <a:r>
              <a:rPr lang="de-CH" b="1" dirty="0" err="1"/>
              <a:t>boolean</a:t>
            </a:r>
            <a:r>
              <a:rPr lang="de-CH" b="1" dirty="0"/>
              <a:t> zurück</a:t>
            </a:r>
            <a:r>
              <a:rPr lang="de-CH" b="1" dirty="0" smtClean="0"/>
              <a:t>.</a:t>
            </a:r>
          </a:p>
          <a:p>
            <a:pPr marL="514350" lvl="0" indent="-514350">
              <a:buFont typeface="+mj-lt"/>
              <a:buAutoNum type="alphaLcParenR" startAt="3"/>
            </a:pPr>
            <a:r>
              <a:rPr lang="de-CH" dirty="0"/>
              <a:t>Welche Werte kann </a:t>
            </a:r>
            <a:r>
              <a:rPr lang="de-CH" b="1" dirty="0" err="1"/>
              <a:t>boolean</a:t>
            </a:r>
            <a:r>
              <a:rPr lang="de-CH" b="1" dirty="0"/>
              <a:t> </a:t>
            </a:r>
            <a:r>
              <a:rPr lang="de-CH" dirty="0"/>
              <a:t>haben?</a:t>
            </a:r>
          </a:p>
          <a:p>
            <a:pPr lvl="1"/>
            <a:r>
              <a:rPr lang="de-CH" b="1" dirty="0" err="1"/>
              <a:t>true</a:t>
            </a:r>
            <a:r>
              <a:rPr lang="de-CH" b="1" dirty="0"/>
              <a:t> und </a:t>
            </a:r>
            <a:r>
              <a:rPr lang="de-CH" b="1" dirty="0" err="1" smtClean="0"/>
              <a:t>false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886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Kurzer Exkurs zu Boolean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119592" cy="4495800"/>
          </a:xfrm>
        </p:spPr>
        <p:txBody>
          <a:bodyPr/>
          <a:lstStyle/>
          <a:p>
            <a:r>
              <a:rPr lang="de-CH" b="1" dirty="0" smtClean="0"/>
              <a:t>Boolesche Algebra</a:t>
            </a:r>
            <a:r>
              <a:rPr lang="de-CH" dirty="0" smtClean="0"/>
              <a:t>:</a:t>
            </a:r>
            <a:r>
              <a:rPr lang="de-CH" b="1" dirty="0" smtClean="0"/>
              <a:t> </a:t>
            </a:r>
            <a:r>
              <a:rPr lang="de-CH" dirty="0" smtClean="0"/>
              <a:t>Entwickelt vom Mathematiker </a:t>
            </a:r>
            <a:r>
              <a:rPr lang="de-CH" b="1" dirty="0" smtClean="0"/>
              <a:t>George Boole</a:t>
            </a:r>
            <a:r>
              <a:rPr lang="de-CH" dirty="0" smtClean="0"/>
              <a:t> im 19. Jh. </a:t>
            </a:r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Beispiel Pizza </a:t>
            </a:r>
            <a:r>
              <a:rPr lang="de-CH" dirty="0" err="1" smtClean="0"/>
              <a:t>Prosciutto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«Enthält Schinken» </a:t>
            </a: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err="1" smtClean="0">
                <a:sym typeface="Wingdings" pitchFamily="2" charset="2"/>
              </a:rPr>
              <a:t>true</a:t>
            </a:r>
            <a:r>
              <a:rPr lang="de-CH" dirty="0" smtClean="0">
                <a:sym typeface="Wingdings" pitchFamily="2" charset="2"/>
              </a:rPr>
              <a:t> / </a:t>
            </a:r>
            <a:r>
              <a:rPr lang="de-CH" dirty="0" err="1" smtClean="0">
                <a:sym typeface="Wingdings" pitchFamily="2" charset="2"/>
              </a:rPr>
              <a:t>false</a:t>
            </a:r>
            <a:r>
              <a:rPr lang="de-CH" dirty="0" smtClean="0">
                <a:sym typeface="Wingdings" pitchFamily="2" charset="2"/>
              </a:rPr>
              <a:t>?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«Enthält Käse </a:t>
            </a:r>
            <a:r>
              <a:rPr lang="de-CH" b="1" dirty="0" smtClean="0">
                <a:sym typeface="Wingdings" pitchFamily="2" charset="2"/>
              </a:rPr>
              <a:t>und</a:t>
            </a:r>
            <a:r>
              <a:rPr lang="de-CH" dirty="0" smtClean="0">
                <a:sym typeface="Wingdings" pitchFamily="2" charset="2"/>
              </a:rPr>
              <a:t> Pilze»  ?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«Enthält Käse </a:t>
            </a:r>
            <a:r>
              <a:rPr lang="de-CH" b="1" dirty="0" smtClean="0">
                <a:sym typeface="Wingdings" pitchFamily="2" charset="2"/>
              </a:rPr>
              <a:t>oder</a:t>
            </a:r>
            <a:r>
              <a:rPr lang="de-CH" dirty="0" smtClean="0">
                <a:sym typeface="Wingdings" pitchFamily="2" charset="2"/>
              </a:rPr>
              <a:t> Pilze»  ?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32" y="1556792"/>
            <a:ext cx="1906832" cy="220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49080"/>
            <a:ext cx="2657872" cy="18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1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Lernkontrolle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de-CH" dirty="0" smtClean="0"/>
              <a:t>Was </a:t>
            </a:r>
            <a:r>
              <a:rPr lang="de-CH" dirty="0"/>
              <a:t>ist der Unterschied zwischen </a:t>
            </a:r>
            <a:r>
              <a:rPr lang="de-CH" dirty="0" err="1"/>
              <a:t>move</a:t>
            </a:r>
            <a:r>
              <a:rPr lang="de-CH" dirty="0"/>
              <a:t>() und </a:t>
            </a:r>
            <a:r>
              <a:rPr lang="de-CH" dirty="0" err="1"/>
              <a:t>act</a:t>
            </a:r>
            <a:r>
              <a:rPr lang="de-CH" dirty="0"/>
              <a:t>() in unserem Kara-Szenario?</a:t>
            </a:r>
          </a:p>
          <a:p>
            <a:pPr lvl="1"/>
            <a:r>
              <a:rPr lang="de-CH" b="1" dirty="0" err="1"/>
              <a:t>move</a:t>
            </a:r>
            <a:r>
              <a:rPr lang="de-CH" b="1" dirty="0"/>
              <a:t>() bewegt Kara um eins vorwärts. </a:t>
            </a:r>
            <a:endParaRPr lang="de-CH" b="1" dirty="0" smtClean="0"/>
          </a:p>
          <a:p>
            <a:pPr lvl="1"/>
            <a:r>
              <a:rPr lang="de-CH" b="1" dirty="0" smtClean="0"/>
              <a:t>In </a:t>
            </a:r>
            <a:r>
              <a:rPr lang="de-CH" b="1" dirty="0" err="1" smtClean="0"/>
              <a:t>act</a:t>
            </a:r>
            <a:r>
              <a:rPr lang="de-CH" b="1" dirty="0"/>
              <a:t>() können beliebige Methoden aufgerufen werden</a:t>
            </a:r>
            <a:r>
              <a:rPr lang="de-CH" b="1" dirty="0" smtClean="0"/>
              <a:t>.</a:t>
            </a:r>
          </a:p>
          <a:p>
            <a:pPr lvl="1"/>
            <a:endParaRPr lang="de-CH" b="1" dirty="0"/>
          </a:p>
          <a:p>
            <a:pPr marL="514350" indent="-514350">
              <a:buFont typeface="+mj-lt"/>
              <a:buAutoNum type="arabicParenR" startAt="3"/>
            </a:pPr>
            <a:r>
              <a:rPr lang="de-CH" dirty="0" smtClean="0"/>
              <a:t>Was </a:t>
            </a:r>
            <a:r>
              <a:rPr lang="de-CH" dirty="0"/>
              <a:t>bedeutet Kompilieren? Weshalb ist es nötig?</a:t>
            </a:r>
          </a:p>
          <a:p>
            <a:pPr lvl="1"/>
            <a:r>
              <a:rPr lang="de-CH" b="1" dirty="0"/>
              <a:t>Kompilieren ist die Übersetzung von Quelltext in Maschinencode, damit es der Computer verstehen kann.</a:t>
            </a:r>
          </a:p>
          <a:p>
            <a:pPr marL="514350" indent="-514350">
              <a:buFont typeface="+mj-lt"/>
              <a:buAutoNum type="arabicParenR" startAt="3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735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/>
          <p:nvPr/>
        </p:nvSpPr>
        <p:spPr>
          <a:xfrm>
            <a:off x="4910100" y="2511912"/>
            <a:ext cx="2844800" cy="3764397"/>
          </a:xfrm>
          <a:custGeom>
            <a:avLst/>
            <a:gdLst>
              <a:gd name="connsiteX0" fmla="*/ 0 w 3162300"/>
              <a:gd name="connsiteY0" fmla="*/ 2860626 h 3556286"/>
              <a:gd name="connsiteX1" fmla="*/ 1460500 w 3162300"/>
              <a:gd name="connsiteY1" fmla="*/ 3495626 h 3556286"/>
              <a:gd name="connsiteX2" fmla="*/ 2057400 w 3162300"/>
              <a:gd name="connsiteY2" fmla="*/ 1527126 h 3556286"/>
              <a:gd name="connsiteX3" fmla="*/ 2489200 w 3162300"/>
              <a:gd name="connsiteY3" fmla="*/ 28526 h 3556286"/>
              <a:gd name="connsiteX4" fmla="*/ 3162300 w 3162300"/>
              <a:gd name="connsiteY4" fmla="*/ 549226 h 3556286"/>
              <a:gd name="connsiteX0" fmla="*/ 0 w 2844800"/>
              <a:gd name="connsiteY0" fmla="*/ 3292426 h 3674684"/>
              <a:gd name="connsiteX1" fmla="*/ 1143000 w 2844800"/>
              <a:gd name="connsiteY1" fmla="*/ 3495626 h 3674684"/>
              <a:gd name="connsiteX2" fmla="*/ 1739900 w 2844800"/>
              <a:gd name="connsiteY2" fmla="*/ 1527126 h 3674684"/>
              <a:gd name="connsiteX3" fmla="*/ 2171700 w 2844800"/>
              <a:gd name="connsiteY3" fmla="*/ 28526 h 3674684"/>
              <a:gd name="connsiteX4" fmla="*/ 2844800 w 2844800"/>
              <a:gd name="connsiteY4" fmla="*/ 549226 h 3674684"/>
              <a:gd name="connsiteX0" fmla="*/ 0 w 2844800"/>
              <a:gd name="connsiteY0" fmla="*/ 3301068 h 3670622"/>
              <a:gd name="connsiteX1" fmla="*/ 1143000 w 2844800"/>
              <a:gd name="connsiteY1" fmla="*/ 3504268 h 3670622"/>
              <a:gd name="connsiteX2" fmla="*/ 1460500 w 2844800"/>
              <a:gd name="connsiteY2" fmla="*/ 1713568 h 3670622"/>
              <a:gd name="connsiteX3" fmla="*/ 2171700 w 2844800"/>
              <a:gd name="connsiteY3" fmla="*/ 37168 h 3670622"/>
              <a:gd name="connsiteX4" fmla="*/ 2844800 w 2844800"/>
              <a:gd name="connsiteY4" fmla="*/ 557868 h 3670622"/>
              <a:gd name="connsiteX0" fmla="*/ 0 w 2844800"/>
              <a:gd name="connsiteY0" fmla="*/ 3301068 h 3792056"/>
              <a:gd name="connsiteX1" fmla="*/ 1143000 w 2844800"/>
              <a:gd name="connsiteY1" fmla="*/ 3504268 h 3792056"/>
              <a:gd name="connsiteX2" fmla="*/ 2171700 w 2844800"/>
              <a:gd name="connsiteY2" fmla="*/ 37168 h 3792056"/>
              <a:gd name="connsiteX3" fmla="*/ 2844800 w 2844800"/>
              <a:gd name="connsiteY3" fmla="*/ 557868 h 3792056"/>
              <a:gd name="connsiteX0" fmla="*/ 0 w 2844800"/>
              <a:gd name="connsiteY0" fmla="*/ 3193374 h 3676005"/>
              <a:gd name="connsiteX1" fmla="*/ 1143000 w 2844800"/>
              <a:gd name="connsiteY1" fmla="*/ 3396574 h 3676005"/>
              <a:gd name="connsiteX2" fmla="*/ 1943100 w 2844800"/>
              <a:gd name="connsiteY2" fmla="*/ 43774 h 3676005"/>
              <a:gd name="connsiteX3" fmla="*/ 2844800 w 2844800"/>
              <a:gd name="connsiteY3" fmla="*/ 450174 h 3676005"/>
              <a:gd name="connsiteX0" fmla="*/ 0 w 2844800"/>
              <a:gd name="connsiteY0" fmla="*/ 3240972 h 3727317"/>
              <a:gd name="connsiteX1" fmla="*/ 1143000 w 2844800"/>
              <a:gd name="connsiteY1" fmla="*/ 3444172 h 3727317"/>
              <a:gd name="connsiteX2" fmla="*/ 2222500 w 2844800"/>
              <a:gd name="connsiteY2" fmla="*/ 40572 h 3727317"/>
              <a:gd name="connsiteX3" fmla="*/ 2844800 w 2844800"/>
              <a:gd name="connsiteY3" fmla="*/ 497772 h 3727317"/>
              <a:gd name="connsiteX0" fmla="*/ 0 w 2844800"/>
              <a:gd name="connsiteY0" fmla="*/ 3302207 h 3788552"/>
              <a:gd name="connsiteX1" fmla="*/ 1143000 w 2844800"/>
              <a:gd name="connsiteY1" fmla="*/ 3505407 h 3788552"/>
              <a:gd name="connsiteX2" fmla="*/ 2222500 w 2844800"/>
              <a:gd name="connsiteY2" fmla="*/ 101807 h 3788552"/>
              <a:gd name="connsiteX3" fmla="*/ 2844800 w 2844800"/>
              <a:gd name="connsiteY3" fmla="*/ 559007 h 3788552"/>
              <a:gd name="connsiteX0" fmla="*/ 0 w 2844800"/>
              <a:gd name="connsiteY0" fmla="*/ 3213972 h 3700317"/>
              <a:gd name="connsiteX1" fmla="*/ 1143000 w 2844800"/>
              <a:gd name="connsiteY1" fmla="*/ 3417172 h 3700317"/>
              <a:gd name="connsiteX2" fmla="*/ 2222500 w 2844800"/>
              <a:gd name="connsiteY2" fmla="*/ 13572 h 3700317"/>
              <a:gd name="connsiteX3" fmla="*/ 2844800 w 2844800"/>
              <a:gd name="connsiteY3" fmla="*/ 470772 h 3700317"/>
              <a:gd name="connsiteX0" fmla="*/ 0 w 2844800"/>
              <a:gd name="connsiteY0" fmla="*/ 3276013 h 3767001"/>
              <a:gd name="connsiteX1" fmla="*/ 1143000 w 2844800"/>
              <a:gd name="connsiteY1" fmla="*/ 3479213 h 3767001"/>
              <a:gd name="connsiteX2" fmla="*/ 2184400 w 2844800"/>
              <a:gd name="connsiteY2" fmla="*/ 12113 h 3767001"/>
              <a:gd name="connsiteX3" fmla="*/ 2844800 w 2844800"/>
              <a:gd name="connsiteY3" fmla="*/ 532813 h 3767001"/>
              <a:gd name="connsiteX0" fmla="*/ 0 w 2844800"/>
              <a:gd name="connsiteY0" fmla="*/ 3268946 h 3759934"/>
              <a:gd name="connsiteX1" fmla="*/ 1143000 w 2844800"/>
              <a:gd name="connsiteY1" fmla="*/ 3472146 h 3759934"/>
              <a:gd name="connsiteX2" fmla="*/ 2184400 w 2844800"/>
              <a:gd name="connsiteY2" fmla="*/ 5046 h 3759934"/>
              <a:gd name="connsiteX3" fmla="*/ 2844800 w 2844800"/>
              <a:gd name="connsiteY3" fmla="*/ 525746 h 3759934"/>
              <a:gd name="connsiteX0" fmla="*/ 0 w 2844800"/>
              <a:gd name="connsiteY0" fmla="*/ 3268946 h 3759934"/>
              <a:gd name="connsiteX1" fmla="*/ 1143000 w 2844800"/>
              <a:gd name="connsiteY1" fmla="*/ 3472146 h 3759934"/>
              <a:gd name="connsiteX2" fmla="*/ 2286000 w 2844800"/>
              <a:gd name="connsiteY2" fmla="*/ 5046 h 3759934"/>
              <a:gd name="connsiteX3" fmla="*/ 2844800 w 2844800"/>
              <a:gd name="connsiteY3" fmla="*/ 525746 h 3759934"/>
              <a:gd name="connsiteX0" fmla="*/ 0 w 2844800"/>
              <a:gd name="connsiteY0" fmla="*/ 3273409 h 3764397"/>
              <a:gd name="connsiteX1" fmla="*/ 1143000 w 2844800"/>
              <a:gd name="connsiteY1" fmla="*/ 3476609 h 3764397"/>
              <a:gd name="connsiteX2" fmla="*/ 2286000 w 2844800"/>
              <a:gd name="connsiteY2" fmla="*/ 9509 h 3764397"/>
              <a:gd name="connsiteX3" fmla="*/ 2844800 w 2844800"/>
              <a:gd name="connsiteY3" fmla="*/ 530209 h 376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3764397">
                <a:moveTo>
                  <a:pt x="0" y="3273409"/>
                </a:moveTo>
                <a:cubicBezTo>
                  <a:pt x="558800" y="3702034"/>
                  <a:pt x="762000" y="4020592"/>
                  <a:pt x="1143000" y="3476609"/>
                </a:cubicBezTo>
                <a:cubicBezTo>
                  <a:pt x="1524000" y="2932626"/>
                  <a:pt x="1900767" y="94176"/>
                  <a:pt x="2286000" y="9509"/>
                </a:cubicBezTo>
                <a:cubicBezTo>
                  <a:pt x="2671233" y="-75158"/>
                  <a:pt x="2719917" y="430726"/>
                  <a:pt x="2844800" y="53020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1433488" y="2380511"/>
            <a:ext cx="3365500" cy="3728322"/>
          </a:xfrm>
          <a:custGeom>
            <a:avLst/>
            <a:gdLst>
              <a:gd name="connsiteX0" fmla="*/ 0 w 3162300"/>
              <a:gd name="connsiteY0" fmla="*/ 2860626 h 3556286"/>
              <a:gd name="connsiteX1" fmla="*/ 1460500 w 3162300"/>
              <a:gd name="connsiteY1" fmla="*/ 3495626 h 3556286"/>
              <a:gd name="connsiteX2" fmla="*/ 2057400 w 3162300"/>
              <a:gd name="connsiteY2" fmla="*/ 1527126 h 3556286"/>
              <a:gd name="connsiteX3" fmla="*/ 2489200 w 3162300"/>
              <a:gd name="connsiteY3" fmla="*/ 28526 h 3556286"/>
              <a:gd name="connsiteX4" fmla="*/ 3162300 w 3162300"/>
              <a:gd name="connsiteY4" fmla="*/ 549226 h 3556286"/>
              <a:gd name="connsiteX0" fmla="*/ 0 w 3162300"/>
              <a:gd name="connsiteY0" fmla="*/ 2860626 h 3656043"/>
              <a:gd name="connsiteX1" fmla="*/ 1460500 w 3162300"/>
              <a:gd name="connsiteY1" fmla="*/ 3495626 h 3656043"/>
              <a:gd name="connsiteX2" fmla="*/ 2489200 w 3162300"/>
              <a:gd name="connsiteY2" fmla="*/ 28526 h 3656043"/>
              <a:gd name="connsiteX3" fmla="*/ 3162300 w 3162300"/>
              <a:gd name="connsiteY3" fmla="*/ 549226 h 3656043"/>
              <a:gd name="connsiteX0" fmla="*/ 0 w 3162300"/>
              <a:gd name="connsiteY0" fmla="*/ 2973011 h 3725348"/>
              <a:gd name="connsiteX1" fmla="*/ 1155700 w 3162300"/>
              <a:gd name="connsiteY1" fmla="*/ 3557211 h 3725348"/>
              <a:gd name="connsiteX2" fmla="*/ 2489200 w 3162300"/>
              <a:gd name="connsiteY2" fmla="*/ 140911 h 3725348"/>
              <a:gd name="connsiteX3" fmla="*/ 3162300 w 3162300"/>
              <a:gd name="connsiteY3" fmla="*/ 661611 h 3725348"/>
              <a:gd name="connsiteX0" fmla="*/ 0 w 3314700"/>
              <a:gd name="connsiteY0" fmla="*/ 3023811 h 3737420"/>
              <a:gd name="connsiteX1" fmla="*/ 1308100 w 3314700"/>
              <a:gd name="connsiteY1" fmla="*/ 3557211 h 3737420"/>
              <a:gd name="connsiteX2" fmla="*/ 2641600 w 3314700"/>
              <a:gd name="connsiteY2" fmla="*/ 140911 h 3737420"/>
              <a:gd name="connsiteX3" fmla="*/ 3314700 w 3314700"/>
              <a:gd name="connsiteY3" fmla="*/ 661611 h 3737420"/>
              <a:gd name="connsiteX0" fmla="*/ 0 w 3314700"/>
              <a:gd name="connsiteY0" fmla="*/ 3023811 h 3754359"/>
              <a:gd name="connsiteX1" fmla="*/ 1308100 w 3314700"/>
              <a:gd name="connsiteY1" fmla="*/ 3557211 h 3754359"/>
              <a:gd name="connsiteX2" fmla="*/ 2641600 w 3314700"/>
              <a:gd name="connsiteY2" fmla="*/ 140911 h 3754359"/>
              <a:gd name="connsiteX3" fmla="*/ 3314700 w 3314700"/>
              <a:gd name="connsiteY3" fmla="*/ 661611 h 3754359"/>
              <a:gd name="connsiteX0" fmla="*/ 0 w 3365500"/>
              <a:gd name="connsiteY0" fmla="*/ 2922211 h 3728322"/>
              <a:gd name="connsiteX1" fmla="*/ 1358900 w 3365500"/>
              <a:gd name="connsiteY1" fmla="*/ 3557211 h 3728322"/>
              <a:gd name="connsiteX2" fmla="*/ 2692400 w 3365500"/>
              <a:gd name="connsiteY2" fmla="*/ 140911 h 3728322"/>
              <a:gd name="connsiteX3" fmla="*/ 3365500 w 3365500"/>
              <a:gd name="connsiteY3" fmla="*/ 661611 h 372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500" h="3728322">
                <a:moveTo>
                  <a:pt x="0" y="2922211"/>
                </a:moveTo>
                <a:cubicBezTo>
                  <a:pt x="279400" y="3452436"/>
                  <a:pt x="910167" y="4020761"/>
                  <a:pt x="1358900" y="3557211"/>
                </a:cubicBezTo>
                <a:cubicBezTo>
                  <a:pt x="1807633" y="3093661"/>
                  <a:pt x="2357967" y="623511"/>
                  <a:pt x="2692400" y="140911"/>
                </a:cubicBezTo>
                <a:cubicBezTo>
                  <a:pt x="3026833" y="-341689"/>
                  <a:pt x="3240617" y="562128"/>
                  <a:pt x="3365500" y="661611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7 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3528" y="1628800"/>
            <a:ext cx="3096344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MyKara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Kara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act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923928" y="3133531"/>
            <a:ext cx="2088232" cy="28007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588224" y="3118316"/>
            <a:ext cx="2376264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de-CH" sz="1600" dirty="0" err="1">
                <a:latin typeface="Times New Roman" pitchFamily="18" charset="0"/>
                <a:cs typeface="Times New Roman" pitchFamily="18" charset="0"/>
              </a:rPr>
              <a:t>removeLeaf</a:t>
            </a:r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de-CH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13" name="Picture 2" descr="D:\Programmieren\greenfoot-szenarien\_Praktikum Wettingen\Kapitel 01\Kara 01 - Erste Schritte\images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50917"/>
            <a:ext cx="493755" cy="4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rogrammieren\greenfoot-szenarien\_Praktikum Wettingen\Kapitel 01\Kara 01 - Erste Schritte\images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153" y="3750917"/>
            <a:ext cx="493755" cy="4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Programmieren\greenfoot-szenarien\_Praktikum Wettingen\Kapitel 01\Kara 01 - Erste Schritte\images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750917"/>
            <a:ext cx="493755" cy="4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4179593" y="188640"/>
            <a:ext cx="4305814" cy="1006170"/>
            <a:chOff x="3364368" y="1951128"/>
            <a:chExt cx="4305814" cy="1006170"/>
          </a:xfrm>
        </p:grpSpPr>
        <p:pic>
          <p:nvPicPr>
            <p:cNvPr id="17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368" y="1951128"/>
              <a:ext cx="4305814" cy="1006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Freihandform 17"/>
            <p:cNvSpPr/>
            <p:nvPr/>
          </p:nvSpPr>
          <p:spPr>
            <a:xfrm>
              <a:off x="3873500" y="2286000"/>
              <a:ext cx="2959100" cy="382104"/>
            </a:xfrm>
            <a:custGeom>
              <a:avLst/>
              <a:gdLst>
                <a:gd name="connsiteX0" fmla="*/ 0 w 2959100"/>
                <a:gd name="connsiteY0" fmla="*/ 368300 h 382104"/>
                <a:gd name="connsiteX1" fmla="*/ 152400 w 2959100"/>
                <a:gd name="connsiteY1" fmla="*/ 368300 h 382104"/>
                <a:gd name="connsiteX2" fmla="*/ 190500 w 2959100"/>
                <a:gd name="connsiteY2" fmla="*/ 342900 h 382104"/>
                <a:gd name="connsiteX3" fmla="*/ 203200 w 2959100"/>
                <a:gd name="connsiteY3" fmla="*/ 304800 h 382104"/>
                <a:gd name="connsiteX4" fmla="*/ 228600 w 2959100"/>
                <a:gd name="connsiteY4" fmla="*/ 190500 h 382104"/>
                <a:gd name="connsiteX5" fmla="*/ 254000 w 2959100"/>
                <a:gd name="connsiteY5" fmla="*/ 114300 h 382104"/>
                <a:gd name="connsiteX6" fmla="*/ 330200 w 2959100"/>
                <a:gd name="connsiteY6" fmla="*/ 63500 h 382104"/>
                <a:gd name="connsiteX7" fmla="*/ 406400 w 2959100"/>
                <a:gd name="connsiteY7" fmla="*/ 38100 h 382104"/>
                <a:gd name="connsiteX8" fmla="*/ 444500 w 2959100"/>
                <a:gd name="connsiteY8" fmla="*/ 25400 h 382104"/>
                <a:gd name="connsiteX9" fmla="*/ 482600 w 2959100"/>
                <a:gd name="connsiteY9" fmla="*/ 0 h 382104"/>
                <a:gd name="connsiteX10" fmla="*/ 774700 w 2959100"/>
                <a:gd name="connsiteY10" fmla="*/ 12700 h 382104"/>
                <a:gd name="connsiteX11" fmla="*/ 812800 w 2959100"/>
                <a:gd name="connsiteY11" fmla="*/ 25400 h 382104"/>
                <a:gd name="connsiteX12" fmla="*/ 838200 w 2959100"/>
                <a:gd name="connsiteY12" fmla="*/ 101600 h 382104"/>
                <a:gd name="connsiteX13" fmla="*/ 863600 w 2959100"/>
                <a:gd name="connsiteY13" fmla="*/ 152400 h 382104"/>
                <a:gd name="connsiteX14" fmla="*/ 901700 w 2959100"/>
                <a:gd name="connsiteY14" fmla="*/ 292100 h 382104"/>
                <a:gd name="connsiteX15" fmla="*/ 927100 w 2959100"/>
                <a:gd name="connsiteY15" fmla="*/ 330200 h 382104"/>
                <a:gd name="connsiteX16" fmla="*/ 965200 w 2959100"/>
                <a:gd name="connsiteY16" fmla="*/ 342900 h 382104"/>
                <a:gd name="connsiteX17" fmla="*/ 1117600 w 2959100"/>
                <a:gd name="connsiteY17" fmla="*/ 304800 h 382104"/>
                <a:gd name="connsiteX18" fmla="*/ 1168400 w 2959100"/>
                <a:gd name="connsiteY18" fmla="*/ 228600 h 382104"/>
                <a:gd name="connsiteX19" fmla="*/ 1193800 w 2959100"/>
                <a:gd name="connsiteY19" fmla="*/ 190500 h 382104"/>
                <a:gd name="connsiteX20" fmla="*/ 1257300 w 2959100"/>
                <a:gd name="connsiteY20" fmla="*/ 76200 h 382104"/>
                <a:gd name="connsiteX21" fmla="*/ 1333500 w 2959100"/>
                <a:gd name="connsiteY21" fmla="*/ 38100 h 382104"/>
                <a:gd name="connsiteX22" fmla="*/ 1638300 w 2959100"/>
                <a:gd name="connsiteY22" fmla="*/ 50800 h 382104"/>
                <a:gd name="connsiteX23" fmla="*/ 1727200 w 2959100"/>
                <a:gd name="connsiteY23" fmla="*/ 152400 h 382104"/>
                <a:gd name="connsiteX24" fmla="*/ 1765300 w 2959100"/>
                <a:gd name="connsiteY24" fmla="*/ 304800 h 382104"/>
                <a:gd name="connsiteX25" fmla="*/ 1778000 w 2959100"/>
                <a:gd name="connsiteY25" fmla="*/ 342900 h 382104"/>
                <a:gd name="connsiteX26" fmla="*/ 1854200 w 2959100"/>
                <a:gd name="connsiteY26" fmla="*/ 381000 h 382104"/>
                <a:gd name="connsiteX27" fmla="*/ 2171700 w 2959100"/>
                <a:gd name="connsiteY27" fmla="*/ 368300 h 382104"/>
                <a:gd name="connsiteX28" fmla="*/ 2209800 w 2959100"/>
                <a:gd name="connsiteY28" fmla="*/ 330200 h 382104"/>
                <a:gd name="connsiteX29" fmla="*/ 2260600 w 2959100"/>
                <a:gd name="connsiteY29" fmla="*/ 215900 h 382104"/>
                <a:gd name="connsiteX30" fmla="*/ 2311400 w 2959100"/>
                <a:gd name="connsiteY30" fmla="*/ 139700 h 382104"/>
                <a:gd name="connsiteX31" fmla="*/ 2374900 w 2959100"/>
                <a:gd name="connsiteY31" fmla="*/ 88900 h 382104"/>
                <a:gd name="connsiteX32" fmla="*/ 2413000 w 2959100"/>
                <a:gd name="connsiteY32" fmla="*/ 63500 h 382104"/>
                <a:gd name="connsiteX33" fmla="*/ 2552700 w 2959100"/>
                <a:gd name="connsiteY33" fmla="*/ 25400 h 382104"/>
                <a:gd name="connsiteX34" fmla="*/ 2781300 w 2959100"/>
                <a:gd name="connsiteY34" fmla="*/ 38100 h 382104"/>
                <a:gd name="connsiteX35" fmla="*/ 2819400 w 2959100"/>
                <a:gd name="connsiteY35" fmla="*/ 63500 h 382104"/>
                <a:gd name="connsiteX36" fmla="*/ 2857500 w 2959100"/>
                <a:gd name="connsiteY36" fmla="*/ 76200 h 382104"/>
                <a:gd name="connsiteX37" fmla="*/ 2921000 w 2959100"/>
                <a:gd name="connsiteY37" fmla="*/ 152400 h 382104"/>
                <a:gd name="connsiteX38" fmla="*/ 2959100 w 2959100"/>
                <a:gd name="connsiteY38" fmla="*/ 215900 h 3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59100" h="382104">
                  <a:moveTo>
                    <a:pt x="0" y="368300"/>
                  </a:moveTo>
                  <a:cubicBezTo>
                    <a:pt x="67862" y="381872"/>
                    <a:pt x="76787" y="390984"/>
                    <a:pt x="152400" y="368300"/>
                  </a:cubicBezTo>
                  <a:cubicBezTo>
                    <a:pt x="167020" y="363914"/>
                    <a:pt x="177800" y="351367"/>
                    <a:pt x="190500" y="342900"/>
                  </a:cubicBezTo>
                  <a:cubicBezTo>
                    <a:pt x="194733" y="330200"/>
                    <a:pt x="199953" y="317787"/>
                    <a:pt x="203200" y="304800"/>
                  </a:cubicBezTo>
                  <a:cubicBezTo>
                    <a:pt x="221327" y="232291"/>
                    <a:pt x="209044" y="255686"/>
                    <a:pt x="228600" y="190500"/>
                  </a:cubicBezTo>
                  <a:cubicBezTo>
                    <a:pt x="236293" y="164855"/>
                    <a:pt x="231723" y="129152"/>
                    <a:pt x="254000" y="114300"/>
                  </a:cubicBezTo>
                  <a:cubicBezTo>
                    <a:pt x="279400" y="97367"/>
                    <a:pt x="301240" y="73153"/>
                    <a:pt x="330200" y="63500"/>
                  </a:cubicBezTo>
                  <a:lnTo>
                    <a:pt x="406400" y="38100"/>
                  </a:lnTo>
                  <a:cubicBezTo>
                    <a:pt x="419100" y="33867"/>
                    <a:pt x="433361" y="32826"/>
                    <a:pt x="444500" y="25400"/>
                  </a:cubicBezTo>
                  <a:lnTo>
                    <a:pt x="482600" y="0"/>
                  </a:lnTo>
                  <a:cubicBezTo>
                    <a:pt x="579967" y="4233"/>
                    <a:pt x="677528" y="5225"/>
                    <a:pt x="774700" y="12700"/>
                  </a:cubicBezTo>
                  <a:cubicBezTo>
                    <a:pt x="788048" y="13727"/>
                    <a:pt x="805019" y="14507"/>
                    <a:pt x="812800" y="25400"/>
                  </a:cubicBezTo>
                  <a:cubicBezTo>
                    <a:pt x="828362" y="47187"/>
                    <a:pt x="826226" y="77653"/>
                    <a:pt x="838200" y="101600"/>
                  </a:cubicBezTo>
                  <a:lnTo>
                    <a:pt x="863600" y="152400"/>
                  </a:lnTo>
                  <a:cubicBezTo>
                    <a:pt x="870416" y="186479"/>
                    <a:pt x="883285" y="264478"/>
                    <a:pt x="901700" y="292100"/>
                  </a:cubicBezTo>
                  <a:cubicBezTo>
                    <a:pt x="910167" y="304800"/>
                    <a:pt x="915181" y="320665"/>
                    <a:pt x="927100" y="330200"/>
                  </a:cubicBezTo>
                  <a:cubicBezTo>
                    <a:pt x="937553" y="338563"/>
                    <a:pt x="952500" y="338667"/>
                    <a:pt x="965200" y="342900"/>
                  </a:cubicBezTo>
                  <a:cubicBezTo>
                    <a:pt x="1013533" y="337530"/>
                    <a:pt x="1079910" y="347875"/>
                    <a:pt x="1117600" y="304800"/>
                  </a:cubicBezTo>
                  <a:cubicBezTo>
                    <a:pt x="1137702" y="281826"/>
                    <a:pt x="1151467" y="254000"/>
                    <a:pt x="1168400" y="228600"/>
                  </a:cubicBezTo>
                  <a:cubicBezTo>
                    <a:pt x="1176867" y="215900"/>
                    <a:pt x="1188973" y="204980"/>
                    <a:pt x="1193800" y="190500"/>
                  </a:cubicBezTo>
                  <a:cubicBezTo>
                    <a:pt x="1207034" y="150797"/>
                    <a:pt x="1219869" y="101154"/>
                    <a:pt x="1257300" y="76200"/>
                  </a:cubicBezTo>
                  <a:cubicBezTo>
                    <a:pt x="1306539" y="43374"/>
                    <a:pt x="1280920" y="55627"/>
                    <a:pt x="1333500" y="38100"/>
                  </a:cubicBezTo>
                  <a:cubicBezTo>
                    <a:pt x="1435100" y="42333"/>
                    <a:pt x="1537234" y="39570"/>
                    <a:pt x="1638300" y="50800"/>
                  </a:cubicBezTo>
                  <a:cubicBezTo>
                    <a:pt x="1674202" y="54789"/>
                    <a:pt x="1723129" y="140188"/>
                    <a:pt x="1727200" y="152400"/>
                  </a:cubicBezTo>
                  <a:cubicBezTo>
                    <a:pt x="1778524" y="306373"/>
                    <a:pt x="1731097" y="150886"/>
                    <a:pt x="1765300" y="304800"/>
                  </a:cubicBezTo>
                  <a:cubicBezTo>
                    <a:pt x="1768204" y="317868"/>
                    <a:pt x="1769637" y="332447"/>
                    <a:pt x="1778000" y="342900"/>
                  </a:cubicBezTo>
                  <a:cubicBezTo>
                    <a:pt x="1795905" y="365281"/>
                    <a:pt x="1829101" y="372634"/>
                    <a:pt x="1854200" y="381000"/>
                  </a:cubicBezTo>
                  <a:cubicBezTo>
                    <a:pt x="1960033" y="376767"/>
                    <a:pt x="2066847" y="383279"/>
                    <a:pt x="2171700" y="368300"/>
                  </a:cubicBezTo>
                  <a:cubicBezTo>
                    <a:pt x="2189480" y="365760"/>
                    <a:pt x="2198302" y="343998"/>
                    <a:pt x="2209800" y="330200"/>
                  </a:cubicBezTo>
                  <a:cubicBezTo>
                    <a:pt x="2295959" y="226809"/>
                    <a:pt x="2149845" y="382032"/>
                    <a:pt x="2260600" y="215900"/>
                  </a:cubicBezTo>
                  <a:lnTo>
                    <a:pt x="2311400" y="139700"/>
                  </a:lnTo>
                  <a:cubicBezTo>
                    <a:pt x="2354218" y="75474"/>
                    <a:pt x="2313556" y="119572"/>
                    <a:pt x="2374900" y="88900"/>
                  </a:cubicBezTo>
                  <a:cubicBezTo>
                    <a:pt x="2388552" y="82074"/>
                    <a:pt x="2399052" y="69699"/>
                    <a:pt x="2413000" y="63500"/>
                  </a:cubicBezTo>
                  <a:cubicBezTo>
                    <a:pt x="2465734" y="40063"/>
                    <a:pt x="2498375" y="36265"/>
                    <a:pt x="2552700" y="25400"/>
                  </a:cubicBezTo>
                  <a:cubicBezTo>
                    <a:pt x="2628900" y="29633"/>
                    <a:pt x="2705750" y="27307"/>
                    <a:pt x="2781300" y="38100"/>
                  </a:cubicBezTo>
                  <a:cubicBezTo>
                    <a:pt x="2796410" y="40259"/>
                    <a:pt x="2805748" y="56674"/>
                    <a:pt x="2819400" y="63500"/>
                  </a:cubicBezTo>
                  <a:cubicBezTo>
                    <a:pt x="2831374" y="69487"/>
                    <a:pt x="2844800" y="71967"/>
                    <a:pt x="2857500" y="76200"/>
                  </a:cubicBezTo>
                  <a:cubicBezTo>
                    <a:pt x="2920563" y="170795"/>
                    <a:pt x="2839512" y="54614"/>
                    <a:pt x="2921000" y="152400"/>
                  </a:cubicBezTo>
                  <a:cubicBezTo>
                    <a:pt x="2940157" y="175388"/>
                    <a:pt x="2946702" y="191105"/>
                    <a:pt x="2959100" y="215900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1" name="Picture 4" descr="D:\Programmieren\greenfoot-szenarien\_Praktikum Wettingen\Kapitel 01\Kara 01 - Erste Schritte\images\lea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193665"/>
            <a:ext cx="493755" cy="4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 8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2 - Programmfluss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932040" y="1962667"/>
            <a:ext cx="3744416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55600" algn="l"/>
              </a:tabLst>
            </a:pP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2000" dirty="0" err="1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goAroundTree</a:t>
            </a: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tabLst>
                <a:tab pos="355600" algn="l"/>
              </a:tabLst>
            </a:pP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de-CH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turnRight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de-CH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turnLeft</a:t>
            </a: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tabLst>
                <a:tab pos="355600" algn="l"/>
              </a:tabLst>
            </a:pPr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13" name="Picture 2" descr="D:\Programmieren\greenfoot-szenarien\_Praktikum Wettingen\Kapitel 01\Kara 01 - Erste Schritte\images\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993" y="3367081"/>
            <a:ext cx="493755" cy="49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4179593" y="188640"/>
            <a:ext cx="4305814" cy="1006170"/>
            <a:chOff x="3364368" y="1951128"/>
            <a:chExt cx="4305814" cy="1006170"/>
          </a:xfrm>
        </p:grpSpPr>
        <p:pic>
          <p:nvPicPr>
            <p:cNvPr id="17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368" y="1951128"/>
              <a:ext cx="4305814" cy="1006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Freihandform 17"/>
            <p:cNvSpPr/>
            <p:nvPr/>
          </p:nvSpPr>
          <p:spPr>
            <a:xfrm>
              <a:off x="3873500" y="2286000"/>
              <a:ext cx="2959100" cy="382104"/>
            </a:xfrm>
            <a:custGeom>
              <a:avLst/>
              <a:gdLst>
                <a:gd name="connsiteX0" fmla="*/ 0 w 2959100"/>
                <a:gd name="connsiteY0" fmla="*/ 368300 h 382104"/>
                <a:gd name="connsiteX1" fmla="*/ 152400 w 2959100"/>
                <a:gd name="connsiteY1" fmla="*/ 368300 h 382104"/>
                <a:gd name="connsiteX2" fmla="*/ 190500 w 2959100"/>
                <a:gd name="connsiteY2" fmla="*/ 342900 h 382104"/>
                <a:gd name="connsiteX3" fmla="*/ 203200 w 2959100"/>
                <a:gd name="connsiteY3" fmla="*/ 304800 h 382104"/>
                <a:gd name="connsiteX4" fmla="*/ 228600 w 2959100"/>
                <a:gd name="connsiteY4" fmla="*/ 190500 h 382104"/>
                <a:gd name="connsiteX5" fmla="*/ 254000 w 2959100"/>
                <a:gd name="connsiteY5" fmla="*/ 114300 h 382104"/>
                <a:gd name="connsiteX6" fmla="*/ 330200 w 2959100"/>
                <a:gd name="connsiteY6" fmla="*/ 63500 h 382104"/>
                <a:gd name="connsiteX7" fmla="*/ 406400 w 2959100"/>
                <a:gd name="connsiteY7" fmla="*/ 38100 h 382104"/>
                <a:gd name="connsiteX8" fmla="*/ 444500 w 2959100"/>
                <a:gd name="connsiteY8" fmla="*/ 25400 h 382104"/>
                <a:gd name="connsiteX9" fmla="*/ 482600 w 2959100"/>
                <a:gd name="connsiteY9" fmla="*/ 0 h 382104"/>
                <a:gd name="connsiteX10" fmla="*/ 774700 w 2959100"/>
                <a:gd name="connsiteY10" fmla="*/ 12700 h 382104"/>
                <a:gd name="connsiteX11" fmla="*/ 812800 w 2959100"/>
                <a:gd name="connsiteY11" fmla="*/ 25400 h 382104"/>
                <a:gd name="connsiteX12" fmla="*/ 838200 w 2959100"/>
                <a:gd name="connsiteY12" fmla="*/ 101600 h 382104"/>
                <a:gd name="connsiteX13" fmla="*/ 863600 w 2959100"/>
                <a:gd name="connsiteY13" fmla="*/ 152400 h 382104"/>
                <a:gd name="connsiteX14" fmla="*/ 901700 w 2959100"/>
                <a:gd name="connsiteY14" fmla="*/ 292100 h 382104"/>
                <a:gd name="connsiteX15" fmla="*/ 927100 w 2959100"/>
                <a:gd name="connsiteY15" fmla="*/ 330200 h 382104"/>
                <a:gd name="connsiteX16" fmla="*/ 965200 w 2959100"/>
                <a:gd name="connsiteY16" fmla="*/ 342900 h 382104"/>
                <a:gd name="connsiteX17" fmla="*/ 1117600 w 2959100"/>
                <a:gd name="connsiteY17" fmla="*/ 304800 h 382104"/>
                <a:gd name="connsiteX18" fmla="*/ 1168400 w 2959100"/>
                <a:gd name="connsiteY18" fmla="*/ 228600 h 382104"/>
                <a:gd name="connsiteX19" fmla="*/ 1193800 w 2959100"/>
                <a:gd name="connsiteY19" fmla="*/ 190500 h 382104"/>
                <a:gd name="connsiteX20" fmla="*/ 1257300 w 2959100"/>
                <a:gd name="connsiteY20" fmla="*/ 76200 h 382104"/>
                <a:gd name="connsiteX21" fmla="*/ 1333500 w 2959100"/>
                <a:gd name="connsiteY21" fmla="*/ 38100 h 382104"/>
                <a:gd name="connsiteX22" fmla="*/ 1638300 w 2959100"/>
                <a:gd name="connsiteY22" fmla="*/ 50800 h 382104"/>
                <a:gd name="connsiteX23" fmla="*/ 1727200 w 2959100"/>
                <a:gd name="connsiteY23" fmla="*/ 152400 h 382104"/>
                <a:gd name="connsiteX24" fmla="*/ 1765300 w 2959100"/>
                <a:gd name="connsiteY24" fmla="*/ 304800 h 382104"/>
                <a:gd name="connsiteX25" fmla="*/ 1778000 w 2959100"/>
                <a:gd name="connsiteY25" fmla="*/ 342900 h 382104"/>
                <a:gd name="connsiteX26" fmla="*/ 1854200 w 2959100"/>
                <a:gd name="connsiteY26" fmla="*/ 381000 h 382104"/>
                <a:gd name="connsiteX27" fmla="*/ 2171700 w 2959100"/>
                <a:gd name="connsiteY27" fmla="*/ 368300 h 382104"/>
                <a:gd name="connsiteX28" fmla="*/ 2209800 w 2959100"/>
                <a:gd name="connsiteY28" fmla="*/ 330200 h 382104"/>
                <a:gd name="connsiteX29" fmla="*/ 2260600 w 2959100"/>
                <a:gd name="connsiteY29" fmla="*/ 215900 h 382104"/>
                <a:gd name="connsiteX30" fmla="*/ 2311400 w 2959100"/>
                <a:gd name="connsiteY30" fmla="*/ 139700 h 382104"/>
                <a:gd name="connsiteX31" fmla="*/ 2374900 w 2959100"/>
                <a:gd name="connsiteY31" fmla="*/ 88900 h 382104"/>
                <a:gd name="connsiteX32" fmla="*/ 2413000 w 2959100"/>
                <a:gd name="connsiteY32" fmla="*/ 63500 h 382104"/>
                <a:gd name="connsiteX33" fmla="*/ 2552700 w 2959100"/>
                <a:gd name="connsiteY33" fmla="*/ 25400 h 382104"/>
                <a:gd name="connsiteX34" fmla="*/ 2781300 w 2959100"/>
                <a:gd name="connsiteY34" fmla="*/ 38100 h 382104"/>
                <a:gd name="connsiteX35" fmla="*/ 2819400 w 2959100"/>
                <a:gd name="connsiteY35" fmla="*/ 63500 h 382104"/>
                <a:gd name="connsiteX36" fmla="*/ 2857500 w 2959100"/>
                <a:gd name="connsiteY36" fmla="*/ 76200 h 382104"/>
                <a:gd name="connsiteX37" fmla="*/ 2921000 w 2959100"/>
                <a:gd name="connsiteY37" fmla="*/ 152400 h 382104"/>
                <a:gd name="connsiteX38" fmla="*/ 2959100 w 2959100"/>
                <a:gd name="connsiteY38" fmla="*/ 215900 h 3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59100" h="382104">
                  <a:moveTo>
                    <a:pt x="0" y="368300"/>
                  </a:moveTo>
                  <a:cubicBezTo>
                    <a:pt x="67862" y="381872"/>
                    <a:pt x="76787" y="390984"/>
                    <a:pt x="152400" y="368300"/>
                  </a:cubicBezTo>
                  <a:cubicBezTo>
                    <a:pt x="167020" y="363914"/>
                    <a:pt x="177800" y="351367"/>
                    <a:pt x="190500" y="342900"/>
                  </a:cubicBezTo>
                  <a:cubicBezTo>
                    <a:pt x="194733" y="330200"/>
                    <a:pt x="199953" y="317787"/>
                    <a:pt x="203200" y="304800"/>
                  </a:cubicBezTo>
                  <a:cubicBezTo>
                    <a:pt x="221327" y="232291"/>
                    <a:pt x="209044" y="255686"/>
                    <a:pt x="228600" y="190500"/>
                  </a:cubicBezTo>
                  <a:cubicBezTo>
                    <a:pt x="236293" y="164855"/>
                    <a:pt x="231723" y="129152"/>
                    <a:pt x="254000" y="114300"/>
                  </a:cubicBezTo>
                  <a:cubicBezTo>
                    <a:pt x="279400" y="97367"/>
                    <a:pt x="301240" y="73153"/>
                    <a:pt x="330200" y="63500"/>
                  </a:cubicBezTo>
                  <a:lnTo>
                    <a:pt x="406400" y="38100"/>
                  </a:lnTo>
                  <a:cubicBezTo>
                    <a:pt x="419100" y="33867"/>
                    <a:pt x="433361" y="32826"/>
                    <a:pt x="444500" y="25400"/>
                  </a:cubicBezTo>
                  <a:lnTo>
                    <a:pt x="482600" y="0"/>
                  </a:lnTo>
                  <a:cubicBezTo>
                    <a:pt x="579967" y="4233"/>
                    <a:pt x="677528" y="5225"/>
                    <a:pt x="774700" y="12700"/>
                  </a:cubicBezTo>
                  <a:cubicBezTo>
                    <a:pt x="788048" y="13727"/>
                    <a:pt x="805019" y="14507"/>
                    <a:pt x="812800" y="25400"/>
                  </a:cubicBezTo>
                  <a:cubicBezTo>
                    <a:pt x="828362" y="47187"/>
                    <a:pt x="826226" y="77653"/>
                    <a:pt x="838200" y="101600"/>
                  </a:cubicBezTo>
                  <a:lnTo>
                    <a:pt x="863600" y="152400"/>
                  </a:lnTo>
                  <a:cubicBezTo>
                    <a:pt x="870416" y="186479"/>
                    <a:pt x="883285" y="264478"/>
                    <a:pt x="901700" y="292100"/>
                  </a:cubicBezTo>
                  <a:cubicBezTo>
                    <a:pt x="910167" y="304800"/>
                    <a:pt x="915181" y="320665"/>
                    <a:pt x="927100" y="330200"/>
                  </a:cubicBezTo>
                  <a:cubicBezTo>
                    <a:pt x="937553" y="338563"/>
                    <a:pt x="952500" y="338667"/>
                    <a:pt x="965200" y="342900"/>
                  </a:cubicBezTo>
                  <a:cubicBezTo>
                    <a:pt x="1013533" y="337530"/>
                    <a:pt x="1079910" y="347875"/>
                    <a:pt x="1117600" y="304800"/>
                  </a:cubicBezTo>
                  <a:cubicBezTo>
                    <a:pt x="1137702" y="281826"/>
                    <a:pt x="1151467" y="254000"/>
                    <a:pt x="1168400" y="228600"/>
                  </a:cubicBezTo>
                  <a:cubicBezTo>
                    <a:pt x="1176867" y="215900"/>
                    <a:pt x="1188973" y="204980"/>
                    <a:pt x="1193800" y="190500"/>
                  </a:cubicBezTo>
                  <a:cubicBezTo>
                    <a:pt x="1207034" y="150797"/>
                    <a:pt x="1219869" y="101154"/>
                    <a:pt x="1257300" y="76200"/>
                  </a:cubicBezTo>
                  <a:cubicBezTo>
                    <a:pt x="1306539" y="43374"/>
                    <a:pt x="1280920" y="55627"/>
                    <a:pt x="1333500" y="38100"/>
                  </a:cubicBezTo>
                  <a:cubicBezTo>
                    <a:pt x="1435100" y="42333"/>
                    <a:pt x="1537234" y="39570"/>
                    <a:pt x="1638300" y="50800"/>
                  </a:cubicBezTo>
                  <a:cubicBezTo>
                    <a:pt x="1674202" y="54789"/>
                    <a:pt x="1723129" y="140188"/>
                    <a:pt x="1727200" y="152400"/>
                  </a:cubicBezTo>
                  <a:cubicBezTo>
                    <a:pt x="1778524" y="306373"/>
                    <a:pt x="1731097" y="150886"/>
                    <a:pt x="1765300" y="304800"/>
                  </a:cubicBezTo>
                  <a:cubicBezTo>
                    <a:pt x="1768204" y="317868"/>
                    <a:pt x="1769637" y="332447"/>
                    <a:pt x="1778000" y="342900"/>
                  </a:cubicBezTo>
                  <a:cubicBezTo>
                    <a:pt x="1795905" y="365281"/>
                    <a:pt x="1829101" y="372634"/>
                    <a:pt x="1854200" y="381000"/>
                  </a:cubicBezTo>
                  <a:cubicBezTo>
                    <a:pt x="1960033" y="376767"/>
                    <a:pt x="2066847" y="383279"/>
                    <a:pt x="2171700" y="368300"/>
                  </a:cubicBezTo>
                  <a:cubicBezTo>
                    <a:pt x="2189480" y="365760"/>
                    <a:pt x="2198302" y="343998"/>
                    <a:pt x="2209800" y="330200"/>
                  </a:cubicBezTo>
                  <a:cubicBezTo>
                    <a:pt x="2295959" y="226809"/>
                    <a:pt x="2149845" y="382032"/>
                    <a:pt x="2260600" y="215900"/>
                  </a:cubicBezTo>
                  <a:lnTo>
                    <a:pt x="2311400" y="139700"/>
                  </a:lnTo>
                  <a:cubicBezTo>
                    <a:pt x="2354218" y="75474"/>
                    <a:pt x="2313556" y="119572"/>
                    <a:pt x="2374900" y="88900"/>
                  </a:cubicBezTo>
                  <a:cubicBezTo>
                    <a:pt x="2388552" y="82074"/>
                    <a:pt x="2399052" y="69699"/>
                    <a:pt x="2413000" y="63500"/>
                  </a:cubicBezTo>
                  <a:cubicBezTo>
                    <a:pt x="2465734" y="40063"/>
                    <a:pt x="2498375" y="36265"/>
                    <a:pt x="2552700" y="25400"/>
                  </a:cubicBezTo>
                  <a:cubicBezTo>
                    <a:pt x="2628900" y="29633"/>
                    <a:pt x="2705750" y="27307"/>
                    <a:pt x="2781300" y="38100"/>
                  </a:cubicBezTo>
                  <a:cubicBezTo>
                    <a:pt x="2796410" y="40259"/>
                    <a:pt x="2805748" y="56674"/>
                    <a:pt x="2819400" y="63500"/>
                  </a:cubicBezTo>
                  <a:cubicBezTo>
                    <a:pt x="2831374" y="69487"/>
                    <a:pt x="2844800" y="71967"/>
                    <a:pt x="2857500" y="76200"/>
                  </a:cubicBezTo>
                  <a:cubicBezTo>
                    <a:pt x="2920563" y="170795"/>
                    <a:pt x="2839512" y="54614"/>
                    <a:pt x="2921000" y="152400"/>
                  </a:cubicBezTo>
                  <a:cubicBezTo>
                    <a:pt x="2940157" y="175388"/>
                    <a:pt x="2946702" y="191105"/>
                    <a:pt x="2959100" y="215900"/>
                  </a:cubicBezTo>
                </a:path>
              </a:pathLst>
            </a:custGeom>
            <a:ln w="38100"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467544" y="2742456"/>
            <a:ext cx="309634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void act()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move();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goAroundTree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goAroundTree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move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g</a:t>
            </a:r>
            <a:r>
              <a:rPr lang="de-CH" sz="2000" dirty="0" err="1" smtClean="0">
                <a:latin typeface="Times New Roman" pitchFamily="18" charset="0"/>
                <a:cs typeface="Times New Roman" pitchFamily="18" charset="0"/>
              </a:rPr>
              <a:t>oAroundTree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removeLeaf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de-CH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de-CH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3347864" y="2395701"/>
            <a:ext cx="1739900" cy="1465347"/>
          </a:xfrm>
          <a:custGeom>
            <a:avLst/>
            <a:gdLst>
              <a:gd name="connsiteX0" fmla="*/ 0 w 2192095"/>
              <a:gd name="connsiteY0" fmla="*/ 1547883 h 2857030"/>
              <a:gd name="connsiteX1" fmla="*/ 876300 w 2192095"/>
              <a:gd name="connsiteY1" fmla="*/ 1420883 h 2857030"/>
              <a:gd name="connsiteX2" fmla="*/ 1739900 w 2192095"/>
              <a:gd name="connsiteY2" fmla="*/ 150883 h 2857030"/>
              <a:gd name="connsiteX3" fmla="*/ 2019300 w 2192095"/>
              <a:gd name="connsiteY3" fmla="*/ 303283 h 2857030"/>
              <a:gd name="connsiteX4" fmla="*/ 2108200 w 2192095"/>
              <a:gd name="connsiteY4" fmla="*/ 2652783 h 2857030"/>
              <a:gd name="connsiteX5" fmla="*/ 774700 w 2192095"/>
              <a:gd name="connsiteY5" fmla="*/ 2627383 h 2857030"/>
              <a:gd name="connsiteX6" fmla="*/ 38100 w 2192095"/>
              <a:gd name="connsiteY6" fmla="*/ 1700283 h 2857030"/>
              <a:gd name="connsiteX0" fmla="*/ 0 w 2180008"/>
              <a:gd name="connsiteY0" fmla="*/ 1547883 h 2811687"/>
              <a:gd name="connsiteX1" fmla="*/ 876300 w 2180008"/>
              <a:gd name="connsiteY1" fmla="*/ 1420883 h 2811687"/>
              <a:gd name="connsiteX2" fmla="*/ 1739900 w 2180008"/>
              <a:gd name="connsiteY2" fmla="*/ 150883 h 2811687"/>
              <a:gd name="connsiteX3" fmla="*/ 2019300 w 2180008"/>
              <a:gd name="connsiteY3" fmla="*/ 303283 h 2811687"/>
              <a:gd name="connsiteX4" fmla="*/ 2108200 w 2180008"/>
              <a:gd name="connsiteY4" fmla="*/ 2652783 h 2811687"/>
              <a:gd name="connsiteX5" fmla="*/ 939800 w 2180008"/>
              <a:gd name="connsiteY5" fmla="*/ 2500383 h 2811687"/>
              <a:gd name="connsiteX6" fmla="*/ 38100 w 2180008"/>
              <a:gd name="connsiteY6" fmla="*/ 1700283 h 2811687"/>
              <a:gd name="connsiteX0" fmla="*/ 0 w 2141524"/>
              <a:gd name="connsiteY0" fmla="*/ 1419804 h 2683608"/>
              <a:gd name="connsiteX1" fmla="*/ 876300 w 2141524"/>
              <a:gd name="connsiteY1" fmla="*/ 1292804 h 2683608"/>
              <a:gd name="connsiteX2" fmla="*/ 1739900 w 2141524"/>
              <a:gd name="connsiteY2" fmla="*/ 22804 h 2683608"/>
              <a:gd name="connsiteX3" fmla="*/ 2108200 w 2141524"/>
              <a:gd name="connsiteY3" fmla="*/ 2524704 h 2683608"/>
              <a:gd name="connsiteX4" fmla="*/ 939800 w 2141524"/>
              <a:gd name="connsiteY4" fmla="*/ 2372304 h 2683608"/>
              <a:gd name="connsiteX5" fmla="*/ 38100 w 2141524"/>
              <a:gd name="connsiteY5" fmla="*/ 1572204 h 2683608"/>
              <a:gd name="connsiteX0" fmla="*/ 0 w 2141524"/>
              <a:gd name="connsiteY0" fmla="*/ 1419804 h 2683608"/>
              <a:gd name="connsiteX1" fmla="*/ 876300 w 2141524"/>
              <a:gd name="connsiteY1" fmla="*/ 1292804 h 2683608"/>
              <a:gd name="connsiteX2" fmla="*/ 1739900 w 2141524"/>
              <a:gd name="connsiteY2" fmla="*/ 22804 h 2683608"/>
              <a:gd name="connsiteX3" fmla="*/ 2108200 w 2141524"/>
              <a:gd name="connsiteY3" fmla="*/ 2524704 h 2683608"/>
              <a:gd name="connsiteX4" fmla="*/ 939800 w 2141524"/>
              <a:gd name="connsiteY4" fmla="*/ 2372304 h 2683608"/>
              <a:gd name="connsiteX0" fmla="*/ 0 w 2141524"/>
              <a:gd name="connsiteY0" fmla="*/ 1419804 h 2524704"/>
              <a:gd name="connsiteX1" fmla="*/ 876300 w 2141524"/>
              <a:gd name="connsiteY1" fmla="*/ 1292804 h 2524704"/>
              <a:gd name="connsiteX2" fmla="*/ 1739900 w 2141524"/>
              <a:gd name="connsiteY2" fmla="*/ 22804 h 2524704"/>
              <a:gd name="connsiteX3" fmla="*/ 2108200 w 2141524"/>
              <a:gd name="connsiteY3" fmla="*/ 2524704 h 2524704"/>
              <a:gd name="connsiteX0" fmla="*/ 0 w 1739900"/>
              <a:gd name="connsiteY0" fmla="*/ 1419804 h 1465347"/>
              <a:gd name="connsiteX1" fmla="*/ 876300 w 1739900"/>
              <a:gd name="connsiteY1" fmla="*/ 1292804 h 1465347"/>
              <a:gd name="connsiteX2" fmla="*/ 1739900 w 1739900"/>
              <a:gd name="connsiteY2" fmla="*/ 22804 h 146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900" h="1465347">
                <a:moveTo>
                  <a:pt x="0" y="1419804"/>
                </a:moveTo>
                <a:cubicBezTo>
                  <a:pt x="293158" y="1472720"/>
                  <a:pt x="586317" y="1525637"/>
                  <a:pt x="876300" y="1292804"/>
                </a:cubicBezTo>
                <a:cubicBezTo>
                  <a:pt x="1166283" y="1059971"/>
                  <a:pt x="1534583" y="-182513"/>
                  <a:pt x="1739900" y="22804"/>
                </a:cubicBez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Freihandform 21"/>
          <p:cNvSpPr/>
          <p:nvPr/>
        </p:nvSpPr>
        <p:spPr>
          <a:xfrm>
            <a:off x="3335108" y="4017653"/>
            <a:ext cx="1859191" cy="1071188"/>
          </a:xfrm>
          <a:custGeom>
            <a:avLst/>
            <a:gdLst>
              <a:gd name="connsiteX0" fmla="*/ 0 w 2192095"/>
              <a:gd name="connsiteY0" fmla="*/ 1547883 h 2857030"/>
              <a:gd name="connsiteX1" fmla="*/ 876300 w 2192095"/>
              <a:gd name="connsiteY1" fmla="*/ 1420883 h 2857030"/>
              <a:gd name="connsiteX2" fmla="*/ 1739900 w 2192095"/>
              <a:gd name="connsiteY2" fmla="*/ 150883 h 2857030"/>
              <a:gd name="connsiteX3" fmla="*/ 2019300 w 2192095"/>
              <a:gd name="connsiteY3" fmla="*/ 303283 h 2857030"/>
              <a:gd name="connsiteX4" fmla="*/ 2108200 w 2192095"/>
              <a:gd name="connsiteY4" fmla="*/ 2652783 h 2857030"/>
              <a:gd name="connsiteX5" fmla="*/ 774700 w 2192095"/>
              <a:gd name="connsiteY5" fmla="*/ 2627383 h 2857030"/>
              <a:gd name="connsiteX6" fmla="*/ 38100 w 2192095"/>
              <a:gd name="connsiteY6" fmla="*/ 1700283 h 2857030"/>
              <a:gd name="connsiteX0" fmla="*/ 0 w 2180008"/>
              <a:gd name="connsiteY0" fmla="*/ 1547883 h 2811687"/>
              <a:gd name="connsiteX1" fmla="*/ 876300 w 2180008"/>
              <a:gd name="connsiteY1" fmla="*/ 1420883 h 2811687"/>
              <a:gd name="connsiteX2" fmla="*/ 1739900 w 2180008"/>
              <a:gd name="connsiteY2" fmla="*/ 150883 h 2811687"/>
              <a:gd name="connsiteX3" fmla="*/ 2019300 w 2180008"/>
              <a:gd name="connsiteY3" fmla="*/ 303283 h 2811687"/>
              <a:gd name="connsiteX4" fmla="*/ 2108200 w 2180008"/>
              <a:gd name="connsiteY4" fmla="*/ 2652783 h 2811687"/>
              <a:gd name="connsiteX5" fmla="*/ 939800 w 2180008"/>
              <a:gd name="connsiteY5" fmla="*/ 2500383 h 2811687"/>
              <a:gd name="connsiteX6" fmla="*/ 38100 w 2180008"/>
              <a:gd name="connsiteY6" fmla="*/ 1700283 h 2811687"/>
              <a:gd name="connsiteX0" fmla="*/ 0 w 2141524"/>
              <a:gd name="connsiteY0" fmla="*/ 1419804 h 2683608"/>
              <a:gd name="connsiteX1" fmla="*/ 876300 w 2141524"/>
              <a:gd name="connsiteY1" fmla="*/ 1292804 h 2683608"/>
              <a:gd name="connsiteX2" fmla="*/ 1739900 w 2141524"/>
              <a:gd name="connsiteY2" fmla="*/ 22804 h 2683608"/>
              <a:gd name="connsiteX3" fmla="*/ 2108200 w 2141524"/>
              <a:gd name="connsiteY3" fmla="*/ 2524704 h 2683608"/>
              <a:gd name="connsiteX4" fmla="*/ 939800 w 2141524"/>
              <a:gd name="connsiteY4" fmla="*/ 2372304 h 2683608"/>
              <a:gd name="connsiteX5" fmla="*/ 38100 w 2141524"/>
              <a:gd name="connsiteY5" fmla="*/ 1572204 h 2683608"/>
              <a:gd name="connsiteX0" fmla="*/ 0 w 2141524"/>
              <a:gd name="connsiteY0" fmla="*/ 1419804 h 2683608"/>
              <a:gd name="connsiteX1" fmla="*/ 876300 w 2141524"/>
              <a:gd name="connsiteY1" fmla="*/ 1292804 h 2683608"/>
              <a:gd name="connsiteX2" fmla="*/ 1739900 w 2141524"/>
              <a:gd name="connsiteY2" fmla="*/ 22804 h 2683608"/>
              <a:gd name="connsiteX3" fmla="*/ 2108200 w 2141524"/>
              <a:gd name="connsiteY3" fmla="*/ 2524704 h 2683608"/>
              <a:gd name="connsiteX4" fmla="*/ 939800 w 2141524"/>
              <a:gd name="connsiteY4" fmla="*/ 2372304 h 2683608"/>
              <a:gd name="connsiteX0" fmla="*/ 0 w 2141524"/>
              <a:gd name="connsiteY0" fmla="*/ 1419804 h 2524704"/>
              <a:gd name="connsiteX1" fmla="*/ 876300 w 2141524"/>
              <a:gd name="connsiteY1" fmla="*/ 1292804 h 2524704"/>
              <a:gd name="connsiteX2" fmla="*/ 1739900 w 2141524"/>
              <a:gd name="connsiteY2" fmla="*/ 22804 h 2524704"/>
              <a:gd name="connsiteX3" fmla="*/ 2108200 w 2141524"/>
              <a:gd name="connsiteY3" fmla="*/ 2524704 h 2524704"/>
              <a:gd name="connsiteX0" fmla="*/ 0 w 1739900"/>
              <a:gd name="connsiteY0" fmla="*/ 1419804 h 1465347"/>
              <a:gd name="connsiteX1" fmla="*/ 876300 w 1739900"/>
              <a:gd name="connsiteY1" fmla="*/ 1292804 h 1465347"/>
              <a:gd name="connsiteX2" fmla="*/ 1739900 w 1739900"/>
              <a:gd name="connsiteY2" fmla="*/ 22804 h 1465347"/>
              <a:gd name="connsiteX0" fmla="*/ 0 w 877799"/>
              <a:gd name="connsiteY0" fmla="*/ 934167 h 958474"/>
              <a:gd name="connsiteX1" fmla="*/ 876300 w 877799"/>
              <a:gd name="connsiteY1" fmla="*/ 807167 h 958474"/>
              <a:gd name="connsiteX2" fmla="*/ 254000 w 877799"/>
              <a:gd name="connsiteY2" fmla="*/ 32467 h 958474"/>
              <a:gd name="connsiteX0" fmla="*/ 88342 w 964781"/>
              <a:gd name="connsiteY0" fmla="*/ 1008379 h 1035225"/>
              <a:gd name="connsiteX1" fmla="*/ 964642 w 964781"/>
              <a:gd name="connsiteY1" fmla="*/ 881379 h 1035225"/>
              <a:gd name="connsiteX2" fmla="*/ 24842 w 964781"/>
              <a:gd name="connsiteY2" fmla="*/ 30479 h 1035225"/>
              <a:gd name="connsiteX0" fmla="*/ 1911790 w 1968683"/>
              <a:gd name="connsiteY0" fmla="*/ 868039 h 952066"/>
              <a:gd name="connsiteX1" fmla="*/ 971990 w 1968683"/>
              <a:gd name="connsiteY1" fmla="*/ 880739 h 952066"/>
              <a:gd name="connsiteX2" fmla="*/ 32190 w 1968683"/>
              <a:gd name="connsiteY2" fmla="*/ 29839 h 952066"/>
              <a:gd name="connsiteX0" fmla="*/ 1809673 w 1871119"/>
              <a:gd name="connsiteY0" fmla="*/ 880795 h 957299"/>
              <a:gd name="connsiteX1" fmla="*/ 971473 w 1871119"/>
              <a:gd name="connsiteY1" fmla="*/ 880795 h 957299"/>
              <a:gd name="connsiteX2" fmla="*/ 31673 w 1871119"/>
              <a:gd name="connsiteY2" fmla="*/ 29895 h 957299"/>
              <a:gd name="connsiteX0" fmla="*/ 1809673 w 1809673"/>
              <a:gd name="connsiteY0" fmla="*/ 880795 h 991970"/>
              <a:gd name="connsiteX1" fmla="*/ 971473 w 1809673"/>
              <a:gd name="connsiteY1" fmla="*/ 880795 h 991970"/>
              <a:gd name="connsiteX2" fmla="*/ 31673 w 1809673"/>
              <a:gd name="connsiteY2" fmla="*/ 29895 h 991970"/>
              <a:gd name="connsiteX0" fmla="*/ 1859191 w 1859191"/>
              <a:gd name="connsiteY0" fmla="*/ 955301 h 1071188"/>
              <a:gd name="connsiteX1" fmla="*/ 1020991 w 1859191"/>
              <a:gd name="connsiteY1" fmla="*/ 955301 h 1071188"/>
              <a:gd name="connsiteX2" fmla="*/ 30391 w 1859191"/>
              <a:gd name="connsiteY2" fmla="*/ 28201 h 107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9191" h="1071188">
                <a:moveTo>
                  <a:pt x="1859191" y="955301"/>
                </a:moveTo>
                <a:cubicBezTo>
                  <a:pt x="1644349" y="1109817"/>
                  <a:pt x="1325791" y="1109818"/>
                  <a:pt x="1020991" y="955301"/>
                </a:cubicBezTo>
                <a:cubicBezTo>
                  <a:pt x="716191" y="800784"/>
                  <a:pt x="-174926" y="-177116"/>
                  <a:pt x="30391" y="28201"/>
                </a:cubicBezTo>
              </a:path>
            </a:pathLst>
          </a:cu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31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10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402</Words>
  <Application>Microsoft Office PowerPoint</Application>
  <PresentationFormat>Bildschirmpräsentation (4:3)</PresentationFormat>
  <Paragraphs>129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Median</vt:lpstr>
      <vt:lpstr>Programmieren</vt:lpstr>
      <vt:lpstr>Ziele von Heute</vt:lpstr>
      <vt:lpstr>Lernkontrolle zu Kapitel 1</vt:lpstr>
      <vt:lpstr>Lernkontrolle Frage 1</vt:lpstr>
      <vt:lpstr>Lernkontrolle Frage 2</vt:lpstr>
      <vt:lpstr>Kurzer Exkurs zu Boolean</vt:lpstr>
      <vt:lpstr>Lernkontrolle</vt:lpstr>
      <vt:lpstr>Aufgabe 7 </vt:lpstr>
      <vt:lpstr>Aufgabe 8</vt:lpstr>
      <vt:lpstr>Was, wenn sich die Wiese ändert?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Jakob</dc:creator>
  <cp:lastModifiedBy>Marco Jakob</cp:lastModifiedBy>
  <cp:revision>311</cp:revision>
  <dcterms:created xsi:type="dcterms:W3CDTF">2010-08-16T20:41:23Z</dcterms:created>
  <dcterms:modified xsi:type="dcterms:W3CDTF">2012-10-29T12:37:04Z</dcterms:modified>
</cp:coreProperties>
</file>