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7" userDrawn="1">
          <p15:clr>
            <a:srgbClr val="A4A3A4"/>
          </p15:clr>
        </p15:guide>
        <p15:guide id="2" pos="913" userDrawn="1">
          <p15:clr>
            <a:srgbClr val="A4A3A4"/>
          </p15:clr>
        </p15:guide>
        <p15:guide id="3" pos="3884" userDrawn="1">
          <p15:clr>
            <a:srgbClr val="A4A3A4"/>
          </p15:clr>
        </p15:guide>
        <p15:guide id="4" orient="horz" pos="5813" userDrawn="1">
          <p15:clr>
            <a:srgbClr val="A4A3A4"/>
          </p15:clr>
        </p15:guide>
        <p15:guide id="5" pos="431" userDrawn="1">
          <p15:clr>
            <a:srgbClr val="A4A3A4"/>
          </p15:clr>
        </p15:guide>
        <p15:guide id="6" pos="771" userDrawn="1">
          <p15:clr>
            <a:srgbClr val="A4A3A4"/>
          </p15:clr>
        </p15:guide>
        <p15:guide id="7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7B35"/>
    <a:srgbClr val="DDDAF0"/>
    <a:srgbClr val="F1DAD9"/>
    <a:srgbClr val="CEE8CA"/>
    <a:srgbClr val="E4E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0" autoAdjust="0"/>
    <p:restoredTop sz="94660"/>
  </p:normalViewPr>
  <p:slideViewPr>
    <p:cSldViewPr>
      <p:cViewPr>
        <p:scale>
          <a:sx n="75" d="100"/>
          <a:sy n="75" d="100"/>
        </p:scale>
        <p:origin x="2316" y="186"/>
      </p:cViewPr>
      <p:guideLst>
        <p:guide orient="horz" pos="427"/>
        <p:guide pos="913"/>
        <p:guide pos="3884"/>
        <p:guide orient="horz" pos="5813"/>
        <p:guide pos="431"/>
        <p:guide pos="771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3856-A27C-40D0-A4C9-048549D61161}" type="datetimeFigureOut">
              <a:rPr lang="es-ES" smtClean="0"/>
              <a:t>08/03/2019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7CC-CF31-4ED6-97A4-4E33396843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617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3856-A27C-40D0-A4C9-048549D61161}" type="datetimeFigureOut">
              <a:rPr lang="es-ES" smtClean="0"/>
              <a:t>08/03/2019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7CC-CF31-4ED6-97A4-4E33396843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39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3856-A27C-40D0-A4C9-048549D61161}" type="datetimeFigureOut">
              <a:rPr lang="es-ES" smtClean="0"/>
              <a:t>08/03/2019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7CC-CF31-4ED6-97A4-4E33396843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06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3856-A27C-40D0-A4C9-048549D61161}" type="datetimeFigureOut">
              <a:rPr lang="es-ES" smtClean="0"/>
              <a:t>08/03/2019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7CC-CF31-4ED6-97A4-4E33396843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189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3856-A27C-40D0-A4C9-048549D61161}" type="datetimeFigureOut">
              <a:rPr lang="es-ES" smtClean="0"/>
              <a:t>08/03/2019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7CC-CF31-4ED6-97A4-4E33396843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130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3856-A27C-40D0-A4C9-048549D61161}" type="datetimeFigureOut">
              <a:rPr lang="es-ES" smtClean="0"/>
              <a:t>08/03/2019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7CC-CF31-4ED6-97A4-4E33396843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981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3856-A27C-40D0-A4C9-048549D61161}" type="datetimeFigureOut">
              <a:rPr lang="es-ES" smtClean="0"/>
              <a:t>08/03/2019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7CC-CF31-4ED6-97A4-4E33396843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903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3856-A27C-40D0-A4C9-048549D61161}" type="datetimeFigureOut">
              <a:rPr lang="es-ES" smtClean="0"/>
              <a:t>08/03/2019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7CC-CF31-4ED6-97A4-4E33396843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154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3856-A27C-40D0-A4C9-048549D61161}" type="datetimeFigureOut">
              <a:rPr lang="es-ES" smtClean="0"/>
              <a:t>08/03/2019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7CC-CF31-4ED6-97A4-4E33396843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431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3856-A27C-40D0-A4C9-048549D61161}" type="datetimeFigureOut">
              <a:rPr lang="es-ES" smtClean="0"/>
              <a:t>08/03/2019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7CC-CF31-4ED6-97A4-4E33396843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953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3856-A27C-40D0-A4C9-048549D61161}" type="datetimeFigureOut">
              <a:rPr lang="es-ES" smtClean="0"/>
              <a:t>08/03/2019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7CC-CF31-4ED6-97A4-4E33396843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41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43856-A27C-40D0-A4C9-048549D61161}" type="datetimeFigureOut">
              <a:rPr lang="es-ES" smtClean="0"/>
              <a:t>08/03/2019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E7CC-CF31-4ED6-97A4-4E33396843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670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marcomartinezavila/" TargetMode="External"/><Relationship Id="rId3" Type="http://schemas.openxmlformats.org/officeDocument/2006/relationships/image" Target="../media/image2.emf"/><Relationship Id="rId7" Type="http://schemas.openxmlformats.org/officeDocument/2006/relationships/image" Target="../media/image5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marcojonudo" TargetMode="External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0" Type="http://schemas.openxmlformats.org/officeDocument/2006/relationships/hyperlink" Target="https://stackoverflow.com/users/9124473/marco-martinez-avila" TargetMode="External"/><Relationship Id="rId4" Type="http://schemas.openxmlformats.org/officeDocument/2006/relationships/image" Target="../media/image3.emf"/><Relationship Id="rId9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adro de texto 2"/>
          <p:cNvSpPr txBox="1">
            <a:spLocks noChangeArrowheads="1"/>
          </p:cNvSpPr>
          <p:nvPr/>
        </p:nvSpPr>
        <p:spPr bwMode="auto">
          <a:xfrm>
            <a:off x="684000" y="2403561"/>
            <a:ext cx="5481636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36000" tIns="0" rIns="0" bIns="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1400" dirty="0" smtClean="0">
                <a:solidFill>
                  <a:srgbClr val="3F7B35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Educación</a:t>
            </a:r>
            <a:endParaRPr lang="es-ES" sz="1400" dirty="0">
              <a:solidFill>
                <a:srgbClr val="3F7B35"/>
              </a:solidFill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8" name="Rectángulo 137"/>
          <p:cNvSpPr/>
          <p:nvPr/>
        </p:nvSpPr>
        <p:spPr>
          <a:xfrm>
            <a:off x="0" y="-2866"/>
            <a:ext cx="6858000" cy="2333625"/>
          </a:xfrm>
          <a:prstGeom prst="rect">
            <a:avLst/>
          </a:prstGeom>
          <a:solidFill>
            <a:srgbClr val="CEE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>
              <a:latin typeface="Gill Sans MT" panose="020B0502020104020203" pitchFamily="34" charset="0"/>
            </a:endParaRPr>
          </a:p>
        </p:txBody>
      </p:sp>
      <p:cxnSp>
        <p:nvCxnSpPr>
          <p:cNvPr id="139" name="Conector recto 138"/>
          <p:cNvCxnSpPr/>
          <p:nvPr/>
        </p:nvCxnSpPr>
        <p:spPr>
          <a:xfrm>
            <a:off x="684000" y="1922400"/>
            <a:ext cx="5472000" cy="0"/>
          </a:xfrm>
          <a:prstGeom prst="line">
            <a:avLst/>
          </a:prstGeom>
          <a:ln w="1905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uadro de texto 2"/>
          <p:cNvSpPr txBox="1">
            <a:spLocks noChangeArrowheads="1"/>
          </p:cNvSpPr>
          <p:nvPr/>
        </p:nvSpPr>
        <p:spPr bwMode="auto">
          <a:xfrm>
            <a:off x="686091" y="2672017"/>
            <a:ext cx="537872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ctr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ES" sz="9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2011</a:t>
            </a: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5" name="Cuadro de texto 2"/>
          <p:cNvSpPr txBox="1">
            <a:spLocks noChangeArrowheads="1"/>
          </p:cNvSpPr>
          <p:nvPr/>
        </p:nvSpPr>
        <p:spPr bwMode="auto">
          <a:xfrm>
            <a:off x="684213" y="2852017"/>
            <a:ext cx="53975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ctr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ES" sz="9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2015</a:t>
            </a: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6" name="Cuadro de texto 2"/>
          <p:cNvSpPr txBox="1">
            <a:spLocks noChangeArrowheads="1"/>
          </p:cNvSpPr>
          <p:nvPr/>
        </p:nvSpPr>
        <p:spPr bwMode="auto">
          <a:xfrm>
            <a:off x="1449388" y="2673868"/>
            <a:ext cx="4711994" cy="181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1100" b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Grado en Ingeniería en Tecnologías y Servicios de Telecomunicación</a:t>
            </a: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7" name="Cuadro de texto 2"/>
          <p:cNvSpPr txBox="1">
            <a:spLocks noChangeArrowheads="1"/>
          </p:cNvSpPr>
          <p:nvPr/>
        </p:nvSpPr>
        <p:spPr bwMode="auto">
          <a:xfrm>
            <a:off x="1449696" y="2855037"/>
            <a:ext cx="4711376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11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Escuela Politécnica de Ingeniería de Gijón, Universidad de Oviedo</a:t>
            </a:r>
          </a:p>
        </p:txBody>
      </p:sp>
      <p:sp>
        <p:nvSpPr>
          <p:cNvPr id="151" name="Cuadro de texto 2"/>
          <p:cNvSpPr txBox="1">
            <a:spLocks noChangeArrowheads="1"/>
          </p:cNvSpPr>
          <p:nvPr/>
        </p:nvSpPr>
        <p:spPr bwMode="auto">
          <a:xfrm>
            <a:off x="684213" y="3898242"/>
            <a:ext cx="53975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ctr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ES" sz="9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Feb. 2017</a:t>
            </a: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2" name="Cuadro de texto 2"/>
          <p:cNvSpPr txBox="1">
            <a:spLocks noChangeArrowheads="1"/>
          </p:cNvSpPr>
          <p:nvPr/>
        </p:nvSpPr>
        <p:spPr bwMode="auto">
          <a:xfrm>
            <a:off x="683999" y="4616301"/>
            <a:ext cx="539964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ctr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ES" sz="9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Jun. 2018</a:t>
            </a: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3" name="Cuadro de texto 2"/>
          <p:cNvSpPr txBox="1">
            <a:spLocks noChangeArrowheads="1"/>
          </p:cNvSpPr>
          <p:nvPr/>
        </p:nvSpPr>
        <p:spPr bwMode="auto">
          <a:xfrm>
            <a:off x="1449389" y="4259852"/>
            <a:ext cx="4716247" cy="1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72000" tIns="0" rIns="0" bIns="0" anchor="ctr" anchorCtr="0">
            <a:no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900" b="1" dirty="0" smtClean="0">
                <a:solidFill>
                  <a:srgbClr val="3F7B35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s-ES" sz="90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Diseño</a:t>
            </a:r>
            <a:r>
              <a:rPr lang="es-ES" sz="9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creación y mantenimiento de </a:t>
            </a:r>
            <a:r>
              <a:rPr lang="es-ES" sz="9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APIs</a:t>
            </a:r>
            <a:r>
              <a:rPr lang="es-ES" sz="9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REST y </a:t>
            </a:r>
            <a:r>
              <a:rPr lang="es-ES" sz="9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GraphQL</a:t>
            </a:r>
            <a:r>
              <a:rPr lang="es-ES" sz="9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</a:t>
            </a:r>
            <a:r>
              <a:rPr lang="es-ES" sz="9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Grails</a:t>
            </a:r>
            <a:r>
              <a:rPr lang="es-ES" sz="9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ES" sz="9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Groovy</a:t>
            </a:r>
            <a:r>
              <a:rPr lang="es-ES" sz="9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4" name="Cuadro de texto 2"/>
          <p:cNvSpPr txBox="1">
            <a:spLocks noChangeArrowheads="1"/>
          </p:cNvSpPr>
          <p:nvPr/>
        </p:nvSpPr>
        <p:spPr bwMode="auto">
          <a:xfrm>
            <a:off x="1449388" y="4441674"/>
            <a:ext cx="4716462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72000" tIns="0" rIns="0" bIns="0" anchor="ctr" anchorCtr="0">
            <a:no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900" b="1" dirty="0" smtClean="0">
                <a:solidFill>
                  <a:srgbClr val="3F7B35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s-ES" sz="90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Metodología </a:t>
            </a:r>
            <a:r>
              <a:rPr lang="es-ES" sz="9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Kanban</a:t>
            </a:r>
            <a:r>
              <a:rPr lang="es-ES" sz="9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uso de Jira para seguimiento de proyectos e incidencias.</a:t>
            </a:r>
          </a:p>
        </p:txBody>
      </p:sp>
      <p:sp>
        <p:nvSpPr>
          <p:cNvPr id="155" name="Cuadro de texto 2"/>
          <p:cNvSpPr txBox="1">
            <a:spLocks noChangeArrowheads="1"/>
          </p:cNvSpPr>
          <p:nvPr/>
        </p:nvSpPr>
        <p:spPr bwMode="auto">
          <a:xfrm>
            <a:off x="1450996" y="4621674"/>
            <a:ext cx="4720589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72000" tIns="0" rIns="0" bIns="0" anchor="ctr" anchorCtr="0">
            <a:no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900" b="1" dirty="0" smtClean="0">
                <a:solidFill>
                  <a:srgbClr val="3F7B35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s-ES" sz="90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Automatización </a:t>
            </a:r>
            <a:r>
              <a:rPr lang="es-ES" sz="9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tareas y despliegues en distintos entornos mediante Jenkins.</a:t>
            </a:r>
          </a:p>
        </p:txBody>
      </p:sp>
      <p:sp>
        <p:nvSpPr>
          <p:cNvPr id="159" name="Cuadro de texto 2"/>
          <p:cNvSpPr txBox="1">
            <a:spLocks noChangeArrowheads="1"/>
          </p:cNvSpPr>
          <p:nvPr/>
        </p:nvSpPr>
        <p:spPr bwMode="auto">
          <a:xfrm>
            <a:off x="684213" y="4859839"/>
            <a:ext cx="53975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ctr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ES" sz="9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Jun. 2018</a:t>
            </a: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0" name="Cuadro de texto 2"/>
          <p:cNvSpPr txBox="1">
            <a:spLocks noChangeArrowheads="1"/>
          </p:cNvSpPr>
          <p:nvPr/>
        </p:nvSpPr>
        <p:spPr bwMode="auto">
          <a:xfrm>
            <a:off x="683999" y="5751704"/>
            <a:ext cx="53975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ctr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ES" sz="9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Actualidad</a:t>
            </a: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1" name="Cuadro de texto 2"/>
          <p:cNvSpPr txBox="1">
            <a:spLocks noChangeArrowheads="1"/>
          </p:cNvSpPr>
          <p:nvPr/>
        </p:nvSpPr>
        <p:spPr bwMode="auto">
          <a:xfrm>
            <a:off x="1449388" y="4853866"/>
            <a:ext cx="4716462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b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Analista programador</a:t>
            </a:r>
            <a:endParaRPr lang="es-ES" sz="12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2" name="Cuadro de texto 2"/>
          <p:cNvSpPr txBox="1">
            <a:spLocks noChangeArrowheads="1"/>
          </p:cNvSpPr>
          <p:nvPr/>
        </p:nvSpPr>
        <p:spPr bwMode="auto">
          <a:xfrm>
            <a:off x="1449388" y="5034124"/>
            <a:ext cx="4716462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0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Analista programador en el departamento de Informática, dando soporte a 100 centros.</a:t>
            </a:r>
          </a:p>
        </p:txBody>
      </p:sp>
      <p:sp>
        <p:nvSpPr>
          <p:cNvPr id="163" name="Cuadro de texto 2"/>
          <p:cNvSpPr txBox="1">
            <a:spLocks noChangeArrowheads="1"/>
          </p:cNvSpPr>
          <p:nvPr/>
        </p:nvSpPr>
        <p:spPr bwMode="auto">
          <a:xfrm>
            <a:off x="1449388" y="5214614"/>
            <a:ext cx="4716462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72000" tIns="0" rIns="0" bIns="0" anchor="ctr" anchorCtr="0">
            <a:no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900" b="1" dirty="0" smtClean="0">
                <a:solidFill>
                  <a:srgbClr val="3F7B35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s-ES" sz="90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Análisis </a:t>
            </a:r>
            <a:r>
              <a:rPr lang="es-ES" sz="9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técnico y liderazgo de proyectos: optimización, escalabilidad, principios SOLID, </a:t>
            </a:r>
            <a:r>
              <a:rPr lang="es-ES" sz="9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r>
              <a:rPr lang="es-ES" sz="9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164" name="Cuadro de texto 2"/>
          <p:cNvSpPr txBox="1">
            <a:spLocks noChangeArrowheads="1"/>
          </p:cNvSpPr>
          <p:nvPr/>
        </p:nvSpPr>
        <p:spPr bwMode="auto">
          <a:xfrm>
            <a:off x="1449388" y="5393122"/>
            <a:ext cx="4716462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72000" tIns="0" rIns="0" bIns="0" anchor="ctr" anchorCtr="0">
            <a:no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900" b="1" dirty="0" smtClean="0">
                <a:solidFill>
                  <a:srgbClr val="3F7B35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s-ES" sz="90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Desarrollo </a:t>
            </a:r>
            <a:r>
              <a:rPr lang="es-ES" sz="9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aplicaciones web con </a:t>
            </a:r>
            <a:r>
              <a:rPr lang="es-ES" sz="9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Grails</a:t>
            </a:r>
            <a:r>
              <a:rPr lang="es-ES" sz="9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9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Groovy</a:t>
            </a:r>
            <a:r>
              <a:rPr lang="es-ES" sz="9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9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AngularJS</a:t>
            </a:r>
            <a:r>
              <a:rPr lang="es-ES" sz="9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Angular.</a:t>
            </a:r>
          </a:p>
        </p:txBody>
      </p:sp>
      <p:sp>
        <p:nvSpPr>
          <p:cNvPr id="165" name="Cuadro de texto 2"/>
          <p:cNvSpPr txBox="1">
            <a:spLocks noChangeArrowheads="1"/>
          </p:cNvSpPr>
          <p:nvPr/>
        </p:nvSpPr>
        <p:spPr bwMode="auto">
          <a:xfrm>
            <a:off x="1449388" y="5571764"/>
            <a:ext cx="4716462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72000" tIns="0" rIns="0" bIns="0" anchor="ctr" anchorCtr="0">
            <a:no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900" b="1" dirty="0" smtClean="0">
                <a:solidFill>
                  <a:srgbClr val="3F7B35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s-ES" sz="90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Migración </a:t>
            </a:r>
            <a:r>
              <a:rPr lang="es-ES" sz="9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estructura monolítica a sistema de </a:t>
            </a:r>
            <a:r>
              <a:rPr lang="es-ES" sz="9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microservicios</a:t>
            </a:r>
            <a:r>
              <a:rPr lang="es-ES" sz="9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</a:t>
            </a:r>
            <a:r>
              <a:rPr lang="es-ES" sz="9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Micronaut</a:t>
            </a:r>
            <a:r>
              <a:rPr lang="es-ES" sz="9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ES" sz="9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Gradle</a:t>
            </a:r>
            <a:r>
              <a:rPr lang="es-ES" sz="9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7" name="Cuadro de texto 2"/>
          <p:cNvSpPr txBox="1">
            <a:spLocks noChangeArrowheads="1"/>
          </p:cNvSpPr>
          <p:nvPr/>
        </p:nvSpPr>
        <p:spPr bwMode="auto">
          <a:xfrm>
            <a:off x="4746237" y="4851333"/>
            <a:ext cx="141922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36000" bIns="0" anchor="t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ES" sz="1100" b="1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Feu</a:t>
            </a:r>
            <a:r>
              <a:rPr lang="es-ES" sz="1100" b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100" b="1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</a:t>
            </a: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8" name="Cuadro de texto 2"/>
          <p:cNvSpPr txBox="1">
            <a:spLocks noChangeArrowheads="1"/>
          </p:cNvSpPr>
          <p:nvPr/>
        </p:nvSpPr>
        <p:spPr bwMode="auto">
          <a:xfrm>
            <a:off x="1449000" y="5751732"/>
            <a:ext cx="4716462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72000" tIns="0" rIns="0" bIns="0" anchor="ctr" anchorCtr="0">
            <a:no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s-ES" sz="900" b="1" dirty="0" smtClean="0">
                <a:solidFill>
                  <a:srgbClr val="3F7B35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s-ES" sz="90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900" dirty="0" err="1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Dockerización</a:t>
            </a:r>
            <a:r>
              <a:rPr lang="es-ES" sz="90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9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aplicaciones, implantación de CI/CD.</a:t>
            </a:r>
          </a:p>
        </p:txBody>
      </p:sp>
      <p:grpSp>
        <p:nvGrpSpPr>
          <p:cNvPr id="29" name="Grupo 28"/>
          <p:cNvGrpSpPr/>
          <p:nvPr/>
        </p:nvGrpSpPr>
        <p:grpSpPr>
          <a:xfrm>
            <a:off x="3788402" y="6570909"/>
            <a:ext cx="2016917" cy="1876286"/>
            <a:chOff x="3739597" y="6527110"/>
            <a:chExt cx="2016917" cy="1876286"/>
          </a:xfrm>
        </p:grpSpPr>
        <p:sp>
          <p:nvSpPr>
            <p:cNvPr id="177" name="Elipse 176"/>
            <p:cNvSpPr/>
            <p:nvPr/>
          </p:nvSpPr>
          <p:spPr>
            <a:xfrm>
              <a:off x="4205028" y="7323396"/>
              <a:ext cx="1080000" cy="10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>
                <a:latin typeface="Gill Sans MT" panose="020B0502020104020203" pitchFamily="34" charset="0"/>
              </a:endParaRPr>
            </a:p>
          </p:txBody>
        </p:sp>
        <p:sp>
          <p:nvSpPr>
            <p:cNvPr id="174" name="Elipse 173"/>
            <p:cNvSpPr/>
            <p:nvPr/>
          </p:nvSpPr>
          <p:spPr>
            <a:xfrm>
              <a:off x="3739597" y="6528291"/>
              <a:ext cx="1080000" cy="10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>
                <a:latin typeface="Gill Sans MT" panose="020B0502020104020203" pitchFamily="34" charset="0"/>
              </a:endParaRPr>
            </a:p>
          </p:txBody>
        </p:sp>
        <p:sp>
          <p:nvSpPr>
            <p:cNvPr id="183" name="Elipse 182"/>
            <p:cNvSpPr/>
            <p:nvPr/>
          </p:nvSpPr>
          <p:spPr>
            <a:xfrm>
              <a:off x="4676514" y="6527110"/>
              <a:ext cx="1080000" cy="1080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>
                <a:latin typeface="Gill Sans MT" panose="020B0502020104020203" pitchFamily="34" charset="0"/>
              </a:endParaRPr>
            </a:p>
          </p:txBody>
        </p:sp>
      </p:grpSp>
      <p:sp>
        <p:nvSpPr>
          <p:cNvPr id="169" name="Cuadro de texto 2"/>
          <p:cNvSpPr txBox="1">
            <a:spLocks noChangeArrowheads="1"/>
          </p:cNvSpPr>
          <p:nvPr/>
        </p:nvSpPr>
        <p:spPr bwMode="auto">
          <a:xfrm>
            <a:off x="3502800" y="6112360"/>
            <a:ext cx="2664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36000" tIns="0" rIns="0" bIns="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dirty="0">
                <a:solidFill>
                  <a:srgbClr val="3F7B35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Conocimientos informáticos</a:t>
            </a:r>
          </a:p>
        </p:txBody>
      </p:sp>
      <p:sp>
        <p:nvSpPr>
          <p:cNvPr id="171" name="Cuadro de texto 241"/>
          <p:cNvSpPr txBox="1"/>
          <p:nvPr/>
        </p:nvSpPr>
        <p:spPr>
          <a:xfrm>
            <a:off x="3795135" y="7018391"/>
            <a:ext cx="443865" cy="1800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900" b="1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Groovy</a:t>
            </a: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2" name="Cuadro de texto 242"/>
          <p:cNvSpPr txBox="1"/>
          <p:nvPr/>
        </p:nvSpPr>
        <p:spPr>
          <a:xfrm>
            <a:off x="3929925" y="6750909"/>
            <a:ext cx="219075" cy="1800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9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3" name="Cuadro de texto 243"/>
          <p:cNvSpPr txBox="1"/>
          <p:nvPr/>
        </p:nvSpPr>
        <p:spPr>
          <a:xfrm>
            <a:off x="3896967" y="7285873"/>
            <a:ext cx="330200" cy="1800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9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5" name="Cuadro de texto 246"/>
          <p:cNvSpPr txBox="1"/>
          <p:nvPr/>
        </p:nvSpPr>
        <p:spPr>
          <a:xfrm>
            <a:off x="4327600" y="7020909"/>
            <a:ext cx="406400" cy="1800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9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HTML5</a:t>
            </a: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6" name="Cuadro de texto 247"/>
          <p:cNvSpPr txBox="1"/>
          <p:nvPr/>
        </p:nvSpPr>
        <p:spPr>
          <a:xfrm>
            <a:off x="4194000" y="6750909"/>
            <a:ext cx="554355" cy="1800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900" b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8" name="Cuadro de texto 250"/>
          <p:cNvSpPr txBox="1"/>
          <p:nvPr/>
        </p:nvSpPr>
        <p:spPr>
          <a:xfrm>
            <a:off x="4292789" y="7920909"/>
            <a:ext cx="380365" cy="1800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900" b="1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Grails</a:t>
            </a: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9" name="Cuadro de texto 251"/>
          <p:cNvSpPr txBox="1"/>
          <p:nvPr/>
        </p:nvSpPr>
        <p:spPr>
          <a:xfrm>
            <a:off x="4341328" y="7650909"/>
            <a:ext cx="495300" cy="1800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9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Micronaut</a:t>
            </a: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0" name="Cuadro de texto 252"/>
          <p:cNvSpPr txBox="1"/>
          <p:nvPr/>
        </p:nvSpPr>
        <p:spPr>
          <a:xfrm>
            <a:off x="4848201" y="7920909"/>
            <a:ext cx="380365" cy="1800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9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Angular</a:t>
            </a: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1" name="Cuadro de texto 253"/>
          <p:cNvSpPr txBox="1"/>
          <p:nvPr/>
        </p:nvSpPr>
        <p:spPr>
          <a:xfrm>
            <a:off x="4866858" y="7650909"/>
            <a:ext cx="385445" cy="1800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9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jQuery</a:t>
            </a: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2" name="Cuadro de texto 257"/>
          <p:cNvSpPr txBox="1"/>
          <p:nvPr/>
        </p:nvSpPr>
        <p:spPr>
          <a:xfrm>
            <a:off x="4554000" y="8145909"/>
            <a:ext cx="495300" cy="1800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9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</a:t>
            </a: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4" name="Cuadro de texto 259"/>
          <p:cNvSpPr txBox="1"/>
          <p:nvPr/>
        </p:nvSpPr>
        <p:spPr>
          <a:xfrm>
            <a:off x="5338555" y="6840909"/>
            <a:ext cx="385445" cy="1800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900" b="1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Gradle</a:t>
            </a: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5" name="Cuadro de texto 260"/>
          <p:cNvSpPr txBox="1"/>
          <p:nvPr/>
        </p:nvSpPr>
        <p:spPr>
          <a:xfrm>
            <a:off x="4869000" y="6840909"/>
            <a:ext cx="336550" cy="1800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9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Maven</a:t>
            </a: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6" name="Cuadro de texto 261"/>
          <p:cNvSpPr txBox="1"/>
          <p:nvPr/>
        </p:nvSpPr>
        <p:spPr>
          <a:xfrm>
            <a:off x="4824000" y="7155909"/>
            <a:ext cx="400050" cy="1800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9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7" name="Cuadro de texto 248"/>
          <p:cNvSpPr txBox="1"/>
          <p:nvPr/>
        </p:nvSpPr>
        <p:spPr>
          <a:xfrm>
            <a:off x="4329000" y="7290909"/>
            <a:ext cx="285750" cy="1800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9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CSS3</a:t>
            </a: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8" name="Cuadro de texto 2"/>
          <p:cNvSpPr txBox="1">
            <a:spLocks noChangeArrowheads="1"/>
          </p:cNvSpPr>
          <p:nvPr/>
        </p:nvSpPr>
        <p:spPr bwMode="auto">
          <a:xfrm>
            <a:off x="684000" y="6112556"/>
            <a:ext cx="2664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36000" tIns="0" rIns="0" bIns="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dirty="0">
                <a:solidFill>
                  <a:srgbClr val="3F7B35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Idiomas</a:t>
            </a:r>
          </a:p>
        </p:txBody>
      </p:sp>
      <p:cxnSp>
        <p:nvCxnSpPr>
          <p:cNvPr id="189" name="Conector recto 188"/>
          <p:cNvCxnSpPr/>
          <p:nvPr/>
        </p:nvCxnSpPr>
        <p:spPr>
          <a:xfrm>
            <a:off x="683999" y="6333695"/>
            <a:ext cx="2664000" cy="0"/>
          </a:xfrm>
          <a:prstGeom prst="line">
            <a:avLst/>
          </a:prstGeom>
          <a:ln w="9525">
            <a:solidFill>
              <a:srgbClr val="3F7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Cuadro de texto 2"/>
          <p:cNvSpPr txBox="1">
            <a:spLocks noChangeArrowheads="1"/>
          </p:cNvSpPr>
          <p:nvPr/>
        </p:nvSpPr>
        <p:spPr bwMode="auto">
          <a:xfrm>
            <a:off x="683999" y="6391751"/>
            <a:ext cx="539749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ctr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ES" sz="1000" b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Español</a:t>
            </a:r>
          </a:p>
        </p:txBody>
      </p:sp>
      <p:sp>
        <p:nvSpPr>
          <p:cNvPr id="192" name="Cuadro de texto 2"/>
          <p:cNvSpPr txBox="1">
            <a:spLocks noChangeArrowheads="1"/>
          </p:cNvSpPr>
          <p:nvPr/>
        </p:nvSpPr>
        <p:spPr bwMode="auto">
          <a:xfrm>
            <a:off x="1450996" y="6391286"/>
            <a:ext cx="854612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Nativo</a:t>
            </a:r>
          </a:p>
        </p:txBody>
      </p:sp>
      <p:sp>
        <p:nvSpPr>
          <p:cNvPr id="196" name="Cuadro de texto 2"/>
          <p:cNvSpPr txBox="1">
            <a:spLocks noChangeArrowheads="1"/>
          </p:cNvSpPr>
          <p:nvPr/>
        </p:nvSpPr>
        <p:spPr bwMode="auto">
          <a:xfrm>
            <a:off x="2305358" y="6571286"/>
            <a:ext cx="1042642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72000" bIns="0" anchor="ctr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ES" sz="1000" i="1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es-ES" sz="1000" i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000" i="1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Certificate</a:t>
            </a:r>
            <a:endParaRPr lang="es-ES" sz="1100" i="1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7" name="Cuadro de texto 272"/>
          <p:cNvSpPr txBox="1"/>
          <p:nvPr/>
        </p:nvSpPr>
        <p:spPr>
          <a:xfrm>
            <a:off x="3983900" y="6393000"/>
            <a:ext cx="687070" cy="1800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000" b="1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Lenguages</a:t>
            </a:r>
            <a:endParaRPr lang="es-ES" sz="10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8" name="Cuadro de texto 273"/>
          <p:cNvSpPr txBox="1"/>
          <p:nvPr/>
        </p:nvSpPr>
        <p:spPr>
          <a:xfrm>
            <a:off x="3429000" y="8450272"/>
            <a:ext cx="2736850" cy="1800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000" b="1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Frameworks</a:t>
            </a:r>
            <a:r>
              <a:rPr lang="es-ES" sz="1000" b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librerías</a:t>
            </a:r>
          </a:p>
        </p:txBody>
      </p:sp>
      <p:sp>
        <p:nvSpPr>
          <p:cNvPr id="199" name="Cuadro de texto 274"/>
          <p:cNvSpPr txBox="1"/>
          <p:nvPr/>
        </p:nvSpPr>
        <p:spPr>
          <a:xfrm>
            <a:off x="4946930" y="6396695"/>
            <a:ext cx="687070" cy="1800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000" b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CI/CD</a:t>
            </a:r>
            <a:endParaRPr lang="es-ES" sz="10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0" name="Cuadro de texto 2"/>
          <p:cNvSpPr txBox="1">
            <a:spLocks noChangeArrowheads="1"/>
          </p:cNvSpPr>
          <p:nvPr/>
        </p:nvSpPr>
        <p:spPr bwMode="auto">
          <a:xfrm>
            <a:off x="684214" y="6930383"/>
            <a:ext cx="2744786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36000" tIns="0" rIns="0" bIns="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dirty="0" smtClean="0">
                <a:solidFill>
                  <a:srgbClr val="3F7B35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Proyectos personales y cursos</a:t>
            </a:r>
            <a:endParaRPr lang="es-ES" sz="1400" dirty="0">
              <a:solidFill>
                <a:srgbClr val="3F7B35"/>
              </a:solidFill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1" name="Conector recto 200"/>
          <p:cNvCxnSpPr/>
          <p:nvPr/>
        </p:nvCxnSpPr>
        <p:spPr>
          <a:xfrm>
            <a:off x="684213" y="7149600"/>
            <a:ext cx="2664000" cy="0"/>
          </a:xfrm>
          <a:prstGeom prst="line">
            <a:avLst/>
          </a:prstGeom>
          <a:ln w="9525">
            <a:solidFill>
              <a:srgbClr val="3F7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Cuadro de texto 2"/>
          <p:cNvSpPr txBox="1">
            <a:spLocks noChangeArrowheads="1"/>
          </p:cNvSpPr>
          <p:nvPr/>
        </p:nvSpPr>
        <p:spPr bwMode="auto">
          <a:xfrm>
            <a:off x="684213" y="7203600"/>
            <a:ext cx="53975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36000" tIns="0" rIns="0" bIns="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900" b="1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FallApp</a:t>
            </a:r>
            <a:endParaRPr lang="es-ES" sz="9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3" name="Cuadro de texto 2"/>
          <p:cNvSpPr txBox="1">
            <a:spLocks noChangeArrowheads="1"/>
          </p:cNvSpPr>
          <p:nvPr/>
        </p:nvSpPr>
        <p:spPr bwMode="auto">
          <a:xfrm>
            <a:off x="1676083" y="7203600"/>
            <a:ext cx="16704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36000" bIns="0" anchor="ctr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ES" sz="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Aplicación híbrida (Apache </a:t>
            </a:r>
            <a:r>
              <a:rPr lang="es-ES" sz="800" dirty="0" err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Cordova</a:t>
            </a:r>
            <a:r>
              <a:rPr lang="es-ES" sz="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04" name="Cuadro de texto 2"/>
          <p:cNvSpPr txBox="1">
            <a:spLocks noChangeArrowheads="1"/>
          </p:cNvSpPr>
          <p:nvPr/>
        </p:nvSpPr>
        <p:spPr bwMode="auto">
          <a:xfrm>
            <a:off x="684213" y="7383600"/>
            <a:ext cx="2744787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36000" tIns="0" rIns="0" bIns="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9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Monitoriza, detecta y envía alertas ante </a:t>
            </a:r>
            <a:r>
              <a:rPr lang="es-ES" sz="90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caídas.</a:t>
            </a:r>
            <a:endParaRPr lang="es-ES" sz="9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30" name="Imagen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22" y="704621"/>
            <a:ext cx="1089031" cy="108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" name="Cuadro de texto 5"/>
          <p:cNvSpPr txBox="1"/>
          <p:nvPr/>
        </p:nvSpPr>
        <p:spPr>
          <a:xfrm>
            <a:off x="684000" y="1409687"/>
            <a:ext cx="5481637" cy="5040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07000"/>
              </a:lnSpc>
              <a:spcAft>
                <a:spcPts val="0"/>
              </a:spcAft>
            </a:pPr>
            <a:r>
              <a:rPr lang="es-ES" sz="36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Marco </a:t>
            </a:r>
            <a:r>
              <a:rPr lang="es-ES" sz="3600" dirty="0">
                <a:solidFill>
                  <a:srgbClr val="595959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Martínez </a:t>
            </a:r>
            <a:r>
              <a:rPr lang="es-ES" sz="3600" dirty="0" smtClean="0">
                <a:solidFill>
                  <a:srgbClr val="595959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Ávila</a:t>
            </a: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9" name="Rectángulo 208"/>
          <p:cNvSpPr/>
          <p:nvPr/>
        </p:nvSpPr>
        <p:spPr>
          <a:xfrm>
            <a:off x="684000" y="678000"/>
            <a:ext cx="1142275" cy="1142275"/>
          </a:xfrm>
          <a:prstGeom prst="rect">
            <a:avLst/>
          </a:prstGeom>
          <a:noFill/>
          <a:ln>
            <a:solidFill>
              <a:srgbClr val="3F7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>
              <a:latin typeface="Gill Sans MT" panose="020B0502020104020203" pitchFamily="34" charset="0"/>
            </a:endParaRPr>
          </a:p>
        </p:txBody>
      </p:sp>
      <p:sp>
        <p:nvSpPr>
          <p:cNvPr id="226" name="Cuadro de texto 2"/>
          <p:cNvSpPr txBox="1">
            <a:spLocks noChangeArrowheads="1"/>
          </p:cNvSpPr>
          <p:nvPr/>
        </p:nvSpPr>
        <p:spPr bwMode="auto">
          <a:xfrm>
            <a:off x="684213" y="3086484"/>
            <a:ext cx="53975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ctr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ES" sz="9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2015</a:t>
            </a: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7" name="Cuadro de texto 2"/>
          <p:cNvSpPr txBox="1">
            <a:spLocks noChangeArrowheads="1"/>
          </p:cNvSpPr>
          <p:nvPr/>
        </p:nvSpPr>
        <p:spPr bwMode="auto">
          <a:xfrm>
            <a:off x="684213" y="3266718"/>
            <a:ext cx="53975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ctr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ES" sz="90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2017</a:t>
            </a: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8" name="Cuadro de texto 2"/>
          <p:cNvSpPr txBox="1">
            <a:spLocks noChangeArrowheads="1"/>
          </p:cNvSpPr>
          <p:nvPr/>
        </p:nvSpPr>
        <p:spPr bwMode="auto">
          <a:xfrm>
            <a:off x="1449388" y="3088036"/>
            <a:ext cx="4711991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1100" b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Máster en Ingeniería Web</a:t>
            </a: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9" name="Cuadro de texto 2"/>
          <p:cNvSpPr txBox="1">
            <a:spLocks noChangeArrowheads="1"/>
          </p:cNvSpPr>
          <p:nvPr/>
        </p:nvSpPr>
        <p:spPr bwMode="auto">
          <a:xfrm>
            <a:off x="1449388" y="3266148"/>
            <a:ext cx="4716462" cy="181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11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Escuela de Ingeniería Informática, Universidad de Oviedo</a:t>
            </a:r>
          </a:p>
        </p:txBody>
      </p:sp>
      <p:sp>
        <p:nvSpPr>
          <p:cNvPr id="230" name="Cuadro de texto 2"/>
          <p:cNvSpPr txBox="1">
            <a:spLocks noChangeArrowheads="1"/>
          </p:cNvSpPr>
          <p:nvPr/>
        </p:nvSpPr>
        <p:spPr bwMode="auto">
          <a:xfrm>
            <a:off x="1449388" y="3898242"/>
            <a:ext cx="4716463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1200" b="1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Desarrollador de software</a:t>
            </a:r>
            <a:endParaRPr lang="es-ES" sz="12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1" name="Cuadro de texto 2"/>
          <p:cNvSpPr txBox="1">
            <a:spLocks noChangeArrowheads="1"/>
          </p:cNvSpPr>
          <p:nvPr/>
        </p:nvSpPr>
        <p:spPr bwMode="auto">
          <a:xfrm>
            <a:off x="1449388" y="4078871"/>
            <a:ext cx="4716462" cy="180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11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Desarrollador de aplicaciones web en el área de postventa.</a:t>
            </a:r>
          </a:p>
        </p:txBody>
      </p:sp>
      <p:sp>
        <p:nvSpPr>
          <p:cNvPr id="232" name="Cuadro de texto 2"/>
          <p:cNvSpPr txBox="1">
            <a:spLocks noChangeArrowheads="1"/>
          </p:cNvSpPr>
          <p:nvPr/>
        </p:nvSpPr>
        <p:spPr bwMode="auto">
          <a:xfrm>
            <a:off x="683999" y="3629360"/>
            <a:ext cx="5481637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36000" tIns="0" rIns="0" bIns="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1400" dirty="0">
                <a:solidFill>
                  <a:srgbClr val="3F7B35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Experiencia</a:t>
            </a:r>
          </a:p>
        </p:txBody>
      </p:sp>
      <p:cxnSp>
        <p:nvCxnSpPr>
          <p:cNvPr id="233" name="Conector recto 232"/>
          <p:cNvCxnSpPr/>
          <p:nvPr/>
        </p:nvCxnSpPr>
        <p:spPr>
          <a:xfrm>
            <a:off x="684213" y="3845360"/>
            <a:ext cx="5481637" cy="0"/>
          </a:xfrm>
          <a:prstGeom prst="line">
            <a:avLst/>
          </a:prstGeom>
          <a:ln w="9525">
            <a:solidFill>
              <a:srgbClr val="3F7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5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>
              <a:latin typeface="Gill Sans MT" panose="020B0502020104020203" pitchFamily="34" charset="0"/>
            </a:endParaRPr>
          </a:p>
        </p:txBody>
      </p:sp>
      <p:sp>
        <p:nvSpPr>
          <p:cNvPr id="7" name="Rectangle 306"/>
          <p:cNvSpPr>
            <a:spLocks noChangeArrowheads="1"/>
          </p:cNvSpPr>
          <p:nvPr/>
        </p:nvSpPr>
        <p:spPr bwMode="auto">
          <a:xfrm>
            <a:off x="0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>
              <a:latin typeface="Gill Sans MT" panose="020B0502020104020203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313970" y="2925540"/>
            <a:ext cx="45719" cy="457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3F7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Gill Sans MT" panose="020B0502020104020203" pitchFamily="34" charset="0"/>
            </a:endParaRPr>
          </a:p>
        </p:txBody>
      </p:sp>
      <p:sp>
        <p:nvSpPr>
          <p:cNvPr id="234" name="Elipse 233"/>
          <p:cNvSpPr/>
          <p:nvPr/>
        </p:nvSpPr>
        <p:spPr>
          <a:xfrm>
            <a:off x="1313816" y="2741579"/>
            <a:ext cx="45719" cy="457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3F7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Gill Sans MT" panose="020B0502020104020203" pitchFamily="34" charset="0"/>
            </a:endParaRPr>
          </a:p>
        </p:txBody>
      </p:sp>
      <p:cxnSp>
        <p:nvCxnSpPr>
          <p:cNvPr id="14" name="Conector recto 13"/>
          <p:cNvCxnSpPr>
            <a:stCxn id="234" idx="4"/>
            <a:endCxn id="12" idx="0"/>
          </p:cNvCxnSpPr>
          <p:nvPr/>
        </p:nvCxnSpPr>
        <p:spPr>
          <a:xfrm>
            <a:off x="1336676" y="2787298"/>
            <a:ext cx="154" cy="138242"/>
          </a:xfrm>
          <a:prstGeom prst="line">
            <a:avLst/>
          </a:prstGeom>
          <a:ln>
            <a:solidFill>
              <a:srgbClr val="3F7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Elipse 238"/>
          <p:cNvSpPr/>
          <p:nvPr/>
        </p:nvSpPr>
        <p:spPr>
          <a:xfrm>
            <a:off x="1313816" y="3333859"/>
            <a:ext cx="45719" cy="457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3F7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Gill Sans MT" panose="020B0502020104020203" pitchFamily="34" charset="0"/>
            </a:endParaRPr>
          </a:p>
        </p:txBody>
      </p:sp>
      <p:sp>
        <p:nvSpPr>
          <p:cNvPr id="240" name="Elipse 239"/>
          <p:cNvSpPr/>
          <p:nvPr/>
        </p:nvSpPr>
        <p:spPr>
          <a:xfrm>
            <a:off x="1313816" y="3155177"/>
            <a:ext cx="45719" cy="457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3F7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Gill Sans MT" panose="020B0502020104020203" pitchFamily="34" charset="0"/>
            </a:endParaRPr>
          </a:p>
        </p:txBody>
      </p:sp>
      <p:cxnSp>
        <p:nvCxnSpPr>
          <p:cNvPr id="241" name="Conector recto 240"/>
          <p:cNvCxnSpPr>
            <a:stCxn id="240" idx="4"/>
            <a:endCxn id="239" idx="0"/>
          </p:cNvCxnSpPr>
          <p:nvPr/>
        </p:nvCxnSpPr>
        <p:spPr>
          <a:xfrm>
            <a:off x="1336676" y="3200896"/>
            <a:ext cx="0" cy="132963"/>
          </a:xfrm>
          <a:prstGeom prst="line">
            <a:avLst/>
          </a:prstGeom>
          <a:ln>
            <a:solidFill>
              <a:srgbClr val="3F7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Cuadro de texto 2"/>
          <p:cNvSpPr txBox="1">
            <a:spLocks noChangeArrowheads="1"/>
          </p:cNvSpPr>
          <p:nvPr/>
        </p:nvSpPr>
        <p:spPr bwMode="auto">
          <a:xfrm>
            <a:off x="1451276" y="2971669"/>
            <a:ext cx="4716809" cy="181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ctr" anchorCtr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5" name="Cuadro de texto 2"/>
          <p:cNvSpPr txBox="1">
            <a:spLocks noChangeArrowheads="1"/>
          </p:cNvSpPr>
          <p:nvPr/>
        </p:nvSpPr>
        <p:spPr bwMode="auto">
          <a:xfrm>
            <a:off x="1449388" y="2276790"/>
            <a:ext cx="4716809" cy="181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ctr" anchorCtr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8" name="Conector recto 247"/>
          <p:cNvCxnSpPr/>
          <p:nvPr/>
        </p:nvCxnSpPr>
        <p:spPr>
          <a:xfrm>
            <a:off x="684213" y="2619561"/>
            <a:ext cx="5481637" cy="0"/>
          </a:xfrm>
          <a:prstGeom prst="line">
            <a:avLst/>
          </a:prstGeom>
          <a:ln w="9525">
            <a:solidFill>
              <a:srgbClr val="3F7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Cuadro de texto 2"/>
          <p:cNvSpPr txBox="1">
            <a:spLocks noChangeArrowheads="1"/>
          </p:cNvSpPr>
          <p:nvPr/>
        </p:nvSpPr>
        <p:spPr bwMode="auto">
          <a:xfrm>
            <a:off x="1449388" y="2624400"/>
            <a:ext cx="4716809" cy="5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ctr" anchorCtr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4" name="Cuadro de texto 2"/>
          <p:cNvSpPr txBox="1">
            <a:spLocks noChangeArrowheads="1"/>
          </p:cNvSpPr>
          <p:nvPr/>
        </p:nvSpPr>
        <p:spPr bwMode="auto">
          <a:xfrm>
            <a:off x="1449388" y="3448435"/>
            <a:ext cx="4716809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ctr" anchorCtr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5" name="Cuadro de texto 2"/>
          <p:cNvSpPr txBox="1">
            <a:spLocks noChangeArrowheads="1"/>
          </p:cNvSpPr>
          <p:nvPr/>
        </p:nvSpPr>
        <p:spPr bwMode="auto">
          <a:xfrm>
            <a:off x="1449388" y="3785366"/>
            <a:ext cx="4716809" cy="181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ctr" anchorCtr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6" name="Cuadro de texto 2"/>
          <p:cNvSpPr txBox="1">
            <a:spLocks noChangeArrowheads="1"/>
          </p:cNvSpPr>
          <p:nvPr/>
        </p:nvSpPr>
        <p:spPr bwMode="auto">
          <a:xfrm>
            <a:off x="4869815" y="3896002"/>
            <a:ext cx="1296035" cy="180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36000" bIns="0" anchor="t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0"/>
              </a:spcAft>
            </a:pPr>
            <a:r>
              <a:rPr lang="es-ES" sz="1100" b="1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BQ</a:t>
            </a:r>
            <a:endParaRPr lang="es-ES" sz="110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6" name="Elipse 255"/>
          <p:cNvSpPr/>
          <p:nvPr/>
        </p:nvSpPr>
        <p:spPr>
          <a:xfrm>
            <a:off x="1314620" y="4688815"/>
            <a:ext cx="45719" cy="457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3F7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Gill Sans MT" panose="020B0502020104020203" pitchFamily="34" charset="0"/>
            </a:endParaRPr>
          </a:p>
        </p:txBody>
      </p:sp>
      <p:sp>
        <p:nvSpPr>
          <p:cNvPr id="257" name="Elipse 256"/>
          <p:cNvSpPr/>
          <p:nvPr/>
        </p:nvSpPr>
        <p:spPr>
          <a:xfrm>
            <a:off x="1313816" y="3965383"/>
            <a:ext cx="45719" cy="457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3F7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Gill Sans MT" panose="020B0502020104020203" pitchFamily="34" charset="0"/>
            </a:endParaRPr>
          </a:p>
        </p:txBody>
      </p:sp>
      <p:cxnSp>
        <p:nvCxnSpPr>
          <p:cNvPr id="258" name="Conector recto 257"/>
          <p:cNvCxnSpPr>
            <a:stCxn id="257" idx="4"/>
            <a:endCxn id="256" idx="0"/>
          </p:cNvCxnSpPr>
          <p:nvPr/>
        </p:nvCxnSpPr>
        <p:spPr>
          <a:xfrm>
            <a:off x="1336676" y="4011102"/>
            <a:ext cx="804" cy="677713"/>
          </a:xfrm>
          <a:prstGeom prst="line">
            <a:avLst/>
          </a:prstGeom>
          <a:ln>
            <a:solidFill>
              <a:srgbClr val="3F7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Cuadro de texto 2"/>
          <p:cNvSpPr txBox="1">
            <a:spLocks noChangeArrowheads="1"/>
          </p:cNvSpPr>
          <p:nvPr/>
        </p:nvSpPr>
        <p:spPr bwMode="auto">
          <a:xfrm>
            <a:off x="1449388" y="4736231"/>
            <a:ext cx="4716809" cy="181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ctr" anchorCtr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0" name="Elipse 259"/>
          <p:cNvSpPr/>
          <p:nvPr/>
        </p:nvSpPr>
        <p:spPr>
          <a:xfrm>
            <a:off x="1313515" y="5818873"/>
            <a:ext cx="45719" cy="457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3F7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Gill Sans MT" panose="020B0502020104020203" pitchFamily="34" charset="0"/>
            </a:endParaRPr>
          </a:p>
        </p:txBody>
      </p:sp>
      <p:sp>
        <p:nvSpPr>
          <p:cNvPr id="261" name="Elipse 260"/>
          <p:cNvSpPr/>
          <p:nvPr/>
        </p:nvSpPr>
        <p:spPr>
          <a:xfrm>
            <a:off x="1313816" y="4921007"/>
            <a:ext cx="45719" cy="457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3F7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Gill Sans MT" panose="020B0502020104020203" pitchFamily="34" charset="0"/>
            </a:endParaRPr>
          </a:p>
        </p:txBody>
      </p:sp>
      <p:cxnSp>
        <p:nvCxnSpPr>
          <p:cNvPr id="262" name="Conector recto 261"/>
          <p:cNvCxnSpPr>
            <a:stCxn id="261" idx="4"/>
            <a:endCxn id="260" idx="0"/>
          </p:cNvCxnSpPr>
          <p:nvPr/>
        </p:nvCxnSpPr>
        <p:spPr>
          <a:xfrm flipH="1">
            <a:off x="1336375" y="4966726"/>
            <a:ext cx="301" cy="852147"/>
          </a:xfrm>
          <a:prstGeom prst="line">
            <a:avLst/>
          </a:prstGeom>
          <a:ln>
            <a:solidFill>
              <a:srgbClr val="3F7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Cuadro de texto 2"/>
          <p:cNvSpPr txBox="1">
            <a:spLocks noChangeArrowheads="1"/>
          </p:cNvSpPr>
          <p:nvPr/>
        </p:nvSpPr>
        <p:spPr bwMode="auto">
          <a:xfrm>
            <a:off x="1449388" y="5932045"/>
            <a:ext cx="4716809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ctr" anchorCtr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64" name="Conector recto 263"/>
          <p:cNvCxnSpPr/>
          <p:nvPr/>
        </p:nvCxnSpPr>
        <p:spPr>
          <a:xfrm>
            <a:off x="3502800" y="6333068"/>
            <a:ext cx="2664000" cy="0"/>
          </a:xfrm>
          <a:prstGeom prst="line">
            <a:avLst/>
          </a:prstGeom>
          <a:ln w="9525">
            <a:solidFill>
              <a:srgbClr val="3F7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Elipse 265"/>
          <p:cNvSpPr/>
          <p:nvPr/>
        </p:nvSpPr>
        <p:spPr>
          <a:xfrm>
            <a:off x="1314513" y="6458892"/>
            <a:ext cx="45719" cy="457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3F7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Gill Sans MT" panose="020B0502020104020203" pitchFamily="34" charset="0"/>
            </a:endParaRPr>
          </a:p>
        </p:txBody>
      </p:sp>
      <p:sp>
        <p:nvSpPr>
          <p:cNvPr id="267" name="Cuadro de texto 2"/>
          <p:cNvSpPr txBox="1">
            <a:spLocks noChangeArrowheads="1"/>
          </p:cNvSpPr>
          <p:nvPr/>
        </p:nvSpPr>
        <p:spPr bwMode="auto">
          <a:xfrm>
            <a:off x="683999" y="6571751"/>
            <a:ext cx="539749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ctr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ES" sz="1000" b="1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Inglés</a:t>
            </a:r>
            <a:endParaRPr lang="es-ES" sz="1000" b="1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8" name="Cuadro de texto 2"/>
          <p:cNvSpPr txBox="1">
            <a:spLocks noChangeArrowheads="1"/>
          </p:cNvSpPr>
          <p:nvPr/>
        </p:nvSpPr>
        <p:spPr bwMode="auto">
          <a:xfrm>
            <a:off x="1450800" y="6571286"/>
            <a:ext cx="854612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Nivel alto</a:t>
            </a: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9" name="Elipse 268"/>
          <p:cNvSpPr/>
          <p:nvPr/>
        </p:nvSpPr>
        <p:spPr>
          <a:xfrm>
            <a:off x="1314414" y="6654831"/>
            <a:ext cx="45719" cy="457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3F7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Gill Sans MT" panose="020B0502020104020203" pitchFamily="34" charset="0"/>
            </a:endParaRPr>
          </a:p>
        </p:txBody>
      </p:sp>
      <p:sp>
        <p:nvSpPr>
          <p:cNvPr id="270" name="Cuadro de texto 2"/>
          <p:cNvSpPr txBox="1">
            <a:spLocks noChangeArrowheads="1"/>
          </p:cNvSpPr>
          <p:nvPr/>
        </p:nvSpPr>
        <p:spPr bwMode="auto">
          <a:xfrm>
            <a:off x="684277" y="6750390"/>
            <a:ext cx="2744723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ctr" anchorCtr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4" name="Cuadro de texto 2"/>
          <p:cNvSpPr txBox="1">
            <a:spLocks noChangeArrowheads="1"/>
          </p:cNvSpPr>
          <p:nvPr/>
        </p:nvSpPr>
        <p:spPr bwMode="auto">
          <a:xfrm>
            <a:off x="1718403" y="7614637"/>
            <a:ext cx="1628096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36000" bIns="0" anchor="ctr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ES" sz="800" dirty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Aplicación </a:t>
            </a:r>
            <a:r>
              <a:rPr lang="es-ES" sz="800" dirty="0" err="1" smtClean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es-ES" sz="800" dirty="0" smtClean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(Java) + </a:t>
            </a:r>
            <a:r>
              <a:rPr lang="es-ES" sz="800" dirty="0" err="1" smtClean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endParaRPr lang="es-ES" sz="8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5" name="Cuadro de texto 2"/>
          <p:cNvSpPr txBox="1">
            <a:spLocks noChangeArrowheads="1"/>
          </p:cNvSpPr>
          <p:nvPr/>
        </p:nvSpPr>
        <p:spPr bwMode="auto">
          <a:xfrm>
            <a:off x="684214" y="7794637"/>
            <a:ext cx="2744787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36000" tIns="0" rIns="0" bIns="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90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de robot con </a:t>
            </a:r>
            <a:r>
              <a:rPr lang="es-ES" sz="900" dirty="0" err="1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bluetooth</a:t>
            </a:r>
            <a:r>
              <a:rPr lang="es-ES" sz="90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fines educativos.</a:t>
            </a:r>
            <a:endParaRPr lang="es-ES" sz="9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3" name="Cuadro de texto 2"/>
          <p:cNvSpPr txBox="1">
            <a:spLocks noChangeArrowheads="1"/>
          </p:cNvSpPr>
          <p:nvPr/>
        </p:nvSpPr>
        <p:spPr bwMode="auto">
          <a:xfrm>
            <a:off x="684213" y="7614637"/>
            <a:ext cx="899189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36000" tIns="0" rIns="0" bIns="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900" b="1" dirty="0" err="1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ZowiAprende</a:t>
            </a:r>
            <a:endParaRPr lang="es-ES" sz="9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7" name="Cuadro de texto 2"/>
          <p:cNvSpPr txBox="1">
            <a:spLocks noChangeArrowheads="1"/>
          </p:cNvSpPr>
          <p:nvPr/>
        </p:nvSpPr>
        <p:spPr bwMode="auto">
          <a:xfrm>
            <a:off x="2527735" y="8026304"/>
            <a:ext cx="818763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36000" bIns="0" anchor="ctr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ES" sz="80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</a:t>
            </a:r>
            <a:r>
              <a:rPr lang="es-ES" sz="800" dirty="0" err="1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es-ES" sz="80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s-ES" sz="800" dirty="0" err="1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</a:t>
            </a:r>
            <a:endParaRPr lang="es-ES" sz="8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8" name="Cuadro de texto 2"/>
          <p:cNvSpPr txBox="1">
            <a:spLocks noChangeArrowheads="1"/>
          </p:cNvSpPr>
          <p:nvPr/>
        </p:nvSpPr>
        <p:spPr bwMode="auto">
          <a:xfrm>
            <a:off x="684214" y="8206304"/>
            <a:ext cx="2744787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36000" tIns="0" rIns="0" bIns="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90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</a:t>
            </a:r>
            <a:r>
              <a:rPr lang="es-ES" sz="900" dirty="0" err="1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</a:t>
            </a:r>
            <a:r>
              <a:rPr lang="es-ES" sz="90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90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genera </a:t>
            </a:r>
            <a:r>
              <a:rPr lang="es-ES" sz="90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código ZPL a partir de JSON.</a:t>
            </a:r>
            <a:endParaRPr lang="es-ES" sz="9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6" name="Cuadro de texto 2"/>
          <p:cNvSpPr txBox="1">
            <a:spLocks noChangeArrowheads="1"/>
          </p:cNvSpPr>
          <p:nvPr/>
        </p:nvSpPr>
        <p:spPr bwMode="auto">
          <a:xfrm>
            <a:off x="684213" y="8026304"/>
            <a:ext cx="944787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36000" tIns="0" rIns="0" bIns="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900" b="1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ZPL </a:t>
            </a:r>
            <a:r>
              <a:rPr lang="es-ES" sz="900" b="1" dirty="0" err="1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Label</a:t>
            </a:r>
            <a:r>
              <a:rPr lang="es-ES" sz="900" b="1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Api</a:t>
            </a:r>
            <a:endParaRPr lang="es-ES" sz="9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9" name="Cuadro de texto 2"/>
          <p:cNvSpPr txBox="1">
            <a:spLocks noChangeArrowheads="1"/>
          </p:cNvSpPr>
          <p:nvPr/>
        </p:nvSpPr>
        <p:spPr bwMode="auto">
          <a:xfrm>
            <a:off x="683999" y="8437309"/>
            <a:ext cx="678924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36000" tIns="0" rIns="0" bIns="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900" b="1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Variados</a:t>
            </a:r>
            <a:endParaRPr lang="es-ES" sz="9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0" name="Cuadro de texto 2"/>
          <p:cNvSpPr txBox="1">
            <a:spLocks noChangeArrowheads="1"/>
          </p:cNvSpPr>
          <p:nvPr/>
        </p:nvSpPr>
        <p:spPr bwMode="auto">
          <a:xfrm>
            <a:off x="2574001" y="8437309"/>
            <a:ext cx="772498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36000" bIns="0" anchor="ctr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ES" sz="800" dirty="0" err="1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Grails</a:t>
            </a:r>
            <a:r>
              <a:rPr lang="es-ES" sz="80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ES" sz="800" dirty="0" err="1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Groovy</a:t>
            </a:r>
            <a:endParaRPr lang="es-ES" sz="8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1" name="Cuadro de texto 2"/>
          <p:cNvSpPr txBox="1">
            <a:spLocks noChangeArrowheads="1"/>
          </p:cNvSpPr>
          <p:nvPr/>
        </p:nvSpPr>
        <p:spPr bwMode="auto">
          <a:xfrm>
            <a:off x="683999" y="8617309"/>
            <a:ext cx="2744787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36000" tIns="0" rIns="0" bIns="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90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Proyectos variados </a:t>
            </a:r>
            <a:r>
              <a:rPr lang="es-ES" sz="90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usando funcionalidad </a:t>
            </a:r>
            <a:r>
              <a:rPr lang="es-ES" sz="90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ambos.</a:t>
            </a:r>
            <a:endParaRPr lang="es-ES" sz="9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6" name="Cuadro de texto 2"/>
          <p:cNvSpPr txBox="1">
            <a:spLocks noChangeArrowheads="1"/>
          </p:cNvSpPr>
          <p:nvPr/>
        </p:nvSpPr>
        <p:spPr bwMode="auto">
          <a:xfrm>
            <a:off x="684214" y="9154863"/>
            <a:ext cx="2744787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36000" tIns="0" rIns="0" bIns="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90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Angular: de cero a experto</a:t>
            </a:r>
            <a:endParaRPr lang="es-ES" sz="9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7" name="Cuadro de texto 2"/>
          <p:cNvSpPr txBox="1">
            <a:spLocks noChangeArrowheads="1"/>
          </p:cNvSpPr>
          <p:nvPr/>
        </p:nvSpPr>
        <p:spPr bwMode="auto">
          <a:xfrm>
            <a:off x="684213" y="8974863"/>
            <a:ext cx="1754787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36000" tIns="0" rIns="0" bIns="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90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JavaScript </a:t>
            </a:r>
            <a:r>
              <a:rPr lang="es-ES" sz="900" dirty="0" err="1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</a:t>
            </a:r>
            <a:r>
              <a:rPr lang="es-ES" sz="90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900" dirty="0" err="1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Patterns</a:t>
            </a:r>
            <a:endParaRPr lang="es-ES" sz="9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8" name="Cuadro de texto 2"/>
          <p:cNvSpPr txBox="1">
            <a:spLocks noChangeArrowheads="1"/>
          </p:cNvSpPr>
          <p:nvPr/>
        </p:nvSpPr>
        <p:spPr bwMode="auto">
          <a:xfrm>
            <a:off x="685055" y="9334423"/>
            <a:ext cx="2159158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36000" tIns="0" rIns="0" bIns="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90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s-ES" sz="900" dirty="0" err="1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Developing</a:t>
            </a:r>
            <a:r>
              <a:rPr lang="es-ES" sz="90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900" dirty="0" err="1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</a:t>
            </a:r>
            <a:r>
              <a:rPr lang="es-ES" sz="900" dirty="0" err="1" smtClean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s-ES" sz="900" dirty="0" smtClean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Apps</a:t>
            </a:r>
            <a:endParaRPr lang="es-ES" sz="9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0" name="Cuadro de texto 2"/>
          <p:cNvSpPr txBox="1">
            <a:spLocks noChangeArrowheads="1"/>
          </p:cNvSpPr>
          <p:nvPr/>
        </p:nvSpPr>
        <p:spPr bwMode="auto">
          <a:xfrm>
            <a:off x="2527735" y="8974863"/>
            <a:ext cx="818764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36000" bIns="0" anchor="ctr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ES" sz="800" dirty="0" err="1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Udacity</a:t>
            </a:r>
            <a:endParaRPr lang="es-ES" sz="8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1" name="Cuadro de texto 2"/>
          <p:cNvSpPr txBox="1">
            <a:spLocks noChangeArrowheads="1"/>
          </p:cNvSpPr>
          <p:nvPr/>
        </p:nvSpPr>
        <p:spPr bwMode="auto">
          <a:xfrm>
            <a:off x="2527735" y="9331341"/>
            <a:ext cx="818764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36000" bIns="0" anchor="ctr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ES" sz="800" dirty="0" err="1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Udacity</a:t>
            </a:r>
            <a:endParaRPr lang="es-ES" sz="8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2" name="Cuadro de texto 2"/>
          <p:cNvSpPr txBox="1">
            <a:spLocks noChangeArrowheads="1"/>
          </p:cNvSpPr>
          <p:nvPr/>
        </p:nvSpPr>
        <p:spPr bwMode="auto">
          <a:xfrm>
            <a:off x="2527735" y="9154643"/>
            <a:ext cx="818763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36000" bIns="0" anchor="ctr" anchorCtr="0"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ES" sz="800" dirty="0" err="1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Udemy</a:t>
            </a:r>
            <a:endParaRPr lang="es-ES" sz="8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7" name="Cuadro de texto 2"/>
          <p:cNvSpPr txBox="1">
            <a:spLocks noChangeArrowheads="1"/>
          </p:cNvSpPr>
          <p:nvPr/>
        </p:nvSpPr>
        <p:spPr bwMode="auto">
          <a:xfrm>
            <a:off x="684213" y="7498824"/>
            <a:ext cx="2160000" cy="181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ctr" anchorCtr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8" name="Cuadro de texto 2"/>
          <p:cNvSpPr txBox="1">
            <a:spLocks noChangeArrowheads="1"/>
          </p:cNvSpPr>
          <p:nvPr/>
        </p:nvSpPr>
        <p:spPr bwMode="auto">
          <a:xfrm>
            <a:off x="684213" y="7910146"/>
            <a:ext cx="2160000" cy="181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ctr" anchorCtr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9" name="Cuadro de texto 2"/>
          <p:cNvSpPr txBox="1">
            <a:spLocks noChangeArrowheads="1"/>
          </p:cNvSpPr>
          <p:nvPr/>
        </p:nvSpPr>
        <p:spPr bwMode="auto">
          <a:xfrm>
            <a:off x="684213" y="8321276"/>
            <a:ext cx="2160000" cy="181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ctr" anchorCtr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9" name="Cuadro de texto 10"/>
          <p:cNvSpPr txBox="1"/>
          <p:nvPr/>
        </p:nvSpPr>
        <p:spPr>
          <a:xfrm>
            <a:off x="2512800" y="1980000"/>
            <a:ext cx="1825200" cy="1440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8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0" name="Cuadro de texto 2"/>
          <p:cNvSpPr txBox="1">
            <a:spLocks noChangeArrowheads="1"/>
          </p:cNvSpPr>
          <p:nvPr/>
        </p:nvSpPr>
        <p:spPr bwMode="auto">
          <a:xfrm>
            <a:off x="684213" y="8795759"/>
            <a:ext cx="2744787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ctr" anchorCtr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2" name="Cuadro de texto 2"/>
          <p:cNvSpPr txBox="1">
            <a:spLocks noChangeArrowheads="1"/>
          </p:cNvSpPr>
          <p:nvPr/>
        </p:nvSpPr>
        <p:spPr bwMode="auto">
          <a:xfrm>
            <a:off x="683999" y="1929600"/>
            <a:ext cx="4716809" cy="5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ctr" anchorCtr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3040579" y="1980000"/>
            <a:ext cx="769642" cy="144000"/>
            <a:chOff x="2881581" y="1980000"/>
            <a:chExt cx="769642" cy="144000"/>
          </a:xfrm>
        </p:grpSpPr>
        <p:sp>
          <p:nvSpPr>
            <p:cNvPr id="215" name="Cuadro de texto 14"/>
            <p:cNvSpPr txBox="1"/>
            <p:nvPr/>
          </p:nvSpPr>
          <p:spPr>
            <a:xfrm>
              <a:off x="2998800" y="1980000"/>
              <a:ext cx="652423" cy="1440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s-ES" sz="800" dirty="0"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+34 696619477</a:t>
              </a:r>
            </a:p>
          </p:txBody>
        </p:sp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1581" y="1992394"/>
              <a:ext cx="119209" cy="119213"/>
            </a:xfrm>
            <a:prstGeom prst="rect">
              <a:avLst/>
            </a:prstGeom>
          </p:spPr>
        </p:pic>
      </p:grpSp>
      <p:grpSp>
        <p:nvGrpSpPr>
          <p:cNvPr id="21" name="Grupo 20"/>
          <p:cNvGrpSpPr/>
          <p:nvPr/>
        </p:nvGrpSpPr>
        <p:grpSpPr>
          <a:xfrm>
            <a:off x="687600" y="1980000"/>
            <a:ext cx="1526798" cy="144000"/>
            <a:chOff x="687600" y="1980000"/>
            <a:chExt cx="1526798" cy="144000"/>
          </a:xfrm>
          <a:noFill/>
        </p:grpSpPr>
        <p:sp>
          <p:nvSpPr>
            <p:cNvPr id="212" name="Cuadro de texto 10"/>
            <p:cNvSpPr txBox="1"/>
            <p:nvPr/>
          </p:nvSpPr>
          <p:spPr>
            <a:xfrm>
              <a:off x="838800" y="1980000"/>
              <a:ext cx="1375598" cy="144000"/>
            </a:xfrm>
            <a:prstGeom prst="rect">
              <a:avLst/>
            </a:prstGeom>
            <a:grp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s-ES" sz="800" dirty="0"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28823 </a:t>
              </a:r>
              <a:r>
                <a:rPr lang="es-ES" sz="800" dirty="0" err="1"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Coslada</a:t>
              </a:r>
              <a:r>
                <a:rPr lang="es-ES" sz="800" dirty="0"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– Madrid, España</a:t>
              </a:r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600" y="1992600"/>
              <a:ext cx="152726" cy="118800"/>
            </a:xfrm>
            <a:prstGeom prst="rect">
              <a:avLst/>
            </a:prstGeom>
            <a:grpFill/>
          </p:spPr>
        </p:pic>
      </p:grpSp>
      <p:grpSp>
        <p:nvGrpSpPr>
          <p:cNvPr id="13" name="Grupo 12"/>
          <p:cNvGrpSpPr/>
          <p:nvPr/>
        </p:nvGrpSpPr>
        <p:grpSpPr>
          <a:xfrm>
            <a:off x="4664729" y="1980000"/>
            <a:ext cx="1500271" cy="144000"/>
            <a:chOff x="4349729" y="1980000"/>
            <a:chExt cx="1500271" cy="144000"/>
          </a:xfrm>
        </p:grpSpPr>
        <p:sp>
          <p:nvSpPr>
            <p:cNvPr id="218" name="Cuadro de texto 15"/>
            <p:cNvSpPr txBox="1"/>
            <p:nvPr/>
          </p:nvSpPr>
          <p:spPr>
            <a:xfrm>
              <a:off x="4498200" y="1980000"/>
              <a:ext cx="1351800" cy="1440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36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s-ES" sz="800" dirty="0"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marcomartinezavila@gmail.com</a:t>
              </a:r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729" y="1992600"/>
              <a:ext cx="158411" cy="118800"/>
            </a:xfrm>
            <a:prstGeom prst="rect">
              <a:avLst/>
            </a:prstGeom>
          </p:spPr>
        </p:pic>
      </p:grpSp>
      <p:sp>
        <p:nvSpPr>
          <p:cNvPr id="156" name="Cuadro de texto 10"/>
          <p:cNvSpPr txBox="1"/>
          <p:nvPr/>
        </p:nvSpPr>
        <p:spPr>
          <a:xfrm>
            <a:off x="2512800" y="2166324"/>
            <a:ext cx="1825200" cy="1440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8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ángulo 22">
            <a:hlinkClick r:id="rId6"/>
          </p:cNvPr>
          <p:cNvSpPr/>
          <p:nvPr/>
        </p:nvSpPr>
        <p:spPr>
          <a:xfrm>
            <a:off x="806396" y="2168739"/>
            <a:ext cx="608248" cy="14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7" name="Grupo 16"/>
          <p:cNvGrpSpPr/>
          <p:nvPr/>
        </p:nvGrpSpPr>
        <p:grpSpPr>
          <a:xfrm>
            <a:off x="687600" y="2167200"/>
            <a:ext cx="727044" cy="144000"/>
            <a:chOff x="757585" y="2167200"/>
            <a:chExt cx="727044" cy="144000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585" y="2179800"/>
              <a:ext cx="118796" cy="118800"/>
            </a:xfrm>
            <a:prstGeom prst="rect">
              <a:avLst/>
            </a:prstGeom>
          </p:spPr>
        </p:pic>
        <p:sp>
          <p:nvSpPr>
            <p:cNvPr id="134" name="Cuadro de texto 10"/>
            <p:cNvSpPr txBox="1"/>
            <p:nvPr/>
          </p:nvSpPr>
          <p:spPr>
            <a:xfrm>
              <a:off x="867600" y="2167200"/>
              <a:ext cx="617029" cy="1440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s-ES" sz="800" dirty="0" smtClean="0">
                  <a:solidFill>
                    <a:schemeClr val="accent5">
                      <a:lumMod val="75000"/>
                    </a:schemeClr>
                  </a:solidFill>
                  <a:latin typeface="Gill Sans MT" panose="020B0502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/</a:t>
              </a:r>
              <a:r>
                <a:rPr lang="es-ES" sz="800" dirty="0" err="1" smtClean="0">
                  <a:solidFill>
                    <a:schemeClr val="accent5">
                      <a:lumMod val="75000"/>
                    </a:schemeClr>
                  </a:solidFill>
                  <a:latin typeface="Gill Sans MT" panose="020B0502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marcojonudo</a:t>
              </a:r>
              <a:endParaRPr lang="es-ES" sz="800" dirty="0">
                <a:solidFill>
                  <a:schemeClr val="accent5">
                    <a:lumMod val="75000"/>
                  </a:schemeClr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5" name="Cuadro de texto 2"/>
          <p:cNvSpPr txBox="1">
            <a:spLocks noChangeArrowheads="1"/>
          </p:cNvSpPr>
          <p:nvPr/>
        </p:nvSpPr>
        <p:spPr bwMode="auto">
          <a:xfrm>
            <a:off x="683999" y="2127600"/>
            <a:ext cx="4716809" cy="3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ctr" anchorCtr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ángulo 21">
            <a:hlinkClick r:id="rId8"/>
          </p:cNvPr>
          <p:cNvSpPr/>
          <p:nvPr/>
        </p:nvSpPr>
        <p:spPr>
          <a:xfrm>
            <a:off x="3069001" y="2174081"/>
            <a:ext cx="835462" cy="124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8" name="Grupo 17"/>
          <p:cNvGrpSpPr/>
          <p:nvPr/>
        </p:nvGrpSpPr>
        <p:grpSpPr>
          <a:xfrm>
            <a:off x="2937391" y="2167200"/>
            <a:ext cx="976019" cy="144000"/>
            <a:chOff x="2694284" y="2167200"/>
            <a:chExt cx="976019" cy="144000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4284" y="2179800"/>
              <a:ext cx="118796" cy="118800"/>
            </a:xfrm>
            <a:prstGeom prst="rect">
              <a:avLst/>
            </a:prstGeom>
          </p:spPr>
        </p:pic>
        <p:sp>
          <p:nvSpPr>
            <p:cNvPr id="136" name="Cuadro de texto 10"/>
            <p:cNvSpPr txBox="1"/>
            <p:nvPr/>
          </p:nvSpPr>
          <p:spPr>
            <a:xfrm>
              <a:off x="2800800" y="2167200"/>
              <a:ext cx="869503" cy="1440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s-ES" sz="800" dirty="0" smtClean="0">
                  <a:solidFill>
                    <a:schemeClr val="accent5">
                      <a:lumMod val="75000"/>
                    </a:schemeClr>
                  </a:solidFill>
                  <a:latin typeface="Gill Sans MT" panose="020B0502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/marcomartinezavila</a:t>
              </a:r>
              <a:endParaRPr lang="es-ES" sz="800" dirty="0">
                <a:solidFill>
                  <a:schemeClr val="accent5">
                    <a:lumMod val="75000"/>
                  </a:schemeClr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Rectángulo 23">
            <a:hlinkClick r:id="rId10"/>
          </p:cNvPr>
          <p:cNvSpPr/>
          <p:nvPr/>
        </p:nvSpPr>
        <p:spPr>
          <a:xfrm>
            <a:off x="5248106" y="2168308"/>
            <a:ext cx="916894" cy="141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0" name="Grupo 19"/>
          <p:cNvGrpSpPr/>
          <p:nvPr/>
        </p:nvGrpSpPr>
        <p:grpSpPr>
          <a:xfrm>
            <a:off x="5133600" y="2167739"/>
            <a:ext cx="1209236" cy="144000"/>
            <a:chOff x="4917963" y="2167739"/>
            <a:chExt cx="1209236" cy="144000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7963" y="2180339"/>
              <a:ext cx="118796" cy="118800"/>
            </a:xfrm>
            <a:prstGeom prst="rect">
              <a:avLst/>
            </a:prstGeom>
          </p:spPr>
        </p:pic>
        <p:sp>
          <p:nvSpPr>
            <p:cNvPr id="137" name="Cuadro de texto 10"/>
            <p:cNvSpPr txBox="1"/>
            <p:nvPr/>
          </p:nvSpPr>
          <p:spPr>
            <a:xfrm>
              <a:off x="5011199" y="2167739"/>
              <a:ext cx="1116000" cy="1440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s-ES" sz="800" dirty="0" smtClean="0">
                  <a:solidFill>
                    <a:schemeClr val="accent5">
                      <a:lumMod val="75000"/>
                    </a:schemeClr>
                  </a:solidFill>
                  <a:latin typeface="Gill Sans MT" panose="020B0502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/marco-</a:t>
              </a:r>
              <a:r>
                <a:rPr lang="es-ES" sz="800" dirty="0" err="1" smtClean="0">
                  <a:solidFill>
                    <a:schemeClr val="accent5">
                      <a:lumMod val="75000"/>
                    </a:schemeClr>
                  </a:solidFill>
                  <a:latin typeface="Gill Sans MT" panose="020B0502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martinez</a:t>
              </a:r>
              <a:r>
                <a:rPr lang="es-ES" sz="800" dirty="0" smtClean="0">
                  <a:solidFill>
                    <a:schemeClr val="accent5">
                      <a:lumMod val="75000"/>
                    </a:schemeClr>
                  </a:solidFill>
                  <a:latin typeface="Gill Sans MT" panose="020B0502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s-ES" sz="800" dirty="0" err="1" smtClean="0">
                  <a:solidFill>
                    <a:schemeClr val="accent5">
                      <a:lumMod val="75000"/>
                    </a:schemeClr>
                  </a:solidFill>
                  <a:latin typeface="Gill Sans MT" panose="020B0502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avila</a:t>
              </a:r>
              <a:endParaRPr lang="es-ES" sz="800" dirty="0">
                <a:solidFill>
                  <a:schemeClr val="accent5">
                    <a:lumMod val="75000"/>
                  </a:schemeClr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8" name="Cuadro de texto 261"/>
          <p:cNvSpPr txBox="1"/>
          <p:nvPr/>
        </p:nvSpPr>
        <p:spPr>
          <a:xfrm>
            <a:off x="5336307" y="7155909"/>
            <a:ext cx="400050" cy="1800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90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Jenkins</a:t>
            </a: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3654000" y="8827200"/>
            <a:ext cx="2295000" cy="180000"/>
          </a:xfrm>
          <a:prstGeom prst="rect">
            <a:avLst/>
          </a:prstGeom>
          <a:solidFill>
            <a:srgbClr val="F1D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Cuadro de texto 257"/>
          <p:cNvSpPr txBox="1"/>
          <p:nvPr/>
        </p:nvSpPr>
        <p:spPr>
          <a:xfrm>
            <a:off x="3653999" y="8827200"/>
            <a:ext cx="720000" cy="1800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900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Jira</a:t>
            </a: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7" name="Rectángulo 206"/>
          <p:cNvSpPr/>
          <p:nvPr/>
        </p:nvSpPr>
        <p:spPr>
          <a:xfrm>
            <a:off x="3654000" y="9210498"/>
            <a:ext cx="2295000" cy="180000"/>
          </a:xfrm>
          <a:prstGeom prst="rect">
            <a:avLst/>
          </a:prstGeom>
          <a:solidFill>
            <a:srgbClr val="DDD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1" name="Cuadro de texto 257"/>
          <p:cNvSpPr txBox="1"/>
          <p:nvPr/>
        </p:nvSpPr>
        <p:spPr>
          <a:xfrm>
            <a:off x="3654000" y="9210195"/>
            <a:ext cx="468000" cy="1800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900" dirty="0" err="1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3" name="Cuadro de texto 257"/>
          <p:cNvSpPr txBox="1"/>
          <p:nvPr/>
        </p:nvSpPr>
        <p:spPr>
          <a:xfrm>
            <a:off x="4263000" y="9210801"/>
            <a:ext cx="468000" cy="1800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900" dirty="0" err="1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Gitlab</a:t>
            </a: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4" name="Cuadro de texto 257"/>
          <p:cNvSpPr txBox="1"/>
          <p:nvPr/>
        </p:nvSpPr>
        <p:spPr>
          <a:xfrm>
            <a:off x="4872000" y="9210636"/>
            <a:ext cx="468000" cy="1800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900" dirty="0" err="1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5" name="Cuadro de texto 257"/>
          <p:cNvSpPr txBox="1"/>
          <p:nvPr/>
        </p:nvSpPr>
        <p:spPr>
          <a:xfrm>
            <a:off x="5481000" y="9212581"/>
            <a:ext cx="468000" cy="1800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900" dirty="0" err="1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BitBucket</a:t>
            </a: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5" name="Cuadro de texto 257"/>
          <p:cNvSpPr txBox="1"/>
          <p:nvPr/>
        </p:nvSpPr>
        <p:spPr>
          <a:xfrm>
            <a:off x="4441500" y="8827200"/>
            <a:ext cx="720000" cy="1800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900" dirty="0" err="1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Confluence</a:t>
            </a: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6" name="Cuadro de texto 257"/>
          <p:cNvSpPr txBox="1"/>
          <p:nvPr/>
        </p:nvSpPr>
        <p:spPr>
          <a:xfrm>
            <a:off x="5229000" y="8827200"/>
            <a:ext cx="720000" cy="1800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900" dirty="0" err="1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AsciiDoctor</a:t>
            </a: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0" name="Cuadro de texto 273"/>
          <p:cNvSpPr txBox="1"/>
          <p:nvPr/>
        </p:nvSpPr>
        <p:spPr>
          <a:xfrm>
            <a:off x="3429000" y="8650107"/>
            <a:ext cx="2736850" cy="1800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000" b="1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Documentación</a:t>
            </a:r>
            <a:endParaRPr lang="es-ES" sz="1000" b="1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3" name="Cuadro de texto 273"/>
          <p:cNvSpPr txBox="1"/>
          <p:nvPr/>
        </p:nvSpPr>
        <p:spPr>
          <a:xfrm>
            <a:off x="3437150" y="9032581"/>
            <a:ext cx="2728700" cy="1800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000" b="1" dirty="0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de versiones</a:t>
            </a:r>
            <a:endParaRPr lang="es-ES" sz="1000" b="1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6" name="Cuadro de texto 261"/>
          <p:cNvSpPr txBox="1"/>
          <p:nvPr/>
        </p:nvSpPr>
        <p:spPr>
          <a:xfrm>
            <a:off x="4890977" y="7407784"/>
            <a:ext cx="313031" cy="1800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900" dirty="0" err="1" smtClean="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Spock</a:t>
            </a:r>
            <a:endParaRPr lang="es-ES" sz="1100" dirty="0">
              <a:effectLst/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9" name="Conector recto 218"/>
          <p:cNvCxnSpPr/>
          <p:nvPr/>
        </p:nvCxnSpPr>
        <p:spPr>
          <a:xfrm>
            <a:off x="710622" y="7587784"/>
            <a:ext cx="2610000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recto 220"/>
          <p:cNvCxnSpPr/>
          <p:nvPr/>
        </p:nvCxnSpPr>
        <p:spPr>
          <a:xfrm>
            <a:off x="710622" y="7995600"/>
            <a:ext cx="2610000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cto 221"/>
          <p:cNvCxnSpPr/>
          <p:nvPr/>
        </p:nvCxnSpPr>
        <p:spPr>
          <a:xfrm>
            <a:off x="710622" y="8409600"/>
            <a:ext cx="2610000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0169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841</TotalTime>
  <Words>320</Words>
  <Application>Microsoft Office PowerPoint</Application>
  <PresentationFormat>A4 (210 x 297 mm)</PresentationFormat>
  <Paragraphs>88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Gill Sans MT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</dc:creator>
  <cp:lastModifiedBy>Marco</cp:lastModifiedBy>
  <cp:revision>36</cp:revision>
  <dcterms:created xsi:type="dcterms:W3CDTF">2019-03-06T21:56:53Z</dcterms:created>
  <dcterms:modified xsi:type="dcterms:W3CDTF">2019-03-08T21:09:13Z</dcterms:modified>
</cp:coreProperties>
</file>