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2" autoAdjust="0"/>
    <p:restoredTop sz="94660"/>
  </p:normalViewPr>
  <p:slideViewPr>
    <p:cSldViewPr>
      <p:cViewPr>
        <p:scale>
          <a:sx n="66" d="100"/>
          <a:sy n="66" d="100"/>
        </p:scale>
        <p:origin x="-138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mit Pfeil 31"/>
          <p:cNvCxnSpPr>
            <a:stCxn id="12" idx="2"/>
            <a:endCxn id="29" idx="0"/>
          </p:cNvCxnSpPr>
          <p:nvPr/>
        </p:nvCxnSpPr>
        <p:spPr>
          <a:xfrm>
            <a:off x="4608004" y="1916832"/>
            <a:ext cx="0" cy="1994102"/>
          </a:xfrm>
          <a:prstGeom prst="straightConnector1">
            <a:avLst/>
          </a:prstGeom>
          <a:ln w="285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855612" y="2225161"/>
            <a:ext cx="1564085" cy="137744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311860" y="5517232"/>
            <a:ext cx="259228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Maker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336196" y="5517232"/>
            <a:ext cx="25920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Decision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9532" y="5517376"/>
            <a:ext cx="25920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Strategic </a:t>
            </a:r>
            <a:r>
              <a:rPr lang="de-DE" dirty="0" err="1" smtClean="0"/>
              <a:t>Decision</a:t>
            </a:r>
            <a:r>
              <a:rPr lang="de-DE" dirty="0" smtClean="0"/>
              <a:t> Task: Normal Form Games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6" idx="3"/>
            <a:endCxn id="4" idx="1"/>
          </p:cNvCxnSpPr>
          <p:nvPr/>
        </p:nvCxnSpPr>
        <p:spPr>
          <a:xfrm flipV="1">
            <a:off x="2951532" y="6165304"/>
            <a:ext cx="360328" cy="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 flipV="1">
            <a:off x="5904148" y="6165232"/>
            <a:ext cx="432048" cy="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743908" y="908720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Cognitive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rocess</a:t>
            </a:r>
            <a:endParaRPr lang="de-DE" dirty="0"/>
          </a:p>
        </p:txBody>
      </p:sp>
      <p:cxnSp>
        <p:nvCxnSpPr>
          <p:cNvPr id="17" name="Gewinkelte Verbindung 16"/>
          <p:cNvCxnSpPr>
            <a:stCxn id="6" idx="0"/>
            <a:endCxn id="12" idx="1"/>
          </p:cNvCxnSpPr>
          <p:nvPr/>
        </p:nvCxnSpPr>
        <p:spPr>
          <a:xfrm rot="5400000" flipH="1" flipV="1">
            <a:off x="647420" y="2420888"/>
            <a:ext cx="4104600" cy="20883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580112" y="88040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r>
              <a:rPr lang="de-DE" dirty="0" err="1"/>
              <a:t>Heuristics</a:t>
            </a:r>
            <a:r>
              <a:rPr lang="de-DE" dirty="0"/>
              <a:t>?</a:t>
            </a:r>
          </a:p>
          <a:p>
            <a:r>
              <a:rPr lang="de-DE" dirty="0"/>
              <a:t>Part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Heuristics</a:t>
            </a:r>
            <a:r>
              <a:rPr lang="de-DE" dirty="0"/>
              <a:t>?</a:t>
            </a:r>
          </a:p>
          <a:p>
            <a:r>
              <a:rPr lang="de-DE" dirty="0"/>
              <a:t>EIPs!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107504" y="3429000"/>
            <a:ext cx="8604956" cy="0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56877" y="2924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unobservable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549983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observable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43908" y="3910934"/>
            <a:ext cx="1728191" cy="114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Mouse </a:t>
            </a:r>
            <a:r>
              <a:rPr lang="de-DE" dirty="0"/>
              <a:t>M</a:t>
            </a:r>
            <a:r>
              <a:rPr lang="de-DE" dirty="0" smtClean="0"/>
              <a:t>ovement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584482" y="37077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MBTs!</a:t>
            </a:r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6" name="Gerade Verbindung mit Pfeil 35"/>
          <p:cNvCxnSpPr>
            <a:stCxn id="29" idx="2"/>
            <a:endCxn id="4" idx="0"/>
          </p:cNvCxnSpPr>
          <p:nvPr/>
        </p:nvCxnSpPr>
        <p:spPr>
          <a:xfrm>
            <a:off x="4608004" y="5053770"/>
            <a:ext cx="0" cy="4634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891326" y="259071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</a:rPr>
              <a:t>Translation </a:t>
            </a:r>
            <a:r>
              <a:rPr lang="de-DE" dirty="0" err="1" smtClean="0">
                <a:solidFill>
                  <a:srgbClr val="0070C0"/>
                </a:solidFill>
              </a:rPr>
              <a:t>Metric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22495" y="585554"/>
            <a:ext cx="217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dirty="0" err="1"/>
              <a:t>Context</a:t>
            </a:r>
            <a:r>
              <a:rPr lang="de-DE" dirty="0"/>
              <a:t> Information: </a:t>
            </a:r>
            <a:r>
              <a:rPr lang="de-DE" dirty="0" err="1"/>
              <a:t>Payoff</a:t>
            </a:r>
            <a:r>
              <a:rPr lang="de-DE" dirty="0"/>
              <a:t> Data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788151" y="4478670"/>
            <a:ext cx="1823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dirty="0"/>
              <a:t>Task Information: Time Limit, </a:t>
            </a:r>
            <a:r>
              <a:rPr lang="de-DE" dirty="0" err="1"/>
              <a:t>Complexity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9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311860" y="548536"/>
            <a:ext cx="2592288" cy="59048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rgbClr val="0070C0"/>
                </a:solidFill>
              </a:rPr>
              <a:t>Human </a:t>
            </a:r>
            <a:r>
              <a:rPr lang="de-DE" dirty="0" err="1" smtClean="0">
                <a:solidFill>
                  <a:srgbClr val="0070C0"/>
                </a:solidFill>
              </a:rPr>
              <a:t>Decision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Maker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336196" y="548536"/>
            <a:ext cx="25920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Decision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359532" y="548680"/>
            <a:ext cx="25920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Strategic </a:t>
            </a:r>
            <a:r>
              <a:rPr lang="de-DE" dirty="0" err="1" smtClean="0"/>
              <a:t>Decision</a:t>
            </a:r>
            <a:r>
              <a:rPr lang="de-DE" dirty="0" smtClean="0"/>
              <a:t> Task: Normal Form Games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22" idx="1"/>
          </p:cNvCxnSpPr>
          <p:nvPr/>
        </p:nvCxnSpPr>
        <p:spPr>
          <a:xfrm>
            <a:off x="2951532" y="1196680"/>
            <a:ext cx="36032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2" idx="3"/>
            <a:endCxn id="23" idx="1"/>
          </p:cNvCxnSpPr>
          <p:nvPr/>
        </p:nvCxnSpPr>
        <p:spPr>
          <a:xfrm flipV="1">
            <a:off x="5904148" y="1196536"/>
            <a:ext cx="432048" cy="230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59532" y="2030565"/>
            <a:ext cx="2412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dirty="0" err="1"/>
              <a:t>Context</a:t>
            </a:r>
            <a:r>
              <a:rPr lang="de-DE" dirty="0"/>
              <a:t> Information: </a:t>
            </a:r>
            <a:endParaRPr lang="de-DE" dirty="0" smtClean="0"/>
          </a:p>
          <a:p>
            <a:r>
              <a:rPr lang="de-DE" dirty="0" err="1" smtClean="0"/>
              <a:t>Payoff</a:t>
            </a:r>
            <a:r>
              <a:rPr lang="de-DE" dirty="0" smtClean="0"/>
              <a:t> Data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Task Information: </a:t>
            </a:r>
            <a:endParaRPr lang="de-DE" dirty="0" smtClean="0"/>
          </a:p>
          <a:p>
            <a:r>
              <a:rPr lang="de-DE" dirty="0" smtClean="0"/>
              <a:t>Time Limit</a:t>
            </a:r>
          </a:p>
          <a:p>
            <a:r>
              <a:rPr lang="de-DE" dirty="0" err="1" smtClean="0"/>
              <a:t>Complexity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597797" y="3717032"/>
            <a:ext cx="2034226" cy="91992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Translation </a:t>
            </a:r>
            <a:r>
              <a:rPr lang="de-DE" dirty="0" err="1">
                <a:solidFill>
                  <a:srgbClr val="0070C0"/>
                </a:solidFill>
              </a:rPr>
              <a:t>Metric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597797" y="5013176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Cognitive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rocess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3590891" y="2132856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Mouse </a:t>
            </a:r>
            <a:r>
              <a:rPr lang="de-DE" dirty="0"/>
              <a:t>M</a:t>
            </a:r>
            <a:r>
              <a:rPr lang="de-DE" dirty="0" smtClean="0"/>
              <a:t>ovement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39" idx="2"/>
            <a:endCxn id="37" idx="0"/>
          </p:cNvCxnSpPr>
          <p:nvPr/>
        </p:nvCxnSpPr>
        <p:spPr>
          <a:xfrm>
            <a:off x="4608004" y="3212976"/>
            <a:ext cx="6906" cy="50405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37" idx="2"/>
            <a:endCxn id="38" idx="0"/>
          </p:cNvCxnSpPr>
          <p:nvPr/>
        </p:nvCxnSpPr>
        <p:spPr>
          <a:xfrm>
            <a:off x="4614910" y="4636960"/>
            <a:ext cx="0" cy="37621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2627784" y="3429000"/>
            <a:ext cx="5112568" cy="0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449507" y="3465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unobservable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31287" y="30283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observable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97007" y="548536"/>
            <a:ext cx="8935777" cy="6283424"/>
            <a:chOff x="197007" y="548536"/>
            <a:chExt cx="8935777" cy="6283424"/>
          </a:xfrm>
        </p:grpSpPr>
        <p:sp>
          <p:nvSpPr>
            <p:cNvPr id="21" name="Abgerundetes Rechteck 20"/>
            <p:cNvSpPr/>
            <p:nvPr/>
          </p:nvSpPr>
          <p:spPr>
            <a:xfrm>
              <a:off x="197007" y="3229152"/>
              <a:ext cx="2034226" cy="103795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3311860" y="548536"/>
              <a:ext cx="2592288" cy="59048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smtClean="0">
                  <a:solidFill>
                    <a:srgbClr val="0070C0"/>
                  </a:solidFill>
                </a:rPr>
                <a:t>Human </a:t>
              </a:r>
            </a:p>
            <a:p>
              <a:pPr algn="ctr"/>
              <a:r>
                <a:rPr lang="de-DE" b="1" dirty="0" err="1" smtClean="0">
                  <a:solidFill>
                    <a:srgbClr val="0070C0"/>
                  </a:solidFill>
                </a:rPr>
                <a:t>Decision</a:t>
              </a:r>
              <a:r>
                <a:rPr lang="de-DE" b="1" dirty="0" smtClean="0">
                  <a:solidFill>
                    <a:srgbClr val="0070C0"/>
                  </a:solidFill>
                </a:rPr>
                <a:t> </a:t>
              </a:r>
              <a:r>
                <a:rPr lang="de-DE" b="1" dirty="0" err="1" smtClean="0">
                  <a:solidFill>
                    <a:srgbClr val="0070C0"/>
                  </a:solidFill>
                </a:rPr>
                <a:t>Maker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431287" y="1794934"/>
              <a:ext cx="2592000" cy="4598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Decision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23902" y="1700844"/>
              <a:ext cx="2592000" cy="64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Strategic </a:t>
              </a:r>
              <a:r>
                <a:rPr lang="de-DE" dirty="0" err="1" smtClean="0"/>
                <a:t>Decision</a:t>
              </a:r>
              <a:r>
                <a:rPr lang="de-DE" dirty="0" smtClean="0"/>
                <a:t> Task: Normal Form Games</a:t>
              </a:r>
              <a:endParaRPr lang="de-DE" dirty="0"/>
            </a:p>
          </p:txBody>
        </p:sp>
        <p:cxnSp>
          <p:nvCxnSpPr>
            <p:cNvPr id="25" name="Gerade Verbindung mit Pfeil 24"/>
            <p:cNvCxnSpPr>
              <a:stCxn id="24" idx="3"/>
            </p:cNvCxnSpPr>
            <p:nvPr/>
          </p:nvCxnSpPr>
          <p:spPr>
            <a:xfrm flipV="1">
              <a:off x="2815902" y="2024700"/>
              <a:ext cx="513714" cy="144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3" idx="1"/>
            </p:cNvCxnSpPr>
            <p:nvPr/>
          </p:nvCxnSpPr>
          <p:spPr>
            <a:xfrm>
              <a:off x="5921904" y="2024700"/>
              <a:ext cx="509383" cy="144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223902" y="2485273"/>
              <a:ext cx="241226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285750" indent="-285750">
                <a:buFont typeface="Arial" panose="020B0604020202020204" pitchFamily="34" charset="0"/>
                <a:buChar char="•"/>
                <a:defRPr>
                  <a:solidFill>
                    <a:srgbClr val="0070C0"/>
                  </a:solidFill>
                </a:defRPr>
              </a:lvl1pPr>
            </a:lstStyle>
            <a:p>
              <a:pPr marL="0" indent="0">
                <a:buNone/>
              </a:pPr>
              <a:r>
                <a:rPr lang="de-DE" dirty="0" err="1"/>
                <a:t>Context</a:t>
              </a:r>
              <a:r>
                <a:rPr lang="de-DE" dirty="0"/>
                <a:t> Information: </a:t>
              </a:r>
              <a:endParaRPr lang="de-DE" dirty="0" smtClean="0"/>
            </a:p>
            <a:p>
              <a:r>
                <a:rPr lang="de-DE" dirty="0" err="1" smtClean="0"/>
                <a:t>Payoff</a:t>
              </a:r>
              <a:r>
                <a:rPr lang="de-DE" dirty="0" smtClean="0"/>
                <a:t> Data</a:t>
              </a:r>
            </a:p>
            <a:p>
              <a:endParaRPr lang="de-DE" dirty="0" smtClean="0"/>
            </a:p>
            <a:p>
              <a:pPr marL="0" indent="0">
                <a:buNone/>
              </a:pPr>
              <a:r>
                <a:rPr lang="de-DE" dirty="0"/>
                <a:t>Task Information: </a:t>
              </a:r>
              <a:endParaRPr lang="de-DE" dirty="0" smtClean="0"/>
            </a:p>
            <a:p>
              <a:r>
                <a:rPr lang="de-DE" dirty="0" smtClean="0"/>
                <a:t>Time Limit</a:t>
              </a:r>
            </a:p>
            <a:p>
              <a:r>
                <a:rPr lang="de-DE" dirty="0" err="1" smtClean="0"/>
                <a:t>Complexity</a:t>
              </a:r>
              <a:endParaRPr lang="de-DE" dirty="0"/>
            </a:p>
            <a:p>
              <a:pPr marL="0" indent="0">
                <a:buNone/>
              </a:pPr>
              <a:endParaRPr lang="de-DE" dirty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611608" y="3229152"/>
              <a:ext cx="2034226" cy="91992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70C0"/>
                  </a:solidFill>
                </a:rPr>
                <a:t>Translation </a:t>
              </a:r>
              <a:r>
                <a:rPr lang="de-DE" dirty="0" err="1" smtClean="0">
                  <a:solidFill>
                    <a:srgbClr val="0070C0"/>
                  </a:solidFill>
                </a:rPr>
                <a:t>Metric</a:t>
              </a:r>
              <a:r>
                <a:rPr lang="de-DE" dirty="0" smtClean="0">
                  <a:solidFill>
                    <a:srgbClr val="0070C0"/>
                  </a:solidFill>
                </a:rPr>
                <a:t>:</a:t>
              </a:r>
            </a:p>
            <a:p>
              <a:pPr algn="ctr"/>
              <a:r>
                <a:rPr lang="de-DE" dirty="0" smtClean="0">
                  <a:solidFill>
                    <a:srgbClr val="0070C0"/>
                  </a:solidFill>
                </a:rPr>
                <a:t>MBTs </a:t>
              </a:r>
              <a:r>
                <a:rPr lang="de-DE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: EIPs</a:t>
              </a:r>
              <a:r>
                <a:rPr lang="de-DE" baseline="300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**</a:t>
              </a:r>
              <a:endParaRPr lang="de-DE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3611608" y="4797152"/>
              <a:ext cx="203422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Cognitive</a:t>
              </a:r>
              <a:r>
                <a:rPr lang="de-DE" dirty="0" smtClean="0"/>
                <a:t> </a:t>
              </a:r>
              <a:r>
                <a:rPr lang="de-DE" dirty="0" err="1" smtClean="0"/>
                <a:t>Process</a:t>
              </a:r>
              <a:r>
                <a:rPr lang="de-DE" dirty="0" smtClean="0"/>
                <a:t>:</a:t>
              </a: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de-DE" dirty="0" smtClean="0"/>
                <a:t>EIPs</a:t>
              </a: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(Part </a:t>
              </a:r>
              <a:r>
                <a:rPr lang="de-DE" sz="1400" dirty="0" err="1" smtClean="0"/>
                <a:t>of</a:t>
              </a:r>
              <a:r>
                <a:rPr lang="de-DE" sz="1400" dirty="0" smtClean="0"/>
                <a:t>) </a:t>
              </a:r>
              <a:r>
                <a:rPr lang="de-DE" sz="1400" dirty="0" err="1" smtClean="0"/>
                <a:t>Heuristics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611608" y="1484784"/>
              <a:ext cx="2034226" cy="10801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0070C0"/>
                  </a:solidFill>
                </a:rPr>
                <a:t>Behavior</a:t>
              </a:r>
              <a:r>
                <a:rPr lang="de-DE" dirty="0">
                  <a:solidFill>
                    <a:srgbClr val="0070C0"/>
                  </a:solidFill>
                </a:rPr>
                <a:t>:</a:t>
              </a:r>
            </a:p>
            <a:p>
              <a:pPr algn="ctr"/>
              <a:r>
                <a:rPr lang="de-DE" dirty="0">
                  <a:solidFill>
                    <a:srgbClr val="0070C0"/>
                  </a:solidFill>
                </a:rPr>
                <a:t>Mouse Movement (MBTs*)</a:t>
              </a:r>
            </a:p>
          </p:txBody>
        </p:sp>
        <p:cxnSp>
          <p:nvCxnSpPr>
            <p:cNvPr id="3" name="Gerade Verbindung mit Pfeil 2"/>
            <p:cNvCxnSpPr>
              <a:stCxn id="39" idx="2"/>
              <a:endCxn id="37" idx="0"/>
            </p:cNvCxnSpPr>
            <p:nvPr/>
          </p:nvCxnSpPr>
          <p:spPr>
            <a:xfrm>
              <a:off x="4628721" y="2564904"/>
              <a:ext cx="0" cy="66424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37" idx="2"/>
              <a:endCxn id="38" idx="0"/>
            </p:cNvCxnSpPr>
            <p:nvPr/>
          </p:nvCxnSpPr>
          <p:spPr>
            <a:xfrm>
              <a:off x="4628721" y="4149080"/>
              <a:ext cx="0" cy="648072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2430048" y="2853080"/>
              <a:ext cx="5526328" cy="0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449507" y="288908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unobservable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431287" y="245239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observable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6216784" y="6093296"/>
              <a:ext cx="2916000" cy="738664"/>
              <a:chOff x="6216784" y="6093296"/>
              <a:chExt cx="2916000" cy="738664"/>
            </a:xfrm>
          </p:grpSpPr>
          <p:sp>
            <p:nvSpPr>
              <p:cNvPr id="19" name="Textfeld 18"/>
              <p:cNvSpPr txBox="1"/>
              <p:nvPr/>
            </p:nvSpPr>
            <p:spPr>
              <a:xfrm>
                <a:off x="6216784" y="6093296"/>
                <a:ext cx="2916000" cy="73866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0070C0"/>
                    </a:solidFill>
                  </a:rPr>
                  <a:t>    Study </a:t>
                </a:r>
                <a:r>
                  <a:rPr lang="de-DE" sz="1400" dirty="0" err="1" smtClean="0">
                    <a:solidFill>
                      <a:srgbClr val="0070C0"/>
                    </a:solidFill>
                  </a:rPr>
                  <a:t>Contribution</a:t>
                </a:r>
                <a:endParaRPr lang="de-DE" sz="1400" dirty="0" smtClean="0">
                  <a:solidFill>
                    <a:srgbClr val="0070C0"/>
                  </a:solidFill>
                </a:endParaRPr>
              </a:p>
              <a:p>
                <a:r>
                  <a:rPr lang="de-DE" sz="1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de-DE" sz="1400" baseline="30000" dirty="0" smtClean="0">
                    <a:solidFill>
                      <a:srgbClr val="0070C0"/>
                    </a:solidFill>
                  </a:rPr>
                  <a:t>*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rgbClr val="0070C0"/>
                    </a:solidFill>
                  </a:rPr>
                  <a:t>Motoric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 Basic Tasks</a:t>
                </a:r>
              </a:p>
              <a:p>
                <a:r>
                  <a:rPr lang="de-DE" sz="1400" baseline="30000" dirty="0" smtClean="0">
                    <a:solidFill>
                      <a:srgbClr val="0070C0"/>
                    </a:solidFill>
                  </a:rPr>
                  <a:t>**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rgbClr val="0070C0"/>
                    </a:solidFill>
                  </a:rPr>
                  <a:t>Elementary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 Information </a:t>
                </a:r>
                <a:r>
                  <a:rPr lang="de-DE" sz="1400" dirty="0" err="1" smtClean="0">
                    <a:solidFill>
                      <a:srgbClr val="0070C0"/>
                    </a:solidFill>
                  </a:rPr>
                  <a:t>Processes</a:t>
                </a:r>
                <a:endParaRPr lang="de-DE" sz="1400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Abgerundetes Rechteck 19"/>
              <p:cNvSpPr/>
              <p:nvPr/>
            </p:nvSpPr>
            <p:spPr>
              <a:xfrm>
                <a:off x="6253967" y="6165304"/>
                <a:ext cx="183834" cy="144016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 smtClean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88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0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6445503" y="2682786"/>
            <a:ext cx="1438865" cy="17903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70C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192004" y="2682786"/>
            <a:ext cx="2195290" cy="288787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70C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311860" y="404663"/>
            <a:ext cx="2592288" cy="602835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Simulation </a:t>
            </a:r>
            <a:r>
              <a:rPr lang="de-DE" b="1" dirty="0" err="1" smtClean="0">
                <a:solidFill>
                  <a:schemeClr val="tx2"/>
                </a:solidFill>
              </a:rPr>
              <a:t>of</a:t>
            </a:r>
            <a:r>
              <a:rPr lang="de-DE" b="1" dirty="0" smtClean="0">
                <a:solidFill>
                  <a:schemeClr val="tx2"/>
                </a:solidFill>
              </a:rPr>
              <a:t> Human </a:t>
            </a:r>
          </a:p>
          <a:p>
            <a:pPr algn="ctr"/>
            <a:r>
              <a:rPr lang="de-DE" b="1" dirty="0" err="1" smtClean="0">
                <a:solidFill>
                  <a:schemeClr val="tx2"/>
                </a:solidFill>
              </a:rPr>
              <a:t>Decision</a:t>
            </a:r>
            <a:r>
              <a:rPr lang="de-DE" b="1" dirty="0">
                <a:solidFill>
                  <a:schemeClr val="tx2"/>
                </a:solidFill>
              </a:rPr>
              <a:t>-</a:t>
            </a:r>
            <a:r>
              <a:rPr lang="de-DE" b="1" dirty="0" smtClean="0">
                <a:solidFill>
                  <a:schemeClr val="tx2"/>
                </a:solidFill>
              </a:rPr>
              <a:t>Making Process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431287" y="1484784"/>
            <a:ext cx="1453081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Output: </a:t>
            </a:r>
          </a:p>
          <a:p>
            <a:pPr algn="ctr"/>
            <a:r>
              <a:rPr lang="de-DE" dirty="0" err="1" smtClean="0"/>
              <a:t>Decision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192004" y="1484658"/>
            <a:ext cx="2592000" cy="108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Input:</a:t>
            </a:r>
            <a:br>
              <a:rPr lang="de-DE" dirty="0" smtClean="0"/>
            </a:br>
            <a:r>
              <a:rPr lang="de-DE" dirty="0" smtClean="0"/>
              <a:t>Strategic </a:t>
            </a:r>
            <a:r>
              <a:rPr lang="de-DE" dirty="0" err="1" smtClean="0"/>
              <a:t>Decision</a:t>
            </a:r>
            <a:r>
              <a:rPr lang="de-DE" dirty="0" smtClean="0"/>
              <a:t> Tasks (Normal Form Games)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</p:cNvCxnSpPr>
          <p:nvPr/>
        </p:nvCxnSpPr>
        <p:spPr>
          <a:xfrm>
            <a:off x="2784004" y="2024700"/>
            <a:ext cx="513714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23" idx="1"/>
          </p:cNvCxnSpPr>
          <p:nvPr/>
        </p:nvCxnSpPr>
        <p:spPr>
          <a:xfrm>
            <a:off x="5921904" y="2024844"/>
            <a:ext cx="509383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611608" y="4797152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Cognitive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EIPs*</a:t>
            </a:r>
            <a:endParaRPr lang="de-DE" baseline="30000" dirty="0" smtClean="0"/>
          </a:p>
        </p:txBody>
      </p:sp>
      <p:sp>
        <p:nvSpPr>
          <p:cNvPr id="39" name="Rechteck 38"/>
          <p:cNvSpPr/>
          <p:nvPr/>
        </p:nvSpPr>
        <p:spPr>
          <a:xfrm>
            <a:off x="3611608" y="1484784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:</a:t>
            </a:r>
          </a:p>
          <a:p>
            <a:pPr algn="ctr"/>
            <a:r>
              <a:rPr lang="de-DE" dirty="0" err="1" smtClean="0"/>
              <a:t>Heuristics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39" idx="2"/>
            <a:endCxn id="37" idx="0"/>
          </p:cNvCxnSpPr>
          <p:nvPr/>
        </p:nvCxnSpPr>
        <p:spPr>
          <a:xfrm>
            <a:off x="4628721" y="2564904"/>
            <a:ext cx="0" cy="66424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37" idx="2"/>
            <a:endCxn id="38" idx="0"/>
          </p:cNvCxnSpPr>
          <p:nvPr/>
        </p:nvCxnSpPr>
        <p:spPr>
          <a:xfrm>
            <a:off x="4628721" y="4149080"/>
            <a:ext cx="0" cy="64807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92004" y="5714672"/>
            <a:ext cx="2916000" cy="73866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smtClean="0">
                <a:solidFill>
                  <a:schemeClr val="tx2"/>
                </a:solidFill>
              </a:rPr>
              <a:t>   </a:t>
            </a:r>
            <a:r>
              <a:rPr lang="de-DE" sz="1400" u="sng" dirty="0" smtClean="0">
                <a:solidFill>
                  <a:schemeClr val="tx2"/>
                </a:solidFill>
              </a:rPr>
              <a:t>Legend</a:t>
            </a:r>
          </a:p>
          <a:p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smtClean="0">
                <a:solidFill>
                  <a:schemeClr val="tx2"/>
                </a:solidFill>
              </a:rPr>
              <a:t>   Study </a:t>
            </a:r>
            <a:r>
              <a:rPr lang="de-DE" sz="1400" dirty="0" err="1">
                <a:solidFill>
                  <a:schemeClr val="tx2"/>
                </a:solidFill>
              </a:rPr>
              <a:t>Contribution</a:t>
            </a:r>
            <a:endParaRPr lang="de-DE" sz="1400" baseline="30000" dirty="0" smtClean="0">
              <a:solidFill>
                <a:schemeClr val="tx2"/>
              </a:solidFill>
            </a:endParaRPr>
          </a:p>
          <a:p>
            <a:r>
              <a:rPr lang="de-DE" sz="1400" dirty="0" smtClean="0">
                <a:solidFill>
                  <a:schemeClr val="tx2"/>
                </a:solidFill>
              </a:rPr>
              <a:t>    </a:t>
            </a:r>
            <a:r>
              <a:rPr lang="de-DE" sz="1400" dirty="0" err="1" smtClean="0">
                <a:solidFill>
                  <a:schemeClr val="tx2"/>
                </a:solidFill>
              </a:rPr>
              <a:t>Elementary</a:t>
            </a:r>
            <a:r>
              <a:rPr lang="de-DE" sz="1400" dirty="0" smtClean="0">
                <a:solidFill>
                  <a:schemeClr val="tx2"/>
                </a:solidFill>
              </a:rPr>
              <a:t> Information </a:t>
            </a:r>
            <a:r>
              <a:rPr lang="de-DE" sz="1400" dirty="0" err="1" smtClean="0">
                <a:solidFill>
                  <a:schemeClr val="tx2"/>
                </a:solidFill>
              </a:rPr>
              <a:t>Processes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445503" y="2700788"/>
            <a:ext cx="1548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b="1" u="sng" dirty="0" smtClean="0">
                <a:solidFill>
                  <a:schemeClr val="tx2"/>
                </a:solidFill>
              </a:rPr>
              <a:t>EIP-Patterns &amp; </a:t>
            </a:r>
            <a:r>
              <a:rPr lang="de-DE" b="1" u="sng" dirty="0" err="1" smtClean="0">
                <a:solidFill>
                  <a:schemeClr val="tx2"/>
                </a:solidFill>
              </a:rPr>
              <a:t>Heuristics</a:t>
            </a:r>
            <a:r>
              <a:rPr lang="de-DE" b="1" u="sng" dirty="0" smtClean="0">
                <a:solidFill>
                  <a:schemeClr val="tx2"/>
                </a:solidFill>
              </a:rPr>
              <a:t> Performance</a:t>
            </a:r>
          </a:p>
          <a:p>
            <a:pPr marL="0" indent="0">
              <a:buNone/>
            </a:pPr>
            <a:r>
              <a:rPr lang="de-DE" b="1" u="sng" dirty="0" smtClean="0">
                <a:solidFill>
                  <a:schemeClr val="tx2"/>
                </a:solidFill>
              </a:rPr>
              <a:t>Evaluation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Effectivity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Efficiency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29187" y="6021288"/>
            <a:ext cx="183834" cy="14401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 smtClean="0">
              <a:solidFill>
                <a:srgbClr val="007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1520" y="2700788"/>
            <a:ext cx="2135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b="1" u="sng" dirty="0" smtClean="0">
                <a:solidFill>
                  <a:schemeClr val="tx2"/>
                </a:solidFill>
              </a:rPr>
              <a:t>Simulation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a. </a:t>
            </a:r>
            <a:r>
              <a:rPr lang="de-DE" dirty="0" err="1" smtClean="0">
                <a:solidFill>
                  <a:schemeClr val="tx2"/>
                </a:solidFill>
              </a:rPr>
              <a:t>Context</a:t>
            </a:r>
            <a:r>
              <a:rPr lang="de-DE" dirty="0" smtClean="0">
                <a:solidFill>
                  <a:schemeClr val="tx2"/>
                </a:solidFill>
              </a:rPr>
              <a:t> Variable: 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Payoff</a:t>
            </a:r>
            <a:r>
              <a:rPr lang="de-DE" dirty="0" smtClean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b. Task Variables: </a:t>
            </a:r>
          </a:p>
          <a:p>
            <a:r>
              <a:rPr lang="de-DE" b="1" dirty="0" smtClean="0">
                <a:solidFill>
                  <a:schemeClr val="tx2"/>
                </a:solidFill>
              </a:rPr>
              <a:t>Time Limitation</a:t>
            </a:r>
          </a:p>
          <a:p>
            <a:r>
              <a:rPr lang="de-DE" b="1" dirty="0" err="1" smtClean="0">
                <a:solidFill>
                  <a:schemeClr val="tx2"/>
                </a:solidFill>
              </a:rPr>
              <a:t>Complexity</a:t>
            </a: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c. Random Variables: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Choice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Starting Focus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Starting Point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611608" y="3229152"/>
            <a:ext cx="2034226" cy="919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Production</a:t>
            </a:r>
            <a:r>
              <a:rPr lang="de-DE" dirty="0"/>
              <a:t> System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65560" y="6127565"/>
            <a:ext cx="37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aseline="30000" dirty="0">
                <a:solidFill>
                  <a:schemeClr val="tx2"/>
                </a:solidFill>
              </a:rPr>
              <a:t>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587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00984" y="-14539"/>
            <a:ext cx="8943016" cy="12792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Game</a:t>
            </a:r>
            <a:endParaRPr lang="de-DE" i="1" dirty="0" smtClean="0"/>
          </a:p>
        </p:txBody>
      </p:sp>
      <p:sp>
        <p:nvSpPr>
          <p:cNvPr id="4" name="Abgerundetes Rechteck 3"/>
          <p:cNvSpPr/>
          <p:nvPr/>
        </p:nvSpPr>
        <p:spPr>
          <a:xfrm>
            <a:off x="2253963" y="120980"/>
            <a:ext cx="138978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Players</a:t>
            </a:r>
            <a:endParaRPr lang="de-DE" i="1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4232836" y="0"/>
            <a:ext cx="302433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Alternatives &amp; payoff </a:t>
            </a:r>
            <a:r>
              <a:rPr lang="de-DE" dirty="0" err="1" smtClean="0"/>
              <a:t>matrix</a:t>
            </a:r>
            <a:endParaRPr lang="de-DE" i="1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3713043" y="15017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90874" y="1264739"/>
            <a:ext cx="896448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7833235" y="0"/>
            <a:ext cx="121164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 </a:t>
            </a:r>
            <a:r>
              <a:rPr lang="de-DE" dirty="0" err="1" smtClean="0"/>
              <a:t>limit</a:t>
            </a:r>
            <a:endParaRPr lang="de-DE" i="1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7329179" y="13563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77147" y="1570484"/>
            <a:ext cx="138978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dirty="0" err="1" smtClean="0"/>
              <a:t>euristics</a:t>
            </a:r>
            <a:r>
              <a:rPr lang="de-DE" dirty="0" smtClean="0"/>
              <a:t>‘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i="1" dirty="0" smtClean="0"/>
          </a:p>
        </p:txBody>
      </p:sp>
      <p:sp>
        <p:nvSpPr>
          <p:cNvPr id="18" name="Abgerundetes Rechteck 17"/>
          <p:cNvSpPr/>
          <p:nvPr/>
        </p:nvSpPr>
        <p:spPr>
          <a:xfrm>
            <a:off x="4242994" y="1570484"/>
            <a:ext cx="302433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complexity</a:t>
            </a:r>
            <a:r>
              <a:rPr lang="de-DE" dirty="0" smtClean="0"/>
              <a:t>,  game type, player type</a:t>
            </a:r>
            <a:r>
              <a:rPr lang="de-DE" i="1" dirty="0" smtClean="0"/>
              <a:t>  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556048" y="121829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=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21" name="Gerade Verbindung mit Pfeil 20"/>
          <p:cNvCxnSpPr>
            <a:stCxn id="4" idx="2"/>
            <a:endCxn id="17" idx="0"/>
          </p:cNvCxnSpPr>
          <p:nvPr/>
        </p:nvCxnSpPr>
        <p:spPr>
          <a:xfrm>
            <a:off x="2948856" y="1129218"/>
            <a:ext cx="23184" cy="4412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198057" y="1570484"/>
            <a:ext cx="1359768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Simulation</a:t>
            </a:r>
            <a:endParaRPr lang="de-DE" i="1" dirty="0" smtClean="0"/>
          </a:p>
        </p:txBody>
      </p:sp>
      <p:cxnSp>
        <p:nvCxnSpPr>
          <p:cNvPr id="24" name="Gerade Verbindung mit Pfeil 23"/>
          <p:cNvCxnSpPr>
            <a:stCxn id="7" idx="2"/>
            <a:endCxn id="18" idx="0"/>
          </p:cNvCxnSpPr>
          <p:nvPr/>
        </p:nvCxnSpPr>
        <p:spPr>
          <a:xfrm>
            <a:off x="5745004" y="1008238"/>
            <a:ext cx="10158" cy="56224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843396" y="1570484"/>
            <a:ext cx="121164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dirty="0" err="1" smtClean="0"/>
              <a:t>limit</a:t>
            </a:r>
            <a:endParaRPr lang="de-DE" i="1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339340" y="170612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29" name="Gerade Verbindung mit Pfeil 28"/>
          <p:cNvCxnSpPr>
            <a:stCxn id="15" idx="2"/>
            <a:endCxn id="27" idx="0"/>
          </p:cNvCxnSpPr>
          <p:nvPr/>
        </p:nvCxnSpPr>
        <p:spPr>
          <a:xfrm>
            <a:off x="8439057" y="1008238"/>
            <a:ext cx="10161" cy="56224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00984" y="3126430"/>
            <a:ext cx="1359768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Results</a:t>
            </a:r>
            <a:endParaRPr lang="de-DE" i="1" dirty="0" smtClean="0"/>
          </a:p>
        </p:txBody>
      </p:sp>
      <p:sp>
        <p:nvSpPr>
          <p:cNvPr id="33" name="Textfeld 32"/>
          <p:cNvSpPr txBox="1"/>
          <p:nvPr/>
        </p:nvSpPr>
        <p:spPr>
          <a:xfrm>
            <a:off x="3688968" y="172066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34" name="Gerade Verbindung mit Pfeil 33"/>
          <p:cNvCxnSpPr>
            <a:stCxn id="22" idx="2"/>
            <a:endCxn id="32" idx="0"/>
          </p:cNvCxnSpPr>
          <p:nvPr/>
        </p:nvCxnSpPr>
        <p:spPr>
          <a:xfrm>
            <a:off x="877941" y="2578722"/>
            <a:ext cx="2927" cy="5477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557825" y="173330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=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560483" y="327660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=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279801" y="3126430"/>
            <a:ext cx="138978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Chosen alternative player r</a:t>
            </a:r>
            <a:endParaRPr lang="de-DE" i="1" dirty="0" smtClean="0"/>
          </a:p>
        </p:txBody>
      </p:sp>
      <p:sp>
        <p:nvSpPr>
          <p:cNvPr id="40" name="Abgerundetes Rechteck 39"/>
          <p:cNvSpPr/>
          <p:nvPr/>
        </p:nvSpPr>
        <p:spPr>
          <a:xfrm>
            <a:off x="4245651" y="3126430"/>
            <a:ext cx="302433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Number</a:t>
            </a:r>
            <a:r>
              <a:rPr lang="de-DE" dirty="0" smtClean="0"/>
              <a:t>  EIP &amp; </a:t>
            </a:r>
            <a:r>
              <a:rPr lang="de-DE" dirty="0" err="1" smtClean="0"/>
              <a:t>types</a:t>
            </a:r>
            <a:r>
              <a:rPr lang="de-DE" dirty="0" smtClean="0"/>
              <a:t> EIP</a:t>
            </a:r>
            <a:endParaRPr lang="de-DE" i="1" dirty="0" smtClean="0"/>
          </a:p>
        </p:txBody>
      </p:sp>
      <p:sp>
        <p:nvSpPr>
          <p:cNvPr id="41" name="Textfeld 40"/>
          <p:cNvSpPr txBox="1"/>
          <p:nvPr/>
        </p:nvSpPr>
        <p:spPr>
          <a:xfrm>
            <a:off x="3725858" y="327660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7846050" y="3126430"/>
            <a:ext cx="121164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Realized</a:t>
            </a:r>
            <a:r>
              <a:rPr lang="de-DE" dirty="0"/>
              <a:t> payoff</a:t>
            </a:r>
            <a:endParaRPr lang="de-DE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7341994" y="326206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44" name="Gerade Verbindung 43"/>
          <p:cNvCxnSpPr/>
          <p:nvPr/>
        </p:nvCxnSpPr>
        <p:spPr>
          <a:xfrm>
            <a:off x="90874" y="2864293"/>
            <a:ext cx="896448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60" idx="6"/>
            <a:endCxn id="42" idx="2"/>
          </p:cNvCxnSpPr>
          <p:nvPr/>
        </p:nvCxnSpPr>
        <p:spPr>
          <a:xfrm flipV="1">
            <a:off x="3205523" y="4134668"/>
            <a:ext cx="5246349" cy="554456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2258602" y="5229200"/>
            <a:ext cx="138978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Chosen alternative player c</a:t>
            </a:r>
            <a:endParaRPr lang="de-DE" i="1" dirty="0" smtClean="0"/>
          </a:p>
        </p:txBody>
      </p:sp>
      <p:sp>
        <p:nvSpPr>
          <p:cNvPr id="60" name="Flussdiagramm: Zusammenführung 59"/>
          <p:cNvSpPr/>
          <p:nvPr/>
        </p:nvSpPr>
        <p:spPr>
          <a:xfrm>
            <a:off x="2701467" y="4401155"/>
            <a:ext cx="504056" cy="5759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Gerade Verbindung mit Pfeil 68"/>
          <p:cNvCxnSpPr>
            <a:stCxn id="39" idx="2"/>
            <a:endCxn id="60" idx="0"/>
          </p:cNvCxnSpPr>
          <p:nvPr/>
        </p:nvCxnSpPr>
        <p:spPr>
          <a:xfrm flipH="1">
            <a:off x="2953495" y="4134668"/>
            <a:ext cx="21199" cy="2664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51" idx="0"/>
            <a:endCxn id="60" idx="4"/>
          </p:cNvCxnSpPr>
          <p:nvPr/>
        </p:nvCxnSpPr>
        <p:spPr>
          <a:xfrm flipV="1">
            <a:off x="2953495" y="4977093"/>
            <a:ext cx="0" cy="25210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22" idx="0"/>
          </p:cNvCxnSpPr>
          <p:nvPr/>
        </p:nvCxnSpPr>
        <p:spPr>
          <a:xfrm flipH="1">
            <a:off x="877941" y="1264738"/>
            <a:ext cx="3794551" cy="30574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bgerundetes Rechteck 26"/>
          <p:cNvSpPr/>
          <p:nvPr/>
        </p:nvSpPr>
        <p:spPr>
          <a:xfrm>
            <a:off x="197007" y="2564904"/>
            <a:ext cx="2034226" cy="170220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70C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311860" y="404664"/>
            <a:ext cx="2592288" cy="61206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Human </a:t>
            </a:r>
          </a:p>
          <a:p>
            <a:pPr algn="ctr"/>
            <a:r>
              <a:rPr lang="de-DE" b="1" dirty="0" err="1" smtClean="0">
                <a:solidFill>
                  <a:schemeClr val="tx2"/>
                </a:solidFill>
              </a:rPr>
              <a:t>Decision</a:t>
            </a:r>
            <a:r>
              <a:rPr lang="de-DE" b="1" dirty="0" smtClean="0">
                <a:solidFill>
                  <a:schemeClr val="tx2"/>
                </a:solidFill>
              </a:rPr>
              <a:t> Making Process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431287" y="1794934"/>
            <a:ext cx="2592000" cy="459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Output: </a:t>
            </a:r>
            <a:r>
              <a:rPr lang="de-DE" dirty="0" err="1" smtClean="0"/>
              <a:t>Decision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223902" y="1556792"/>
            <a:ext cx="2592000" cy="9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Input: Strategic </a:t>
            </a:r>
            <a:r>
              <a:rPr lang="de-DE" dirty="0" err="1" smtClean="0"/>
              <a:t>Decision</a:t>
            </a:r>
            <a:r>
              <a:rPr lang="de-DE" dirty="0" smtClean="0"/>
              <a:t> Tasks: </a:t>
            </a:r>
            <a:r>
              <a:rPr lang="de-DE" b="1" dirty="0" smtClean="0"/>
              <a:t>Experimental</a:t>
            </a:r>
            <a:r>
              <a:rPr lang="de-DE" dirty="0" smtClean="0"/>
              <a:t> Normal -Form Games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</p:cNvCxnSpPr>
          <p:nvPr/>
        </p:nvCxnSpPr>
        <p:spPr>
          <a:xfrm flipV="1">
            <a:off x="2815902" y="2024700"/>
            <a:ext cx="495958" cy="12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23" idx="1"/>
          </p:cNvCxnSpPr>
          <p:nvPr/>
        </p:nvCxnSpPr>
        <p:spPr>
          <a:xfrm>
            <a:off x="5921904" y="2024700"/>
            <a:ext cx="509383" cy="14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23902" y="2564904"/>
            <a:ext cx="2412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b="1" u="sng" dirty="0" smtClean="0">
                <a:solidFill>
                  <a:schemeClr val="tx2"/>
                </a:solidFill>
              </a:rPr>
              <a:t>Experiment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a. </a:t>
            </a:r>
            <a:r>
              <a:rPr lang="de-DE" dirty="0" err="1" smtClean="0">
                <a:solidFill>
                  <a:schemeClr val="tx2"/>
                </a:solidFill>
              </a:rPr>
              <a:t>Context</a:t>
            </a:r>
            <a:r>
              <a:rPr lang="de-DE" dirty="0" smtClean="0">
                <a:solidFill>
                  <a:schemeClr val="tx2"/>
                </a:solidFill>
              </a:rPr>
              <a:t> Variable: 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Payoff</a:t>
            </a:r>
            <a:r>
              <a:rPr lang="de-DE" dirty="0" smtClean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b. Task Variables: </a:t>
            </a:r>
          </a:p>
          <a:p>
            <a:r>
              <a:rPr lang="de-DE" b="1" dirty="0" smtClean="0">
                <a:solidFill>
                  <a:schemeClr val="tx2"/>
                </a:solidFill>
              </a:rPr>
              <a:t>Time Limitation</a:t>
            </a:r>
          </a:p>
          <a:p>
            <a:r>
              <a:rPr lang="de-DE" b="1" dirty="0" err="1" smtClean="0">
                <a:solidFill>
                  <a:schemeClr val="tx2"/>
                </a:solidFill>
              </a:rPr>
              <a:t>Complexity</a:t>
            </a:r>
            <a:endParaRPr lang="de-DE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611608" y="5157192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Cognitive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EIPs</a:t>
            </a:r>
            <a:r>
              <a:rPr lang="de-DE" baseline="30000" dirty="0" smtClean="0"/>
              <a:t>**</a:t>
            </a:r>
          </a:p>
        </p:txBody>
      </p:sp>
      <p:sp>
        <p:nvSpPr>
          <p:cNvPr id="39" name="Rechteck 38"/>
          <p:cNvSpPr/>
          <p:nvPr/>
        </p:nvSpPr>
        <p:spPr>
          <a:xfrm>
            <a:off x="3611608" y="1484784"/>
            <a:ext cx="203422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Mouse Movement</a:t>
            </a:r>
          </a:p>
          <a:p>
            <a:pPr algn="ctr"/>
            <a:r>
              <a:rPr lang="de-DE" dirty="0" smtClean="0"/>
              <a:t>(EMMAs</a:t>
            </a:r>
            <a:r>
              <a:rPr lang="de-DE" baseline="30000" dirty="0"/>
              <a:t>*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39" idx="2"/>
            <a:endCxn id="37" idx="0"/>
          </p:cNvCxnSpPr>
          <p:nvPr/>
        </p:nvCxnSpPr>
        <p:spPr>
          <a:xfrm>
            <a:off x="4628721" y="2564904"/>
            <a:ext cx="0" cy="80826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37" idx="2"/>
            <a:endCxn id="38" idx="0"/>
          </p:cNvCxnSpPr>
          <p:nvPr/>
        </p:nvCxnSpPr>
        <p:spPr>
          <a:xfrm>
            <a:off x="4628721" y="4293096"/>
            <a:ext cx="0" cy="86409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37" idx="1"/>
          </p:cNvCxnSpPr>
          <p:nvPr/>
        </p:nvCxnSpPr>
        <p:spPr>
          <a:xfrm flipV="1">
            <a:off x="2771800" y="3833132"/>
            <a:ext cx="839808" cy="2946"/>
          </a:xfrm>
          <a:prstGeom prst="line">
            <a:avLst/>
          </a:prstGeom>
          <a:ln w="571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958372" y="3844785"/>
            <a:ext cx="113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unobservable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40152" y="355821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observable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611608" y="3373168"/>
            <a:ext cx="2034226" cy="91992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Interpretation </a:t>
            </a:r>
            <a:r>
              <a:rPr lang="de-DE" dirty="0" err="1" smtClean="0">
                <a:solidFill>
                  <a:schemeClr val="tx1"/>
                </a:solidFill>
              </a:rPr>
              <a:t>Metric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EMMAs : EIPs</a:t>
            </a:r>
          </a:p>
        </p:txBody>
      </p:sp>
      <p:cxnSp>
        <p:nvCxnSpPr>
          <p:cNvPr id="21" name="Gerade Verbindung 20"/>
          <p:cNvCxnSpPr/>
          <p:nvPr/>
        </p:nvCxnSpPr>
        <p:spPr>
          <a:xfrm>
            <a:off x="5928924" y="3828918"/>
            <a:ext cx="1550692" cy="2946"/>
          </a:xfrm>
          <a:prstGeom prst="line">
            <a:avLst/>
          </a:prstGeom>
          <a:ln w="571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6432582" y="2318695"/>
            <a:ext cx="1438865" cy="101426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70C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431287" y="2319470"/>
            <a:ext cx="154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1pPr>
          </a:lstStyle>
          <a:p>
            <a:pPr marL="0" indent="0">
              <a:buNone/>
            </a:pPr>
            <a:r>
              <a:rPr lang="de-DE" b="1" u="sng" dirty="0" smtClean="0">
                <a:solidFill>
                  <a:schemeClr val="tx2"/>
                </a:solidFill>
              </a:rPr>
              <a:t>Evaluation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Effectivity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Efficiency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92004" y="5426640"/>
            <a:ext cx="2916000" cy="9541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smtClean="0">
                <a:solidFill>
                  <a:schemeClr val="tx2"/>
                </a:solidFill>
              </a:rPr>
              <a:t>   </a:t>
            </a:r>
            <a:r>
              <a:rPr lang="de-DE" sz="1400" u="sng" dirty="0" smtClean="0">
                <a:solidFill>
                  <a:schemeClr val="tx2"/>
                </a:solidFill>
              </a:rPr>
              <a:t>Legend</a:t>
            </a:r>
          </a:p>
          <a:p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smtClean="0">
                <a:solidFill>
                  <a:schemeClr val="tx2"/>
                </a:solidFill>
              </a:rPr>
              <a:t>   Study </a:t>
            </a:r>
            <a:r>
              <a:rPr lang="de-DE" sz="1400" dirty="0" err="1">
                <a:solidFill>
                  <a:schemeClr val="tx2"/>
                </a:solidFill>
              </a:rPr>
              <a:t>Contribution</a:t>
            </a:r>
            <a:endParaRPr lang="de-DE" sz="1400" baseline="30000" dirty="0" smtClean="0">
              <a:solidFill>
                <a:schemeClr val="tx2"/>
              </a:solidFill>
            </a:endParaRPr>
          </a:p>
          <a:p>
            <a:r>
              <a:rPr lang="de-DE" sz="1400" dirty="0">
                <a:solidFill>
                  <a:schemeClr val="tx2"/>
                </a:solidFill>
              </a:rPr>
              <a:t>    </a:t>
            </a:r>
            <a:r>
              <a:rPr lang="de-DE" sz="1400" dirty="0" err="1">
                <a:solidFill>
                  <a:schemeClr val="tx2"/>
                </a:solidFill>
              </a:rPr>
              <a:t>Elementary</a:t>
            </a:r>
            <a:r>
              <a:rPr lang="de-DE" sz="1400" dirty="0">
                <a:solidFill>
                  <a:schemeClr val="tx2"/>
                </a:solidFill>
              </a:rPr>
              <a:t> Manual Motor </a:t>
            </a:r>
            <a:r>
              <a:rPr lang="de-DE" sz="1400" dirty="0" smtClean="0">
                <a:solidFill>
                  <a:schemeClr val="tx2"/>
                </a:solidFill>
              </a:rPr>
              <a:t>Acts</a:t>
            </a:r>
            <a:br>
              <a:rPr lang="de-DE" sz="1400" dirty="0" smtClean="0">
                <a:solidFill>
                  <a:schemeClr val="tx2"/>
                </a:solidFill>
              </a:rPr>
            </a:br>
            <a:r>
              <a:rPr lang="de-DE" sz="1400" dirty="0" smtClean="0">
                <a:solidFill>
                  <a:schemeClr val="tx2"/>
                </a:solidFill>
              </a:rPr>
              <a:t>    </a:t>
            </a:r>
            <a:r>
              <a:rPr lang="de-DE" sz="1400" dirty="0" err="1" smtClean="0">
                <a:solidFill>
                  <a:schemeClr val="tx2"/>
                </a:solidFill>
              </a:rPr>
              <a:t>Elementary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Information </a:t>
            </a:r>
            <a:r>
              <a:rPr lang="de-DE" sz="1400" dirty="0" err="1" smtClean="0">
                <a:solidFill>
                  <a:schemeClr val="tx2"/>
                </a:solidFill>
              </a:rPr>
              <a:t>Processes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29187" y="5704228"/>
            <a:ext cx="183834" cy="14401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 smtClean="0">
              <a:solidFill>
                <a:srgbClr val="0070C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5560" y="5848244"/>
            <a:ext cx="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aseline="30000" dirty="0">
                <a:solidFill>
                  <a:schemeClr val="tx2"/>
                </a:solidFill>
              </a:rPr>
              <a:t>*</a:t>
            </a:r>
            <a:endParaRPr lang="en-US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108066" y="6084585"/>
            <a:ext cx="58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aseline="30000" dirty="0" smtClean="0">
                <a:solidFill>
                  <a:schemeClr val="tx2"/>
                </a:solidFill>
              </a:rPr>
              <a:t>**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33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732983"/>
            <a:ext cx="1776412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63" y="3911967"/>
            <a:ext cx="1392957" cy="164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I:\Marco\Dissertation\Textbilder\ein_feld_off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33562" r="10372" b="5058"/>
          <a:stretch/>
        </p:blipFill>
        <p:spPr bwMode="auto">
          <a:xfrm>
            <a:off x="3419872" y="548680"/>
            <a:ext cx="5637542" cy="199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:\Marco\Dissertation\Textbilder\Table symbol p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77" y="4012332"/>
            <a:ext cx="1567255" cy="13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2547649"/>
            <a:ext cx="167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User</a:t>
            </a:r>
            <a:endParaRPr lang="en-US" sz="3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187624" y="5533655"/>
            <a:ext cx="167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Server</a:t>
            </a:r>
            <a:endParaRPr lang="en-US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5774002" y="2547649"/>
            <a:ext cx="3910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Online </a:t>
            </a:r>
            <a:r>
              <a:rPr lang="de-DE" sz="3200" b="1" dirty="0" err="1" smtClean="0"/>
              <a:t>experiment</a:t>
            </a:r>
            <a:endParaRPr lang="en-US" sz="32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827388" y="5515224"/>
            <a:ext cx="212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Data </a:t>
            </a:r>
            <a:r>
              <a:rPr lang="de-DE" sz="3200" b="1" dirty="0" err="1" smtClean="0"/>
              <a:t>table</a:t>
            </a:r>
            <a:endParaRPr lang="en-US" sz="3200" b="1" dirty="0"/>
          </a:p>
        </p:txBody>
      </p:sp>
      <p:sp>
        <p:nvSpPr>
          <p:cNvPr id="6" name="Pfeil nach rechts 5"/>
          <p:cNvSpPr/>
          <p:nvPr/>
        </p:nvSpPr>
        <p:spPr>
          <a:xfrm>
            <a:off x="2411760" y="1412776"/>
            <a:ext cx="98597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 rot="19027468">
            <a:off x="2342548" y="3074360"/>
            <a:ext cx="138975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 nach rechts 14"/>
          <p:cNvSpPr/>
          <p:nvPr/>
        </p:nvSpPr>
        <p:spPr>
          <a:xfrm rot="8190580">
            <a:off x="1997413" y="2747294"/>
            <a:ext cx="1478862" cy="432048"/>
          </a:xfrm>
          <a:prstGeom prst="rightArrow">
            <a:avLst>
              <a:gd name="adj1" fmla="val 517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3233636" y="5013176"/>
            <a:ext cx="135287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411760" y="1023119"/>
            <a:ext cx="98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play</a:t>
            </a:r>
            <a:endParaRPr lang="en-US" sz="2400" dirty="0"/>
          </a:p>
        </p:txBody>
      </p:sp>
      <p:sp>
        <p:nvSpPr>
          <p:cNvPr id="18" name="Textfeld 17"/>
          <p:cNvSpPr txBox="1"/>
          <p:nvPr/>
        </p:nvSpPr>
        <p:spPr>
          <a:xfrm rot="18962739">
            <a:off x="1847137" y="2337151"/>
            <a:ext cx="159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store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203848" y="4272375"/>
            <a:ext cx="163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script</a:t>
            </a:r>
            <a:endParaRPr lang="en-US" sz="2400" dirty="0"/>
          </a:p>
        </p:txBody>
      </p:sp>
      <p:sp>
        <p:nvSpPr>
          <p:cNvPr id="20" name="Textfeld 19"/>
          <p:cNvSpPr txBox="1"/>
          <p:nvPr/>
        </p:nvSpPr>
        <p:spPr>
          <a:xfrm rot="18962739">
            <a:off x="2616954" y="3181309"/>
            <a:ext cx="1351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provide </a:t>
            </a:r>
            <a:r>
              <a:rPr lang="de-DE" sz="2400" dirty="0" err="1" smtClean="0"/>
              <a:t>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2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0" y="3212976"/>
            <a:ext cx="9144000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err="1">
                <a:solidFill>
                  <a:schemeClr val="tx2"/>
                </a:solidFill>
              </a:rPr>
              <a:t>Results</a:t>
            </a:r>
            <a:endParaRPr lang="de-DE" sz="3200" dirty="0">
              <a:solidFill>
                <a:schemeClr val="tx2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0" y="1487327"/>
            <a:ext cx="9143999" cy="1507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solidFill>
                  <a:schemeClr val="tx2"/>
                </a:solidFill>
              </a:rPr>
              <a:t>Simulation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24113"/>
            <a:ext cx="9144000" cy="12792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2"/>
                </a:solidFill>
              </a:rPr>
              <a:t>Game</a:t>
            </a:r>
            <a:endParaRPr lang="de-DE" sz="3200" i="1" dirty="0" smtClean="0">
              <a:solidFill>
                <a:schemeClr val="tx2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168441" y="159632"/>
            <a:ext cx="143500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Two</a:t>
            </a:r>
            <a:r>
              <a:rPr lang="de-DE" dirty="0" smtClean="0"/>
              <a:t> Players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187425" y="159632"/>
            <a:ext cx="3024335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Alternatives &amp; payoff </a:t>
            </a:r>
            <a:r>
              <a:rPr lang="de-DE" dirty="0" err="1" smtClean="0"/>
              <a:t>matrix</a:t>
            </a:r>
            <a:endParaRPr lang="de-DE" i="1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3654817" y="31149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791013" y="159632"/>
            <a:ext cx="121164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 </a:t>
            </a:r>
            <a:r>
              <a:rPr lang="de-DE" dirty="0" err="1" smtClean="0"/>
              <a:t>limit</a:t>
            </a:r>
            <a:endParaRPr lang="de-DE" i="1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7270953" y="29695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168440" y="1666606"/>
            <a:ext cx="1435005" cy="1152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dirty="0" err="1" smtClean="0"/>
              <a:t>euristics</a:t>
            </a:r>
            <a:r>
              <a:rPr lang="de-DE" dirty="0" smtClean="0"/>
              <a:t>‘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sz="1600" dirty="0" smtClean="0"/>
              <a:t>[1…9]</a:t>
            </a:r>
            <a:endParaRPr lang="de-DE" i="1" dirty="0" smtClean="0"/>
          </a:p>
        </p:txBody>
      </p:sp>
      <p:sp>
        <p:nvSpPr>
          <p:cNvPr id="18" name="Abgerundetes Rechteck 17"/>
          <p:cNvSpPr/>
          <p:nvPr/>
        </p:nvSpPr>
        <p:spPr>
          <a:xfrm>
            <a:off x="4187425" y="1647774"/>
            <a:ext cx="3024335" cy="117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omplexity</a:t>
            </a:r>
            <a:r>
              <a:rPr lang="de-DE" dirty="0" smtClean="0"/>
              <a:t> </a:t>
            </a:r>
            <a:r>
              <a:rPr lang="de-DE" sz="1600" dirty="0" smtClean="0"/>
              <a:t>[2…5]</a:t>
            </a:r>
            <a:r>
              <a:rPr lang="de-DE" dirty="0" smtClean="0"/>
              <a:t>,  </a:t>
            </a:r>
          </a:p>
          <a:p>
            <a:pPr algn="ctr"/>
            <a:r>
              <a:rPr lang="de-DE" dirty="0" smtClean="0"/>
              <a:t>game type </a:t>
            </a:r>
            <a:r>
              <a:rPr lang="de-DE" sz="1600" dirty="0" smtClean="0"/>
              <a:t>[1…11]</a:t>
            </a:r>
            <a:r>
              <a:rPr lang="de-DE" dirty="0" smtClean="0"/>
              <a:t>, </a:t>
            </a:r>
          </a:p>
          <a:p>
            <a:pPr algn="ctr"/>
            <a:r>
              <a:rPr lang="de-DE" dirty="0" smtClean="0"/>
              <a:t>player type </a:t>
            </a:r>
            <a:r>
              <a:rPr lang="de-DE" sz="1600" dirty="0" smtClean="0"/>
              <a:t>[</a:t>
            </a:r>
            <a:r>
              <a:rPr lang="de-DE" sz="1600" dirty="0" err="1" smtClean="0"/>
              <a:t>row</a:t>
            </a:r>
            <a:r>
              <a:rPr lang="de-DE" sz="1600" dirty="0" smtClean="0"/>
              <a:t>, </a:t>
            </a:r>
            <a:r>
              <a:rPr lang="de-DE" sz="1600" dirty="0" err="1" smtClean="0"/>
              <a:t>column</a:t>
            </a:r>
            <a:r>
              <a:rPr lang="de-DE" sz="1600" dirty="0" smtClean="0"/>
              <a:t>]</a:t>
            </a:r>
            <a:r>
              <a:rPr lang="de-DE" sz="1400" i="1" dirty="0" smtClean="0"/>
              <a:t>  </a:t>
            </a:r>
          </a:p>
        </p:txBody>
      </p:sp>
      <p:cxnSp>
        <p:nvCxnSpPr>
          <p:cNvPr id="21" name="Gerade Verbindung mit Pfeil 20"/>
          <p:cNvCxnSpPr>
            <a:stCxn id="4" idx="2"/>
            <a:endCxn id="17" idx="0"/>
          </p:cNvCxnSpPr>
          <p:nvPr/>
        </p:nvCxnSpPr>
        <p:spPr>
          <a:xfrm>
            <a:off x="2885943" y="1167870"/>
            <a:ext cx="0" cy="4987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8" idx="0"/>
          </p:cNvCxnSpPr>
          <p:nvPr/>
        </p:nvCxnSpPr>
        <p:spPr>
          <a:xfrm>
            <a:off x="5699593" y="1167870"/>
            <a:ext cx="0" cy="4799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783757" y="1633371"/>
            <a:ext cx="1211644" cy="1186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sz="1400" dirty="0" smtClean="0"/>
              <a:t>[3…1200,3]</a:t>
            </a:r>
            <a:endParaRPr lang="de-DE" i="1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281114" y="181678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29" name="Gerade Verbindung mit Pfeil 28"/>
          <p:cNvCxnSpPr>
            <a:stCxn id="15" idx="2"/>
            <a:endCxn id="27" idx="0"/>
          </p:cNvCxnSpPr>
          <p:nvPr/>
        </p:nvCxnSpPr>
        <p:spPr>
          <a:xfrm flipH="1">
            <a:off x="8389579" y="1167870"/>
            <a:ext cx="7256" cy="46550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630742" y="183132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2168441" y="3342453"/>
            <a:ext cx="1435004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Numbers &amp; </a:t>
            </a:r>
            <a:r>
              <a:rPr lang="de-DE" dirty="0" err="1" smtClean="0"/>
              <a:t>types</a:t>
            </a:r>
            <a:r>
              <a:rPr lang="de-DE" dirty="0" smtClean="0"/>
              <a:t> of EIP</a:t>
            </a:r>
            <a:endParaRPr lang="de-DE" i="1" dirty="0" smtClean="0"/>
          </a:p>
        </p:txBody>
      </p:sp>
      <p:sp>
        <p:nvSpPr>
          <p:cNvPr id="41" name="Textfeld 40"/>
          <p:cNvSpPr txBox="1"/>
          <p:nvPr/>
        </p:nvSpPr>
        <p:spPr>
          <a:xfrm>
            <a:off x="3654817" y="3492629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187425" y="3342453"/>
            <a:ext cx="1968751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Heuristic-specific</a:t>
            </a:r>
            <a:r>
              <a:rPr lang="de-DE" dirty="0"/>
              <a:t> </a:t>
            </a:r>
            <a:r>
              <a:rPr lang="de-DE" dirty="0" smtClean="0"/>
              <a:t>EIP </a:t>
            </a:r>
            <a:r>
              <a:rPr lang="de-DE" dirty="0" err="1" smtClean="0"/>
              <a:t>patterns</a:t>
            </a:r>
            <a:endParaRPr lang="de-DE" i="1" dirty="0"/>
          </a:p>
        </p:txBody>
      </p:sp>
      <p:cxnSp>
        <p:nvCxnSpPr>
          <p:cNvPr id="47" name="Gerade Verbindung 46"/>
          <p:cNvCxnSpPr/>
          <p:nvPr/>
        </p:nvCxnSpPr>
        <p:spPr>
          <a:xfrm>
            <a:off x="90874" y="3107612"/>
            <a:ext cx="896448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6732240" y="3342453"/>
            <a:ext cx="2263161" cy="100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r>
              <a:rPr lang="de-DE" dirty="0" smtClean="0"/>
              <a:t>hosen alternative &amp;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/>
              <a:t>payoff</a:t>
            </a:r>
            <a:endParaRPr lang="de-DE" i="1" dirty="0"/>
          </a:p>
        </p:txBody>
      </p:sp>
      <p:sp>
        <p:nvSpPr>
          <p:cNvPr id="68" name="Textfeld 67"/>
          <p:cNvSpPr txBox="1"/>
          <p:nvPr/>
        </p:nvSpPr>
        <p:spPr>
          <a:xfrm>
            <a:off x="6228184" y="3492629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</a:rPr>
              <a:t>+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215840" y="4878754"/>
            <a:ext cx="14350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dirty="0" err="1" smtClean="0"/>
              <a:t>euristics</a:t>
            </a:r>
            <a:r>
              <a:rPr lang="de-DE" dirty="0" smtClean="0"/>
              <a:t>‘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i="1" dirty="0" smtClean="0"/>
          </a:p>
        </p:txBody>
      </p:sp>
      <p:sp>
        <p:nvSpPr>
          <p:cNvPr id="74" name="Abgerundetes Rechteck 73"/>
          <p:cNvSpPr/>
          <p:nvPr/>
        </p:nvSpPr>
        <p:spPr>
          <a:xfrm>
            <a:off x="2521868" y="4878754"/>
            <a:ext cx="1373479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2"/>
                </a:solidFill>
              </a:rPr>
              <a:t>Game</a:t>
            </a:r>
            <a:endParaRPr lang="de-DE" sz="3200" i="1" dirty="0" smtClean="0">
              <a:solidFill>
                <a:schemeClr val="tx2"/>
              </a:solidFill>
            </a:endParaRPr>
          </a:p>
        </p:txBody>
      </p:sp>
      <p:cxnSp>
        <p:nvCxnSpPr>
          <p:cNvPr id="75" name="Gerade Verbindung mit Pfeil 74"/>
          <p:cNvCxnSpPr>
            <a:stCxn id="73" idx="3"/>
            <a:endCxn id="74" idx="1"/>
          </p:cNvCxnSpPr>
          <p:nvPr/>
        </p:nvCxnSpPr>
        <p:spPr>
          <a:xfrm>
            <a:off x="1650845" y="5310802"/>
            <a:ext cx="87102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1619672" y="4950762"/>
            <a:ext cx="88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applied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4762150" y="4869160"/>
            <a:ext cx="2023048" cy="87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dirty="0" err="1" smtClean="0"/>
              <a:t>limit</a:t>
            </a:r>
            <a:r>
              <a:rPr lang="de-DE" dirty="0" smtClean="0"/>
              <a:t>  </a:t>
            </a:r>
            <a:r>
              <a:rPr lang="de-DE" dirty="0" err="1" smtClean="0"/>
              <a:t>or</a:t>
            </a:r>
            <a:r>
              <a:rPr lang="de-DE" dirty="0" smtClean="0"/>
              <a:t> end of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i="1" dirty="0" smtClean="0"/>
          </a:p>
        </p:txBody>
      </p:sp>
      <p:cxnSp>
        <p:nvCxnSpPr>
          <p:cNvPr id="85" name="Gerade Verbindung mit Pfeil 84"/>
          <p:cNvCxnSpPr>
            <a:stCxn id="74" idx="3"/>
            <a:endCxn id="80" idx="1"/>
          </p:cNvCxnSpPr>
          <p:nvPr/>
        </p:nvCxnSpPr>
        <p:spPr>
          <a:xfrm flipV="1">
            <a:off x="3895347" y="5306005"/>
            <a:ext cx="866803" cy="47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816412" y="4950762"/>
            <a:ext cx="88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until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reach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90874" y="6299726"/>
            <a:ext cx="1672814" cy="4416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EIP </a:t>
            </a:r>
            <a:r>
              <a:rPr lang="de-DE" dirty="0" err="1" smtClean="0">
                <a:solidFill>
                  <a:schemeClr val="tx2"/>
                </a:solidFill>
              </a:rPr>
              <a:t>sequence</a:t>
            </a:r>
            <a:endParaRPr lang="de-DE" sz="3200" dirty="0">
              <a:solidFill>
                <a:schemeClr val="tx2"/>
              </a:solidFill>
            </a:endParaRPr>
          </a:p>
        </p:txBody>
      </p:sp>
      <p:cxnSp>
        <p:nvCxnSpPr>
          <p:cNvPr id="92" name="Gerade Verbindung mit Pfeil 91"/>
          <p:cNvCxnSpPr>
            <a:stCxn id="73" idx="2"/>
            <a:endCxn id="91" idx="0"/>
          </p:cNvCxnSpPr>
          <p:nvPr/>
        </p:nvCxnSpPr>
        <p:spPr>
          <a:xfrm flipH="1">
            <a:off x="927281" y="5742850"/>
            <a:ext cx="6062" cy="5568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907976" y="5795972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measure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3477982" y="6299726"/>
            <a:ext cx="3307215" cy="4416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EIP Numbers &amp; </a:t>
            </a:r>
            <a:r>
              <a:rPr lang="de-DE" dirty="0" err="1" smtClean="0">
                <a:solidFill>
                  <a:schemeClr val="tx2"/>
                </a:solidFill>
              </a:rPr>
              <a:t>types</a:t>
            </a:r>
            <a:r>
              <a:rPr lang="de-DE" dirty="0" smtClean="0">
                <a:solidFill>
                  <a:schemeClr val="tx2"/>
                </a:solidFill>
              </a:rPr>
              <a:t> &amp; </a:t>
            </a:r>
            <a:r>
              <a:rPr lang="de-DE" dirty="0" err="1" smtClean="0">
                <a:solidFill>
                  <a:schemeClr val="tx2"/>
                </a:solidFill>
              </a:rPr>
              <a:t>patterns</a:t>
            </a:r>
            <a:endParaRPr lang="de-DE" sz="3200" dirty="0">
              <a:solidFill>
                <a:schemeClr val="tx2"/>
              </a:solidFill>
            </a:endParaRPr>
          </a:p>
        </p:txBody>
      </p:sp>
      <p:cxnSp>
        <p:nvCxnSpPr>
          <p:cNvPr id="97" name="Gerade Verbindung mit Pfeil 96"/>
          <p:cNvCxnSpPr>
            <a:stCxn id="91" idx="3"/>
            <a:endCxn id="96" idx="1"/>
          </p:cNvCxnSpPr>
          <p:nvPr/>
        </p:nvCxnSpPr>
        <p:spPr>
          <a:xfrm>
            <a:off x="1763688" y="6520547"/>
            <a:ext cx="171429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2008589" y="6156012"/>
            <a:ext cx="125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determine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61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Bildschirmpräsentation (4:3)</PresentationFormat>
  <Paragraphs>164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Kremer</dc:creator>
  <cp:lastModifiedBy>Marco Kremer</cp:lastModifiedBy>
  <cp:revision>55</cp:revision>
  <dcterms:modified xsi:type="dcterms:W3CDTF">2018-12-06T20:22:55Z</dcterms:modified>
</cp:coreProperties>
</file>