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40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8" y="3314954"/>
            <a:ext cx="64230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6" y="2459482"/>
            <a:ext cx="32870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7000" y="330200"/>
            <a:ext cx="7296150" cy="9906000"/>
          </a:xfrm>
          <a:custGeom>
            <a:avLst/>
            <a:gdLst/>
            <a:ahLst/>
            <a:cxnLst/>
            <a:rect l="l" t="t" r="r" b="b"/>
            <a:pathLst>
              <a:path w="7296150" h="9906000">
                <a:moveTo>
                  <a:pt x="0" y="9906000"/>
                </a:moveTo>
                <a:lnTo>
                  <a:pt x="7296150" y="9906000"/>
                </a:lnTo>
                <a:lnTo>
                  <a:pt x="7296150" y="0"/>
                </a:lnTo>
                <a:lnTo>
                  <a:pt x="0" y="0"/>
                </a:lnTo>
                <a:lnTo>
                  <a:pt x="0" y="9906000"/>
                </a:lnTo>
                <a:close/>
              </a:path>
            </a:pathLst>
          </a:custGeom>
          <a:solidFill>
            <a:srgbClr val="E3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6" y="9944862"/>
            <a:ext cx="1737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1" y="9944862"/>
            <a:ext cx="1737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eitdruckExp@hsu-hh.d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" y="50800"/>
            <a:ext cx="6638290" cy="124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Startseite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Experiment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809625" algn="ctr">
              <a:lnSpc>
                <a:spcPts val="2090"/>
              </a:lnSpc>
            </a:pPr>
            <a:r>
              <a:rPr sz="1800" b="1" spc="-5" dirty="0">
                <a:solidFill>
                  <a:srgbClr val="3B4955"/>
                </a:solidFill>
                <a:latin typeface="Verdana"/>
                <a:cs typeface="Verdana"/>
              </a:rPr>
              <a:t>Strategische Entscheidungen unter</a:t>
            </a:r>
            <a:r>
              <a:rPr sz="1800" b="1" spc="95" dirty="0">
                <a:solidFill>
                  <a:srgbClr val="3B4955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B4955"/>
                </a:solidFill>
                <a:latin typeface="Verdana"/>
                <a:cs typeface="Verdana"/>
              </a:rPr>
              <a:t>Zeitdruck</a:t>
            </a:r>
            <a:endParaRPr sz="1800">
              <a:latin typeface="Verdana"/>
              <a:cs typeface="Verdana"/>
            </a:endParaRPr>
          </a:p>
          <a:p>
            <a:pPr marL="810260" algn="ctr">
              <a:lnSpc>
                <a:spcPts val="2025"/>
              </a:lnSpc>
            </a:pPr>
            <a:r>
              <a:rPr sz="1800" spc="-5" dirty="0">
                <a:solidFill>
                  <a:srgbClr val="3B4955"/>
                </a:solidFill>
                <a:latin typeface="Times New Roman"/>
                <a:cs typeface="Times New Roman"/>
              </a:rPr>
              <a:t>♦♣♠♥</a:t>
            </a:r>
            <a:endParaRPr sz="1800">
              <a:latin typeface="Times New Roman"/>
              <a:cs typeface="Times New Roman"/>
            </a:endParaRPr>
          </a:p>
          <a:p>
            <a:pPr marL="810260" algn="ctr">
              <a:lnSpc>
                <a:spcPts val="2095"/>
              </a:lnSpc>
            </a:pPr>
            <a:r>
              <a:rPr sz="1800" b="1" spc="-5" dirty="0">
                <a:solidFill>
                  <a:srgbClr val="3B4955"/>
                </a:solidFill>
                <a:latin typeface="Verdana"/>
                <a:cs typeface="Verdana"/>
              </a:rPr>
              <a:t>Das</a:t>
            </a:r>
            <a:r>
              <a:rPr sz="1800" b="1" spc="-40" dirty="0">
                <a:solidFill>
                  <a:srgbClr val="3B4955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3B4955"/>
                </a:solidFill>
                <a:latin typeface="Verdana"/>
                <a:cs typeface="Verdana"/>
              </a:rPr>
              <a:t>Experiment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5260" y="1845620"/>
            <a:ext cx="3469004" cy="732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0340" algn="just">
              <a:lnSpc>
                <a:spcPct val="107200"/>
              </a:lnSpc>
            </a:pPr>
            <a:r>
              <a:rPr sz="1650" spc="5" dirty="0">
                <a:solidFill>
                  <a:srgbClr val="334D55"/>
                </a:solidFill>
                <a:latin typeface="Arial"/>
                <a:cs typeface="Arial"/>
              </a:rPr>
              <a:t>D</a:t>
            </a: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as Ziel: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Wie verhalten sich Menschen  bei strategischen Entscheidungen, wenn  sie unter Zeitdruck stehen? Worauf</a:t>
            </a:r>
            <a:r>
              <a:rPr sz="1400" spc="180" dirty="0">
                <a:solidFill>
                  <a:srgbClr val="334D5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achten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5261" y="2575631"/>
            <a:ext cx="468630" cy="46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100"/>
              </a:lnSpc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sie?  dabei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2264" y="2575631"/>
            <a:ext cx="2985770" cy="46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marR="5080" indent="-139700">
              <a:lnSpc>
                <a:spcPct val="107100"/>
              </a:lnSpc>
              <a:tabLst>
                <a:tab pos="637540" algn="l"/>
                <a:tab pos="770890" algn="l"/>
                <a:tab pos="1384300" algn="l"/>
                <a:tab pos="2063114" algn="l"/>
                <a:tab pos="2677160" algn="l"/>
              </a:tabLst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Welche		Überlegungen	stellen	sie  an?</a:t>
            </a:r>
            <a:r>
              <a:rPr sz="1400" dirty="0">
                <a:solidFill>
                  <a:srgbClr val="334D55"/>
                </a:solidFill>
                <a:latin typeface="Arial"/>
                <a:cs typeface="Arial"/>
              </a:rPr>
              <a:t>	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Diesen</a:t>
            </a:r>
            <a:r>
              <a:rPr sz="1400" dirty="0">
                <a:solidFill>
                  <a:srgbClr val="334D55"/>
                </a:solidFill>
                <a:latin typeface="Arial"/>
                <a:cs typeface="Arial"/>
              </a:rPr>
              <a:t>	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Fragen</a:t>
            </a:r>
            <a:r>
              <a:rPr sz="1400" dirty="0">
                <a:solidFill>
                  <a:srgbClr val="334D55"/>
                </a:solidFill>
                <a:latin typeface="Arial"/>
                <a:cs typeface="Arial"/>
              </a:rPr>
              <a:t>	</a:t>
            </a:r>
            <a:r>
              <a:rPr sz="1400" spc="-85" dirty="0">
                <a:solidFill>
                  <a:srgbClr val="334D55"/>
                </a:solidFill>
                <a:latin typeface="Arial"/>
                <a:cs typeface="Arial"/>
              </a:rPr>
              <a:t> 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geht</a:t>
            </a:r>
            <a:r>
              <a:rPr sz="1400" dirty="0">
                <a:solidFill>
                  <a:srgbClr val="334D55"/>
                </a:solidFill>
                <a:latin typeface="Arial"/>
                <a:cs typeface="Arial"/>
              </a:rPr>
              <a:t>	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das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5261" y="3032775"/>
            <a:ext cx="3471545" cy="90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100"/>
              </a:lnSpc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vorliegende wissenschaftliche Experiment  nach.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1650" spc="5" dirty="0">
                <a:solidFill>
                  <a:srgbClr val="334D55"/>
                </a:solidFill>
                <a:latin typeface="Arial"/>
                <a:cs typeface="Arial"/>
              </a:rPr>
              <a:t>D</a:t>
            </a: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ie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Aufgabe: Vier Runden à vier </a:t>
            </a:r>
            <a:r>
              <a:rPr sz="1400" spc="300" dirty="0">
                <a:solidFill>
                  <a:srgbClr val="334D5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Spiele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5261" y="3943388"/>
            <a:ext cx="2042795" cy="44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625" algn="l"/>
                <a:tab pos="731520" algn="l"/>
              </a:tabLst>
            </a:pP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-	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16	Entscheidungen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09040" algn="l"/>
              </a:tabLst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maximal	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6854" y="4171960"/>
            <a:ext cx="7194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Minuten.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5260" y="4400531"/>
            <a:ext cx="2087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Entscheidungssituationen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1931" y="4400531"/>
            <a:ext cx="3575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sind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5260" y="4629103"/>
            <a:ext cx="23164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9925" algn="l"/>
                <a:tab pos="1377315" algn="l"/>
              </a:tabLst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auf	ihre	Verbindung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1523" y="3943387"/>
            <a:ext cx="1226185" cy="90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270" algn="l"/>
              </a:tabLst>
            </a:pP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in	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insgesamt</a:t>
            </a:r>
            <a:endParaRPr sz="1400">
              <a:latin typeface="Arial"/>
              <a:cs typeface="Arial"/>
            </a:endParaRPr>
          </a:p>
          <a:p>
            <a:pPr marL="462915" marR="5080" indent="441959" algn="just">
              <a:lnSpc>
                <a:spcPct val="107100"/>
              </a:lnSpc>
            </a:pP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Alle 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reduziert  zwischen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5260" y="4842525"/>
            <a:ext cx="3473450" cy="115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Strategiewahl und daraus resultierender  Auszahlung. Die </a:t>
            </a:r>
            <a:r>
              <a:rPr sz="1400" spc="15" dirty="0">
                <a:solidFill>
                  <a:srgbClr val="334D55"/>
                </a:solidFill>
                <a:latin typeface="Arial"/>
                <a:cs typeface="Arial"/>
              </a:rPr>
              <a:t>Maus </a:t>
            </a: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ist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das wichtigste  </a:t>
            </a: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Hilfsmittel für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die Bearbeitung der  Aufgabenstellungen, ihre Bewegung wird  aufgezeichnet und</a:t>
            </a:r>
            <a:r>
              <a:rPr sz="1400" spc="-65" dirty="0">
                <a:solidFill>
                  <a:srgbClr val="334D5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analysiert.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5260" y="6150920"/>
            <a:ext cx="3473450" cy="2347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0340" algn="just">
              <a:lnSpc>
                <a:spcPct val="107200"/>
              </a:lnSpc>
            </a:pPr>
            <a:r>
              <a:rPr sz="1650" spc="5" dirty="0">
                <a:solidFill>
                  <a:srgbClr val="334D55"/>
                </a:solidFill>
                <a:latin typeface="Arial"/>
                <a:cs typeface="Arial"/>
              </a:rPr>
              <a:t>D</a:t>
            </a: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er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Lohn: das erfüllende Gefühl, der  Wissenschaft zu dienen! Im Ranking die  Nase vorn zu haben oder zumindest nicht  Letzter zu werden, kann ebenfalls  erhebend</a:t>
            </a:r>
            <a:r>
              <a:rPr sz="1400" spc="-65" dirty="0">
                <a:solidFill>
                  <a:srgbClr val="334D5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wirken.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Allen Teilnehmern </a:t>
            </a:r>
            <a:r>
              <a:rPr sz="1400" spc="5" dirty="0">
                <a:solidFill>
                  <a:srgbClr val="334D55"/>
                </a:solidFill>
                <a:latin typeface="Arial"/>
                <a:cs typeface="Arial"/>
              </a:rPr>
              <a:t>viel</a:t>
            </a:r>
            <a:r>
              <a:rPr sz="1400" spc="-55" dirty="0">
                <a:solidFill>
                  <a:srgbClr val="334D5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Erfolg!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820419">
              <a:lnSpc>
                <a:spcPct val="100000"/>
              </a:lnSpc>
            </a:pPr>
            <a:r>
              <a:rPr sz="1650" dirty="0">
                <a:solidFill>
                  <a:srgbClr val="334D55"/>
                </a:solidFill>
                <a:latin typeface="Arial"/>
                <a:cs typeface="Arial"/>
              </a:rPr>
              <a:t>- </a:t>
            </a:r>
            <a:r>
              <a:rPr sz="1400" spc="10" dirty="0">
                <a:solidFill>
                  <a:srgbClr val="334D55"/>
                </a:solidFill>
                <a:latin typeface="Arial"/>
                <a:cs typeface="Arial"/>
              </a:rPr>
              <a:t>Marco Kremer,</a:t>
            </a:r>
            <a:r>
              <a:rPr sz="1400" spc="-95" dirty="0">
                <a:solidFill>
                  <a:srgbClr val="334D5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4D55"/>
                </a:solidFill>
                <a:latin typeface="Arial"/>
                <a:cs typeface="Arial"/>
              </a:rPr>
              <a:t>Z</a:t>
            </a:r>
            <a:r>
              <a:rPr sz="750" dirty="0">
                <a:solidFill>
                  <a:srgbClr val="334D55"/>
                </a:solidFill>
                <a:latin typeface="Arial"/>
                <a:cs typeface="Arial"/>
              </a:rPr>
              <a:t>EITDRUCK</a:t>
            </a:r>
            <a:r>
              <a:rPr sz="1100" dirty="0">
                <a:solidFill>
                  <a:srgbClr val="334D55"/>
                </a:solidFill>
                <a:latin typeface="Arial"/>
                <a:cs typeface="Arial"/>
              </a:rPr>
              <a:t>-E</a:t>
            </a:r>
            <a:r>
              <a:rPr sz="750" dirty="0">
                <a:solidFill>
                  <a:srgbClr val="334D55"/>
                </a:solidFill>
                <a:latin typeface="Arial"/>
                <a:cs typeface="Arial"/>
              </a:rPr>
              <a:t>XPERIMENT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7500" y="9893300"/>
            <a:ext cx="7112000" cy="342901"/>
          </a:xfrm>
          <a:custGeom>
            <a:avLst/>
            <a:gdLst/>
            <a:ahLst/>
            <a:cxnLst/>
            <a:rect l="l" t="t" r="r" b="b"/>
            <a:pathLst>
              <a:path w="7112000" h="342900">
                <a:moveTo>
                  <a:pt x="0" y="342900"/>
                </a:moveTo>
                <a:lnTo>
                  <a:pt x="7112000" y="342900"/>
                </a:lnTo>
                <a:lnTo>
                  <a:pt x="7112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E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502" y="9898062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>
                <a:moveTo>
                  <a:pt x="0" y="0"/>
                </a:moveTo>
                <a:lnTo>
                  <a:pt x="7112000" y="0"/>
                </a:lnTo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498" y="10231441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>
                <a:moveTo>
                  <a:pt x="0" y="0"/>
                </a:moveTo>
                <a:lnTo>
                  <a:pt x="7112000" y="0"/>
                </a:lnTo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2265" y="9893300"/>
            <a:ext cx="0" cy="342901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800" y="9893300"/>
            <a:ext cx="7378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1615">
              <a:lnSpc>
                <a:spcPts val="1230"/>
              </a:lnSpc>
            </a:pPr>
            <a:r>
              <a:rPr sz="1050" dirty="0">
                <a:solidFill>
                  <a:srgbClr val="303030"/>
                </a:solidFill>
                <a:latin typeface="Arial"/>
                <a:cs typeface="Arial"/>
              </a:rPr>
              <a:t>Infos bitte an:</a:t>
            </a:r>
            <a:r>
              <a:rPr sz="1050" spc="-10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050" u="sng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ZeitdruckExp@hsu-hh.de</a:t>
            </a:r>
            <a:endParaRPr sz="1050">
              <a:latin typeface="Arial"/>
              <a:cs typeface="Arial"/>
            </a:endParaRPr>
          </a:p>
          <a:p>
            <a:pPr marL="490855">
              <a:lnSpc>
                <a:spcPts val="1230"/>
              </a:lnSpc>
            </a:pPr>
            <a:r>
              <a:rPr sz="1050" spc="-5" dirty="0">
                <a:solidFill>
                  <a:srgbClr val="303030"/>
                </a:solidFill>
                <a:latin typeface="Arial"/>
                <a:cs typeface="Arial"/>
              </a:rPr>
              <a:t>Dieses </a:t>
            </a:r>
            <a:r>
              <a:rPr sz="1050" dirty="0">
                <a:solidFill>
                  <a:srgbClr val="303030"/>
                </a:solidFill>
                <a:latin typeface="Arial"/>
                <a:cs typeface="Arial"/>
              </a:rPr>
              <a:t>Experiment </a:t>
            </a:r>
            <a:r>
              <a:rPr sz="1050" spc="-5" dirty="0">
                <a:solidFill>
                  <a:srgbClr val="303030"/>
                </a:solidFill>
                <a:latin typeface="Arial"/>
                <a:cs typeface="Arial"/>
              </a:rPr>
              <a:t>wird </a:t>
            </a:r>
            <a:r>
              <a:rPr sz="1050" dirty="0">
                <a:solidFill>
                  <a:srgbClr val="303030"/>
                </a:solidFill>
                <a:latin typeface="Arial"/>
                <a:cs typeface="Arial"/>
              </a:rPr>
              <a:t>unterstützt </a:t>
            </a:r>
            <a:r>
              <a:rPr sz="1050" spc="-5" dirty="0">
                <a:solidFill>
                  <a:srgbClr val="303030"/>
                </a:solidFill>
                <a:latin typeface="Arial"/>
                <a:cs typeface="Arial"/>
              </a:rPr>
              <a:t>von den </a:t>
            </a:r>
            <a:r>
              <a:rPr sz="1050" i="1" spc="-5" dirty="0">
                <a:solidFill>
                  <a:srgbClr val="303030"/>
                </a:solidFill>
                <a:latin typeface="Arial"/>
                <a:cs typeface="Arial"/>
              </a:rPr>
              <a:t>Freunden und </a:t>
            </a:r>
            <a:r>
              <a:rPr sz="1050" i="1" dirty="0">
                <a:solidFill>
                  <a:srgbClr val="303030"/>
                </a:solidFill>
                <a:latin typeface="Arial"/>
                <a:cs typeface="Arial"/>
              </a:rPr>
              <a:t>Förderern </a:t>
            </a:r>
            <a:r>
              <a:rPr sz="1050" i="1" spc="-5" dirty="0">
                <a:solidFill>
                  <a:srgbClr val="303030"/>
                </a:solidFill>
                <a:latin typeface="Arial"/>
                <a:cs typeface="Arial"/>
              </a:rPr>
              <a:t>der </a:t>
            </a:r>
            <a:r>
              <a:rPr sz="1050" i="1" dirty="0">
                <a:solidFill>
                  <a:srgbClr val="303030"/>
                </a:solidFill>
                <a:latin typeface="Arial"/>
                <a:cs typeface="Arial"/>
              </a:rPr>
              <a:t>Helmut-Schmidt-Universität </a:t>
            </a:r>
            <a:r>
              <a:rPr sz="1050" i="1" spc="-5" dirty="0">
                <a:solidFill>
                  <a:srgbClr val="303030"/>
                </a:solidFill>
                <a:latin typeface="Arial"/>
                <a:cs typeface="Arial"/>
              </a:rPr>
              <a:t>Hamburg </a:t>
            </a:r>
            <a:r>
              <a:rPr sz="1050" i="1" dirty="0">
                <a:solidFill>
                  <a:srgbClr val="303030"/>
                </a:solidFill>
                <a:latin typeface="Arial"/>
                <a:cs typeface="Arial"/>
              </a:rPr>
              <a:t>e.V.</a:t>
            </a:r>
            <a:r>
              <a:rPr sz="1050" i="1" spc="114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050" b="1" i="1" dirty="0">
                <a:solidFill>
                  <a:srgbClr val="303030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file:///C/xampp/htdocs/Experimentdateien/Experiment_Zeitdruck_V3/Startseite_Experiment_fa.html[18.10.2016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17:56:28]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3701" y="4549775"/>
            <a:ext cx="2314575" cy="895350"/>
          </a:xfrm>
          <a:custGeom>
            <a:avLst/>
            <a:gdLst/>
            <a:ahLst/>
            <a:cxnLst/>
            <a:rect l="l" t="t" r="r" b="b"/>
            <a:pathLst>
              <a:path w="2314575" h="895350">
                <a:moveTo>
                  <a:pt x="2314578" y="0"/>
                </a:moveTo>
                <a:lnTo>
                  <a:pt x="0" y="0"/>
                </a:lnTo>
                <a:lnTo>
                  <a:pt x="0" y="895350"/>
                </a:lnTo>
                <a:lnTo>
                  <a:pt x="12700" y="882650"/>
                </a:lnTo>
                <a:lnTo>
                  <a:pt x="12700" y="12700"/>
                </a:lnTo>
                <a:lnTo>
                  <a:pt x="2301878" y="12700"/>
                </a:lnTo>
                <a:lnTo>
                  <a:pt x="2314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701" y="4549775"/>
            <a:ext cx="2314575" cy="895350"/>
          </a:xfrm>
          <a:custGeom>
            <a:avLst/>
            <a:gdLst/>
            <a:ahLst/>
            <a:cxnLst/>
            <a:rect l="l" t="t" r="r" b="b"/>
            <a:pathLst>
              <a:path w="2314575" h="895350">
                <a:moveTo>
                  <a:pt x="2314578" y="0"/>
                </a:moveTo>
                <a:lnTo>
                  <a:pt x="2301878" y="12700"/>
                </a:lnTo>
                <a:lnTo>
                  <a:pt x="2301878" y="882650"/>
                </a:lnTo>
                <a:lnTo>
                  <a:pt x="12700" y="882650"/>
                </a:lnTo>
                <a:lnTo>
                  <a:pt x="0" y="895350"/>
                </a:lnTo>
                <a:lnTo>
                  <a:pt x="2314578" y="895350"/>
                </a:lnTo>
                <a:lnTo>
                  <a:pt x="2314578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351" y="4543425"/>
            <a:ext cx="2327275" cy="908050"/>
          </a:xfrm>
          <a:custGeom>
            <a:avLst/>
            <a:gdLst/>
            <a:ahLst/>
            <a:cxnLst/>
            <a:rect l="l" t="t" r="r" b="b"/>
            <a:pathLst>
              <a:path w="2327275" h="908050">
                <a:moveTo>
                  <a:pt x="0" y="908050"/>
                </a:moveTo>
                <a:lnTo>
                  <a:pt x="2327278" y="908050"/>
                </a:lnTo>
                <a:lnTo>
                  <a:pt x="2327278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ln w="12700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1001" y="4537075"/>
            <a:ext cx="2339975" cy="579646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60"/>
              </a:spcBef>
            </a:pPr>
            <a:r>
              <a:rPr sz="1450" spc="10" dirty="0">
                <a:latin typeface="Arial"/>
                <a:cs typeface="Arial"/>
              </a:rPr>
              <a:t>Am </a:t>
            </a:r>
            <a:r>
              <a:rPr sz="1450" spc="5" dirty="0">
                <a:latin typeface="Arial"/>
                <a:cs typeface="Arial"/>
              </a:rPr>
              <a:t>Experiment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teilnehmen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Startseite Experiment</dc:title>
  <cp:lastModifiedBy>Marco Kremer</cp:lastModifiedBy>
  <cp:revision>1</cp:revision>
  <dcterms:created xsi:type="dcterms:W3CDTF">2016-10-18T17:58:34Z</dcterms:created>
  <dcterms:modified xsi:type="dcterms:W3CDTF">2016-10-18T15:59:37Z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2016-10-18T00:00:00Z</vt:filetime>
  </property>
  <property fmtid="{D5CDD505-2E9C-101B-9397-08002B2CF9AE}" pid="3" name="Creator">
    <vt:lpwstr>Adobe Acrobat 15.0</vt:lpwstr>
  </property>
  <property fmtid="{D5CDD505-2E9C-101B-9397-08002B2CF9AE}" pid="4" name="LastSaved">
    <vt:filetime>2016-10-18T00:00:00Z</vt:filetime>
  </property>
</Properties>
</file>