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1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5" y="366713"/>
            <a:ext cx="4476751" cy="78009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3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1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C844-9CFD-4EF3-AEF5-D9DD1B03846A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66BD-F5DF-4D68-8173-E61F56F524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>
          <a:xfrm>
            <a:off x="439776" y="3459379"/>
            <a:ext cx="8704227" cy="102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hteck 42"/>
          <p:cNvSpPr/>
          <p:nvPr/>
        </p:nvSpPr>
        <p:spPr>
          <a:xfrm>
            <a:off x="439776" y="1455722"/>
            <a:ext cx="8704227" cy="82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feld 3"/>
          <p:cNvSpPr txBox="1"/>
          <p:nvPr/>
        </p:nvSpPr>
        <p:spPr>
          <a:xfrm>
            <a:off x="786167" y="72162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2</a:t>
            </a:r>
          </a:p>
          <a:p>
            <a:pPr algn="ctr"/>
            <a:r>
              <a:rPr lang="de-DE" sz="1200" dirty="0" err="1" smtClean="0"/>
              <a:t>Introduction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Normal-Form Games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439775" y="1454082"/>
            <a:ext cx="2774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Part I</a:t>
            </a:r>
          </a:p>
          <a:p>
            <a:pPr algn="ctr"/>
            <a:r>
              <a:rPr lang="de-DE" sz="1400" b="1" dirty="0" smtClean="0"/>
              <a:t>A Concept of </a:t>
            </a:r>
            <a:r>
              <a:rPr lang="de-DE" sz="1400" b="1" dirty="0" err="1" smtClean="0"/>
              <a:t>Decision</a:t>
            </a:r>
            <a:r>
              <a:rPr lang="de-DE" sz="1400" b="1" dirty="0"/>
              <a:t>-</a:t>
            </a:r>
            <a:r>
              <a:rPr lang="de-DE" sz="1400" b="1" dirty="0" smtClean="0"/>
              <a:t>Making </a:t>
            </a:r>
            <a:r>
              <a:rPr lang="de-DE" sz="1400" b="1" dirty="0" err="1" smtClean="0"/>
              <a:t>under</a:t>
            </a:r>
            <a:r>
              <a:rPr lang="de-DE" sz="1400" b="1" dirty="0" smtClean="0"/>
              <a:t> Time </a:t>
            </a:r>
            <a:r>
              <a:rPr lang="de-DE" sz="1400" b="1" dirty="0" err="1" smtClean="0"/>
              <a:t>Pressure</a:t>
            </a:r>
            <a:endParaRPr lang="en-US" sz="14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077439" y="1538790"/>
            <a:ext cx="280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4</a:t>
            </a:r>
          </a:p>
          <a:p>
            <a:pPr algn="ctr"/>
            <a:r>
              <a:rPr lang="de-DE" sz="1200" dirty="0" err="1" smtClean="0"/>
              <a:t>Heuristics</a:t>
            </a:r>
            <a:r>
              <a:rPr lang="de-DE" sz="1200" dirty="0" smtClean="0"/>
              <a:t> and the Minimum Set of EIPs in Normal-Form Games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5084" y="2501472"/>
            <a:ext cx="2986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Part II</a:t>
            </a:r>
          </a:p>
          <a:p>
            <a:pPr algn="ctr"/>
            <a:r>
              <a:rPr lang="de-DE" sz="1400" b="1" dirty="0" smtClean="0"/>
              <a:t>Simulation of Strategic </a:t>
            </a:r>
            <a:r>
              <a:rPr lang="de-DE" sz="1400" b="1" dirty="0" err="1" smtClean="0"/>
              <a:t>Decision</a:t>
            </a:r>
            <a:r>
              <a:rPr lang="de-DE" sz="1400" b="1" dirty="0"/>
              <a:t>-</a:t>
            </a:r>
            <a:r>
              <a:rPr lang="de-DE" sz="1400" b="1" dirty="0" smtClean="0"/>
              <a:t>Making </a:t>
            </a:r>
            <a:r>
              <a:rPr lang="de-DE" sz="1400" b="1" dirty="0" err="1" smtClean="0"/>
              <a:t>under</a:t>
            </a:r>
            <a:r>
              <a:rPr lang="de-DE" sz="1400" b="1" dirty="0" smtClean="0"/>
              <a:t> Time </a:t>
            </a:r>
            <a:r>
              <a:rPr lang="de-DE" sz="1400" b="1" dirty="0" err="1" smtClean="0"/>
              <a:t>Pressure</a:t>
            </a:r>
            <a:endParaRPr lang="en-US" sz="1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213959" y="1543235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3</a:t>
            </a:r>
          </a:p>
          <a:p>
            <a:pPr algn="ctr"/>
            <a:r>
              <a:rPr lang="de-DE" sz="1200" dirty="0" err="1" smtClean="0"/>
              <a:t>Preparation</a:t>
            </a:r>
            <a:r>
              <a:rPr lang="de-DE" sz="1200" dirty="0" smtClean="0"/>
              <a:t> Time Model</a:t>
            </a:r>
            <a:endParaRPr lang="en-US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37407" y="3598860"/>
            <a:ext cx="2986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Part III</a:t>
            </a:r>
          </a:p>
          <a:p>
            <a:pPr algn="ctr"/>
            <a:r>
              <a:rPr lang="de-DE" sz="1400" b="1" dirty="0" smtClean="0"/>
              <a:t>Time </a:t>
            </a:r>
            <a:r>
              <a:rPr lang="de-DE" sz="1400" b="1" dirty="0" err="1" smtClean="0"/>
              <a:t>Pressure</a:t>
            </a:r>
            <a:r>
              <a:rPr lang="de-DE" sz="1400" b="1" dirty="0" smtClean="0"/>
              <a:t> in Experimental Normal-Form Games</a:t>
            </a:r>
            <a:endParaRPr lang="en-US" sz="14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3419873" y="2402888"/>
            <a:ext cx="231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5</a:t>
            </a:r>
          </a:p>
          <a:p>
            <a:pPr algn="ctr"/>
            <a:r>
              <a:rPr lang="de-DE" sz="1200" dirty="0" smtClean="0"/>
              <a:t>Simulation Approach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6047628" y="2404693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6</a:t>
            </a:r>
          </a:p>
          <a:p>
            <a:pPr algn="ctr"/>
            <a:r>
              <a:rPr lang="de-DE" sz="1200" dirty="0" smtClean="0"/>
              <a:t>Analysis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3176791" y="2936152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7</a:t>
            </a:r>
          </a:p>
          <a:p>
            <a:pPr algn="ctr"/>
            <a:r>
              <a:rPr lang="de-DE" sz="1200" dirty="0" err="1" smtClean="0"/>
              <a:t>Successful</a:t>
            </a:r>
            <a:r>
              <a:rPr lang="de-DE" sz="1200" dirty="0" smtClean="0"/>
              <a:t> </a:t>
            </a:r>
            <a:r>
              <a:rPr lang="de-DE" sz="1200" dirty="0" err="1" smtClean="0"/>
              <a:t>Heuristic</a:t>
            </a:r>
            <a:r>
              <a:rPr lang="de-DE" sz="1200" dirty="0" smtClean="0"/>
              <a:t> Patterns</a:t>
            </a:r>
            <a:endParaRPr lang="en-US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3185257" y="3462213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8</a:t>
            </a:r>
          </a:p>
          <a:p>
            <a:pPr algn="ctr"/>
            <a:r>
              <a:rPr lang="en-US" sz="1200" dirty="0" smtClean="0"/>
              <a:t>Tracing the Cognitive Process</a:t>
            </a:r>
            <a:endParaRPr lang="en-US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6502699" y="3462214"/>
            <a:ext cx="210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</a:t>
            </a:r>
            <a:r>
              <a:rPr lang="de-DE" sz="1200" dirty="0"/>
              <a:t>9</a:t>
            </a:r>
            <a:endParaRPr lang="de-DE" sz="1200" dirty="0" smtClean="0"/>
          </a:p>
          <a:p>
            <a:pPr algn="ctr"/>
            <a:r>
              <a:rPr lang="de-DE" sz="1200" dirty="0" smtClean="0"/>
              <a:t>Experimental </a:t>
            </a:r>
            <a:r>
              <a:rPr lang="de-DE" sz="1200" dirty="0" err="1" smtClean="0"/>
              <a:t>Procedure</a:t>
            </a:r>
            <a:endParaRPr lang="en-US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3185257" y="3999440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10</a:t>
            </a:r>
          </a:p>
          <a:p>
            <a:pPr algn="ctr"/>
            <a:r>
              <a:rPr lang="de-DE" sz="1200" dirty="0" err="1" smtClean="0"/>
              <a:t>Results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</a:t>
            </a:r>
            <a:r>
              <a:rPr lang="de-DE" sz="1200" dirty="0" err="1" smtClean="0"/>
              <a:t>Experimentation</a:t>
            </a:r>
            <a:endParaRPr lang="en-US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036545" y="3999440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11</a:t>
            </a:r>
          </a:p>
          <a:p>
            <a:pPr algn="ctr"/>
            <a:r>
              <a:rPr lang="de-DE" sz="1200" dirty="0" err="1" smtClean="0"/>
              <a:t>Discussion</a:t>
            </a:r>
            <a:r>
              <a:rPr lang="de-DE" sz="1200" dirty="0" smtClean="0"/>
              <a:t> of Experimental </a:t>
            </a:r>
            <a:r>
              <a:rPr lang="de-DE" sz="1200" dirty="0" err="1" smtClean="0"/>
              <a:t>Results</a:t>
            </a:r>
            <a:endParaRPr lang="en-US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426127" y="4648927"/>
            <a:ext cx="28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12</a:t>
            </a:r>
          </a:p>
          <a:p>
            <a:pPr algn="ctr"/>
            <a:r>
              <a:rPr lang="de-DE" sz="1200" dirty="0" err="1" smtClean="0"/>
              <a:t>Concluding</a:t>
            </a:r>
            <a:r>
              <a:rPr lang="de-DE" sz="1200" dirty="0" smtClean="0"/>
              <a:t> </a:t>
            </a:r>
            <a:r>
              <a:rPr lang="de-DE" sz="1200" dirty="0" err="1" smtClean="0"/>
              <a:t>Remarks</a:t>
            </a:r>
            <a:endParaRPr lang="en-US" sz="1200" dirty="0"/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1826868" y="2192744"/>
            <a:ext cx="1445" cy="3087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2"/>
            <a:endCxn id="13" idx="0"/>
          </p:cNvCxnSpPr>
          <p:nvPr/>
        </p:nvCxnSpPr>
        <p:spPr>
          <a:xfrm>
            <a:off x="1828313" y="3240136"/>
            <a:ext cx="2323" cy="3587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3" idx="2"/>
            <a:endCxn id="22" idx="0"/>
          </p:cNvCxnSpPr>
          <p:nvPr/>
        </p:nvCxnSpPr>
        <p:spPr>
          <a:xfrm flipH="1">
            <a:off x="1827387" y="4337524"/>
            <a:ext cx="3248" cy="311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" idx="2"/>
            <a:endCxn id="5" idx="0"/>
          </p:cNvCxnSpPr>
          <p:nvPr/>
        </p:nvCxnSpPr>
        <p:spPr>
          <a:xfrm flipH="1">
            <a:off x="1826867" y="1367956"/>
            <a:ext cx="3416" cy="86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55576" y="13463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Chapter 1</a:t>
            </a:r>
          </a:p>
          <a:p>
            <a:pPr algn="ctr"/>
            <a:r>
              <a:rPr lang="de-DE" sz="1200" dirty="0" err="1" smtClean="0"/>
              <a:t>Introduction</a:t>
            </a:r>
            <a:endParaRPr lang="en-US" sz="1200" dirty="0"/>
          </a:p>
        </p:txBody>
      </p:sp>
      <p:cxnSp>
        <p:nvCxnSpPr>
          <p:cNvPr id="25" name="Gerade Verbindung mit Pfeil 24"/>
          <p:cNvCxnSpPr>
            <a:stCxn id="23" idx="2"/>
          </p:cNvCxnSpPr>
          <p:nvPr/>
        </p:nvCxnSpPr>
        <p:spPr>
          <a:xfrm flipH="1">
            <a:off x="1796276" y="596300"/>
            <a:ext cx="3416" cy="133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4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feld 78"/>
          <p:cNvSpPr txBox="1"/>
          <p:nvPr/>
        </p:nvSpPr>
        <p:spPr>
          <a:xfrm>
            <a:off x="409392" y="6287479"/>
            <a:ext cx="8195056" cy="523220"/>
          </a:xfrm>
          <a:prstGeom prst="rect">
            <a:avLst/>
          </a:prstGeom>
          <a:solidFill>
            <a:schemeClr val="bg1">
              <a:alpha val="26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2800" b="1" dirty="0" smtClean="0"/>
              <a:t>categories</a:t>
            </a:r>
            <a:endParaRPr lang="en-US" sz="2800" b="1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7504" y="4211796"/>
            <a:ext cx="8784976" cy="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454844" y="4031778"/>
            <a:ext cx="0" cy="36004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8532440" y="4031778"/>
            <a:ext cx="0" cy="36004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532440" y="38517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time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/>
          <p:cNvSpPr/>
          <p:nvPr/>
        </p:nvSpPr>
        <p:spPr>
          <a:xfrm rot="16200000">
            <a:off x="4331628" y="-3328100"/>
            <a:ext cx="324037" cy="8077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2438968" y="187027"/>
            <a:ext cx="436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preparation</a:t>
            </a:r>
            <a:r>
              <a:rPr lang="de-DE" dirty="0" smtClean="0">
                <a:solidFill>
                  <a:schemeClr val="tx2"/>
                </a:solidFill>
              </a:rPr>
              <a:t> time (= </a:t>
            </a:r>
            <a:r>
              <a:rPr lang="de-DE" dirty="0" err="1" smtClean="0">
                <a:solidFill>
                  <a:schemeClr val="tx2"/>
                </a:solidFill>
              </a:rPr>
              <a:t>decision</a:t>
            </a:r>
            <a:r>
              <a:rPr lang="de-DE" dirty="0" smtClean="0">
                <a:solidFill>
                  <a:schemeClr val="tx2"/>
                </a:solidFill>
              </a:rPr>
              <a:t> time </a:t>
            </a:r>
            <a:r>
              <a:rPr lang="de-DE" dirty="0" err="1" smtClean="0">
                <a:solidFill>
                  <a:schemeClr val="tx2"/>
                </a:solidFill>
              </a:rPr>
              <a:t>available</a:t>
            </a:r>
            <a:r>
              <a:rPr lang="de-DE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67544" y="2915652"/>
            <a:ext cx="8064896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/>
          <p:cNvSpPr txBox="1"/>
          <p:nvPr/>
        </p:nvSpPr>
        <p:spPr>
          <a:xfrm>
            <a:off x="89756" y="4402567"/>
            <a:ext cx="7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29308" y="3203682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1</a:t>
            </a:r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2051720" y="320368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2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2816099" y="320368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3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>
          <a:xfrm>
            <a:off x="3580476" y="320368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4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>
            <a:off x="4932040" y="320368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j</a:t>
            </a:r>
            <a:endParaRPr lang="en-US" i="1" dirty="0"/>
          </a:p>
        </p:txBody>
      </p:sp>
      <p:sp>
        <p:nvSpPr>
          <p:cNvPr id="26" name="Rechteck 25"/>
          <p:cNvSpPr/>
          <p:nvPr/>
        </p:nvSpPr>
        <p:spPr>
          <a:xfrm>
            <a:off x="5940152" y="320368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j</a:t>
            </a:r>
            <a:r>
              <a:rPr lang="de-DE" dirty="0" smtClean="0"/>
              <a:t>+1</a:t>
            </a:r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7812360" y="3203684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n</a:t>
            </a:r>
            <a:endParaRPr lang="en-US" i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355976" y="298766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67544" y="5373216"/>
            <a:ext cx="3312368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883076" y="5373216"/>
            <a:ext cx="3312368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7303549" y="5373216"/>
            <a:ext cx="1228895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412124" y="602128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information acquisition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883078" y="6021289"/>
            <a:ext cx="256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information processing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7303549" y="6021289"/>
            <a:ext cx="122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decision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629308" y="557994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1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1547664" y="557994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2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2987824" y="557994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j</a:t>
            </a:r>
            <a:endParaRPr lang="en-US" i="1" dirty="0"/>
          </a:p>
        </p:txBody>
      </p:sp>
      <p:sp>
        <p:nvSpPr>
          <p:cNvPr id="39" name="Rechteck 38"/>
          <p:cNvSpPr/>
          <p:nvPr/>
        </p:nvSpPr>
        <p:spPr>
          <a:xfrm>
            <a:off x="4029292" y="557337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3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793671" y="557337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4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6160667" y="557337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j</a:t>
            </a:r>
            <a:r>
              <a:rPr lang="de-DE" dirty="0" smtClean="0"/>
              <a:t>+1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2339752" y="537611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5580112" y="5376118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644503" y="5566806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n</a:t>
            </a:r>
            <a:endParaRPr lang="en-US" i="1" dirty="0"/>
          </a:p>
        </p:txBody>
      </p:sp>
      <p:cxnSp>
        <p:nvCxnSpPr>
          <p:cNvPr id="48" name="Gewinkelte Verbindung 47"/>
          <p:cNvCxnSpPr>
            <a:stCxn id="18" idx="2"/>
            <a:endCxn id="37" idx="0"/>
          </p:cNvCxnSpPr>
          <p:nvPr/>
        </p:nvCxnSpPr>
        <p:spPr>
          <a:xfrm rot="5400000">
            <a:off x="1187624" y="4355812"/>
            <a:ext cx="1944216" cy="504056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23" idx="2"/>
          </p:cNvCxnSpPr>
          <p:nvPr/>
        </p:nvCxnSpPr>
        <p:spPr>
          <a:xfrm rot="16200000" flipH="1">
            <a:off x="2817200" y="3994671"/>
            <a:ext cx="1931074" cy="1213195"/>
          </a:xfrm>
          <a:prstGeom prst="bentConnector3">
            <a:avLst>
              <a:gd name="adj1" fmla="val 5789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>
            <a:stCxn id="24" idx="2"/>
            <a:endCxn id="40" idx="0"/>
          </p:cNvCxnSpPr>
          <p:nvPr/>
        </p:nvCxnSpPr>
        <p:spPr>
          <a:xfrm rot="16200000" flipH="1">
            <a:off x="3578295" y="3997956"/>
            <a:ext cx="1937645" cy="1213195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26" idx="2"/>
            <a:endCxn id="41" idx="0"/>
          </p:cNvCxnSpPr>
          <p:nvPr/>
        </p:nvCxnSpPr>
        <p:spPr>
          <a:xfrm rot="16200000" flipH="1">
            <a:off x="5513639" y="4494296"/>
            <a:ext cx="1937645" cy="220515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25" idx="2"/>
            <a:endCxn id="38" idx="0"/>
          </p:cNvCxnSpPr>
          <p:nvPr/>
        </p:nvCxnSpPr>
        <p:spPr>
          <a:xfrm rot="5400000">
            <a:off x="3347864" y="3635732"/>
            <a:ext cx="1944216" cy="1944216"/>
          </a:xfrm>
          <a:prstGeom prst="bentConnector3">
            <a:avLst>
              <a:gd name="adj1" fmla="val 65677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17" idx="2"/>
          </p:cNvCxnSpPr>
          <p:nvPr/>
        </p:nvCxnSpPr>
        <p:spPr>
          <a:xfrm>
            <a:off x="989348" y="3635730"/>
            <a:ext cx="0" cy="19310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27" idx="2"/>
            <a:endCxn id="44" idx="0"/>
          </p:cNvCxnSpPr>
          <p:nvPr/>
        </p:nvCxnSpPr>
        <p:spPr>
          <a:xfrm rot="5400000">
            <a:off x="7122936" y="4517339"/>
            <a:ext cx="1931074" cy="167859"/>
          </a:xfrm>
          <a:prstGeom prst="bentConnector3">
            <a:avLst>
              <a:gd name="adj1" fmla="val 36189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17997" y="4402568"/>
            <a:ext cx="1190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 smtClean="0">
                <a:solidFill>
                  <a:schemeClr val="tx2"/>
                </a:solidFill>
              </a:rPr>
              <a:t>decision</a:t>
            </a:r>
            <a:r>
              <a:rPr lang="de-DE" dirty="0" smtClean="0">
                <a:solidFill>
                  <a:schemeClr val="tx2"/>
                </a:solidFill>
              </a:rPr>
              <a:t> / </a:t>
            </a:r>
            <a:br>
              <a:rPr lang="de-DE" dirty="0" smtClean="0">
                <a:solidFill>
                  <a:schemeClr val="tx2"/>
                </a:solidFill>
              </a:rPr>
            </a:br>
            <a:r>
              <a:rPr lang="de-DE" dirty="0" smtClean="0">
                <a:solidFill>
                  <a:schemeClr val="tx2"/>
                </a:solidFill>
              </a:rPr>
              <a:t>time </a:t>
            </a:r>
            <a:r>
              <a:rPr lang="de-DE" dirty="0" err="1" smtClean="0">
                <a:solidFill>
                  <a:schemeClr val="tx2"/>
                </a:solidFill>
              </a:rPr>
              <a:t>limit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467549" y="1052736"/>
            <a:ext cx="7375233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/>
          <p:cNvSpPr/>
          <p:nvPr/>
        </p:nvSpPr>
        <p:spPr>
          <a:xfrm>
            <a:off x="467544" y="1340766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1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1211441" y="134076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2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1955615" y="134076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3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2700943" y="134076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4</a:t>
            </a:r>
            <a:endParaRPr lang="en-US" dirty="0"/>
          </a:p>
        </p:txBody>
      </p:sp>
      <p:sp>
        <p:nvSpPr>
          <p:cNvPr id="70" name="Rechteck 69"/>
          <p:cNvSpPr/>
          <p:nvPr/>
        </p:nvSpPr>
        <p:spPr>
          <a:xfrm>
            <a:off x="3906180" y="1340768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j</a:t>
            </a:r>
            <a:endParaRPr lang="en-US" i="1" dirty="0"/>
          </a:p>
        </p:txBody>
      </p:sp>
      <p:sp>
        <p:nvSpPr>
          <p:cNvPr id="71" name="Rechteck 70"/>
          <p:cNvSpPr/>
          <p:nvPr/>
        </p:nvSpPr>
        <p:spPr>
          <a:xfrm>
            <a:off x="4653532" y="134076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j</a:t>
            </a:r>
            <a:r>
              <a:rPr lang="de-DE" dirty="0" smtClean="0"/>
              <a:t>+1</a:t>
            </a:r>
            <a:endParaRPr lang="en-US" dirty="0"/>
          </a:p>
        </p:txBody>
      </p:sp>
      <p:sp>
        <p:nvSpPr>
          <p:cNvPr id="72" name="Rechteck 71"/>
          <p:cNvSpPr/>
          <p:nvPr/>
        </p:nvSpPr>
        <p:spPr>
          <a:xfrm>
            <a:off x="7122699" y="1340766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m</a:t>
            </a:r>
            <a:endParaRPr lang="en-US" i="1" dirty="0"/>
          </a:p>
        </p:txBody>
      </p:sp>
      <p:sp>
        <p:nvSpPr>
          <p:cNvPr id="73" name="Textfeld 72"/>
          <p:cNvSpPr txBox="1"/>
          <p:nvPr/>
        </p:nvSpPr>
        <p:spPr>
          <a:xfrm>
            <a:off x="3402124" y="112474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978315" y="1340768"/>
            <a:ext cx="7361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EIP </a:t>
            </a:r>
            <a:r>
              <a:rPr lang="de-DE" i="1" dirty="0" smtClean="0"/>
              <a:t>k</a:t>
            </a:r>
            <a:endParaRPr lang="en-US" i="1" dirty="0"/>
          </a:p>
        </p:txBody>
      </p:sp>
      <p:sp>
        <p:nvSpPr>
          <p:cNvPr id="75" name="Textfeld 74"/>
          <p:cNvSpPr txBox="1"/>
          <p:nvPr/>
        </p:nvSpPr>
        <p:spPr>
          <a:xfrm>
            <a:off x="5478451" y="112474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642484" y="1124744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…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409391" y="100187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process of heuristic </a:t>
            </a:r>
            <a:r>
              <a:rPr lang="en-US" i="1" dirty="0" smtClean="0"/>
              <a:t>i</a:t>
            </a:r>
            <a:endParaRPr lang="en-US" i="1" dirty="0"/>
          </a:p>
        </p:txBody>
      </p:sp>
      <p:cxnSp>
        <p:nvCxnSpPr>
          <p:cNvPr id="87" name="Gerade Verbindung 86"/>
          <p:cNvCxnSpPr/>
          <p:nvPr/>
        </p:nvCxnSpPr>
        <p:spPr>
          <a:xfrm>
            <a:off x="1211445" y="1772814"/>
            <a:ext cx="840279" cy="1440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3421025" y="1772814"/>
            <a:ext cx="879535" cy="14308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2124" y="284364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mental process of decision-making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1835697" y="2231287"/>
            <a:ext cx="181414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similarities</a:t>
            </a:r>
            <a:endParaRPr lang="en-US" dirty="0"/>
          </a:p>
        </p:txBody>
      </p:sp>
      <p:cxnSp>
        <p:nvCxnSpPr>
          <p:cNvPr id="89" name="Gerade Verbindung 88"/>
          <p:cNvCxnSpPr>
            <a:stCxn id="72" idx="2"/>
            <a:endCxn id="27" idx="0"/>
          </p:cNvCxnSpPr>
          <p:nvPr/>
        </p:nvCxnSpPr>
        <p:spPr>
          <a:xfrm>
            <a:off x="7482741" y="1772815"/>
            <a:ext cx="689663" cy="14308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eschweifte Klammer rechts 89"/>
          <p:cNvSpPr/>
          <p:nvPr/>
        </p:nvSpPr>
        <p:spPr>
          <a:xfrm rot="16200000">
            <a:off x="6296169" y="2343612"/>
            <a:ext cx="144016" cy="856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/>
          <p:cNvSpPr txBox="1"/>
          <p:nvPr/>
        </p:nvSpPr>
        <p:spPr>
          <a:xfrm>
            <a:off x="5438037" y="2303584"/>
            <a:ext cx="186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solidFill>
                  <a:schemeClr val="tx2"/>
                </a:solidFill>
              </a:rPr>
              <a:t>processing</a:t>
            </a:r>
            <a:r>
              <a:rPr lang="de-DE" dirty="0" smtClean="0">
                <a:solidFill>
                  <a:schemeClr val="tx2"/>
                </a:solidFill>
              </a:rPr>
              <a:t> time </a:t>
            </a:r>
            <a:r>
              <a:rPr lang="de-DE" i="1" dirty="0" smtClean="0">
                <a:solidFill>
                  <a:schemeClr val="tx2"/>
                </a:solidFill>
              </a:rPr>
              <a:t>t</a:t>
            </a:r>
            <a:r>
              <a:rPr lang="de-DE" i="1" baseline="-25000" dirty="0" smtClean="0">
                <a:solidFill>
                  <a:schemeClr val="tx2"/>
                </a:solidFill>
              </a:rPr>
              <a:t>p</a:t>
            </a:r>
            <a:endParaRPr lang="en-US" i="1" baseline="-25000" dirty="0">
              <a:solidFill>
                <a:schemeClr val="tx2"/>
              </a:solidFill>
            </a:endParaRPr>
          </a:p>
        </p:txBody>
      </p:sp>
      <p:cxnSp>
        <p:nvCxnSpPr>
          <p:cNvPr id="98" name="Gerade Verbindung 97"/>
          <p:cNvCxnSpPr/>
          <p:nvPr/>
        </p:nvCxnSpPr>
        <p:spPr>
          <a:xfrm>
            <a:off x="454848" y="872716"/>
            <a:ext cx="1" cy="3163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>
            <a:stCxn id="11" idx="2"/>
            <a:endCxn id="9" idx="1"/>
          </p:cNvCxnSpPr>
          <p:nvPr/>
        </p:nvCxnSpPr>
        <p:spPr>
          <a:xfrm flipH="1">
            <a:off x="8532440" y="872716"/>
            <a:ext cx="4" cy="3163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096" y="1921940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5073600" y="1925016"/>
            <a:ext cx="9997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II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297336" y="1921940"/>
            <a:ext cx="9913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CHOOSE I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129460" y="767780"/>
            <a:ext cx="639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I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946076" y="1925016"/>
            <a:ext cx="12877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OPEN/ </a:t>
            </a:r>
            <a:r>
              <a:rPr lang="de-DE" dirty="0" smtClean="0"/>
              <a:t>ELIMINATE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361432" y="1925016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1157908" y="607351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558236" y="607351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HALT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3210279" y="6073512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CLICK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4143052" y="1914984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FOCUS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6838156" y="764704"/>
            <a:ext cx="639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II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7558236" y="767780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</a:t>
            </a:r>
            <a:endParaRPr lang="en-US" dirty="0"/>
          </a:p>
        </p:txBody>
      </p:sp>
      <p:sp>
        <p:nvSpPr>
          <p:cNvPr id="16" name="Flussdiagramm: Zusammenführung 15"/>
          <p:cNvSpPr/>
          <p:nvPr/>
        </p:nvSpPr>
        <p:spPr>
          <a:xfrm>
            <a:off x="2402139" y="5313758"/>
            <a:ext cx="360000" cy="360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winkelte Verbindung 17"/>
          <p:cNvCxnSpPr>
            <a:stCxn id="10" idx="0"/>
            <a:endCxn id="4" idx="2"/>
          </p:cNvCxnSpPr>
          <p:nvPr/>
        </p:nvCxnSpPr>
        <p:spPr>
          <a:xfrm rot="16200000" flipV="1">
            <a:off x="-735698" y="3747857"/>
            <a:ext cx="3503500" cy="114781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0"/>
            <a:endCxn id="16" idx="4"/>
          </p:cNvCxnSpPr>
          <p:nvPr/>
        </p:nvCxnSpPr>
        <p:spPr>
          <a:xfrm rot="5400000" flipH="1" flipV="1">
            <a:off x="1886172" y="5377545"/>
            <a:ext cx="399754" cy="992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0"/>
            <a:endCxn id="16" idx="4"/>
          </p:cNvCxnSpPr>
          <p:nvPr/>
        </p:nvCxnSpPr>
        <p:spPr>
          <a:xfrm rot="16200000" flipV="1">
            <a:off x="2912356" y="5343542"/>
            <a:ext cx="399754" cy="1060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6" idx="0"/>
            <a:endCxn id="38" idx="4"/>
          </p:cNvCxnSpPr>
          <p:nvPr/>
        </p:nvCxnSpPr>
        <p:spPr>
          <a:xfrm rot="5400000" flipH="1" flipV="1">
            <a:off x="2453186" y="5184804"/>
            <a:ext cx="25790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 rot="16200000">
            <a:off x="1007904" y="2895491"/>
            <a:ext cx="115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: </a:t>
            </a:r>
            <a:r>
              <a:rPr lang="de-DE" dirty="0" err="1" smtClean="0"/>
              <a:t>cell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en-US" dirty="0"/>
          </a:p>
        </p:txBody>
      </p:sp>
      <p:sp>
        <p:nvSpPr>
          <p:cNvPr id="38" name="Flussdiagramm: Oder 37"/>
          <p:cNvSpPr/>
          <p:nvPr/>
        </p:nvSpPr>
        <p:spPr>
          <a:xfrm>
            <a:off x="2402139" y="4696952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winkelte Verbindung 44"/>
          <p:cNvCxnSpPr>
            <a:stCxn id="38" idx="2"/>
            <a:endCxn id="8" idx="2"/>
          </p:cNvCxnSpPr>
          <p:nvPr/>
        </p:nvCxnSpPr>
        <p:spPr>
          <a:xfrm rot="10800000">
            <a:off x="1589958" y="2573090"/>
            <a:ext cx="812183" cy="23033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38" idx="0"/>
            <a:endCxn id="6" idx="2"/>
          </p:cNvCxnSpPr>
          <p:nvPr/>
        </p:nvCxnSpPr>
        <p:spPr>
          <a:xfrm rot="5400000" flipH="1" flipV="1">
            <a:off x="1624107" y="3528048"/>
            <a:ext cx="2126939" cy="210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 rot="16200000">
            <a:off x="1898616" y="3086588"/>
            <a:ext cx="162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endParaRPr lang="en-US" dirty="0"/>
          </a:p>
        </p:txBody>
      </p:sp>
      <p:cxnSp>
        <p:nvCxnSpPr>
          <p:cNvPr id="60" name="Gewinkelte Verbindung 59"/>
          <p:cNvCxnSpPr>
            <a:stCxn id="38" idx="0"/>
            <a:endCxn id="9" idx="2"/>
          </p:cNvCxnSpPr>
          <p:nvPr/>
        </p:nvCxnSpPr>
        <p:spPr>
          <a:xfrm rot="5400000" flipH="1" flipV="1">
            <a:off x="2089877" y="3065354"/>
            <a:ext cx="2123863" cy="1139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 rot="16200000">
            <a:off x="2941938" y="3050714"/>
            <a:ext cx="147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finish </a:t>
            </a:r>
            <a:r>
              <a:rPr lang="de-DE" dirty="0" err="1" smtClean="0"/>
              <a:t>button</a:t>
            </a:r>
            <a:endParaRPr lang="en-US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073600" y="6073512"/>
            <a:ext cx="1090960" cy="73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en-US" dirty="0"/>
          </a:p>
        </p:txBody>
      </p:sp>
      <p:cxnSp>
        <p:nvCxnSpPr>
          <p:cNvPr id="68" name="Gewinkelte Verbindung 67"/>
          <p:cNvCxnSpPr>
            <a:stCxn id="66" idx="0"/>
            <a:endCxn id="69" idx="4"/>
          </p:cNvCxnSpPr>
          <p:nvPr/>
        </p:nvCxnSpPr>
        <p:spPr>
          <a:xfrm rot="16200000" flipV="1">
            <a:off x="4868568" y="5322998"/>
            <a:ext cx="955549" cy="5454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ussdiagramm: Oder 68"/>
          <p:cNvSpPr/>
          <p:nvPr/>
        </p:nvSpPr>
        <p:spPr>
          <a:xfrm>
            <a:off x="4893600" y="4759064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winkelte Verbindung 71"/>
          <p:cNvCxnSpPr>
            <a:stCxn id="69" idx="2"/>
            <a:endCxn id="13" idx="2"/>
          </p:cNvCxnSpPr>
          <p:nvPr/>
        </p:nvCxnSpPr>
        <p:spPr>
          <a:xfrm rot="10800000">
            <a:off x="4570910" y="2563056"/>
            <a:ext cx="322692" cy="23754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69" idx="6"/>
            <a:endCxn id="5" idx="2"/>
          </p:cNvCxnSpPr>
          <p:nvPr/>
        </p:nvCxnSpPr>
        <p:spPr>
          <a:xfrm flipV="1">
            <a:off x="5253600" y="2573088"/>
            <a:ext cx="319864" cy="2365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 rot="16200000">
            <a:off x="4996831" y="3086587"/>
            <a:ext cx="115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: </a:t>
            </a:r>
            <a:r>
              <a:rPr lang="de-DE" dirty="0" err="1" smtClean="0"/>
              <a:t>repetition</a:t>
            </a:r>
            <a:endParaRPr lang="en-US" dirty="0"/>
          </a:p>
        </p:txBody>
      </p:sp>
      <p:sp>
        <p:nvSpPr>
          <p:cNvPr id="91" name="Rechteck 90"/>
          <p:cNvSpPr/>
          <p:nvPr/>
        </p:nvSpPr>
        <p:spPr>
          <a:xfrm>
            <a:off x="5073600" y="767780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READ</a:t>
            </a:r>
            <a:endParaRPr lang="en-US" dirty="0"/>
          </a:p>
        </p:txBody>
      </p:sp>
      <p:sp>
        <p:nvSpPr>
          <p:cNvPr id="92" name="Rechteck 91"/>
          <p:cNvSpPr/>
          <p:nvPr/>
        </p:nvSpPr>
        <p:spPr>
          <a:xfrm>
            <a:off x="3563888" y="743544"/>
            <a:ext cx="116836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COMPARE I</a:t>
            </a:r>
            <a:endParaRPr lang="en-US" dirty="0"/>
          </a:p>
        </p:txBody>
      </p:sp>
      <p:sp>
        <p:nvSpPr>
          <p:cNvPr id="93" name="Rechteck 92"/>
          <p:cNvSpPr/>
          <p:nvPr/>
        </p:nvSpPr>
        <p:spPr>
          <a:xfrm>
            <a:off x="2245444" y="743544"/>
            <a:ext cx="116836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COMPARE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1558" y="0"/>
            <a:ext cx="10924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attention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8504311" y="2158166"/>
            <a:ext cx="639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I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208" y="764704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cursor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0308" y="4143814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HALT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-53623" y="204869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CLICK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911557" y="5301955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FOCUS</a:t>
            </a:r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8534451" y="1471724"/>
            <a:ext cx="639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ADD II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8318427" y="2894619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</a:t>
            </a:r>
            <a:endParaRPr lang="en-US" dirty="0"/>
          </a:p>
        </p:txBody>
      </p:sp>
      <p:sp>
        <p:nvSpPr>
          <p:cNvPr id="16" name="Flussdiagramm: Zusammenführung 15"/>
          <p:cNvSpPr/>
          <p:nvPr/>
        </p:nvSpPr>
        <p:spPr>
          <a:xfrm>
            <a:off x="944404" y="1480562"/>
            <a:ext cx="360000" cy="360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winkelte Verbindung 17"/>
          <p:cNvCxnSpPr>
            <a:stCxn id="10" idx="0"/>
            <a:endCxn id="4" idx="1"/>
          </p:cNvCxnSpPr>
          <p:nvPr/>
        </p:nvCxnSpPr>
        <p:spPr>
          <a:xfrm rot="5400000" flipH="1" flipV="1">
            <a:off x="1952574" y="-1194280"/>
            <a:ext cx="440668" cy="34773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3"/>
            <a:endCxn id="16" idx="0"/>
          </p:cNvCxnSpPr>
          <p:nvPr/>
        </p:nvCxnSpPr>
        <p:spPr>
          <a:xfrm>
            <a:off x="866306" y="1088742"/>
            <a:ext cx="258100" cy="3918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6" idx="4"/>
          </p:cNvCxnSpPr>
          <p:nvPr/>
        </p:nvCxnSpPr>
        <p:spPr>
          <a:xfrm flipV="1">
            <a:off x="810473" y="1840562"/>
            <a:ext cx="313931" cy="532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6" idx="6"/>
            <a:endCxn id="38" idx="2"/>
          </p:cNvCxnSpPr>
          <p:nvPr/>
        </p:nvCxnSpPr>
        <p:spPr>
          <a:xfrm flipV="1">
            <a:off x="1304406" y="1629765"/>
            <a:ext cx="327068" cy="307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/>
          <p:cNvGrpSpPr/>
          <p:nvPr/>
        </p:nvGrpSpPr>
        <p:grpSpPr>
          <a:xfrm>
            <a:off x="2750526" y="908722"/>
            <a:ext cx="2448793" cy="648072"/>
            <a:chOff x="2750523" y="908720"/>
            <a:chExt cx="2448793" cy="648072"/>
          </a:xfrm>
        </p:grpSpPr>
        <p:sp>
          <p:nvSpPr>
            <p:cNvPr id="8" name="Rechteck 7"/>
            <p:cNvSpPr/>
            <p:nvPr/>
          </p:nvSpPr>
          <p:spPr>
            <a:xfrm>
              <a:off x="3911556" y="908720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OPEN/ </a:t>
              </a:r>
              <a:r>
                <a:rPr lang="de-DE" dirty="0" smtClean="0"/>
                <a:t>ELIMINATE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750523" y="908720"/>
              <a:ext cx="115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context</a:t>
              </a:r>
              <a:r>
                <a:rPr lang="de-DE" dirty="0" smtClean="0"/>
                <a:t>: </a:t>
              </a:r>
              <a:r>
                <a:rPr lang="de-DE" dirty="0" err="1" smtClean="0"/>
                <a:t>cell</a:t>
              </a:r>
              <a:r>
                <a:rPr lang="de-DE" dirty="0" smtClean="0"/>
                <a:t> </a:t>
              </a:r>
              <a:r>
                <a:rPr lang="de-DE" dirty="0" err="1" smtClean="0"/>
                <a:t>status</a:t>
              </a:r>
              <a:endParaRPr lang="en-US" dirty="0"/>
            </a:p>
          </p:txBody>
        </p:sp>
      </p:grpSp>
      <p:sp>
        <p:nvSpPr>
          <p:cNvPr id="38" name="Flussdiagramm: Oder 37"/>
          <p:cNvSpPr/>
          <p:nvPr/>
        </p:nvSpPr>
        <p:spPr>
          <a:xfrm>
            <a:off x="1631472" y="1450313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winkelte Verbindung 44"/>
          <p:cNvCxnSpPr>
            <a:stCxn id="38" idx="6"/>
            <a:endCxn id="8" idx="1"/>
          </p:cNvCxnSpPr>
          <p:nvPr/>
        </p:nvCxnSpPr>
        <p:spPr>
          <a:xfrm flipV="1">
            <a:off x="1991474" y="1232758"/>
            <a:ext cx="1920084" cy="397007"/>
          </a:xfrm>
          <a:prstGeom prst="bentConnector3">
            <a:avLst>
              <a:gd name="adj1" fmla="val 131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38" idx="6"/>
            <a:endCxn id="6" idx="1"/>
          </p:cNvCxnSpPr>
          <p:nvPr/>
        </p:nvCxnSpPr>
        <p:spPr>
          <a:xfrm>
            <a:off x="1991474" y="1629763"/>
            <a:ext cx="1920084" cy="456069"/>
          </a:xfrm>
          <a:prstGeom prst="bentConnector3">
            <a:avLst>
              <a:gd name="adj1" fmla="val 131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/>
          <p:cNvGrpSpPr/>
          <p:nvPr/>
        </p:nvGrpSpPr>
        <p:grpSpPr>
          <a:xfrm>
            <a:off x="2281119" y="1760247"/>
            <a:ext cx="2621783" cy="649621"/>
            <a:chOff x="2281117" y="1760247"/>
            <a:chExt cx="2621783" cy="649621"/>
          </a:xfrm>
        </p:grpSpPr>
        <p:sp>
          <p:nvSpPr>
            <p:cNvPr id="6" name="Rechteck 5"/>
            <p:cNvSpPr/>
            <p:nvPr/>
          </p:nvSpPr>
          <p:spPr>
            <a:xfrm>
              <a:off x="3911556" y="1761796"/>
              <a:ext cx="991344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2281117" y="1760247"/>
              <a:ext cx="162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context</a:t>
              </a:r>
              <a:r>
                <a:rPr lang="de-DE" dirty="0" smtClean="0"/>
                <a:t>: </a:t>
              </a:r>
              <a:br>
                <a:rPr lang="de-DE" dirty="0" smtClean="0"/>
              </a:br>
              <a:r>
                <a:rPr lang="de-DE" dirty="0" err="1" smtClean="0"/>
                <a:t>strategy</a:t>
              </a:r>
              <a:r>
                <a:rPr lang="de-DE" dirty="0" smtClean="0"/>
                <a:t> </a:t>
              </a:r>
              <a:r>
                <a:rPr lang="de-DE" dirty="0" err="1" smtClean="0"/>
                <a:t>button</a:t>
              </a:r>
              <a:endParaRPr lang="en-US" dirty="0"/>
            </a:p>
          </p:txBody>
        </p:sp>
      </p:grpSp>
      <p:cxnSp>
        <p:nvCxnSpPr>
          <p:cNvPr id="60" name="Gewinkelte Verbindung 59"/>
          <p:cNvCxnSpPr>
            <a:stCxn id="38" idx="4"/>
            <a:endCxn id="9" idx="1"/>
          </p:cNvCxnSpPr>
          <p:nvPr/>
        </p:nvCxnSpPr>
        <p:spPr>
          <a:xfrm rot="16200000" flipH="1">
            <a:off x="2264151" y="1356536"/>
            <a:ext cx="1194733" cy="21000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>
            <a:off x="2516217" y="2675548"/>
            <a:ext cx="2115419" cy="652432"/>
            <a:chOff x="2516217" y="2675549"/>
            <a:chExt cx="2115419" cy="652432"/>
          </a:xfrm>
        </p:grpSpPr>
        <p:sp>
          <p:nvSpPr>
            <p:cNvPr id="9" name="Rechteck 8"/>
            <p:cNvSpPr/>
            <p:nvPr/>
          </p:nvSpPr>
          <p:spPr>
            <a:xfrm>
              <a:off x="3911556" y="2679909"/>
              <a:ext cx="720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END</a:t>
              </a:r>
              <a:endParaRPr lang="en-US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516217" y="2675549"/>
              <a:ext cx="147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context</a:t>
              </a:r>
              <a:r>
                <a:rPr lang="de-DE" dirty="0" smtClean="0"/>
                <a:t>: </a:t>
              </a:r>
              <a:br>
                <a:rPr lang="de-DE" dirty="0" smtClean="0"/>
              </a:br>
              <a:r>
                <a:rPr lang="de-DE" dirty="0" smtClean="0"/>
                <a:t>finish </a:t>
              </a:r>
              <a:r>
                <a:rPr lang="de-DE" dirty="0" err="1" smtClean="0"/>
                <a:t>button</a:t>
              </a:r>
              <a:endParaRPr lang="en-US" dirty="0"/>
            </a:p>
          </p:txBody>
        </p:sp>
      </p:grpSp>
      <p:sp>
        <p:nvSpPr>
          <p:cNvPr id="66" name="Abgerundetes Rechteck 65"/>
          <p:cNvSpPr/>
          <p:nvPr/>
        </p:nvSpPr>
        <p:spPr>
          <a:xfrm>
            <a:off x="33444" y="5749476"/>
            <a:ext cx="1090960" cy="73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en-US" dirty="0"/>
          </a:p>
        </p:txBody>
      </p:sp>
      <p:cxnSp>
        <p:nvCxnSpPr>
          <p:cNvPr id="68" name="Gewinkelte Verbindung 67"/>
          <p:cNvCxnSpPr>
            <a:stCxn id="66" idx="3"/>
            <a:endCxn id="69" idx="2"/>
          </p:cNvCxnSpPr>
          <p:nvPr/>
        </p:nvCxnSpPr>
        <p:spPr>
          <a:xfrm>
            <a:off x="1124406" y="6119409"/>
            <a:ext cx="68706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ussdiagramm: Oder 68"/>
          <p:cNvSpPr/>
          <p:nvPr/>
        </p:nvSpPr>
        <p:spPr>
          <a:xfrm>
            <a:off x="1811472" y="5939960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winkelte Verbindung 71"/>
          <p:cNvCxnSpPr>
            <a:stCxn id="69" idx="6"/>
            <a:endCxn id="13" idx="1"/>
          </p:cNvCxnSpPr>
          <p:nvPr/>
        </p:nvCxnSpPr>
        <p:spPr>
          <a:xfrm flipV="1">
            <a:off x="2171472" y="5625993"/>
            <a:ext cx="1740085" cy="493417"/>
          </a:xfrm>
          <a:prstGeom prst="bentConnector3">
            <a:avLst>
              <a:gd name="adj1" fmla="val 14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69" idx="6"/>
            <a:endCxn id="5" idx="1"/>
          </p:cNvCxnSpPr>
          <p:nvPr/>
        </p:nvCxnSpPr>
        <p:spPr>
          <a:xfrm>
            <a:off x="2171473" y="6119410"/>
            <a:ext cx="1740483" cy="369932"/>
          </a:xfrm>
          <a:prstGeom prst="bentConnector3">
            <a:avLst>
              <a:gd name="adj1" fmla="val 142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2729175" y="6165308"/>
            <a:ext cx="2182511" cy="648072"/>
            <a:chOff x="2729173" y="6165304"/>
            <a:chExt cx="2182510" cy="648072"/>
          </a:xfrm>
        </p:grpSpPr>
        <p:sp>
          <p:nvSpPr>
            <p:cNvPr id="5" name="Rechteck 4"/>
            <p:cNvSpPr/>
            <p:nvPr/>
          </p:nvSpPr>
          <p:spPr>
            <a:xfrm>
              <a:off x="3911955" y="6165304"/>
              <a:ext cx="99972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II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729173" y="6167045"/>
              <a:ext cx="115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context</a:t>
              </a:r>
              <a:r>
                <a:rPr lang="de-DE" dirty="0" smtClean="0"/>
                <a:t>: </a:t>
              </a:r>
              <a:r>
                <a:rPr lang="de-DE" dirty="0" err="1" smtClean="0"/>
                <a:t>repetition</a:t>
              </a:r>
              <a:endParaRPr lang="en-US" dirty="0"/>
            </a:p>
          </p:txBody>
        </p:sp>
      </p:grpSp>
      <p:sp>
        <p:nvSpPr>
          <p:cNvPr id="91" name="Rechteck 90"/>
          <p:cNvSpPr/>
          <p:nvPr/>
        </p:nvSpPr>
        <p:spPr>
          <a:xfrm>
            <a:off x="5724128" y="4149080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READ</a:t>
            </a:r>
            <a:endParaRPr lang="en-US" dirty="0"/>
          </a:p>
        </p:txBody>
      </p:sp>
      <p:sp>
        <p:nvSpPr>
          <p:cNvPr id="92" name="Rechteck 91"/>
          <p:cNvSpPr/>
          <p:nvPr/>
        </p:nvSpPr>
        <p:spPr>
          <a:xfrm>
            <a:off x="7975636" y="764704"/>
            <a:ext cx="116836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COMPARE I</a:t>
            </a:r>
            <a:endParaRPr lang="en-US" dirty="0"/>
          </a:p>
        </p:txBody>
      </p:sp>
      <p:sp>
        <p:nvSpPr>
          <p:cNvPr id="93" name="Rechteck 92"/>
          <p:cNvSpPr/>
          <p:nvPr/>
        </p:nvSpPr>
        <p:spPr>
          <a:xfrm>
            <a:off x="7975636" y="0"/>
            <a:ext cx="116836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COMPARE II</a:t>
            </a:r>
            <a:endParaRPr lang="en-US" dirty="0"/>
          </a:p>
        </p:txBody>
      </p:sp>
      <p:cxnSp>
        <p:nvCxnSpPr>
          <p:cNvPr id="129" name="Gewinkelte Verbindung 128"/>
          <p:cNvCxnSpPr>
            <a:stCxn id="11" idx="3"/>
            <a:endCxn id="91" idx="1"/>
          </p:cNvCxnSpPr>
          <p:nvPr/>
        </p:nvCxnSpPr>
        <p:spPr>
          <a:xfrm>
            <a:off x="944406" y="4467852"/>
            <a:ext cx="4779724" cy="52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4631639" y="4149081"/>
            <a:ext cx="107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context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bgerundetes Rechteck 191"/>
          <p:cNvSpPr/>
          <p:nvPr/>
        </p:nvSpPr>
        <p:spPr>
          <a:xfrm>
            <a:off x="-5894" y="463936"/>
            <a:ext cx="1232924" cy="51253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 w="381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bgerundetes Rechteck 192"/>
          <p:cNvSpPr/>
          <p:nvPr/>
        </p:nvSpPr>
        <p:spPr>
          <a:xfrm>
            <a:off x="3244674" y="476673"/>
            <a:ext cx="5891583" cy="6381328"/>
          </a:xfrm>
          <a:prstGeom prst="roundRect">
            <a:avLst>
              <a:gd name="adj" fmla="val 3733"/>
            </a:avLst>
          </a:prstGeom>
          <a:solidFill>
            <a:schemeClr val="accent1">
              <a:lumMod val="60000"/>
              <a:lumOff val="40000"/>
              <a:alpha val="33000"/>
            </a:schemeClr>
          </a:solidFill>
          <a:ln w="381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342875" y="1168881"/>
            <a:ext cx="11611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attention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5839" y="1170399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cursor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652" y="4561876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HALT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91524" y="3217577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CLICK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35111" y="6068608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FOCUS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8239611" y="4447764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</a:t>
            </a:r>
            <a:endParaRPr lang="en-US" dirty="0"/>
          </a:p>
        </p:txBody>
      </p:sp>
      <p:sp>
        <p:nvSpPr>
          <p:cNvPr id="16" name="Flussdiagramm: Zusammenführung 15"/>
          <p:cNvSpPr/>
          <p:nvPr/>
        </p:nvSpPr>
        <p:spPr>
          <a:xfrm>
            <a:off x="1628020" y="1900596"/>
            <a:ext cx="360000" cy="360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winkelte Verbindung 17"/>
          <p:cNvCxnSpPr>
            <a:stCxn id="10" idx="3"/>
            <a:endCxn id="16" idx="0"/>
          </p:cNvCxnSpPr>
          <p:nvPr/>
        </p:nvCxnSpPr>
        <p:spPr>
          <a:xfrm>
            <a:off x="959935" y="1494437"/>
            <a:ext cx="848087" cy="4061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6" idx="2"/>
          </p:cNvCxnSpPr>
          <p:nvPr/>
        </p:nvCxnSpPr>
        <p:spPr>
          <a:xfrm flipV="1">
            <a:off x="955620" y="2080598"/>
            <a:ext cx="672400" cy="146101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6" idx="4"/>
            <a:endCxn id="38" idx="0"/>
          </p:cNvCxnSpPr>
          <p:nvPr/>
        </p:nvCxnSpPr>
        <p:spPr>
          <a:xfrm rot="16200000" flipH="1">
            <a:off x="1630449" y="2438170"/>
            <a:ext cx="358598" cy="345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/>
          <p:cNvGrpSpPr/>
          <p:nvPr/>
        </p:nvGrpSpPr>
        <p:grpSpPr>
          <a:xfrm>
            <a:off x="2181845" y="2034604"/>
            <a:ext cx="2448793" cy="648072"/>
            <a:chOff x="2750523" y="908720"/>
            <a:chExt cx="2448793" cy="648072"/>
          </a:xfrm>
        </p:grpSpPr>
        <p:sp>
          <p:nvSpPr>
            <p:cNvPr id="8" name="Rechteck 7"/>
            <p:cNvSpPr/>
            <p:nvPr/>
          </p:nvSpPr>
          <p:spPr>
            <a:xfrm>
              <a:off x="3911556" y="908720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OPEN/ </a:t>
              </a:r>
              <a:r>
                <a:rPr lang="de-DE" dirty="0" smtClean="0"/>
                <a:t>ELIMINATE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750523" y="908720"/>
              <a:ext cx="115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r>
                <a:rPr lang="de-DE" dirty="0" err="1" smtClean="0">
                  <a:solidFill>
                    <a:schemeClr val="tx2"/>
                  </a:solidFill>
                </a:rPr>
                <a:t>cell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status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8" name="Flussdiagramm: Oder 37"/>
          <p:cNvSpPr/>
          <p:nvPr/>
        </p:nvSpPr>
        <p:spPr>
          <a:xfrm>
            <a:off x="1631472" y="2619194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winkelte Verbindung 44"/>
          <p:cNvCxnSpPr>
            <a:stCxn id="38" idx="6"/>
            <a:endCxn id="8" idx="1"/>
          </p:cNvCxnSpPr>
          <p:nvPr/>
        </p:nvCxnSpPr>
        <p:spPr>
          <a:xfrm flipV="1">
            <a:off x="1991473" y="2358640"/>
            <a:ext cx="1351403" cy="440004"/>
          </a:xfrm>
          <a:prstGeom prst="bentConnector3">
            <a:avLst>
              <a:gd name="adj1" fmla="val 771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38" idx="6"/>
            <a:endCxn id="6" idx="1"/>
          </p:cNvCxnSpPr>
          <p:nvPr/>
        </p:nvCxnSpPr>
        <p:spPr>
          <a:xfrm>
            <a:off x="1991473" y="2798644"/>
            <a:ext cx="1351403" cy="531920"/>
          </a:xfrm>
          <a:prstGeom prst="bentConnector3">
            <a:avLst>
              <a:gd name="adj1" fmla="val 771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/>
          <p:cNvGrpSpPr/>
          <p:nvPr/>
        </p:nvGrpSpPr>
        <p:grpSpPr>
          <a:xfrm>
            <a:off x="2045084" y="3004979"/>
            <a:ext cx="2458981" cy="649621"/>
            <a:chOff x="2613763" y="1760247"/>
            <a:chExt cx="2458981" cy="649621"/>
          </a:xfrm>
        </p:grpSpPr>
        <p:sp>
          <p:nvSpPr>
            <p:cNvPr id="6" name="Rechteck 5"/>
            <p:cNvSpPr/>
            <p:nvPr/>
          </p:nvSpPr>
          <p:spPr>
            <a:xfrm>
              <a:off x="3911556" y="1761796"/>
              <a:ext cx="1161188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2613763" y="1760247"/>
              <a:ext cx="1426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br>
                <a:rPr lang="de-DE" dirty="0" smtClean="0">
                  <a:solidFill>
                    <a:schemeClr val="tx2"/>
                  </a:solidFill>
                </a:rPr>
              </a:br>
              <a:r>
                <a:rPr lang="de-DE" dirty="0" err="1" smtClean="0">
                  <a:solidFill>
                    <a:schemeClr val="tx2"/>
                  </a:solidFill>
                </a:rPr>
                <a:t>strategy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btn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0" name="Gewinkelte Verbindung 59"/>
          <p:cNvCxnSpPr>
            <a:stCxn id="38" idx="4"/>
            <a:endCxn id="9" idx="1"/>
          </p:cNvCxnSpPr>
          <p:nvPr/>
        </p:nvCxnSpPr>
        <p:spPr>
          <a:xfrm rot="16200000" flipH="1">
            <a:off x="2001305" y="2788261"/>
            <a:ext cx="1151736" cy="153140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>
            <a:off x="2110471" y="3801435"/>
            <a:ext cx="1952484" cy="652432"/>
            <a:chOff x="2679152" y="2675549"/>
            <a:chExt cx="1952484" cy="652432"/>
          </a:xfrm>
        </p:grpSpPr>
        <p:sp>
          <p:nvSpPr>
            <p:cNvPr id="9" name="Rechteck 8"/>
            <p:cNvSpPr/>
            <p:nvPr/>
          </p:nvSpPr>
          <p:spPr>
            <a:xfrm>
              <a:off x="3911556" y="2679909"/>
              <a:ext cx="72008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END</a:t>
              </a:r>
              <a:endParaRPr lang="en-US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679152" y="2675549"/>
              <a:ext cx="1191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br>
                <a:rPr lang="de-DE" dirty="0" smtClean="0">
                  <a:solidFill>
                    <a:schemeClr val="tx2"/>
                  </a:solidFill>
                </a:rPr>
              </a:br>
              <a:r>
                <a:rPr lang="de-DE" dirty="0" smtClean="0">
                  <a:solidFill>
                    <a:schemeClr val="tx2"/>
                  </a:solidFill>
                </a:rPr>
                <a:t>finish </a:t>
              </a:r>
              <a:r>
                <a:rPr lang="de-DE" dirty="0" err="1" smtClean="0">
                  <a:solidFill>
                    <a:schemeClr val="tx2"/>
                  </a:solidFill>
                </a:rPr>
                <a:t>btn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6" name="Abgerundetes Rechteck 65"/>
          <p:cNvSpPr/>
          <p:nvPr/>
        </p:nvSpPr>
        <p:spPr>
          <a:xfrm>
            <a:off x="96664" y="6027618"/>
            <a:ext cx="1090960" cy="73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en-US" dirty="0"/>
          </a:p>
        </p:txBody>
      </p:sp>
      <p:cxnSp>
        <p:nvCxnSpPr>
          <p:cNvPr id="68" name="Gewinkelte Verbindung 67"/>
          <p:cNvCxnSpPr>
            <a:stCxn id="66" idx="3"/>
            <a:endCxn id="13" idx="1"/>
          </p:cNvCxnSpPr>
          <p:nvPr/>
        </p:nvCxnSpPr>
        <p:spPr>
          <a:xfrm flipV="1">
            <a:off x="1187627" y="6392644"/>
            <a:ext cx="2147487" cy="490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13" idx="3"/>
            <a:endCxn id="5" idx="1"/>
          </p:cNvCxnSpPr>
          <p:nvPr/>
        </p:nvCxnSpPr>
        <p:spPr>
          <a:xfrm>
            <a:off x="4190825" y="6392645"/>
            <a:ext cx="1886103" cy="39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4932042" y="6072557"/>
            <a:ext cx="2314457" cy="648072"/>
            <a:chOff x="2767070" y="6165304"/>
            <a:chExt cx="2314457" cy="648072"/>
          </a:xfrm>
        </p:grpSpPr>
        <p:sp>
          <p:nvSpPr>
            <p:cNvPr id="5" name="Rechteck 4"/>
            <p:cNvSpPr/>
            <p:nvPr/>
          </p:nvSpPr>
          <p:spPr>
            <a:xfrm>
              <a:off x="3911955" y="6165304"/>
              <a:ext cx="11695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II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767070" y="6167045"/>
              <a:ext cx="115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r>
                <a:rPr lang="de-DE" dirty="0" err="1" smtClean="0">
                  <a:solidFill>
                    <a:schemeClr val="tx2"/>
                  </a:solidFill>
                </a:rPr>
                <a:t>repetition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29" name="Gewinkelte Verbindung 128"/>
          <p:cNvCxnSpPr>
            <a:stCxn id="11" idx="3"/>
            <a:endCxn id="91" idx="1"/>
          </p:cNvCxnSpPr>
          <p:nvPr/>
        </p:nvCxnSpPr>
        <p:spPr>
          <a:xfrm>
            <a:off x="961749" y="4885912"/>
            <a:ext cx="6280779" cy="52330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/>
          <p:cNvGrpSpPr/>
          <p:nvPr/>
        </p:nvGrpSpPr>
        <p:grpSpPr>
          <a:xfrm>
            <a:off x="6128275" y="5085187"/>
            <a:ext cx="1969967" cy="648073"/>
            <a:chOff x="6698106" y="5517231"/>
            <a:chExt cx="1969967" cy="648073"/>
          </a:xfrm>
        </p:grpSpPr>
        <p:sp>
          <p:nvSpPr>
            <p:cNvPr id="91" name="Rechteck 90"/>
            <p:cNvSpPr/>
            <p:nvPr/>
          </p:nvSpPr>
          <p:spPr>
            <a:xfrm>
              <a:off x="7812361" y="5517232"/>
              <a:ext cx="85571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READ</a:t>
              </a:r>
              <a:endParaRPr lang="en-US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6698106" y="5517231"/>
              <a:ext cx="1077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</a:t>
              </a:r>
            </a:p>
            <a:p>
              <a:r>
                <a:rPr lang="de-DE" dirty="0" err="1" smtClean="0">
                  <a:solidFill>
                    <a:schemeClr val="tx2"/>
                  </a:solidFill>
                </a:rPr>
                <a:t>duration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1" name="Flussdiagramm: Zusammenführung 40"/>
          <p:cNvSpPr/>
          <p:nvPr/>
        </p:nvSpPr>
        <p:spPr>
          <a:xfrm>
            <a:off x="4932040" y="2115708"/>
            <a:ext cx="360000" cy="360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ussdiagramm: Oder 41"/>
          <p:cNvSpPr/>
          <p:nvPr/>
        </p:nvSpPr>
        <p:spPr>
          <a:xfrm>
            <a:off x="5652040" y="2115710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winkelte Verbindung 2"/>
          <p:cNvCxnSpPr>
            <a:stCxn id="4" idx="3"/>
            <a:endCxn id="41" idx="0"/>
          </p:cNvCxnSpPr>
          <p:nvPr/>
        </p:nvCxnSpPr>
        <p:spPr>
          <a:xfrm>
            <a:off x="4504066" y="1492919"/>
            <a:ext cx="607977" cy="62279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3"/>
            <a:endCxn id="41" idx="4"/>
          </p:cNvCxnSpPr>
          <p:nvPr/>
        </p:nvCxnSpPr>
        <p:spPr>
          <a:xfrm flipV="1">
            <a:off x="961750" y="2475708"/>
            <a:ext cx="4150292" cy="241020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91" idx="0"/>
            <a:endCxn id="41" idx="4"/>
          </p:cNvCxnSpPr>
          <p:nvPr/>
        </p:nvCxnSpPr>
        <p:spPr>
          <a:xfrm rot="16200000" flipV="1">
            <a:off x="5086475" y="2501276"/>
            <a:ext cx="2609476" cy="2558343"/>
          </a:xfrm>
          <a:prstGeom prst="bentConnector3">
            <a:avLst>
              <a:gd name="adj1" fmla="val 765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41" idx="6"/>
            <a:endCxn id="42" idx="2"/>
          </p:cNvCxnSpPr>
          <p:nvPr/>
        </p:nvCxnSpPr>
        <p:spPr>
          <a:xfrm flipV="1">
            <a:off x="5292040" y="2295159"/>
            <a:ext cx="360000" cy="55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42" idx="0"/>
            <a:endCxn id="62" idx="4"/>
          </p:cNvCxnSpPr>
          <p:nvPr/>
        </p:nvCxnSpPr>
        <p:spPr>
          <a:xfrm rot="5400000" flipH="1" flipV="1">
            <a:off x="5613822" y="1891139"/>
            <a:ext cx="442791" cy="635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ussdiagramm: Zusammenführung 61"/>
          <p:cNvSpPr/>
          <p:nvPr/>
        </p:nvSpPr>
        <p:spPr>
          <a:xfrm>
            <a:off x="5658391" y="1312917"/>
            <a:ext cx="360000" cy="3600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winkelte Verbindung 46"/>
          <p:cNvCxnSpPr>
            <a:stCxn id="62" idx="6"/>
            <a:endCxn id="92" idx="1"/>
          </p:cNvCxnSpPr>
          <p:nvPr/>
        </p:nvCxnSpPr>
        <p:spPr>
          <a:xfrm>
            <a:off x="6018389" y="1492919"/>
            <a:ext cx="1224139" cy="167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4" idx="1"/>
          </p:cNvCxnSpPr>
          <p:nvPr/>
        </p:nvCxnSpPr>
        <p:spPr>
          <a:xfrm flipV="1">
            <a:off x="959936" y="1492917"/>
            <a:ext cx="2382941" cy="151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/>
          <p:cNvGrpSpPr/>
          <p:nvPr/>
        </p:nvGrpSpPr>
        <p:grpSpPr>
          <a:xfrm>
            <a:off x="6234415" y="1131971"/>
            <a:ext cx="2321724" cy="686657"/>
            <a:chOff x="6804248" y="1141497"/>
            <a:chExt cx="2321724" cy="686657"/>
          </a:xfrm>
        </p:grpSpPr>
        <p:sp>
          <p:nvSpPr>
            <p:cNvPr id="92" name="Rechteck 91"/>
            <p:cNvSpPr/>
            <p:nvPr/>
          </p:nvSpPr>
          <p:spPr>
            <a:xfrm>
              <a:off x="7812362" y="1180082"/>
              <a:ext cx="131361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COMPARE I </a:t>
              </a:r>
              <a:r>
                <a:rPr lang="de-DE" dirty="0" err="1" smtClean="0"/>
                <a:t>strategies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804248" y="1141497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6234415" y="1970538"/>
            <a:ext cx="2321724" cy="672472"/>
            <a:chOff x="6804247" y="1946722"/>
            <a:chExt cx="2321724" cy="672472"/>
          </a:xfrm>
        </p:grpSpPr>
        <p:sp>
          <p:nvSpPr>
            <p:cNvPr id="93" name="Rechteck 92"/>
            <p:cNvSpPr/>
            <p:nvPr/>
          </p:nvSpPr>
          <p:spPr>
            <a:xfrm>
              <a:off x="7812361" y="1971122"/>
              <a:ext cx="131361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COMPARE II </a:t>
              </a:r>
              <a:r>
                <a:rPr lang="de-DE" dirty="0" err="1" smtClean="0"/>
                <a:t>payoffs</a:t>
              </a:r>
              <a:endParaRPr lang="en-US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6804247" y="1946722"/>
              <a:ext cx="1008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31" name="Gewinkelte Verbindung 130"/>
          <p:cNvCxnSpPr>
            <a:stCxn id="42" idx="5"/>
            <a:endCxn id="14" idx="1"/>
          </p:cNvCxnSpPr>
          <p:nvPr/>
        </p:nvCxnSpPr>
        <p:spPr>
          <a:xfrm rot="16200000" flipH="1">
            <a:off x="6248656" y="2132710"/>
            <a:ext cx="705674" cy="128434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42" idx="4"/>
            <a:endCxn id="7" idx="1"/>
          </p:cNvCxnSpPr>
          <p:nvPr/>
        </p:nvCxnSpPr>
        <p:spPr>
          <a:xfrm rot="16200000" flipH="1">
            <a:off x="5827493" y="2479157"/>
            <a:ext cx="1419585" cy="141048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/>
          <p:cNvGrpSpPr/>
          <p:nvPr/>
        </p:nvGrpSpPr>
        <p:grpSpPr>
          <a:xfrm>
            <a:off x="6234413" y="2803688"/>
            <a:ext cx="1911896" cy="648072"/>
            <a:chOff x="6804247" y="2803685"/>
            <a:chExt cx="1911896" cy="648072"/>
          </a:xfrm>
        </p:grpSpPr>
        <p:sp>
          <p:nvSpPr>
            <p:cNvPr id="14" name="Rechteck 13"/>
            <p:cNvSpPr/>
            <p:nvPr/>
          </p:nvSpPr>
          <p:spPr>
            <a:xfrm>
              <a:off x="7813500" y="2803685"/>
              <a:ext cx="90264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ADD II</a:t>
              </a:r>
              <a:endParaRPr lang="en-US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6804247" y="2805426"/>
              <a:ext cx="1008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2" name="Gruppieren 161"/>
          <p:cNvGrpSpPr/>
          <p:nvPr/>
        </p:nvGrpSpPr>
        <p:grpSpPr>
          <a:xfrm>
            <a:off x="6234417" y="3545685"/>
            <a:ext cx="1911895" cy="672543"/>
            <a:chOff x="6804248" y="3545685"/>
            <a:chExt cx="1911895" cy="672543"/>
          </a:xfrm>
        </p:grpSpPr>
        <p:sp>
          <p:nvSpPr>
            <p:cNvPr id="7" name="Rechteck 6"/>
            <p:cNvSpPr/>
            <p:nvPr/>
          </p:nvSpPr>
          <p:spPr>
            <a:xfrm>
              <a:off x="7812361" y="3570156"/>
              <a:ext cx="90378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ADD I</a:t>
              </a:r>
              <a:endParaRPr lang="en-US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6804248" y="3545685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context</a:t>
              </a:r>
              <a:r>
                <a:rPr lang="de-DE" dirty="0" smtClean="0">
                  <a:solidFill>
                    <a:schemeClr val="tx2"/>
                  </a:solidFill>
                </a:rPr>
                <a:t>: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50" name="Textfeld 149"/>
          <p:cNvSpPr txBox="1"/>
          <p:nvPr/>
        </p:nvSpPr>
        <p:spPr>
          <a:xfrm>
            <a:off x="7151591" y="-36676"/>
            <a:ext cx="19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pattern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complexity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-45943" y="548680"/>
            <a:ext cx="13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EMMAs</a:t>
            </a:r>
            <a:endParaRPr lang="en-US" dirty="0"/>
          </a:p>
        </p:txBody>
      </p:sp>
      <p:cxnSp>
        <p:nvCxnSpPr>
          <p:cNvPr id="154" name="Gerade Verbindung 153"/>
          <p:cNvCxnSpPr/>
          <p:nvPr/>
        </p:nvCxnSpPr>
        <p:spPr>
          <a:xfrm>
            <a:off x="22691" y="332656"/>
            <a:ext cx="9128079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uppieren 157"/>
          <p:cNvGrpSpPr/>
          <p:nvPr/>
        </p:nvGrpSpPr>
        <p:grpSpPr>
          <a:xfrm>
            <a:off x="8163894" y="6285918"/>
            <a:ext cx="931431" cy="584775"/>
            <a:chOff x="7024946" y="6228601"/>
            <a:chExt cx="931430" cy="656114"/>
          </a:xfrm>
        </p:grpSpPr>
        <p:sp>
          <p:nvSpPr>
            <p:cNvPr id="155" name="Flussdiagramm: Zusammenführung 154"/>
            <p:cNvSpPr/>
            <p:nvPr/>
          </p:nvSpPr>
          <p:spPr>
            <a:xfrm>
              <a:off x="7024946" y="6271647"/>
              <a:ext cx="194757" cy="180000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ussdiagramm: Oder 155"/>
            <p:cNvSpPr/>
            <p:nvPr/>
          </p:nvSpPr>
          <p:spPr>
            <a:xfrm>
              <a:off x="7024946" y="6569794"/>
              <a:ext cx="180000" cy="180000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7236866" y="6228601"/>
              <a:ext cx="719510" cy="65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AND</a:t>
              </a:r>
            </a:p>
            <a:p>
              <a:r>
                <a:rPr lang="de-DE" sz="1600" dirty="0" smtClean="0"/>
                <a:t>OR</a:t>
              </a:r>
              <a:endParaRPr lang="en-US" sz="1600" dirty="0"/>
            </a:p>
          </p:txBody>
        </p:sp>
      </p:grpSp>
      <p:sp>
        <p:nvSpPr>
          <p:cNvPr id="164" name="Flussdiagramm: Oder 163"/>
          <p:cNvSpPr/>
          <p:nvPr/>
        </p:nvSpPr>
        <p:spPr>
          <a:xfrm>
            <a:off x="8485832" y="3714800"/>
            <a:ext cx="360000" cy="358899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Gewinkelte Verbindung 166"/>
          <p:cNvCxnSpPr>
            <a:stCxn id="164" idx="4"/>
            <a:endCxn id="15" idx="0"/>
          </p:cNvCxnSpPr>
          <p:nvPr/>
        </p:nvCxnSpPr>
        <p:spPr>
          <a:xfrm rot="16200000" flipH="1">
            <a:off x="8479620" y="4259915"/>
            <a:ext cx="374065" cy="163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winkelte Verbindung 169"/>
          <p:cNvCxnSpPr>
            <a:stCxn id="7" idx="3"/>
            <a:endCxn id="164" idx="2"/>
          </p:cNvCxnSpPr>
          <p:nvPr/>
        </p:nvCxnSpPr>
        <p:spPr>
          <a:xfrm>
            <a:off x="8146309" y="3894192"/>
            <a:ext cx="339523" cy="5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4" idx="3"/>
            <a:endCxn id="164" idx="0"/>
          </p:cNvCxnSpPr>
          <p:nvPr/>
        </p:nvCxnSpPr>
        <p:spPr>
          <a:xfrm>
            <a:off x="8146309" y="3127721"/>
            <a:ext cx="519523" cy="58707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winkelte Verbindung 175"/>
          <p:cNvCxnSpPr>
            <a:stCxn id="93" idx="3"/>
            <a:endCxn id="164" idx="0"/>
          </p:cNvCxnSpPr>
          <p:nvPr/>
        </p:nvCxnSpPr>
        <p:spPr>
          <a:xfrm>
            <a:off x="8556139" y="2318975"/>
            <a:ext cx="109695" cy="13958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winkelte Verbindung 178"/>
          <p:cNvCxnSpPr>
            <a:stCxn id="92" idx="3"/>
            <a:endCxn id="164" idx="0"/>
          </p:cNvCxnSpPr>
          <p:nvPr/>
        </p:nvCxnSpPr>
        <p:spPr>
          <a:xfrm>
            <a:off x="8556139" y="1494594"/>
            <a:ext cx="109695" cy="222020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3387781" y="548680"/>
            <a:ext cx="13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EIPs</a:t>
            </a:r>
            <a:endParaRPr lang="en-US" dirty="0"/>
          </a:p>
        </p:txBody>
      </p:sp>
      <p:cxnSp>
        <p:nvCxnSpPr>
          <p:cNvPr id="203" name="Gerade Verbindung mit Pfeil 202"/>
          <p:cNvCxnSpPr>
            <a:stCxn id="4" idx="3"/>
          </p:cNvCxnSpPr>
          <p:nvPr/>
        </p:nvCxnSpPr>
        <p:spPr>
          <a:xfrm>
            <a:off x="4504065" y="1492917"/>
            <a:ext cx="11480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42" idx="6"/>
            <a:endCxn id="126" idx="3"/>
          </p:cNvCxnSpPr>
          <p:nvPr/>
        </p:nvCxnSpPr>
        <p:spPr>
          <a:xfrm flipV="1">
            <a:off x="6012040" y="2293704"/>
            <a:ext cx="1230488" cy="14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bgerundetes Rechteck 192"/>
          <p:cNvSpPr/>
          <p:nvPr/>
        </p:nvSpPr>
        <p:spPr>
          <a:xfrm>
            <a:off x="3244674" y="476673"/>
            <a:ext cx="5891583" cy="6381328"/>
          </a:xfrm>
          <a:prstGeom prst="roundRect">
            <a:avLst>
              <a:gd name="adj" fmla="val 3733"/>
            </a:avLst>
          </a:prstGeom>
          <a:solidFill>
            <a:schemeClr val="accent1">
              <a:lumMod val="60000"/>
              <a:lumOff val="40000"/>
              <a:alpha val="33000"/>
            </a:schemeClr>
          </a:solidFill>
          <a:ln w="381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feld 156"/>
          <p:cNvSpPr txBox="1"/>
          <p:nvPr/>
        </p:nvSpPr>
        <p:spPr>
          <a:xfrm>
            <a:off x="7694991" y="5517232"/>
            <a:ext cx="142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 smtClean="0">
                <a:solidFill>
                  <a:schemeClr val="tx2"/>
                </a:solidFill>
              </a:rPr>
              <a:t>Legend</a:t>
            </a:r>
            <a:r>
              <a:rPr lang="de-DE" sz="1600" dirty="0" smtClean="0">
                <a:solidFill>
                  <a:schemeClr val="tx2"/>
                </a:solidFill>
              </a:rPr>
              <a:t>: </a:t>
            </a:r>
          </a:p>
          <a:p>
            <a:r>
              <a:rPr lang="de-DE" sz="1600" dirty="0" smtClean="0">
                <a:solidFill>
                  <a:schemeClr val="tx2"/>
                </a:solidFill>
              </a:rPr>
              <a:t>               AND</a:t>
            </a:r>
          </a:p>
          <a:p>
            <a:endParaRPr lang="de-DE" sz="1600" dirty="0" smtClean="0">
              <a:solidFill>
                <a:schemeClr val="tx2"/>
              </a:solidFill>
            </a:endParaRPr>
          </a:p>
          <a:p>
            <a:r>
              <a:rPr lang="de-DE" sz="1600" dirty="0" smtClean="0">
                <a:solidFill>
                  <a:schemeClr val="tx2"/>
                </a:solidFill>
              </a:rPr>
              <a:t>               OR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92" name="Abgerundetes Rechteck 191"/>
          <p:cNvSpPr/>
          <p:nvPr/>
        </p:nvSpPr>
        <p:spPr>
          <a:xfrm>
            <a:off x="19506" y="463936"/>
            <a:ext cx="1232924" cy="51253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 w="381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342875" y="1168881"/>
            <a:ext cx="12877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attention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5837" y="1170399"/>
            <a:ext cx="10917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cursor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654" y="4561876"/>
            <a:ext cx="10899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HALT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91526" y="3217577"/>
            <a:ext cx="10961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CLICK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35111" y="6068608"/>
            <a:ext cx="12955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FOCUS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8239611" y="4447764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</a:t>
            </a:r>
            <a:endParaRPr lang="en-US" dirty="0"/>
          </a:p>
        </p:txBody>
      </p:sp>
      <p:sp>
        <p:nvSpPr>
          <p:cNvPr id="16" name="Flussdiagramm: Zusammenführung 15"/>
          <p:cNvSpPr/>
          <p:nvPr/>
        </p:nvSpPr>
        <p:spPr>
          <a:xfrm>
            <a:off x="1630401" y="1900596"/>
            <a:ext cx="360000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winkelte Verbindung 17"/>
          <p:cNvCxnSpPr>
            <a:stCxn id="10" idx="3"/>
            <a:endCxn id="16" idx="0"/>
          </p:cNvCxnSpPr>
          <p:nvPr/>
        </p:nvCxnSpPr>
        <p:spPr>
          <a:xfrm>
            <a:off x="1187626" y="1494437"/>
            <a:ext cx="622777" cy="4061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6" idx="2"/>
          </p:cNvCxnSpPr>
          <p:nvPr/>
        </p:nvCxnSpPr>
        <p:spPr>
          <a:xfrm flipV="1">
            <a:off x="1187626" y="2080598"/>
            <a:ext cx="442777" cy="146101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6" idx="4"/>
            <a:endCxn id="38" idx="0"/>
          </p:cNvCxnSpPr>
          <p:nvPr/>
        </p:nvCxnSpPr>
        <p:spPr>
          <a:xfrm rot="16200000" flipH="1">
            <a:off x="1631638" y="2439361"/>
            <a:ext cx="358598" cy="107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/>
          <p:cNvGrpSpPr/>
          <p:nvPr/>
        </p:nvGrpSpPr>
        <p:grpSpPr>
          <a:xfrm>
            <a:off x="2051721" y="2034604"/>
            <a:ext cx="2578915" cy="648072"/>
            <a:chOff x="2620401" y="908720"/>
            <a:chExt cx="2578915" cy="648072"/>
          </a:xfrm>
        </p:grpSpPr>
        <p:sp>
          <p:nvSpPr>
            <p:cNvPr id="8" name="Rechteck 7"/>
            <p:cNvSpPr/>
            <p:nvPr/>
          </p:nvSpPr>
          <p:spPr>
            <a:xfrm>
              <a:off x="3911556" y="908720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OPEN/ </a:t>
              </a:r>
              <a:r>
                <a:rPr lang="de-DE" dirty="0" smtClean="0"/>
                <a:t>ELIMINATE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0401" y="908720"/>
              <a:ext cx="115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cell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status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8" name="Flussdiagramm: Oder 37"/>
          <p:cNvSpPr/>
          <p:nvPr/>
        </p:nvSpPr>
        <p:spPr>
          <a:xfrm>
            <a:off x="1631472" y="2619194"/>
            <a:ext cx="360000" cy="358899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winkelte Verbindung 44"/>
          <p:cNvCxnSpPr>
            <a:stCxn id="38" idx="6"/>
            <a:endCxn id="8" idx="1"/>
          </p:cNvCxnSpPr>
          <p:nvPr/>
        </p:nvCxnSpPr>
        <p:spPr>
          <a:xfrm flipV="1">
            <a:off x="1991473" y="2358640"/>
            <a:ext cx="1351403" cy="440004"/>
          </a:xfrm>
          <a:prstGeom prst="bentConnector3">
            <a:avLst>
              <a:gd name="adj1" fmla="val 70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38" idx="6"/>
            <a:endCxn id="6" idx="1"/>
          </p:cNvCxnSpPr>
          <p:nvPr/>
        </p:nvCxnSpPr>
        <p:spPr>
          <a:xfrm>
            <a:off x="1991473" y="2798644"/>
            <a:ext cx="1351403" cy="531920"/>
          </a:xfrm>
          <a:prstGeom prst="bentConnector3">
            <a:avLst>
              <a:gd name="adj1" fmla="val 70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/>
          <p:cNvGrpSpPr/>
          <p:nvPr/>
        </p:nvGrpSpPr>
        <p:grpSpPr>
          <a:xfrm>
            <a:off x="2045085" y="3004981"/>
            <a:ext cx="2585553" cy="649621"/>
            <a:chOff x="2613763" y="1760247"/>
            <a:chExt cx="2585553" cy="649621"/>
          </a:xfrm>
        </p:grpSpPr>
        <p:sp>
          <p:nvSpPr>
            <p:cNvPr id="6" name="Rechteck 5"/>
            <p:cNvSpPr/>
            <p:nvPr/>
          </p:nvSpPr>
          <p:spPr>
            <a:xfrm>
              <a:off x="3911556" y="1761796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2613763" y="1760247"/>
              <a:ext cx="142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strategy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btn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0" name="Gewinkelte Verbindung 59"/>
          <p:cNvCxnSpPr>
            <a:stCxn id="38" idx="4"/>
            <a:endCxn id="9" idx="1"/>
          </p:cNvCxnSpPr>
          <p:nvPr/>
        </p:nvCxnSpPr>
        <p:spPr>
          <a:xfrm rot="16200000" flipH="1">
            <a:off x="2001305" y="2788261"/>
            <a:ext cx="1151736" cy="153140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>
            <a:off x="2051721" y="3801435"/>
            <a:ext cx="2578915" cy="652432"/>
            <a:chOff x="2620401" y="2675549"/>
            <a:chExt cx="2578915" cy="652432"/>
          </a:xfrm>
        </p:grpSpPr>
        <p:sp>
          <p:nvSpPr>
            <p:cNvPr id="9" name="Rechteck 8"/>
            <p:cNvSpPr/>
            <p:nvPr/>
          </p:nvSpPr>
          <p:spPr>
            <a:xfrm>
              <a:off x="3911556" y="2679909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END</a:t>
              </a:r>
              <a:endParaRPr lang="en-US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620401" y="2675549"/>
              <a:ext cx="119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</a:rPr>
                <a:t>finish </a:t>
              </a:r>
              <a:r>
                <a:rPr lang="de-DE" dirty="0" err="1" smtClean="0">
                  <a:solidFill>
                    <a:schemeClr val="tx2"/>
                  </a:solidFill>
                </a:rPr>
                <a:t>btn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6" name="Abgerundetes Rechteck 65"/>
          <p:cNvSpPr/>
          <p:nvPr/>
        </p:nvSpPr>
        <p:spPr>
          <a:xfrm>
            <a:off x="96664" y="6027618"/>
            <a:ext cx="1090960" cy="73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cursor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en-US" dirty="0"/>
          </a:p>
        </p:txBody>
      </p:sp>
      <p:cxnSp>
        <p:nvCxnSpPr>
          <p:cNvPr id="68" name="Gewinkelte Verbindung 67"/>
          <p:cNvCxnSpPr>
            <a:stCxn id="66" idx="3"/>
            <a:endCxn id="13" idx="1"/>
          </p:cNvCxnSpPr>
          <p:nvPr/>
        </p:nvCxnSpPr>
        <p:spPr>
          <a:xfrm flipV="1">
            <a:off x="1187627" y="6392644"/>
            <a:ext cx="2147487" cy="490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13" idx="3"/>
            <a:endCxn id="5" idx="1"/>
          </p:cNvCxnSpPr>
          <p:nvPr/>
        </p:nvCxnSpPr>
        <p:spPr>
          <a:xfrm>
            <a:off x="4630636" y="6392645"/>
            <a:ext cx="1446291" cy="39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4932042" y="6072553"/>
            <a:ext cx="2314457" cy="648072"/>
            <a:chOff x="2767070" y="6165304"/>
            <a:chExt cx="2314457" cy="648072"/>
          </a:xfrm>
        </p:grpSpPr>
        <p:sp>
          <p:nvSpPr>
            <p:cNvPr id="5" name="Rechteck 4"/>
            <p:cNvSpPr/>
            <p:nvPr/>
          </p:nvSpPr>
          <p:spPr>
            <a:xfrm>
              <a:off x="3911955" y="6165304"/>
              <a:ext cx="11695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II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767070" y="6167045"/>
              <a:ext cx="115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repetition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29" name="Gewinkelte Verbindung 128"/>
          <p:cNvCxnSpPr>
            <a:stCxn id="11" idx="3"/>
            <a:endCxn id="91" idx="1"/>
          </p:cNvCxnSpPr>
          <p:nvPr/>
        </p:nvCxnSpPr>
        <p:spPr>
          <a:xfrm>
            <a:off x="1187625" y="4885912"/>
            <a:ext cx="2155251" cy="523308"/>
          </a:xfrm>
          <a:prstGeom prst="bentConnector3">
            <a:avLst>
              <a:gd name="adj1" fmla="val 2908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/>
          <p:cNvGrpSpPr/>
          <p:nvPr/>
        </p:nvGrpSpPr>
        <p:grpSpPr>
          <a:xfrm>
            <a:off x="2089595" y="5085182"/>
            <a:ext cx="2554415" cy="648075"/>
            <a:chOff x="6113659" y="5517229"/>
            <a:chExt cx="2554414" cy="648075"/>
          </a:xfrm>
        </p:grpSpPr>
        <p:sp>
          <p:nvSpPr>
            <p:cNvPr id="91" name="Rechteck 90"/>
            <p:cNvSpPr/>
            <p:nvPr/>
          </p:nvSpPr>
          <p:spPr>
            <a:xfrm>
              <a:off x="7366940" y="5517232"/>
              <a:ext cx="130113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READ</a:t>
              </a:r>
              <a:endParaRPr lang="en-US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6113659" y="5517229"/>
              <a:ext cx="107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duration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1" name="Flussdiagramm: Zusammenführung 40"/>
          <p:cNvSpPr/>
          <p:nvPr/>
        </p:nvSpPr>
        <p:spPr>
          <a:xfrm>
            <a:off x="4932040" y="2115708"/>
            <a:ext cx="360000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ussdiagramm: Oder 41"/>
          <p:cNvSpPr/>
          <p:nvPr/>
        </p:nvSpPr>
        <p:spPr>
          <a:xfrm>
            <a:off x="5659183" y="2115710"/>
            <a:ext cx="360000" cy="358899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winkelte Verbindung 2"/>
          <p:cNvCxnSpPr>
            <a:stCxn id="4" idx="3"/>
            <a:endCxn id="41" idx="0"/>
          </p:cNvCxnSpPr>
          <p:nvPr/>
        </p:nvCxnSpPr>
        <p:spPr>
          <a:xfrm>
            <a:off x="4630636" y="1492919"/>
            <a:ext cx="481405" cy="62279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3"/>
            <a:endCxn id="41" idx="4"/>
          </p:cNvCxnSpPr>
          <p:nvPr/>
        </p:nvCxnSpPr>
        <p:spPr>
          <a:xfrm flipV="1">
            <a:off x="1187624" y="2475708"/>
            <a:ext cx="3924416" cy="241020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91" idx="3"/>
            <a:endCxn id="41" idx="4"/>
          </p:cNvCxnSpPr>
          <p:nvPr/>
        </p:nvCxnSpPr>
        <p:spPr>
          <a:xfrm flipV="1">
            <a:off x="4644008" y="2475708"/>
            <a:ext cx="468032" cy="293351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41" idx="6"/>
            <a:endCxn id="42" idx="2"/>
          </p:cNvCxnSpPr>
          <p:nvPr/>
        </p:nvCxnSpPr>
        <p:spPr>
          <a:xfrm flipV="1">
            <a:off x="5292043" y="2295159"/>
            <a:ext cx="367143" cy="55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42" idx="0"/>
            <a:endCxn id="62" idx="4"/>
          </p:cNvCxnSpPr>
          <p:nvPr/>
        </p:nvCxnSpPr>
        <p:spPr>
          <a:xfrm rot="16200000" flipV="1">
            <a:off x="5617394" y="1893918"/>
            <a:ext cx="442791" cy="7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ussdiagramm: Zusammenführung 61"/>
          <p:cNvSpPr/>
          <p:nvPr/>
        </p:nvSpPr>
        <p:spPr>
          <a:xfrm>
            <a:off x="5658391" y="1312917"/>
            <a:ext cx="360000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winkelte Verbindung 46"/>
          <p:cNvCxnSpPr>
            <a:stCxn id="62" idx="6"/>
            <a:endCxn id="92" idx="1"/>
          </p:cNvCxnSpPr>
          <p:nvPr/>
        </p:nvCxnSpPr>
        <p:spPr>
          <a:xfrm>
            <a:off x="6018389" y="1492919"/>
            <a:ext cx="1224139" cy="167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4" idx="1"/>
          </p:cNvCxnSpPr>
          <p:nvPr/>
        </p:nvCxnSpPr>
        <p:spPr>
          <a:xfrm flipV="1">
            <a:off x="1187625" y="1492917"/>
            <a:ext cx="2155251" cy="151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/>
          <p:cNvGrpSpPr/>
          <p:nvPr/>
        </p:nvGrpSpPr>
        <p:grpSpPr>
          <a:xfrm>
            <a:off x="6085311" y="1131972"/>
            <a:ext cx="2470828" cy="686658"/>
            <a:chOff x="6655144" y="1141497"/>
            <a:chExt cx="2470828" cy="686657"/>
          </a:xfrm>
        </p:grpSpPr>
        <p:sp>
          <p:nvSpPr>
            <p:cNvPr id="92" name="Rechteck 91"/>
            <p:cNvSpPr/>
            <p:nvPr/>
          </p:nvSpPr>
          <p:spPr>
            <a:xfrm>
              <a:off x="7812362" y="1180082"/>
              <a:ext cx="131361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COMPARE I </a:t>
              </a:r>
              <a:r>
                <a:rPr lang="de-DE" dirty="0" err="1" smtClean="0"/>
                <a:t>strategies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655144" y="1141497"/>
              <a:ext cx="100811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move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6085311" y="1970536"/>
            <a:ext cx="2470828" cy="672472"/>
            <a:chOff x="6655143" y="1946722"/>
            <a:chExt cx="2470828" cy="672472"/>
          </a:xfrm>
        </p:grpSpPr>
        <p:sp>
          <p:nvSpPr>
            <p:cNvPr id="93" name="Rechteck 92"/>
            <p:cNvSpPr/>
            <p:nvPr/>
          </p:nvSpPr>
          <p:spPr>
            <a:xfrm>
              <a:off x="7812361" y="1971122"/>
              <a:ext cx="131361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COMPARE II </a:t>
              </a:r>
              <a:r>
                <a:rPr lang="de-DE" dirty="0" err="1" smtClean="0"/>
                <a:t>payoffs</a:t>
              </a:r>
              <a:endParaRPr lang="en-US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6655143" y="1946722"/>
              <a:ext cx="1008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move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31" name="Gewinkelte Verbindung 130"/>
          <p:cNvCxnSpPr>
            <a:stCxn id="42" idx="5"/>
            <a:endCxn id="14" idx="1"/>
          </p:cNvCxnSpPr>
          <p:nvPr/>
        </p:nvCxnSpPr>
        <p:spPr>
          <a:xfrm rot="16200000" flipH="1">
            <a:off x="6252228" y="2136283"/>
            <a:ext cx="705674" cy="127720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42" idx="4"/>
            <a:endCxn id="7" idx="1"/>
          </p:cNvCxnSpPr>
          <p:nvPr/>
        </p:nvCxnSpPr>
        <p:spPr>
          <a:xfrm rot="16200000" flipH="1">
            <a:off x="5831065" y="2482727"/>
            <a:ext cx="1419585" cy="140334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/>
          <p:cNvGrpSpPr/>
          <p:nvPr/>
        </p:nvGrpSpPr>
        <p:grpSpPr>
          <a:xfrm>
            <a:off x="6076926" y="2774929"/>
            <a:ext cx="2069385" cy="676828"/>
            <a:chOff x="6646758" y="2774929"/>
            <a:chExt cx="2069385" cy="676828"/>
          </a:xfrm>
        </p:grpSpPr>
        <p:sp>
          <p:nvSpPr>
            <p:cNvPr id="14" name="Rechteck 13"/>
            <p:cNvSpPr/>
            <p:nvPr/>
          </p:nvSpPr>
          <p:spPr>
            <a:xfrm>
              <a:off x="7813500" y="2803685"/>
              <a:ext cx="90264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ADD II</a:t>
              </a:r>
              <a:endParaRPr lang="en-US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6646758" y="2774929"/>
              <a:ext cx="1008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move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2" name="Gruppieren 161"/>
          <p:cNvGrpSpPr/>
          <p:nvPr/>
        </p:nvGrpSpPr>
        <p:grpSpPr>
          <a:xfrm>
            <a:off x="6076925" y="3545691"/>
            <a:ext cx="2069384" cy="672543"/>
            <a:chOff x="6646759" y="3545685"/>
            <a:chExt cx="2069384" cy="672543"/>
          </a:xfrm>
        </p:grpSpPr>
        <p:sp>
          <p:nvSpPr>
            <p:cNvPr id="7" name="Rechteck 6"/>
            <p:cNvSpPr/>
            <p:nvPr/>
          </p:nvSpPr>
          <p:spPr>
            <a:xfrm>
              <a:off x="7812361" y="3570156"/>
              <a:ext cx="90378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ADD I</a:t>
              </a:r>
              <a:endParaRPr lang="en-US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6646759" y="3545685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tx2"/>
                  </a:solidFill>
                </a:rPr>
                <a:t>move</a:t>
              </a:r>
              <a:r>
                <a:rPr lang="de-DE" dirty="0" smtClean="0">
                  <a:solidFill>
                    <a:schemeClr val="tx2"/>
                  </a:solidFill>
                </a:rPr>
                <a:t> </a:t>
              </a:r>
              <a:r>
                <a:rPr lang="de-DE" dirty="0" err="1" smtClean="0">
                  <a:solidFill>
                    <a:schemeClr val="tx2"/>
                  </a:solidFill>
                </a:rPr>
                <a:t>history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50" name="Textfeld 149"/>
          <p:cNvSpPr txBox="1"/>
          <p:nvPr/>
        </p:nvSpPr>
        <p:spPr>
          <a:xfrm>
            <a:off x="7151591" y="-36676"/>
            <a:ext cx="19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pattern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complexity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179513" y="476672"/>
            <a:ext cx="13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EMMAs</a:t>
            </a:r>
            <a:endParaRPr lang="en-US" dirty="0"/>
          </a:p>
        </p:txBody>
      </p:sp>
      <p:cxnSp>
        <p:nvCxnSpPr>
          <p:cNvPr id="154" name="Gerade Verbindung 153"/>
          <p:cNvCxnSpPr/>
          <p:nvPr/>
        </p:nvCxnSpPr>
        <p:spPr>
          <a:xfrm>
            <a:off x="22691" y="332656"/>
            <a:ext cx="9128079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ussdiagramm: Oder 163"/>
          <p:cNvSpPr/>
          <p:nvPr/>
        </p:nvSpPr>
        <p:spPr>
          <a:xfrm>
            <a:off x="8485832" y="3714800"/>
            <a:ext cx="360000" cy="358899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Gewinkelte Verbindung 166"/>
          <p:cNvCxnSpPr>
            <a:stCxn id="164" idx="4"/>
            <a:endCxn id="15" idx="0"/>
          </p:cNvCxnSpPr>
          <p:nvPr/>
        </p:nvCxnSpPr>
        <p:spPr>
          <a:xfrm rot="16200000" flipH="1">
            <a:off x="8479620" y="4259915"/>
            <a:ext cx="374065" cy="163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winkelte Verbindung 169"/>
          <p:cNvCxnSpPr>
            <a:stCxn id="7" idx="3"/>
            <a:endCxn id="164" idx="2"/>
          </p:cNvCxnSpPr>
          <p:nvPr/>
        </p:nvCxnSpPr>
        <p:spPr>
          <a:xfrm>
            <a:off x="8146309" y="3894192"/>
            <a:ext cx="339523" cy="5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4" idx="3"/>
            <a:endCxn id="164" idx="0"/>
          </p:cNvCxnSpPr>
          <p:nvPr/>
        </p:nvCxnSpPr>
        <p:spPr>
          <a:xfrm>
            <a:off x="8146309" y="3127721"/>
            <a:ext cx="519523" cy="58707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winkelte Verbindung 175"/>
          <p:cNvCxnSpPr>
            <a:stCxn id="93" idx="3"/>
            <a:endCxn id="164" idx="0"/>
          </p:cNvCxnSpPr>
          <p:nvPr/>
        </p:nvCxnSpPr>
        <p:spPr>
          <a:xfrm>
            <a:off x="8556139" y="2318975"/>
            <a:ext cx="109695" cy="13958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winkelte Verbindung 178"/>
          <p:cNvCxnSpPr>
            <a:stCxn id="92" idx="3"/>
            <a:endCxn id="164" idx="0"/>
          </p:cNvCxnSpPr>
          <p:nvPr/>
        </p:nvCxnSpPr>
        <p:spPr>
          <a:xfrm>
            <a:off x="8556139" y="1494594"/>
            <a:ext cx="109695" cy="222020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3387781" y="548680"/>
            <a:ext cx="13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EIPs</a:t>
            </a:r>
            <a:endParaRPr lang="en-US" dirty="0"/>
          </a:p>
        </p:txBody>
      </p:sp>
      <p:cxnSp>
        <p:nvCxnSpPr>
          <p:cNvPr id="203" name="Gerade Verbindung mit Pfeil 202"/>
          <p:cNvCxnSpPr>
            <a:stCxn id="4" idx="3"/>
          </p:cNvCxnSpPr>
          <p:nvPr/>
        </p:nvCxnSpPr>
        <p:spPr>
          <a:xfrm>
            <a:off x="4630636" y="1492917"/>
            <a:ext cx="10214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42" idx="6"/>
            <a:endCxn id="126" idx="3"/>
          </p:cNvCxnSpPr>
          <p:nvPr/>
        </p:nvCxnSpPr>
        <p:spPr>
          <a:xfrm flipV="1">
            <a:off x="6019183" y="2293702"/>
            <a:ext cx="1074241" cy="1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Zusammenführung 154"/>
          <p:cNvSpPr/>
          <p:nvPr/>
        </p:nvSpPr>
        <p:spPr>
          <a:xfrm>
            <a:off x="7899336" y="5834293"/>
            <a:ext cx="360905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ussdiagramm: Oder 155"/>
          <p:cNvSpPr/>
          <p:nvPr/>
        </p:nvSpPr>
        <p:spPr>
          <a:xfrm>
            <a:off x="7899333" y="6309320"/>
            <a:ext cx="360907" cy="360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7668345" y="5517232"/>
            <a:ext cx="1441268" cy="134076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bgerundetes Rechteck 192"/>
          <p:cNvSpPr/>
          <p:nvPr/>
        </p:nvSpPr>
        <p:spPr>
          <a:xfrm>
            <a:off x="3244674" y="476673"/>
            <a:ext cx="5891583" cy="6381328"/>
          </a:xfrm>
          <a:prstGeom prst="roundRect">
            <a:avLst>
              <a:gd name="adj" fmla="val 3733"/>
            </a:avLst>
          </a:prstGeom>
          <a:solidFill>
            <a:schemeClr val="accent1">
              <a:lumMod val="60000"/>
              <a:lumOff val="40000"/>
              <a:alpha val="33000"/>
            </a:schemeClr>
          </a:solidFill>
          <a:ln w="381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feld 156"/>
          <p:cNvSpPr txBox="1"/>
          <p:nvPr/>
        </p:nvSpPr>
        <p:spPr>
          <a:xfrm>
            <a:off x="7694991" y="5517232"/>
            <a:ext cx="142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 smtClean="0">
                <a:solidFill>
                  <a:schemeClr val="tx2"/>
                </a:solidFill>
              </a:rPr>
              <a:t>Legende</a:t>
            </a:r>
            <a:r>
              <a:rPr lang="de-DE" sz="1600" dirty="0" smtClean="0">
                <a:solidFill>
                  <a:schemeClr val="tx2"/>
                </a:solidFill>
              </a:rPr>
              <a:t>: </a:t>
            </a:r>
            <a:endParaRPr lang="de-DE" sz="1600" dirty="0" smtClean="0">
              <a:solidFill>
                <a:schemeClr val="tx2"/>
              </a:solidFill>
            </a:endParaRPr>
          </a:p>
          <a:p>
            <a:r>
              <a:rPr lang="de-DE" sz="1600" dirty="0" smtClean="0">
                <a:solidFill>
                  <a:schemeClr val="tx2"/>
                </a:solidFill>
              </a:rPr>
              <a:t>               AND</a:t>
            </a:r>
          </a:p>
          <a:p>
            <a:endParaRPr lang="de-DE" sz="1600" dirty="0" smtClean="0">
              <a:solidFill>
                <a:schemeClr val="tx2"/>
              </a:solidFill>
            </a:endParaRPr>
          </a:p>
          <a:p>
            <a:r>
              <a:rPr lang="de-DE" sz="1600" dirty="0" smtClean="0">
                <a:solidFill>
                  <a:schemeClr val="tx2"/>
                </a:solidFill>
              </a:rPr>
              <a:t>               OR</a:t>
            </a:r>
          </a:p>
          <a:p>
            <a:endParaRPr lang="de-DE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92" name="Abgerundetes Rechteck 191"/>
          <p:cNvSpPr/>
          <p:nvPr/>
        </p:nvSpPr>
        <p:spPr>
          <a:xfrm>
            <a:off x="19506" y="463936"/>
            <a:ext cx="1232924" cy="512530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  <a:ln w="38100">
            <a:solidFill>
              <a:schemeClr val="accent1">
                <a:alpha val="49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342875" y="1168881"/>
            <a:ext cx="12877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attention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95837" y="1170399"/>
            <a:ext cx="109178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MOVE </a:t>
            </a:r>
            <a:r>
              <a:rPr lang="de-DE" dirty="0" err="1" smtClean="0"/>
              <a:t>cursor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654" y="4561876"/>
            <a:ext cx="10899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HALT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91526" y="3217577"/>
            <a:ext cx="10961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CLICK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35111" y="6068608"/>
            <a:ext cx="12955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FOCUS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8239611" y="4447764"/>
            <a:ext cx="8557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STORE</a:t>
            </a:r>
            <a:endParaRPr lang="en-US" dirty="0"/>
          </a:p>
        </p:txBody>
      </p:sp>
      <p:sp>
        <p:nvSpPr>
          <p:cNvPr id="16" name="Flussdiagramm: Zusammenführung 15"/>
          <p:cNvSpPr/>
          <p:nvPr/>
        </p:nvSpPr>
        <p:spPr>
          <a:xfrm>
            <a:off x="1630401" y="1900596"/>
            <a:ext cx="360000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winkelte Verbindung 17"/>
          <p:cNvCxnSpPr>
            <a:stCxn id="10" idx="3"/>
            <a:endCxn id="16" idx="0"/>
          </p:cNvCxnSpPr>
          <p:nvPr/>
        </p:nvCxnSpPr>
        <p:spPr>
          <a:xfrm>
            <a:off x="1187626" y="1494437"/>
            <a:ext cx="622777" cy="4061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2" idx="3"/>
            <a:endCxn id="16" idx="2"/>
          </p:cNvCxnSpPr>
          <p:nvPr/>
        </p:nvCxnSpPr>
        <p:spPr>
          <a:xfrm flipV="1">
            <a:off x="1187626" y="2080598"/>
            <a:ext cx="442777" cy="146101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16" idx="4"/>
            <a:endCxn id="38" idx="0"/>
          </p:cNvCxnSpPr>
          <p:nvPr/>
        </p:nvCxnSpPr>
        <p:spPr>
          <a:xfrm rot="16200000" flipH="1">
            <a:off x="1631638" y="2439361"/>
            <a:ext cx="358598" cy="107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/>
          <p:cNvGrpSpPr/>
          <p:nvPr/>
        </p:nvGrpSpPr>
        <p:grpSpPr>
          <a:xfrm>
            <a:off x="2051721" y="2034604"/>
            <a:ext cx="2578915" cy="648072"/>
            <a:chOff x="2620401" y="908720"/>
            <a:chExt cx="2578915" cy="648072"/>
          </a:xfrm>
        </p:grpSpPr>
        <p:sp>
          <p:nvSpPr>
            <p:cNvPr id="8" name="Rechteck 7"/>
            <p:cNvSpPr/>
            <p:nvPr/>
          </p:nvSpPr>
          <p:spPr>
            <a:xfrm>
              <a:off x="3911556" y="908720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OPEN/ </a:t>
              </a:r>
              <a:r>
                <a:rPr lang="de-DE" dirty="0" smtClean="0"/>
                <a:t>ELIMINATE</a:t>
              </a:r>
              <a:endParaRPr lang="en-US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620401" y="908720"/>
              <a:ext cx="115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</a:rPr>
                <a:t>Zellstatus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8" name="Flussdiagramm: Oder 37"/>
          <p:cNvSpPr/>
          <p:nvPr/>
        </p:nvSpPr>
        <p:spPr>
          <a:xfrm>
            <a:off x="1631472" y="2619194"/>
            <a:ext cx="360000" cy="358899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winkelte Verbindung 44"/>
          <p:cNvCxnSpPr>
            <a:stCxn id="38" idx="6"/>
            <a:endCxn id="8" idx="1"/>
          </p:cNvCxnSpPr>
          <p:nvPr/>
        </p:nvCxnSpPr>
        <p:spPr>
          <a:xfrm flipV="1">
            <a:off x="1991473" y="2358640"/>
            <a:ext cx="1351403" cy="440004"/>
          </a:xfrm>
          <a:prstGeom prst="bentConnector3">
            <a:avLst>
              <a:gd name="adj1" fmla="val 70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38" idx="6"/>
            <a:endCxn id="6" idx="1"/>
          </p:cNvCxnSpPr>
          <p:nvPr/>
        </p:nvCxnSpPr>
        <p:spPr>
          <a:xfrm>
            <a:off x="1991473" y="2798644"/>
            <a:ext cx="1351403" cy="531920"/>
          </a:xfrm>
          <a:prstGeom prst="bentConnector3">
            <a:avLst>
              <a:gd name="adj1" fmla="val 703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ieren 123"/>
          <p:cNvGrpSpPr/>
          <p:nvPr/>
        </p:nvGrpSpPr>
        <p:grpSpPr>
          <a:xfrm>
            <a:off x="2045085" y="3004981"/>
            <a:ext cx="2585553" cy="649621"/>
            <a:chOff x="2613763" y="1760247"/>
            <a:chExt cx="2585553" cy="649621"/>
          </a:xfrm>
        </p:grpSpPr>
        <p:sp>
          <p:nvSpPr>
            <p:cNvPr id="6" name="Rechteck 5"/>
            <p:cNvSpPr/>
            <p:nvPr/>
          </p:nvSpPr>
          <p:spPr>
            <a:xfrm>
              <a:off x="3911556" y="1761796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</a:t>
              </a:r>
              <a:endParaRPr lang="en-US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2613763" y="1760247"/>
              <a:ext cx="1426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tx2"/>
                  </a:solidFill>
                </a:rPr>
                <a:t>S</a:t>
              </a:r>
              <a:r>
                <a:rPr lang="de-DE" dirty="0" smtClean="0">
                  <a:solidFill>
                    <a:schemeClr val="tx2"/>
                  </a:solidFill>
                </a:rPr>
                <a:t>trategie </a:t>
              </a:r>
            </a:p>
            <a:p>
              <a:r>
                <a:rPr lang="de-DE" dirty="0" smtClean="0">
                  <a:solidFill>
                    <a:schemeClr val="tx2"/>
                  </a:solidFill>
                </a:rPr>
                <a:t>-schalter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60" name="Gewinkelte Verbindung 59"/>
          <p:cNvCxnSpPr>
            <a:stCxn id="38" idx="4"/>
            <a:endCxn id="9" idx="1"/>
          </p:cNvCxnSpPr>
          <p:nvPr/>
        </p:nvCxnSpPr>
        <p:spPr>
          <a:xfrm rot="16200000" flipH="1">
            <a:off x="2001305" y="2788261"/>
            <a:ext cx="1151736" cy="153140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ieren 124"/>
          <p:cNvGrpSpPr/>
          <p:nvPr/>
        </p:nvGrpSpPr>
        <p:grpSpPr>
          <a:xfrm>
            <a:off x="2051721" y="3801435"/>
            <a:ext cx="2578915" cy="652432"/>
            <a:chOff x="2620401" y="2675549"/>
            <a:chExt cx="2578915" cy="652432"/>
          </a:xfrm>
        </p:grpSpPr>
        <p:sp>
          <p:nvSpPr>
            <p:cNvPr id="9" name="Rechteck 8"/>
            <p:cNvSpPr/>
            <p:nvPr/>
          </p:nvSpPr>
          <p:spPr>
            <a:xfrm>
              <a:off x="3911556" y="2679909"/>
              <a:ext cx="128776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END</a:t>
              </a:r>
              <a:endParaRPr lang="en-US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620401" y="2675549"/>
              <a:ext cx="1191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</a:rPr>
                <a:t>Fertig</a:t>
              </a:r>
            </a:p>
            <a:p>
              <a:r>
                <a:rPr lang="de-DE" dirty="0" smtClean="0">
                  <a:solidFill>
                    <a:schemeClr val="tx2"/>
                  </a:solidFill>
                </a:rPr>
                <a:t>-schalter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6" name="Abgerundetes Rechteck 65"/>
          <p:cNvSpPr/>
          <p:nvPr/>
        </p:nvSpPr>
        <p:spPr>
          <a:xfrm>
            <a:off x="96664" y="6027618"/>
            <a:ext cx="1312350" cy="739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momentane Zeiger-position</a:t>
            </a:r>
            <a:endParaRPr lang="en-US" sz="1600" dirty="0"/>
          </a:p>
        </p:txBody>
      </p:sp>
      <p:cxnSp>
        <p:nvCxnSpPr>
          <p:cNvPr id="68" name="Gewinkelte Verbindung 67"/>
          <p:cNvCxnSpPr>
            <a:stCxn id="66" idx="3"/>
            <a:endCxn id="13" idx="1"/>
          </p:cNvCxnSpPr>
          <p:nvPr/>
        </p:nvCxnSpPr>
        <p:spPr>
          <a:xfrm flipV="1">
            <a:off x="1409014" y="6392644"/>
            <a:ext cx="1926097" cy="490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13" idx="3"/>
            <a:endCxn id="5" idx="1"/>
          </p:cNvCxnSpPr>
          <p:nvPr/>
        </p:nvCxnSpPr>
        <p:spPr>
          <a:xfrm>
            <a:off x="4630636" y="6392645"/>
            <a:ext cx="1446291" cy="394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4932042" y="6072553"/>
            <a:ext cx="2314457" cy="648072"/>
            <a:chOff x="2767070" y="6165304"/>
            <a:chExt cx="2314457" cy="648072"/>
          </a:xfrm>
        </p:grpSpPr>
        <p:sp>
          <p:nvSpPr>
            <p:cNvPr id="5" name="Rechteck 4"/>
            <p:cNvSpPr/>
            <p:nvPr/>
          </p:nvSpPr>
          <p:spPr>
            <a:xfrm>
              <a:off x="3911955" y="6165304"/>
              <a:ext cx="116957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CHOOSE II</a:t>
              </a:r>
              <a:endParaRPr lang="en-US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767070" y="6167045"/>
              <a:ext cx="115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</a:rPr>
                <a:t>Wieder-</a:t>
              </a:r>
              <a:r>
                <a:rPr lang="de-DE" dirty="0" err="1" smtClean="0">
                  <a:solidFill>
                    <a:schemeClr val="tx2"/>
                  </a:solidFill>
                </a:rPr>
                <a:t>holung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29" name="Gewinkelte Verbindung 128"/>
          <p:cNvCxnSpPr>
            <a:stCxn id="11" idx="3"/>
            <a:endCxn id="91" idx="1"/>
          </p:cNvCxnSpPr>
          <p:nvPr/>
        </p:nvCxnSpPr>
        <p:spPr>
          <a:xfrm>
            <a:off x="1187625" y="4885912"/>
            <a:ext cx="2155251" cy="523308"/>
          </a:xfrm>
          <a:prstGeom prst="bentConnector3">
            <a:avLst>
              <a:gd name="adj1" fmla="val 2908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/>
          <p:cNvGrpSpPr/>
          <p:nvPr/>
        </p:nvGrpSpPr>
        <p:grpSpPr>
          <a:xfrm>
            <a:off x="2089595" y="5085182"/>
            <a:ext cx="2554415" cy="648075"/>
            <a:chOff x="6113659" y="5517229"/>
            <a:chExt cx="2554414" cy="648075"/>
          </a:xfrm>
        </p:grpSpPr>
        <p:sp>
          <p:nvSpPr>
            <p:cNvPr id="91" name="Rechteck 90"/>
            <p:cNvSpPr/>
            <p:nvPr/>
          </p:nvSpPr>
          <p:spPr>
            <a:xfrm>
              <a:off x="7366940" y="5517232"/>
              <a:ext cx="130113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READ</a:t>
              </a:r>
              <a:endParaRPr lang="en-US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6113659" y="5517229"/>
              <a:ext cx="107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tx2"/>
                  </a:solidFill>
                </a:rPr>
                <a:t>Dauer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1" name="Flussdiagramm: Zusammenführung 40"/>
          <p:cNvSpPr/>
          <p:nvPr/>
        </p:nvSpPr>
        <p:spPr>
          <a:xfrm>
            <a:off x="4932040" y="2134758"/>
            <a:ext cx="360000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ussdiagramm: Oder 41"/>
          <p:cNvSpPr/>
          <p:nvPr/>
        </p:nvSpPr>
        <p:spPr>
          <a:xfrm>
            <a:off x="5659183" y="2134760"/>
            <a:ext cx="360000" cy="358899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winkelte Verbindung 2"/>
          <p:cNvCxnSpPr>
            <a:stCxn id="4" idx="3"/>
            <a:endCxn id="41" idx="0"/>
          </p:cNvCxnSpPr>
          <p:nvPr/>
        </p:nvCxnSpPr>
        <p:spPr>
          <a:xfrm>
            <a:off x="4630635" y="1492917"/>
            <a:ext cx="481405" cy="64184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18"/>
          <p:cNvCxnSpPr>
            <a:stCxn id="11" idx="3"/>
            <a:endCxn id="41" idx="4"/>
          </p:cNvCxnSpPr>
          <p:nvPr/>
        </p:nvCxnSpPr>
        <p:spPr>
          <a:xfrm flipV="1">
            <a:off x="1187626" y="2494758"/>
            <a:ext cx="3924414" cy="23911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91" idx="3"/>
            <a:endCxn id="41" idx="4"/>
          </p:cNvCxnSpPr>
          <p:nvPr/>
        </p:nvCxnSpPr>
        <p:spPr>
          <a:xfrm flipV="1">
            <a:off x="4644010" y="2494758"/>
            <a:ext cx="468030" cy="291446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41" idx="6"/>
            <a:endCxn id="42" idx="2"/>
          </p:cNvCxnSpPr>
          <p:nvPr/>
        </p:nvCxnSpPr>
        <p:spPr>
          <a:xfrm flipV="1">
            <a:off x="5292040" y="2314210"/>
            <a:ext cx="367143" cy="548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42" idx="0"/>
            <a:endCxn id="62" idx="4"/>
          </p:cNvCxnSpPr>
          <p:nvPr/>
        </p:nvCxnSpPr>
        <p:spPr>
          <a:xfrm rot="16200000" flipV="1">
            <a:off x="5607866" y="1903443"/>
            <a:ext cx="461843" cy="79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ussdiagramm: Zusammenführung 61"/>
          <p:cNvSpPr/>
          <p:nvPr/>
        </p:nvSpPr>
        <p:spPr>
          <a:xfrm>
            <a:off x="5658391" y="1312917"/>
            <a:ext cx="360000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winkelte Verbindung 46"/>
          <p:cNvCxnSpPr>
            <a:stCxn id="62" idx="6"/>
            <a:endCxn id="92" idx="1"/>
          </p:cNvCxnSpPr>
          <p:nvPr/>
        </p:nvCxnSpPr>
        <p:spPr>
          <a:xfrm>
            <a:off x="6018389" y="1492919"/>
            <a:ext cx="1224139" cy="167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4" idx="1"/>
          </p:cNvCxnSpPr>
          <p:nvPr/>
        </p:nvCxnSpPr>
        <p:spPr>
          <a:xfrm flipV="1">
            <a:off x="1187625" y="1492917"/>
            <a:ext cx="2155251" cy="151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uppieren 158"/>
          <p:cNvGrpSpPr/>
          <p:nvPr/>
        </p:nvGrpSpPr>
        <p:grpSpPr>
          <a:xfrm>
            <a:off x="6085311" y="1170557"/>
            <a:ext cx="2470828" cy="648073"/>
            <a:chOff x="6655144" y="1180082"/>
            <a:chExt cx="2470828" cy="648072"/>
          </a:xfrm>
        </p:grpSpPr>
        <p:sp>
          <p:nvSpPr>
            <p:cNvPr id="92" name="Rechteck 91"/>
            <p:cNvSpPr/>
            <p:nvPr/>
          </p:nvSpPr>
          <p:spPr>
            <a:xfrm>
              <a:off x="7812362" y="1180082"/>
              <a:ext cx="131361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COMPARE I </a:t>
              </a:r>
              <a:r>
                <a:rPr lang="de-DE" dirty="0" err="1" smtClean="0"/>
                <a:t>strategies</a:t>
              </a:r>
              <a:endParaRPr lang="en-US" dirty="0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6655144" y="1197566"/>
              <a:ext cx="1157216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2"/>
                  </a:solidFill>
                </a:rPr>
                <a:t>Bewegungs-historie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93" name="Rechteck 92"/>
          <p:cNvSpPr/>
          <p:nvPr/>
        </p:nvSpPr>
        <p:spPr>
          <a:xfrm>
            <a:off x="7242529" y="1994936"/>
            <a:ext cx="131361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COMPARE II </a:t>
            </a:r>
            <a:r>
              <a:rPr lang="de-DE" dirty="0" err="1" smtClean="0"/>
              <a:t>payoffs</a:t>
            </a:r>
            <a:endParaRPr lang="en-US" dirty="0"/>
          </a:p>
        </p:txBody>
      </p:sp>
      <p:sp>
        <p:nvSpPr>
          <p:cNvPr id="126" name="Textfeld 125"/>
          <p:cNvSpPr txBox="1"/>
          <p:nvPr/>
        </p:nvSpPr>
        <p:spPr>
          <a:xfrm>
            <a:off x="6085311" y="2008636"/>
            <a:ext cx="1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>
                <a:solidFill>
                  <a:srgbClr val="1F497D"/>
                </a:solidFill>
              </a:rPr>
              <a:t>Bewegungs-historie</a:t>
            </a:r>
            <a:endParaRPr lang="en-US" sz="1600" dirty="0">
              <a:solidFill>
                <a:srgbClr val="1F497D"/>
              </a:solidFill>
            </a:endParaRPr>
          </a:p>
        </p:txBody>
      </p:sp>
      <p:cxnSp>
        <p:nvCxnSpPr>
          <p:cNvPr id="131" name="Gewinkelte Verbindung 130"/>
          <p:cNvCxnSpPr>
            <a:stCxn id="42" idx="5"/>
            <a:endCxn id="14" idx="1"/>
          </p:cNvCxnSpPr>
          <p:nvPr/>
        </p:nvCxnSpPr>
        <p:spPr>
          <a:xfrm rot="16200000" flipH="1">
            <a:off x="6261754" y="2145807"/>
            <a:ext cx="686622" cy="127720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42" idx="4"/>
            <a:endCxn id="7" idx="1"/>
          </p:cNvCxnSpPr>
          <p:nvPr/>
        </p:nvCxnSpPr>
        <p:spPr>
          <a:xfrm rot="16200000" flipH="1">
            <a:off x="5840586" y="2492256"/>
            <a:ext cx="1400539" cy="140334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uppieren 160"/>
          <p:cNvGrpSpPr/>
          <p:nvPr/>
        </p:nvGrpSpPr>
        <p:grpSpPr>
          <a:xfrm>
            <a:off x="6076926" y="2803685"/>
            <a:ext cx="2069385" cy="648072"/>
            <a:chOff x="6646758" y="2803685"/>
            <a:chExt cx="2069385" cy="648072"/>
          </a:xfrm>
        </p:grpSpPr>
        <p:sp>
          <p:nvSpPr>
            <p:cNvPr id="14" name="Rechteck 13"/>
            <p:cNvSpPr/>
            <p:nvPr/>
          </p:nvSpPr>
          <p:spPr>
            <a:xfrm>
              <a:off x="7813500" y="2803685"/>
              <a:ext cx="902643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ADD II</a:t>
              </a:r>
              <a:endParaRPr lang="en-US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6646758" y="2819379"/>
              <a:ext cx="11695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2"/>
                  </a:solidFill>
                </a:rPr>
                <a:t>Bewegungs-historie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2" name="Gruppieren 161"/>
          <p:cNvGrpSpPr/>
          <p:nvPr/>
        </p:nvGrpSpPr>
        <p:grpSpPr>
          <a:xfrm>
            <a:off x="6076925" y="3570162"/>
            <a:ext cx="2069384" cy="648072"/>
            <a:chOff x="6646759" y="3570156"/>
            <a:chExt cx="2069384" cy="648072"/>
          </a:xfrm>
        </p:grpSpPr>
        <p:sp>
          <p:nvSpPr>
            <p:cNvPr id="7" name="Rechteck 6"/>
            <p:cNvSpPr/>
            <p:nvPr/>
          </p:nvSpPr>
          <p:spPr>
            <a:xfrm>
              <a:off x="7812361" y="3570156"/>
              <a:ext cx="903782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ADD I</a:t>
              </a:r>
              <a:endParaRPr lang="en-US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6646759" y="3577435"/>
              <a:ext cx="1165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chemeClr val="tx2"/>
                  </a:solidFill>
                </a:rPr>
                <a:t>Bewegungs-historie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0" name="Textfeld 149"/>
          <p:cNvSpPr txBox="1"/>
          <p:nvPr/>
        </p:nvSpPr>
        <p:spPr>
          <a:xfrm>
            <a:off x="7151591" y="-36676"/>
            <a:ext cx="194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Musterkomplexität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179513" y="476672"/>
            <a:ext cx="13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EMMAs</a:t>
            </a:r>
            <a:endParaRPr lang="en-US" dirty="0"/>
          </a:p>
        </p:txBody>
      </p:sp>
      <p:cxnSp>
        <p:nvCxnSpPr>
          <p:cNvPr id="154" name="Gerade Verbindung 153"/>
          <p:cNvCxnSpPr/>
          <p:nvPr/>
        </p:nvCxnSpPr>
        <p:spPr>
          <a:xfrm>
            <a:off x="22691" y="332656"/>
            <a:ext cx="9128079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ussdiagramm: Oder 163"/>
          <p:cNvSpPr/>
          <p:nvPr/>
        </p:nvSpPr>
        <p:spPr>
          <a:xfrm>
            <a:off x="8485832" y="3714800"/>
            <a:ext cx="360000" cy="358899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Gewinkelte Verbindung 166"/>
          <p:cNvCxnSpPr>
            <a:stCxn id="164" idx="4"/>
            <a:endCxn id="15" idx="0"/>
          </p:cNvCxnSpPr>
          <p:nvPr/>
        </p:nvCxnSpPr>
        <p:spPr>
          <a:xfrm rot="16200000" flipH="1">
            <a:off x="8479620" y="4259915"/>
            <a:ext cx="374065" cy="163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winkelte Verbindung 169"/>
          <p:cNvCxnSpPr>
            <a:stCxn id="7" idx="3"/>
            <a:endCxn id="164" idx="2"/>
          </p:cNvCxnSpPr>
          <p:nvPr/>
        </p:nvCxnSpPr>
        <p:spPr>
          <a:xfrm>
            <a:off x="8146309" y="3894192"/>
            <a:ext cx="339523" cy="5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14" idx="3"/>
            <a:endCxn id="164" idx="0"/>
          </p:cNvCxnSpPr>
          <p:nvPr/>
        </p:nvCxnSpPr>
        <p:spPr>
          <a:xfrm>
            <a:off x="8146309" y="3127721"/>
            <a:ext cx="519523" cy="58707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winkelte Verbindung 175"/>
          <p:cNvCxnSpPr>
            <a:stCxn id="93" idx="3"/>
            <a:endCxn id="164" idx="0"/>
          </p:cNvCxnSpPr>
          <p:nvPr/>
        </p:nvCxnSpPr>
        <p:spPr>
          <a:xfrm>
            <a:off x="8556139" y="2318975"/>
            <a:ext cx="109695" cy="13958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winkelte Verbindung 178"/>
          <p:cNvCxnSpPr>
            <a:stCxn id="92" idx="3"/>
            <a:endCxn id="164" idx="0"/>
          </p:cNvCxnSpPr>
          <p:nvPr/>
        </p:nvCxnSpPr>
        <p:spPr>
          <a:xfrm>
            <a:off x="8556139" y="1494594"/>
            <a:ext cx="109695" cy="222020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3387781" y="548680"/>
            <a:ext cx="135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EIPs</a:t>
            </a:r>
            <a:endParaRPr lang="en-US" dirty="0"/>
          </a:p>
        </p:txBody>
      </p:sp>
      <p:cxnSp>
        <p:nvCxnSpPr>
          <p:cNvPr id="203" name="Gerade Verbindung mit Pfeil 202"/>
          <p:cNvCxnSpPr>
            <a:stCxn id="4" idx="3"/>
          </p:cNvCxnSpPr>
          <p:nvPr/>
        </p:nvCxnSpPr>
        <p:spPr>
          <a:xfrm>
            <a:off x="4630636" y="1492917"/>
            <a:ext cx="10214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/>
          <p:cNvCxnSpPr>
            <a:stCxn id="42" idx="6"/>
            <a:endCxn id="93" idx="1"/>
          </p:cNvCxnSpPr>
          <p:nvPr/>
        </p:nvCxnSpPr>
        <p:spPr>
          <a:xfrm>
            <a:off x="6019183" y="2314210"/>
            <a:ext cx="1223346" cy="4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Zusammenführung 154"/>
          <p:cNvSpPr/>
          <p:nvPr/>
        </p:nvSpPr>
        <p:spPr>
          <a:xfrm>
            <a:off x="7899336" y="5834293"/>
            <a:ext cx="360905" cy="360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ussdiagramm: Oder 155"/>
          <p:cNvSpPr/>
          <p:nvPr/>
        </p:nvSpPr>
        <p:spPr>
          <a:xfrm>
            <a:off x="7899333" y="6309320"/>
            <a:ext cx="360907" cy="360000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7668345" y="5517232"/>
            <a:ext cx="1441268" cy="134076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(4:3)</PresentationFormat>
  <Paragraphs>209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Kremer</dc:creator>
  <cp:lastModifiedBy>Marco Kremer</cp:lastModifiedBy>
  <cp:revision>43</cp:revision>
  <dcterms:created xsi:type="dcterms:W3CDTF">2017-07-21T11:39:21Z</dcterms:created>
  <dcterms:modified xsi:type="dcterms:W3CDTF">2019-08-26T19:58:00Z</dcterms:modified>
</cp:coreProperties>
</file>