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0"/>
  </p:normalViewPr>
  <p:slideViewPr>
    <p:cSldViewPr snapToGrid="0" snapToObjects="1">
      <p:cViewPr varScale="1">
        <p:scale>
          <a:sx n="72" d="100"/>
          <a:sy n="72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iomalchiodi.gitlab.io/sad-python-book/L05-Indici_di_eterogeneit%C3%A0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books.org/wiki/File:Artificial_neural_network.svg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3988F-0EE0-7041-9675-69E7AE2F3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065" y="1041400"/>
            <a:ext cx="8791575" cy="2387600"/>
          </a:xfrm>
        </p:spPr>
        <p:txBody>
          <a:bodyPr/>
          <a:lstStyle/>
          <a:p>
            <a:r>
              <a:rPr lang="it-IT" dirty="0"/>
              <a:t>Modelli di machine learning per il riconoscimento di tumore maligno al seno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ED3164-DF35-5B4F-9759-DE09E15F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962" y="4520817"/>
            <a:ext cx="8791575" cy="1295783"/>
          </a:xfrm>
        </p:spPr>
        <p:txBody>
          <a:bodyPr/>
          <a:lstStyle/>
          <a:p>
            <a:pPr algn="r"/>
            <a:r>
              <a:rPr lang="it-IT" sz="1600" dirty="0"/>
              <a:t>Federica d’antico – </a:t>
            </a:r>
            <a:r>
              <a:rPr lang="it-IT" sz="1600" dirty="0" err="1"/>
              <a:t>mat</a:t>
            </a:r>
            <a:r>
              <a:rPr lang="it-IT" sz="1600" dirty="0"/>
              <a:t>. 829572</a:t>
            </a:r>
          </a:p>
          <a:p>
            <a:pPr algn="r"/>
            <a:r>
              <a:rPr lang="it-IT" sz="1600" dirty="0"/>
              <a:t>Marco </a:t>
            </a:r>
            <a:r>
              <a:rPr lang="it-IT" sz="1600" dirty="0" err="1"/>
              <a:t>latella</a:t>
            </a:r>
            <a:r>
              <a:rPr lang="it-IT" sz="1600" dirty="0"/>
              <a:t> – </a:t>
            </a:r>
            <a:r>
              <a:rPr lang="it-IT" sz="1600" dirty="0" err="1"/>
              <a:t>mat</a:t>
            </a:r>
            <a:r>
              <a:rPr lang="it-IT" sz="1600" dirty="0"/>
              <a:t>. 829498</a:t>
            </a:r>
          </a:p>
          <a:p>
            <a:pPr algn="r"/>
            <a:r>
              <a:rPr lang="it-IT" sz="1600" dirty="0"/>
              <a:t>Michele </a:t>
            </a:r>
            <a:r>
              <a:rPr lang="it-IT" sz="1600" dirty="0" err="1"/>
              <a:t>leporati</a:t>
            </a:r>
            <a:r>
              <a:rPr lang="it-IT" sz="1600" dirty="0"/>
              <a:t> - </a:t>
            </a:r>
            <a:r>
              <a:rPr lang="it-IT" sz="1600" dirty="0" err="1"/>
              <a:t>mat</a:t>
            </a:r>
            <a:r>
              <a:rPr lang="it-IT" sz="1600" dirty="0"/>
              <a:t>. 834976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72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4" y="822599"/>
            <a:ext cx="102295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CONCLUSIONI </a:t>
            </a:r>
          </a:p>
          <a:p>
            <a:endParaRPr lang="it-IT" sz="28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          Analizzando i risultati ottenuti è possibile evidenziare come la rete neurale sia in grado di ottenere dei risultati migliori e più stabili rispetto all’albero di decisione. Infatti, a fronte di un valore di </a:t>
            </a:r>
            <a:r>
              <a:rPr lang="it-IT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accuracy</a:t>
            </a:r>
            <a:r>
              <a:rPr lang="it-IT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simile vi è una maggior precisione da parte della rete nel predire la classe ”</a:t>
            </a:r>
            <a:r>
              <a:rPr lang="it-IT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Malign</a:t>
            </a:r>
            <a:r>
              <a:rPr lang="it-IT" sz="2400" b="1" dirty="0">
                <a:solidFill>
                  <a:schemeClr val="bg1"/>
                </a:solidFill>
                <a:sym typeface="Wingdings" panose="05000000000000000000" pitchFamily="2" charset="2"/>
              </a:rPr>
              <a:t>”. Questo, tenendo conto del dominio applicativo è un ottimo risultato in quanto individuare con precisione un nodulo maligno ci è sembrato più significativo che predire la natura benevola dello stesso.            </a:t>
            </a:r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113408" y="74317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OBBIETTIVO</a:t>
            </a:r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r>
              <a:rPr lang="it-IT" sz="2400" dirty="0">
                <a:solidFill>
                  <a:schemeClr val="bg1"/>
                </a:solidFill>
              </a:rPr>
              <a:t>Riconoscere la malignità di un nodulo sospetto al seno attraverso lo sviluppo di un modello basato su apprendimento supervisionato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E03271-72F3-1142-AEBE-7C910A27FE55}"/>
              </a:ext>
            </a:extLst>
          </p:cNvPr>
          <p:cNvSpPr txBox="1"/>
          <p:nvPr/>
        </p:nvSpPr>
        <p:spPr>
          <a:xfrm>
            <a:off x="3478937" y="2096831"/>
            <a:ext cx="39557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r>
              <a:rPr lang="it-IT" sz="2800" b="1" dirty="0">
                <a:solidFill>
                  <a:schemeClr val="bg1"/>
                </a:solidFill>
              </a:rPr>
              <a:t>MODELLI IMPLEMENTATI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17E7AE7-BD0B-43E6-9CAA-732D7B01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0097" y="3765206"/>
            <a:ext cx="2878773" cy="19765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CF1CFE3-09FB-4F2D-99A8-AAE441C7C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36699" y="3682985"/>
            <a:ext cx="2305406" cy="205878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2D904A-7674-4015-A4A1-338BD46E62B2}"/>
              </a:ext>
            </a:extLst>
          </p:cNvPr>
          <p:cNvSpPr txBox="1"/>
          <p:nvPr/>
        </p:nvSpPr>
        <p:spPr>
          <a:xfrm>
            <a:off x="3388683" y="5739680"/>
            <a:ext cx="140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Rete Neurale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FA51EE-83A3-4180-A9A3-B5487E81A619}"/>
              </a:ext>
            </a:extLst>
          </p:cNvPr>
          <p:cNvSpPr txBox="1"/>
          <p:nvPr/>
        </p:nvSpPr>
        <p:spPr>
          <a:xfrm>
            <a:off x="6684750" y="5739680"/>
            <a:ext cx="18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Albero Decisionale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12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E4156E5-2FCF-4B5C-B560-8626AD12C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81"/>
          <a:stretch/>
        </p:blipFill>
        <p:spPr>
          <a:xfrm>
            <a:off x="8387398" y="3338004"/>
            <a:ext cx="2732346" cy="26924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107440" y="672405"/>
            <a:ext cx="8686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DATASET UTILIZZATO</a:t>
            </a:r>
            <a:br>
              <a:rPr lang="it-IT" sz="2400" b="1">
                <a:solidFill>
                  <a:schemeClr val="bg1"/>
                </a:solidFill>
              </a:rPr>
            </a:br>
            <a:br>
              <a:rPr lang="it-IT" sz="2400" b="1">
                <a:solidFill>
                  <a:schemeClr val="bg1"/>
                </a:solidFill>
              </a:rPr>
            </a:br>
            <a:r>
              <a:rPr lang="it-IT" sz="2400">
                <a:solidFill>
                  <a:schemeClr val="bg1"/>
                </a:solidFill>
              </a:rPr>
              <a:t>Il dataset “Breast Cancer Prediction Dataset” è reperibile sul sito Kaggle. È composto da 569 istanze caratterizzate da informazioni riscontrabili a seguito dell’individuazione di un nodulo con esame radiologico.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042FFC-6663-4847-9EA2-EBF9CB06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33"/>
          <a:stretch/>
        </p:blipFill>
        <p:spPr>
          <a:xfrm>
            <a:off x="995680" y="3271054"/>
            <a:ext cx="7475663" cy="20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INTRODUZIONE NUOVE VARIABILI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Attraverso la manipolazione degli attributi già presenti nel dataset è stato possibile ottenere due nuove variabili: </a:t>
            </a:r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5325F67-8E16-4911-8A37-CF9F8E033F91}"/>
                  </a:ext>
                </a:extLst>
              </p:cNvPr>
              <p:cNvSpPr txBox="1"/>
              <p:nvPr/>
            </p:nvSpPr>
            <p:spPr>
              <a:xfrm>
                <a:off x="5786070" y="3112470"/>
                <a:ext cx="1527748" cy="13536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solidFill>
                      <a:schemeClr val="bg1"/>
                    </a:solidFill>
                  </a:rPr>
                  <a:t>Volume</a:t>
                </a:r>
              </a:p>
              <a:p>
                <a:pPr algn="ctr"/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it-IT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5325F67-8E16-4911-8A37-CF9F8E03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70" y="3112470"/>
                <a:ext cx="1527748" cy="1353640"/>
              </a:xfrm>
              <a:prstGeom prst="rect">
                <a:avLst/>
              </a:prstGeom>
              <a:blipFill>
                <a:blip r:embed="rId2"/>
                <a:stretch>
                  <a:fillRect t="-3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53B1104-2ABC-4119-B153-0F9696D87774}"/>
                  </a:ext>
                </a:extLst>
              </p:cNvPr>
              <p:cNvSpPr txBox="1"/>
              <p:nvPr/>
            </p:nvSpPr>
            <p:spPr>
              <a:xfrm>
                <a:off x="3210115" y="3123279"/>
                <a:ext cx="1912053" cy="14050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 err="1">
                    <a:solidFill>
                      <a:schemeClr val="bg1"/>
                    </a:solidFill>
                  </a:rPr>
                  <a:t>Compactness</a:t>
                </a:r>
                <a:endParaRPr lang="it-IT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it-IT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it-IT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53B1104-2ABC-4119-B153-0F9696D8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15" y="3123279"/>
                <a:ext cx="1912053" cy="1405065"/>
              </a:xfrm>
              <a:prstGeom prst="rect">
                <a:avLst/>
              </a:prstGeom>
              <a:blipFill>
                <a:blip r:embed="rId3"/>
                <a:stretch>
                  <a:fillRect l="-633" t="-2991" r="-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0C7B4A-64CE-476D-8CA0-20C797EF7130}"/>
              </a:ext>
            </a:extLst>
          </p:cNvPr>
          <p:cNvSpPr txBox="1"/>
          <p:nvPr/>
        </p:nvSpPr>
        <p:spPr>
          <a:xfrm>
            <a:off x="1018465" y="4984343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Compactness</a:t>
            </a:r>
            <a:r>
              <a:rPr lang="it-IT" sz="2400" dirty="0">
                <a:solidFill>
                  <a:schemeClr val="bg1"/>
                </a:solidFill>
              </a:rPr>
              <a:t> e Volume sono spesso ritrovate nel dominio applicativo.</a:t>
            </a:r>
          </a:p>
        </p:txBody>
      </p:sp>
    </p:spTree>
    <p:extLst>
      <p:ext uri="{BB962C8B-B14F-4D97-AF65-F5344CB8AC3E}">
        <p14:creationId xmlns:p14="http://schemas.microsoft.com/office/powerpoint/2010/main" val="44249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40E182F-30FF-4774-89AA-EC947D6BB4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77" y="3515400"/>
            <a:ext cx="2520000" cy="252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88624E-2F47-4277-A2E1-7AEFF060AB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77" y="1249888"/>
            <a:ext cx="2520000" cy="252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24FB514-81CC-4CBC-84E6-C2EC769E96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42" y="3515400"/>
            <a:ext cx="2520000" cy="25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ANALISI ESPLORATIVA </a:t>
            </a:r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4B17A2F-9E17-455A-872F-6C3E2531B16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4" y="1246341"/>
            <a:ext cx="2520000" cy="25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AA4BF7E-50AB-4F4D-AFCE-F360AA98E26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42" y="1249888"/>
            <a:ext cx="2520000" cy="252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FEE7EBF-3D44-4B71-821B-A1B3843A04C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9" y="1249888"/>
            <a:ext cx="2520000" cy="25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A07B15D-FFA8-4D90-96BD-FC335BB26E2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22" y="3515400"/>
            <a:ext cx="2520000" cy="2520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D44DC5B-71F6-471A-A99F-D1B55C4BABF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9" y="3515400"/>
            <a:ext cx="2520000" cy="2520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8B821CC-9751-4C65-B639-063A229020E9}"/>
              </a:ext>
            </a:extLst>
          </p:cNvPr>
          <p:cNvSpPr txBox="1"/>
          <p:nvPr/>
        </p:nvSpPr>
        <p:spPr>
          <a:xfrm>
            <a:off x="2563350" y="6025107"/>
            <a:ext cx="18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Analisi </a:t>
            </a:r>
            <a:r>
              <a:rPr lang="it-IT" dirty="0" err="1">
                <a:solidFill>
                  <a:schemeClr val="bg1"/>
                </a:solidFill>
              </a:rPr>
              <a:t>Univariata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87DFFA-D413-4420-BD11-6D7288CE69EC}"/>
              </a:ext>
            </a:extLst>
          </p:cNvPr>
          <p:cNvSpPr txBox="1"/>
          <p:nvPr/>
        </p:nvSpPr>
        <p:spPr>
          <a:xfrm>
            <a:off x="7672016" y="6025107"/>
            <a:ext cx="195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Analisi Multivariata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38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PCA</a:t>
            </a:r>
            <a:endParaRPr lang="it-IT" sz="2400" b="1" dirty="0">
              <a:solidFill>
                <a:schemeClr val="bg1"/>
              </a:solidFill>
            </a:endParaRPr>
          </a:p>
          <a:p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871564-FA32-4C39-A65D-8432EA382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94" y="1831023"/>
            <a:ext cx="3814131" cy="38062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B5FA12-684E-4338-9FF0-679CCBCC13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18" y="1831023"/>
            <a:ext cx="4266915" cy="37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10-FOLD CROSS VALIDATION – NEURAL NETWORK</a:t>
            </a:r>
          </a:p>
          <a:p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21DDAF-3B00-477D-B888-7FD954A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86"/>
          <a:stretch/>
        </p:blipFill>
        <p:spPr>
          <a:xfrm>
            <a:off x="4605051" y="1901366"/>
            <a:ext cx="2829548" cy="11049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450BF5-8238-4422-AE68-5099DD2A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75" y="3532582"/>
            <a:ext cx="8724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4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10-FOLD CROSS VALIDATION – NEURAL NETWORK</a:t>
            </a:r>
          </a:p>
          <a:p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BA56EE-3CBC-4DDA-A1EF-4CF2D6AF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19412"/>
            <a:ext cx="8686800" cy="14001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CE2DDE-02D8-45B5-9367-C43D9862C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32"/>
          <a:stretch/>
        </p:blipFill>
        <p:spPr>
          <a:xfrm>
            <a:off x="4711633" y="1988196"/>
            <a:ext cx="2768733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7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F263A-E104-5249-9BDA-F1C575276F01}"/>
              </a:ext>
            </a:extLst>
          </p:cNvPr>
          <p:cNvSpPr txBox="1"/>
          <p:nvPr/>
        </p:nvSpPr>
        <p:spPr>
          <a:xfrm>
            <a:off x="1018465" y="822600"/>
            <a:ext cx="8686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ANALISI DEI RISULTATI</a:t>
            </a:r>
            <a:br>
              <a:rPr lang="it-IT" sz="2400" b="1" dirty="0">
                <a:solidFill>
                  <a:schemeClr val="bg1"/>
                </a:solidFill>
              </a:rPr>
            </a:b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043096-0604-4C03-B5A3-7C685EEC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7" y="1940560"/>
            <a:ext cx="10297685" cy="36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279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Tw Cen MT</vt:lpstr>
      <vt:lpstr>Circuito</vt:lpstr>
      <vt:lpstr>Modelli di machine learning per il riconoscimento di tumore maligno al seno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 di machine learning per il riconoscimento di tumore maligno al seno</dc:title>
  <dc:creator>m.leporati1@campus.unimib.it</dc:creator>
  <cp:lastModifiedBy>Federica DAntico</cp:lastModifiedBy>
  <cp:revision>16</cp:revision>
  <dcterms:created xsi:type="dcterms:W3CDTF">2021-02-19T17:19:48Z</dcterms:created>
  <dcterms:modified xsi:type="dcterms:W3CDTF">2021-02-20T00:56:54Z</dcterms:modified>
</cp:coreProperties>
</file>