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94" r:id="rId6"/>
    <p:sldId id="261" r:id="rId7"/>
    <p:sldId id="262" r:id="rId8"/>
    <p:sldId id="263" r:id="rId9"/>
    <p:sldId id="264" r:id="rId10"/>
    <p:sldId id="279" r:id="rId11"/>
    <p:sldId id="281" r:id="rId12"/>
    <p:sldId id="282" r:id="rId13"/>
    <p:sldId id="283" r:id="rId14"/>
    <p:sldId id="291" r:id="rId15"/>
    <p:sldId id="284" r:id="rId16"/>
    <p:sldId id="285" r:id="rId17"/>
    <p:sldId id="286" r:id="rId18"/>
    <p:sldId id="287" r:id="rId19"/>
    <p:sldId id="290" r:id="rId20"/>
    <p:sldId id="288" r:id="rId21"/>
    <p:sldId id="289" r:id="rId22"/>
    <p:sldId id="292" r:id="rId2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/>
    <p:restoredTop sz="94694"/>
  </p:normalViewPr>
  <p:slideViewPr>
    <p:cSldViewPr snapToGrid="0">
      <p:cViewPr varScale="1">
        <p:scale>
          <a:sx n="121" d="100"/>
          <a:sy n="121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D6F3-6DE0-D5C0-13FE-545C91256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764C-31B5-1B0C-CA60-CE538A3CB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46E9A-B1D3-D97E-F968-D8A043CA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B312-3E20-1B6A-F0B3-CCAABCFB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2D13-2DC1-B9E1-2404-20BCF334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8620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6C0C-8A5B-6414-300B-9DD55414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4B717-3275-EF71-7FB2-08EAE3D00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5B85-37E1-1BFF-6AA4-4F6B5D56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A59C0-3595-0DD5-F552-C72CD0E6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1CA5-E93C-2597-EA3A-69C957F4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9000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FFB75-4097-80EA-D138-58A40E398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E5963-F54E-C797-F7E1-132669787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F228E-D139-BF3B-2F5E-D86408FB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C182-D9FE-DDA8-F4D3-222993C9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222BA-E0D8-C3F2-B18A-7160A65C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809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AA8B-FA1F-3DC8-AD2B-6FC31E53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72DEF-29F7-BEA2-B83F-491DA8CA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E6B9-BF7D-39A6-D6DF-E5410D92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81CD-5D63-9AA0-DFA3-BF7DC876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77F47-F904-E4B1-7DDA-76F2441E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4881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39AC-2875-BA39-1FC6-62CC8756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D1872-ACCB-C52F-9F5D-458137F0F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5A9A-4E57-64D7-C2DC-A69C920D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59E64-9734-C208-EBEA-ACE4EFB2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967B0-8F80-04DE-65C1-C3450534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17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BD55-76E2-60D0-B065-5A7BFF5F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CC37-0AEB-E41A-DCE8-170EBCFEC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9610E-E0C0-4BE3-199A-2BF9F4104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7D7DD-8AD6-EB70-8109-567391E7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9DC3B-E581-8F97-E9BF-99B11D89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B9AA-BBBE-1C18-3420-48A90CFF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879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C279-A90F-E416-3A27-BDAC7DB3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B286-ACC2-591A-3724-C8D075BA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349FB-1745-C731-6690-E13A8091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2AC17-FA6C-EBCE-5158-DBCBF8891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0B42E-63F9-F88B-F924-5DB42FE9B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06B82-F08E-19FD-8271-16287659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39ED5-5C1E-1917-2E3D-C90E06CD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17075-C18D-D8DA-7232-4DE36572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0863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489F-E834-E781-75B1-42F5E69D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FECA1-03C4-8DFB-9C89-C3D3D0A4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DD360-2604-6504-36C3-383877CD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290BB-131A-F881-6239-87CC9A01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9825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8E3B4-7AAE-87E8-32AF-BBB42646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36C5F-E291-4C4B-9BAA-1D2AA38B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2FCA1-BE97-7EA6-3014-9259B27B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0916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E7CB-F9A0-111B-9F5F-9F138463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B820-11E8-2775-D378-CBF4968AA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5376B-7217-B4E6-728C-41936633F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0931F-A27E-7B33-CB86-A22733E1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C18C0-52FE-BFCB-60C9-16A38F26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AAEA0-6C8E-C85F-402A-5F98268D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6303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46C5-D9C3-6263-2F98-58603663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7EFD5-A72F-B178-2AA4-0CE096AD5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10CC-F09A-DEC8-AC92-DF8BAAC31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769B-C6B6-591E-61A1-B8030286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0E0A3-0711-E062-9A9A-56DE62F6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6FDC7-41E1-A660-EF65-20B7B04F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7182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DF2C4-A20C-B3FA-5304-F40607B2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AFE00-81C3-11AD-8798-00E1AC9F6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BF791-02C5-8154-A930-7939A8795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91C0-34D8-B241-982A-1C5A4E022731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88B36-EE65-72E2-CB97-36D8DE534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88A5-47E6-6CC1-9F15-82A812F80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307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05E8-1256-7998-D857-7447D0072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Gestione aste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C6A88-644F-BD73-6485-7FD219BFC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Pure HTML</a:t>
            </a:r>
          </a:p>
          <a:p>
            <a:r>
              <a:rPr lang="en-IT" dirty="0"/>
              <a:t>M</a:t>
            </a:r>
            <a:r>
              <a:rPr lang="en-GB" dirty="0"/>
              <a:t>a</a:t>
            </a:r>
            <a:r>
              <a:rPr lang="en-IT" dirty="0"/>
              <a:t>rco Laurenzi, Antonio Marusic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78608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login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3846" y="1111251"/>
            <a:ext cx="1314451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GoToHomePage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  <a:stCxn id="5" idx="2"/>
          </p:cNvCxnSpPr>
          <p:nvPr/>
        </p:nvCxnSpPr>
        <p:spPr>
          <a:xfrm flipH="1">
            <a:off x="2701625" y="1828800"/>
            <a:ext cx="29447" cy="48405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doPOST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53830" y="14478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UserDAO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>
            <a:off x="4480741" y="18288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5640" y="2145269"/>
            <a:ext cx="1426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checkCredentials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55640" y="3124200"/>
            <a:ext cx="1438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12621" y="2754868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|| null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5921" y="14478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ctx</a:t>
            </a:r>
            <a:endParaRPr lang="en-US" dirty="0"/>
          </a:p>
        </p:txBody>
      </p:sp>
      <p:cxnSp>
        <p:nvCxnSpPr>
          <p:cNvPr id="18" name="Straight Connector 17"/>
          <p:cNvCxnSpPr>
            <a:stCxn id="17" idx="2"/>
          </p:cNvCxnSpPr>
          <p:nvPr/>
        </p:nvCxnSpPr>
        <p:spPr>
          <a:xfrm flipH="1">
            <a:off x="6002832" y="18288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50430" y="30099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55640" y="3714750"/>
            <a:ext cx="2994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process(</a:t>
            </a:r>
            <a:r>
              <a:rPr lang="en-US" sz="1600" dirty="0" err="1"/>
              <a:t>ctx</a:t>
            </a:r>
            <a:r>
              <a:rPr lang="en-US" sz="1600" dirty="0"/>
              <a:t>, “</a:t>
            </a:r>
            <a:r>
              <a:rPr lang="en-US" sz="1600" dirty="0" err="1"/>
              <a:t>LoginPage.html</a:t>
            </a:r>
            <a:r>
              <a:rPr lang="en-US" sz="1600" dirty="0"/>
              <a:t>”…)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Template Engine</a:t>
            </a:r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 flipH="1">
            <a:off x="7515000" y="1828800"/>
            <a:ext cx="30315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5640" y="4648200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19706" y="2983260"/>
            <a:ext cx="12286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</a:t>
            </a:r>
          </a:p>
          <a:p>
            <a:r>
              <a:rPr lang="en-US" sz="1400" dirty="0"/>
              <a:t>username</a:t>
            </a:r>
          </a:p>
          <a:p>
            <a:r>
              <a:rPr lang="en-US" sz="1400" dirty="0"/>
              <a:t>password</a:t>
            </a:r>
          </a:p>
          <a:p>
            <a:endParaRPr lang="en-US" sz="1600" dirty="0"/>
          </a:p>
          <a:p>
            <a:r>
              <a:rPr lang="en-US" sz="1600" dirty="0"/>
              <a:t>From: </a:t>
            </a:r>
            <a:r>
              <a:rPr lang="en-US" sz="1600" dirty="0" err="1"/>
              <a:t>login.html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7752185" y="1944960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ctx</a:t>
            </a:r>
            <a:endParaRPr lang="en-US" sz="1600" dirty="0"/>
          </a:p>
        </p:txBody>
      </p:sp>
      <p:cxnSp>
        <p:nvCxnSpPr>
          <p:cNvPr id="35" name="Straight Connector 34"/>
          <p:cNvCxnSpPr>
            <a:stCxn id="34" idx="2"/>
          </p:cNvCxnSpPr>
          <p:nvPr/>
        </p:nvCxnSpPr>
        <p:spPr>
          <a:xfrm flipH="1">
            <a:off x="8379096" y="2453044"/>
            <a:ext cx="30314" cy="4216316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226694" y="4653136"/>
            <a:ext cx="304800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827459" y="2607146"/>
            <a:ext cx="1697048" cy="6031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TemplateEngine</a:t>
            </a:r>
            <a:endParaRPr lang="en-US" dirty="0"/>
          </a:p>
        </p:txBody>
      </p:sp>
      <p:cxnSp>
        <p:nvCxnSpPr>
          <p:cNvPr id="38" name="Straight Connector 37"/>
          <p:cNvCxnSpPr>
            <a:cxnSpLocks/>
            <a:stCxn id="37" idx="2"/>
          </p:cNvCxnSpPr>
          <p:nvPr/>
        </p:nvCxnSpPr>
        <p:spPr>
          <a:xfrm>
            <a:off x="9675983" y="3210322"/>
            <a:ext cx="6207" cy="35451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523583" y="5898253"/>
            <a:ext cx="304800" cy="628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34238" y="5044484"/>
            <a:ext cx="3249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[user != null] </a:t>
            </a:r>
            <a:r>
              <a:rPr lang="en-US" sz="1600" dirty="0" err="1"/>
              <a:t>setAttribute</a:t>
            </a:r>
            <a:r>
              <a:rPr lang="en-US" sz="1600" dirty="0"/>
              <a:t>(username)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23084" y="5898253"/>
            <a:ext cx="2871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process(</a:t>
            </a:r>
            <a:r>
              <a:rPr lang="en-US" sz="1600" dirty="0" err="1"/>
              <a:t>ctx</a:t>
            </a:r>
            <a:r>
              <a:rPr lang="en-US" sz="1600" dirty="0"/>
              <a:t>, “</a:t>
            </a:r>
            <a:r>
              <a:rPr lang="en-US" sz="1600" dirty="0" err="1"/>
              <a:t>LoginPage.html</a:t>
            </a:r>
            <a:r>
              <a:rPr lang="en-US" sz="1600" dirty="0"/>
              <a:t>”…)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855641" y="5445224"/>
            <a:ext cx="53468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2927648" y="6309320"/>
            <a:ext cx="65959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C262F0-FB05-0F0C-DAB5-9F320FCF99AA}"/>
              </a:ext>
            </a:extLst>
          </p:cNvPr>
          <p:cNvSpPr txBox="1"/>
          <p:nvPr/>
        </p:nvSpPr>
        <p:spPr>
          <a:xfrm>
            <a:off x="2318226" y="3458945"/>
            <a:ext cx="4101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[user   == null ] </a:t>
            </a:r>
            <a:r>
              <a:rPr lang="en-US" sz="1200" dirty="0" err="1"/>
              <a:t>setAttribute</a:t>
            </a:r>
            <a:r>
              <a:rPr lang="en-US" sz="1200" dirty="0"/>
              <a:t>(username)</a:t>
            </a:r>
          </a:p>
        </p:txBody>
      </p:sp>
    </p:spTree>
    <p:extLst>
      <p:ext uri="{BB962C8B-B14F-4D97-AF65-F5344CB8AC3E}">
        <p14:creationId xmlns:p14="http://schemas.microsoft.com/office/powerpoint/2010/main" val="342575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registration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3846" y="1111251"/>
            <a:ext cx="1314451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SignUp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  <a:stCxn id="5" idx="2"/>
          </p:cNvCxnSpPr>
          <p:nvPr/>
        </p:nvCxnSpPr>
        <p:spPr>
          <a:xfrm flipH="1">
            <a:off x="2701625" y="1828800"/>
            <a:ext cx="29447" cy="48405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doPOST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53830" y="14478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UserDAO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>
            <a:off x="4480741" y="18288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52712" y="2166931"/>
            <a:ext cx="981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createUser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55640" y="3124200"/>
            <a:ext cx="1438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12621" y="2754868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redirect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LoginPage.html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>
            <a:off x="7545315" y="1828800"/>
            <a:ext cx="13548" cy="44297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5640" y="4648200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51956" y="2983260"/>
            <a:ext cx="15963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</a:t>
            </a:r>
          </a:p>
          <a:p>
            <a:r>
              <a:rPr lang="en-US" sz="1400" dirty="0"/>
              <a:t>username</a:t>
            </a:r>
          </a:p>
          <a:p>
            <a:r>
              <a:rPr lang="en-US" sz="1400" dirty="0"/>
              <a:t>Password</a:t>
            </a:r>
          </a:p>
          <a:p>
            <a:r>
              <a:rPr lang="en-US" sz="1400" dirty="0"/>
              <a:t>address</a:t>
            </a:r>
          </a:p>
          <a:p>
            <a:endParaRPr lang="en-US" sz="1600" dirty="0"/>
          </a:p>
          <a:p>
            <a:r>
              <a:rPr lang="en-US" sz="1600" dirty="0"/>
              <a:t>From: </a:t>
            </a:r>
            <a:r>
              <a:rPr lang="en-US" sz="1600" dirty="0" err="1"/>
              <a:t>SignUpPage.html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772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</a:t>
            </a:r>
            <a:r>
              <a:rPr lang="en-US" dirty="0" err="1"/>
              <a:t>GoToSellingPage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73846" y="1111251"/>
            <a:ext cx="1314451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GoToSellingPage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  <a:stCxn id="5" idx="2"/>
          </p:cNvCxnSpPr>
          <p:nvPr/>
        </p:nvCxnSpPr>
        <p:spPr>
          <a:xfrm flipH="1">
            <a:off x="2701625" y="1828800"/>
            <a:ext cx="29447" cy="48405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6829" y="1284461"/>
            <a:ext cx="1517008" cy="563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AuctionDAO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  <a:stCxn id="10" idx="2"/>
          </p:cNvCxnSpPr>
          <p:nvPr/>
        </p:nvCxnSpPr>
        <p:spPr>
          <a:xfrm flipH="1">
            <a:off x="4481506" y="1847632"/>
            <a:ext cx="13827" cy="416123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5640" y="2145269"/>
            <a:ext cx="1429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findAll</a:t>
            </a:r>
            <a:r>
              <a:rPr lang="en-US" sz="1400" dirty="0"/>
              <a:t>…Auctions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55640" y="3124200"/>
            <a:ext cx="1438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12621" y="2754868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auctions…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5921" y="14478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ctx</a:t>
            </a:r>
            <a:endParaRPr lang="en-US" dirty="0"/>
          </a:p>
        </p:txBody>
      </p:sp>
      <p:cxnSp>
        <p:nvCxnSpPr>
          <p:cNvPr id="18" name="Straight Connector 17"/>
          <p:cNvCxnSpPr>
            <a:stCxn id="17" idx="2"/>
          </p:cNvCxnSpPr>
          <p:nvPr/>
        </p:nvCxnSpPr>
        <p:spPr>
          <a:xfrm flipH="1">
            <a:off x="6002832" y="18288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50430" y="30099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55640" y="3714750"/>
            <a:ext cx="2994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process(</a:t>
            </a:r>
            <a:r>
              <a:rPr lang="en-US" sz="1600" dirty="0" err="1"/>
              <a:t>ctx</a:t>
            </a:r>
            <a:r>
              <a:rPr lang="en-US" sz="1600" dirty="0"/>
              <a:t>, “</a:t>
            </a:r>
            <a:r>
              <a:rPr lang="en-US" sz="1600" dirty="0" err="1"/>
              <a:t>SellingPage.html</a:t>
            </a:r>
            <a:r>
              <a:rPr lang="en-US" sz="1600" dirty="0"/>
              <a:t>”…)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Template Engine</a:t>
            </a:r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 flipH="1">
            <a:off x="7515000" y="1828800"/>
            <a:ext cx="30315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5640" y="4648200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9394" y="2991784"/>
            <a:ext cx="1527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From: </a:t>
            </a:r>
            <a:r>
              <a:rPr lang="en-US" sz="1600" dirty="0" err="1"/>
              <a:t>HomePage.html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262F0-FB05-0F0C-DAB5-9F320FCF99AA}"/>
              </a:ext>
            </a:extLst>
          </p:cNvPr>
          <p:cNvSpPr txBox="1"/>
          <p:nvPr/>
        </p:nvSpPr>
        <p:spPr>
          <a:xfrm>
            <a:off x="2318226" y="3458945"/>
            <a:ext cx="4101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setAttribute</a:t>
            </a:r>
            <a:r>
              <a:rPr lang="en-US" sz="1200" dirty="0"/>
              <a:t>(auctions)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B44C6C-7D01-7EB2-75A9-AEA43980D7B0}"/>
              </a:ext>
            </a:extLst>
          </p:cNvPr>
          <p:cNvSpPr txBox="1"/>
          <p:nvPr/>
        </p:nvSpPr>
        <p:spPr>
          <a:xfrm>
            <a:off x="931247" y="4406029"/>
            <a:ext cx="1655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From: </a:t>
            </a:r>
            <a:r>
              <a:rPr lang="en-US" sz="1600" dirty="0" err="1">
                <a:solidFill>
                  <a:srgbClr val="FF0000"/>
                </a:solidFill>
              </a:rPr>
              <a:t>SellingPage.html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4B2000-7A24-D3FC-D678-861FC186B00E}"/>
              </a:ext>
            </a:extLst>
          </p:cNvPr>
          <p:cNvSpPr txBox="1"/>
          <p:nvPr/>
        </p:nvSpPr>
        <p:spPr>
          <a:xfrm>
            <a:off x="1540401" y="3883580"/>
            <a:ext cx="91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redirect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61D731-33FA-49EC-EBC9-55F3C373BFAA}"/>
              </a:ext>
            </a:extLst>
          </p:cNvPr>
          <p:cNvCxnSpPr/>
          <p:nvPr/>
        </p:nvCxnSpPr>
        <p:spPr>
          <a:xfrm>
            <a:off x="1583327" y="42672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98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</a:t>
            </a:r>
            <a:r>
              <a:rPr lang="en-US" dirty="0" err="1"/>
              <a:t>GoToBuyingPage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73846" y="1111251"/>
            <a:ext cx="1314451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GoToSellingPage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  <a:stCxn id="5" idx="2"/>
          </p:cNvCxnSpPr>
          <p:nvPr/>
        </p:nvCxnSpPr>
        <p:spPr>
          <a:xfrm flipH="1">
            <a:off x="2701625" y="1828800"/>
            <a:ext cx="29447" cy="48405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6829" y="1284461"/>
            <a:ext cx="1517008" cy="563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AuctionDAO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  <a:stCxn id="10" idx="2"/>
          </p:cNvCxnSpPr>
          <p:nvPr/>
        </p:nvCxnSpPr>
        <p:spPr>
          <a:xfrm flipH="1">
            <a:off x="4481506" y="1847632"/>
            <a:ext cx="13827" cy="416123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3694" y="2073460"/>
            <a:ext cx="14060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descendingOrderOpenAuction</a:t>
            </a:r>
            <a:endParaRPr lang="en-GB" sz="105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55640" y="3124200"/>
            <a:ext cx="1438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12621" y="2754868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auctions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5921" y="14478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18" name="Straight Connector 17"/>
          <p:cNvCxnSpPr>
            <a:stCxn id="17" idx="2"/>
          </p:cNvCxnSpPr>
          <p:nvPr/>
        </p:nvCxnSpPr>
        <p:spPr>
          <a:xfrm flipH="1">
            <a:off x="6002832" y="18288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50430" y="30099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55640" y="3714750"/>
            <a:ext cx="2994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forward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12457" y="1320715"/>
            <a:ext cx="1517008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WonAuctions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 flipH="1">
            <a:off x="7515000" y="1828800"/>
            <a:ext cx="55961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5640" y="4648200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57215" y="3104933"/>
            <a:ext cx="1527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From: </a:t>
            </a:r>
            <a:r>
              <a:rPr lang="en-US" sz="1600" dirty="0" err="1"/>
              <a:t>HomePage.html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262F0-FB05-0F0C-DAB5-9F320FCF99AA}"/>
              </a:ext>
            </a:extLst>
          </p:cNvPr>
          <p:cNvSpPr txBox="1"/>
          <p:nvPr/>
        </p:nvSpPr>
        <p:spPr>
          <a:xfrm>
            <a:off x="2318226" y="3458945"/>
            <a:ext cx="4101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setAttribute</a:t>
            </a:r>
            <a:r>
              <a:rPr lang="en-US" sz="1200" dirty="0"/>
              <a:t>(“</a:t>
            </a:r>
            <a:r>
              <a:rPr lang="en-US" sz="1200" dirty="0" err="1"/>
              <a:t>searchList</a:t>
            </a:r>
            <a:r>
              <a:rPr lang="en-US" sz="1200" dirty="0"/>
              <a:t>”, auctions)</a:t>
            </a:r>
          </a:p>
        </p:txBody>
      </p:sp>
    </p:spTree>
    <p:extLst>
      <p:ext uri="{BB962C8B-B14F-4D97-AF65-F5344CB8AC3E}">
        <p14:creationId xmlns:p14="http://schemas.microsoft.com/office/powerpoint/2010/main" val="326186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Search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3846" y="1111251"/>
            <a:ext cx="1314451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GoToSellingPage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  <a:stCxn id="5" idx="2"/>
          </p:cNvCxnSpPr>
          <p:nvPr/>
        </p:nvCxnSpPr>
        <p:spPr>
          <a:xfrm flipH="1">
            <a:off x="2701625" y="1828800"/>
            <a:ext cx="29447" cy="48405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41004" y="1297617"/>
            <a:ext cx="1517008" cy="563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AuctionDAO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5640788" y="1860788"/>
            <a:ext cx="13827" cy="416123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854895" y="2514600"/>
            <a:ext cx="2636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4895" y="2226324"/>
            <a:ext cx="3846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descendingOrderOpenAuctions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(x)</a:t>
            </a:r>
            <a:endParaRPr lang="en-GB" sz="105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2855640" y="3124200"/>
            <a:ext cx="26362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12621" y="2754868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auctions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79767" y="1375424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18" name="Straight Connector 17"/>
          <p:cNvCxnSpPr>
            <a:cxnSpLocks/>
            <a:stCxn id="17" idx="2"/>
          </p:cNvCxnSpPr>
          <p:nvPr/>
        </p:nvCxnSpPr>
        <p:spPr>
          <a:xfrm flipH="1">
            <a:off x="7006678" y="1756424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76943" y="3035907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2855640" y="3714750"/>
            <a:ext cx="3941400" cy="5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forward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98029" y="1339547"/>
            <a:ext cx="1517008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WonAuctions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 flipH="1">
            <a:off x="9000572" y="1847632"/>
            <a:ext cx="55961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72880" y="3720437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847256" y="4647001"/>
            <a:ext cx="59513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7921" y="3104933"/>
            <a:ext cx="168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From: </a:t>
            </a:r>
            <a:r>
              <a:rPr lang="en-US" sz="1600" dirty="0" err="1"/>
              <a:t>BuyingPage.html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262F0-FB05-0F0C-DAB5-9F320FCF99AA}"/>
              </a:ext>
            </a:extLst>
          </p:cNvPr>
          <p:cNvSpPr txBox="1"/>
          <p:nvPr/>
        </p:nvSpPr>
        <p:spPr>
          <a:xfrm>
            <a:off x="2582397" y="3359279"/>
            <a:ext cx="4101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setAttribute</a:t>
            </a:r>
            <a:r>
              <a:rPr lang="en-US" sz="1200" dirty="0"/>
              <a:t>(“</a:t>
            </a:r>
            <a:r>
              <a:rPr lang="en-US" sz="1200" dirty="0" err="1"/>
              <a:t>searchList</a:t>
            </a:r>
            <a:r>
              <a:rPr lang="en-US" sz="1200" dirty="0"/>
              <a:t>”, auctions)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C8688-D26F-347B-D802-ED006FF6E3E3}"/>
              </a:ext>
            </a:extLst>
          </p:cNvPr>
          <p:cNvSpPr txBox="1"/>
          <p:nvPr/>
        </p:nvSpPr>
        <p:spPr>
          <a:xfrm>
            <a:off x="428196" y="2124260"/>
            <a:ext cx="175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GET/?keyword=x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91845" y="2062743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1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Create Article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2465" y="1111251"/>
            <a:ext cx="1473444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CreateArticle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H="1">
            <a:off x="2682964" y="1873840"/>
            <a:ext cx="108943" cy="48405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doPOST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53830" y="14478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ItemDAO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>
            <a:off x="4480741" y="18288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5475" y="2160588"/>
            <a:ext cx="979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createItem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redirect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GoToSellingPage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>
            <a:off x="7545315" y="1828800"/>
            <a:ext cx="13548" cy="44297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5640" y="4648200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3375" y="2971800"/>
            <a:ext cx="1596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</a:t>
            </a:r>
          </a:p>
          <a:p>
            <a:r>
              <a:rPr lang="en-US" sz="1400" dirty="0"/>
              <a:t>Name</a:t>
            </a:r>
          </a:p>
          <a:p>
            <a:r>
              <a:rPr lang="en-US" sz="1400" dirty="0"/>
              <a:t>Price</a:t>
            </a:r>
          </a:p>
          <a:p>
            <a:r>
              <a:rPr lang="en-US" sz="1400" dirty="0"/>
              <a:t>Image</a:t>
            </a:r>
          </a:p>
          <a:p>
            <a:r>
              <a:rPr lang="en-US" sz="1400" dirty="0"/>
              <a:t>Description</a:t>
            </a:r>
          </a:p>
          <a:p>
            <a:endParaRPr lang="en-US" sz="1600" dirty="0"/>
          </a:p>
          <a:p>
            <a:r>
              <a:rPr lang="en-US" sz="1600" dirty="0"/>
              <a:t>From: </a:t>
            </a:r>
            <a:r>
              <a:rPr lang="en-US" sz="1600" dirty="0" err="1"/>
              <a:t>SellingPage.html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732563-FFD1-BC23-7683-DA7436742655}"/>
              </a:ext>
            </a:extLst>
          </p:cNvPr>
          <p:cNvCxnSpPr>
            <a:cxnSpLocks/>
          </p:cNvCxnSpPr>
          <p:nvPr/>
        </p:nvCxnSpPr>
        <p:spPr>
          <a:xfrm>
            <a:off x="7667398" y="4663440"/>
            <a:ext cx="3010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B017AE-AD44-F968-278E-EE4E05CBF377}"/>
              </a:ext>
            </a:extLst>
          </p:cNvPr>
          <p:cNvSpPr txBox="1"/>
          <p:nvPr/>
        </p:nvSpPr>
        <p:spPr>
          <a:xfrm>
            <a:off x="7211702" y="425583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Vedi</a:t>
            </a:r>
            <a:r>
              <a:rPr lang="en-US" sz="1600" dirty="0">
                <a:solidFill>
                  <a:srgbClr val="FF0000"/>
                </a:solidFill>
              </a:rPr>
              <a:t> slide “</a:t>
            </a:r>
            <a:r>
              <a:rPr lang="en-US" sz="1600" dirty="0" err="1">
                <a:solidFill>
                  <a:srgbClr val="FF0000"/>
                </a:solidFill>
              </a:rPr>
              <a:t>GoToSellingPage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581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Create Auction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9920" y="1111251"/>
            <a:ext cx="1545989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CreateAuction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H="1">
            <a:off x="2682964" y="1873841"/>
            <a:ext cx="30314" cy="484055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doPOST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6830" y="1447800"/>
            <a:ext cx="143145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AuctionDAO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  <a:stCxn id="10" idx="2"/>
          </p:cNvCxnSpPr>
          <p:nvPr/>
        </p:nvCxnSpPr>
        <p:spPr>
          <a:xfrm>
            <a:off x="4452556" y="1828800"/>
            <a:ext cx="28185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5475" y="2160588"/>
            <a:ext cx="1209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createAuction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redirect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GoToSellingPage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>
            <a:off x="7545315" y="1828800"/>
            <a:ext cx="13548" cy="44297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5640" y="4648200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3375" y="2971800"/>
            <a:ext cx="15963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</a:t>
            </a:r>
          </a:p>
          <a:p>
            <a:r>
              <a:rPr lang="en-US" sz="1400" dirty="0" err="1"/>
              <a:t>DateTime</a:t>
            </a:r>
            <a:endParaRPr lang="en-US" sz="1400" dirty="0"/>
          </a:p>
          <a:p>
            <a:r>
              <a:rPr lang="en-US" sz="1400" dirty="0"/>
              <a:t>Minimum Rise</a:t>
            </a:r>
          </a:p>
          <a:p>
            <a:endParaRPr lang="en-US" sz="1600" dirty="0"/>
          </a:p>
          <a:p>
            <a:r>
              <a:rPr lang="en-US" sz="1600" dirty="0"/>
              <a:t>From: </a:t>
            </a:r>
            <a:r>
              <a:rPr lang="en-US" sz="1600" dirty="0" err="1"/>
              <a:t>SellingPage.html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732563-FFD1-BC23-7683-DA7436742655}"/>
              </a:ext>
            </a:extLst>
          </p:cNvPr>
          <p:cNvCxnSpPr>
            <a:cxnSpLocks/>
          </p:cNvCxnSpPr>
          <p:nvPr/>
        </p:nvCxnSpPr>
        <p:spPr>
          <a:xfrm>
            <a:off x="7667398" y="4663440"/>
            <a:ext cx="3010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B017AE-AD44-F968-278E-EE4E05CBF377}"/>
              </a:ext>
            </a:extLst>
          </p:cNvPr>
          <p:cNvSpPr txBox="1"/>
          <p:nvPr/>
        </p:nvSpPr>
        <p:spPr>
          <a:xfrm>
            <a:off x="7211702" y="425583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Vedi</a:t>
            </a:r>
            <a:r>
              <a:rPr lang="en-US" sz="1600" dirty="0">
                <a:solidFill>
                  <a:srgbClr val="FF0000"/>
                </a:solidFill>
              </a:rPr>
              <a:t> slide “</a:t>
            </a:r>
            <a:r>
              <a:rPr lang="en-US" sz="1600" dirty="0" err="1">
                <a:solidFill>
                  <a:srgbClr val="FF0000"/>
                </a:solidFill>
              </a:rPr>
              <a:t>GoToSellingPage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942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Add Article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9920" y="1111251"/>
            <a:ext cx="1545989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AddArticle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H="1">
            <a:off x="2682964" y="1873841"/>
            <a:ext cx="30314" cy="484055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doPOST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6830" y="1447800"/>
            <a:ext cx="143145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AuctionDAO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  <a:stCxn id="10" idx="2"/>
          </p:cNvCxnSpPr>
          <p:nvPr/>
        </p:nvCxnSpPr>
        <p:spPr>
          <a:xfrm>
            <a:off x="4452556" y="1828800"/>
            <a:ext cx="28185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5475" y="2160588"/>
            <a:ext cx="79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addItem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redirect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GoToSellingPage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>
            <a:off x="7545315" y="1828800"/>
            <a:ext cx="13548" cy="44297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5640" y="4648200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3375" y="2971800"/>
            <a:ext cx="15963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</a:t>
            </a:r>
          </a:p>
          <a:p>
            <a:r>
              <a:rPr lang="en-US" sz="1400" dirty="0" err="1"/>
              <a:t>auctionId</a:t>
            </a:r>
            <a:endParaRPr lang="en-US" sz="1400" dirty="0"/>
          </a:p>
          <a:p>
            <a:r>
              <a:rPr lang="en-US" sz="1400" dirty="0" err="1"/>
              <a:t>itemId</a:t>
            </a:r>
            <a:endParaRPr lang="en-US" sz="1600" dirty="0"/>
          </a:p>
          <a:p>
            <a:r>
              <a:rPr lang="en-US" sz="1600" dirty="0"/>
              <a:t>From: </a:t>
            </a:r>
            <a:r>
              <a:rPr lang="en-US" sz="1600" dirty="0" err="1"/>
              <a:t>SellingPage.html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732563-FFD1-BC23-7683-DA7436742655}"/>
              </a:ext>
            </a:extLst>
          </p:cNvPr>
          <p:cNvCxnSpPr>
            <a:cxnSpLocks/>
          </p:cNvCxnSpPr>
          <p:nvPr/>
        </p:nvCxnSpPr>
        <p:spPr>
          <a:xfrm>
            <a:off x="7667398" y="4663440"/>
            <a:ext cx="3010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B017AE-AD44-F968-278E-EE4E05CBF377}"/>
              </a:ext>
            </a:extLst>
          </p:cNvPr>
          <p:cNvSpPr txBox="1"/>
          <p:nvPr/>
        </p:nvSpPr>
        <p:spPr>
          <a:xfrm>
            <a:off x="7211702" y="425583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Vedi</a:t>
            </a:r>
            <a:r>
              <a:rPr lang="en-US" sz="1600" dirty="0">
                <a:solidFill>
                  <a:srgbClr val="FF0000"/>
                </a:solidFill>
              </a:rPr>
              <a:t> slide “</a:t>
            </a:r>
            <a:r>
              <a:rPr lang="en-US" sz="1600" dirty="0" err="1">
                <a:solidFill>
                  <a:srgbClr val="FF0000"/>
                </a:solidFill>
              </a:rPr>
              <a:t>GoToSellingPage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810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Open Auction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9920" y="1111251"/>
            <a:ext cx="1545989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CloseAuction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H="1">
            <a:off x="2682964" y="1873841"/>
            <a:ext cx="30314" cy="484055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6830" y="1447800"/>
            <a:ext cx="143145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AuctionDAO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  <a:stCxn id="10" idx="2"/>
          </p:cNvCxnSpPr>
          <p:nvPr/>
        </p:nvCxnSpPr>
        <p:spPr>
          <a:xfrm>
            <a:off x="4452556" y="1828800"/>
            <a:ext cx="28185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5475" y="2160588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openAuction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redirect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GoToSellingPage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>
            <a:off x="7545315" y="1828800"/>
            <a:ext cx="13548" cy="44297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5640" y="4648200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3375" y="2971800"/>
            <a:ext cx="159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From: </a:t>
            </a:r>
            <a:r>
              <a:rPr lang="en-US" sz="1600" dirty="0" err="1"/>
              <a:t>SellingPage.html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732563-FFD1-BC23-7683-DA7436742655}"/>
              </a:ext>
            </a:extLst>
          </p:cNvPr>
          <p:cNvCxnSpPr>
            <a:cxnSpLocks/>
          </p:cNvCxnSpPr>
          <p:nvPr/>
        </p:nvCxnSpPr>
        <p:spPr>
          <a:xfrm>
            <a:off x="7667398" y="4663440"/>
            <a:ext cx="3010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B017AE-AD44-F968-278E-EE4E05CBF377}"/>
              </a:ext>
            </a:extLst>
          </p:cNvPr>
          <p:cNvSpPr txBox="1"/>
          <p:nvPr/>
        </p:nvSpPr>
        <p:spPr>
          <a:xfrm>
            <a:off x="7211702" y="425583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Vedi</a:t>
            </a:r>
            <a:r>
              <a:rPr lang="en-US" sz="1600" dirty="0">
                <a:solidFill>
                  <a:srgbClr val="FF0000"/>
                </a:solidFill>
              </a:rPr>
              <a:t> slide “</a:t>
            </a:r>
            <a:r>
              <a:rPr lang="en-US" sz="1600" dirty="0" err="1">
                <a:solidFill>
                  <a:srgbClr val="FF0000"/>
                </a:solidFill>
              </a:rPr>
              <a:t>GoToSellingPage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77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Close Auction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9920" y="1111251"/>
            <a:ext cx="1545989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CloseAuction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H="1">
            <a:off x="2682964" y="1873841"/>
            <a:ext cx="30314" cy="484055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6830" y="1447800"/>
            <a:ext cx="143145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AuctionDAO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  <a:stCxn id="10" idx="2"/>
          </p:cNvCxnSpPr>
          <p:nvPr/>
        </p:nvCxnSpPr>
        <p:spPr>
          <a:xfrm>
            <a:off x="4452556" y="1828800"/>
            <a:ext cx="28185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5475" y="2160588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closeAuction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redirect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GoToSellingPage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>
            <a:off x="7545315" y="1828800"/>
            <a:ext cx="13548" cy="44297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5640" y="4648200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3375" y="2971800"/>
            <a:ext cx="159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From: </a:t>
            </a:r>
            <a:r>
              <a:rPr lang="en-US" sz="1600" dirty="0" err="1"/>
              <a:t>SellingPage.html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732563-FFD1-BC23-7683-DA7436742655}"/>
              </a:ext>
            </a:extLst>
          </p:cNvPr>
          <p:cNvCxnSpPr>
            <a:cxnSpLocks/>
          </p:cNvCxnSpPr>
          <p:nvPr/>
        </p:nvCxnSpPr>
        <p:spPr>
          <a:xfrm>
            <a:off x="7667398" y="4663440"/>
            <a:ext cx="3010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B017AE-AD44-F968-278E-EE4E05CBF377}"/>
              </a:ext>
            </a:extLst>
          </p:cNvPr>
          <p:cNvSpPr txBox="1"/>
          <p:nvPr/>
        </p:nvSpPr>
        <p:spPr>
          <a:xfrm>
            <a:off x="7211702" y="425583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Vedi</a:t>
            </a:r>
            <a:r>
              <a:rPr lang="en-US" sz="1600" dirty="0">
                <a:solidFill>
                  <a:srgbClr val="FF0000"/>
                </a:solidFill>
              </a:rPr>
              <a:t> slide “</a:t>
            </a:r>
            <a:r>
              <a:rPr lang="en-US" sz="1600" dirty="0" err="1">
                <a:solidFill>
                  <a:srgbClr val="FF0000"/>
                </a:solidFill>
              </a:rPr>
              <a:t>GoToSellingPage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12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DF28-17E4-E358-D9AA-59865D1A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Analisi dei dati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03AE-3EB2-92CD-E565-881D4A05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Un’applicazione web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consente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gestione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online.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utenti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accedono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tramite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login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possono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acquistare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HOME page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contiene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due link, uno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accedere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VENDO e uno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accedere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ACQUISTO.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VENDO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create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ancora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lui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create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due form,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 nuovo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nuova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Il primo form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inserisce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nuovi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database e il secondo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l'elenco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disponibili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database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dà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possibilità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selezionarne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più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uno. Un </a:t>
            </a:r>
            <a:r>
              <a:rPr lang="en-GB" sz="3400" dirty="0" err="1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ha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codice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descrizione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immagine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</a:t>
            </a:r>
            <a:r>
              <a:rPr lang="en-GB" sz="3400" dirty="0" err="1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comprende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uno o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più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messi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vendita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iniziale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dell’insieme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rialzo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minimo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ogni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(espresso come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intero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euro)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es. 19-04-2021 alle 24:00).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iniziale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ottenuto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come somma del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compresi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stesso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può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essere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incluso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diverse. Una volta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venduto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essere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più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disponibile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l’inserimento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ulteriori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data+ora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riporta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codice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compresi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massima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tempo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mancante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giorni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ore)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momento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(data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del login e la 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chiusura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Cliccando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su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compare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DETTAGLIO ASTA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riporta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tutti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offerto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data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dell’offerta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data+ora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bottone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CHIUDI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permette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se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giunta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ignori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caso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scadute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ma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non ci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occupi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chiusura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automatica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dopo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). Se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riporta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tutti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dell’aggiudicatario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finale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indirizzo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fisso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) di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spedizione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</a:t>
            </a:r>
            <a:r>
              <a:rPr lang="en-GB" sz="3400" dirty="0" err="1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ACQUISTO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contiene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form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ricerca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parola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chiave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Quando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l’acquirente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invia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parola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chiave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ACQUISTO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aggiornata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aperte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(la cui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posteriore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dell’invio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per cui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parola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chiave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compare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descrizione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almeno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modo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base al tempo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giorni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ore)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mancante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chiusura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Cliccando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su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compare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OFFERTA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pervenute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data+ora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un campo di input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inserire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propria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essere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superiore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massima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corrente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importo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almeno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rialzo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minimo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Dopo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l’invio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OFFERTA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aggiornate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ACQUISTO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contiene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anche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aggiudicate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all’utente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finale. </a:t>
            </a:r>
          </a:p>
          <a:p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Entities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attributes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>
                <a:solidFill>
                  <a:srgbClr val="073A6C"/>
                </a:solidFill>
                <a:effectLst/>
                <a:latin typeface="Helvetica Neue" panose="02000503000000020004" pitchFamily="2" charset="0"/>
              </a:rPr>
              <a:t>relationships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sz="3400" dirty="0">
              <a:solidFill>
                <a:srgbClr val="073A6C"/>
              </a:solidFill>
              <a:effectLst/>
              <a:latin typeface="Helvetica Neue" panose="02000503000000020004" pitchFamily="2" charset="0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218197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9641" y="90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Event: Go to auction details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4854" y="1111251"/>
            <a:ext cx="1473443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GoToAuctionDetails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  <a:stCxn id="5" idx="2"/>
          </p:cNvCxnSpPr>
          <p:nvPr/>
        </p:nvCxnSpPr>
        <p:spPr>
          <a:xfrm>
            <a:off x="2651576" y="1828800"/>
            <a:ext cx="50049" cy="48405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93684" y="1447800"/>
            <a:ext cx="142616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AuctionDAO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  <a:stCxn id="10" idx="2"/>
          </p:cNvCxnSpPr>
          <p:nvPr/>
        </p:nvCxnSpPr>
        <p:spPr>
          <a:xfrm flipH="1">
            <a:off x="4488670" y="1828800"/>
            <a:ext cx="18094" cy="4624536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4968" y="1961615"/>
            <a:ext cx="1482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getAuctionDetails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55640" y="3124200"/>
            <a:ext cx="1438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9116" y="2571781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auction</a:t>
            </a:r>
          </a:p>
          <a:p>
            <a:r>
              <a:rPr lang="en-US" sz="1600" dirty="0" err="1"/>
              <a:t>totalValue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375921" y="14478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BidDAO</a:t>
            </a:r>
            <a:endParaRPr lang="en-US" dirty="0"/>
          </a:p>
        </p:txBody>
      </p:sp>
      <p:cxnSp>
        <p:nvCxnSpPr>
          <p:cNvPr id="18" name="Straight Connector 17"/>
          <p:cNvCxnSpPr>
            <a:stCxn id="17" idx="2"/>
          </p:cNvCxnSpPr>
          <p:nvPr/>
        </p:nvCxnSpPr>
        <p:spPr>
          <a:xfrm flipH="1">
            <a:off x="6002832" y="18288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50430" y="30099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55640" y="3714750"/>
            <a:ext cx="2994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getItems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ItemDAO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 flipH="1">
            <a:off x="7515000" y="1828800"/>
            <a:ext cx="30315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4895" y="4556122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8200" y="2983260"/>
            <a:ext cx="171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From: </a:t>
            </a:r>
            <a:r>
              <a:rPr lang="en-US" sz="1600" dirty="0" err="1"/>
              <a:t>SellingPage.html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7752185" y="1944960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ctx</a:t>
            </a:r>
            <a:endParaRPr lang="en-US" sz="1600" dirty="0"/>
          </a:p>
        </p:txBody>
      </p:sp>
      <p:cxnSp>
        <p:nvCxnSpPr>
          <p:cNvPr id="35" name="Straight Connector 34"/>
          <p:cNvCxnSpPr>
            <a:stCxn id="34" idx="2"/>
          </p:cNvCxnSpPr>
          <p:nvPr/>
        </p:nvCxnSpPr>
        <p:spPr>
          <a:xfrm flipH="1">
            <a:off x="8379096" y="2453044"/>
            <a:ext cx="30314" cy="4216316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226694" y="4653136"/>
            <a:ext cx="304800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754400" y="2602468"/>
            <a:ext cx="1697048" cy="6031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TemplateEngine</a:t>
            </a:r>
            <a:endParaRPr lang="en-US" dirty="0"/>
          </a:p>
        </p:txBody>
      </p:sp>
      <p:cxnSp>
        <p:nvCxnSpPr>
          <p:cNvPr id="38" name="Straight Connector 37"/>
          <p:cNvCxnSpPr>
            <a:cxnSpLocks/>
            <a:stCxn id="37" idx="2"/>
          </p:cNvCxnSpPr>
          <p:nvPr/>
        </p:nvCxnSpPr>
        <p:spPr>
          <a:xfrm>
            <a:off x="9602924" y="3205644"/>
            <a:ext cx="6207" cy="35451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446231" y="5898253"/>
            <a:ext cx="304800" cy="628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44865" y="5898253"/>
            <a:ext cx="3228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process(</a:t>
            </a:r>
            <a:r>
              <a:rPr lang="en-US" sz="1600" dirty="0" err="1"/>
              <a:t>ctx</a:t>
            </a:r>
            <a:r>
              <a:rPr lang="en-US" sz="1600" dirty="0"/>
              <a:t>, “</a:t>
            </a:r>
            <a:r>
              <a:rPr lang="en-US" sz="1600" dirty="0" err="1"/>
              <a:t>AuctionDetails.html</a:t>
            </a:r>
            <a:r>
              <a:rPr lang="en-US" sz="1600" dirty="0"/>
              <a:t>”…)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855641" y="5292824"/>
            <a:ext cx="53468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2929116" y="6319480"/>
            <a:ext cx="65171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C262F0-FB05-0F0C-DAB5-9F320FCF99AA}"/>
              </a:ext>
            </a:extLst>
          </p:cNvPr>
          <p:cNvSpPr txBox="1"/>
          <p:nvPr/>
        </p:nvSpPr>
        <p:spPr>
          <a:xfrm>
            <a:off x="2318226" y="3389800"/>
            <a:ext cx="4101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getHighestBid</a:t>
            </a:r>
            <a:r>
              <a:rPr lang="en-US" sz="1600" dirty="0"/>
              <a:t>, </a:t>
            </a:r>
            <a:r>
              <a:rPr lang="en-US" sz="1600" dirty="0" err="1"/>
              <a:t>getBidsFor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7F483A-0F83-7102-9BFA-CD8022F37E0D}"/>
              </a:ext>
            </a:extLst>
          </p:cNvPr>
          <p:cNvSpPr txBox="1"/>
          <p:nvPr/>
        </p:nvSpPr>
        <p:spPr>
          <a:xfrm>
            <a:off x="2825004" y="2214730"/>
            <a:ext cx="117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getTotalValue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A0B3B6-55D9-1182-B93E-501C751E42FB}"/>
              </a:ext>
            </a:extLst>
          </p:cNvPr>
          <p:cNvCxnSpPr>
            <a:cxnSpLocks/>
          </p:cNvCxnSpPr>
          <p:nvPr/>
        </p:nvCxnSpPr>
        <p:spPr>
          <a:xfrm flipH="1">
            <a:off x="2854895" y="4851400"/>
            <a:ext cx="45077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6493D29-9C92-18DC-A5D4-304602C0738A}"/>
              </a:ext>
            </a:extLst>
          </p:cNvPr>
          <p:cNvSpPr txBox="1"/>
          <p:nvPr/>
        </p:nvSpPr>
        <p:spPr>
          <a:xfrm>
            <a:off x="4538625" y="45673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items</a:t>
            </a:r>
            <a:endParaRPr lang="en-IT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8B81CF-4106-FB88-122C-F7D5171C6F24}"/>
              </a:ext>
            </a:extLst>
          </p:cNvPr>
          <p:cNvCxnSpPr>
            <a:cxnSpLocks/>
          </p:cNvCxnSpPr>
          <p:nvPr/>
        </p:nvCxnSpPr>
        <p:spPr>
          <a:xfrm flipH="1">
            <a:off x="2854895" y="4000500"/>
            <a:ext cx="2991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6D82C0-8C15-49CF-7F47-1D18C8BFB9E4}"/>
              </a:ext>
            </a:extLst>
          </p:cNvPr>
          <p:cNvSpPr txBox="1"/>
          <p:nvPr/>
        </p:nvSpPr>
        <p:spPr>
          <a:xfrm>
            <a:off x="3642372" y="36899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highestBid</a:t>
            </a:r>
            <a:r>
              <a:rPr lang="en-US" sz="1800" dirty="0"/>
              <a:t>, bids</a:t>
            </a:r>
          </a:p>
          <a:p>
            <a:endParaRPr lang="en-I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4B6E9C-C4C7-A072-8033-6D0B647642E0}"/>
              </a:ext>
            </a:extLst>
          </p:cNvPr>
          <p:cNvSpPr txBox="1"/>
          <p:nvPr/>
        </p:nvSpPr>
        <p:spPr>
          <a:xfrm>
            <a:off x="2798249" y="49497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setAttribute</a:t>
            </a:r>
            <a:r>
              <a:rPr lang="en-US" sz="1800" dirty="0"/>
              <a:t>(auction, </a:t>
            </a:r>
            <a:r>
              <a:rPr lang="en-US" sz="1800" dirty="0" err="1"/>
              <a:t>totalValue</a:t>
            </a:r>
            <a:r>
              <a:rPr lang="en-US" sz="1800" dirty="0"/>
              <a:t>, </a:t>
            </a:r>
            <a:r>
              <a:rPr lang="en-US" sz="1800" dirty="0" err="1"/>
              <a:t>highestBid</a:t>
            </a:r>
            <a:r>
              <a:rPr lang="en-US" sz="1800" dirty="0"/>
              <a:t>, bids, items)</a:t>
            </a:r>
            <a:endParaRPr lang="en-I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A4F8D1-63E5-A150-1E3C-907F89C115AD}"/>
              </a:ext>
            </a:extLst>
          </p:cNvPr>
          <p:cNvSpPr txBox="1"/>
          <p:nvPr/>
        </p:nvSpPr>
        <p:spPr>
          <a:xfrm>
            <a:off x="517639" y="2153175"/>
            <a:ext cx="194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GET/?auctionId = x</a:t>
            </a:r>
          </a:p>
        </p:txBody>
      </p:sp>
    </p:spTree>
    <p:extLst>
      <p:ext uri="{BB962C8B-B14F-4D97-AF65-F5344CB8AC3E}">
        <p14:creationId xmlns:p14="http://schemas.microsoft.com/office/powerpoint/2010/main" val="208194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9641" y="90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Event: Go to bidding page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4854" y="1111251"/>
            <a:ext cx="1473443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GoToAuctionDetails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  <a:stCxn id="5" idx="2"/>
          </p:cNvCxnSpPr>
          <p:nvPr/>
        </p:nvCxnSpPr>
        <p:spPr>
          <a:xfrm>
            <a:off x="2651576" y="1828800"/>
            <a:ext cx="50049" cy="48405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93684" y="1447800"/>
            <a:ext cx="142616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AuctionDAO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  <a:stCxn id="10" idx="2"/>
          </p:cNvCxnSpPr>
          <p:nvPr/>
        </p:nvCxnSpPr>
        <p:spPr>
          <a:xfrm flipH="1">
            <a:off x="4488670" y="1828800"/>
            <a:ext cx="18094" cy="4624536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4107" y="2174468"/>
            <a:ext cx="1482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getAuctionDetails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55640" y="3124200"/>
            <a:ext cx="1438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61992" y="2795461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5921" y="14478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BidDAO</a:t>
            </a:r>
            <a:endParaRPr lang="en-US" dirty="0"/>
          </a:p>
        </p:txBody>
      </p:sp>
      <p:cxnSp>
        <p:nvCxnSpPr>
          <p:cNvPr id="18" name="Straight Connector 17"/>
          <p:cNvCxnSpPr>
            <a:stCxn id="17" idx="2"/>
          </p:cNvCxnSpPr>
          <p:nvPr/>
        </p:nvCxnSpPr>
        <p:spPr>
          <a:xfrm flipH="1">
            <a:off x="6002832" y="18288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50430" y="30099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55640" y="3714750"/>
            <a:ext cx="2994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923" y="429320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findItems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ItemDAO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 flipH="1">
            <a:off x="7515000" y="1828800"/>
            <a:ext cx="30315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4895" y="4556122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8200" y="2983260"/>
            <a:ext cx="171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From: </a:t>
            </a:r>
            <a:r>
              <a:rPr lang="en-US" sz="1600" dirty="0" err="1"/>
              <a:t>BuyingPage.html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8007093" y="1954799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ctx</a:t>
            </a:r>
            <a:endParaRPr lang="en-US" sz="1600" dirty="0"/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>
          <a:xfrm flipH="1">
            <a:off x="8634005" y="2459178"/>
            <a:ext cx="30314" cy="4216316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490967" y="4687525"/>
            <a:ext cx="304800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754400" y="2602468"/>
            <a:ext cx="1697048" cy="6031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TemplateEngine</a:t>
            </a:r>
            <a:endParaRPr lang="en-US" dirty="0"/>
          </a:p>
        </p:txBody>
      </p:sp>
      <p:cxnSp>
        <p:nvCxnSpPr>
          <p:cNvPr id="38" name="Straight Connector 37"/>
          <p:cNvCxnSpPr>
            <a:cxnSpLocks/>
            <a:stCxn id="37" idx="2"/>
          </p:cNvCxnSpPr>
          <p:nvPr/>
        </p:nvCxnSpPr>
        <p:spPr>
          <a:xfrm>
            <a:off x="9602924" y="3205644"/>
            <a:ext cx="6207" cy="35451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446231" y="5898253"/>
            <a:ext cx="304800" cy="628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31300" y="5898253"/>
            <a:ext cx="305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process(</a:t>
            </a:r>
            <a:r>
              <a:rPr lang="en-US" sz="1600" dirty="0" err="1"/>
              <a:t>ctx</a:t>
            </a:r>
            <a:r>
              <a:rPr lang="en-US" sz="1600" dirty="0"/>
              <a:t>, “</a:t>
            </a:r>
            <a:r>
              <a:rPr lang="en-US" sz="1600" dirty="0" err="1"/>
              <a:t>BiddingPage.html</a:t>
            </a:r>
            <a:r>
              <a:rPr lang="en-US" sz="1600" dirty="0"/>
              <a:t>”…)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2855641" y="5292824"/>
            <a:ext cx="5556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2929116" y="6319480"/>
            <a:ext cx="65171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C262F0-FB05-0F0C-DAB5-9F320FCF99AA}"/>
              </a:ext>
            </a:extLst>
          </p:cNvPr>
          <p:cNvSpPr txBox="1"/>
          <p:nvPr/>
        </p:nvSpPr>
        <p:spPr>
          <a:xfrm>
            <a:off x="2581229" y="3184524"/>
            <a:ext cx="4101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getHighestBid</a:t>
            </a:r>
            <a:endParaRPr lang="en-US" sz="1600" dirty="0"/>
          </a:p>
          <a:p>
            <a:pPr algn="ctr"/>
            <a:r>
              <a:rPr lang="en-US" sz="1600" dirty="0" err="1"/>
              <a:t>getBidsFor</a:t>
            </a:r>
            <a:endParaRPr lang="en-US" sz="1600" dirty="0"/>
          </a:p>
          <a:p>
            <a:pPr algn="ctr"/>
            <a:endParaRPr lang="en-US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A0B3B6-55D9-1182-B93E-501C751E42FB}"/>
              </a:ext>
            </a:extLst>
          </p:cNvPr>
          <p:cNvCxnSpPr>
            <a:cxnSpLocks/>
          </p:cNvCxnSpPr>
          <p:nvPr/>
        </p:nvCxnSpPr>
        <p:spPr>
          <a:xfrm flipH="1">
            <a:off x="2854895" y="4851400"/>
            <a:ext cx="45077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6493D29-9C92-18DC-A5D4-304602C0738A}"/>
              </a:ext>
            </a:extLst>
          </p:cNvPr>
          <p:cNvSpPr txBox="1"/>
          <p:nvPr/>
        </p:nvSpPr>
        <p:spPr>
          <a:xfrm>
            <a:off x="4538625" y="45673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items</a:t>
            </a:r>
            <a:endParaRPr lang="en-IT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8B81CF-4106-FB88-122C-F7D5171C6F24}"/>
              </a:ext>
            </a:extLst>
          </p:cNvPr>
          <p:cNvCxnSpPr>
            <a:cxnSpLocks/>
          </p:cNvCxnSpPr>
          <p:nvPr/>
        </p:nvCxnSpPr>
        <p:spPr>
          <a:xfrm flipH="1">
            <a:off x="2854895" y="4000500"/>
            <a:ext cx="2991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6D82C0-8C15-49CF-7F47-1D18C8BFB9E4}"/>
              </a:ext>
            </a:extLst>
          </p:cNvPr>
          <p:cNvSpPr txBox="1"/>
          <p:nvPr/>
        </p:nvSpPr>
        <p:spPr>
          <a:xfrm>
            <a:off x="3293572" y="3686680"/>
            <a:ext cx="22118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effectLst/>
                <a:latin typeface="Menlo" panose="020B0609030804020204" pitchFamily="49" charset="0"/>
              </a:rPr>
              <a:t>currentHighestOffer</a:t>
            </a:r>
            <a:endParaRPr lang="en-GB" sz="1400" dirty="0">
              <a:latin typeface="Menlo" panose="020B0609030804020204" pitchFamily="49" charset="0"/>
            </a:endParaRPr>
          </a:p>
          <a:p>
            <a:r>
              <a:rPr lang="en-GB" sz="1400" dirty="0">
                <a:effectLst/>
                <a:latin typeface="Menlo" panose="020B0609030804020204" pitchFamily="49" charset="0"/>
              </a:rPr>
              <a:t>	bids</a:t>
            </a:r>
          </a:p>
          <a:p>
            <a:endParaRPr lang="en-US" sz="1400" dirty="0"/>
          </a:p>
          <a:p>
            <a:endParaRPr lang="en-IT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4B6E9C-C4C7-A072-8033-6D0B647642E0}"/>
              </a:ext>
            </a:extLst>
          </p:cNvPr>
          <p:cNvSpPr txBox="1"/>
          <p:nvPr/>
        </p:nvSpPr>
        <p:spPr>
          <a:xfrm>
            <a:off x="2676600" y="4969815"/>
            <a:ext cx="77863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setAttribute</a:t>
            </a:r>
            <a:r>
              <a:rPr lang="en-US" sz="1400" dirty="0"/>
              <a:t>(</a:t>
            </a:r>
            <a:r>
              <a:rPr lang="en-US" sz="1400" dirty="0" err="1"/>
              <a:t>auction.getMinimum_Offset</a:t>
            </a:r>
            <a:r>
              <a:rPr lang="en-US" sz="1400" dirty="0"/>
              <a:t>(), bids, </a:t>
            </a:r>
            <a:r>
              <a:rPr lang="en-US" sz="1400" dirty="0" err="1"/>
              <a:t>currentHighestBid</a:t>
            </a:r>
            <a:r>
              <a:rPr lang="en-US" sz="1400" dirty="0"/>
              <a:t>, items, x, )</a:t>
            </a:r>
            <a:endParaRPr lang="en-IT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18928D-B82F-9FB7-F695-929ABCB87016}"/>
              </a:ext>
            </a:extLst>
          </p:cNvPr>
          <p:cNvSpPr txBox="1"/>
          <p:nvPr/>
        </p:nvSpPr>
        <p:spPr>
          <a:xfrm>
            <a:off x="423647" y="2317854"/>
            <a:ext cx="194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GET/?auctionId = x</a:t>
            </a:r>
          </a:p>
        </p:txBody>
      </p:sp>
    </p:spTree>
    <p:extLst>
      <p:ext uri="{BB962C8B-B14F-4D97-AF65-F5344CB8AC3E}">
        <p14:creationId xmlns:p14="http://schemas.microsoft.com/office/powerpoint/2010/main" val="363837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7921" y="1108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Event: Create Bid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3846" y="1111251"/>
            <a:ext cx="1314451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CreateBid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  <a:stCxn id="5" idx="2"/>
          </p:cNvCxnSpPr>
          <p:nvPr/>
        </p:nvCxnSpPr>
        <p:spPr>
          <a:xfrm flipH="1">
            <a:off x="2701625" y="1828800"/>
            <a:ext cx="29447" cy="48405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doPOST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41004" y="1297617"/>
            <a:ext cx="1517008" cy="563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BidDAO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5640788" y="1860788"/>
            <a:ext cx="13827" cy="416123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854895" y="2514600"/>
            <a:ext cx="2636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9721" y="2246285"/>
            <a:ext cx="3846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 err="1">
                <a:solidFill>
                  <a:srgbClr val="000000"/>
                </a:solidFill>
                <a:effectLst/>
                <a:latin typeface="+mj-lt"/>
              </a:rPr>
              <a:t>createBid</a:t>
            </a:r>
            <a:endParaRPr lang="en-GB" sz="140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31503" y="1366443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18" name="Straight Connector 17"/>
          <p:cNvCxnSpPr>
            <a:cxnSpLocks/>
            <a:stCxn id="17" idx="2"/>
          </p:cNvCxnSpPr>
          <p:nvPr/>
        </p:nvCxnSpPr>
        <p:spPr>
          <a:xfrm flipH="1">
            <a:off x="7158414" y="1747443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24788" y="3035907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2855640" y="3714750"/>
            <a:ext cx="3941400" cy="5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redirect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98028" y="1339547"/>
            <a:ext cx="193309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GoToBiddingPage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 flipH="1">
            <a:off x="9234260" y="1847632"/>
            <a:ext cx="30314" cy="4408636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20671" y="3753069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847256" y="4647001"/>
            <a:ext cx="62734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7921" y="3104933"/>
            <a:ext cx="168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From: </a:t>
            </a:r>
            <a:r>
              <a:rPr lang="en-US" sz="1600" dirty="0" err="1"/>
              <a:t>BiddingPage.html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262F0-FB05-0F0C-DAB5-9F320FCF99AA}"/>
              </a:ext>
            </a:extLst>
          </p:cNvPr>
          <p:cNvSpPr txBox="1"/>
          <p:nvPr/>
        </p:nvSpPr>
        <p:spPr>
          <a:xfrm>
            <a:off x="2582397" y="3359279"/>
            <a:ext cx="4101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setAttribute</a:t>
            </a:r>
            <a:r>
              <a:rPr lang="en-US" sz="1200" dirty="0"/>
              <a:t>(“</a:t>
            </a:r>
            <a:r>
              <a:rPr lang="en-US" sz="1200" dirty="0" err="1"/>
              <a:t>searchList</a:t>
            </a:r>
            <a:r>
              <a:rPr lang="en-US" sz="1200" dirty="0"/>
              <a:t>”, auctions)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91845" y="2062743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9ED486-ACD3-47FD-E4B3-F10AD08640B1}"/>
              </a:ext>
            </a:extLst>
          </p:cNvPr>
          <p:cNvCxnSpPr>
            <a:cxnSpLocks/>
          </p:cNvCxnSpPr>
          <p:nvPr/>
        </p:nvCxnSpPr>
        <p:spPr>
          <a:xfrm>
            <a:off x="9425471" y="4647001"/>
            <a:ext cx="2563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CD3385-06FC-B8CC-6583-13A8CFB092E9}"/>
              </a:ext>
            </a:extLst>
          </p:cNvPr>
          <p:cNvSpPr txBox="1"/>
          <p:nvPr/>
        </p:nvSpPr>
        <p:spPr>
          <a:xfrm>
            <a:off x="9400578" y="4299481"/>
            <a:ext cx="264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V</a:t>
            </a:r>
            <a:r>
              <a:rPr lang="en-IT" sz="1600" dirty="0"/>
              <a:t>edi slide “GoToBiddingPage”</a:t>
            </a:r>
          </a:p>
        </p:txBody>
      </p:sp>
    </p:spTree>
    <p:extLst>
      <p:ext uri="{BB962C8B-B14F-4D97-AF65-F5344CB8AC3E}">
        <p14:creationId xmlns:p14="http://schemas.microsoft.com/office/powerpoint/2010/main" val="357953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8EFC-E9A1-A162-2D99-8673D66D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Database Design</a:t>
            </a:r>
            <a:endParaRPr lang="en-IT" dirty="0"/>
          </a:p>
        </p:txBody>
      </p:sp>
      <p:pic>
        <p:nvPicPr>
          <p:cNvPr id="9" name="Content Placeholder 8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4AB7450F-37C8-954B-FE93-0B6AC131C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354" y="821471"/>
            <a:ext cx="6750538" cy="5507018"/>
          </a:xfrm>
        </p:spPr>
      </p:pic>
    </p:spTree>
    <p:extLst>
      <p:ext uri="{BB962C8B-B14F-4D97-AF65-F5344CB8AC3E}">
        <p14:creationId xmlns:p14="http://schemas.microsoft.com/office/powerpoint/2010/main" val="390088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CB11-B037-6E83-392C-582D82AA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5" y="-233965"/>
            <a:ext cx="3765331" cy="1325563"/>
          </a:xfrm>
        </p:spPr>
        <p:txBody>
          <a:bodyPr/>
          <a:lstStyle/>
          <a:p>
            <a:r>
              <a:rPr lang="en-IT" dirty="0"/>
              <a:t>Progetto logico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8214-886B-B038-020A-472C0822D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899" y="164857"/>
            <a:ext cx="4085898" cy="313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/>
              <a:t>CREATE TABLE `bid` (</a:t>
            </a:r>
          </a:p>
          <a:p>
            <a:pPr marL="0" indent="0">
              <a:buNone/>
            </a:pPr>
            <a:r>
              <a:rPr lang="en-GB" sz="1400" dirty="0"/>
              <a:t>  `</a:t>
            </a:r>
            <a:r>
              <a:rPr lang="en-GB" sz="1400" dirty="0" err="1"/>
              <a:t>date_time</a:t>
            </a:r>
            <a:r>
              <a:rPr lang="en-GB" sz="1400" dirty="0"/>
              <a:t>` datetime NOT NULL,</a:t>
            </a:r>
          </a:p>
          <a:p>
            <a:pPr marL="0" indent="0">
              <a:buNone/>
            </a:pPr>
            <a:r>
              <a:rPr lang="en-GB" sz="1400" dirty="0"/>
              <a:t>  `username` varchar(45) NOT NULL,</a:t>
            </a:r>
          </a:p>
          <a:p>
            <a:pPr marL="0" indent="0">
              <a:buNone/>
            </a:pPr>
            <a:r>
              <a:rPr lang="en-GB" sz="1400" dirty="0"/>
              <a:t>  `</a:t>
            </a:r>
            <a:r>
              <a:rPr lang="en-GB" sz="1400" dirty="0" err="1"/>
              <a:t>auction_id</a:t>
            </a:r>
            <a:r>
              <a:rPr lang="en-GB" sz="1400" dirty="0"/>
              <a:t>` int NOT NULL,</a:t>
            </a:r>
          </a:p>
          <a:p>
            <a:pPr marL="0" indent="0">
              <a:buNone/>
            </a:pPr>
            <a:r>
              <a:rPr lang="en-GB" sz="1400" dirty="0"/>
              <a:t>  `amount` int NOT NULL,</a:t>
            </a:r>
          </a:p>
          <a:p>
            <a:pPr marL="0" indent="0">
              <a:buNone/>
            </a:pPr>
            <a:r>
              <a:rPr lang="en-GB" sz="1400" dirty="0"/>
              <a:t>PRIMARY KEY (`date_time`,`username`,`</a:t>
            </a:r>
            <a:r>
              <a:rPr lang="en-GB" sz="1400" dirty="0" err="1"/>
              <a:t>auction_id</a:t>
            </a:r>
            <a:r>
              <a:rPr lang="en-GB" sz="1400" dirty="0"/>
              <a:t>`),</a:t>
            </a:r>
          </a:p>
          <a:p>
            <a:pPr marL="0" indent="0">
              <a:buNone/>
            </a:pPr>
            <a:r>
              <a:rPr lang="en-GB" sz="1400" dirty="0"/>
              <a:t>  KEY `</a:t>
            </a:r>
            <a:r>
              <a:rPr lang="en-GB" sz="1400" dirty="0" err="1"/>
              <a:t>auctionId_idx</a:t>
            </a:r>
            <a:r>
              <a:rPr lang="en-GB" sz="1400" dirty="0"/>
              <a:t>` (`</a:t>
            </a:r>
            <a:r>
              <a:rPr lang="en-GB" sz="1400" dirty="0" err="1"/>
              <a:t>auction_id</a:t>
            </a:r>
            <a:r>
              <a:rPr lang="en-GB" sz="1400" dirty="0"/>
              <a:t>`),</a:t>
            </a:r>
          </a:p>
          <a:p>
            <a:pPr marL="0" indent="0">
              <a:buNone/>
            </a:pPr>
            <a:r>
              <a:rPr lang="en-GB" sz="1400" dirty="0"/>
              <a:t>  CONSTRAINT `</a:t>
            </a:r>
            <a:r>
              <a:rPr lang="en-GB" sz="1400" dirty="0" err="1"/>
              <a:t>auctionId</a:t>
            </a:r>
            <a:r>
              <a:rPr lang="en-GB" sz="1400" dirty="0"/>
              <a:t>` FOREIGN KEY (`</a:t>
            </a:r>
            <a:r>
              <a:rPr lang="en-GB" sz="1400" dirty="0" err="1"/>
              <a:t>auction_id</a:t>
            </a:r>
            <a:r>
              <a:rPr lang="en-GB" sz="1400" dirty="0"/>
              <a:t>`) REFERENCES `auction` (`</a:t>
            </a:r>
            <a:r>
              <a:rPr lang="en-GB" sz="1400" dirty="0" err="1"/>
              <a:t>id_code</a:t>
            </a:r>
            <a:r>
              <a:rPr lang="en-GB" sz="1400" dirty="0"/>
              <a:t>`)</a:t>
            </a:r>
          </a:p>
          <a:p>
            <a:pPr marL="0" indent="0">
              <a:buNone/>
            </a:pPr>
            <a:r>
              <a:rPr lang="en-GB" sz="1400" dirty="0"/>
              <a:t>)</a:t>
            </a:r>
            <a:endParaRPr lang="en-IT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103003-F645-198E-76CC-CBB73BF177C9}"/>
              </a:ext>
            </a:extLst>
          </p:cNvPr>
          <p:cNvSpPr txBox="1">
            <a:spLocks/>
          </p:cNvSpPr>
          <p:nvPr/>
        </p:nvSpPr>
        <p:spPr>
          <a:xfrm>
            <a:off x="102475" y="922584"/>
            <a:ext cx="4085897" cy="3492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CREATE TABLE `auction`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</a:t>
            </a:r>
            <a:r>
              <a:rPr lang="en-GB" sz="1400" dirty="0" err="1"/>
              <a:t>id_code</a:t>
            </a:r>
            <a:r>
              <a:rPr lang="en-GB" sz="1400" dirty="0"/>
              <a:t>`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`username` varchar(45)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</a:t>
            </a:r>
            <a:r>
              <a:rPr lang="en-GB" sz="1400" dirty="0" err="1"/>
              <a:t>expiry_date_time</a:t>
            </a:r>
            <a:r>
              <a:rPr lang="en-GB" sz="1400" dirty="0"/>
              <a:t>` datetime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</a:t>
            </a:r>
            <a:r>
              <a:rPr lang="en-GB" sz="1400" dirty="0" err="1"/>
              <a:t>minimum_offset</a:t>
            </a:r>
            <a:r>
              <a:rPr lang="en-GB" sz="1400" dirty="0"/>
              <a:t>`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`opened` </a:t>
            </a:r>
            <a:r>
              <a:rPr lang="en-GB" sz="1400" dirty="0" err="1"/>
              <a:t>tinyint</a:t>
            </a:r>
            <a:r>
              <a:rPr lang="en-GB" sz="1400" dirty="0"/>
              <a:t> NOT NULL DEFAULT '0',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`closed` </a:t>
            </a:r>
            <a:r>
              <a:rPr lang="en-GB" sz="1400" dirty="0" err="1"/>
              <a:t>tinyint</a:t>
            </a:r>
            <a:r>
              <a:rPr lang="en-GB" sz="1400" dirty="0"/>
              <a:t> NOT NULL DEFAULT '0',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PRIMARY KEY (`</a:t>
            </a:r>
            <a:r>
              <a:rPr lang="en-GB" sz="1400" dirty="0" err="1"/>
              <a:t>id_code`,`username</a:t>
            </a:r>
            <a:r>
              <a:rPr lang="en-GB" sz="1400" dirty="0"/>
              <a:t>`),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KEY `</a:t>
            </a:r>
            <a:r>
              <a:rPr lang="en-GB" sz="1400" dirty="0" err="1"/>
              <a:t>username_idx</a:t>
            </a:r>
            <a:r>
              <a:rPr lang="en-GB" sz="1400" dirty="0"/>
              <a:t>` (`username`),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CONSTRAINT `username` FOREIGN KEY (`username`) REFERENCES `user` (`username`) ON UPDATE CASCADE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)</a:t>
            </a:r>
            <a:endParaRPr lang="en-IT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AF27B1-B94F-8DBA-61B1-90CB5E984566}"/>
              </a:ext>
            </a:extLst>
          </p:cNvPr>
          <p:cNvSpPr txBox="1">
            <a:spLocks/>
          </p:cNvSpPr>
          <p:nvPr/>
        </p:nvSpPr>
        <p:spPr>
          <a:xfrm>
            <a:off x="8106102" y="164856"/>
            <a:ext cx="4085898" cy="313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CREATE TABLE `contain`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</a:t>
            </a:r>
            <a:r>
              <a:rPr lang="en-GB" sz="1400" dirty="0" err="1"/>
              <a:t>auction_id</a:t>
            </a:r>
            <a:r>
              <a:rPr lang="en-GB" sz="1400" dirty="0"/>
              <a:t>`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</a:t>
            </a:r>
            <a:r>
              <a:rPr lang="en-GB" sz="1400" dirty="0" err="1"/>
              <a:t>item_id</a:t>
            </a:r>
            <a:r>
              <a:rPr lang="en-GB" sz="1400" dirty="0"/>
              <a:t>`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PRIMARY KEY (`auction_id`,`</a:t>
            </a:r>
            <a:r>
              <a:rPr lang="en-GB" sz="1400" dirty="0" err="1"/>
              <a:t>item_id</a:t>
            </a:r>
            <a:r>
              <a:rPr lang="en-GB" sz="1400" dirty="0"/>
              <a:t>`),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KEY `</a:t>
            </a:r>
            <a:r>
              <a:rPr lang="en-GB" sz="1400" dirty="0" err="1"/>
              <a:t>item_id_idx</a:t>
            </a:r>
            <a:r>
              <a:rPr lang="en-GB" sz="1400" dirty="0"/>
              <a:t>` (`</a:t>
            </a:r>
            <a:r>
              <a:rPr lang="en-GB" sz="1400" dirty="0" err="1"/>
              <a:t>item_id</a:t>
            </a:r>
            <a:r>
              <a:rPr lang="en-GB" sz="1400" dirty="0"/>
              <a:t>`),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CONSTRAINT `</a:t>
            </a:r>
            <a:r>
              <a:rPr lang="en-GB" sz="1400" dirty="0" err="1"/>
              <a:t>auction_id</a:t>
            </a:r>
            <a:r>
              <a:rPr lang="en-GB" sz="1400" dirty="0"/>
              <a:t>` FOREIGN KEY (`</a:t>
            </a:r>
            <a:r>
              <a:rPr lang="en-GB" sz="1400" dirty="0" err="1"/>
              <a:t>auction_id</a:t>
            </a:r>
            <a:r>
              <a:rPr lang="en-GB" sz="1400" dirty="0"/>
              <a:t>`) REFERENCES `auction` (`</a:t>
            </a:r>
            <a:r>
              <a:rPr lang="en-GB" sz="1400" dirty="0" err="1"/>
              <a:t>id_code</a:t>
            </a:r>
            <a:r>
              <a:rPr lang="en-GB" sz="1400" dirty="0"/>
              <a:t>`) ON UPDATE CASCADE,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CONSTRAINT `</a:t>
            </a:r>
            <a:r>
              <a:rPr lang="en-GB" sz="1400" dirty="0" err="1"/>
              <a:t>item_id</a:t>
            </a:r>
            <a:r>
              <a:rPr lang="en-GB" sz="1400" dirty="0"/>
              <a:t>` FOREIGN KEY (`</a:t>
            </a:r>
            <a:r>
              <a:rPr lang="en-GB" sz="1400" dirty="0" err="1"/>
              <a:t>item_id</a:t>
            </a:r>
            <a:r>
              <a:rPr lang="en-GB" sz="1400" dirty="0"/>
              <a:t>`) REFERENCES `item` (`</a:t>
            </a:r>
            <a:r>
              <a:rPr lang="en-GB" sz="1400" dirty="0" err="1"/>
              <a:t>id_code</a:t>
            </a:r>
            <a:r>
              <a:rPr lang="en-GB" sz="1400" dirty="0"/>
              <a:t>`) ON UPDATE CASCADE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)</a:t>
            </a:r>
            <a:endParaRPr lang="en-IT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87F1B6-BB12-285A-8B02-17FAAB6BEB10}"/>
              </a:ext>
            </a:extLst>
          </p:cNvPr>
          <p:cNvSpPr txBox="1">
            <a:spLocks/>
          </p:cNvSpPr>
          <p:nvPr/>
        </p:nvSpPr>
        <p:spPr>
          <a:xfrm>
            <a:off x="4137136" y="3429000"/>
            <a:ext cx="4085897" cy="3492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CREATE TABLE `item`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</a:t>
            </a:r>
            <a:r>
              <a:rPr lang="en-GB" sz="1400" dirty="0" err="1"/>
              <a:t>id_code</a:t>
            </a:r>
            <a:r>
              <a:rPr lang="en-GB" sz="1400" dirty="0"/>
              <a:t>`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`username` varchar(45)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`name` varchar(45)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`description` varchar(45) DEFAULT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`image` </a:t>
            </a:r>
            <a:r>
              <a:rPr lang="en-GB" sz="1400" dirty="0" err="1"/>
              <a:t>longblob</a:t>
            </a:r>
            <a:r>
              <a:rPr lang="en-GB" sz="14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`price`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`availability` </a:t>
            </a:r>
            <a:r>
              <a:rPr lang="en-GB" sz="1400" dirty="0" err="1"/>
              <a:t>tinyint</a:t>
            </a:r>
            <a:r>
              <a:rPr lang="en-GB" sz="1400" dirty="0"/>
              <a:t>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PRIMARY KEY (`</a:t>
            </a:r>
            <a:r>
              <a:rPr lang="en-GB" sz="1400" dirty="0" err="1"/>
              <a:t>id_code`,`username</a:t>
            </a:r>
            <a:r>
              <a:rPr lang="en-GB" sz="1400" dirty="0"/>
              <a:t>`),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KEY `</a:t>
            </a:r>
            <a:r>
              <a:rPr lang="en-GB" sz="1400" dirty="0" err="1"/>
              <a:t>username_idx</a:t>
            </a:r>
            <a:r>
              <a:rPr lang="en-GB" sz="1400" dirty="0"/>
              <a:t>` (`username`),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CONSTRAINT `username2` FOREIGN KEY (`username`) REFERENCES `user` (`username`) ON UPDATE CASCADE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)</a:t>
            </a:r>
            <a:endParaRPr lang="en-IT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9E4E7B-4A4F-65BF-BD7E-7999E340196F}"/>
              </a:ext>
            </a:extLst>
          </p:cNvPr>
          <p:cNvSpPr txBox="1">
            <a:spLocks/>
          </p:cNvSpPr>
          <p:nvPr/>
        </p:nvSpPr>
        <p:spPr>
          <a:xfrm>
            <a:off x="8223033" y="3560817"/>
            <a:ext cx="4085897" cy="2036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CREATE TABLE `user`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`username` varchar(45)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`password` varchar(45)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`address` varchar(45)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PRIMARY KEY (`username`)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)</a:t>
            </a:r>
            <a:endParaRPr lang="en-IT" sz="1400" dirty="0"/>
          </a:p>
        </p:txBody>
      </p:sp>
    </p:spTree>
    <p:extLst>
      <p:ext uri="{BB962C8B-B14F-4D97-AF65-F5344CB8AC3E}">
        <p14:creationId xmlns:p14="http://schemas.microsoft.com/office/powerpoint/2010/main" val="402636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A952-B517-03C2-1452-0F1099B6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42" y="97403"/>
            <a:ext cx="10515600" cy="3331597"/>
          </a:xfrm>
        </p:spPr>
        <p:txBody>
          <a:bodyPr>
            <a:noAutofit/>
          </a:bodyPr>
          <a:lstStyle/>
          <a:p>
            <a:r>
              <a:rPr lang="en-IT" sz="1600" dirty="0"/>
              <a:t>Note:</a:t>
            </a:r>
            <a:br>
              <a:rPr lang="en-IT" sz="1600" dirty="0"/>
            </a:br>
            <a:r>
              <a:rPr lang="en-IT" sz="1600" dirty="0"/>
              <a:t>-</a:t>
            </a:r>
            <a:r>
              <a:rPr lang="en-GB" sz="1600" dirty="0"/>
              <a:t>G</a:t>
            </a:r>
            <a:r>
              <a:rPr lang="en-IT" sz="1600" dirty="0"/>
              <a:t>li attributi closed e opened di un’asta vanno così interpretati: </a:t>
            </a:r>
            <a:br>
              <a:rPr lang="en-IT" sz="1600" dirty="0"/>
            </a:br>
            <a:r>
              <a:rPr lang="en-IT" sz="1600" dirty="0"/>
              <a:t>	-C:0 O:0 l’asta è stata creata ma non è stata ancora aperta</a:t>
            </a:r>
            <a:br>
              <a:rPr lang="en-IT" sz="1600" dirty="0"/>
            </a:br>
            <a:r>
              <a:rPr lang="en-IT" sz="1600" dirty="0"/>
              <a:t>	-C:0 O:1 l’asta è stata aperta, ma non è ancora stata chiusa</a:t>
            </a:r>
            <a:br>
              <a:rPr lang="en-IT" sz="1600" dirty="0"/>
            </a:br>
            <a:r>
              <a:rPr lang="en-IT" sz="1600" dirty="0"/>
              <a:t>	-C:1 O:1 l’asta è stata aperta, ed è stata chiusa essendo scadute</a:t>
            </a:r>
            <a:br>
              <a:rPr lang="en-IT" sz="1600" dirty="0"/>
            </a:br>
            <a:r>
              <a:rPr lang="en-IT" sz="1600" dirty="0"/>
              <a:t>-</a:t>
            </a:r>
            <a:r>
              <a:rPr lang="en-GB" sz="1600" dirty="0"/>
              <a:t>Bid </a:t>
            </a:r>
            <a:r>
              <a:rPr lang="en-GB" sz="1600" dirty="0" err="1"/>
              <a:t>è</a:t>
            </a:r>
            <a:r>
              <a:rPr lang="en-GB" sz="1600" dirty="0"/>
              <a:t> </a:t>
            </a:r>
            <a:r>
              <a:rPr lang="en-GB" sz="1600" dirty="0" err="1"/>
              <a:t>entità</a:t>
            </a:r>
            <a:r>
              <a:rPr lang="en-GB" sz="1600" dirty="0"/>
              <a:t> </a:t>
            </a:r>
            <a:r>
              <a:rPr lang="en-GB" sz="1600" dirty="0" err="1"/>
              <a:t>debole</a:t>
            </a:r>
            <a:r>
              <a:rPr lang="en-GB" sz="1600" dirty="0"/>
              <a:t> </a:t>
            </a:r>
            <a:r>
              <a:rPr lang="en-GB" sz="1600" dirty="0" err="1"/>
              <a:t>sia</a:t>
            </a:r>
            <a:r>
              <a:rPr lang="en-GB" sz="1600" dirty="0"/>
              <a:t> rispetto ad auction </a:t>
            </a:r>
            <a:r>
              <a:rPr lang="en-GB" sz="1600" dirty="0" err="1"/>
              <a:t>che</a:t>
            </a:r>
            <a:r>
              <a:rPr lang="en-GB" sz="1600" dirty="0"/>
              <a:t> rispetto a user, </a:t>
            </a:r>
            <a:r>
              <a:rPr lang="en-GB" sz="1600" dirty="0" err="1"/>
              <a:t>perché</a:t>
            </a:r>
            <a:r>
              <a:rPr lang="en-GB" sz="1600" dirty="0"/>
              <a:t> non ha senso </a:t>
            </a:r>
            <a:r>
              <a:rPr lang="en-GB" sz="1600" dirty="0" err="1"/>
              <a:t>un’offerta</a:t>
            </a:r>
            <a:r>
              <a:rPr lang="en-GB" sz="1600" dirty="0"/>
              <a:t> </a:t>
            </a:r>
            <a:r>
              <a:rPr lang="en-GB" sz="1600" dirty="0" err="1"/>
              <a:t>fatta</a:t>
            </a:r>
            <a:r>
              <a:rPr lang="en-GB" sz="1600" dirty="0"/>
              <a:t> da uno </a:t>
            </a:r>
            <a:r>
              <a:rPr lang="en-GB" sz="1600" dirty="0" err="1"/>
              <a:t>sconosciuto</a:t>
            </a:r>
            <a:r>
              <a:rPr lang="en-GB" sz="1600" dirty="0"/>
              <a:t> e </a:t>
            </a:r>
            <a:r>
              <a:rPr lang="en-GB" sz="1600" dirty="0" err="1"/>
              <a:t>perché</a:t>
            </a:r>
            <a:r>
              <a:rPr lang="en-GB" sz="1600" dirty="0"/>
              <a:t> non ha senso il </a:t>
            </a:r>
            <a:r>
              <a:rPr lang="en-GB" sz="1600" dirty="0" err="1"/>
              <a:t>concetto</a:t>
            </a:r>
            <a:r>
              <a:rPr lang="en-GB" sz="1600" dirty="0"/>
              <a:t> di </a:t>
            </a:r>
            <a:r>
              <a:rPr lang="en-GB" sz="1600" dirty="0" err="1"/>
              <a:t>offerta</a:t>
            </a:r>
            <a:r>
              <a:rPr lang="en-GB" sz="1600" dirty="0"/>
              <a:t> senza </a:t>
            </a:r>
            <a:r>
              <a:rPr lang="en-GB" sz="1600" dirty="0" err="1"/>
              <a:t>l’asta</a:t>
            </a:r>
            <a:r>
              <a:rPr lang="en-GB" sz="1600" dirty="0"/>
              <a:t> a cui </a:t>
            </a:r>
            <a:r>
              <a:rPr lang="en-GB" sz="1600" dirty="0" err="1"/>
              <a:t>si</a:t>
            </a:r>
            <a:r>
              <a:rPr lang="en-GB" sz="1600" dirty="0"/>
              <a:t> </a:t>
            </a:r>
            <a:r>
              <a:rPr lang="en-GB" sz="1600" dirty="0" err="1"/>
              <a:t>riferisce</a:t>
            </a:r>
            <a:r>
              <a:rPr lang="en-GB" sz="1600" dirty="0"/>
              <a:t>.</a:t>
            </a:r>
            <a:br>
              <a:rPr lang="en-GB" sz="1600" dirty="0"/>
            </a:br>
            <a:r>
              <a:rPr lang="en-GB" sz="1600" dirty="0"/>
              <a:t>-Auction </a:t>
            </a:r>
            <a:r>
              <a:rPr lang="en-GB" sz="1600" dirty="0" err="1"/>
              <a:t>è</a:t>
            </a:r>
            <a:r>
              <a:rPr lang="en-GB" sz="1600" dirty="0"/>
              <a:t> </a:t>
            </a:r>
            <a:r>
              <a:rPr lang="en-GB" sz="1600" dirty="0" err="1"/>
              <a:t>entità</a:t>
            </a:r>
            <a:r>
              <a:rPr lang="en-GB" sz="1600" dirty="0"/>
              <a:t> </a:t>
            </a:r>
            <a:r>
              <a:rPr lang="en-GB" sz="1600" dirty="0" err="1"/>
              <a:t>debole</a:t>
            </a:r>
            <a:r>
              <a:rPr lang="en-GB" sz="1600" dirty="0"/>
              <a:t> rispetto a user </a:t>
            </a:r>
            <a:r>
              <a:rPr lang="en-GB" sz="1600" dirty="0" err="1"/>
              <a:t>perché</a:t>
            </a:r>
            <a:r>
              <a:rPr lang="en-GB" sz="1600" dirty="0"/>
              <a:t> le </a:t>
            </a:r>
            <a:r>
              <a:rPr lang="en-GB" sz="1600" dirty="0" err="1"/>
              <a:t>aste</a:t>
            </a:r>
            <a:r>
              <a:rPr lang="en-GB" sz="1600" dirty="0"/>
              <a:t> </a:t>
            </a:r>
            <a:r>
              <a:rPr lang="en-GB" sz="1600" dirty="0" err="1"/>
              <a:t>sono</a:t>
            </a:r>
            <a:r>
              <a:rPr lang="en-GB" sz="1600" dirty="0"/>
              <a:t> sempre create da un </a:t>
            </a:r>
            <a:r>
              <a:rPr lang="en-GB" sz="1600" dirty="0" err="1"/>
              <a:t>utente</a:t>
            </a:r>
            <a:r>
              <a:rPr lang="en-GB" sz="1600" dirty="0"/>
              <a:t>.</a:t>
            </a:r>
            <a:br>
              <a:rPr lang="en-GB" sz="1600" dirty="0"/>
            </a:br>
            <a:r>
              <a:rPr lang="en-GB" sz="1600" dirty="0"/>
              <a:t>-Item </a:t>
            </a:r>
            <a:r>
              <a:rPr lang="en-GB" sz="1600" dirty="0" err="1"/>
              <a:t>è</a:t>
            </a:r>
            <a:r>
              <a:rPr lang="en-GB" sz="1600" dirty="0"/>
              <a:t> </a:t>
            </a:r>
            <a:r>
              <a:rPr lang="en-GB" sz="1600" dirty="0" err="1"/>
              <a:t>entità</a:t>
            </a:r>
            <a:r>
              <a:rPr lang="en-GB" sz="1600" dirty="0"/>
              <a:t> </a:t>
            </a:r>
            <a:r>
              <a:rPr lang="en-GB" sz="1600" dirty="0" err="1"/>
              <a:t>debole</a:t>
            </a:r>
            <a:r>
              <a:rPr lang="en-GB" sz="1600" dirty="0"/>
              <a:t> rispetto a user </a:t>
            </a:r>
            <a:r>
              <a:rPr lang="en-GB" sz="1600" dirty="0" err="1"/>
              <a:t>poiché</a:t>
            </a:r>
            <a:r>
              <a:rPr lang="en-GB" sz="1600" dirty="0"/>
              <a:t> </a:t>
            </a:r>
            <a:r>
              <a:rPr lang="en-GB" sz="1600" dirty="0" err="1"/>
              <a:t>questi</a:t>
            </a:r>
            <a:r>
              <a:rPr lang="en-GB" sz="1600" dirty="0"/>
              <a:t> </a:t>
            </a:r>
            <a:r>
              <a:rPr lang="en-GB" sz="1600" dirty="0" err="1"/>
              <a:t>vengono</a:t>
            </a:r>
            <a:r>
              <a:rPr lang="en-GB" sz="1600" dirty="0"/>
              <a:t> </a:t>
            </a:r>
            <a:r>
              <a:rPr lang="en-GB" sz="1600" dirty="0" err="1"/>
              <a:t>messi</a:t>
            </a:r>
            <a:r>
              <a:rPr lang="en-GB" sz="1600" dirty="0"/>
              <a:t> in </a:t>
            </a:r>
            <a:r>
              <a:rPr lang="en-GB" sz="1600" dirty="0" err="1"/>
              <a:t>vendita</a:t>
            </a:r>
            <a:r>
              <a:rPr lang="en-GB" sz="1600" dirty="0"/>
              <a:t> </a:t>
            </a:r>
            <a:r>
              <a:rPr lang="en-GB" sz="1600" dirty="0" err="1"/>
              <a:t>dagli</a:t>
            </a:r>
            <a:r>
              <a:rPr lang="en-GB" sz="1600" dirty="0"/>
              <a:t> </a:t>
            </a:r>
            <a:r>
              <a:rPr lang="en-GB" sz="1600" dirty="0" err="1"/>
              <a:t>utenti</a:t>
            </a:r>
            <a:r>
              <a:rPr lang="en-GB" sz="1600" dirty="0"/>
              <a:t>. Il </a:t>
            </a:r>
            <a:r>
              <a:rPr lang="en-GB" sz="1600" dirty="0" err="1"/>
              <a:t>concetto</a:t>
            </a:r>
            <a:r>
              <a:rPr lang="en-GB" sz="1600" dirty="0"/>
              <a:t> di item non </a:t>
            </a:r>
            <a:r>
              <a:rPr lang="en-GB" sz="1600" dirty="0" err="1"/>
              <a:t>compreso</a:t>
            </a:r>
            <a:r>
              <a:rPr lang="en-GB" sz="1600" dirty="0"/>
              <a:t> in </a:t>
            </a:r>
            <a:r>
              <a:rPr lang="en-GB" sz="1600" dirty="0" err="1"/>
              <a:t>nessuna</a:t>
            </a:r>
            <a:r>
              <a:rPr lang="en-GB" sz="1600" dirty="0"/>
              <a:t> </a:t>
            </a:r>
            <a:r>
              <a:rPr lang="en-GB" sz="1600" dirty="0" err="1"/>
              <a:t>asta</a:t>
            </a:r>
            <a:r>
              <a:rPr lang="en-GB" sz="1600" dirty="0"/>
              <a:t> ha senso, </a:t>
            </a:r>
            <a:r>
              <a:rPr lang="en-GB" sz="1600" dirty="0" err="1"/>
              <a:t>dunque</a:t>
            </a:r>
            <a:r>
              <a:rPr lang="en-GB" sz="1600" dirty="0"/>
              <a:t> item non </a:t>
            </a:r>
            <a:r>
              <a:rPr lang="en-GB" sz="1600" dirty="0" err="1"/>
              <a:t>è</a:t>
            </a:r>
            <a:r>
              <a:rPr lang="en-GB" sz="1600" dirty="0"/>
              <a:t> </a:t>
            </a:r>
            <a:r>
              <a:rPr lang="en-GB" sz="1600" dirty="0" err="1"/>
              <a:t>entità</a:t>
            </a:r>
            <a:r>
              <a:rPr lang="en-GB" sz="1600" dirty="0"/>
              <a:t> </a:t>
            </a:r>
            <a:r>
              <a:rPr lang="en-GB" sz="1600" dirty="0" err="1"/>
              <a:t>debole</a:t>
            </a:r>
            <a:r>
              <a:rPr lang="en-GB" sz="1600" dirty="0"/>
              <a:t> rispetto ad auction.</a:t>
            </a:r>
            <a:br>
              <a:rPr lang="en-IT" sz="1600" dirty="0"/>
            </a:br>
            <a:endParaRPr lang="en-IT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5E658-FC94-381E-537A-D2B5DEF519F9}"/>
              </a:ext>
            </a:extLst>
          </p:cNvPr>
          <p:cNvSpPr txBox="1"/>
          <p:nvPr/>
        </p:nvSpPr>
        <p:spPr>
          <a:xfrm>
            <a:off x="353901" y="3257333"/>
            <a:ext cx="105442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+mj-lt"/>
              </a:rPr>
              <a:t>Triggers:</a:t>
            </a:r>
          </a:p>
          <a:p>
            <a:endParaRPr lang="en-IT" sz="1600" dirty="0">
              <a:latin typeface="+mj-lt"/>
            </a:endParaRPr>
          </a:p>
          <a:p>
            <a:r>
              <a:rPr lang="en-GB" sz="1600" dirty="0">
                <a:latin typeface="+mj-lt"/>
              </a:rPr>
              <a:t>-CREATE DEFINER=`</a:t>
            </a:r>
            <a:r>
              <a:rPr lang="en-GB" sz="1600" dirty="0" err="1">
                <a:latin typeface="+mj-lt"/>
              </a:rPr>
              <a:t>root`@`localhost</a:t>
            </a:r>
            <a:r>
              <a:rPr lang="en-GB" sz="1600" dirty="0">
                <a:latin typeface="+mj-lt"/>
              </a:rPr>
              <a:t>` TRIGGER `</a:t>
            </a:r>
            <a:r>
              <a:rPr lang="en-GB" sz="1600" dirty="0" err="1">
                <a:latin typeface="+mj-lt"/>
              </a:rPr>
              <a:t>check_boolean_values</a:t>
            </a:r>
            <a:r>
              <a:rPr lang="en-GB" sz="1600" dirty="0">
                <a:latin typeface="+mj-lt"/>
              </a:rPr>
              <a:t>` BEFORE UPDATE ON `auction` FOR EACH ROW BEGIN</a:t>
            </a:r>
          </a:p>
          <a:p>
            <a:r>
              <a:rPr lang="en-GB" sz="1600" dirty="0">
                <a:latin typeface="+mj-lt"/>
              </a:rPr>
              <a:t>    IF </a:t>
            </a:r>
            <a:r>
              <a:rPr lang="en-GB" sz="1600" dirty="0" err="1">
                <a:latin typeface="+mj-lt"/>
              </a:rPr>
              <a:t>NEW.opened</a:t>
            </a:r>
            <a:r>
              <a:rPr lang="en-GB" sz="1600" dirty="0">
                <a:latin typeface="+mj-lt"/>
              </a:rPr>
              <a:t> = 0 AND </a:t>
            </a:r>
            <a:r>
              <a:rPr lang="en-GB" sz="1600" dirty="0" err="1">
                <a:latin typeface="+mj-lt"/>
              </a:rPr>
              <a:t>NEW.closed</a:t>
            </a:r>
            <a:r>
              <a:rPr lang="en-GB" sz="1600" dirty="0">
                <a:latin typeface="+mj-lt"/>
              </a:rPr>
              <a:t> = 1 THEN</a:t>
            </a:r>
          </a:p>
          <a:p>
            <a:r>
              <a:rPr lang="en-GB" sz="1600" dirty="0">
                <a:latin typeface="+mj-lt"/>
              </a:rPr>
              <a:t>        SIGNAL SQLSTATE '45000' SET MESSAGE_TEXT = 'Assertion failed: closed cannot be 0 if opened is 1';</a:t>
            </a:r>
          </a:p>
          <a:p>
            <a:r>
              <a:rPr lang="en-GB" sz="1600" dirty="0">
                <a:latin typeface="+mj-lt"/>
              </a:rPr>
              <a:t>    END IF;</a:t>
            </a:r>
          </a:p>
          <a:p>
            <a:r>
              <a:rPr lang="en-GB" sz="1600" dirty="0">
                <a:latin typeface="+mj-lt"/>
              </a:rPr>
              <a:t>END</a:t>
            </a:r>
          </a:p>
          <a:p>
            <a:endParaRPr lang="en-GB" sz="1600" dirty="0">
              <a:latin typeface="+mj-lt"/>
            </a:endParaRPr>
          </a:p>
          <a:p>
            <a:r>
              <a:rPr lang="en-GB" sz="1600" dirty="0">
                <a:latin typeface="+mj-lt"/>
              </a:rPr>
              <a:t>-CREATE DEFINER=`</a:t>
            </a:r>
            <a:r>
              <a:rPr lang="en-GB" sz="1600" dirty="0" err="1">
                <a:latin typeface="+mj-lt"/>
              </a:rPr>
              <a:t>root`@`localhost</a:t>
            </a:r>
            <a:r>
              <a:rPr lang="en-GB" sz="1600" dirty="0">
                <a:latin typeface="+mj-lt"/>
              </a:rPr>
              <a:t>` TRIGGER `</a:t>
            </a:r>
            <a:r>
              <a:rPr lang="en-GB" sz="1600" dirty="0" err="1">
                <a:latin typeface="+mj-lt"/>
              </a:rPr>
              <a:t>check_boolean_values</a:t>
            </a:r>
            <a:r>
              <a:rPr lang="en-GB" sz="1600" dirty="0">
                <a:latin typeface="+mj-lt"/>
              </a:rPr>
              <a:t>` BEFORE UPDATE ON `auction` FOR EACH ROW BEGIN</a:t>
            </a:r>
          </a:p>
          <a:p>
            <a:r>
              <a:rPr lang="en-GB" sz="1600" dirty="0">
                <a:latin typeface="+mj-lt"/>
              </a:rPr>
              <a:t>    IF </a:t>
            </a:r>
            <a:r>
              <a:rPr lang="en-GB" sz="1600" dirty="0" err="1">
                <a:latin typeface="+mj-lt"/>
              </a:rPr>
              <a:t>NEW.opened</a:t>
            </a:r>
            <a:r>
              <a:rPr lang="en-GB" sz="1600" dirty="0">
                <a:latin typeface="+mj-lt"/>
              </a:rPr>
              <a:t> = 0 AND </a:t>
            </a:r>
            <a:r>
              <a:rPr lang="en-GB" sz="1600" dirty="0" err="1">
                <a:latin typeface="+mj-lt"/>
              </a:rPr>
              <a:t>NEW.closed</a:t>
            </a:r>
            <a:r>
              <a:rPr lang="en-GB" sz="1600" dirty="0">
                <a:latin typeface="+mj-lt"/>
              </a:rPr>
              <a:t> = 1 THEN</a:t>
            </a:r>
          </a:p>
          <a:p>
            <a:r>
              <a:rPr lang="en-GB" sz="1600" dirty="0">
                <a:latin typeface="+mj-lt"/>
              </a:rPr>
              <a:t>        SIGNAL SQLSTATE '45000' SET MESSAGE_TEXT = 'Assertion failed: closed cannot be 0 if opened is 1';</a:t>
            </a:r>
          </a:p>
          <a:p>
            <a:r>
              <a:rPr lang="en-GB" sz="1600" dirty="0">
                <a:latin typeface="+mj-lt"/>
              </a:rPr>
              <a:t>    END IF;</a:t>
            </a:r>
          </a:p>
          <a:p>
            <a:r>
              <a:rPr lang="en-GB" sz="1600" dirty="0">
                <a:latin typeface="+mj-lt"/>
              </a:rPr>
              <a:t>END</a:t>
            </a:r>
          </a:p>
          <a:p>
            <a:endParaRPr lang="en-GB" sz="1600" dirty="0">
              <a:latin typeface="+mj-lt"/>
            </a:endParaRPr>
          </a:p>
          <a:p>
            <a:endParaRPr lang="en-IT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437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44DC-4826-375F-B39A-37ECD3CE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Application requirements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E507-F886-D5E3-F592-E01F875D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Un’applicazione web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consente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gestione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online.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utenti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accedono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tramite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login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possono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acquistare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HOME 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contiene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due link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uno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accedere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VENDO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uno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accedere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ACQUISTO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VENDO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create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dall’utente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e non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ancora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chiuse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da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lui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create e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chiuse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due form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 nuovo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nuova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Il primo form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inserisce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nuovi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nel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database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il secondo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l'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elenco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disponibili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nel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database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dà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possibilità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selezionarne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più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di uno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ha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codice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descrizione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immagine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comprende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uno 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più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messi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vendita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iniziale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dell’insieme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rialzo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minimo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ogni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(espresso come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intero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euro)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es. 19-04-2021 alle 24:00).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iniziale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ottenuto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come somma del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compresi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stesso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può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essere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incluso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diverse. Una volta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venduto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essere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più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disponibile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l’inserimento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ulteriori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data+ora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riporta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codice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compresi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massima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tempo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mancante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giorni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ore)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momento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(data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del login e la 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chiusura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Cliccando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su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compare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DETTAGLIO 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riporta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tutti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la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data+ora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Un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bottone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CHIUDI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permette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se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giunta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ignori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caso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scadute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ma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non ci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occupi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chiusura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automatica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dopo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). Se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riporta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tutti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dell’aggiudicatario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finale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l’indirizzo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fisso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spedizione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ACQUISTO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contiene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form di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ricerca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parola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chiave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Quando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l’acquirente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invia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parola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chiave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ACQUISTO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aggiornata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elenco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aperte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(la cui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posteriore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dell’invio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per cui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parola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chiave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compare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descrizione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almeno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modo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base al tempo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giorni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ore)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mancante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chiusura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Cliccando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su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aperta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compare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elenco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pervenute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data+ora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un 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campo di input per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inserire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la propria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essere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superiore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massima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corrente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importo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almeno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rialzo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minimo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Dopo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invio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dell’offerta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l’elenco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aggiornate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ACQUISTO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contiene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anche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elenco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aggiudicate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all’utente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finale. </a:t>
            </a:r>
          </a:p>
          <a:p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Pages (views)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view components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event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actions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sz="3400" dirty="0">
              <a:solidFill>
                <a:srgbClr val="20A603"/>
              </a:solidFill>
              <a:effectLst/>
              <a:latin typeface="Helvetica Neue" panose="02000503000000020004" pitchFamily="2" charset="0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14307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80C2-4256-FFB6-7772-00C65DD2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Completamento delle specifiche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A464-AACB-2AF8-FD61-3B0DDA9B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sz="1400" dirty="0">
                <a:latin typeface="+mj-lt"/>
              </a:rPr>
              <a:t>La pagina ACQUISTO presenta 4 </a:t>
            </a:r>
            <a:r>
              <a:rPr lang="en-IT" sz="1400" dirty="0">
                <a:solidFill>
                  <a:srgbClr val="92D050"/>
                </a:solidFill>
                <a:latin typeface="+mj-lt"/>
              </a:rPr>
              <a:t>form</a:t>
            </a:r>
            <a:r>
              <a:rPr lang="en-IT" sz="1400" dirty="0">
                <a:latin typeface="+mj-lt"/>
              </a:rPr>
              <a:t> anzichè 2, uno per creare un articolo, uno per  creare un’asta, uno per unire gli articoli alle aste e un’ultimo per aprire un’asta creata.</a:t>
            </a:r>
          </a:p>
          <a:p>
            <a:r>
              <a:rPr lang="en-IT" sz="1400" dirty="0">
                <a:latin typeface="+mj-lt"/>
              </a:rPr>
              <a:t>Sempre nella pagina ACQUISTO sono presenti 3 </a:t>
            </a:r>
            <a:r>
              <a:rPr lang="en-IT" sz="1400" dirty="0">
                <a:solidFill>
                  <a:srgbClr val="92D050"/>
                </a:solidFill>
                <a:latin typeface="+mj-lt"/>
              </a:rPr>
              <a:t>liste</a:t>
            </a:r>
            <a:r>
              <a:rPr lang="en-IT" sz="1400" dirty="0">
                <a:latin typeface="+mj-lt"/>
              </a:rPr>
              <a:t>, una contenente le aste aperte, una contenente le aste aperte e non scadute e un’ultima contenente le aste scadute che sono chiudibili.</a:t>
            </a:r>
          </a:p>
          <a:p>
            <a:r>
              <a:rPr lang="it-IT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Esiste una pagina di registrazione, 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EE220C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REGISTRATION PAGE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, che viene raggiunta tramite un link presente nella pagina di login, 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EE220C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LOGIN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, che permette di 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9452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creare un account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0076BA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fornendo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username, indirizzo e password tramite una </a:t>
            </a:r>
            <a:r>
              <a:rPr lang="it-IT" sz="1400" u="none" strike="noStrike" kern="0" spc="0" dirty="0" err="1">
                <a:ln>
                  <a:noFill/>
                </a:ln>
                <a:solidFill>
                  <a:srgbClr val="1DB1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form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. Una volta aver creato l’account, si viene reindirizzato alla pagina di login per autenticarsi.</a:t>
            </a:r>
          </a:p>
          <a:p>
            <a:r>
              <a:rPr lang="it-IT" sz="1400" kern="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L’applicazione Web si apre direttamente sulla </a:t>
            </a:r>
            <a:r>
              <a:rPr lang="it-IT" sz="1400" kern="0" dirty="0">
                <a:solidFill>
                  <a:srgbClr val="FF0000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pagina di Login</a:t>
            </a:r>
          </a:p>
          <a:p>
            <a:endParaRPr lang="en-IT" sz="14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52867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9661-F98E-F43B-DB03-90192A4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5915"/>
            <a:ext cx="10515600" cy="1325563"/>
          </a:xfrm>
        </p:spPr>
        <p:txBody>
          <a:bodyPr/>
          <a:lstStyle/>
          <a:p>
            <a:r>
              <a:rPr lang="en-IT" dirty="0"/>
              <a:t>Application Design</a:t>
            </a:r>
          </a:p>
        </p:txBody>
      </p:sp>
      <p:pic>
        <p:nvPicPr>
          <p:cNvPr id="13" name="Content Placeholder 12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2503F5BA-41EA-4234-42A4-D5185D9A1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446" y="650240"/>
            <a:ext cx="10860194" cy="6108859"/>
          </a:xfrm>
        </p:spPr>
      </p:pic>
    </p:spTree>
    <p:extLst>
      <p:ext uri="{BB962C8B-B14F-4D97-AF65-F5344CB8AC3E}">
        <p14:creationId xmlns:p14="http://schemas.microsoft.com/office/powerpoint/2010/main" val="37591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A890-B256-8D32-24EB-FCB92B2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C100-C0E5-1564-9A56-90D545B15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880" y="4359910"/>
            <a:ext cx="2367280" cy="1291908"/>
          </a:xfrm>
        </p:spPr>
        <p:txBody>
          <a:bodyPr>
            <a:noAutofit/>
          </a:bodyPr>
          <a:lstStyle/>
          <a:p>
            <a:r>
              <a:rPr lang="en-IT" sz="1400" dirty="0"/>
              <a:t>Model Object (Beans)</a:t>
            </a:r>
          </a:p>
          <a:p>
            <a:pPr marL="457200" lvl="1" indent="0">
              <a:buNone/>
            </a:pPr>
            <a:r>
              <a:rPr lang="en-IT" sz="1400" dirty="0"/>
              <a:t>User</a:t>
            </a:r>
          </a:p>
          <a:p>
            <a:pPr marL="457200" lvl="1" indent="0">
              <a:buNone/>
            </a:pPr>
            <a:r>
              <a:rPr lang="en-IT" sz="1400" dirty="0"/>
              <a:t>Auction</a:t>
            </a:r>
          </a:p>
          <a:p>
            <a:pPr marL="457200" lvl="1" indent="0">
              <a:buNone/>
            </a:pPr>
            <a:r>
              <a:rPr lang="en-IT" sz="1400" dirty="0"/>
              <a:t>Bid</a:t>
            </a:r>
          </a:p>
          <a:p>
            <a:pPr marL="457200" lvl="1" indent="0">
              <a:buNone/>
            </a:pPr>
            <a:r>
              <a:rPr lang="en-IT" sz="1400" dirty="0"/>
              <a:t>Item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8EB6A-0725-07D8-54C2-B73B418E8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2040" y="969485"/>
            <a:ext cx="3977640" cy="4036379"/>
          </a:xfrm>
        </p:spPr>
        <p:txBody>
          <a:bodyPr>
            <a:normAutofit/>
          </a:bodyPr>
          <a:lstStyle/>
          <a:p>
            <a:r>
              <a:rPr lang="en-IT" sz="1600" dirty="0"/>
              <a:t>Data Access Object (Classes)</a:t>
            </a:r>
          </a:p>
          <a:p>
            <a:pPr lvl="1"/>
            <a:r>
              <a:rPr lang="en-IT" sz="1400" dirty="0"/>
              <a:t>AuctionDAO</a:t>
            </a:r>
          </a:p>
          <a:p>
            <a:pPr marL="914400" lvl="2" indent="0">
              <a:buNone/>
            </a:pPr>
            <a:r>
              <a:rPr lang="en-IT" sz="1000" dirty="0"/>
              <a:t>createAuction</a:t>
            </a:r>
          </a:p>
          <a:p>
            <a:pPr marL="914400" lvl="2" indent="0">
              <a:buNone/>
            </a:pPr>
            <a:r>
              <a:rPr lang="en-IT" sz="1000" dirty="0"/>
              <a:t>openAuction</a:t>
            </a:r>
          </a:p>
          <a:p>
            <a:pPr marL="914400" lvl="2" indent="0">
              <a:buNone/>
            </a:pPr>
            <a:r>
              <a:rPr lang="en-IT" sz="1000" dirty="0"/>
              <a:t>addItem</a:t>
            </a: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  <a:effectLst/>
              </a:rPr>
              <a:t>descendingOrderOpenAuction</a:t>
            </a:r>
            <a:endParaRPr lang="en-GB" sz="100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  <a:effectLst/>
              </a:rPr>
              <a:t>descendingOrderOpenAuction</a:t>
            </a:r>
            <a:r>
              <a:rPr lang="en-GB" sz="1000" dirty="0" err="1">
                <a:solidFill>
                  <a:srgbClr val="000000"/>
                </a:solidFill>
              </a:rPr>
              <a:t>ContainingKeyword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  <a:effectLst/>
              </a:rPr>
              <a:t>auctionWinningB</a:t>
            </a:r>
            <a:r>
              <a:rPr lang="en-GB" sz="1000" dirty="0" err="1">
                <a:solidFill>
                  <a:srgbClr val="000000"/>
                </a:solidFill>
              </a:rPr>
              <a:t>y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  <a:effectLst/>
              </a:rPr>
              <a:t>auctionWonBy</a:t>
            </a:r>
            <a:endParaRPr lang="en-GB" sz="100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findAllExpiredAuctions</a:t>
            </a:r>
            <a:r>
              <a:rPr lang="en-GB" sz="1000" dirty="0">
                <a:solidFill>
                  <a:srgbClr val="000000"/>
                </a:solidFill>
              </a:rPr>
              <a:t>/</a:t>
            </a:r>
            <a:r>
              <a:rPr lang="en-GB" sz="1000" dirty="0" err="1">
                <a:solidFill>
                  <a:srgbClr val="000000"/>
                </a:solidFill>
              </a:rPr>
              <a:t>findAllExpiredAuctionsId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findAllOpenedAuctions</a:t>
            </a:r>
            <a:r>
              <a:rPr lang="en-GB" sz="1000" dirty="0">
                <a:solidFill>
                  <a:srgbClr val="000000"/>
                </a:solidFill>
              </a:rPr>
              <a:t>/</a:t>
            </a:r>
            <a:r>
              <a:rPr lang="en-GB" sz="1000" dirty="0" err="1">
                <a:solidFill>
                  <a:srgbClr val="000000"/>
                </a:solidFill>
              </a:rPr>
              <a:t>findAllOpenedAuctionsId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findAllToOpenAuctions</a:t>
            </a:r>
            <a:r>
              <a:rPr lang="en-GB" sz="1000" dirty="0">
                <a:solidFill>
                  <a:srgbClr val="000000"/>
                </a:solidFill>
              </a:rPr>
              <a:t>/</a:t>
            </a:r>
            <a:r>
              <a:rPr lang="en-GB" sz="1000" dirty="0" err="1">
                <a:solidFill>
                  <a:srgbClr val="000000"/>
                </a:solidFill>
              </a:rPr>
              <a:t>findAllToOpenAuctionsId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findAllClosedAuctions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findAllAuctions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getNextIdCode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getAuctionDetails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getTotalValue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closeAuction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containsInOpenAuctions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endParaRPr lang="en-GB" sz="100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endParaRPr lang="en-IT" sz="1000" dirty="0"/>
          </a:p>
          <a:p>
            <a:pPr marL="914400" lvl="2" indent="0">
              <a:buNone/>
            </a:pPr>
            <a:endParaRPr lang="en-IT" sz="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AD4B9D-7EC5-2E17-C895-AAFA5D8DC71E}"/>
              </a:ext>
            </a:extLst>
          </p:cNvPr>
          <p:cNvSpPr txBox="1">
            <a:spLocks/>
          </p:cNvSpPr>
          <p:nvPr/>
        </p:nvSpPr>
        <p:spPr>
          <a:xfrm>
            <a:off x="2600960" y="1791970"/>
            <a:ext cx="2367280" cy="3572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1400" dirty="0"/>
              <a:t>Controller (Servlet)</a:t>
            </a:r>
            <a:endParaRPr lang="en-IT" sz="1000" dirty="0"/>
          </a:p>
          <a:p>
            <a:pPr marL="457200" lvl="1" indent="0">
              <a:buNone/>
            </a:pPr>
            <a:r>
              <a:rPr lang="en-IT" sz="1200" dirty="0"/>
              <a:t>SignUp</a:t>
            </a:r>
          </a:p>
          <a:p>
            <a:pPr marL="457200" lvl="1" indent="0">
              <a:buNone/>
            </a:pPr>
            <a:r>
              <a:rPr lang="en-IT" sz="1200" dirty="0"/>
              <a:t>Logout</a:t>
            </a:r>
          </a:p>
          <a:p>
            <a:pPr marL="457200" lvl="1" indent="0">
              <a:buNone/>
            </a:pPr>
            <a:r>
              <a:rPr lang="en-IT" sz="1200" dirty="0"/>
              <a:t>GoToHomePage</a:t>
            </a:r>
          </a:p>
          <a:p>
            <a:pPr marL="457200" lvl="1" indent="0">
              <a:buNone/>
            </a:pPr>
            <a:r>
              <a:rPr lang="en-IT" sz="1200" dirty="0"/>
              <a:t>GoToSellingPage</a:t>
            </a:r>
          </a:p>
          <a:p>
            <a:pPr marL="457200" lvl="1" indent="0">
              <a:buNone/>
            </a:pPr>
            <a:r>
              <a:rPr lang="en-IT" sz="1200" dirty="0"/>
              <a:t>CreateArticle</a:t>
            </a:r>
          </a:p>
          <a:p>
            <a:pPr marL="457200" lvl="1" indent="0">
              <a:buNone/>
            </a:pPr>
            <a:r>
              <a:rPr lang="en-IT" sz="1200" dirty="0"/>
              <a:t>CreateAuction</a:t>
            </a:r>
          </a:p>
          <a:p>
            <a:pPr marL="457200" lvl="1" indent="0">
              <a:buNone/>
            </a:pPr>
            <a:r>
              <a:rPr lang="en-IT" sz="1200" dirty="0"/>
              <a:t>AddArticle</a:t>
            </a:r>
          </a:p>
          <a:p>
            <a:pPr marL="457200" lvl="1" indent="0">
              <a:buNone/>
            </a:pPr>
            <a:r>
              <a:rPr lang="en-IT" sz="1200" dirty="0"/>
              <a:t>OpenAuction</a:t>
            </a:r>
          </a:p>
          <a:p>
            <a:pPr marL="457200" lvl="1" indent="0">
              <a:buNone/>
            </a:pPr>
            <a:r>
              <a:rPr lang="en-IT" sz="1200" dirty="0"/>
              <a:t>CloseAuction</a:t>
            </a:r>
          </a:p>
          <a:p>
            <a:pPr marL="457200" lvl="1" indent="0">
              <a:buNone/>
            </a:pPr>
            <a:r>
              <a:rPr lang="en-IT" sz="1200" dirty="0"/>
              <a:t>GoToAuctionDetails</a:t>
            </a:r>
          </a:p>
          <a:p>
            <a:pPr marL="457200" lvl="1" indent="0">
              <a:buNone/>
            </a:pPr>
            <a:r>
              <a:rPr lang="en-IT" sz="1200" dirty="0"/>
              <a:t>GoToBuyingPage</a:t>
            </a:r>
          </a:p>
          <a:p>
            <a:pPr marL="457200" lvl="1" indent="0">
              <a:buNone/>
            </a:pPr>
            <a:r>
              <a:rPr lang="en-IT" sz="1200" dirty="0"/>
              <a:t>WonAuctions</a:t>
            </a:r>
          </a:p>
          <a:p>
            <a:pPr marL="457200" lvl="1" indent="0">
              <a:buNone/>
            </a:pPr>
            <a:r>
              <a:rPr lang="en-IT" sz="1200" dirty="0"/>
              <a:t>GoToBiddingPage</a:t>
            </a:r>
          </a:p>
          <a:p>
            <a:pPr marL="457200" lvl="1" indent="0">
              <a:buNone/>
            </a:pPr>
            <a:r>
              <a:rPr lang="en-IT" sz="1200" dirty="0"/>
              <a:t>Search</a:t>
            </a:r>
          </a:p>
          <a:p>
            <a:pPr marL="457200" lvl="1" indent="0">
              <a:buNone/>
            </a:pPr>
            <a:r>
              <a:rPr lang="en-IT" sz="1200" dirty="0"/>
              <a:t>CeeateBid</a:t>
            </a:r>
          </a:p>
          <a:p>
            <a:pPr marL="457200" lvl="1" indent="0">
              <a:buNone/>
            </a:pPr>
            <a:r>
              <a:rPr lang="en-IT" sz="1200" dirty="0"/>
              <a:t>GoToErrorPage</a:t>
            </a:r>
          </a:p>
          <a:p>
            <a:pPr marL="457200" lvl="1" indent="0">
              <a:buNone/>
            </a:pPr>
            <a:endParaRPr lang="en-IT" sz="1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7D2D3A-2824-5D58-7A11-B13F9E74E48D}"/>
              </a:ext>
            </a:extLst>
          </p:cNvPr>
          <p:cNvSpPr txBox="1">
            <a:spLocks/>
          </p:cNvSpPr>
          <p:nvPr/>
        </p:nvSpPr>
        <p:spPr>
          <a:xfrm>
            <a:off x="386080" y="1978025"/>
            <a:ext cx="2367280" cy="2583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1400"/>
              <a:t>Pages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T" sz="1400"/>
              <a:t>LoginPage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T" sz="1400"/>
              <a:t>SignUpPage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T" sz="1400"/>
              <a:t>HomePage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T" sz="1400"/>
              <a:t>SellingPage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T" sz="1400"/>
              <a:t>BuyingPage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T" sz="1400"/>
              <a:t>AuctionDetailsPage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T" sz="1400"/>
              <a:t>BiddingPage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T" sz="1400"/>
              <a:t>ErrorPage</a:t>
            </a:r>
            <a:endParaRPr lang="en-IT" sz="14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445B1B7-183E-40E9-F5C3-75BB189EC0E9}"/>
              </a:ext>
            </a:extLst>
          </p:cNvPr>
          <p:cNvSpPr txBox="1">
            <a:spLocks/>
          </p:cNvSpPr>
          <p:nvPr/>
        </p:nvSpPr>
        <p:spPr>
          <a:xfrm>
            <a:off x="4968240" y="5179219"/>
            <a:ext cx="2560320" cy="945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T" sz="1400" dirty="0"/>
              <a:t>UserDAO</a:t>
            </a:r>
          </a:p>
          <a:p>
            <a:pPr marL="914400" lvl="2" indent="0">
              <a:buNone/>
            </a:pPr>
            <a:r>
              <a:rPr lang="en-IT" sz="1000" dirty="0"/>
              <a:t>checkCredentials</a:t>
            </a:r>
          </a:p>
          <a:p>
            <a:pPr marL="914400" lvl="2" indent="0">
              <a:buNone/>
            </a:pPr>
            <a:r>
              <a:rPr lang="en-IT" sz="1000" dirty="0"/>
              <a:t>findAllUsers</a:t>
            </a:r>
          </a:p>
          <a:p>
            <a:pPr marL="914400" lvl="2" indent="0">
              <a:buNone/>
            </a:pPr>
            <a:r>
              <a:rPr lang="en-IT" sz="1000" dirty="0"/>
              <a:t>createUser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IT" sz="1000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IT" sz="4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F2342A2-633D-3362-78B7-885223271891}"/>
              </a:ext>
            </a:extLst>
          </p:cNvPr>
          <p:cNvSpPr txBox="1">
            <a:spLocks/>
          </p:cNvSpPr>
          <p:nvPr/>
        </p:nvSpPr>
        <p:spPr>
          <a:xfrm>
            <a:off x="8793480" y="1218089"/>
            <a:ext cx="2560320" cy="945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T" sz="1400" dirty="0"/>
              <a:t>BidDAO</a:t>
            </a:r>
          </a:p>
          <a:p>
            <a:pPr marL="914400" lvl="2" indent="0">
              <a:buNone/>
            </a:pPr>
            <a:r>
              <a:rPr lang="en-IT" sz="1000" dirty="0"/>
              <a:t>getHighestBid</a:t>
            </a:r>
          </a:p>
          <a:p>
            <a:pPr marL="914400" lvl="2" indent="0">
              <a:buNone/>
            </a:pPr>
            <a:r>
              <a:rPr lang="en-IT" sz="1000" dirty="0"/>
              <a:t>getBidsFor</a:t>
            </a:r>
          </a:p>
          <a:p>
            <a:pPr marL="914400" lvl="2" indent="0">
              <a:buNone/>
            </a:pPr>
            <a:r>
              <a:rPr lang="en-IT" sz="1000" dirty="0"/>
              <a:t>createBid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IT" sz="1000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IT" sz="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ABF2A99-36BE-4F18-75BB-1D8B41445F70}"/>
              </a:ext>
            </a:extLst>
          </p:cNvPr>
          <p:cNvSpPr txBox="1">
            <a:spLocks/>
          </p:cNvSpPr>
          <p:nvPr/>
        </p:nvSpPr>
        <p:spPr>
          <a:xfrm>
            <a:off x="8831580" y="2324416"/>
            <a:ext cx="3147060" cy="194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T" sz="1400" dirty="0"/>
              <a:t>ItemDAO</a:t>
            </a:r>
          </a:p>
          <a:p>
            <a:pPr marL="914400" lvl="2" indent="0">
              <a:buNone/>
            </a:pPr>
            <a:r>
              <a:rPr lang="en-IT" sz="1000" dirty="0"/>
              <a:t>createItem</a:t>
            </a:r>
          </a:p>
          <a:p>
            <a:pPr marL="914400" lvl="2" indent="0">
              <a:buNone/>
            </a:pPr>
            <a:r>
              <a:rPr lang="en-IT" sz="1000" dirty="0"/>
              <a:t>getNextIdCode</a:t>
            </a:r>
          </a:p>
          <a:p>
            <a:pPr marL="914400" lvl="2" indent="0">
              <a:buNone/>
            </a:pPr>
            <a:r>
              <a:rPr lang="en-IT" sz="1000" dirty="0"/>
              <a:t>findAllAvailableItemsAuctions</a:t>
            </a:r>
          </a:p>
          <a:p>
            <a:pPr marL="914400" lvl="2" indent="0">
              <a:buNone/>
            </a:pPr>
            <a:r>
              <a:rPr lang="en-IT" sz="1000" dirty="0"/>
              <a:t>findAllAvailableItemsAuctionsIdCode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GB" sz="1000" dirty="0" err="1">
                <a:solidFill>
                  <a:srgbClr val="000000"/>
                </a:solidFill>
              </a:rPr>
              <a:t>findItems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GB" sz="1000" dirty="0" err="1">
                <a:solidFill>
                  <a:srgbClr val="000000"/>
                </a:solidFill>
              </a:rPr>
              <a:t>getItem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GB" sz="1000" dirty="0" err="1">
                <a:solidFill>
                  <a:srgbClr val="000000"/>
                </a:solidFill>
              </a:rPr>
              <a:t>getItems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IT" sz="1000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IT" sz="400" dirty="0"/>
          </a:p>
        </p:txBody>
      </p:sp>
    </p:spTree>
    <p:extLst>
      <p:ext uri="{BB962C8B-B14F-4D97-AF65-F5344CB8AC3E}">
        <p14:creationId xmlns:p14="http://schemas.microsoft.com/office/powerpoint/2010/main" val="359549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2561</Words>
  <Application>Microsoft Macintosh PowerPoint</Application>
  <PresentationFormat>Widescreen</PresentationFormat>
  <Paragraphs>334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 Neue</vt:lpstr>
      <vt:lpstr>Menlo</vt:lpstr>
      <vt:lpstr>Office Theme</vt:lpstr>
      <vt:lpstr>Gestione aste online</vt:lpstr>
      <vt:lpstr>Analisi dei dati</vt:lpstr>
      <vt:lpstr>Database Design</vt:lpstr>
      <vt:lpstr>Progetto logico</vt:lpstr>
      <vt:lpstr>Note: -Gli attributi closed e opened di un’asta vanno così interpretati:   -C:0 O:0 l’asta è stata creata ma non è stata ancora aperta  -C:0 O:1 l’asta è stata aperta, ma non è ancora stata chiusa  -C:1 O:1 l’asta è stata aperta, ed è stata chiusa essendo scadute -Bid è entità debole sia rispetto ad auction che rispetto a user, perché non ha senso un’offerta fatta da uno sconosciuto e perché non ha senso il concetto di offerta senza l’asta a cui si riferisce. -Auction è entità debole rispetto a user perché le aste sono sempre create da un utente. -Item è entità debole rispetto a user poiché questi vengono messi in vendita dagli utenti. Il concetto di item non compreso in nessuna asta ha senso, dunque item non è entità debole rispetto ad auction. </vt:lpstr>
      <vt:lpstr>Application requirements analysis</vt:lpstr>
      <vt:lpstr>Completamento delle specifiche</vt:lpstr>
      <vt:lpstr>Application Design</vt:lpstr>
      <vt:lpstr>Components</vt:lpstr>
      <vt:lpstr>Event: login</vt:lpstr>
      <vt:lpstr>Event: registration</vt:lpstr>
      <vt:lpstr>Event: GoToSellingPage</vt:lpstr>
      <vt:lpstr>Event: GoToBuyingPage</vt:lpstr>
      <vt:lpstr>Event: Search</vt:lpstr>
      <vt:lpstr>Event: Create Article</vt:lpstr>
      <vt:lpstr>Event: Create Auction</vt:lpstr>
      <vt:lpstr>Event: Add Article</vt:lpstr>
      <vt:lpstr>Event: Open Auction</vt:lpstr>
      <vt:lpstr>Event: Close Auction</vt:lpstr>
      <vt:lpstr>Event: Go to auction details</vt:lpstr>
      <vt:lpstr>Event: Go to bidding page</vt:lpstr>
      <vt:lpstr>Event: Create Bid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aste online</dc:title>
  <dc:creator>Marco Laurenzi</dc:creator>
  <cp:lastModifiedBy>Marco Laurenzi</cp:lastModifiedBy>
  <cp:revision>46</cp:revision>
  <dcterms:created xsi:type="dcterms:W3CDTF">2023-05-19T18:41:14Z</dcterms:created>
  <dcterms:modified xsi:type="dcterms:W3CDTF">2023-05-21T11:15:27Z</dcterms:modified>
</cp:coreProperties>
</file>