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PT Sans Narrow"/>
      <p:regular r:id="rId63"/>
      <p:bold r:id="rId64"/>
    </p:embeddedFont>
    <p:embeddedFont>
      <p:font typeface="Roboto Mono"/>
      <p:regular r:id="rId65"/>
      <p:bold r:id="rId66"/>
      <p:italic r:id="rId67"/>
      <p:boldItalic r:id="rId68"/>
    </p:embeddedFont>
    <p:embeddedFont>
      <p:font typeface="Open Sans"/>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6A3E1B-4765-4C6F-AADD-7B13F352DB5D}">
  <a:tblStyle styleId="{B86A3E1B-4765-4C6F-AADD-7B13F352DB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46423B1-6EE0-42FF-AE65-23D1AC302AB5}"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OpenSans-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italic.fntdata"/><Relationship Id="rId70" Type="http://schemas.openxmlformats.org/officeDocument/2006/relationships/font" Target="fonts/OpenSans-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PTSansNarrow-bold.fntdata"/><Relationship Id="rId63" Type="http://schemas.openxmlformats.org/officeDocument/2006/relationships/font" Target="fonts/PTSansNarrow-regular.fntdata"/><Relationship Id="rId22" Type="http://schemas.openxmlformats.org/officeDocument/2006/relationships/slide" Target="slides/slide16.xml"/><Relationship Id="rId66" Type="http://schemas.openxmlformats.org/officeDocument/2006/relationships/font" Target="fonts/RobotoMono-bold.fntdata"/><Relationship Id="rId21" Type="http://schemas.openxmlformats.org/officeDocument/2006/relationships/slide" Target="slides/slide15.xml"/><Relationship Id="rId65" Type="http://schemas.openxmlformats.org/officeDocument/2006/relationships/font" Target="fonts/RobotoMono-regular.fntdata"/><Relationship Id="rId24" Type="http://schemas.openxmlformats.org/officeDocument/2006/relationships/slide" Target="slides/slide18.xml"/><Relationship Id="rId68" Type="http://schemas.openxmlformats.org/officeDocument/2006/relationships/font" Target="fonts/RobotoMono-boldItalic.fntdata"/><Relationship Id="rId23" Type="http://schemas.openxmlformats.org/officeDocument/2006/relationships/slide" Target="slides/slide17.xml"/><Relationship Id="rId67" Type="http://schemas.openxmlformats.org/officeDocument/2006/relationships/font" Target="fonts/RobotoMono-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dafe13e8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dafe13e8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dafe13e8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dafe13e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dafe13e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dafe13e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dafe13e8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dafe13e8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dafe13e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dafe13e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dafe13e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dafe13e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dafe13e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6dafe13e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ef30082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ef30082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ef30082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ef30082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ef30082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ef30082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d2999b3b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d2999b3b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ef30082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ef30082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ef30082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ef30082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ef30082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ef30082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db617b0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db617b0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ef30082b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ef30082b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ef30082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ef30082b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ef30082b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ef30082b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6ef30082b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6ef30082b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db617b0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db617b0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703345294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703345294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d91e61c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d91e61c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703345294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703345294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703345294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703345294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703345294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703345294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db617b09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db617b09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703345294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703345294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703345294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703345294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703345294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703345294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703345294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703345294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703345294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703345294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6db617b0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6db617b0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d91e61cf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d91e61cf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70334529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70334529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703345294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703345294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70334529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70334529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70334529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70334529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70334529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70334529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703345294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703345294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703345294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703345294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70334529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70334529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70334529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70334529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6db617b0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6db617b0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ef30082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ef30082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703345294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703345294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703345294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703345294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703345294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703345294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73c5a758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73c5a758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73c5a758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73c5a758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73c5a758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73c5a758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73c5a758b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73c5a758b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dafe13e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dafe13e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dafe13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dafe13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dafe13e8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dafe13e8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dafe13e8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dafe13e8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0" Type="http://schemas.openxmlformats.org/officeDocument/2006/relationships/hyperlink" Target="https://youtu.be/XXtpJxZBa2c?si=ZOPCxco6iiR7szvh" TargetMode="External"/><Relationship Id="rId11" Type="http://schemas.openxmlformats.org/officeDocument/2006/relationships/hyperlink" Target="https://www.youtube.com/watch?v=t70Bl3w7bxY" TargetMode="External"/><Relationship Id="rId10" Type="http://schemas.openxmlformats.org/officeDocument/2006/relationships/hyperlink" Target="https://www.youtube.com/watch?v=t70Bl3w7bxY" TargetMode="External"/><Relationship Id="rId21" Type="http://schemas.openxmlformats.org/officeDocument/2006/relationships/hyperlink" Target="https://github.com/mcps5601/CGUNLP_2025_Spring" TargetMode="External"/><Relationship Id="rId13" Type="http://schemas.openxmlformats.org/officeDocument/2006/relationships/hyperlink" Target="https://www.youtube.com/watch?v=9kT0XLPyHBg" TargetMode="External"/><Relationship Id="rId12" Type="http://schemas.openxmlformats.org/officeDocument/2006/relationships/hyperlink" Target="https://cdn.openai.com/better-language-models/language_models_are_unsupervised_multitask_learners.pdf"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dn.openai.com/research-covers/language-unsupervised/language_understanding_paper.pdf" TargetMode="External"/><Relationship Id="rId4" Type="http://schemas.openxmlformats.org/officeDocument/2006/relationships/hyperlink" Target="https://www.youtube.com/watch?v=Vmqy3VP6DFk" TargetMode="External"/><Relationship Id="rId9" Type="http://schemas.openxmlformats.org/officeDocument/2006/relationships/hyperlink" Target="https://youtu.be/9ebPNEHRwXU?si=LVPOY-iVfeOpDgLk" TargetMode="External"/><Relationship Id="rId15" Type="http://schemas.openxmlformats.org/officeDocument/2006/relationships/hyperlink" Target="https://www.youtube.com/watch?v=u1_qMdb0kYU" TargetMode="External"/><Relationship Id="rId14" Type="http://schemas.openxmlformats.org/officeDocument/2006/relationships/hyperlink" Target="https://www.youtube.com/watch?v=9kT0XLPyHBg" TargetMode="External"/><Relationship Id="rId17" Type="http://schemas.openxmlformats.org/officeDocument/2006/relationships/hyperlink" Target="https://www.youtube.com/watch?v=UULqu7LQoHs" TargetMode="External"/><Relationship Id="rId16" Type="http://schemas.openxmlformats.org/officeDocument/2006/relationships/hyperlink" Target="https://www.youtube.com/watch?v=u1_qMdb0kYU" TargetMode="External"/><Relationship Id="rId5" Type="http://schemas.openxmlformats.org/officeDocument/2006/relationships/hyperlink" Target="https://www.youtube.com/watch?v=Vmqy3VP6DFk" TargetMode="External"/><Relationship Id="rId19" Type="http://schemas.openxmlformats.org/officeDocument/2006/relationships/hyperlink" Target="https://arxiv.org/abs/2402.16197" TargetMode="External"/><Relationship Id="rId6" Type="http://schemas.openxmlformats.org/officeDocument/2006/relationships/hyperlink" Target="https://www.youtube.com/watch?v=m9UCVqd5lGY" TargetMode="External"/><Relationship Id="rId18" Type="http://schemas.openxmlformats.org/officeDocument/2006/relationships/hyperlink" Target="https://www.youtube.com/watch?v=UULqu7LQoHs" TargetMode="External"/><Relationship Id="rId7" Type="http://schemas.openxmlformats.org/officeDocument/2006/relationships/hyperlink" Target="https://www.youtube.com/watch?v=m9UCVqd5lGY" TargetMode="External"/><Relationship Id="rId8" Type="http://schemas.openxmlformats.org/officeDocument/2006/relationships/hyperlink" Target="https://youtu.be/9ebPNEHRwXU?si=LVPOY-iVfeOpDgL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0" Type="http://schemas.openxmlformats.org/officeDocument/2006/relationships/hyperlink" Target="https://www.youtube.com/watch?v=ZRYru5qXf5A" TargetMode="External"/><Relationship Id="rId11" Type="http://schemas.openxmlformats.org/officeDocument/2006/relationships/hyperlink" Target="https://www.youtube.com/watch?v=fVt387VZJe8" TargetMode="External"/><Relationship Id="rId10" Type="http://schemas.openxmlformats.org/officeDocument/2006/relationships/hyperlink" Target="https://www.youtube.com/watch?v=fVt387VZJe8" TargetMode="External"/><Relationship Id="rId13" Type="http://schemas.openxmlformats.org/officeDocument/2006/relationships/hyperlink" Target="https://www.youtube.com/watch?app=desktop&amp;v=B0qryXnhkZU" TargetMode="External"/><Relationship Id="rId12" Type="http://schemas.openxmlformats.org/officeDocument/2006/relationships/hyperlink" Target="https://www.youtube.com/watch?app=desktop&amp;v=B0qryXnhkZU"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youtu.be/nzqlFIcCSWQ?si=4Wb7IsnnyvjFP7D0" TargetMode="External"/><Relationship Id="rId4" Type="http://schemas.openxmlformats.org/officeDocument/2006/relationships/hyperlink" Target="https://youtu.be/nzqlFIcCSWQ?si=4Wb7IsnnyvjFP7D0" TargetMode="External"/><Relationship Id="rId9" Type="http://schemas.openxmlformats.org/officeDocument/2006/relationships/hyperlink" Target="https://www.youtube.com/watch?v=SY5PvZrJhLE" TargetMode="External"/><Relationship Id="rId15" Type="http://schemas.openxmlformats.org/officeDocument/2006/relationships/hyperlink" Target="https://www.youtube.com/watch?v=3IweGfgytgY" TargetMode="External"/><Relationship Id="rId14" Type="http://schemas.openxmlformats.org/officeDocument/2006/relationships/hyperlink" Target="https://ithelp.ithome.com.tw/m/articles/10321437" TargetMode="External"/><Relationship Id="rId17" Type="http://schemas.openxmlformats.org/officeDocument/2006/relationships/hyperlink" Target="https://www.youtube.com/watch?v=TRUhJORd2AM" TargetMode="External"/><Relationship Id="rId16" Type="http://schemas.openxmlformats.org/officeDocument/2006/relationships/hyperlink" Target="https://www.youtube.com/watch?v=3IweGfgytgY" TargetMode="External"/><Relationship Id="rId5" Type="http://schemas.openxmlformats.org/officeDocument/2006/relationships/hyperlink" Target="https://youtu.be/K9j5GrH71iU?si=Nd6o8zXduawWHccS" TargetMode="External"/><Relationship Id="rId19" Type="http://schemas.openxmlformats.org/officeDocument/2006/relationships/hyperlink" Target="https://www.youtube.com/watch?v=ZRYru5qXf5A" TargetMode="External"/><Relationship Id="rId6" Type="http://schemas.openxmlformats.org/officeDocument/2006/relationships/hyperlink" Target="https://youtu.be/K9j5GrH71iU?si=Nd6o8zXduawWHccS" TargetMode="External"/><Relationship Id="rId18" Type="http://schemas.openxmlformats.org/officeDocument/2006/relationships/hyperlink" Target="https://www.youtube.com/watch?v=TRUhJORd2AM" TargetMode="External"/><Relationship Id="rId7" Type="http://schemas.openxmlformats.org/officeDocument/2006/relationships/hyperlink" Target="https://ndltd.ncl.edu.tw/cgi-bin/gs32/gsweb.cgi/login?o=dnclcdr&amp;s=id=%22112NCKU5392013%22.&amp;searchmode=basic#XXX" TargetMode="External"/><Relationship Id="rId8" Type="http://schemas.openxmlformats.org/officeDocument/2006/relationships/hyperlink" Target="https://www.youtube.com/watch?v=SY5PvZrJhL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clanthology.org/2023.emnlp-main.564/" TargetMode="External"/><Relationship Id="rId4" Type="http://schemas.openxmlformats.org/officeDocument/2006/relationships/hyperlink" Target="https://ieeexplore.ieee.org/abstract/document/9382442/" TargetMode="External"/><Relationship Id="rId5" Type="http://schemas.openxmlformats.org/officeDocument/2006/relationships/hyperlink" Target="https://ojs.aaai.org/index.php/AAAI/article/view/29825" TargetMode="External"/><Relationship Id="rId6" Type="http://schemas.openxmlformats.org/officeDocument/2006/relationships/hyperlink" Target="https://dl.acm.org/doi/abs/10.1145/3744341" TargetMode="External"/><Relationship Id="rId7" Type="http://schemas.openxmlformats.org/officeDocument/2006/relationships/hyperlink" Target="https://aclanthology.org/2022.aacl-main.69/" TargetMode="External"/><Relationship Id="rId8" Type="http://schemas.openxmlformats.org/officeDocument/2006/relationships/hyperlink" Target="https://scholar.google.com.tw/citations?view_op=view_citation&amp;hl=zh-TW&amp;user=TM4JxJkAAAAJ&amp;citation_for_view=TM4JxJkAAAAJ:MXK_kJrjxJIC"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畢業專題之旅</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HK"/>
              <a:t>113.3 </a:t>
            </a:r>
            <a:r>
              <a:rPr lang="zh-HK"/>
              <a:t>暑假篇</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預訓練階段（非監督式）</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zh-HK"/>
              <a:t>使用 BooksCorpus（約 7,000 本書）進行語言建模。</a:t>
            </a:r>
            <a:endParaRPr/>
          </a:p>
          <a:p>
            <a:pPr indent="-298450" lvl="0" marL="457200" rtl="0" algn="l">
              <a:spcBef>
                <a:spcPts val="0"/>
              </a:spcBef>
              <a:spcAft>
                <a:spcPts val="0"/>
              </a:spcAft>
              <a:buClr>
                <a:srgbClr val="000000"/>
              </a:buClr>
              <a:buSzPts val="1100"/>
              <a:buFont typeface="Arial"/>
              <a:buChar char="●"/>
            </a:pPr>
            <a:r>
              <a:rPr lang="zh-HK"/>
              <a:t>模型學習預測下一個詞，建立通用語言理解能力。</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微調階段（監督式）</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28600" lvl="0" marL="457200" rtl="0" algn="l">
              <a:spcBef>
                <a:spcPts val="1200"/>
              </a:spcBef>
              <a:spcAft>
                <a:spcPts val="1200"/>
              </a:spcAft>
              <a:buNone/>
            </a:pPr>
            <a:r>
              <a:rPr lang="zh-HK"/>
              <a:t>測試 12 個 NLP 任務，包括：</a:t>
            </a:r>
            <a:endParaRPr/>
          </a:p>
        </p:txBody>
      </p:sp>
      <p:pic>
        <p:nvPicPr>
          <p:cNvPr id="129" name="Google Shape;129;p23"/>
          <p:cNvPicPr preferRelativeResize="0"/>
          <p:nvPr/>
        </p:nvPicPr>
        <p:blipFill>
          <a:blip r:embed="rId3">
            <a:alphaModFix/>
          </a:blip>
          <a:stretch>
            <a:fillRect/>
          </a:stretch>
        </p:blipFill>
        <p:spPr>
          <a:xfrm>
            <a:off x="596275" y="1764251"/>
            <a:ext cx="7320575" cy="126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微調階段（監督式）</a:t>
            </a:r>
            <a:endParaRPr/>
          </a:p>
        </p:txBody>
      </p:sp>
      <p:pic>
        <p:nvPicPr>
          <p:cNvPr id="135" name="Google Shape;135;p24"/>
          <p:cNvPicPr preferRelativeResize="0"/>
          <p:nvPr/>
        </p:nvPicPr>
        <p:blipFill>
          <a:blip r:embed="rId3">
            <a:alphaModFix/>
          </a:blip>
          <a:stretch>
            <a:fillRect/>
          </a:stretch>
        </p:blipFill>
        <p:spPr>
          <a:xfrm>
            <a:off x="415675" y="1057025"/>
            <a:ext cx="7079013" cy="368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成果亮點</a:t>
            </a:r>
            <a:endParaRPr/>
          </a:p>
        </p:txBody>
      </p:sp>
      <p:sp>
        <p:nvSpPr>
          <p:cNvPr id="141" name="Google Shape;141;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HK" sz="2000"/>
              <a:t>在 12 項任務中有 9 項刷新 SOTA 表現：</a:t>
            </a:r>
            <a:endParaRPr sz="2000"/>
          </a:p>
          <a:p>
            <a:pPr indent="-355600" lvl="1" marL="914400" rtl="0" algn="l">
              <a:spcBef>
                <a:spcPts val="1200"/>
              </a:spcBef>
              <a:spcAft>
                <a:spcPts val="0"/>
              </a:spcAft>
              <a:buClr>
                <a:srgbClr val="000000"/>
              </a:buClr>
              <a:buSzPts val="2000"/>
              <a:buFont typeface="Arial"/>
              <a:buAutoNum type="alphaLcPeriod"/>
            </a:pPr>
            <a:r>
              <a:rPr lang="zh-HK" sz="2000"/>
              <a:t>Story Cloze 提升 8.9%</a:t>
            </a:r>
            <a:endParaRPr sz="2000"/>
          </a:p>
          <a:p>
            <a:pPr indent="-355600" lvl="1" marL="914400" rtl="0" algn="l">
              <a:spcBef>
                <a:spcPts val="0"/>
              </a:spcBef>
              <a:spcAft>
                <a:spcPts val="0"/>
              </a:spcAft>
              <a:buClr>
                <a:srgbClr val="000000"/>
              </a:buClr>
              <a:buSzPts val="2000"/>
              <a:buFont typeface="Arial"/>
              <a:buAutoNum type="alphaLcPeriod"/>
            </a:pPr>
            <a:r>
              <a:rPr lang="zh-HK" sz="2000"/>
              <a:t>RACE 提升 5.7%</a:t>
            </a:r>
            <a:endParaRPr sz="2000"/>
          </a:p>
          <a:p>
            <a:pPr indent="-355600" lvl="1" marL="914400" rtl="0" algn="l">
              <a:spcBef>
                <a:spcPts val="0"/>
              </a:spcBef>
              <a:spcAft>
                <a:spcPts val="0"/>
              </a:spcAft>
              <a:buClr>
                <a:srgbClr val="000000"/>
              </a:buClr>
              <a:buSzPts val="2000"/>
              <a:buFont typeface="Arial"/>
              <a:buAutoNum type="alphaLcPeriod"/>
            </a:pPr>
            <a:r>
              <a:rPr lang="zh-HK" sz="2000"/>
              <a:t>MultiNLI 提升 1.5%</a:t>
            </a:r>
            <a:endParaRPr sz="2000"/>
          </a:p>
          <a:p>
            <a:pPr indent="-355600" lvl="1" marL="914400" rtl="0" algn="l">
              <a:spcBef>
                <a:spcPts val="0"/>
              </a:spcBef>
              <a:spcAft>
                <a:spcPts val="0"/>
              </a:spcAft>
              <a:buClr>
                <a:srgbClr val="000000"/>
              </a:buClr>
              <a:buSzPts val="2000"/>
              <a:buFont typeface="Arial"/>
              <a:buAutoNum type="alphaLcPeriod"/>
            </a:pPr>
            <a:r>
              <a:rPr lang="zh-HK" sz="2000"/>
              <a:t>GLUE 總分提升至 72.8（原為 68.9）</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關鍵概念解析</a:t>
            </a:r>
            <a:endParaRPr/>
          </a:p>
        </p:txBody>
      </p:sp>
      <p:sp>
        <p:nvSpPr>
          <p:cNvPr id="147" name="Google Shape;14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zh-HK" sz="2000">
                <a:latin typeface="Arial"/>
                <a:ea typeface="Arial"/>
                <a:cs typeface="Arial"/>
                <a:sym typeface="Arial"/>
              </a:rPr>
              <a:t>零樣本學習（Zero-shot Learning）</a:t>
            </a:r>
            <a:endParaRPr b="1" sz="2000">
              <a:latin typeface="Arial"/>
              <a:ea typeface="Arial"/>
              <a:cs typeface="Arial"/>
              <a:sym typeface="Arial"/>
            </a:endParaRPr>
          </a:p>
          <a:p>
            <a:pPr indent="-342900" lvl="0" marL="457200" rtl="0" algn="l">
              <a:spcBef>
                <a:spcPts val="1200"/>
              </a:spcBef>
              <a:spcAft>
                <a:spcPts val="0"/>
              </a:spcAft>
              <a:buClr>
                <a:schemeClr val="dk2"/>
              </a:buClr>
              <a:buSzPts val="1800"/>
              <a:buFont typeface="Arial"/>
              <a:buChar char="●"/>
            </a:pPr>
            <a:r>
              <a:rPr lang="zh-HK">
                <a:latin typeface="Arial"/>
                <a:ea typeface="Arial"/>
                <a:cs typeface="Arial"/>
                <a:sym typeface="Arial"/>
              </a:rPr>
              <a:t>模型未經特定任務訓練，僅靠語言知識即可推理。</a:t>
            </a:r>
            <a:endParaRPr>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HK">
                <a:latin typeface="Arial"/>
                <a:ea typeface="Arial"/>
                <a:cs typeface="Arial"/>
                <a:sym typeface="Arial"/>
              </a:rPr>
              <a:t>展現 GPT 的通用性與語言理解深度。</a:t>
            </a:r>
            <a:endParaRPr>
              <a:latin typeface="Arial"/>
              <a:ea typeface="Arial"/>
              <a:cs typeface="Arial"/>
              <a:sym typeface="Arial"/>
            </a:endParaRPr>
          </a:p>
          <a:p>
            <a:pPr indent="0" lvl="0" marL="0" rtl="0" algn="l">
              <a:spcBef>
                <a:spcPts val="1400"/>
              </a:spcBef>
              <a:spcAft>
                <a:spcPts val="0"/>
              </a:spcAft>
              <a:buNone/>
            </a:pPr>
            <a:r>
              <a:rPr b="1" lang="zh-HK" sz="2000">
                <a:latin typeface="Arial"/>
                <a:ea typeface="Arial"/>
                <a:cs typeface="Arial"/>
                <a:sym typeface="Arial"/>
              </a:rPr>
              <a:t>任務輸入轉換（Prompt Engineering）</a:t>
            </a:r>
            <a:endParaRPr b="1" sz="2000">
              <a:latin typeface="Arial"/>
              <a:ea typeface="Arial"/>
              <a:cs typeface="Arial"/>
              <a:sym typeface="Arial"/>
            </a:endParaRPr>
          </a:p>
          <a:p>
            <a:pPr indent="-342900" lvl="0" marL="457200" rtl="0" algn="l">
              <a:spcBef>
                <a:spcPts val="1200"/>
              </a:spcBef>
              <a:spcAft>
                <a:spcPts val="0"/>
              </a:spcAft>
              <a:buClr>
                <a:schemeClr val="dk2"/>
              </a:buClr>
              <a:buSzPts val="1800"/>
              <a:buFont typeface="Arial"/>
              <a:buChar char="●"/>
            </a:pPr>
            <a:r>
              <a:rPr lang="zh-HK">
                <a:latin typeface="Arial"/>
                <a:ea typeface="Arial"/>
                <a:cs typeface="Arial"/>
                <a:sym typeface="Arial"/>
              </a:rPr>
              <a:t>將不同任務轉換為統一的序列格式，無需改變模型架構。</a:t>
            </a:r>
            <a:endParaRPr>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HK">
                <a:latin typeface="Arial"/>
                <a:ea typeface="Arial"/>
                <a:cs typeface="Arial"/>
                <a:sym typeface="Arial"/>
              </a:rPr>
              <a:t>例如：</a:t>
            </a:r>
            <a:r>
              <a:rPr lang="zh-HK">
                <a:latin typeface="Roboto Mono"/>
                <a:ea typeface="Roboto Mono"/>
                <a:cs typeface="Roboto Mono"/>
                <a:sym typeface="Roboto Mono"/>
              </a:rPr>
              <a:t>&lt;start&gt; 前提 &lt;delimiter&gt; 假設 &lt;extract&gt;</a:t>
            </a:r>
            <a:r>
              <a:rPr lang="zh-HK">
                <a:latin typeface="Arial"/>
                <a:ea typeface="Arial"/>
                <a:cs typeface="Arial"/>
                <a:sym typeface="Arial"/>
              </a:rPr>
              <a:t> 用於文本蕴涵。</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學到什麼</a:t>
            </a:r>
            <a:endParaRPr/>
          </a:p>
        </p:txBody>
      </p:sp>
      <p:sp>
        <p:nvSpPr>
          <p:cNvPr id="153" name="Google Shape;15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預訓練語言模型能有</a:t>
            </a:r>
            <a:r>
              <a:rPr lang="zh-HK"/>
              <a:t>效</a:t>
            </a:r>
            <a:r>
              <a:rPr lang="zh-HK"/>
              <a:t>遷移至多種 NLP 任務。</a:t>
            </a:r>
            <a:endParaRPr/>
          </a:p>
          <a:p>
            <a:pPr indent="0" lvl="0" marL="0" rtl="0" algn="l">
              <a:spcBef>
                <a:spcPts val="1200"/>
              </a:spcBef>
              <a:spcAft>
                <a:spcPts val="0"/>
              </a:spcAft>
              <a:buNone/>
            </a:pPr>
            <a:r>
              <a:rPr lang="zh-HK"/>
              <a:t>Transformer 架構在捕捉長距依賴與語意關係上表現優異。</a:t>
            </a:r>
            <a:endParaRPr/>
          </a:p>
          <a:p>
            <a:pPr indent="0" lvl="0" marL="0" rtl="0" algn="l">
              <a:spcBef>
                <a:spcPts val="1200"/>
              </a:spcBef>
              <a:spcAft>
                <a:spcPts val="0"/>
              </a:spcAft>
              <a:buNone/>
            </a:pPr>
            <a:r>
              <a:rPr lang="zh-HK"/>
              <a:t>Prompt 設計是微調成功的關鍵。</a:t>
            </a:r>
            <a:endParaRPr/>
          </a:p>
          <a:p>
            <a:pPr indent="0" lvl="0" marL="0" rtl="0" algn="l">
              <a:spcBef>
                <a:spcPts val="1200"/>
              </a:spcBef>
              <a:spcAft>
                <a:spcPts val="1200"/>
              </a:spcAft>
              <a:buNone/>
            </a:pPr>
            <a:r>
              <a:rPr lang="zh-HK"/>
              <a:t>零樣本能力讓模型更具彈性與實用性。</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論文2</a:t>
            </a:r>
            <a:endParaRPr/>
          </a:p>
        </p:txBody>
      </p:sp>
      <p:sp>
        <p:nvSpPr>
          <p:cNvPr id="159" name="Google Shape;159;p28"/>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zh-HK" sz="2200"/>
              <a:t>Language Models are Unsupervised Multitask Learners</a:t>
            </a:r>
            <a:endParaRPr sz="2200"/>
          </a:p>
          <a:p>
            <a:pPr indent="0" lvl="0" marL="0" rtl="0" algn="ctr">
              <a:lnSpc>
                <a:spcPct val="80000"/>
              </a:lnSpc>
              <a:spcBef>
                <a:spcPts val="0"/>
              </a:spcBef>
              <a:spcAft>
                <a:spcPts val="0"/>
              </a:spcAft>
              <a:buSzPts val="688"/>
              <a:buNone/>
            </a:pPr>
            <a:r>
              <a:rPr lang="zh-HK" sz="2200"/>
              <a:t>(GPT</a:t>
            </a:r>
            <a:r>
              <a:rPr lang="zh-HK" sz="2200"/>
              <a:t>2</a:t>
            </a:r>
            <a:r>
              <a:rPr lang="zh-HK" sz="2200"/>
              <a:t>)</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研究背景與核心概念</a:t>
            </a:r>
            <a:endParaRPr/>
          </a:p>
        </p:txBody>
      </p:sp>
      <p:sp>
        <p:nvSpPr>
          <p:cNvPr id="165" name="Google Shape;165;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傳統 NLP 模型通常針對單一任務進行有監督學習，需要大量標註資料。</a:t>
            </a:r>
            <a:endParaRPr/>
          </a:p>
          <a:p>
            <a:pPr indent="0" lvl="0" marL="0" rtl="0" algn="l">
              <a:spcBef>
                <a:spcPts val="1200"/>
              </a:spcBef>
              <a:spcAft>
                <a:spcPts val="0"/>
              </a:spcAft>
              <a:buNone/>
            </a:pPr>
            <a:r>
              <a:rPr lang="zh-HK"/>
              <a:t>本研究提出：語言模型本身就能透過無監督學習，學會多種任務，只要訓練資料夠大、模型容量夠強。</a:t>
            </a:r>
            <a:endParaRPr/>
          </a:p>
          <a:p>
            <a:pPr indent="0" lvl="0" marL="0" rtl="0" algn="l">
              <a:spcBef>
                <a:spcPts val="1200"/>
              </a:spcBef>
              <a:spcAft>
                <a:spcPts val="1200"/>
              </a:spcAft>
              <a:buNone/>
            </a:pPr>
            <a:r>
              <a:rPr lang="zh-HK"/>
              <a:t>GPT-2 是基於 Transformer 架構的語言模型，使用了 40GB 的 WebText 資料集進行預訓練。</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方法與創新點</a:t>
            </a:r>
            <a:endParaRPr/>
          </a:p>
        </p:txBody>
      </p:sp>
      <p:sp>
        <p:nvSpPr>
          <p:cNvPr id="171" name="Google Shape;171;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使用 純語言建模目標（預測下一個詞）進行訓練，不依賴任務標籤。</a:t>
            </a:r>
            <a:endParaRPr/>
          </a:p>
          <a:p>
            <a:pPr indent="0" lvl="0" marL="0" rtl="0" algn="l">
              <a:spcBef>
                <a:spcPts val="1200"/>
              </a:spcBef>
              <a:spcAft>
                <a:spcPts val="0"/>
              </a:spcAft>
              <a:buNone/>
            </a:pPr>
            <a:r>
              <a:rPr lang="zh-HK"/>
              <a:t>模型透過觀察自然語言中的「任務演示」學會執行任務，例如：</a:t>
            </a:r>
            <a:endParaRPr/>
          </a:p>
          <a:p>
            <a:pPr indent="0" lvl="0" marL="0" rtl="0" algn="l">
              <a:spcBef>
                <a:spcPts val="1200"/>
              </a:spcBef>
              <a:spcAft>
                <a:spcPts val="0"/>
              </a:spcAft>
              <a:buNone/>
            </a:pPr>
            <a:r>
              <a:rPr lang="zh-HK"/>
              <a:t>“Translate English to French: perfume → parfum”</a:t>
            </a:r>
            <a:endParaRPr/>
          </a:p>
          <a:p>
            <a:pPr indent="0" lvl="0" marL="0" rtl="0" algn="l">
              <a:spcBef>
                <a:spcPts val="1200"/>
              </a:spcBef>
              <a:spcAft>
                <a:spcPts val="0"/>
              </a:spcAft>
              <a:buNone/>
            </a:pPr>
            <a:r>
              <a:rPr lang="zh-HK"/>
              <a:t>“Q: Who discovered gravity? A: Isaac Newton”</a:t>
            </a:r>
            <a:endParaRPr/>
          </a:p>
          <a:p>
            <a:pPr indent="0" lvl="0" marL="0" rtl="0" algn="l">
              <a:spcBef>
                <a:spcPts val="1200"/>
              </a:spcBef>
              <a:spcAft>
                <a:spcPts val="0"/>
              </a:spcAft>
              <a:buNone/>
            </a:pPr>
            <a:r>
              <a:rPr lang="zh-HK"/>
              <a:t>利用 prompt（提示語）來引導模型執行不同任務，</a:t>
            </a:r>
            <a:endParaRPr/>
          </a:p>
          <a:p>
            <a:pPr indent="0" lvl="0" marL="0" rtl="0" algn="l">
              <a:spcBef>
                <a:spcPts val="1200"/>
              </a:spcBef>
              <a:spcAft>
                <a:spcPts val="1200"/>
              </a:spcAft>
              <a:buNone/>
            </a:pPr>
            <a:r>
              <a:rPr lang="zh-HK"/>
              <a:t>實現 zero-shot learning。</a:t>
            </a:r>
            <a:endParaRPr/>
          </a:p>
        </p:txBody>
      </p:sp>
      <p:pic>
        <p:nvPicPr>
          <p:cNvPr id="172" name="Google Shape;172;p30"/>
          <p:cNvPicPr preferRelativeResize="0"/>
          <p:nvPr/>
        </p:nvPicPr>
        <p:blipFill>
          <a:blip r:embed="rId3">
            <a:alphaModFix/>
          </a:blip>
          <a:stretch>
            <a:fillRect/>
          </a:stretch>
        </p:blipFill>
        <p:spPr>
          <a:xfrm>
            <a:off x="5632375" y="2630100"/>
            <a:ext cx="3433025" cy="23130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實驗結果與表現</a:t>
            </a:r>
            <a:endParaRPr/>
          </a:p>
        </p:txBody>
      </p:sp>
      <p:graphicFrame>
        <p:nvGraphicFramePr>
          <p:cNvPr id="178" name="Google Shape;178;p31"/>
          <p:cNvGraphicFramePr/>
          <p:nvPr/>
        </p:nvGraphicFramePr>
        <p:xfrm>
          <a:off x="353300" y="1152425"/>
          <a:ext cx="3000000" cy="3000000"/>
        </p:xfrm>
        <a:graphic>
          <a:graphicData uri="http://schemas.openxmlformats.org/drawingml/2006/table">
            <a:tbl>
              <a:tblPr>
                <a:noFill/>
                <a:tableStyleId>{C46423B1-6EE0-42FF-AE65-23D1AC302AB5}</a:tableStyleId>
              </a:tblPr>
              <a:tblGrid>
                <a:gridCol w="1425775"/>
                <a:gridCol w="7011600"/>
              </a:tblGrid>
              <a:tr h="479450">
                <a:tc>
                  <a:txBody>
                    <a:bodyPr/>
                    <a:lstStyle/>
                    <a:p>
                      <a:pPr indent="0" lvl="0" marL="0" rtl="0" algn="ctr">
                        <a:lnSpc>
                          <a:spcPct val="115000"/>
                        </a:lnSpc>
                        <a:spcBef>
                          <a:spcPts val="0"/>
                        </a:spcBef>
                        <a:spcAft>
                          <a:spcPts val="0"/>
                        </a:spcAft>
                        <a:buNone/>
                      </a:pPr>
                      <a:r>
                        <a:rPr b="1" lang="zh-HK" sz="1100"/>
                        <a:t>任務類型</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效果摘要</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閱讀理解</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CoQA 資料集上達到 55 F1 分數，</a:t>
                      </a:r>
                      <a:r>
                        <a:rPr b="1" lang="zh-HK" sz="1100"/>
                        <a:t>超越 3/4 的有監督基線模型</a:t>
                      </a:r>
                      <a:r>
                        <a:rPr lang="zh-HK" sz="1100"/>
                        <a:t>。</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常</a:t>
                      </a:r>
                      <a:r>
                        <a:rPr lang="zh-HK" sz="1100"/>
                        <a:t>識推理</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Winograd Schema Challenge 中達到 70.7% 準確率，</a:t>
                      </a:r>
                      <a:r>
                        <a:rPr b="1" lang="zh-HK" sz="1100"/>
                        <a:t>刷新 SOTA 表現</a:t>
                      </a:r>
                      <a:r>
                        <a:rPr lang="zh-HK" sz="1100"/>
                        <a:t>。</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長</a:t>
                      </a:r>
                      <a:r>
                        <a:rPr lang="zh-HK" sz="1100"/>
                        <a:t>距依賴建模</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LAMBADA 測試集上準確率達 63.2%，遠高於先前的 19%。</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摘要生成</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使用 “TL;DR:” 提示語可生成合理摘要，雖略低於專門訓練的摘要模型，但仍具可用性。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翻譯任務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雖然訓練資料幾乎全是英文，GPT-2 仍能進行英法翻譯，BLEU 分數達 11.5。</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問答任務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Natural Questions 中，Top 1% 高置信度回答準確率達 63.1%。</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時間表(6/26-7/16)</a:t>
            </a:r>
            <a:endParaRPr/>
          </a:p>
        </p:txBody>
      </p:sp>
      <p:graphicFrame>
        <p:nvGraphicFramePr>
          <p:cNvPr id="73" name="Google Shape;73;p14"/>
          <p:cNvGraphicFramePr/>
          <p:nvPr/>
        </p:nvGraphicFramePr>
        <p:xfrm>
          <a:off x="311700" y="951625"/>
          <a:ext cx="3000000" cy="3000000"/>
        </p:xfrm>
        <a:graphic>
          <a:graphicData uri="http://schemas.openxmlformats.org/drawingml/2006/table">
            <a:tbl>
              <a:tblPr>
                <a:noFill/>
                <a:tableStyleId>{B86A3E1B-4765-4C6F-AADD-7B13F352DB5D}</a:tableStyleId>
              </a:tblPr>
              <a:tblGrid>
                <a:gridCol w="840175"/>
                <a:gridCol w="3777950"/>
                <a:gridCol w="3953325"/>
              </a:tblGrid>
              <a:tr h="190175">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AI程式語言</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rowSpan="8">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3">
                            <a:extLst>
                              <a:ext uri="{A12FA001-AC4F-418D-AE19-62706E023703}">
                                <ahyp:hlinkClr val="tx"/>
                              </a:ext>
                            </a:extLst>
                          </a:hlinkClick>
                        </a:rPr>
                        <a:t>language_understanding_paper.pdf</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4">
                            <a:extLst>
                              <a:ext uri="{A12FA001-AC4F-418D-AE19-62706E023703}">
                                <ahyp:hlinkClr val="tx"/>
                              </a:ext>
                            </a:extLst>
                          </a:hlinkClick>
                        </a:rPr>
                        <a:t>GPT-1 | Paper Explained &amp; PyTorch Implementation - YouTube</a:t>
                      </a:r>
                      <a:endParaRPr sz="1000">
                        <a:solidFill>
                          <a:srgbClr val="4A86E8"/>
                        </a:solidFill>
                        <a:uFill>
                          <a:noFill/>
                        </a:uFill>
                        <a:hlinkClick r:id="rId5">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vMerge="1"/>
                <a:tc>
                  <a:txBody>
                    <a:bodyPr/>
                    <a:lstStyle/>
                    <a:p>
                      <a:pPr indent="0" lvl="0" marL="0" rtl="0" algn="l">
                        <a:lnSpc>
                          <a:spcPct val="115000"/>
                        </a:lnSpc>
                        <a:spcBef>
                          <a:spcPts val="0"/>
                        </a:spcBef>
                        <a:spcAft>
                          <a:spcPts val="0"/>
                        </a:spcAft>
                        <a:buNone/>
                      </a:pPr>
                      <a:r>
                        <a:rPr lang="zh-HK" sz="1000"/>
                        <a:t>(gpt1)</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6">
                            <a:extLst>
                              <a:ext uri="{A12FA001-AC4F-418D-AE19-62706E023703}">
                                <ahyp:hlinkClr val="tx"/>
                              </a:ext>
                            </a:extLst>
                          </a:hlinkClick>
                        </a:rPr>
                        <a:t>GPT-1 Paper Explained - YouTube</a:t>
                      </a:r>
                      <a:endParaRPr sz="1000">
                        <a:solidFill>
                          <a:srgbClr val="4A86E8"/>
                        </a:solidFill>
                        <a:uFill>
                          <a:noFill/>
                        </a:uFill>
                        <a:hlinkClick r:id="rId7">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8">
                            <a:extLst>
                              <a:ext uri="{A12FA001-AC4F-418D-AE19-62706E023703}">
                                <ahyp:hlinkClr val="tx"/>
                              </a:ext>
                            </a:extLst>
                          </a:hlinkClick>
                        </a:rPr>
                        <a:t>GPT Explained!</a:t>
                      </a:r>
                      <a:endParaRPr sz="1000">
                        <a:solidFill>
                          <a:srgbClr val="4A86E8"/>
                        </a:solidFill>
                        <a:uFill>
                          <a:noFill/>
                        </a:uFill>
                        <a:hlinkClick r:id="rId9">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vMerge="1"/>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0">
                            <a:extLst>
                              <a:ext uri="{A12FA001-AC4F-418D-AE19-62706E023703}">
                                <ahyp:hlinkClr val="tx"/>
                              </a:ext>
                            </a:extLst>
                          </a:hlinkClick>
                        </a:rPr>
                        <a:t>GPT，GPT-2，GPT-3 论文精读【论文精读】</a:t>
                      </a:r>
                      <a:endParaRPr sz="1000">
                        <a:solidFill>
                          <a:srgbClr val="4A86E8"/>
                        </a:solidFill>
                        <a:uFill>
                          <a:noFill/>
                        </a:uFill>
                        <a:hlinkClick r:id="rId11">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vMerge="1"/>
                <a:tc>
                  <a:txBody>
                    <a:bodyPr/>
                    <a:lstStyle/>
                    <a:p>
                      <a:pPr indent="0" lvl="0" marL="0" rtl="0" algn="l">
                        <a:lnSpc>
                          <a:spcPct val="115000"/>
                        </a:lnSpc>
                        <a:spcBef>
                          <a:spcPts val="0"/>
                        </a:spcBef>
                        <a:spcAft>
                          <a:spcPts val="0"/>
                        </a:spcAft>
                        <a:buNone/>
                      </a:pPr>
                      <a:r>
                        <a:rPr lang="zh-HK" sz="1000" u="sng">
                          <a:solidFill>
                            <a:srgbClr val="4A86E8"/>
                          </a:solidFill>
                          <a:hlinkClick r:id="rId12">
                            <a:extLst>
                              <a:ext uri="{A12FA001-AC4F-418D-AE19-62706E023703}">
                                <ahyp:hlinkClr val="tx"/>
                              </a:ext>
                            </a:extLst>
                          </a:hlinkClick>
                        </a:rPr>
                        <a:t>Language Models are Unsupervised Multitask Learners</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3">
                            <a:extLst>
                              <a:ext uri="{A12FA001-AC4F-418D-AE19-62706E023703}">
                                <ahyp:hlinkClr val="tx"/>
                              </a:ext>
                            </a:extLst>
                          </a:hlinkClick>
                        </a:rPr>
                        <a:t>(GPT-2) Language Models are Unsupervised Multitask Learners | Paper Explained - YouTube</a:t>
                      </a:r>
                      <a:endParaRPr sz="1000">
                        <a:solidFill>
                          <a:srgbClr val="4A86E8"/>
                        </a:solidFill>
                        <a:uFill>
                          <a:noFill/>
                        </a:uFill>
                        <a:hlinkClick r:id="rId14">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00000">
                <a:tc vMerge="1"/>
                <a:tc>
                  <a:txBody>
                    <a:bodyPr/>
                    <a:lstStyle/>
                    <a:p>
                      <a:pPr indent="0" lvl="0" marL="0" rtl="0" algn="l">
                        <a:lnSpc>
                          <a:spcPct val="115000"/>
                        </a:lnSpc>
                        <a:spcBef>
                          <a:spcPts val="0"/>
                        </a:spcBef>
                        <a:spcAft>
                          <a:spcPts val="0"/>
                        </a:spcAft>
                        <a:buNone/>
                      </a:pPr>
                      <a:r>
                        <a:rPr lang="zh-HK" sz="1000"/>
                        <a:t>(gpt2)</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5">
                            <a:extLst>
                              <a:ext uri="{A12FA001-AC4F-418D-AE19-62706E023703}">
                                <ahyp:hlinkClr val="tx"/>
                              </a:ext>
                            </a:extLst>
                          </a:hlinkClick>
                        </a:rPr>
                        <a:t>GPT-2: Language Models are Unsupervised Multitask Learners - YouTube</a:t>
                      </a:r>
                      <a:endParaRPr sz="1000">
                        <a:solidFill>
                          <a:srgbClr val="4A86E8"/>
                        </a:solidFill>
                        <a:uFill>
                          <a:noFill/>
                        </a:uFill>
                        <a:hlinkClick r:id="rId1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7">
                            <a:extLst>
                              <a:ext uri="{A12FA001-AC4F-418D-AE19-62706E023703}">
                                <ahyp:hlinkClr val="tx"/>
                              </a:ext>
                            </a:extLst>
                          </a:hlinkClick>
                        </a:rPr>
                        <a:t>GPT2 Explained! - YouTube</a:t>
                      </a:r>
                      <a:endParaRPr sz="1000">
                        <a:solidFill>
                          <a:srgbClr val="4A86E8"/>
                        </a:solidFill>
                        <a:uFill>
                          <a:noFill/>
                        </a:uFill>
                        <a:hlinkClick r:id="rId18">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lnSpc>
                          <a:spcPct val="115000"/>
                        </a:lnSpc>
                        <a:spcBef>
                          <a:spcPts val="0"/>
                        </a:spcBef>
                        <a:spcAft>
                          <a:spcPts val="0"/>
                        </a:spcAft>
                        <a:buNone/>
                      </a:pPr>
                      <a:r>
                        <a:rPr lang="zh-HK" sz="1000" u="sng">
                          <a:solidFill>
                            <a:srgbClr val="4A86E8"/>
                          </a:solidFill>
                          <a:hlinkClick r:id="rId19">
                            <a:extLst>
                              <a:ext uri="{A12FA001-AC4F-418D-AE19-62706E023703}">
                                <ahyp:hlinkClr val="tx"/>
                              </a:ext>
                            </a:extLst>
                          </a:hlinkClick>
                        </a:rPr>
                        <a:t>Language Models for Code Completion: A Practical Evaluation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rowSpan="2">
                  <a:txBody>
                    <a:bodyPr/>
                    <a:lstStyle/>
                    <a:p>
                      <a:pPr indent="0" lvl="0" marL="0" rtl="0" algn="l">
                        <a:lnSpc>
                          <a:spcPct val="115000"/>
                        </a:lnSpc>
                        <a:spcBef>
                          <a:spcPts val="0"/>
                        </a:spcBef>
                        <a:spcAft>
                          <a:spcPts val="0"/>
                        </a:spcAft>
                        <a:buNone/>
                      </a:pPr>
                      <a:r>
                        <a:rPr lang="zh-HK" sz="1000"/>
                        <a:t>額外</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20">
                            <a:extLst>
                              <a:ext uri="{A12FA001-AC4F-418D-AE19-62706E023703}">
                                <ahyp:hlinkClr val="tx"/>
                              </a:ext>
                            </a:extLst>
                          </a:hlinkClick>
                        </a:rPr>
                        <a:t>Stanford CS224N: Translation, Seq2Seq, Attention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lnSpc>
                          <a:spcPct val="115000"/>
                        </a:lnSpc>
                        <a:spcBef>
                          <a:spcPts val="0"/>
                        </a:spcBef>
                        <a:spcAft>
                          <a:spcPts val="0"/>
                        </a:spcAft>
                        <a:buNone/>
                      </a:pPr>
                      <a:r>
                        <a:rPr lang="zh-HK" sz="1000" u="sng">
                          <a:solidFill>
                            <a:srgbClr val="4A86E8"/>
                          </a:solidFill>
                          <a:hlinkClick r:id="rId21">
                            <a:extLst>
                              <a:ext uri="{A12FA001-AC4F-418D-AE19-62706E023703}">
                                <ahyp:hlinkClr val="tx"/>
                              </a:ext>
                            </a:extLst>
                          </a:hlinkClick>
                        </a:rPr>
                        <a:t>NLP course: Week 7 and Week 10</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關鍵概念解析</a:t>
            </a:r>
            <a:endParaRPr/>
          </a:p>
        </p:txBody>
      </p:sp>
      <p:sp>
        <p:nvSpPr>
          <p:cNvPr id="184" name="Google Shape;184;p32"/>
          <p:cNvSpPr txBox="1"/>
          <p:nvPr>
            <p:ph idx="1" type="body"/>
          </p:nvPr>
        </p:nvSpPr>
        <p:spPr>
          <a:xfrm>
            <a:off x="311700" y="1266325"/>
            <a:ext cx="8714700" cy="330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b="1" lang="zh-HK" sz="2000">
                <a:latin typeface="Arial"/>
                <a:ea typeface="Arial"/>
                <a:cs typeface="Arial"/>
                <a:sym typeface="Arial"/>
              </a:rPr>
              <a:t>- Unsupervised Multitask Learning（無監督多任務學習）：</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GPT-2 不依賴標註資料，而是透過大量自然語言文本學會執行多種任務（翻譯、問答、摘要等）。</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 Prompt Engineering（提示語設計）：</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只要給出適當的提示語，模型就能理解任務並執行，實現 Zero-shot、Few-shot 能力。</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 Decoder-only Transformer 架構：</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GPT-2 使用純解碼器架構，並採用 Masked Self-Attention，確保模型只能看到前面的詞。</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 自回歸生成（Autoregressive Generation）：</a:t>
            </a:r>
            <a:endParaRPr b="1" sz="2000">
              <a:latin typeface="Arial"/>
              <a:ea typeface="Arial"/>
              <a:cs typeface="Arial"/>
              <a:sym typeface="Arial"/>
            </a:endParaRPr>
          </a:p>
          <a:p>
            <a:pPr indent="0" lvl="0" marL="0" rtl="0" algn="l">
              <a:spcBef>
                <a:spcPts val="1200"/>
              </a:spcBef>
              <a:spcAft>
                <a:spcPts val="1200"/>
              </a:spcAft>
              <a:buNone/>
            </a:pPr>
            <a:r>
              <a:rPr b="1" lang="zh-HK" sz="2000">
                <a:latin typeface="Arial"/>
                <a:ea typeface="Arial"/>
                <a:cs typeface="Arial"/>
                <a:sym typeface="Arial"/>
              </a:rPr>
              <a:t>模型逐字生成文本，每次根據前面的內容預測下一個詞。</a:t>
            </a:r>
            <a:endParaRPr b="1" sz="2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學到什麼</a:t>
            </a:r>
            <a:endParaRPr/>
          </a:p>
        </p:txBody>
      </p:sp>
      <p:sp>
        <p:nvSpPr>
          <p:cNvPr id="190" name="Google Shape;190;p33"/>
          <p:cNvSpPr txBox="1"/>
          <p:nvPr>
            <p:ph idx="1" type="body"/>
          </p:nvPr>
        </p:nvSpPr>
        <p:spPr>
          <a:xfrm>
            <a:off x="311700" y="1152425"/>
            <a:ext cx="8520600" cy="3772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zh-HK"/>
              <a:t>語言模型的本質：</a:t>
            </a:r>
            <a:endParaRPr/>
          </a:p>
          <a:p>
            <a:pPr indent="0" lvl="0" marL="457200" rtl="0" algn="l">
              <a:spcBef>
                <a:spcPts val="1200"/>
              </a:spcBef>
              <a:spcAft>
                <a:spcPts val="0"/>
              </a:spcAft>
              <a:buNone/>
            </a:pPr>
            <a:r>
              <a:rPr lang="zh-HK"/>
              <a:t>語言模型不只是生成文字，它能理解語言結構、語境、甚至隱含的任務意圖。</a:t>
            </a:r>
            <a:endParaRPr/>
          </a:p>
          <a:p>
            <a:pPr indent="-325755" lvl="0" marL="457200" rtl="0" algn="l">
              <a:spcBef>
                <a:spcPts val="1200"/>
              </a:spcBef>
              <a:spcAft>
                <a:spcPts val="0"/>
              </a:spcAft>
              <a:buSzPct val="100000"/>
              <a:buChar char="●"/>
            </a:pPr>
            <a:r>
              <a:rPr lang="zh-HK"/>
              <a:t>無監督學習的力量：</a:t>
            </a:r>
            <a:endParaRPr/>
          </a:p>
          <a:p>
            <a:pPr indent="0" lvl="0" marL="457200" rtl="0" algn="l">
              <a:spcBef>
                <a:spcPts val="1200"/>
              </a:spcBef>
              <a:spcAft>
                <a:spcPts val="0"/>
              </a:spcAft>
              <a:buNone/>
            </a:pPr>
            <a:r>
              <a:rPr lang="zh-HK"/>
              <a:t>不需要人工標註資料，只靠大量自然語言文本就能學會多種任務。</a:t>
            </a:r>
            <a:endParaRPr/>
          </a:p>
          <a:p>
            <a:pPr indent="-325755" lvl="0" marL="457200" rtl="0" algn="l">
              <a:spcBef>
                <a:spcPts val="1200"/>
              </a:spcBef>
              <a:spcAft>
                <a:spcPts val="0"/>
              </a:spcAft>
              <a:buSzPct val="100000"/>
              <a:buChar char="●"/>
            </a:pPr>
            <a:r>
              <a:rPr lang="zh-HK"/>
              <a:t>Prompt 的魔力：</a:t>
            </a:r>
            <a:endParaRPr/>
          </a:p>
          <a:p>
            <a:pPr indent="0" lvl="0" marL="457200" rtl="0" algn="l">
              <a:spcBef>
                <a:spcPts val="1200"/>
              </a:spcBef>
              <a:spcAft>
                <a:spcPts val="0"/>
              </a:spcAft>
              <a:buNone/>
            </a:pPr>
            <a:r>
              <a:rPr lang="zh-HK"/>
              <a:t>透過設計提示語（prompt），你可以引導模型執行翻譯、問答、摘要等任務。</a:t>
            </a:r>
            <a:endParaRPr/>
          </a:p>
          <a:p>
            <a:pPr indent="-325755" lvl="0" marL="457200" rtl="0" algn="l">
              <a:spcBef>
                <a:spcPts val="1200"/>
              </a:spcBef>
              <a:spcAft>
                <a:spcPts val="0"/>
              </a:spcAft>
              <a:buSzPct val="100000"/>
              <a:buChar char="●"/>
            </a:pPr>
            <a:r>
              <a:rPr lang="zh-HK"/>
              <a:t>Zero-shot 能力：</a:t>
            </a:r>
            <a:endParaRPr/>
          </a:p>
          <a:p>
            <a:pPr indent="0" lvl="0" marL="457200" rtl="0" algn="l">
              <a:spcBef>
                <a:spcPts val="1200"/>
              </a:spcBef>
              <a:spcAft>
                <a:spcPts val="0"/>
              </a:spcAft>
              <a:buNone/>
            </a:pPr>
            <a:r>
              <a:rPr lang="zh-HK"/>
              <a:t>模型能在沒見過任務的情況下直接執行，這是多任務學習的一大突破。</a:t>
            </a:r>
            <a:endParaRPr/>
          </a:p>
          <a:p>
            <a:pPr indent="-325755" lvl="0" marL="457200" rtl="0" algn="l">
              <a:spcBef>
                <a:spcPts val="1200"/>
              </a:spcBef>
              <a:spcAft>
                <a:spcPts val="0"/>
              </a:spcAft>
              <a:buSzPct val="100000"/>
              <a:buChar char="●"/>
            </a:pPr>
            <a:r>
              <a:rPr lang="zh-HK"/>
              <a:t>Scaling Law（規模法則）：</a:t>
            </a:r>
            <a:endParaRPr/>
          </a:p>
          <a:p>
            <a:pPr indent="0" lvl="0" marL="457200" rtl="0" algn="l">
              <a:spcBef>
                <a:spcPts val="1200"/>
              </a:spcBef>
              <a:spcAft>
                <a:spcPts val="1200"/>
              </a:spcAft>
              <a:buNone/>
            </a:pPr>
            <a:r>
              <a:rPr lang="zh-HK"/>
              <a:t>模型越大、資料越多，能力越強，這是後續 GPT-3、GPT-4 的基礎理論。</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與 GPT-1 的差異比較</a:t>
            </a:r>
            <a:endParaRPr/>
          </a:p>
        </p:txBody>
      </p:sp>
      <p:graphicFrame>
        <p:nvGraphicFramePr>
          <p:cNvPr id="196" name="Google Shape;196;p34"/>
          <p:cNvGraphicFramePr/>
          <p:nvPr/>
        </p:nvGraphicFramePr>
        <p:xfrm>
          <a:off x="410625" y="1152425"/>
          <a:ext cx="3000000" cy="3000000"/>
        </p:xfrm>
        <a:graphic>
          <a:graphicData uri="http://schemas.openxmlformats.org/drawingml/2006/table">
            <a:tbl>
              <a:tblPr>
                <a:noFill/>
                <a:tableStyleId>{B86A3E1B-4765-4C6F-AADD-7B13F352DB5D}</a:tableStyleId>
              </a:tblPr>
              <a:tblGrid>
                <a:gridCol w="1282100"/>
                <a:gridCol w="3521200"/>
                <a:gridCol w="3618375"/>
              </a:tblGrid>
              <a:tr h="414700">
                <a:tc>
                  <a:txBody>
                    <a:bodyPr/>
                    <a:lstStyle/>
                    <a:p>
                      <a:pPr indent="0" lvl="0" marL="0" rtl="0" algn="ctr">
                        <a:lnSpc>
                          <a:spcPct val="115000"/>
                        </a:lnSpc>
                        <a:spcBef>
                          <a:spcPts val="0"/>
                        </a:spcBef>
                        <a:spcAft>
                          <a:spcPts val="0"/>
                        </a:spcAft>
                        <a:buNone/>
                      </a:pPr>
                      <a:r>
                        <a:rPr b="1" lang="zh-HK" sz="1100"/>
                        <a:t>項目</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GPT-1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GPT-2</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模型架構</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Decoder-only Transformer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相同架構，但更深更大</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層數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12 層</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最多 48 層</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參數量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約 1.17 億</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最多 15 億</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訓練資料</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BookCorpus（約 5GB）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WebText（約 40GB）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任務學習方式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須微調（Fine-tuning）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可 Zero-shot、Few-shot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多任務能力</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有限</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強大，能處理多種 NLP 任務</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表現</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基本語言建模</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多項任務刷新 SOTA 或接近 SOTA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97" name="Google Shape;197;p34"/>
          <p:cNvPicPr preferRelativeResize="0"/>
          <p:nvPr/>
        </p:nvPicPr>
        <p:blipFill>
          <a:blip r:embed="rId3">
            <a:alphaModFix/>
          </a:blip>
          <a:stretch>
            <a:fillRect/>
          </a:stretch>
        </p:blipFill>
        <p:spPr>
          <a:xfrm>
            <a:off x="6966350" y="93624"/>
            <a:ext cx="1989600" cy="99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論文3</a:t>
            </a:r>
            <a:endParaRPr/>
          </a:p>
        </p:txBody>
      </p:sp>
      <p:sp>
        <p:nvSpPr>
          <p:cNvPr id="203" name="Google Shape;203;p35"/>
          <p:cNvSpPr txBox="1"/>
          <p:nvPr>
            <p:ph idx="1" type="subTitle"/>
          </p:nvPr>
        </p:nvSpPr>
        <p:spPr>
          <a:xfrm>
            <a:off x="2137225" y="2850039"/>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2000"/>
              <a:t>Language Models for Code Completion:</a:t>
            </a:r>
            <a:endParaRPr sz="2000"/>
          </a:p>
          <a:p>
            <a:pPr indent="0" lvl="0" marL="0" rtl="0" algn="ctr">
              <a:lnSpc>
                <a:spcPct val="80000"/>
              </a:lnSpc>
              <a:spcBef>
                <a:spcPts val="0"/>
              </a:spcBef>
              <a:spcAft>
                <a:spcPts val="0"/>
              </a:spcAft>
              <a:buSzPts val="688"/>
              <a:buNone/>
            </a:pPr>
            <a:r>
              <a:rPr lang="zh-HK" sz="2000"/>
              <a:t>A Practical Evaluation</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研究目的</a:t>
            </a:r>
            <a:endParaRPr/>
          </a:p>
        </p:txBody>
      </p:sp>
      <p:sp>
        <p:nvSpPr>
          <p:cNvPr id="209" name="Google Shape;209;p36"/>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評估程式碼語言模型在真實開發中的補全表現</a:t>
            </a:r>
            <a:endParaRPr/>
          </a:p>
          <a:p>
            <a:pPr indent="0" lvl="0" marL="0" rtl="0" algn="l">
              <a:spcBef>
                <a:spcPts val="1200"/>
              </a:spcBef>
              <a:spcAft>
                <a:spcPts val="1200"/>
              </a:spcAft>
              <a:buNone/>
            </a:pPr>
            <a:r>
              <a:rPr lang="zh-HK"/>
              <a:t>提出改進方向，讓模型更符合實務需求</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研究方法</a:t>
            </a:r>
            <a:endParaRPr/>
          </a:p>
        </p:txBody>
      </p:sp>
      <p:sp>
        <p:nvSpPr>
          <p:cNvPr id="215" name="Google Shape;215;p37"/>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開發 Code4Me IDE 擴充套件</a:t>
            </a:r>
            <a:endParaRPr/>
          </a:p>
          <a:p>
            <a:pPr indent="0" lvl="0" marL="0" rtl="0" algn="l">
              <a:spcBef>
                <a:spcPts val="1200"/>
              </a:spcBef>
              <a:spcAft>
                <a:spcPts val="0"/>
              </a:spcAft>
              <a:buNone/>
            </a:pPr>
            <a:r>
              <a:rPr lang="zh-HK"/>
              <a:t>收集來自 1200+ 開發者的 60 萬筆補全資料</a:t>
            </a:r>
            <a:endParaRPr/>
          </a:p>
          <a:p>
            <a:pPr indent="0" lvl="0" marL="0" rtl="0" algn="l">
              <a:spcBef>
                <a:spcPts val="1200"/>
              </a:spcBef>
              <a:spcAft>
                <a:spcPts val="0"/>
              </a:spcAft>
              <a:buNone/>
            </a:pPr>
            <a:r>
              <a:rPr lang="zh-HK"/>
              <a:t>線上 + 離線補全比較</a:t>
            </a:r>
            <a:endParaRPr/>
          </a:p>
          <a:p>
            <a:pPr indent="0" lvl="0" marL="0" rtl="0" algn="l">
              <a:spcBef>
                <a:spcPts val="1200"/>
              </a:spcBef>
              <a:spcAft>
                <a:spcPts val="0"/>
              </a:spcAft>
              <a:buNone/>
            </a:pPr>
            <a:r>
              <a:rPr lang="zh-HK"/>
              <a:t>評估模型（如 InCoder）在 12 種程式語言中表現</a:t>
            </a:r>
            <a:endParaRPr/>
          </a:p>
          <a:p>
            <a:pPr indent="0" lvl="0" marL="0" rtl="0" algn="l">
              <a:spcBef>
                <a:spcPts val="1200"/>
              </a:spcBef>
              <a:spcAft>
                <a:spcPts val="0"/>
              </a:spcAft>
              <a:buNone/>
            </a:pPr>
            <a:r>
              <a:rPr lang="zh-HK"/>
              <a:t>質性分析 1690 筆補全失敗案例</a:t>
            </a:r>
            <a:endParaRPr/>
          </a:p>
          <a:p>
            <a:pPr indent="0" lvl="0" marL="457200" rtl="0" algn="l">
              <a:spcBef>
                <a:spcPts val="1200"/>
              </a:spcBef>
              <a:spcAft>
                <a:spcPts val="1200"/>
              </a:spcAft>
              <a:buNone/>
            </a:pPr>
            <a:r>
              <a:t/>
            </a:r>
            <a:endParaRPr/>
          </a:p>
        </p:txBody>
      </p:sp>
      <p:pic>
        <p:nvPicPr>
          <p:cNvPr id="216" name="Google Shape;216;p37"/>
          <p:cNvPicPr preferRelativeResize="0"/>
          <p:nvPr/>
        </p:nvPicPr>
        <p:blipFill>
          <a:blip r:embed="rId3">
            <a:alphaModFix/>
          </a:blip>
          <a:stretch>
            <a:fillRect/>
          </a:stretch>
        </p:blipFill>
        <p:spPr>
          <a:xfrm>
            <a:off x="4940599" y="334174"/>
            <a:ext cx="2501875" cy="1947025"/>
          </a:xfrm>
          <a:prstGeom prst="rect">
            <a:avLst/>
          </a:prstGeom>
          <a:noFill/>
          <a:ln>
            <a:noFill/>
          </a:ln>
        </p:spPr>
      </p:pic>
      <p:pic>
        <p:nvPicPr>
          <p:cNvPr id="217" name="Google Shape;217;p37"/>
          <p:cNvPicPr preferRelativeResize="0"/>
          <p:nvPr/>
        </p:nvPicPr>
        <p:blipFill rotWithShape="1">
          <a:blip r:embed="rId4">
            <a:alphaModFix/>
          </a:blip>
          <a:srcRect b="0" l="0" r="0" t="2353"/>
          <a:stretch/>
        </p:blipFill>
        <p:spPr>
          <a:xfrm>
            <a:off x="6950750" y="2281200"/>
            <a:ext cx="1754775" cy="255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關鍵發現</a:t>
            </a:r>
            <a:endParaRPr/>
          </a:p>
        </p:txBody>
      </p:sp>
      <p:sp>
        <p:nvSpPr>
          <p:cNvPr id="223" name="Google Shape;223;p38"/>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InCoder 表現最佳，尤其是 Python 和 Java 等主流語言</a:t>
            </a:r>
            <a:endParaRPr/>
          </a:p>
          <a:p>
            <a:pPr indent="0" lvl="0" marL="0" rtl="0" algn="l">
              <a:spcBef>
                <a:spcPts val="1200"/>
              </a:spcBef>
              <a:spcAft>
                <a:spcPts val="0"/>
              </a:spcAft>
              <a:buNone/>
            </a:pPr>
            <a:r>
              <a:rPr lang="zh-HK"/>
              <a:t>離</a:t>
            </a:r>
            <a:r>
              <a:rPr lang="zh-HK"/>
              <a:t>線評估 ≠ 真實使用表現</a:t>
            </a:r>
            <a:endParaRPr/>
          </a:p>
          <a:p>
            <a:pPr indent="0" lvl="0" marL="0" rtl="0" algn="l">
              <a:spcBef>
                <a:spcPts val="1200"/>
              </a:spcBef>
              <a:spcAft>
                <a:spcPts val="0"/>
              </a:spcAft>
              <a:buNone/>
            </a:pPr>
            <a:r>
              <a:rPr lang="zh-HK"/>
              <a:t>模型限制佔失敗原因最大宗（66.3%）</a:t>
            </a:r>
            <a:endParaRPr/>
          </a:p>
          <a:p>
            <a:pPr indent="0" lvl="0" marL="0" rtl="0" algn="l">
              <a:spcBef>
                <a:spcPts val="1200"/>
              </a:spcBef>
              <a:spcAft>
                <a:spcPts val="1200"/>
              </a:spcAft>
              <a:buNone/>
            </a:pPr>
            <a:r>
              <a:rPr lang="zh-HK"/>
              <a:t>開發者操作錯誤與使用者覆寫也是原因</a:t>
            </a:r>
            <a:endParaRPr/>
          </a:p>
        </p:txBody>
      </p:sp>
      <p:pic>
        <p:nvPicPr>
          <p:cNvPr id="224" name="Google Shape;224;p38"/>
          <p:cNvPicPr preferRelativeResize="0"/>
          <p:nvPr/>
        </p:nvPicPr>
        <p:blipFill>
          <a:blip r:embed="rId3">
            <a:alphaModFix/>
          </a:blip>
          <a:stretch>
            <a:fillRect/>
          </a:stretch>
        </p:blipFill>
        <p:spPr>
          <a:xfrm>
            <a:off x="3369018" y="3421379"/>
            <a:ext cx="5282449" cy="1149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關鍵概念解析</a:t>
            </a:r>
            <a:endParaRPr/>
          </a:p>
        </p:txBody>
      </p:sp>
      <p:sp>
        <p:nvSpPr>
          <p:cNvPr id="230" name="Google Shape;230;p39"/>
          <p:cNvSpPr txBox="1"/>
          <p:nvPr>
            <p:ph idx="1" type="body"/>
          </p:nvPr>
        </p:nvSpPr>
        <p:spPr>
          <a:xfrm>
            <a:off x="311700" y="1152425"/>
            <a:ext cx="4088700" cy="3772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HK" sz="1100">
                <a:solidFill>
                  <a:srgbClr val="000000"/>
                </a:solidFill>
                <a:latin typeface="Arial"/>
                <a:ea typeface="Arial"/>
                <a:cs typeface="Arial"/>
                <a:sym typeface="Arial"/>
              </a:rPr>
              <a:t>1. </a:t>
            </a:r>
            <a:r>
              <a:rPr b="1" lang="zh-HK" sz="1100">
                <a:solidFill>
                  <a:srgbClr val="000000"/>
                </a:solidFill>
                <a:latin typeface="Arial"/>
                <a:ea typeface="Arial"/>
                <a:cs typeface="Arial"/>
                <a:sym typeface="Arial"/>
              </a:rPr>
              <a:t>補全評估要看「實境」而非「離線」</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離線 benchmark 無法反映開發者真實使用情境。</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真實 IDE 裡的操作、語境、錯誤容忍度才是決定補全好壞的關鍵。</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zh-HK" sz="1100">
                <a:solidFill>
                  <a:srgbClr val="000000"/>
                </a:solidFill>
                <a:latin typeface="Arial"/>
                <a:ea typeface="Arial"/>
                <a:cs typeface="Arial"/>
                <a:sym typeface="Arial"/>
              </a:rPr>
              <a:t>2. </a:t>
            </a:r>
            <a:r>
              <a:rPr b="1" lang="zh-HK" sz="1100">
                <a:solidFill>
                  <a:srgbClr val="000000"/>
                </a:solidFill>
                <a:latin typeface="Arial"/>
                <a:ea typeface="Arial"/>
                <a:cs typeface="Arial"/>
                <a:sym typeface="Arial"/>
              </a:rPr>
              <a:t>模型 vs 使用者：補全失敗的雙重責任</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失敗原因三大類：</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模型理解錯誤（66.3%）</a:t>
            </a:r>
            <a:endParaRPr b="1"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開發者使用偏差（24.4%）</a:t>
            </a:r>
            <a:endParaRPr b="1"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使用者改寫補全（9.3%）</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zh-HK" sz="1100">
                <a:solidFill>
                  <a:srgbClr val="000000"/>
                </a:solidFill>
                <a:latin typeface="Arial"/>
                <a:ea typeface="Arial"/>
                <a:cs typeface="Arial"/>
                <a:sym typeface="Arial"/>
              </a:rPr>
              <a:t>3. </a:t>
            </a:r>
            <a:r>
              <a:rPr b="1" lang="zh-HK" sz="1100">
                <a:solidFill>
                  <a:srgbClr val="000000"/>
                </a:solidFill>
                <a:latin typeface="Arial"/>
                <a:ea typeface="Arial"/>
                <a:cs typeface="Arial"/>
                <a:sym typeface="Arial"/>
              </a:rPr>
              <a:t>語言模型的強項與弱點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主流語言（Python、Java）因為訓練資料多，補全表現明顯較好。</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非主流語言（像 Rust、Lua）補全易偏離語意。</a:t>
            </a:r>
            <a:endParaRPr/>
          </a:p>
        </p:txBody>
      </p:sp>
      <p:sp>
        <p:nvSpPr>
          <p:cNvPr id="231" name="Google Shape;231;p39"/>
          <p:cNvSpPr txBox="1"/>
          <p:nvPr>
            <p:ph idx="1" type="body"/>
          </p:nvPr>
        </p:nvSpPr>
        <p:spPr>
          <a:xfrm>
            <a:off x="4572000" y="1152425"/>
            <a:ext cx="4325100" cy="3772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HK" sz="1100">
                <a:solidFill>
                  <a:srgbClr val="000000"/>
                </a:solidFill>
                <a:latin typeface="Arial"/>
                <a:ea typeface="Arial"/>
                <a:cs typeface="Arial"/>
                <a:sym typeface="Arial"/>
              </a:rPr>
              <a:t>4. </a:t>
            </a:r>
            <a:r>
              <a:rPr b="1" lang="zh-HK" sz="1100">
                <a:solidFill>
                  <a:srgbClr val="000000"/>
                </a:solidFill>
                <a:latin typeface="Arial"/>
                <a:ea typeface="Arial"/>
                <a:cs typeface="Arial"/>
                <a:sym typeface="Arial"/>
              </a:rPr>
              <a:t>混合式補全是未來趨勢</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單靠語言模型難以處理所有情境。</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結合 </a:t>
            </a:r>
            <a:r>
              <a:rPr b="1" lang="zh-HK" sz="1100">
                <a:solidFill>
                  <a:srgbClr val="000000"/>
                </a:solidFill>
                <a:latin typeface="Arial"/>
                <a:ea typeface="Arial"/>
                <a:cs typeface="Arial"/>
                <a:sym typeface="Arial"/>
              </a:rPr>
              <a:t>規則式方法（語法、編譯器）</a:t>
            </a:r>
            <a:r>
              <a:rPr lang="zh-HK" sz="1100">
                <a:solidFill>
                  <a:srgbClr val="000000"/>
                </a:solidFill>
                <a:latin typeface="Arial"/>
                <a:ea typeface="Arial"/>
                <a:cs typeface="Arial"/>
                <a:sym typeface="Arial"/>
              </a:rPr>
              <a:t> + </a:t>
            </a:r>
            <a:r>
              <a:rPr b="1" lang="zh-HK" sz="1100">
                <a:solidFill>
                  <a:srgbClr val="000000"/>
                </a:solidFill>
                <a:latin typeface="Arial"/>
                <a:ea typeface="Arial"/>
                <a:cs typeface="Arial"/>
                <a:sym typeface="Arial"/>
              </a:rPr>
              <a:t>語言模型預測</a:t>
            </a:r>
            <a:r>
              <a:rPr lang="zh-HK" sz="1100">
                <a:solidFill>
                  <a:srgbClr val="000000"/>
                </a:solidFill>
                <a:latin typeface="Arial"/>
                <a:ea typeface="Arial"/>
                <a:cs typeface="Arial"/>
                <a:sym typeface="Arial"/>
              </a:rPr>
              <a:t> 能彌補各自不足。</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zh-HK" sz="1100">
                <a:solidFill>
                  <a:srgbClr val="000000"/>
                </a:solidFill>
                <a:latin typeface="Arial"/>
                <a:ea typeface="Arial"/>
                <a:cs typeface="Arial"/>
                <a:sym typeface="Arial"/>
              </a:rPr>
              <a:t>5. </a:t>
            </a:r>
            <a:r>
              <a:rPr b="1" lang="zh-HK" sz="1100">
                <a:solidFill>
                  <a:srgbClr val="000000"/>
                </a:solidFill>
                <a:latin typeface="Arial"/>
                <a:ea typeface="Arial"/>
                <a:cs typeface="Arial"/>
                <a:sym typeface="Arial"/>
              </a:rPr>
              <a:t>IDE 補全應注重「使用者體驗」</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使用者需要：</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可理解的補全邏輯</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可控的建議選擇</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對模型補全結果的即時回饋</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額外</a:t>
            </a:r>
            <a:endParaRPr/>
          </a:p>
        </p:txBody>
      </p:sp>
      <p:sp>
        <p:nvSpPr>
          <p:cNvPr id="237" name="Google Shape;237;p40"/>
          <p:cNvSpPr txBox="1"/>
          <p:nvPr>
            <p:ph idx="1" type="subTitle"/>
          </p:nvPr>
        </p:nvSpPr>
        <p:spPr>
          <a:xfrm>
            <a:off x="2137225" y="2850039"/>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2500"/>
              <a:t>Stanford CS224N:</a:t>
            </a:r>
            <a:endParaRPr sz="2500"/>
          </a:p>
          <a:p>
            <a:pPr indent="0" lvl="0" marL="0" rtl="0" algn="ctr">
              <a:lnSpc>
                <a:spcPct val="80000"/>
              </a:lnSpc>
              <a:spcBef>
                <a:spcPts val="0"/>
              </a:spcBef>
              <a:spcAft>
                <a:spcPts val="0"/>
              </a:spcAft>
              <a:buSzPts val="688"/>
              <a:buNone/>
            </a:pPr>
            <a:r>
              <a:rPr lang="zh-HK" sz="2500"/>
              <a:t>Translation, Seq2Seq, Attention</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機器翻譯的歷史演進</a:t>
            </a:r>
            <a:endParaRPr/>
          </a:p>
        </p:txBody>
      </p:sp>
      <p:sp>
        <p:nvSpPr>
          <p:cNvPr id="243" name="Google Shape;243;p41"/>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從 1950 年代的規則式翻譯，到 1990–2010 年代的統計式機器翻譯（SMT），再到現今的神經機器翻譯（NMT）。</a:t>
            </a:r>
            <a:endParaRPr/>
          </a:p>
          <a:p>
            <a:pPr indent="0" lvl="0" marL="0" rtl="0" algn="l">
              <a:spcBef>
                <a:spcPts val="1200"/>
              </a:spcBef>
              <a:spcAft>
                <a:spcPts val="1200"/>
              </a:spcAft>
              <a:buNone/>
            </a:pPr>
            <a:r>
              <a:rPr lang="zh-HK"/>
              <a:t>- SMT 依賴語言模型與翻譯模型的組合，但需要大量人工設計與特徵工程。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a:t>
            </a:r>
            <a:r>
              <a:rPr lang="zh-HK"/>
              <a:t>7/17-7/30</a:t>
            </a:r>
            <a:r>
              <a:rPr lang="zh-HK"/>
              <a:t>)</a:t>
            </a:r>
            <a:endParaRPr/>
          </a:p>
        </p:txBody>
      </p:sp>
      <p:graphicFrame>
        <p:nvGraphicFramePr>
          <p:cNvPr id="79" name="Google Shape;79;p15"/>
          <p:cNvGraphicFramePr/>
          <p:nvPr/>
        </p:nvGraphicFramePr>
        <p:xfrm>
          <a:off x="423238" y="1138075"/>
          <a:ext cx="3000000" cy="3000000"/>
        </p:xfrm>
        <a:graphic>
          <a:graphicData uri="http://schemas.openxmlformats.org/drawingml/2006/table">
            <a:tbl>
              <a:tblPr>
                <a:noFill/>
                <a:tableStyleId>{B86A3E1B-4765-4C6F-AADD-7B13F352DB5D}</a:tableStyleId>
              </a:tblPr>
              <a:tblGrid>
                <a:gridCol w="735575"/>
                <a:gridCol w="2654175"/>
                <a:gridCol w="4968650"/>
              </a:tblGrid>
              <a:tr h="228600">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機器學習</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Attention Is All You Need</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3">
                            <a:extLst>
                              <a:ext uri="{A12FA001-AC4F-418D-AE19-62706E023703}">
                                <ahyp:hlinkClr val="tx"/>
                              </a:ext>
                            </a:extLst>
                          </a:hlinkClick>
                        </a:rPr>
                        <a:t>Transformer论文逐段精读</a:t>
                      </a:r>
                      <a:endParaRPr sz="1000">
                        <a:solidFill>
                          <a:srgbClr val="4A86E8"/>
                        </a:solidFill>
                        <a:uFill>
                          <a:noFill/>
                        </a:uFill>
                        <a:hlinkClick r:id="rId4">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3375">
                <a:tc vMerge="1"/>
                <a:tc>
                  <a:txBody>
                    <a:bodyPr/>
                    <a:lstStyle/>
                    <a:p>
                      <a:pPr indent="0" lvl="0" marL="0" rtl="0" algn="l">
                        <a:lnSpc>
                          <a:spcPct val="115000"/>
                        </a:lnSpc>
                        <a:spcBef>
                          <a:spcPts val="0"/>
                        </a:spcBef>
                        <a:spcAft>
                          <a:spcPts val="0"/>
                        </a:spcAft>
                        <a:buNone/>
                      </a:pPr>
                      <a:r>
                        <a:rPr lang="zh-HK" sz="1000"/>
                        <a:t>(Transformer)</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5">
                            <a:extLst>
                              <a:ext uri="{A12FA001-AC4F-418D-AE19-62706E023703}">
                                <ahyp:hlinkClr val="tx"/>
                              </a:ext>
                            </a:extLst>
                          </a:hlinkClick>
                        </a:rPr>
                        <a:t>Transformer - Attention Is All You Need | Paper Explained</a:t>
                      </a:r>
                      <a:endParaRPr sz="1000">
                        <a:solidFill>
                          <a:srgbClr val="4A86E8"/>
                        </a:solidFill>
                        <a:uFill>
                          <a:noFill/>
                        </a:uFill>
                        <a:hlinkClick r:id="rId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u="sng">
                          <a:solidFill>
                            <a:srgbClr val="4A86E8"/>
                          </a:solidFill>
                          <a:hlinkClick r:id="rId7">
                            <a:extLst>
                              <a:ext uri="{A12FA001-AC4F-418D-AE19-62706E023703}">
                                <ahyp:hlinkClr val="tx"/>
                              </a:ext>
                            </a:extLst>
                          </a:hlinkClick>
                        </a:rPr>
                        <a:t>基於深度學習的醫學文字探勘與序列標註任務</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a:t>Language Models are Few-Shot Learners</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8">
                            <a:extLst>
                              <a:ext uri="{A12FA001-AC4F-418D-AE19-62706E023703}">
                                <ahyp:hlinkClr val="tx"/>
                              </a:ext>
                            </a:extLst>
                          </a:hlinkClick>
                        </a:rPr>
                        <a:t>GPT-3: Language Models are Few-Shot Learners (Paper Explained) - YouTube</a:t>
                      </a:r>
                      <a:endParaRPr sz="1000">
                        <a:solidFill>
                          <a:srgbClr val="4A86E8"/>
                        </a:solidFill>
                        <a:uFill>
                          <a:noFill/>
                        </a:uFill>
                        <a:hlinkClick r:id="rId9">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a:t>(gpt3)</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0">
                            <a:extLst>
                              <a:ext uri="{A12FA001-AC4F-418D-AE19-62706E023703}">
                                <ahyp:hlinkClr val="tx"/>
                              </a:ext>
                            </a:extLst>
                          </a:hlinkClick>
                        </a:rPr>
                        <a:t>GPT-3 - Language Models are Few-Shot Learners | Paper Explained - YouTube</a:t>
                      </a:r>
                      <a:endParaRPr sz="1000">
                        <a:solidFill>
                          <a:srgbClr val="4A86E8"/>
                        </a:solidFill>
                        <a:uFill>
                          <a:noFill/>
                        </a:uFill>
                        <a:hlinkClick r:id="rId11">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zh-HK" sz="1000"/>
                        <a:t>額外</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Transformer</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2">
                            <a:extLst>
                              <a:ext uri="{A12FA001-AC4F-418D-AE19-62706E023703}">
                                <ahyp:hlinkClr val="tx"/>
                              </a:ext>
                            </a:extLst>
                          </a:hlinkClick>
                        </a:rPr>
                        <a:t>GPT原理讲解。什么是Transformer模型？Attention！！ - YouTube</a:t>
                      </a:r>
                      <a:endParaRPr sz="1000">
                        <a:solidFill>
                          <a:srgbClr val="4A86E8"/>
                        </a:solidFill>
                        <a:uFill>
                          <a:noFill/>
                        </a:uFill>
                        <a:hlinkClick r:id="rId13">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14">
                            <a:extLst>
                              <a:ext uri="{A12FA001-AC4F-418D-AE19-62706E023703}">
                                <ahyp:hlinkClr val="tx"/>
                              </a:ext>
                            </a:extLst>
                          </a:hlinkClick>
                        </a:rPr>
                        <a:t>Transformer架構介紹語衍生模型</a:t>
                      </a:r>
                      <a:endParaRPr sz="1100">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zh-HK" sz="1000"/>
                        <a:t>gpt more</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5">
                            <a:extLst>
                              <a:ext uri="{A12FA001-AC4F-418D-AE19-62706E023703}">
                                <ahyp:hlinkClr val="tx"/>
                              </a:ext>
                            </a:extLst>
                          </a:hlinkClick>
                        </a:rPr>
                        <a:t>GPT - Explained! - YouTube</a:t>
                      </a:r>
                      <a:endParaRPr sz="1000">
                        <a:solidFill>
                          <a:srgbClr val="4A86E8"/>
                        </a:solidFill>
                        <a:uFill>
                          <a:noFill/>
                        </a:uFill>
                        <a:hlinkClick r:id="rId1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85775">
                <a:tc vMerge="1"/>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7">
                            <a:extLst>
                              <a:ext uri="{A12FA001-AC4F-418D-AE19-62706E023703}">
                                <ahyp:hlinkClr val="tx"/>
                              </a:ext>
                            </a:extLst>
                          </a:hlinkClick>
                        </a:rPr>
                        <a:t>(Image-GPT) Generative Pretraining from Pixels | Paper Explained + Colab Notebook - YouTube</a:t>
                      </a:r>
                      <a:endParaRPr sz="1000">
                        <a:solidFill>
                          <a:srgbClr val="4A86E8"/>
                        </a:solidFill>
                        <a:uFill>
                          <a:noFill/>
                        </a:uFill>
                        <a:hlinkClick r:id="rId18">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3375">
                <a:tc vMerge="1"/>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9">
                            <a:extLst>
                              <a:ext uri="{A12FA001-AC4F-418D-AE19-62706E023703}">
                                <ahyp:hlinkClr val="tx"/>
                              </a:ext>
                            </a:extLst>
                          </a:hlinkClick>
                        </a:rPr>
                        <a:t>What is GPT in ChatGPT - GPT paper explained - YouTube</a:t>
                      </a:r>
                      <a:endParaRPr sz="1000">
                        <a:solidFill>
                          <a:srgbClr val="4A86E8"/>
                        </a:solidFill>
                        <a:uFill>
                          <a:noFill/>
                        </a:uFill>
                        <a:hlinkClick r:id="rId20">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Seq2Seq 模型架構</a:t>
            </a:r>
            <a:endParaRPr/>
          </a:p>
        </p:txBody>
      </p:sp>
      <p:sp>
        <p:nvSpPr>
          <p:cNvPr id="249" name="Google Shape;249;p42"/>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使用兩個 RNN（或 LSTM）組成：編碼器將輸入語句轉換為上下文向量，解碼器根據該向量生成目標語句。</a:t>
            </a:r>
            <a:endParaRPr/>
          </a:p>
          <a:p>
            <a:pPr indent="0" lvl="0" marL="0" rtl="0" algn="l">
              <a:spcBef>
                <a:spcPts val="1200"/>
              </a:spcBef>
              <a:spcAft>
                <a:spcPts val="1200"/>
              </a:spcAft>
              <a:buNone/>
            </a:pPr>
            <a:r>
              <a:rPr lang="zh-HK"/>
              <a:t>- 支援不同長度的輸入與輸出序列，適用於翻譯、摘要、對話等任務。</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解碼策略</a:t>
            </a:r>
            <a:endParaRPr/>
          </a:p>
        </p:txBody>
      </p:sp>
      <p:sp>
        <p:nvSpPr>
          <p:cNvPr id="255" name="Google Shape;255;p43"/>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貪婪解碼：每一步選擇機率最高的詞，效率高但可能錯失最佳翻譯。</a:t>
            </a:r>
            <a:endParaRPr/>
          </a:p>
          <a:p>
            <a:pPr indent="0" lvl="0" marL="0" rtl="0" algn="l">
              <a:spcBef>
                <a:spcPts val="1200"/>
              </a:spcBef>
              <a:spcAft>
                <a:spcPts val="0"/>
              </a:spcAft>
              <a:buNone/>
            </a:pPr>
            <a:r>
              <a:rPr lang="zh-HK"/>
              <a:t>- 波束搜尋（Beam Search）：保留多個候選翻譯路徑，</a:t>
            </a:r>
            <a:endParaRPr/>
          </a:p>
          <a:p>
            <a:pPr indent="0" lvl="0" marL="0" rtl="0" algn="l">
              <a:spcBef>
                <a:spcPts val="1200"/>
              </a:spcBef>
              <a:spcAft>
                <a:spcPts val="1200"/>
              </a:spcAft>
              <a:buNone/>
            </a:pPr>
            <a:r>
              <a:rPr lang="zh-HK"/>
              <a:t>在效率與品質間取得平衡。</a:t>
            </a:r>
            <a:endParaRPr/>
          </a:p>
        </p:txBody>
      </p:sp>
      <p:pic>
        <p:nvPicPr>
          <p:cNvPr id="256" name="Google Shape;256;p43"/>
          <p:cNvPicPr preferRelativeResize="0"/>
          <p:nvPr/>
        </p:nvPicPr>
        <p:blipFill>
          <a:blip r:embed="rId3">
            <a:alphaModFix/>
          </a:blip>
          <a:stretch>
            <a:fillRect/>
          </a:stretch>
        </p:blipFill>
        <p:spPr>
          <a:xfrm>
            <a:off x="6850400" y="1516775"/>
            <a:ext cx="2168500" cy="352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注意力機制（Attention）</a:t>
            </a:r>
            <a:endParaRPr/>
          </a:p>
        </p:txBody>
      </p:sp>
      <p:sp>
        <p:nvSpPr>
          <p:cNvPr id="262" name="Google Shape;262;p44"/>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解決 Seq2Seq 模型的「資訊瓶頸」問題，讓解碼器在每一步能聚焦於輸入序列的不同部分。</a:t>
            </a:r>
            <a:endParaRPr/>
          </a:p>
          <a:p>
            <a:pPr indent="0" lvl="0" marL="0" rtl="0" algn="l">
              <a:spcBef>
                <a:spcPts val="1200"/>
              </a:spcBef>
              <a:spcAft>
                <a:spcPts val="0"/>
              </a:spcAft>
              <a:buNone/>
            </a:pPr>
            <a:r>
              <a:rPr lang="zh-HK"/>
              <a:t>- 提升翻譯品質、可解釋性，並成為後續 Transformer 架構的基礎。</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額外</a:t>
            </a:r>
            <a:endParaRPr/>
          </a:p>
        </p:txBody>
      </p:sp>
      <p:sp>
        <p:nvSpPr>
          <p:cNvPr id="268" name="Google Shape;268;p45"/>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NLP course: Week 7</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主題定位</a:t>
            </a:r>
            <a:endParaRPr/>
          </a:p>
        </p:txBody>
      </p:sp>
      <p:sp>
        <p:nvSpPr>
          <p:cNvPr id="274" name="Google Shape;274;p46"/>
          <p:cNvSpPr txBox="1"/>
          <p:nvPr>
            <p:ph idx="1" type="body"/>
          </p:nvPr>
        </p:nvSpPr>
        <p:spPr>
          <a:xfrm>
            <a:off x="311700" y="1152425"/>
            <a:ext cx="85206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900"/>
              <a:t>Decoding Strategies</a:t>
            </a:r>
            <a:r>
              <a:rPr lang="zh-HK" sz="1900"/>
              <a:t>:</a:t>
            </a:r>
            <a:endParaRPr sz="1900"/>
          </a:p>
          <a:p>
            <a:pPr indent="0" lvl="0" marL="0" rtl="0" algn="l">
              <a:spcBef>
                <a:spcPts val="1200"/>
              </a:spcBef>
              <a:spcAft>
                <a:spcPts val="0"/>
              </a:spcAft>
              <a:buNone/>
            </a:pPr>
            <a:r>
              <a:rPr lang="zh-HK" sz="1900"/>
              <a:t>說明文字生成的「解碼方法」，聚焦在模型輸出的策略選擇與影響</a:t>
            </a:r>
            <a:endParaRPr sz="1900"/>
          </a:p>
          <a:p>
            <a:pPr indent="0" lvl="0" marL="0" rtl="0" algn="l">
              <a:spcBef>
                <a:spcPts val="1200"/>
              </a:spcBef>
              <a:spcAft>
                <a:spcPts val="0"/>
              </a:spcAft>
              <a:buNone/>
            </a:pPr>
            <a:r>
              <a:rPr lang="zh-HK" sz="1900"/>
              <a:t>BERT and its Family:</a:t>
            </a:r>
            <a:endParaRPr sz="1900"/>
          </a:p>
          <a:p>
            <a:pPr indent="0" lvl="0" marL="0" rtl="0" algn="l">
              <a:spcBef>
                <a:spcPts val="1200"/>
              </a:spcBef>
              <a:spcAft>
                <a:spcPts val="1200"/>
              </a:spcAft>
              <a:buNone/>
            </a:pPr>
            <a:r>
              <a:rPr lang="zh-HK" sz="1900"/>
              <a:t>探討語言模型的演進脈絡，並聚焦在 BERT 及其延伸模型的架構、預訓練策略與應用場景</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7</a:t>
            </a:r>
            <a:endParaRPr/>
          </a:p>
        </p:txBody>
      </p:sp>
      <p:sp>
        <p:nvSpPr>
          <p:cNvPr id="280" name="Google Shape;280;p47"/>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BERT and its Family</a:t>
            </a:r>
            <a:endParaRPr sz="3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語言模型演進脈絡</a:t>
            </a:r>
            <a:endParaRPr/>
          </a:p>
        </p:txBody>
      </p:sp>
      <p:graphicFrame>
        <p:nvGraphicFramePr>
          <p:cNvPr id="286" name="Google Shape;286;p48"/>
          <p:cNvGraphicFramePr/>
          <p:nvPr/>
        </p:nvGraphicFramePr>
        <p:xfrm>
          <a:off x="457700" y="1152425"/>
          <a:ext cx="3000000" cy="3000000"/>
        </p:xfrm>
        <a:graphic>
          <a:graphicData uri="http://schemas.openxmlformats.org/drawingml/2006/table">
            <a:tbl>
              <a:tblPr>
                <a:noFill/>
                <a:tableStyleId>{C46423B1-6EE0-42FF-AE65-23D1AC302AB5}</a:tableStyleId>
              </a:tblPr>
              <a:tblGrid>
                <a:gridCol w="1726900"/>
                <a:gridCol w="1740150"/>
                <a:gridCol w="4655100"/>
              </a:tblGrid>
              <a:tr h="667950">
                <a:tc>
                  <a:txBody>
                    <a:bodyPr/>
                    <a:lstStyle/>
                    <a:p>
                      <a:pPr indent="0" lvl="0" marL="0" rtl="0" algn="ctr">
                        <a:lnSpc>
                          <a:spcPct val="115000"/>
                        </a:lnSpc>
                        <a:spcBef>
                          <a:spcPts val="1200"/>
                        </a:spcBef>
                        <a:spcAft>
                          <a:spcPts val="1200"/>
                        </a:spcAft>
                        <a:buNone/>
                      </a:pPr>
                      <a:r>
                        <a:rPr b="1" lang="zh-HK" sz="1600"/>
                        <a:t>類型</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模型代表</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特性與轉變</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0450">
                <a:tc>
                  <a:txBody>
                    <a:bodyPr/>
                    <a:lstStyle/>
                    <a:p>
                      <a:pPr indent="0" lvl="0" marL="0" rtl="0" algn="l">
                        <a:lnSpc>
                          <a:spcPct val="115000"/>
                        </a:lnSpc>
                        <a:spcBef>
                          <a:spcPts val="1200"/>
                        </a:spcBef>
                        <a:spcAft>
                          <a:spcPts val="1200"/>
                        </a:spcAft>
                        <a:buNone/>
                      </a:pPr>
                      <a:r>
                        <a:rPr lang="zh-HK" sz="1600"/>
                        <a:t>靜態嵌入</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Word2Vec, GloVe</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每個詞的向量固定，不隨語境改變。</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0450">
                <a:tc>
                  <a:txBody>
                    <a:bodyPr/>
                    <a:lstStyle/>
                    <a:p>
                      <a:pPr indent="0" lvl="0" marL="0" rtl="0" algn="l">
                        <a:lnSpc>
                          <a:spcPct val="115000"/>
                        </a:lnSpc>
                        <a:spcBef>
                          <a:spcPts val="1200"/>
                        </a:spcBef>
                        <a:spcAft>
                          <a:spcPts val="1200"/>
                        </a:spcAft>
                        <a:buNone/>
                      </a:pPr>
                      <a:r>
                        <a:rPr lang="zh-HK" sz="1600"/>
                        <a:t>上下文嵌入</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ELMo</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使用雙向 LSTM，詞意依語境而變。</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0450">
                <a:tc>
                  <a:txBody>
                    <a:bodyPr/>
                    <a:lstStyle/>
                    <a:p>
                      <a:pPr indent="0" lvl="0" marL="0" rtl="0" algn="l">
                        <a:lnSpc>
                          <a:spcPct val="115000"/>
                        </a:lnSpc>
                        <a:spcBef>
                          <a:spcPts val="1200"/>
                        </a:spcBef>
                        <a:spcAft>
                          <a:spcPts val="1200"/>
                        </a:spcAft>
                        <a:buNone/>
                      </a:pPr>
                      <a:r>
                        <a:rPr lang="zh-HK" sz="1600"/>
                        <a:t>Transformer 模型</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BERT, GPT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深度編碼器或解碼器，能捕捉複雜語意與關係。</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BERT 架構與任務</a:t>
            </a:r>
            <a:endParaRPr/>
          </a:p>
        </p:txBody>
      </p:sp>
      <p:graphicFrame>
        <p:nvGraphicFramePr>
          <p:cNvPr id="292" name="Google Shape;292;p49"/>
          <p:cNvGraphicFramePr/>
          <p:nvPr/>
        </p:nvGraphicFramePr>
        <p:xfrm>
          <a:off x="426175" y="1152425"/>
          <a:ext cx="3000000" cy="3000000"/>
        </p:xfrm>
        <a:graphic>
          <a:graphicData uri="http://schemas.openxmlformats.org/drawingml/2006/table">
            <a:tbl>
              <a:tblPr>
                <a:noFill/>
                <a:tableStyleId>{C46423B1-6EE0-42FF-AE65-23D1AC302AB5}</a:tableStyleId>
              </a:tblPr>
              <a:tblGrid>
                <a:gridCol w="1494275"/>
                <a:gridCol w="6755625"/>
              </a:tblGrid>
              <a:tr h="770725">
                <a:tc>
                  <a:txBody>
                    <a:bodyPr/>
                    <a:lstStyle/>
                    <a:p>
                      <a:pPr indent="0" lvl="0" marL="0" rtl="0" algn="ctr">
                        <a:lnSpc>
                          <a:spcPct val="115000"/>
                        </a:lnSpc>
                        <a:spcBef>
                          <a:spcPts val="1200"/>
                        </a:spcBef>
                        <a:spcAft>
                          <a:spcPts val="1200"/>
                        </a:spcAft>
                        <a:buNone/>
                      </a:pPr>
                      <a:r>
                        <a:rPr b="1" lang="zh-HK" sz="1600"/>
                        <a:t>項目</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說明</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6675">
                <a:tc>
                  <a:txBody>
                    <a:bodyPr/>
                    <a:lstStyle/>
                    <a:p>
                      <a:pPr indent="0" lvl="0" marL="0" rtl="0" algn="l">
                        <a:lnSpc>
                          <a:spcPct val="115000"/>
                        </a:lnSpc>
                        <a:spcBef>
                          <a:spcPts val="1200"/>
                        </a:spcBef>
                        <a:spcAft>
                          <a:spcPts val="1200"/>
                        </a:spcAft>
                        <a:buNone/>
                      </a:pPr>
                      <a:r>
                        <a:rPr b="1" lang="zh-HK" sz="1600"/>
                        <a:t>預訓練任務</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 Masked Language Modeling：隨機遮蔽詞彙讓模型預測</a:t>
                      </a:r>
                      <a:br>
                        <a:rPr lang="zh-HK" sz="1600"/>
                      </a:br>
                      <a:r>
                        <a:rPr lang="zh-HK" sz="1600"/>
                        <a:t>- Next Sentence Prediction：判斷句子間邏輯關係</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42600">
                <a:tc>
                  <a:txBody>
                    <a:bodyPr/>
                    <a:lstStyle/>
                    <a:p>
                      <a:pPr indent="0" lvl="0" marL="0" rtl="0" algn="l">
                        <a:lnSpc>
                          <a:spcPct val="115000"/>
                        </a:lnSpc>
                        <a:spcBef>
                          <a:spcPts val="1200"/>
                        </a:spcBef>
                        <a:spcAft>
                          <a:spcPts val="1200"/>
                        </a:spcAft>
                        <a:buNone/>
                      </a:pPr>
                      <a:r>
                        <a:rPr b="1" lang="zh-HK" sz="1600"/>
                        <a:t>下游任務應用</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 句子分類（情緒分析、垃圾郵件偵測）</a:t>
                      </a:r>
                      <a:br>
                        <a:rPr lang="zh-HK" sz="1600"/>
                      </a:br>
                      <a:r>
                        <a:rPr lang="zh-HK" sz="1600"/>
                        <a:t>- 問答系統（Q&amp;A）</a:t>
                      </a:r>
                      <a:br>
                        <a:rPr lang="zh-HK" sz="1600"/>
                      </a:br>
                      <a:r>
                        <a:rPr lang="zh-HK" sz="1600"/>
                        <a:t>- 命名實體識別（NER）</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0725">
                <a:tc>
                  <a:txBody>
                    <a:bodyPr/>
                    <a:lstStyle/>
                    <a:p>
                      <a:pPr indent="0" lvl="0" marL="0" rtl="0" algn="l">
                        <a:lnSpc>
                          <a:spcPct val="115000"/>
                        </a:lnSpc>
                        <a:spcBef>
                          <a:spcPts val="1200"/>
                        </a:spcBef>
                        <a:spcAft>
                          <a:spcPts val="1200"/>
                        </a:spcAft>
                        <a:buNone/>
                      </a:pPr>
                      <a:r>
                        <a:rPr b="1" lang="zh-HK" sz="1600"/>
                        <a:t>Fine-tuning</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BERT 可針對不同任務加上新層結構並進行微調，增強專業任務表現。</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BERT 家族模型差異</a:t>
            </a:r>
            <a:endParaRPr/>
          </a:p>
        </p:txBody>
      </p:sp>
      <p:graphicFrame>
        <p:nvGraphicFramePr>
          <p:cNvPr id="298" name="Google Shape;298;p50"/>
          <p:cNvGraphicFramePr/>
          <p:nvPr/>
        </p:nvGraphicFramePr>
        <p:xfrm>
          <a:off x="462675" y="1152425"/>
          <a:ext cx="3000000" cy="3000000"/>
        </p:xfrm>
        <a:graphic>
          <a:graphicData uri="http://schemas.openxmlformats.org/drawingml/2006/table">
            <a:tbl>
              <a:tblPr>
                <a:noFill/>
                <a:tableStyleId>{C46423B1-6EE0-42FF-AE65-23D1AC302AB5}</a:tableStyleId>
              </a:tblPr>
              <a:tblGrid>
                <a:gridCol w="1201800"/>
                <a:gridCol w="1215575"/>
                <a:gridCol w="4463225"/>
              </a:tblGrid>
              <a:tr h="882375">
                <a:tc>
                  <a:txBody>
                    <a:bodyPr/>
                    <a:lstStyle/>
                    <a:p>
                      <a:pPr indent="0" lvl="0" marL="0" rtl="0" algn="ctr">
                        <a:lnSpc>
                          <a:spcPct val="115000"/>
                        </a:lnSpc>
                        <a:spcBef>
                          <a:spcPts val="1200"/>
                        </a:spcBef>
                        <a:spcAft>
                          <a:spcPts val="1200"/>
                        </a:spcAft>
                        <a:buNone/>
                      </a:pPr>
                      <a:r>
                        <a:rPr b="1" lang="zh-HK" sz="1600"/>
                        <a:t>模型</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MLM策略</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特殊改進點</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2375">
                <a:tc>
                  <a:txBody>
                    <a:bodyPr/>
                    <a:lstStyle/>
                    <a:p>
                      <a:pPr indent="0" lvl="0" marL="0" rtl="0" algn="l">
                        <a:lnSpc>
                          <a:spcPct val="115000"/>
                        </a:lnSpc>
                        <a:spcBef>
                          <a:spcPts val="1200"/>
                        </a:spcBef>
                        <a:spcAft>
                          <a:spcPts val="1200"/>
                        </a:spcAft>
                        <a:buNone/>
                      </a:pPr>
                      <a:r>
                        <a:rPr lang="zh-HK" sz="1600"/>
                        <a:t>BERT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靜態遮蔽</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原始設計</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2375">
                <a:tc>
                  <a:txBody>
                    <a:bodyPr/>
                    <a:lstStyle/>
                    <a:p>
                      <a:pPr indent="0" lvl="0" marL="0" rtl="0" algn="l">
                        <a:lnSpc>
                          <a:spcPct val="115000"/>
                        </a:lnSpc>
                        <a:spcBef>
                          <a:spcPts val="1200"/>
                        </a:spcBef>
                        <a:spcAft>
                          <a:spcPts val="1200"/>
                        </a:spcAft>
                        <a:buNone/>
                      </a:pPr>
                      <a:r>
                        <a:rPr lang="zh-HK" sz="1600"/>
                        <a:t>RoBERTa</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動態遮蔽</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去除NSP，資料量加倍，效果普遍優於BERT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2375">
                <a:tc>
                  <a:txBody>
                    <a:bodyPr/>
                    <a:lstStyle/>
                    <a:p>
                      <a:pPr indent="0" lvl="0" marL="0" rtl="0" algn="l">
                        <a:lnSpc>
                          <a:spcPct val="115000"/>
                        </a:lnSpc>
                        <a:spcBef>
                          <a:spcPts val="1200"/>
                        </a:spcBef>
                        <a:spcAft>
                          <a:spcPts val="1200"/>
                        </a:spcAft>
                        <a:buNone/>
                      </a:pPr>
                      <a:r>
                        <a:rPr lang="zh-HK" sz="1600"/>
                        <a:t>SpanBERT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Span遮蔽</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強化 span 表達能力，適合片語理解</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Week 7 Quiz</a:t>
            </a:r>
            <a:endParaRPr/>
          </a:p>
        </p:txBody>
      </p:sp>
      <p:sp>
        <p:nvSpPr>
          <p:cNvPr id="304" name="Google Shape;304;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簡答題</a:t>
            </a:r>
            <a:endParaRPr/>
          </a:p>
          <a:p>
            <a:pPr indent="0" lvl="0" marL="0" rtl="0" algn="l">
              <a:spcBef>
                <a:spcPts val="1200"/>
              </a:spcBef>
              <a:spcAft>
                <a:spcPts val="1200"/>
              </a:spcAft>
              <a:buNone/>
            </a:pPr>
            <a:r>
              <a:rPr lang="zh-HK"/>
              <a:t>請說明static embeddings 和contextual embeddings 的差異和使用情境?</a:t>
            </a:r>
            <a:endParaRPr/>
          </a:p>
        </p:txBody>
      </p:sp>
      <p:graphicFrame>
        <p:nvGraphicFramePr>
          <p:cNvPr id="305" name="Google Shape;305;p51"/>
          <p:cNvGraphicFramePr/>
          <p:nvPr/>
        </p:nvGraphicFramePr>
        <p:xfrm>
          <a:off x="403000" y="2229350"/>
          <a:ext cx="3000000" cy="3000000"/>
        </p:xfrm>
        <a:graphic>
          <a:graphicData uri="http://schemas.openxmlformats.org/drawingml/2006/table">
            <a:tbl>
              <a:tblPr>
                <a:noFill/>
                <a:tableStyleId>{B86A3E1B-4765-4C6F-AADD-7B13F352DB5D}</a:tableStyleId>
              </a:tblPr>
              <a:tblGrid>
                <a:gridCol w="2077650"/>
                <a:gridCol w="2803450"/>
                <a:gridCol w="2988400"/>
              </a:tblGrid>
              <a:tr h="287800">
                <a:tc>
                  <a:txBody>
                    <a:bodyPr/>
                    <a:lstStyle/>
                    <a:p>
                      <a:pPr indent="0" lvl="0" marL="0" rtl="0" algn="ctr">
                        <a:lnSpc>
                          <a:spcPct val="115000"/>
                        </a:lnSpc>
                        <a:spcBef>
                          <a:spcPts val="0"/>
                        </a:spcBef>
                        <a:spcAft>
                          <a:spcPts val="0"/>
                        </a:spcAft>
                        <a:buNone/>
                      </a:pPr>
                      <a:r>
                        <a:rPr b="1" lang="zh-HK" sz="1100"/>
                        <a:t>特性</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Static Embeddings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C</a:t>
                      </a:r>
                      <a:r>
                        <a:rPr b="1" lang="zh-HK" sz="1100"/>
                        <a:t>ontextual Embeddings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向量是否固定</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是</a:t>
                      </a:r>
                      <a:r>
                        <a:rPr lang="zh-HK"/>
                        <a:t>（一詞一向量）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否（</a:t>
                      </a:r>
                      <a:r>
                        <a:rPr lang="zh-HK"/>
                        <a:t>根據語境變化</a:t>
                      </a:r>
                      <a:r>
                        <a:rPr lang="zh-HK"/>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是否考慮上下文語意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不</a:t>
                      </a:r>
                      <a:r>
                        <a:rPr lang="zh-HK"/>
                        <a:t>考慮</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會</a:t>
                      </a:r>
                      <a:r>
                        <a:rPr lang="zh-HK"/>
                        <a:t>考慮</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表示能力</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基本語意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深層語意（同詞不同義）</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使用情境</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主題建模、</a:t>
                      </a:r>
                      <a:r>
                        <a:rPr lang="zh-HK"/>
                        <a:t>簡單語意分析</a:t>
                      </a:r>
                      <a:r>
                        <a:rPr lang="zh-HK"/>
                        <a:t>等</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機器翻譯、問答、文字生成等</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a:t>
            </a:r>
            <a:r>
              <a:rPr lang="zh-HK"/>
              <a:t>7/31-8/27</a:t>
            </a:r>
            <a:r>
              <a:rPr lang="zh-HK"/>
              <a:t>)</a:t>
            </a:r>
            <a:endParaRPr/>
          </a:p>
        </p:txBody>
      </p:sp>
      <p:graphicFrame>
        <p:nvGraphicFramePr>
          <p:cNvPr id="85" name="Google Shape;85;p16"/>
          <p:cNvGraphicFramePr/>
          <p:nvPr/>
        </p:nvGraphicFramePr>
        <p:xfrm>
          <a:off x="347663" y="1039150"/>
          <a:ext cx="3000000" cy="3000000"/>
        </p:xfrm>
        <a:graphic>
          <a:graphicData uri="http://schemas.openxmlformats.org/drawingml/2006/table">
            <a:tbl>
              <a:tblPr>
                <a:noFill/>
                <a:tableStyleId>{B86A3E1B-4765-4C6F-AADD-7B13F352DB5D}</a:tableStyleId>
              </a:tblPr>
              <a:tblGrid>
                <a:gridCol w="952500"/>
                <a:gridCol w="952500"/>
                <a:gridCol w="6543675"/>
              </a:tblGrid>
              <a:tr h="228600">
                <a:tc rowSpan="6">
                  <a:txBody>
                    <a:bodyPr/>
                    <a:lstStyle/>
                    <a:p>
                      <a:pPr indent="0" lvl="0" marL="0" rtl="0" algn="l">
                        <a:lnSpc>
                          <a:spcPct val="115000"/>
                        </a:lnSpc>
                        <a:spcBef>
                          <a:spcPts val="0"/>
                        </a:spcBef>
                        <a:spcAft>
                          <a:spcPts val="0"/>
                        </a:spcAft>
                        <a:buNone/>
                      </a:pPr>
                      <a:r>
                        <a:rPr lang="zh-HK" sz="1000"/>
                        <a:t>7/31-8/13</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深度學習</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3">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3">
                            <a:extLst>
                              <a:ext uri="{A12FA001-AC4F-418D-AE19-62706E023703}">
                                <ahyp:hlinkClr val="tx"/>
                              </a:ext>
                            </a:extLst>
                          </a:hlinkClick>
                        </a:rPr>
                        <a:t>Improved Unsupervised Chinese Word Segmentation Using Pre-trained Knowledge and Pseudo-labeling Transfer</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4">
                            <a:extLst>
                              <a:ext uri="{A12FA001-AC4F-418D-AE19-62706E023703}">
                                <ahyp:hlinkClr val="tx"/>
                              </a:ext>
                            </a:extLst>
                          </a:hlinkClick>
                        </a:rPr>
                        <a:t>Enhance Content Selection for Multi-Document Summarization with Entailment Relation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5">
                            <a:extLst>
                              <a:ext uri="{A12FA001-AC4F-418D-AE19-62706E023703}">
                                <ahyp:hlinkClr val="tx"/>
                              </a:ext>
                            </a:extLst>
                          </a:hlinkClick>
                        </a:rPr>
                        <a:t>CFEVER: A Chinese Fact Extraction and VERification Dataset</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rowSpan="4">
                  <a:txBody>
                    <a:bodyPr/>
                    <a:lstStyle/>
                    <a:p>
                      <a:pPr indent="0" lvl="0" marL="0" rtl="0" algn="l">
                        <a:lnSpc>
                          <a:spcPct val="115000"/>
                        </a:lnSpc>
                        <a:spcBef>
                          <a:spcPts val="0"/>
                        </a:spcBef>
                        <a:spcAft>
                          <a:spcPts val="0"/>
                        </a:spcAft>
                        <a:buNone/>
                      </a:pPr>
                      <a:r>
                        <a:rPr lang="zh-HK" sz="1000"/>
                        <a:t>8/14-8/27</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自然語言處理</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3">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6">
                            <a:extLst>
                              <a:ext uri="{A12FA001-AC4F-418D-AE19-62706E023703}">
                                <ahyp:hlinkClr val="tx"/>
                              </a:ext>
                            </a:extLst>
                          </a:hlinkClick>
                        </a:rPr>
                        <a:t>Exploring the Effectiveness of Pre-training Language Models with Incorporation of Diglossia for Hong Kong Content</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7">
                            <a:extLst>
                              <a:ext uri="{A12FA001-AC4F-418D-AE19-62706E023703}">
                                <ahyp:hlinkClr val="tx"/>
                              </a:ext>
                            </a:extLst>
                          </a:hlinkClick>
                        </a:rPr>
                        <a:t>Unsupervised single document abstractive summarization using semantic units</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8">
                            <a:extLst>
                              <a:ext uri="{A12FA001-AC4F-418D-AE19-62706E023703}">
                                <ahyp:hlinkClr val="tx"/>
                              </a:ext>
                            </a:extLst>
                          </a:hlinkClick>
                        </a:rPr>
                        <a:t>Improving multi-criteria Chinese word segmentation through learning sentence representation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額外</a:t>
            </a:r>
            <a:endParaRPr/>
          </a:p>
        </p:txBody>
      </p:sp>
      <p:sp>
        <p:nvSpPr>
          <p:cNvPr id="311" name="Google Shape;311;p52"/>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NLP course: Week 10</a:t>
            </a:r>
            <a:endParaRPr sz="3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主題定位</a:t>
            </a:r>
            <a:endParaRPr/>
          </a:p>
        </p:txBody>
      </p:sp>
      <p:sp>
        <p:nvSpPr>
          <p:cNvPr id="317" name="Google Shape;317;p53"/>
          <p:cNvSpPr txBox="1"/>
          <p:nvPr>
            <p:ph idx="1" type="body"/>
          </p:nvPr>
        </p:nvSpPr>
        <p:spPr>
          <a:xfrm>
            <a:off x="311700" y="1152425"/>
            <a:ext cx="85206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900"/>
              <a:t>Decoding Strategies:</a:t>
            </a:r>
            <a:endParaRPr sz="1900"/>
          </a:p>
          <a:p>
            <a:pPr indent="0" lvl="0" marL="0" rtl="0" algn="l">
              <a:spcBef>
                <a:spcPts val="1200"/>
              </a:spcBef>
              <a:spcAft>
                <a:spcPts val="0"/>
              </a:spcAft>
              <a:buNone/>
            </a:pPr>
            <a:r>
              <a:rPr lang="zh-HK" sz="1900"/>
              <a:t>探討語言模型在文字生成時如何從眾多候選詞中選擇最合適的下一個字詞。</a:t>
            </a:r>
            <a:endParaRPr sz="1900"/>
          </a:p>
          <a:p>
            <a:pPr indent="0" lvl="0" marL="0" rtl="0" algn="l">
              <a:spcBef>
                <a:spcPts val="1200"/>
              </a:spcBef>
              <a:spcAft>
                <a:spcPts val="0"/>
              </a:spcAft>
              <a:buNone/>
            </a:pPr>
            <a:r>
              <a:rPr lang="zh-HK" sz="1900"/>
              <a:t>NLG Evaluations:</a:t>
            </a:r>
            <a:endParaRPr sz="1900"/>
          </a:p>
          <a:p>
            <a:pPr indent="0" lvl="0" marL="0" rtl="0" algn="l">
              <a:spcBef>
                <a:spcPts val="1200"/>
              </a:spcBef>
              <a:spcAft>
                <a:spcPts val="0"/>
              </a:spcAft>
              <a:buNone/>
            </a:pPr>
            <a:r>
              <a:rPr lang="zh-HK" sz="1900"/>
              <a:t>講解如何客觀地評估一段由模型生成的文字是否「像人類寫的」、「真實」或「有創意」。</a:t>
            </a:r>
            <a:endParaRPr sz="1900"/>
          </a:p>
          <a:p>
            <a:pPr indent="0" lvl="0" marL="0" rtl="0" algn="l">
              <a:spcBef>
                <a:spcPts val="1200"/>
              </a:spcBef>
              <a:spcAft>
                <a:spcPts val="0"/>
              </a:spcAft>
              <a:buNone/>
            </a:pPr>
            <a:r>
              <a:rPr lang="zh-HK" sz="1900"/>
              <a:t>GPT3, InstructGPT, and RLHF:</a:t>
            </a:r>
            <a:endParaRPr sz="1900"/>
          </a:p>
          <a:p>
            <a:pPr indent="0" lvl="0" marL="0" rtl="0" algn="l">
              <a:spcBef>
                <a:spcPts val="1200"/>
              </a:spcBef>
              <a:spcAft>
                <a:spcPts val="1200"/>
              </a:spcAft>
              <a:buNone/>
            </a:pPr>
            <a:r>
              <a:rPr lang="zh-HK" sz="1900"/>
              <a:t>完整解析 GPT-1 到 GPT-3.5（InstructGPT）演化過程，以及人類回饋強化學習（RLHF）的訓練策略</a:t>
            </a: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10</a:t>
            </a:r>
            <a:endParaRPr/>
          </a:p>
        </p:txBody>
      </p:sp>
      <p:sp>
        <p:nvSpPr>
          <p:cNvPr id="323" name="Google Shape;323;p54"/>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decoding_v2</a:t>
            </a:r>
            <a:endParaRPr sz="3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解碼策略種類與特性</a:t>
            </a:r>
            <a:endParaRPr/>
          </a:p>
        </p:txBody>
      </p:sp>
      <p:graphicFrame>
        <p:nvGraphicFramePr>
          <p:cNvPr id="329" name="Google Shape;329;p55"/>
          <p:cNvGraphicFramePr/>
          <p:nvPr/>
        </p:nvGraphicFramePr>
        <p:xfrm>
          <a:off x="311700" y="1152425"/>
          <a:ext cx="3000000" cy="3000000"/>
        </p:xfrm>
        <a:graphic>
          <a:graphicData uri="http://schemas.openxmlformats.org/drawingml/2006/table">
            <a:tbl>
              <a:tblPr>
                <a:noFill/>
                <a:tableStyleId>{C46423B1-6EE0-42FF-AE65-23D1AC302AB5}</a:tableStyleId>
              </a:tblPr>
              <a:tblGrid>
                <a:gridCol w="1358400"/>
                <a:gridCol w="2150350"/>
                <a:gridCol w="1667925"/>
                <a:gridCol w="1824750"/>
                <a:gridCol w="1430950"/>
              </a:tblGrid>
              <a:tr h="365125">
                <a:tc>
                  <a:txBody>
                    <a:bodyPr/>
                    <a:lstStyle/>
                    <a:p>
                      <a:pPr indent="0" lvl="0" marL="0" rtl="0" algn="ctr">
                        <a:lnSpc>
                          <a:spcPct val="115000"/>
                        </a:lnSpc>
                        <a:spcBef>
                          <a:spcPts val="1200"/>
                        </a:spcBef>
                        <a:spcAft>
                          <a:spcPts val="1200"/>
                        </a:spcAft>
                        <a:buNone/>
                      </a:pPr>
                      <a:r>
                        <a:rPr b="1" lang="zh-HK" sz="1100"/>
                        <a:t>解碼策略</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原理說明</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優點</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缺點</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常見用途</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Greedy Decoding</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每步選機率最高的字</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快速、簡單</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容易犯早期錯誤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快速應答、簡短指令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2800">
                <a:tc>
                  <a:txBody>
                    <a:bodyPr/>
                    <a:lstStyle/>
                    <a:p>
                      <a:pPr indent="0" lvl="0" marL="0" rtl="0" algn="l">
                        <a:lnSpc>
                          <a:spcPct val="115000"/>
                        </a:lnSpc>
                        <a:spcBef>
                          <a:spcPts val="1200"/>
                        </a:spcBef>
                        <a:spcAft>
                          <a:spcPts val="1200"/>
                        </a:spcAft>
                        <a:buNone/>
                      </a:pPr>
                      <a:r>
                        <a:rPr b="1" lang="zh-HK" sz="1100"/>
                        <a:t>Beam Search</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維持多條候選路徑，最終選機率總和最高者</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穩定、可避免早期錯誤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容易重複、偏向短句、缺乏多樣性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翻譯、正式摘要</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Top-k Sampling</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在機率最高的 k 個字中隨機選一</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可提升創造力與多樣性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需要調整 k 值，不同任務影響大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故事生成、創意場景</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2800">
                <a:tc>
                  <a:txBody>
                    <a:bodyPr/>
                    <a:lstStyle/>
                    <a:p>
                      <a:pPr indent="0" lvl="0" marL="0" rtl="0" algn="l">
                        <a:lnSpc>
                          <a:spcPct val="115000"/>
                        </a:lnSpc>
                        <a:spcBef>
                          <a:spcPts val="1200"/>
                        </a:spcBef>
                        <a:spcAft>
                          <a:spcPts val="1200"/>
                        </a:spcAft>
                        <a:buNone/>
                      </a:pPr>
                      <a:r>
                        <a:rPr b="1" lang="zh-HK" sz="1100"/>
                        <a:t>Top-p Sampling</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挑選累積機率超過 p 的最小集合後進行抽樣</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語意自然、動態適應語境</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p 值仍需設定，但比 Top-k 更穩定</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對話系統、開放式生成任務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額外技巧</a:t>
            </a:r>
            <a:endParaRPr/>
          </a:p>
        </p:txBody>
      </p:sp>
      <p:sp>
        <p:nvSpPr>
          <p:cNvPr id="335" name="Google Shape;335;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Softmax 溫度：</a:t>
            </a:r>
            <a:endParaRPr/>
          </a:p>
          <a:p>
            <a:pPr indent="0" lvl="0" marL="0" rtl="0" algn="l">
              <a:spcBef>
                <a:spcPts val="1200"/>
              </a:spcBef>
              <a:spcAft>
                <a:spcPts val="0"/>
              </a:spcAft>
              <a:buNone/>
            </a:pPr>
            <a:r>
              <a:rPr lang="zh-HK"/>
              <a:t>調整生成文字的多樣性（高溫 = 更隨機）。</a:t>
            </a:r>
            <a:endParaRPr/>
          </a:p>
          <a:p>
            <a:pPr indent="0" lvl="0" marL="0" rtl="0" algn="l">
              <a:spcBef>
                <a:spcPts val="1200"/>
              </a:spcBef>
              <a:spcAft>
                <a:spcPts val="0"/>
              </a:spcAft>
              <a:buNone/>
            </a:pPr>
            <a:r>
              <a:rPr lang="zh-HK"/>
              <a:t>長度正規化：</a:t>
            </a:r>
            <a:endParaRPr/>
          </a:p>
          <a:p>
            <a:pPr indent="0" lvl="0" marL="0" rtl="0" algn="l">
              <a:spcBef>
                <a:spcPts val="1200"/>
              </a:spcBef>
              <a:spcAft>
                <a:spcPts val="0"/>
              </a:spcAft>
              <a:buNone/>
            </a:pPr>
            <a:r>
              <a:rPr lang="zh-HK"/>
              <a:t>避免 Beam Search 偏好短句。</a:t>
            </a:r>
            <a:endParaRPr/>
          </a:p>
          <a:p>
            <a:pPr indent="0" lvl="0" marL="0" rtl="0" algn="l">
              <a:spcBef>
                <a:spcPts val="1200"/>
              </a:spcBef>
              <a:spcAft>
                <a:spcPts val="0"/>
              </a:spcAft>
              <a:buNone/>
            </a:pPr>
            <a:r>
              <a:rPr lang="zh-HK"/>
              <a:t>混合策略：</a:t>
            </a:r>
            <a:endParaRPr/>
          </a:p>
          <a:p>
            <a:pPr indent="0" lvl="0" marL="0" rtl="0" algn="l">
              <a:spcBef>
                <a:spcPts val="1200"/>
              </a:spcBef>
              <a:spcAft>
                <a:spcPts val="1200"/>
              </a:spcAft>
              <a:buNone/>
            </a:pPr>
            <a:r>
              <a:rPr lang="zh-HK"/>
              <a:t>例如 Beam + Sampling，兼具穩定與創造力。</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10</a:t>
            </a:r>
            <a:endParaRPr/>
          </a:p>
        </p:txBody>
      </p:sp>
      <p:sp>
        <p:nvSpPr>
          <p:cNvPr id="341" name="Google Shape;341;p57"/>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NLG_evaluations</a:t>
            </a:r>
            <a:endParaRPr sz="3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評估指標總整理</a:t>
            </a:r>
            <a:endParaRPr/>
          </a:p>
        </p:txBody>
      </p:sp>
      <p:graphicFrame>
        <p:nvGraphicFramePr>
          <p:cNvPr id="347" name="Google Shape;347;p58"/>
          <p:cNvGraphicFramePr/>
          <p:nvPr/>
        </p:nvGraphicFramePr>
        <p:xfrm>
          <a:off x="355788" y="1152425"/>
          <a:ext cx="3000000" cy="3000000"/>
        </p:xfrm>
        <a:graphic>
          <a:graphicData uri="http://schemas.openxmlformats.org/drawingml/2006/table">
            <a:tbl>
              <a:tblPr>
                <a:noFill/>
                <a:tableStyleId>{C46423B1-6EE0-42FF-AE65-23D1AC302AB5}</a:tableStyleId>
              </a:tblPr>
              <a:tblGrid>
                <a:gridCol w="1661350"/>
                <a:gridCol w="2860200"/>
                <a:gridCol w="3910875"/>
              </a:tblGrid>
              <a:tr h="365125">
                <a:tc>
                  <a:txBody>
                    <a:bodyPr/>
                    <a:lstStyle/>
                    <a:p>
                      <a:pPr indent="0" lvl="0" marL="0" rtl="0" algn="ctr">
                        <a:lnSpc>
                          <a:spcPct val="115000"/>
                        </a:lnSpc>
                        <a:spcBef>
                          <a:spcPts val="1200"/>
                        </a:spcBef>
                        <a:spcAft>
                          <a:spcPts val="1200"/>
                        </a:spcAft>
                        <a:buNone/>
                      </a:pPr>
                      <a:r>
                        <a:rPr b="1" lang="zh-HK" sz="1100"/>
                        <a:t>指標名稱</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目的說明</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備註</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Perplexity</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衡量模型預測下一字的困難程度</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越低代表模型越精準</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BLEU / ROUGE</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和參考答案比較文字重疊度</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傳統翻譯評估指標，適用有標準答案的任務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Self-BLEU</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比較自己生成文字間的重疊率</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越低表示多樣性越高</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Repetition %</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計算輸出中重複片段的比例</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可用於偵測語句退化（text degeneration）</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HUSE</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結合統計與人類偏好，綜合評分</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目前最全面，可反映人類評價與語意品質</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9"/>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10</a:t>
            </a:r>
            <a:endParaRPr/>
          </a:p>
        </p:txBody>
      </p:sp>
      <p:sp>
        <p:nvSpPr>
          <p:cNvPr id="353" name="Google Shape;353;p59"/>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2600"/>
              <a:t>GPT3_InstructGPT_RLHF_0421</a:t>
            </a:r>
            <a:endParaRPr sz="2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演進概覽</a:t>
            </a:r>
            <a:endParaRPr/>
          </a:p>
        </p:txBody>
      </p:sp>
      <p:graphicFrame>
        <p:nvGraphicFramePr>
          <p:cNvPr id="359" name="Google Shape;359;p60"/>
          <p:cNvGraphicFramePr/>
          <p:nvPr/>
        </p:nvGraphicFramePr>
        <p:xfrm>
          <a:off x="383175" y="1152425"/>
          <a:ext cx="3000000" cy="3000000"/>
        </p:xfrm>
        <a:graphic>
          <a:graphicData uri="http://schemas.openxmlformats.org/drawingml/2006/table">
            <a:tbl>
              <a:tblPr>
                <a:noFill/>
                <a:tableStyleId>{C46423B1-6EE0-42FF-AE65-23D1AC302AB5}</a:tableStyleId>
              </a:tblPr>
              <a:tblGrid>
                <a:gridCol w="1241950"/>
                <a:gridCol w="623150"/>
                <a:gridCol w="3229950"/>
                <a:gridCol w="3282600"/>
              </a:tblGrid>
              <a:tr h="365125">
                <a:tc>
                  <a:txBody>
                    <a:bodyPr/>
                    <a:lstStyle/>
                    <a:p>
                      <a:pPr indent="0" lvl="0" marL="0" rtl="0" algn="ctr">
                        <a:lnSpc>
                          <a:spcPct val="115000"/>
                        </a:lnSpc>
                        <a:spcBef>
                          <a:spcPts val="1200"/>
                        </a:spcBef>
                        <a:spcAft>
                          <a:spcPts val="1200"/>
                        </a:spcAft>
                        <a:buNone/>
                      </a:pPr>
                      <a:r>
                        <a:rPr b="1" lang="zh-HK" sz="1100"/>
                        <a:t>模型</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時間</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技術改進</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關鍵貢獻</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lang="zh-HK" sz="1100"/>
                        <a:t>GPT-1</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2018</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Transformer Decoder + 預測下一字</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開啟生成式語言模型的新方向</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125">
                <a:tc>
                  <a:txBody>
                    <a:bodyPr/>
                    <a:lstStyle/>
                    <a:p>
                      <a:pPr indent="0" lvl="0" marL="0" rtl="0" algn="l">
                        <a:lnSpc>
                          <a:spcPct val="115000"/>
                        </a:lnSpc>
                        <a:spcBef>
                          <a:spcPts val="1200"/>
                        </a:spcBef>
                        <a:spcAft>
                          <a:spcPts val="1200"/>
                        </a:spcAft>
                        <a:buNone/>
                      </a:pPr>
                      <a:r>
                        <a:rPr lang="zh-HK" sz="1100"/>
                        <a:t>GPT-2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2019</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更大模型、更多資料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支援多任務語言能力</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125">
                <a:tc>
                  <a:txBody>
                    <a:bodyPr/>
                    <a:lstStyle/>
                    <a:p>
                      <a:pPr indent="0" lvl="0" marL="0" rtl="0" algn="l">
                        <a:lnSpc>
                          <a:spcPct val="115000"/>
                        </a:lnSpc>
                        <a:spcBef>
                          <a:spcPts val="1200"/>
                        </a:spcBef>
                        <a:spcAft>
                          <a:spcPts val="1200"/>
                        </a:spcAft>
                        <a:buNone/>
                      </a:pPr>
                      <a:r>
                        <a:rPr lang="zh-HK" sz="1100"/>
                        <a:t>GPT-3</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2020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Few-shot 學習、175B 巨量參數</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不需微調也可完成多種任務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lang="zh-HK" sz="1100"/>
                        <a:t>InstructGPT</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2022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RLHF 訓練模型理解人類指令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真實性高、偏見低、貼近人類期待</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InstructGPT 的三階段訓練</a:t>
            </a:r>
            <a:endParaRPr/>
          </a:p>
        </p:txBody>
      </p:sp>
      <p:sp>
        <p:nvSpPr>
          <p:cNvPr id="365" name="Google Shape;365;p6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Supervised Fine-Tuning (SFT)：</a:t>
            </a:r>
            <a:endParaRPr/>
          </a:p>
          <a:p>
            <a:pPr indent="0" lvl="0" marL="0" rtl="0" algn="l">
              <a:spcBef>
                <a:spcPts val="1200"/>
              </a:spcBef>
              <a:spcAft>
                <a:spcPts val="0"/>
              </a:spcAft>
              <a:buNone/>
            </a:pPr>
            <a:r>
              <a:rPr lang="zh-HK"/>
              <a:t>用人類標註資料微調模型。</a:t>
            </a:r>
            <a:endParaRPr/>
          </a:p>
          <a:p>
            <a:pPr indent="0" lvl="0" marL="0" rtl="0" algn="l">
              <a:spcBef>
                <a:spcPts val="1200"/>
              </a:spcBef>
              <a:spcAft>
                <a:spcPts val="0"/>
              </a:spcAft>
              <a:buNone/>
            </a:pPr>
            <a:r>
              <a:rPr lang="zh-HK"/>
              <a:t>Reward Model Training：</a:t>
            </a:r>
            <a:endParaRPr/>
          </a:p>
          <a:p>
            <a:pPr indent="0" lvl="0" marL="0" rtl="0" algn="l">
              <a:spcBef>
                <a:spcPts val="1200"/>
              </a:spcBef>
              <a:spcAft>
                <a:spcPts val="0"/>
              </a:spcAft>
              <a:buNone/>
            </a:pPr>
            <a:r>
              <a:rPr lang="zh-HK"/>
              <a:t>訓練模型評分回答的好壞，依人類喜好排序。</a:t>
            </a:r>
            <a:endParaRPr/>
          </a:p>
          <a:p>
            <a:pPr indent="0" lvl="0" marL="0" rtl="0" algn="l">
              <a:spcBef>
                <a:spcPts val="1200"/>
              </a:spcBef>
              <a:spcAft>
                <a:spcPts val="0"/>
              </a:spcAft>
              <a:buNone/>
            </a:pPr>
            <a:r>
              <a:rPr lang="zh-HK"/>
              <a:t>Reinforcement Learning (PPO)：</a:t>
            </a:r>
            <a:endParaRPr/>
          </a:p>
          <a:p>
            <a:pPr indent="0" lvl="0" marL="0" rtl="0" algn="l">
              <a:spcBef>
                <a:spcPts val="1200"/>
              </a:spcBef>
              <a:spcAft>
                <a:spcPts val="1200"/>
              </a:spcAft>
              <a:buNone/>
            </a:pPr>
            <a:r>
              <a:rPr lang="zh-HK"/>
              <a:t>透過回饋調整模型行為，改善語意、禮貌性。</a:t>
            </a:r>
            <a:endParaRPr/>
          </a:p>
        </p:txBody>
      </p:sp>
      <p:pic>
        <p:nvPicPr>
          <p:cNvPr id="366" name="Google Shape;366;p61"/>
          <p:cNvPicPr preferRelativeResize="0"/>
          <p:nvPr/>
        </p:nvPicPr>
        <p:blipFill>
          <a:blip r:embed="rId3">
            <a:alphaModFix/>
          </a:blip>
          <a:stretch>
            <a:fillRect/>
          </a:stretch>
        </p:blipFill>
        <p:spPr>
          <a:xfrm>
            <a:off x="4079943" y="1152418"/>
            <a:ext cx="3592176" cy="1157100"/>
          </a:xfrm>
          <a:prstGeom prst="rect">
            <a:avLst/>
          </a:prstGeom>
          <a:noFill/>
          <a:ln>
            <a:noFill/>
          </a:ln>
        </p:spPr>
      </p:pic>
      <p:pic>
        <p:nvPicPr>
          <p:cNvPr id="367" name="Google Shape;367;p61"/>
          <p:cNvPicPr preferRelativeResize="0"/>
          <p:nvPr/>
        </p:nvPicPr>
        <p:blipFill>
          <a:blip r:embed="rId4">
            <a:alphaModFix/>
          </a:blip>
          <a:stretch>
            <a:fillRect/>
          </a:stretch>
        </p:blipFill>
        <p:spPr>
          <a:xfrm>
            <a:off x="5602880" y="2309525"/>
            <a:ext cx="3271419" cy="1276725"/>
          </a:xfrm>
          <a:prstGeom prst="rect">
            <a:avLst/>
          </a:prstGeom>
          <a:noFill/>
          <a:ln>
            <a:noFill/>
          </a:ln>
        </p:spPr>
      </p:pic>
      <p:pic>
        <p:nvPicPr>
          <p:cNvPr id="368" name="Google Shape;368;p61"/>
          <p:cNvPicPr preferRelativeResize="0"/>
          <p:nvPr/>
        </p:nvPicPr>
        <p:blipFill>
          <a:blip r:embed="rId5">
            <a:alphaModFix/>
          </a:blip>
          <a:stretch>
            <a:fillRect/>
          </a:stretch>
        </p:blipFill>
        <p:spPr>
          <a:xfrm>
            <a:off x="5038174" y="3642800"/>
            <a:ext cx="3983701" cy="115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Week 1</a:t>
            </a:r>
            <a:endParaRPr/>
          </a:p>
        </p:txBody>
      </p:sp>
      <p:sp>
        <p:nvSpPr>
          <p:cNvPr id="91" name="Google Shape;91;p17"/>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HK"/>
              <a:t>6/26-7/16</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Week 10 Quiz</a:t>
            </a:r>
            <a:endParaRPr/>
          </a:p>
        </p:txBody>
      </p:sp>
      <p:sp>
        <p:nvSpPr>
          <p:cNvPr id="374" name="Google Shape;374;p62"/>
          <p:cNvSpPr txBox="1"/>
          <p:nvPr>
            <p:ph idx="1" type="body"/>
          </p:nvPr>
        </p:nvSpPr>
        <p:spPr>
          <a:xfrm>
            <a:off x="311700" y="1152425"/>
            <a:ext cx="8520600" cy="387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HK"/>
              <a:t>選擇題</a:t>
            </a:r>
            <a:endParaRPr/>
          </a:p>
          <a:p>
            <a:pPr indent="0" lvl="0" marL="0" rtl="0" algn="l">
              <a:spcBef>
                <a:spcPts val="1000"/>
              </a:spcBef>
              <a:spcAft>
                <a:spcPts val="0"/>
              </a:spcAft>
              <a:buNone/>
            </a:pPr>
            <a:r>
              <a:rPr lang="zh-HK" sz="2316"/>
              <a:t>Q1: Softmax的值比較大，模型的輸出機率分布會？ (1) 比較多樣 (2) 比較固定</a:t>
            </a:r>
            <a:endParaRPr sz="2316"/>
          </a:p>
          <a:p>
            <a:pPr indent="0" lvl="0" marL="0" rtl="0" algn="l">
              <a:spcBef>
                <a:spcPts val="1000"/>
              </a:spcBef>
              <a:spcAft>
                <a:spcPts val="0"/>
              </a:spcAft>
              <a:buNone/>
            </a:pPr>
            <a:r>
              <a:rPr lang="zh-HK" sz="2316"/>
              <a:t>(1) 比較多樣</a:t>
            </a:r>
            <a:endParaRPr sz="2316"/>
          </a:p>
          <a:p>
            <a:pPr indent="0" lvl="0" marL="0" rtl="0" algn="l">
              <a:spcBef>
                <a:spcPts val="1000"/>
              </a:spcBef>
              <a:spcAft>
                <a:spcPts val="0"/>
              </a:spcAft>
              <a:buNone/>
            </a:pPr>
            <a:r>
              <a:rPr lang="zh-HK"/>
              <a:t>Softmax 值較大</a:t>
            </a:r>
            <a:endParaRPr/>
          </a:p>
          <a:p>
            <a:pPr indent="0" lvl="0" marL="0" rtl="0" algn="l">
              <a:spcBef>
                <a:spcPts val="1000"/>
              </a:spcBef>
              <a:spcAft>
                <a:spcPts val="0"/>
              </a:spcAft>
              <a:buNone/>
            </a:pPr>
            <a:r>
              <a:rPr lang="zh-HK"/>
              <a:t>- 機率分布會變得平坦。</a:t>
            </a:r>
            <a:endParaRPr/>
          </a:p>
          <a:p>
            <a:pPr indent="0" lvl="0" marL="0" rtl="0" algn="l">
              <a:spcBef>
                <a:spcPts val="1000"/>
              </a:spcBef>
              <a:spcAft>
                <a:spcPts val="0"/>
              </a:spcAft>
              <a:buNone/>
            </a:pPr>
            <a:r>
              <a:rPr lang="zh-HK"/>
              <a:t>- 原本差距不大的字詞機率會更加接近。</a:t>
            </a:r>
            <a:endParaRPr/>
          </a:p>
          <a:p>
            <a:pPr indent="0" lvl="0" marL="0" rtl="0" algn="l">
              <a:spcBef>
                <a:spcPts val="1000"/>
              </a:spcBef>
              <a:spcAft>
                <a:spcPts val="0"/>
              </a:spcAft>
              <a:buNone/>
            </a:pPr>
            <a:r>
              <a:rPr lang="zh-HK"/>
              <a:t>- 輸出較多樣性。</a:t>
            </a:r>
            <a:endParaRPr/>
          </a:p>
          <a:p>
            <a:pPr indent="0" lvl="0" marL="0" rtl="0" algn="l">
              <a:spcBef>
                <a:spcPts val="1000"/>
              </a:spcBef>
              <a:spcAft>
                <a:spcPts val="0"/>
              </a:spcAft>
              <a:buNone/>
            </a:pPr>
            <a:r>
              <a:rPr lang="zh-HK"/>
              <a:t>-當 溫度較低：</a:t>
            </a:r>
            <a:endParaRPr/>
          </a:p>
          <a:p>
            <a:pPr indent="0" lvl="0" marL="0" rtl="0" algn="l">
              <a:spcBef>
                <a:spcPts val="1000"/>
              </a:spcBef>
              <a:spcAft>
                <a:spcPts val="0"/>
              </a:spcAft>
              <a:buNone/>
            </a:pPr>
            <a:r>
              <a:rPr lang="zh-HK"/>
              <a:t>- 機率分布會變得更尖銳。</a:t>
            </a:r>
            <a:endParaRPr/>
          </a:p>
          <a:p>
            <a:pPr indent="0" lvl="0" marL="0" rtl="0" algn="l">
              <a:spcBef>
                <a:spcPts val="1000"/>
              </a:spcBef>
              <a:spcAft>
                <a:spcPts val="0"/>
              </a:spcAft>
              <a:buNone/>
            </a:pPr>
            <a:r>
              <a:rPr lang="zh-HK"/>
              <a:t>- 高機率字詞被強烈偏好。</a:t>
            </a:r>
            <a:endParaRPr/>
          </a:p>
          <a:p>
            <a:pPr indent="0" lvl="0" marL="0" rtl="0" algn="l">
              <a:spcBef>
                <a:spcPts val="1000"/>
              </a:spcBef>
              <a:spcAft>
                <a:spcPts val="1000"/>
              </a:spcAft>
              <a:buNone/>
            </a:pPr>
            <a:r>
              <a:rPr lang="zh-HK"/>
              <a:t>- 輸出變得更保守、固定。</a:t>
            </a:r>
            <a:endParaRPr/>
          </a:p>
        </p:txBody>
      </p:sp>
      <p:pic>
        <p:nvPicPr>
          <p:cNvPr id="375" name="Google Shape;375;p62"/>
          <p:cNvPicPr preferRelativeResize="0"/>
          <p:nvPr/>
        </p:nvPicPr>
        <p:blipFill>
          <a:blip r:embed="rId3">
            <a:alphaModFix/>
          </a:blip>
          <a:stretch>
            <a:fillRect/>
          </a:stretch>
        </p:blipFill>
        <p:spPr>
          <a:xfrm>
            <a:off x="3508300" y="3025600"/>
            <a:ext cx="5482881" cy="1790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Week 10 Quiz</a:t>
            </a:r>
            <a:endParaRPr/>
          </a:p>
        </p:txBody>
      </p:sp>
      <p:sp>
        <p:nvSpPr>
          <p:cNvPr id="381" name="Google Shape;381;p63"/>
          <p:cNvSpPr txBox="1"/>
          <p:nvPr>
            <p:ph idx="1" type="body"/>
          </p:nvPr>
        </p:nvSpPr>
        <p:spPr>
          <a:xfrm>
            <a:off x="311700" y="1266325"/>
            <a:ext cx="8520600" cy="37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簡答題</a:t>
            </a:r>
            <a:endParaRPr/>
          </a:p>
          <a:p>
            <a:pPr indent="0" lvl="0" marL="0" rtl="0" algn="l">
              <a:spcBef>
                <a:spcPts val="1200"/>
              </a:spcBef>
              <a:spcAft>
                <a:spcPts val="0"/>
              </a:spcAft>
              <a:buNone/>
            </a:pPr>
            <a:r>
              <a:rPr lang="zh-HK"/>
              <a:t>Q2: 為什麼 Top-p sampling 相較於 Top-k sampling 比較不需要調整參數？</a:t>
            </a:r>
            <a:endParaRPr/>
          </a:p>
          <a:p>
            <a:pPr indent="0" lvl="0" marL="0" rtl="0" algn="l">
              <a:spcBef>
                <a:spcPts val="1200"/>
              </a:spcBef>
              <a:spcAft>
                <a:spcPts val="0"/>
              </a:spcAft>
              <a:buNone/>
            </a:pPr>
            <a:r>
              <a:rPr lang="zh-HK"/>
              <a:t>Top-p sampling 根據累積機率總和動態選取候選字詞，能自動適應不同語境的詞彙分布，因此只需設定一個通用的 p 值（如 0.9 或 0.95）即可達到穩定效果；</a:t>
            </a:r>
            <a:endParaRPr/>
          </a:p>
          <a:p>
            <a:pPr indent="0" lvl="0" marL="0" rtl="0" algn="l">
              <a:spcBef>
                <a:spcPts val="1200"/>
              </a:spcBef>
              <a:spcAft>
                <a:spcPts val="0"/>
              </a:spcAft>
              <a:buNone/>
            </a:pPr>
            <a:r>
              <a:rPr lang="zh-HK"/>
              <a:t>而 Top-k 固定選 k 個字詞，需依任務內容反覆調整 k，否則容易過度限制或引入雜訊。</a:t>
            </a:r>
            <a:endParaRPr/>
          </a:p>
          <a:p>
            <a:pPr indent="0" lvl="0" marL="0" rtl="0" algn="l">
              <a:spcBef>
                <a:spcPts val="1200"/>
              </a:spcBef>
              <a:spcAft>
                <a:spcPts val="1200"/>
              </a:spcAft>
              <a:buNone/>
            </a:pPr>
            <a:r>
              <a:rPr lang="zh-HK"/>
              <a:t>這使得 Top-p 在實作上參數調整負擔較小且效果更穩定。</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Week 2</a:t>
            </a:r>
            <a:endParaRPr/>
          </a:p>
        </p:txBody>
      </p:sp>
      <p:sp>
        <p:nvSpPr>
          <p:cNvPr id="387" name="Google Shape;387;p6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HK"/>
              <a:t>7/17-7/30</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補全實驗</a:t>
            </a:r>
            <a:endParaRPr/>
          </a:p>
        </p:txBody>
      </p:sp>
      <p:sp>
        <p:nvSpPr>
          <p:cNvPr id="393" name="Google Shape;393;p65"/>
          <p:cNvSpPr txBox="1"/>
          <p:nvPr>
            <p:ph idx="1" type="body"/>
          </p:nvPr>
        </p:nvSpPr>
        <p:spPr>
          <a:xfrm>
            <a:off x="311700" y="1152425"/>
            <a:ext cx="8520600" cy="37725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zh-HK"/>
              <a:t>我分別用了3個方法，從簡單逐步嘗試即時/多選擇，分別是這些方法：</a:t>
            </a:r>
            <a:endParaRPr/>
          </a:p>
          <a:p>
            <a:pPr indent="-342900" lvl="0" marL="457200" rtl="0" algn="l">
              <a:spcBef>
                <a:spcPts val="1200"/>
              </a:spcBef>
              <a:spcAft>
                <a:spcPts val="0"/>
              </a:spcAft>
              <a:buSzPts val="1800"/>
              <a:buChar char="●"/>
            </a:pPr>
            <a:r>
              <a:rPr lang="zh-HK"/>
              <a:t>CLI 單次補全 (命令列)</a:t>
            </a:r>
            <a:endParaRPr/>
          </a:p>
          <a:p>
            <a:pPr indent="-342900" lvl="0" marL="457200" rtl="0" algn="l">
              <a:spcBef>
                <a:spcPts val="0"/>
              </a:spcBef>
              <a:spcAft>
                <a:spcPts val="0"/>
              </a:spcAft>
              <a:buSzPts val="1800"/>
              <a:buChar char="●"/>
            </a:pPr>
            <a:r>
              <a:rPr lang="zh-HK"/>
              <a:t>Gradio 即時網頁補全</a:t>
            </a:r>
            <a:endParaRPr/>
          </a:p>
          <a:p>
            <a:pPr indent="-342900" lvl="0" marL="457200" rtl="0" algn="l">
              <a:spcBef>
                <a:spcPts val="0"/>
              </a:spcBef>
              <a:spcAft>
                <a:spcPts val="0"/>
              </a:spcAft>
              <a:buSzPts val="1800"/>
              <a:buChar char="●"/>
            </a:pPr>
            <a:r>
              <a:rPr lang="zh-HK"/>
              <a:t>Flask API + CLI 補全迴圈</a:t>
            </a:r>
            <a:endParaRPr/>
          </a:p>
          <a:p>
            <a:pPr indent="0" lvl="0" marL="0" rtl="0" algn="l">
              <a:spcBef>
                <a:spcPts val="1200"/>
              </a:spcBef>
              <a:spcAft>
                <a:spcPts val="0"/>
              </a:spcAft>
              <a:buNone/>
            </a:pPr>
            <a:r>
              <a:rPr lang="zh-HK"/>
              <a:t>另外，用了4個模型作一些比較，模型分別為：</a:t>
            </a:r>
            <a:endParaRPr/>
          </a:p>
          <a:p>
            <a:pPr indent="-342900" lvl="0" marL="457200" rtl="0" algn="l">
              <a:spcBef>
                <a:spcPts val="1200"/>
              </a:spcBef>
              <a:spcAft>
                <a:spcPts val="0"/>
              </a:spcAft>
              <a:buSzPts val="1800"/>
              <a:buChar char="●"/>
            </a:pPr>
            <a:r>
              <a:rPr lang="zh-HK"/>
              <a:t>原始 GPT-2 中文</a:t>
            </a:r>
            <a:endParaRPr/>
          </a:p>
          <a:p>
            <a:pPr indent="-342900" lvl="0" marL="457200" rtl="0" algn="l">
              <a:spcBef>
                <a:spcPts val="0"/>
              </a:spcBef>
              <a:spcAft>
                <a:spcPts val="0"/>
              </a:spcAft>
              <a:buSzPts val="1800"/>
              <a:buChar char="●"/>
            </a:pPr>
            <a:r>
              <a:rPr lang="zh-HK"/>
              <a:t>ckiplab/gpt2-base-chinese</a:t>
            </a:r>
            <a:endParaRPr/>
          </a:p>
          <a:p>
            <a:pPr indent="-342900" lvl="0" marL="457200" rtl="0" algn="l">
              <a:spcBef>
                <a:spcPts val="0"/>
              </a:spcBef>
              <a:spcAft>
                <a:spcPts val="0"/>
              </a:spcAft>
              <a:buSzPts val="1800"/>
              <a:buChar char="●"/>
            </a:pPr>
            <a:r>
              <a:rPr lang="zh-HK"/>
              <a:t>IDEA-CCNL/Wenzhong-GPT2-110M</a:t>
            </a:r>
            <a:endParaRPr/>
          </a:p>
          <a:p>
            <a:pPr indent="-342900" lvl="0" marL="457200" rtl="0" algn="l">
              <a:spcBef>
                <a:spcPts val="0"/>
              </a:spcBef>
              <a:spcAft>
                <a:spcPts val="0"/>
              </a:spcAft>
              <a:buSzPts val="1800"/>
              <a:buChar char="●"/>
            </a:pPr>
            <a:r>
              <a:rPr lang="zh-HK"/>
              <a:t>uer/gpt2-chinese-cluecorpussmall</a:t>
            </a:r>
            <a:endParaRPr/>
          </a:p>
          <a:p>
            <a:pPr indent="0" lvl="0" marL="0" rtl="0" algn="l">
              <a:spcBef>
                <a:spcPts val="1200"/>
              </a:spcBef>
              <a:spcAft>
                <a:spcPts val="1200"/>
              </a:spcAft>
              <a:buNone/>
            </a:pPr>
            <a:r>
              <a:rPr lang="zh-HK"/>
              <a:t>還有，作過一些微調，當中max_length這個會比較具體</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方法比較</a:t>
            </a:r>
            <a:endParaRPr/>
          </a:p>
        </p:txBody>
      </p:sp>
      <p:graphicFrame>
        <p:nvGraphicFramePr>
          <p:cNvPr id="399" name="Google Shape;399;p66"/>
          <p:cNvGraphicFramePr/>
          <p:nvPr/>
        </p:nvGraphicFramePr>
        <p:xfrm>
          <a:off x="355125" y="1152425"/>
          <a:ext cx="3000000" cy="3000000"/>
        </p:xfrm>
        <a:graphic>
          <a:graphicData uri="http://schemas.openxmlformats.org/drawingml/2006/table">
            <a:tbl>
              <a:tblPr>
                <a:noFill/>
                <a:tableStyleId>{C46423B1-6EE0-42FF-AE65-23D1AC302AB5}</a:tableStyleId>
              </a:tblPr>
              <a:tblGrid>
                <a:gridCol w="1062950"/>
                <a:gridCol w="2251800"/>
                <a:gridCol w="2335725"/>
                <a:gridCol w="2783275"/>
              </a:tblGrid>
              <a:tr h="493425">
                <a:tc>
                  <a:txBody>
                    <a:bodyPr/>
                    <a:lstStyle/>
                    <a:p>
                      <a:pPr indent="0" lvl="0" marL="0" rtl="0" algn="ctr">
                        <a:lnSpc>
                          <a:spcPct val="115000"/>
                        </a:lnSpc>
                        <a:spcBef>
                          <a:spcPts val="0"/>
                        </a:spcBef>
                        <a:spcAft>
                          <a:spcPts val="0"/>
                        </a:spcAft>
                        <a:buNone/>
                      </a:pPr>
                      <a:r>
                        <a:rPr b="1" lang="zh-HK" sz="1100"/>
                        <a:t>方法編號</a:t>
                      </a:r>
                      <a:endParaRPr b="1"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技術方式</a:t>
                      </a:r>
                      <a:endParaRPr b="1"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優點 </a:t>
                      </a:r>
                      <a:endParaRPr b="1"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缺點 </a:t>
                      </a:r>
                      <a:endParaRPr b="1"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870725">
                <a:tc>
                  <a:txBody>
                    <a:bodyPr/>
                    <a:lstStyle/>
                    <a:p>
                      <a:pPr indent="0" lvl="0" marL="0" rtl="0" algn="l">
                        <a:lnSpc>
                          <a:spcPct val="115000"/>
                        </a:lnSpc>
                        <a:spcBef>
                          <a:spcPts val="0"/>
                        </a:spcBef>
                        <a:spcAft>
                          <a:spcPts val="0"/>
                        </a:spcAft>
                        <a:buNone/>
                      </a:pPr>
                      <a:r>
                        <a:rPr lang="zh-HK" sz="1100"/>
                        <a:t>方法一</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CLI 單次補全 (命令列)</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 寫法簡單、適合快速測試模型</a:t>
                      </a:r>
                      <a:br>
                        <a:rPr lang="zh-HK" sz="1100"/>
                      </a:br>
                      <a:r>
                        <a:rPr lang="zh-HK" sz="1100"/>
                        <a:t>- 支援多個句子生成</a:t>
                      </a:r>
                      <a:br>
                        <a:rPr lang="zh-HK" sz="1100"/>
                      </a:br>
                      <a:r>
                        <a:rPr lang="zh-HK" sz="1100"/>
                        <a:t>- 容易嵌入到其他流程中</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 無互動性，只能一次性生成</a:t>
                      </a:r>
                      <a:br>
                        <a:rPr lang="zh-HK" sz="1100"/>
                      </a:br>
                      <a:r>
                        <a:rPr lang="zh-HK" sz="1100"/>
                        <a:t>- 無候選選項或信心分數</a:t>
                      </a:r>
                      <a:br>
                        <a:rPr lang="zh-HK" sz="1100"/>
                      </a:br>
                      <a:r>
                        <a:rPr lang="zh-HK" sz="1100"/>
                        <a:t>- 無法持續接續或擴展語境</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870725">
                <a:tc>
                  <a:txBody>
                    <a:bodyPr/>
                    <a:lstStyle/>
                    <a:p>
                      <a:pPr indent="0" lvl="0" marL="0" rtl="0" algn="l">
                        <a:lnSpc>
                          <a:spcPct val="115000"/>
                        </a:lnSpc>
                        <a:spcBef>
                          <a:spcPts val="0"/>
                        </a:spcBef>
                        <a:spcAft>
                          <a:spcPts val="0"/>
                        </a:spcAft>
                        <a:buNone/>
                      </a:pPr>
                      <a:r>
                        <a:rPr lang="zh-HK" sz="1100"/>
                        <a:t>方法二</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Gradio 即時網頁補全</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 使用者介面直觀、易上手</a:t>
                      </a:r>
                      <a:br>
                        <a:rPr lang="zh-HK" sz="1100"/>
                      </a:br>
                      <a:r>
                        <a:rPr lang="zh-HK" sz="1100"/>
                        <a:t>- 即時補全、自動更新</a:t>
                      </a:r>
                      <a:br>
                        <a:rPr lang="zh-HK" sz="1100"/>
                      </a:br>
                      <a:r>
                        <a:rPr lang="zh-HK" sz="1100"/>
                        <a:t>- 可本地或遠端部署</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 僅產生單句，互動性低</a:t>
                      </a:r>
                      <a:br>
                        <a:rPr lang="zh-HK" sz="1100"/>
                      </a:br>
                      <a:r>
                        <a:rPr lang="zh-HK" sz="1100"/>
                        <a:t>- 無選項選擇、無接句功能</a:t>
                      </a:r>
                      <a:br>
                        <a:rPr lang="zh-HK" sz="1100"/>
                      </a:br>
                      <a:r>
                        <a:rPr lang="zh-HK" sz="1100"/>
                        <a:t>- 輸出長度與控制不夠彈性</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229600">
                <a:tc>
                  <a:txBody>
                    <a:bodyPr/>
                    <a:lstStyle/>
                    <a:p>
                      <a:pPr indent="0" lvl="0" marL="0" rtl="0" algn="l">
                        <a:lnSpc>
                          <a:spcPct val="115000"/>
                        </a:lnSpc>
                        <a:spcBef>
                          <a:spcPts val="0"/>
                        </a:spcBef>
                        <a:spcAft>
                          <a:spcPts val="0"/>
                        </a:spcAft>
                        <a:buNone/>
                      </a:pPr>
                      <a:r>
                        <a:rPr lang="zh-HK" sz="1100"/>
                        <a:t>方法三</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Flask API + CLI 補全迴圈</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 有互動輸入、選擇與續句能力</a:t>
                      </a:r>
                      <a:br>
                        <a:rPr lang="zh-HK" sz="1100"/>
                      </a:br>
                      <a:r>
                        <a:rPr lang="zh-HK" sz="1100"/>
                        <a:t>- 顯示 log-prob 信心分數</a:t>
                      </a:r>
                      <a:br>
                        <a:rPr lang="zh-HK" sz="1100"/>
                      </a:br>
                      <a:r>
                        <a:rPr lang="zh-HK" sz="1100"/>
                        <a:t>- 可拓展成 Web API 或 GUI 工具</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 使用門檻稍高（需理解 CLI 流程）</a:t>
                      </a:r>
                      <a:br>
                        <a:rPr lang="zh-HK" sz="1100"/>
                      </a:br>
                      <a:r>
                        <a:rPr lang="zh-HK" sz="1100"/>
                        <a:t>- 沒有圖形界面（需手動建 GUI）</a:t>
                      </a:r>
                      <a:br>
                        <a:rPr lang="zh-HK" sz="1100"/>
                      </a:br>
                      <a:r>
                        <a:rPr lang="zh-HK" sz="1100"/>
                        <a:t>- 結果無法直接儲存或複製分享</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模型比較</a:t>
            </a:r>
            <a:endParaRPr/>
          </a:p>
        </p:txBody>
      </p:sp>
      <p:graphicFrame>
        <p:nvGraphicFramePr>
          <p:cNvPr id="405" name="Google Shape;405;p67"/>
          <p:cNvGraphicFramePr/>
          <p:nvPr/>
        </p:nvGraphicFramePr>
        <p:xfrm>
          <a:off x="465425" y="1152425"/>
          <a:ext cx="3000000" cy="3000000"/>
        </p:xfrm>
        <a:graphic>
          <a:graphicData uri="http://schemas.openxmlformats.org/drawingml/2006/table">
            <a:tbl>
              <a:tblPr>
                <a:noFill/>
                <a:tableStyleId>{C46423B1-6EE0-42FF-AE65-23D1AC302AB5}</a:tableStyleId>
              </a:tblPr>
              <a:tblGrid>
                <a:gridCol w="2421675"/>
                <a:gridCol w="1439725"/>
                <a:gridCol w="1942875"/>
                <a:gridCol w="774475"/>
                <a:gridCol w="1670025"/>
              </a:tblGrid>
              <a:tr h="574675">
                <a:tc>
                  <a:txBody>
                    <a:bodyPr/>
                    <a:lstStyle/>
                    <a:p>
                      <a:pPr indent="0" lvl="0" marL="0" rtl="0" algn="ctr">
                        <a:lnSpc>
                          <a:spcPct val="115000"/>
                        </a:lnSpc>
                        <a:spcBef>
                          <a:spcPts val="0"/>
                        </a:spcBef>
                        <a:spcAft>
                          <a:spcPts val="0"/>
                        </a:spcAft>
                        <a:buNone/>
                      </a:pPr>
                      <a:r>
                        <a:rPr b="1" lang="zh-HK" sz="1100"/>
                        <a:t>模型名稱</a:t>
                      </a:r>
                      <a:endParaRPr b="1"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風格傾向</a:t>
                      </a:r>
                      <a:endParaRPr b="1"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簡繁體支援</a:t>
                      </a:r>
                      <a:endParaRPr b="1"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品質評估</a:t>
                      </a:r>
                      <a:endParaRPr b="1"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備註</a:t>
                      </a:r>
                      <a:endParaRPr b="1"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812800">
                <a:tc>
                  <a:txBody>
                    <a:bodyPr/>
                    <a:lstStyle/>
                    <a:p>
                      <a:pPr indent="0" lvl="0" marL="0" rtl="0" algn="l">
                        <a:lnSpc>
                          <a:spcPct val="115000"/>
                        </a:lnSpc>
                        <a:spcBef>
                          <a:spcPts val="0"/>
                        </a:spcBef>
                        <a:spcAft>
                          <a:spcPts val="0"/>
                        </a:spcAft>
                        <a:buNone/>
                      </a:pPr>
                      <a:r>
                        <a:rPr lang="zh-HK" sz="1100"/>
                        <a:t>原始 GPT-2 中文</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混亂、口語不通</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不能穩定處理繁體，易出錯</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偏實驗用途，非實際場景推薦</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593725">
                <a:tc>
                  <a:txBody>
                    <a:bodyPr/>
                    <a:lstStyle/>
                    <a:p>
                      <a:pPr indent="0" lvl="0" marL="0" rtl="0" algn="l">
                        <a:lnSpc>
                          <a:spcPct val="115000"/>
                        </a:lnSpc>
                        <a:spcBef>
                          <a:spcPts val="0"/>
                        </a:spcBef>
                        <a:spcAft>
                          <a:spcPts val="0"/>
                        </a:spcAft>
                        <a:buNone/>
                      </a:pPr>
                      <a:r>
                        <a:rPr lang="zh-HK" sz="1100"/>
                        <a:t>ckiplab/gpt2-base-chinese</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清晰分詞、風格制式</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強繁體支援，分詞較穩定</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適合繁體任務，輸出比較偏向政治</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812800">
                <a:tc>
                  <a:txBody>
                    <a:bodyPr/>
                    <a:lstStyle/>
                    <a:p>
                      <a:pPr indent="0" lvl="0" marL="0" rtl="0" algn="l">
                        <a:lnSpc>
                          <a:spcPct val="115000"/>
                        </a:lnSpc>
                        <a:spcBef>
                          <a:spcPts val="0"/>
                        </a:spcBef>
                        <a:spcAft>
                          <a:spcPts val="0"/>
                        </a:spcAft>
                        <a:buNone/>
                      </a:pPr>
                      <a:r>
                        <a:rPr lang="zh-HK" sz="1100"/>
                        <a:t>IDEA-CCNL/Wenzhong-GPT2-110M</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敘事感強，有創意但語法不穩定</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偏簡體，繁體輸入會轉寫或失準</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適合模擬口語或情境式生成</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812800">
                <a:tc>
                  <a:txBody>
                    <a:bodyPr/>
                    <a:lstStyle/>
                    <a:p>
                      <a:pPr indent="0" lvl="0" marL="0" rtl="0" algn="l">
                        <a:lnSpc>
                          <a:spcPct val="115000"/>
                        </a:lnSpc>
                        <a:spcBef>
                          <a:spcPts val="0"/>
                        </a:spcBef>
                        <a:spcAft>
                          <a:spcPts val="0"/>
                        </a:spcAft>
                        <a:buNone/>
                      </a:pPr>
                      <a:r>
                        <a:rPr lang="zh-HK" sz="1100"/>
                        <a:t>uer/gpt2-chinese-cluecorpussmall</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口語自然、近網民語言</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偏繁體，但輸出有時候會出現簡體</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美食評論風格明顯，實用性佳</a:t>
                      </a:r>
                      <a:endParaRPr sz="1100"/>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max_length 實測分析：</a:t>
            </a:r>
            <a:endParaRPr/>
          </a:p>
        </p:txBody>
      </p:sp>
      <p:graphicFrame>
        <p:nvGraphicFramePr>
          <p:cNvPr id="411" name="Google Shape;411;p68"/>
          <p:cNvGraphicFramePr/>
          <p:nvPr/>
        </p:nvGraphicFramePr>
        <p:xfrm>
          <a:off x="482325" y="1537425"/>
          <a:ext cx="3000000" cy="3000000"/>
        </p:xfrm>
        <a:graphic>
          <a:graphicData uri="http://schemas.openxmlformats.org/drawingml/2006/table">
            <a:tbl>
              <a:tblPr>
                <a:noFill/>
                <a:tableStyleId>{C46423B1-6EE0-42FF-AE65-23D1AC302AB5}</a:tableStyleId>
              </a:tblPr>
              <a:tblGrid>
                <a:gridCol w="1800625"/>
                <a:gridCol w="1986950"/>
                <a:gridCol w="1989775"/>
                <a:gridCol w="2438700"/>
              </a:tblGrid>
              <a:tr h="486500">
                <a:tc>
                  <a:txBody>
                    <a:bodyPr/>
                    <a:lstStyle/>
                    <a:p>
                      <a:pPr indent="0" lvl="0" marL="0" rtl="0" algn="ctr">
                        <a:lnSpc>
                          <a:spcPct val="115000"/>
                        </a:lnSpc>
                        <a:spcBef>
                          <a:spcPts val="0"/>
                        </a:spcBef>
                        <a:spcAft>
                          <a:spcPts val="0"/>
                        </a:spcAft>
                        <a:buNone/>
                      </a:pPr>
                      <a:r>
                        <a:rPr b="1" lang="zh-HK"/>
                        <a:t>長度設定</a:t>
                      </a:r>
                      <a:endParaRPr b="1"/>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a:t>輸出風格</a:t>
                      </a:r>
                      <a:endParaRPr b="1"/>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a:t>流暢度</a:t>
                      </a:r>
                      <a:endParaRPr b="1"/>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a:t>結尾中斷感 </a:t>
                      </a:r>
                      <a:endParaRPr b="1"/>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791075">
                <a:tc>
                  <a:txBody>
                    <a:bodyPr/>
                    <a:lstStyle/>
                    <a:p>
                      <a:pPr indent="0" lvl="0" marL="0" rtl="0" algn="l">
                        <a:lnSpc>
                          <a:spcPct val="115000"/>
                        </a:lnSpc>
                        <a:spcBef>
                          <a:spcPts val="0"/>
                        </a:spcBef>
                        <a:spcAft>
                          <a:spcPts val="0"/>
                        </a:spcAft>
                        <a:buNone/>
                      </a:pPr>
                      <a:r>
                        <a:rPr lang="zh-HK">
                          <a:latin typeface="Roboto Mono"/>
                          <a:ea typeface="Roboto Mono"/>
                          <a:cs typeface="Roboto Mono"/>
                          <a:sym typeface="Roboto Mono"/>
                        </a:rPr>
                        <a:t>max_length = 20</a:t>
                      </a:r>
                      <a:endParaRPr>
                        <a:latin typeface="Roboto Mono"/>
                        <a:ea typeface="Roboto Mono"/>
                        <a:cs typeface="Roboto Mono"/>
                        <a:sym typeface="Roboto Mon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通常僅一兩句，偏口語</a:t>
                      </a:r>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中等（需良好接句）</a:t>
                      </a:r>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結尾通常突然結束或缺詞</a:t>
                      </a:r>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791075">
                <a:tc>
                  <a:txBody>
                    <a:bodyPr/>
                    <a:lstStyle/>
                    <a:p>
                      <a:pPr indent="0" lvl="0" marL="0" rtl="0" algn="l">
                        <a:lnSpc>
                          <a:spcPct val="115000"/>
                        </a:lnSpc>
                        <a:spcBef>
                          <a:spcPts val="0"/>
                        </a:spcBef>
                        <a:spcAft>
                          <a:spcPts val="0"/>
                        </a:spcAft>
                        <a:buNone/>
                      </a:pPr>
                      <a:r>
                        <a:rPr lang="zh-HK">
                          <a:latin typeface="Roboto Mono"/>
                          <a:ea typeface="Roboto Mono"/>
                          <a:cs typeface="Roboto Mono"/>
                          <a:sym typeface="Roboto Mono"/>
                        </a:rPr>
                        <a:t>max_length = 50</a:t>
                      </a:r>
                      <a:endParaRPr>
                        <a:latin typeface="Roboto Mono"/>
                        <a:ea typeface="Roboto Mono"/>
                        <a:cs typeface="Roboto Mono"/>
                        <a:sym typeface="Roboto Mono"/>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可構成段落，有情境</a:t>
                      </a:r>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高（語意連貫）</a:t>
                      </a:r>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結尾略突兀</a:t>
                      </a:r>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論文1</a:t>
            </a:r>
            <a:endParaRPr/>
          </a:p>
        </p:txBody>
      </p:sp>
      <p:sp>
        <p:nvSpPr>
          <p:cNvPr id="97" name="Google Shape;97;p18"/>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zh-HK" sz="2200"/>
              <a:t>Improving Language Understanding</a:t>
            </a:r>
            <a:endParaRPr sz="2200"/>
          </a:p>
          <a:p>
            <a:pPr indent="0" lvl="0" marL="0" rtl="0" algn="ctr">
              <a:lnSpc>
                <a:spcPct val="80000"/>
              </a:lnSpc>
              <a:spcBef>
                <a:spcPts val="0"/>
              </a:spcBef>
              <a:spcAft>
                <a:spcPts val="0"/>
              </a:spcAft>
              <a:buSzPts val="688"/>
              <a:buNone/>
            </a:pPr>
            <a:r>
              <a:rPr lang="zh-HK" sz="2200"/>
              <a:t>by Generative Pre-Training</a:t>
            </a:r>
            <a:endParaRPr sz="2200"/>
          </a:p>
          <a:p>
            <a:pPr indent="0" lvl="0" marL="0" rtl="0" algn="ctr">
              <a:lnSpc>
                <a:spcPct val="80000"/>
              </a:lnSpc>
              <a:spcBef>
                <a:spcPts val="0"/>
              </a:spcBef>
              <a:spcAft>
                <a:spcPts val="0"/>
              </a:spcAft>
              <a:buSzPts val="688"/>
              <a:buNone/>
            </a:pPr>
            <a:r>
              <a:rPr lang="zh-HK" sz="2200"/>
              <a:t>(GPT1)</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研究背景與動機</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傳統 NLP 模型依賴大量標註資料，成本高、資料稀缺。</a:t>
            </a:r>
            <a:endParaRPr/>
          </a:p>
          <a:p>
            <a:pPr indent="0" lvl="0" marL="0" rtl="0" algn="l">
              <a:spcBef>
                <a:spcPts val="1200"/>
              </a:spcBef>
              <a:spcAft>
                <a:spcPts val="0"/>
              </a:spcAft>
              <a:buNone/>
            </a:pPr>
            <a:r>
              <a:rPr lang="zh-HK"/>
              <a:t>本研究提出一種 「生成式預訓練 + 任務微調」 的方法，能有效利用無標註語料，提升語言理解能力。</a:t>
            </a:r>
            <a:endParaRPr/>
          </a:p>
          <a:p>
            <a:pPr indent="0" lvl="0" marL="0" rtl="0" algn="l">
              <a:spcBef>
                <a:spcPts val="1200"/>
              </a:spcBef>
              <a:spcAft>
                <a:spcPts val="1200"/>
              </a:spcAft>
              <a:buNone/>
            </a:pPr>
            <a:r>
              <a:rPr lang="zh-HK"/>
              <a:t>開啟了大型語言模型（LLM）時代，是 GPT 系列的起點。</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4215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模型架構與技術亮點</a:t>
            </a:r>
            <a:endParaRPr/>
          </a:p>
        </p:txBody>
      </p:sp>
      <p:graphicFrame>
        <p:nvGraphicFramePr>
          <p:cNvPr id="109" name="Google Shape;109;p20"/>
          <p:cNvGraphicFramePr/>
          <p:nvPr/>
        </p:nvGraphicFramePr>
        <p:xfrm>
          <a:off x="497288" y="1190475"/>
          <a:ext cx="3000000" cy="3000000"/>
        </p:xfrm>
        <a:graphic>
          <a:graphicData uri="http://schemas.openxmlformats.org/drawingml/2006/table">
            <a:tbl>
              <a:tblPr>
                <a:noFill/>
                <a:tableStyleId>{B86A3E1B-4765-4C6F-AADD-7B13F352DB5D}</a:tableStyleId>
              </a:tblPr>
              <a:tblGrid>
                <a:gridCol w="1706775"/>
                <a:gridCol w="4653500"/>
              </a:tblGrid>
              <a:tr h="446250">
                <a:tc>
                  <a:txBody>
                    <a:bodyPr/>
                    <a:lstStyle/>
                    <a:p>
                      <a:pPr indent="0" lvl="0" marL="0" rtl="0" algn="ctr">
                        <a:lnSpc>
                          <a:spcPct val="115000"/>
                        </a:lnSpc>
                        <a:spcBef>
                          <a:spcPts val="0"/>
                        </a:spcBef>
                        <a:spcAft>
                          <a:spcPts val="0"/>
                        </a:spcAft>
                        <a:buNone/>
                      </a:pPr>
                      <a:r>
                        <a:rPr b="1" lang="zh-HK" sz="1100"/>
                        <a:t>模型元件</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說明</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6850">
                <a:tc>
                  <a:txBody>
                    <a:bodyPr/>
                    <a:lstStyle/>
                    <a:p>
                      <a:pPr indent="0" lvl="0" marL="0" rtl="0" algn="l">
                        <a:lnSpc>
                          <a:spcPct val="115000"/>
                        </a:lnSpc>
                        <a:spcBef>
                          <a:spcPts val="0"/>
                        </a:spcBef>
                        <a:spcAft>
                          <a:spcPts val="0"/>
                        </a:spcAft>
                        <a:buNone/>
                      </a:pPr>
                      <a:r>
                        <a:rPr lang="zh-HK"/>
                        <a:t>Transformer 架構</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使用 Decoder-only 結構，12 層堆疊</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注意力頭數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12 個多頭注意力，捕捉不同語意關係</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隱藏層維度</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每個 token 表示為 768 維向量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前饋層維度</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每層 FFN 擴展至 3072 維，提升非線性表達力</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Loss Function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預訓練使用 Cross-Entropy，自回歸語言模型</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優化器</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Adam，學習率約 6.25e-5，使用 LayerNorm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10" name="Google Shape;110;p20"/>
          <p:cNvPicPr preferRelativeResize="0"/>
          <p:nvPr/>
        </p:nvPicPr>
        <p:blipFill>
          <a:blip r:embed="rId3">
            <a:alphaModFix/>
          </a:blip>
          <a:stretch>
            <a:fillRect/>
          </a:stretch>
        </p:blipFill>
        <p:spPr>
          <a:xfrm>
            <a:off x="7030663" y="1103675"/>
            <a:ext cx="1981637" cy="36860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實驗設計與成果</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預訓練階段（非監督式）</a:t>
            </a:r>
            <a:endParaRPr/>
          </a:p>
          <a:p>
            <a:pPr indent="0" lvl="0" marL="0" rtl="0" algn="l">
              <a:spcBef>
                <a:spcPts val="1200"/>
              </a:spcBef>
              <a:spcAft>
                <a:spcPts val="0"/>
              </a:spcAft>
              <a:buNone/>
            </a:pPr>
            <a:r>
              <a:rPr lang="zh-HK"/>
              <a:t>微調階段（監督式）</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