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57" r:id="rId9"/>
    <p:sldId id="258" r:id="rId10"/>
    <p:sldId id="260" r:id="rId11"/>
    <p:sldId id="259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1696-93F7-4000-BB5D-2473000FBFB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E47D-EA83-4782-B7B7-59E30D8323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01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1696-93F7-4000-BB5D-2473000FBFB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E47D-EA83-4782-B7B7-59E30D8323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74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1696-93F7-4000-BB5D-2473000FBFB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E47D-EA83-4782-B7B7-59E30D8323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66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1696-93F7-4000-BB5D-2473000FBFB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E47D-EA83-4782-B7B7-59E30D8323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61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1696-93F7-4000-BB5D-2473000FBFB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E47D-EA83-4782-B7B7-59E30D8323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00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1696-93F7-4000-BB5D-2473000FBFB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E47D-EA83-4782-B7B7-59E30D8323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15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1696-93F7-4000-BB5D-2473000FBFB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E47D-EA83-4782-B7B7-59E30D8323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87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1696-93F7-4000-BB5D-2473000FBFB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E47D-EA83-4782-B7B7-59E30D8323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22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1696-93F7-4000-BB5D-2473000FBFB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E47D-EA83-4782-B7B7-59E30D8323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97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1696-93F7-4000-BB5D-2473000FBFB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E47D-EA83-4782-B7B7-59E30D8323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52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1696-93F7-4000-BB5D-2473000FBFB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E47D-EA83-4782-B7B7-59E30D8323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50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61696-93F7-4000-BB5D-2473000FBFB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FE47D-EA83-4782-B7B7-59E30D8323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83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Instrumentos de política macroeconômica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513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Política fiscal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Para uma política que vise melhorar a </a:t>
            </a:r>
            <a:r>
              <a:rPr lang="pt-BR" b="1" dirty="0"/>
              <a:t>distribuição de renda</a:t>
            </a:r>
            <a:r>
              <a:rPr lang="pt-BR" dirty="0"/>
              <a:t>, esses instrumentos devem ser utilizados de forma seletiva, em benefício dos grupos menos favorecidos. Por exemplo, impostos progressivos, gastos do governo em regiões mais atrasadas etc. </a:t>
            </a:r>
          </a:p>
          <a:p>
            <a:r>
              <a:rPr lang="pt-BR" dirty="0"/>
              <a:t>Toda política tributária deve obedecer a um princípio constitucional, chamado </a:t>
            </a:r>
            <a:r>
              <a:rPr lang="pt-BR" b="1" dirty="0"/>
              <a:t>princípio da anterioridade</a:t>
            </a:r>
            <a:r>
              <a:rPr lang="pt-BR" dirty="0"/>
              <a:t>, segundo o qual a implementação de uma medida só pode ocorrer a partir do ano seguinte ao de sua aprovação pelo Congresso Nacional. Como consta do art. 150, inciso III, </a:t>
            </a:r>
            <a:r>
              <a:rPr lang="pt-BR" b="1" i="1" dirty="0"/>
              <a:t>b</a:t>
            </a:r>
            <a:r>
              <a:rPr lang="pt-BR" dirty="0"/>
              <a:t>, da Constituição Federal de 1988, é vedado às autoridades públicas cobrar tributos no mesmo exercício financeiro em que tenha sido publicada a lei que os instituiu ou aumentou. </a:t>
            </a:r>
          </a:p>
        </p:txBody>
      </p:sp>
    </p:spTree>
    <p:extLst>
      <p:ext uri="{BB962C8B-B14F-4D97-AF65-F5344CB8AC3E}">
        <p14:creationId xmlns:p14="http://schemas.microsoft.com/office/powerpoint/2010/main" val="420297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Política monetária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Refere-se à atuação do governo sobre a quantidade de moeda e títulos públicos existentes na economia. Os instrumentos disponíveis para tal são: </a:t>
            </a:r>
          </a:p>
          <a:p>
            <a:pPr marL="0" indent="0">
              <a:buNone/>
            </a:pPr>
            <a:r>
              <a:rPr lang="pt-BR" dirty="0"/>
              <a:t>■ emissões; </a:t>
            </a:r>
          </a:p>
          <a:p>
            <a:pPr marL="0" indent="0">
              <a:buNone/>
            </a:pPr>
            <a:r>
              <a:rPr lang="pt-BR" dirty="0"/>
              <a:t>■ reservas compulsórias (percentual sobre os depósitos que os bancos comerciais devem colocar à disposição do Banco Central); </a:t>
            </a:r>
          </a:p>
          <a:p>
            <a:pPr marL="0" indent="0">
              <a:buNone/>
            </a:pPr>
            <a:r>
              <a:rPr lang="pt-BR" dirty="0"/>
              <a:t>■ </a:t>
            </a:r>
            <a:r>
              <a:rPr lang="pt-BR" b="1" i="1" dirty="0"/>
              <a:t>open </a:t>
            </a:r>
            <a:r>
              <a:rPr lang="pt-BR" b="1" i="1" dirty="0" err="1"/>
              <a:t>market</a:t>
            </a:r>
            <a:r>
              <a:rPr lang="pt-BR" b="1" i="1" dirty="0"/>
              <a:t> </a:t>
            </a:r>
            <a:r>
              <a:rPr lang="pt-BR" dirty="0"/>
              <a:t>(compra e venda de títulos públicos); </a:t>
            </a:r>
          </a:p>
          <a:p>
            <a:pPr marL="0" indent="0">
              <a:buNone/>
            </a:pPr>
            <a:r>
              <a:rPr lang="pt-BR" dirty="0"/>
              <a:t>■ redescontos (empréstimos do Banco Central aos bancos comerciais); </a:t>
            </a:r>
          </a:p>
          <a:p>
            <a:pPr marL="0" indent="0">
              <a:buNone/>
            </a:pPr>
            <a:r>
              <a:rPr lang="pt-BR" dirty="0"/>
              <a:t>■ regulamentação sobre crédito e taxa de juros. </a:t>
            </a:r>
          </a:p>
        </p:txBody>
      </p:sp>
    </p:spTree>
    <p:extLst>
      <p:ext uri="{BB962C8B-B14F-4D97-AF65-F5344CB8AC3E}">
        <p14:creationId xmlns:p14="http://schemas.microsoft.com/office/powerpoint/2010/main" val="784386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Política Monetária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o objetivo for o controle da inflação, a medida apropriada de política monetária seria diminuir (enxugar) o estoque monetário da economia (por exemplo, aumento da taxa de juros, aumento das reservas compulsórias ou venda de títulos no </a:t>
            </a:r>
            <a:r>
              <a:rPr lang="pt-BR" i="1" dirty="0"/>
              <a:t>open </a:t>
            </a:r>
            <a:r>
              <a:rPr lang="pt-BR" i="1" dirty="0" err="1"/>
              <a:t>market</a:t>
            </a:r>
            <a:r>
              <a:rPr lang="pt-BR" dirty="0"/>
              <a:t>). </a:t>
            </a:r>
          </a:p>
          <a:p>
            <a:r>
              <a:rPr lang="pt-BR" dirty="0"/>
              <a:t>Se a meta for o crescimento econômico, seria o inverso: redução da taxa de juros e da taxa de compulsório, compra de títulos no </a:t>
            </a:r>
            <a:r>
              <a:rPr lang="pt-BR" i="1" dirty="0"/>
              <a:t>open </a:t>
            </a:r>
            <a:r>
              <a:rPr lang="pt-BR" i="1" dirty="0" err="1"/>
              <a:t>market</a:t>
            </a:r>
            <a:r>
              <a:rPr lang="pt-BR" dirty="0"/>
              <a:t>, aumentando a liquidez da economia. </a:t>
            </a:r>
          </a:p>
        </p:txBody>
      </p:sp>
    </p:spTree>
    <p:extLst>
      <p:ext uri="{BB962C8B-B14F-4D97-AF65-F5344CB8AC3E}">
        <p14:creationId xmlns:p14="http://schemas.microsoft.com/office/powerpoint/2010/main" val="998226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políticas monetária e fiscal representam meios alternativos diferentes para as mesmas finalidades. A política econômica deve ser executada por meio de uma combinação adequada de instrumentos fiscais e monetários. </a:t>
            </a:r>
          </a:p>
          <a:p>
            <a:r>
              <a:rPr lang="pt-BR" dirty="0"/>
              <a:t>A política fiscal tem mais eficácia quando o objetivo é uma melhoria na distribuição de renda, tanto na taxação às rendas mais altas como pelo aumento dos gastos do governo com destinação a setores menos favorecidos. A política monetária é mais difusa no tocante à questão distributiva. </a:t>
            </a:r>
          </a:p>
        </p:txBody>
      </p:sp>
    </p:spTree>
    <p:extLst>
      <p:ext uri="{BB962C8B-B14F-4D97-AF65-F5344CB8AC3E}">
        <p14:creationId xmlns:p14="http://schemas.microsoft.com/office/powerpoint/2010/main" val="1077372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vantagem frequentemente apontada da política monetária sobre a fiscal é que a primeira pode ser implementada logo após sua aprovação, dado que depende apenas de decisões diretas das autoridades monetárias, enquanto o processo de implementação de políticas fiscais é muito lento, pois depende de votação no Congresso e deve obedecer ao princípio da anterioridade, aumentando a defasagem entre a tomada de decisão e a implementação das medidas fiscais. </a:t>
            </a:r>
          </a:p>
        </p:txBody>
      </p:sp>
    </p:spTree>
    <p:extLst>
      <p:ext uri="{BB962C8B-B14F-4D97-AF65-F5344CB8AC3E}">
        <p14:creationId xmlns:p14="http://schemas.microsoft.com/office/powerpoint/2010/main" val="250118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Políticas externas: política cambial e política comercial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b="1" dirty="0"/>
              <a:t>política cambial </a:t>
            </a:r>
            <a:r>
              <a:rPr lang="pt-BR" dirty="0"/>
              <a:t>é um conjunto de ações exercidas pelo Banco Central destinadas a equilibrar o funcionamento da economia através de alterações das taxas de câmbio e do controle das operações cambiais.</a:t>
            </a:r>
          </a:p>
          <a:p>
            <a:r>
              <a:rPr lang="pt-BR" dirty="0"/>
              <a:t>A </a:t>
            </a:r>
            <a:r>
              <a:rPr lang="pt-BR" b="1" dirty="0"/>
              <a:t>política comercial </a:t>
            </a:r>
            <a:r>
              <a:rPr lang="pt-BR" dirty="0"/>
              <a:t>diz respeito aos instrumentos de incentivos às exportações e/ou ao estímulo e desestímulo às importações, ou seja, refere-se a estímulos fiscais (crédito-prêmio do ICMS, IPI etc.) e creditícios (taxas de juros subsidiadas) às exportações e ao controle das importações (via tarifas e barreiras quantitativas sobre importações). </a:t>
            </a:r>
          </a:p>
        </p:txBody>
      </p:sp>
    </p:spTree>
    <p:extLst>
      <p:ext uri="{BB962C8B-B14F-4D97-AF65-F5344CB8AC3E}">
        <p14:creationId xmlns:p14="http://schemas.microsoft.com/office/powerpoint/2010/main" val="4043628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Brasil, as decisões de política cambial são de alçada das autoridades monetárias, enquanto a política comercial é comandada geralmente pelos ministros do Planejamento, da Indústria e Comércio e Agricultura, com apoio do Ministério das Relações Exteriores. </a:t>
            </a:r>
          </a:p>
        </p:txBody>
      </p:sp>
    </p:spTree>
    <p:extLst>
      <p:ext uri="{BB962C8B-B14F-4D97-AF65-F5344CB8AC3E}">
        <p14:creationId xmlns:p14="http://schemas.microsoft.com/office/powerpoint/2010/main" val="1208138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Política de rendas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 </a:t>
            </a:r>
            <a:r>
              <a:rPr lang="pt-BR" b="1" dirty="0"/>
              <a:t>política de rendas </a:t>
            </a:r>
            <a:r>
              <a:rPr lang="pt-BR" dirty="0"/>
              <a:t>refere-se à intervenção direta do governo na formação de renda (salários, aluguéis), com o controle e congelamento de preços. </a:t>
            </a:r>
          </a:p>
          <a:p>
            <a:r>
              <a:rPr lang="pt-BR" dirty="0"/>
              <a:t>Alguns tipos de controle exercidos pelas autoridades econômicas podem ser considerados dentro do âmbito das políticas monetária, fiscal ou cambial. Por exemplo, o controle das taxas de juros e da taxa de câmbio. Entretanto, os controles sobre preços e salários situam-se em categoria própria de política econômica. A característica especial é que, nesses controles, os preços são congelados e os agentes econômicos não podem responder às influências econômicas normais do mercado. </a:t>
            </a:r>
          </a:p>
        </p:txBody>
      </p:sp>
    </p:spTree>
    <p:extLst>
      <p:ext uri="{BB962C8B-B14F-4D97-AF65-F5344CB8AC3E}">
        <p14:creationId xmlns:p14="http://schemas.microsoft.com/office/powerpoint/2010/main" val="614541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Política de rendas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Normalmente esses controles são utilizados como política de combate à inflação. No Brasil, a fixação da política salarial, o salário mínimo, a atuação do antigo Conselho Interministerial de Preços (CIP), e os congelamentos de preços e salários nos planos econômicos (Cruzado, Bresser, Verão, Collor) situaram-se no contexto de políticas anti-inflacionárias. </a:t>
            </a:r>
          </a:p>
        </p:txBody>
      </p:sp>
    </p:spTree>
    <p:extLst>
      <p:ext uri="{BB962C8B-B14F-4D97-AF65-F5344CB8AC3E}">
        <p14:creationId xmlns:p14="http://schemas.microsoft.com/office/powerpoint/2010/main" val="284869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23162" t="27439" r="22904" b="7235"/>
          <a:stretch/>
        </p:blipFill>
        <p:spPr>
          <a:xfrm>
            <a:off x="1532965" y="438307"/>
            <a:ext cx="8834718" cy="601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3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22720" t="23713" r="22794" b="8215"/>
          <a:stretch/>
        </p:blipFill>
        <p:spPr>
          <a:xfrm>
            <a:off x="1667437" y="365848"/>
            <a:ext cx="8821270" cy="619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5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23934" t="26459" r="25221" b="13119"/>
          <a:stretch/>
        </p:blipFill>
        <p:spPr>
          <a:xfrm>
            <a:off x="1788459" y="493867"/>
            <a:ext cx="8740588" cy="583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22941" t="19789" r="23787" b="7234"/>
          <a:stretch/>
        </p:blipFill>
        <p:spPr>
          <a:xfrm>
            <a:off x="1546411" y="53621"/>
            <a:ext cx="8834718" cy="680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3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23934" t="25282" r="24338" b="9588"/>
          <a:stretch/>
        </p:blipFill>
        <p:spPr>
          <a:xfrm>
            <a:off x="1492623" y="194682"/>
            <a:ext cx="9412941" cy="666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1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b="1" dirty="0"/>
              <a:t>Metas de inflação 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989" y="1156446"/>
            <a:ext cx="12062011" cy="541916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meta de inflação é fixada (hoje = 4,5% + ou – 2%) e o Banco Central administra a taxa de juros e a oferta de moeda no sentido de administrar a demanda e conter pressões inflacionárias. </a:t>
            </a:r>
          </a:p>
          <a:p>
            <a:r>
              <a:rPr lang="pt-BR" dirty="0"/>
              <a:t>Conceitos: Meta de inflação = o governo define uma meta anual de inflação (com uma tolerância de oscilação para mais e para menos) e persegue essa meta com políticas de combate a inflação (juros, controle monetário e de crédito, controle dos gastos públicos, </a:t>
            </a:r>
            <a:r>
              <a:rPr lang="pt-BR" dirty="0" err="1"/>
              <a:t>etc</a:t>
            </a:r>
            <a:r>
              <a:rPr lang="pt-BR" dirty="0"/>
              <a:t>) </a:t>
            </a:r>
          </a:p>
          <a:p>
            <a:r>
              <a:rPr lang="pt-BR" dirty="0"/>
              <a:t>Política: A principal política de combate à inflação tem sido a taxa de juros básica (Selic), que é revista a cada reunião do COPOM (Comitê de política monetária do Banco Central). - Se o Copom achar que a inflação vai subir (a demanda está elevada e o PIB está crescendo acima do potencial) ele eleva os juros. - Se o Copom achar que a inflação está sob controle e a economia está crescendo pouco, ele reduz os juros (com isso há um crescimento da demanda que provoca um crescimento adicional do PIB) </a:t>
            </a:r>
          </a:p>
        </p:txBody>
      </p:sp>
    </p:spTree>
    <p:extLst>
      <p:ext uri="{BB962C8B-B14F-4D97-AF65-F5344CB8AC3E}">
        <p14:creationId xmlns:p14="http://schemas.microsoft.com/office/powerpoint/2010/main" val="1913757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política macroeconômica envolve a atuação do governo sobre a capacidade produtiva e as despesas planejadas com o objetivo de permitir que a economia opere a pleno emprego, com baixas taxas de inflação, com distribuição de renda justa, e cresça de forma contínua e sustentável. </a:t>
            </a:r>
          </a:p>
          <a:p>
            <a:r>
              <a:rPr lang="pt-BR" dirty="0"/>
              <a:t>Os principais instrumentos para atingir tais objetivos são as políticas fiscal, monetária, cambial, comercial, e de rendas. </a:t>
            </a:r>
          </a:p>
        </p:txBody>
      </p:sp>
    </p:spTree>
    <p:extLst>
      <p:ext uri="{BB962C8B-B14F-4D97-AF65-F5344CB8AC3E}">
        <p14:creationId xmlns:p14="http://schemas.microsoft.com/office/powerpoint/2010/main" val="2774279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Política fiscal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Todos os instrumentos de que o governo dispõe para arrecadar tributos (</a:t>
            </a:r>
            <a:r>
              <a:rPr lang="pt-BR" b="1" dirty="0"/>
              <a:t>política tributária</a:t>
            </a:r>
            <a:r>
              <a:rPr lang="pt-BR" dirty="0"/>
              <a:t>) e controlar suas despesas (</a:t>
            </a:r>
            <a:r>
              <a:rPr lang="pt-BR" b="1" dirty="0"/>
              <a:t>política de gastos</a:t>
            </a:r>
            <a:r>
              <a:rPr lang="pt-BR" dirty="0"/>
              <a:t>). </a:t>
            </a:r>
          </a:p>
          <a:p>
            <a:r>
              <a:rPr lang="pt-BR" b="1" dirty="0"/>
              <a:t>Se o objetivo da política econômica for reduzir a taxa de inflação</a:t>
            </a:r>
            <a:r>
              <a:rPr lang="pt-BR" dirty="0"/>
              <a:t>, as medidas fiscais normalmente adotadas são a diminuição de gastos públicos e/ou o aumento da carga tributária (o que inibe o consumo). Logo, essas medidas visam diminuir os gastos da coletividade. </a:t>
            </a:r>
          </a:p>
          <a:p>
            <a:r>
              <a:rPr lang="pt-BR" dirty="0"/>
              <a:t>Se o objetivo for maior crescimento e emprego, os instrumentos fiscais são os mesmos, mas em sentido inverso, para elevar a demanda agregada. </a:t>
            </a:r>
          </a:p>
        </p:txBody>
      </p:sp>
    </p:spTree>
    <p:extLst>
      <p:ext uri="{BB962C8B-B14F-4D97-AF65-F5344CB8AC3E}">
        <p14:creationId xmlns:p14="http://schemas.microsoft.com/office/powerpoint/2010/main" val="27251325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1143</Words>
  <Application>Microsoft Office PowerPoint</Application>
  <PresentationFormat>Widescreen</PresentationFormat>
  <Paragraphs>36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Instrumentos de política macroeconômica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Metas de inflação  </vt:lpstr>
      <vt:lpstr>Apresentação do PowerPoint</vt:lpstr>
      <vt:lpstr>Política fiscal </vt:lpstr>
      <vt:lpstr>Política fiscal </vt:lpstr>
      <vt:lpstr>Política monetária </vt:lpstr>
      <vt:lpstr>Política Monetária</vt:lpstr>
      <vt:lpstr>Apresentação do PowerPoint</vt:lpstr>
      <vt:lpstr>Apresentação do PowerPoint</vt:lpstr>
      <vt:lpstr>Políticas externas: política cambial e política comercial </vt:lpstr>
      <vt:lpstr>Apresentação do PowerPoint</vt:lpstr>
      <vt:lpstr>Política de rendas </vt:lpstr>
      <vt:lpstr>Política de rendas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Instrumentos de política macroeconômica</dc:title>
  <dc:creator>SALGADO</dc:creator>
  <cp:lastModifiedBy>Juliana Chiaretti Novi</cp:lastModifiedBy>
  <cp:revision>11</cp:revision>
  <dcterms:created xsi:type="dcterms:W3CDTF">2023-09-25T22:57:09Z</dcterms:created>
  <dcterms:modified xsi:type="dcterms:W3CDTF">2023-09-29T22:24:09Z</dcterms:modified>
</cp:coreProperties>
</file>