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47" r:id="rId2"/>
    <p:sldId id="342" r:id="rId3"/>
    <p:sldId id="355" r:id="rId4"/>
    <p:sldId id="356" r:id="rId5"/>
    <p:sldId id="352" r:id="rId6"/>
    <p:sldId id="351" r:id="rId7"/>
    <p:sldId id="344" r:id="rId8"/>
    <p:sldId id="360" r:id="rId9"/>
    <p:sldId id="357" r:id="rId10"/>
    <p:sldId id="358" r:id="rId11"/>
    <p:sldId id="359" r:id="rId12"/>
    <p:sldId id="345" r:id="rId13"/>
    <p:sldId id="361" r:id="rId14"/>
    <p:sldId id="362" r:id="rId15"/>
    <p:sldId id="378" r:id="rId16"/>
    <p:sldId id="387" r:id="rId17"/>
    <p:sldId id="380" r:id="rId18"/>
    <p:sldId id="390" r:id="rId19"/>
    <p:sldId id="389" r:id="rId20"/>
    <p:sldId id="391" r:id="rId21"/>
    <p:sldId id="392" r:id="rId22"/>
    <p:sldId id="393" r:id="rId23"/>
    <p:sldId id="394" r:id="rId24"/>
    <p:sldId id="36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AAB27-019B-4DE3-80DF-2D8969BAA406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7B960-6525-423E-A231-156B6D149C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699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  <p:sp>
        <p:nvSpPr>
          <p:cNvPr id="368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6DDCD9-11DA-43B4-B4FE-CE4C98A54CF2}" type="slidenum">
              <a:rPr lang="pt-BR" altLang="pt-BR" sz="1200"/>
              <a:pPr eaLnBrk="1" hangingPunct="1"/>
              <a:t>9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190676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  <p:sp>
        <p:nvSpPr>
          <p:cNvPr id="378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A6367C-5725-4843-9227-F03309CA92C8}" type="slidenum">
              <a:rPr lang="pt-BR" altLang="pt-BR" sz="1200"/>
              <a:pPr eaLnBrk="1" hangingPunct="1"/>
              <a:t>10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363064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  <p:sp>
        <p:nvSpPr>
          <p:cNvPr id="389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BBD90E-380F-4C2D-BC4A-A2E624596C26}" type="slidenum">
              <a:rPr lang="pt-BR" altLang="pt-BR" sz="1200"/>
              <a:pPr eaLnBrk="1" hangingPunct="1"/>
              <a:t>11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4037255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  <p:sp>
        <p:nvSpPr>
          <p:cNvPr id="4506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09D5FB-F733-4C91-8672-AE1C0E80C985}" type="slidenum">
              <a:rPr lang="pt-BR" altLang="pt-BR" sz="1200"/>
              <a:pPr eaLnBrk="1" hangingPunct="1"/>
              <a:t>13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3802279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5EE8BC-AA52-49B2-BA28-5D8BD237566B}" type="slidenum">
              <a:rPr lang="pt-BR" altLang="pt-BR" sz="1200">
                <a:cs typeface="Arial" panose="020B0604020202020204" pitchFamily="34" charset="0"/>
              </a:rPr>
              <a:pPr/>
              <a:t>20</a:t>
            </a:fld>
            <a:endParaRPr lang="pt-BR" altLang="pt-BR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14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  <p:sp>
        <p:nvSpPr>
          <p:cNvPr id="266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9F9B2E-60C9-44F7-B048-26A3054B2AE7}" type="slidenum">
              <a:rPr lang="pt-BR" altLang="pt-BR" sz="1200">
                <a:cs typeface="Arial" panose="020B0604020202020204" pitchFamily="34" charset="0"/>
              </a:rPr>
              <a:pPr/>
              <a:t>21</a:t>
            </a:fld>
            <a:endParaRPr lang="pt-BR" altLang="pt-BR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10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pt-BR" altLang="pt-BR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C6B1CF-00FD-4C0C-B209-004A38FBB47C}" type="slidenum">
              <a:rPr lang="pt-BR" altLang="pt-BR" sz="1200">
                <a:cs typeface="Arial" panose="020B0604020202020204" pitchFamily="34" charset="0"/>
              </a:rPr>
              <a:pPr/>
              <a:t>22</a:t>
            </a:fld>
            <a:endParaRPr lang="pt-BR" altLang="pt-BR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3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94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12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003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91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68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934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51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59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20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81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153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2431B-E57B-41CB-BB4F-653A6E54124F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A1225-ED0C-4188-8D32-0913DBE1FB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8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g1.globo.com/economia/noticia/2014/12/governo-fixa-em-r-663-bi-meta-fiscal-para-2015-e-ve-alta-de-08-para-pib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Política econômica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141607" y="1742736"/>
            <a:ext cx="8632410" cy="438328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i="1" dirty="0"/>
              <a:t>“</a:t>
            </a:r>
            <a:r>
              <a:rPr sz="3200" i="1" dirty="0"/>
              <a:t>Conjunto de medidas tomadas pelo governo de um país com o objetivo de atuar e influir sobre os mecanismos de produção, distribuição e consumo de bens e serviços”.</a:t>
            </a:r>
            <a:r>
              <a:rPr sz="3200" dirty="0"/>
              <a:t> </a:t>
            </a:r>
          </a:p>
          <a:p>
            <a:pPr marL="0" indent="0" algn="r">
              <a:spcBef>
                <a:spcPts val="0"/>
              </a:spcBef>
              <a:buNone/>
              <a:defRPr/>
            </a:pPr>
            <a:r>
              <a:rPr sz="3200" dirty="0"/>
              <a:t>(</a:t>
            </a:r>
            <a:r>
              <a:rPr sz="3200" dirty="0" err="1"/>
              <a:t>Sandroni</a:t>
            </a:r>
            <a:r>
              <a:rPr sz="3200" dirty="0"/>
              <a:t>, 1999, p. 447)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sz="32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sz="3200" dirty="0"/>
              <a:t>Pressupõe algum grau de </a:t>
            </a:r>
            <a:r>
              <a:rPr sz="3200" b="1" dirty="0"/>
              <a:t>intervenção</a:t>
            </a:r>
          </a:p>
        </p:txBody>
      </p:sp>
      <p:sp>
        <p:nvSpPr>
          <p:cNvPr id="13316" name="Espaço Reservado para Número de Slide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4F08325-A1B3-44BA-9967-B56B421EF36C}" type="slidenum">
              <a:rPr lang="pt-BR" altLang="pt-BR" sz="1081"/>
              <a:pPr/>
              <a:t>1</a:t>
            </a:fld>
            <a:endParaRPr lang="pt-BR" altLang="pt-BR" sz="1081"/>
          </a:p>
        </p:txBody>
      </p:sp>
    </p:spTree>
    <p:extLst>
      <p:ext uri="{BB962C8B-B14F-4D97-AF65-F5344CB8AC3E}">
        <p14:creationId xmlns:p14="http://schemas.microsoft.com/office/powerpoint/2010/main" val="1123323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922" y="274491"/>
            <a:ext cx="8632188" cy="777726"/>
          </a:xfrm>
        </p:spPr>
        <p:txBody>
          <a:bodyPr/>
          <a:lstStyle/>
          <a:p>
            <a:r>
              <a:rPr lang="pt-BR" altLang="pt-BR"/>
              <a:t>Classificação da política monetária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dirty="0"/>
              <a:t>Política monetária expansionista</a:t>
            </a:r>
          </a:p>
          <a:p>
            <a:pPr marL="806352" lvl="1" indent="-394598">
              <a:defRPr/>
            </a:pPr>
            <a:r>
              <a:rPr lang="pt-BR" sz="3242" dirty="0"/>
              <a:t>Aumenta a quantidade de moeda na economia </a:t>
            </a:r>
          </a:p>
          <a:p>
            <a:pPr marL="806352" lvl="1" indent="-394598">
              <a:defRPr/>
            </a:pPr>
            <a:r>
              <a:rPr lang="pt-BR" sz="3242" dirty="0"/>
              <a:t>(</a:t>
            </a:r>
            <a:r>
              <a:rPr lang="pt-BR" sz="3242" dirty="0">
                <a:sym typeface="Symbol" pitchFamily="18" charset="2"/>
              </a:rPr>
              <a:t> </a:t>
            </a:r>
            <a:r>
              <a:rPr lang="pt-BR" sz="3242" dirty="0"/>
              <a:t>Liquidez = </a:t>
            </a:r>
            <a:r>
              <a:rPr lang="pt-BR" sz="3242" dirty="0">
                <a:sym typeface="Symbol" pitchFamily="18" charset="2"/>
              </a:rPr>
              <a:t> </a:t>
            </a:r>
            <a:r>
              <a:rPr lang="pt-BR" sz="3242" dirty="0"/>
              <a:t>juros).</a:t>
            </a:r>
          </a:p>
          <a:p>
            <a:pPr lvl="1">
              <a:defRPr/>
            </a:pPr>
            <a:endParaRPr lang="pt-BR" sz="3242" dirty="0"/>
          </a:p>
          <a:p>
            <a:pPr>
              <a:spcBef>
                <a:spcPts val="0"/>
              </a:spcBef>
              <a:defRPr/>
            </a:pPr>
            <a:r>
              <a:rPr dirty="0"/>
              <a:t>Política monetária contracionista ou restritiva.</a:t>
            </a:r>
          </a:p>
          <a:p>
            <a:pPr marL="806352" lvl="1" indent="-394598">
              <a:defRPr/>
            </a:pPr>
            <a:r>
              <a:rPr lang="pt-BR" sz="3242" dirty="0"/>
              <a:t>Reduz a quantidade de moeda na economia </a:t>
            </a:r>
          </a:p>
          <a:p>
            <a:pPr marL="806352" lvl="1" indent="-394598">
              <a:defRPr/>
            </a:pPr>
            <a:r>
              <a:rPr lang="pt-BR" sz="3242" dirty="0"/>
              <a:t>(</a:t>
            </a:r>
            <a:r>
              <a:rPr lang="pt-BR" sz="3242" dirty="0">
                <a:sym typeface="Symbol" pitchFamily="18" charset="2"/>
              </a:rPr>
              <a:t> </a:t>
            </a:r>
            <a:r>
              <a:rPr lang="pt-BR" sz="3242" dirty="0"/>
              <a:t>Liquidez = </a:t>
            </a:r>
            <a:r>
              <a:rPr lang="pt-BR" sz="3242" dirty="0">
                <a:sym typeface="Symbol" pitchFamily="18" charset="2"/>
              </a:rPr>
              <a:t> juros</a:t>
            </a:r>
            <a:r>
              <a:rPr lang="pt-BR" sz="3242" dirty="0"/>
              <a:t>).</a:t>
            </a:r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596FA6-2BF5-4869-AD86-348433C5CF22}" type="slidenum">
              <a:rPr lang="pt-BR" altLang="pt-BR" sz="1081"/>
              <a:pPr eaLnBrk="1" hangingPunct="1"/>
              <a:t>10</a:t>
            </a:fld>
            <a:endParaRPr lang="pt-BR" altLang="pt-BR" sz="1081"/>
          </a:p>
        </p:txBody>
      </p:sp>
    </p:spTree>
    <p:extLst>
      <p:ext uri="{BB962C8B-B14F-4D97-AF65-F5344CB8AC3E}">
        <p14:creationId xmlns:p14="http://schemas.microsoft.com/office/powerpoint/2010/main" val="244672882"/>
      </p:ext>
    </p:extLst>
  </p:cSld>
  <p:clrMapOvr>
    <a:masterClrMapping/>
  </p:clrMapOvr>
  <p:transition spd="med" advClick="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922" y="274491"/>
            <a:ext cx="8632188" cy="777726"/>
          </a:xfrm>
        </p:spPr>
        <p:txBody>
          <a:bodyPr/>
          <a:lstStyle/>
          <a:p>
            <a:r>
              <a:rPr lang="pt-BR" altLang="pt-BR"/>
              <a:t>Instrumentos de Política Monetária</a:t>
            </a:r>
          </a:p>
        </p:txBody>
      </p:sp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dirty="0"/>
              <a:t>Taxa de juros = Preço da obtenção de $.</a:t>
            </a:r>
          </a:p>
          <a:p>
            <a:pPr>
              <a:spcBef>
                <a:spcPts val="0"/>
              </a:spcBef>
              <a:defRPr/>
            </a:pPr>
            <a:endParaRPr dirty="0"/>
          </a:p>
          <a:p>
            <a:pPr>
              <a:spcBef>
                <a:spcPts val="0"/>
              </a:spcBef>
              <a:defRPr/>
            </a:pPr>
            <a:r>
              <a:rPr dirty="0"/>
              <a:t>$ escasso</a:t>
            </a:r>
          </a:p>
          <a:p>
            <a:pPr lvl="1">
              <a:spcBef>
                <a:spcPct val="0"/>
              </a:spcBef>
              <a:defRPr/>
            </a:pPr>
            <a:r>
              <a:rPr lang="pt-BR" sz="3242" dirty="0">
                <a:sym typeface="Symbol" pitchFamily="18" charset="2"/>
              </a:rPr>
              <a:t>	 </a:t>
            </a:r>
            <a:r>
              <a:rPr lang="pt-BR" sz="3242" dirty="0"/>
              <a:t>Liquidez </a:t>
            </a:r>
            <a:r>
              <a:rPr lang="pt-BR" sz="3242" dirty="0">
                <a:sym typeface="Symbol" pitchFamily="18" charset="2"/>
              </a:rPr>
              <a:t> </a:t>
            </a:r>
            <a:r>
              <a:rPr lang="pt-BR" sz="3242" dirty="0"/>
              <a:t>Taxa de juros.</a:t>
            </a:r>
          </a:p>
          <a:p>
            <a:pPr>
              <a:spcBef>
                <a:spcPts val="0"/>
              </a:spcBef>
              <a:defRPr/>
            </a:pPr>
            <a:endParaRPr dirty="0"/>
          </a:p>
          <a:p>
            <a:pPr>
              <a:spcBef>
                <a:spcPts val="0"/>
              </a:spcBef>
              <a:defRPr/>
            </a:pPr>
            <a:r>
              <a:rPr dirty="0"/>
              <a:t>$ abundante</a:t>
            </a:r>
          </a:p>
          <a:p>
            <a:pPr lvl="1">
              <a:spcBef>
                <a:spcPct val="0"/>
              </a:spcBef>
              <a:defRPr/>
            </a:pPr>
            <a:r>
              <a:rPr lang="pt-BR" sz="3242" dirty="0">
                <a:sym typeface="Symbol" pitchFamily="18" charset="2"/>
              </a:rPr>
              <a:t>	 </a:t>
            </a:r>
            <a:r>
              <a:rPr lang="pt-BR" sz="3242" dirty="0"/>
              <a:t>Liquidez </a:t>
            </a:r>
            <a:r>
              <a:rPr lang="pt-BR" sz="3242" dirty="0">
                <a:sym typeface="Symbol" pitchFamily="18" charset="2"/>
              </a:rPr>
              <a:t></a:t>
            </a:r>
            <a:r>
              <a:rPr lang="pt-BR" sz="3242" dirty="0"/>
              <a:t> Taxa de juros.</a:t>
            </a:r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7695819-04B1-45EA-B337-04A3D629E078}" type="slidenum">
              <a:rPr lang="pt-BR" altLang="pt-BR" sz="1081"/>
              <a:pPr eaLnBrk="1" hangingPunct="1"/>
              <a:t>11</a:t>
            </a:fld>
            <a:endParaRPr lang="pt-BR" altLang="pt-BR" sz="1081"/>
          </a:p>
        </p:txBody>
      </p:sp>
    </p:spTree>
    <p:extLst>
      <p:ext uri="{BB962C8B-B14F-4D97-AF65-F5344CB8AC3E}">
        <p14:creationId xmlns:p14="http://schemas.microsoft.com/office/powerpoint/2010/main" val="1107242838"/>
      </p:ext>
    </p:extLst>
  </p:cSld>
  <p:clrMapOvr>
    <a:masterClrMapping/>
  </p:clrMapOvr>
  <p:transition spd="med" advClick="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Arcabouço jurídico das políticas macroeconômicas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Competência da União</a:t>
            </a:r>
          </a:p>
          <a:p>
            <a:pPr lvl="1"/>
            <a:r>
              <a:rPr lang="pt-BR" dirty="0"/>
              <a:t>Política Monetária</a:t>
            </a:r>
          </a:p>
          <a:p>
            <a:pPr lvl="1"/>
            <a:r>
              <a:rPr lang="pt-BR" dirty="0"/>
              <a:t>Política Cambial</a:t>
            </a:r>
          </a:p>
          <a:p>
            <a:endParaRPr lang="pt-BR" dirty="0"/>
          </a:p>
          <a:p>
            <a:r>
              <a:rPr lang="pt-BR" dirty="0"/>
              <a:t>Competência dos entes federados: União, Estados e Municípios</a:t>
            </a:r>
          </a:p>
          <a:p>
            <a:pPr lvl="1"/>
            <a:r>
              <a:rPr lang="pt-BR" dirty="0"/>
              <a:t>Política Fiscal (arrecadação e despesas públicas)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33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Regulação sobre crédito e taxa de juros</a:t>
            </a:r>
          </a:p>
        </p:txBody>
      </p:sp>
      <p:sp>
        <p:nvSpPr>
          <p:cNvPr id="88066" name="Rectangle 3"/>
          <p:cNvSpPr>
            <a:spLocks noGrp="1" noChangeArrowheads="1"/>
          </p:cNvSpPr>
          <p:nvPr>
            <p:ph idx="1"/>
          </p:nvPr>
        </p:nvSpPr>
        <p:spPr>
          <a:xfrm>
            <a:off x="1799922" y="2071553"/>
            <a:ext cx="8632188" cy="451767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dirty="0"/>
              <a:t>Bacen exerce controle direto sobre:</a:t>
            </a:r>
          </a:p>
          <a:p>
            <a:pPr>
              <a:spcBef>
                <a:spcPts val="0"/>
              </a:spcBef>
              <a:defRPr/>
            </a:pPr>
            <a:endParaRPr dirty="0"/>
          </a:p>
          <a:p>
            <a:pPr marL="806352" lvl="1" indent="-394598">
              <a:spcBef>
                <a:spcPct val="0"/>
              </a:spcBef>
              <a:defRPr/>
            </a:pPr>
            <a:r>
              <a:rPr lang="pt-BR" sz="3242" dirty="0"/>
              <a:t>taxa de juros;</a:t>
            </a:r>
          </a:p>
          <a:p>
            <a:pPr marL="806352" lvl="1" indent="-394598">
              <a:spcBef>
                <a:spcPct val="0"/>
              </a:spcBef>
              <a:defRPr/>
            </a:pPr>
            <a:r>
              <a:rPr lang="pt-BR" sz="3242" dirty="0"/>
              <a:t>volume de crédito;</a:t>
            </a:r>
          </a:p>
          <a:p>
            <a:pPr marL="806352" lvl="1" indent="-394598">
              <a:spcBef>
                <a:spcPct val="0"/>
              </a:spcBef>
              <a:defRPr/>
            </a:pPr>
            <a:r>
              <a:rPr lang="pt-BR" sz="3242" dirty="0"/>
              <a:t>prazos dos empréstimos bancários.</a:t>
            </a:r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6D86B4-1033-4F99-BEC0-D9E2F53E284F}" type="slidenum">
              <a:rPr lang="pt-BR" altLang="pt-BR" sz="1081"/>
              <a:pPr eaLnBrk="1" hangingPunct="1"/>
              <a:t>13</a:t>
            </a:fld>
            <a:endParaRPr lang="pt-BR" altLang="pt-BR" sz="1081"/>
          </a:p>
        </p:txBody>
      </p:sp>
    </p:spTree>
    <p:extLst>
      <p:ext uri="{BB962C8B-B14F-4D97-AF65-F5344CB8AC3E}">
        <p14:creationId xmlns:p14="http://schemas.microsoft.com/office/powerpoint/2010/main" val="2491487102"/>
      </p:ext>
    </p:extLst>
  </p:cSld>
  <p:clrMapOvr>
    <a:masterClrMapping/>
  </p:clrMapOvr>
  <p:transition spd="med" advClick="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90140" y="305944"/>
            <a:ext cx="7985989" cy="723400"/>
          </a:xfrm>
        </p:spPr>
        <p:txBody>
          <a:bodyPr/>
          <a:lstStyle/>
          <a:p>
            <a:r>
              <a:rPr lang="pt-BR" altLang="pt-BR"/>
              <a:t>Política Monetária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1489689" y="1045070"/>
            <a:ext cx="2516174" cy="275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882">
                <a:solidFill>
                  <a:schemeClr val="accent1"/>
                </a:solidFill>
              </a:rPr>
              <a:t>Política Monetária </a:t>
            </a:r>
          </a:p>
          <a:p>
            <a:pPr algn="ctr"/>
            <a:r>
              <a:rPr lang="pt-BR" altLang="pt-BR" sz="2882">
                <a:solidFill>
                  <a:schemeClr val="accent1"/>
                </a:solidFill>
              </a:rPr>
              <a:t>Expansiva:</a:t>
            </a:r>
          </a:p>
          <a:p>
            <a:pPr algn="ctr"/>
            <a:r>
              <a:rPr lang="pt-BR" altLang="pt-BR" sz="2882">
                <a:solidFill>
                  <a:schemeClr val="accent1"/>
                </a:solidFill>
              </a:rPr>
              <a:t>(aumento da quantidade de dinheiro)</a:t>
            </a:r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3898639" y="1768470"/>
            <a:ext cx="283069" cy="837771"/>
          </a:xfrm>
          <a:prstGeom prst="downArrow">
            <a:avLst>
              <a:gd name="adj1" fmla="val 50000"/>
              <a:gd name="adj2" fmla="val 73990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>
              <a:solidFill>
                <a:schemeClr val="accent2"/>
              </a:solidFill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103131" y="1888560"/>
            <a:ext cx="1804102" cy="3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981" b="1"/>
              <a:t>Taxa de juros</a:t>
            </a:r>
            <a:endParaRPr lang="pt-BR" altLang="pt-BR" sz="2432" b="1"/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 rot="2315797">
            <a:off x="5707138" y="2494729"/>
            <a:ext cx="719110" cy="310232"/>
          </a:xfrm>
          <a:prstGeom prst="rightArrow">
            <a:avLst>
              <a:gd name="adj1" fmla="val 50000"/>
              <a:gd name="adj2" fmla="val 5794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/>
          </a:p>
        </p:txBody>
      </p:sp>
      <p:sp>
        <p:nvSpPr>
          <p:cNvPr id="28679" name="AutoShape 7"/>
          <p:cNvSpPr>
            <a:spLocks noChangeArrowheads="1"/>
          </p:cNvSpPr>
          <p:nvPr/>
        </p:nvSpPr>
        <p:spPr bwMode="auto">
          <a:xfrm rot="-1313182">
            <a:off x="5802924" y="1732728"/>
            <a:ext cx="717681" cy="313092"/>
          </a:xfrm>
          <a:prstGeom prst="rightArrow">
            <a:avLst>
              <a:gd name="adj1" fmla="val 50000"/>
              <a:gd name="adj2" fmla="val 57306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/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6542050" y="1486830"/>
            <a:ext cx="277351" cy="751992"/>
          </a:xfrm>
          <a:prstGeom prst="upArrow">
            <a:avLst>
              <a:gd name="adj1" fmla="val 50000"/>
              <a:gd name="adj2" fmla="val 6778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>
              <a:solidFill>
                <a:schemeClr val="accent2"/>
              </a:solidFill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662140" y="1403910"/>
            <a:ext cx="1838522" cy="100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981" b="1"/>
              <a:t>Consumo</a:t>
            </a:r>
          </a:p>
          <a:p>
            <a:pPr algn="ctr"/>
            <a:r>
              <a:rPr lang="pt-BR" altLang="pt-BR" sz="1981" b="1"/>
              <a:t>e investimento</a:t>
            </a: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8284785" y="1782766"/>
            <a:ext cx="631902" cy="347403"/>
          </a:xfrm>
          <a:prstGeom prst="rightArrow">
            <a:avLst>
              <a:gd name="adj1" fmla="val 50000"/>
              <a:gd name="adj2" fmla="val 45473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/>
          </a:p>
        </p:txBody>
      </p:sp>
      <p:sp>
        <p:nvSpPr>
          <p:cNvPr id="28683" name="AutoShape 11"/>
          <p:cNvSpPr>
            <a:spLocks noChangeArrowheads="1"/>
          </p:cNvSpPr>
          <p:nvPr/>
        </p:nvSpPr>
        <p:spPr bwMode="auto">
          <a:xfrm>
            <a:off x="8971014" y="1568320"/>
            <a:ext cx="277351" cy="751992"/>
          </a:xfrm>
          <a:prstGeom prst="upArrow">
            <a:avLst>
              <a:gd name="adj1" fmla="val 50000"/>
              <a:gd name="adj2" fmla="val 67784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>
              <a:solidFill>
                <a:schemeClr val="accent2"/>
              </a:solidFill>
            </a:endParaRP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9287959" y="1609778"/>
            <a:ext cx="1287551" cy="70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981" b="1"/>
              <a:t>PIB e</a:t>
            </a:r>
          </a:p>
          <a:p>
            <a:pPr algn="ctr"/>
            <a:r>
              <a:rPr lang="pt-BR" altLang="pt-BR" sz="1981" b="1"/>
              <a:t>Emprego</a:t>
            </a:r>
          </a:p>
        </p:txBody>
      </p:sp>
      <p:sp>
        <p:nvSpPr>
          <p:cNvPr id="28685" name="AutoShape 13"/>
          <p:cNvSpPr>
            <a:spLocks noChangeArrowheads="1"/>
          </p:cNvSpPr>
          <p:nvPr/>
        </p:nvSpPr>
        <p:spPr bwMode="auto">
          <a:xfrm>
            <a:off x="6502020" y="2501876"/>
            <a:ext cx="280210" cy="753423"/>
          </a:xfrm>
          <a:prstGeom prst="upArrow">
            <a:avLst>
              <a:gd name="adj1" fmla="val 50000"/>
              <a:gd name="adj2" fmla="val 67219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>
              <a:solidFill>
                <a:schemeClr val="accent2"/>
              </a:solidFill>
            </a:endParaRPr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6769954" y="2756353"/>
            <a:ext cx="2868112" cy="3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981" b="1"/>
              <a:t>Inflação (de demanda)</a:t>
            </a:r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1497480" y="3965832"/>
            <a:ext cx="2523466" cy="2753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882">
                <a:solidFill>
                  <a:schemeClr val="accent1"/>
                </a:solidFill>
              </a:rPr>
              <a:t>Política </a:t>
            </a:r>
          </a:p>
          <a:p>
            <a:pPr algn="ctr"/>
            <a:r>
              <a:rPr lang="pt-BR" altLang="pt-BR" sz="2882">
                <a:solidFill>
                  <a:schemeClr val="accent1"/>
                </a:solidFill>
              </a:rPr>
              <a:t>Monetária</a:t>
            </a:r>
          </a:p>
          <a:p>
            <a:pPr algn="ctr"/>
            <a:r>
              <a:rPr lang="pt-BR" altLang="pt-BR" sz="2882">
                <a:solidFill>
                  <a:schemeClr val="accent1"/>
                </a:solidFill>
              </a:rPr>
              <a:t>Restritiva:</a:t>
            </a:r>
          </a:p>
          <a:p>
            <a:pPr algn="ctr"/>
            <a:r>
              <a:rPr lang="pt-BR" altLang="pt-BR" sz="2882">
                <a:solidFill>
                  <a:schemeClr val="accent1"/>
                </a:solidFill>
              </a:rPr>
              <a:t>(redução da</a:t>
            </a:r>
          </a:p>
          <a:p>
            <a:pPr algn="ctr"/>
            <a:r>
              <a:rPr lang="pt-BR" altLang="pt-BR" sz="2882">
                <a:solidFill>
                  <a:schemeClr val="accent1"/>
                </a:solidFill>
              </a:rPr>
              <a:t>quantidade de</a:t>
            </a:r>
          </a:p>
          <a:p>
            <a:pPr algn="ctr"/>
            <a:r>
              <a:rPr lang="pt-BR" altLang="pt-BR" sz="2882">
                <a:solidFill>
                  <a:schemeClr val="accent1"/>
                </a:solidFill>
              </a:rPr>
              <a:t>dinheiro)</a:t>
            </a:r>
          </a:p>
        </p:txBody>
      </p:sp>
      <p:sp>
        <p:nvSpPr>
          <p:cNvPr id="28688" name="AutoShape 16"/>
          <p:cNvSpPr>
            <a:spLocks noChangeArrowheads="1"/>
          </p:cNvSpPr>
          <p:nvPr/>
        </p:nvSpPr>
        <p:spPr bwMode="auto">
          <a:xfrm>
            <a:off x="3842883" y="4700668"/>
            <a:ext cx="277351" cy="754852"/>
          </a:xfrm>
          <a:prstGeom prst="upArrow">
            <a:avLst>
              <a:gd name="adj1" fmla="val 50000"/>
              <a:gd name="adj2" fmla="val 68041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>
              <a:solidFill>
                <a:schemeClr val="accent2"/>
              </a:solidFill>
            </a:endParaRP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4071679" y="4883662"/>
            <a:ext cx="1804102" cy="3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981" b="1"/>
              <a:t>Taxa de juros</a:t>
            </a:r>
          </a:p>
        </p:txBody>
      </p:sp>
      <p:sp>
        <p:nvSpPr>
          <p:cNvPr id="28690" name="AutoShape 18"/>
          <p:cNvSpPr>
            <a:spLocks noChangeArrowheads="1"/>
          </p:cNvSpPr>
          <p:nvPr/>
        </p:nvSpPr>
        <p:spPr bwMode="auto">
          <a:xfrm rot="-1313182">
            <a:off x="5847243" y="4724972"/>
            <a:ext cx="717681" cy="308803"/>
          </a:xfrm>
          <a:prstGeom prst="rightArrow">
            <a:avLst>
              <a:gd name="adj1" fmla="val 50000"/>
              <a:gd name="adj2" fmla="val 58102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/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 rot="2315797">
            <a:off x="5758606" y="5398334"/>
            <a:ext cx="717681" cy="310233"/>
          </a:xfrm>
          <a:prstGeom prst="rightArrow">
            <a:avLst>
              <a:gd name="adj1" fmla="val 50000"/>
              <a:gd name="adj2" fmla="val 5783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/>
          </a:p>
        </p:txBody>
      </p:sp>
      <p:sp>
        <p:nvSpPr>
          <p:cNvPr id="28692" name="AutoShape 20"/>
          <p:cNvSpPr>
            <a:spLocks noChangeArrowheads="1"/>
          </p:cNvSpPr>
          <p:nvPr/>
        </p:nvSpPr>
        <p:spPr bwMode="auto">
          <a:xfrm>
            <a:off x="6576362" y="4363272"/>
            <a:ext cx="281639" cy="837771"/>
          </a:xfrm>
          <a:prstGeom prst="downArrow">
            <a:avLst>
              <a:gd name="adj1" fmla="val 50000"/>
              <a:gd name="adj2" fmla="val 74366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>
              <a:solidFill>
                <a:schemeClr val="accent2"/>
              </a:solidFill>
            </a:endParaRP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6756652" y="4381857"/>
            <a:ext cx="1964017" cy="70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981" b="1"/>
              <a:t>Consumo</a:t>
            </a:r>
          </a:p>
          <a:p>
            <a:pPr algn="ctr"/>
            <a:r>
              <a:rPr lang="pt-BR" altLang="pt-BR" sz="1981" b="1"/>
              <a:t>e investimento</a:t>
            </a:r>
          </a:p>
        </p:txBody>
      </p:sp>
      <p:sp>
        <p:nvSpPr>
          <p:cNvPr id="28694" name="AutoShape 22"/>
          <p:cNvSpPr>
            <a:spLocks noChangeArrowheads="1"/>
          </p:cNvSpPr>
          <p:nvPr/>
        </p:nvSpPr>
        <p:spPr bwMode="auto">
          <a:xfrm>
            <a:off x="8506381" y="4464777"/>
            <a:ext cx="631902" cy="348833"/>
          </a:xfrm>
          <a:prstGeom prst="rightArrow">
            <a:avLst>
              <a:gd name="adj1" fmla="val 50000"/>
              <a:gd name="adj2" fmla="val 4528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/>
          </a:p>
        </p:txBody>
      </p:sp>
      <p:sp>
        <p:nvSpPr>
          <p:cNvPr id="28695" name="AutoShape 23"/>
          <p:cNvSpPr>
            <a:spLocks noChangeArrowheads="1"/>
          </p:cNvSpPr>
          <p:nvPr/>
        </p:nvSpPr>
        <p:spPr bwMode="auto">
          <a:xfrm>
            <a:off x="9148289" y="4226026"/>
            <a:ext cx="280210" cy="836342"/>
          </a:xfrm>
          <a:prstGeom prst="downArrow">
            <a:avLst>
              <a:gd name="adj1" fmla="val 50000"/>
              <a:gd name="adj2" fmla="val 7461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>
              <a:solidFill>
                <a:schemeClr val="accent2"/>
              </a:solidFill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9363730" y="4227456"/>
            <a:ext cx="1287551" cy="70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981" b="1"/>
              <a:t>PIB e</a:t>
            </a:r>
          </a:p>
          <a:p>
            <a:pPr algn="ctr"/>
            <a:r>
              <a:rPr lang="pt-BR" altLang="pt-BR" sz="1981" b="1"/>
              <a:t>Emprego</a:t>
            </a:r>
            <a:endParaRPr lang="pt-BR" altLang="pt-BR" sz="2432" b="1"/>
          </a:p>
        </p:txBody>
      </p:sp>
      <p:sp>
        <p:nvSpPr>
          <p:cNvPr id="28697" name="AutoShape 25"/>
          <p:cNvSpPr>
            <a:spLocks noChangeArrowheads="1"/>
          </p:cNvSpPr>
          <p:nvPr/>
        </p:nvSpPr>
        <p:spPr bwMode="auto">
          <a:xfrm>
            <a:off x="6554916" y="5568462"/>
            <a:ext cx="280210" cy="839200"/>
          </a:xfrm>
          <a:prstGeom prst="downArrow">
            <a:avLst>
              <a:gd name="adj1" fmla="val 50000"/>
              <a:gd name="adj2" fmla="val 74872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 anchor="ctr"/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t-BR" altLang="pt-BR" sz="2432">
              <a:solidFill>
                <a:schemeClr val="accent2"/>
              </a:solidFill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6851444" y="5761464"/>
            <a:ext cx="2868112" cy="3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49" tIns="45724" rIns="91449" bIns="45724">
            <a:spAutoFit/>
          </a:bodyPr>
          <a:lstStyle>
            <a:lvl1pPr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4413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44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1981" b="1"/>
              <a:t>Inflação (de demanda)</a:t>
            </a:r>
          </a:p>
        </p:txBody>
      </p:sp>
      <p:sp>
        <p:nvSpPr>
          <p:cNvPr id="27675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3E597B-0CE7-46C3-866B-8C44DE095795}" type="slidenum">
              <a:rPr lang="pt-BR" altLang="pt-BR" sz="1081"/>
              <a:pPr eaLnBrk="1" hangingPunct="1"/>
              <a:t>14</a:t>
            </a:fld>
            <a:endParaRPr lang="pt-BR" altLang="pt-BR" sz="1081"/>
          </a:p>
        </p:txBody>
      </p:sp>
    </p:spTree>
    <p:extLst>
      <p:ext uri="{BB962C8B-B14F-4D97-AF65-F5344CB8AC3E}">
        <p14:creationId xmlns:p14="http://schemas.microsoft.com/office/powerpoint/2010/main" val="15637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0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7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6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0" dur="500"/>
                                        <p:tgtEl>
                                          <p:spTgt spid="2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4" dur="500"/>
                                        <p:tgtEl>
                                          <p:spTgt spid="2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7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 animBg="1"/>
      <p:bldP spid="28677" grpId="0"/>
      <p:bldP spid="28678" grpId="0" animBg="1"/>
      <p:bldP spid="28679" grpId="0" animBg="1"/>
      <p:bldP spid="28680" grpId="0" animBg="1"/>
      <p:bldP spid="28681" grpId="0"/>
      <p:bldP spid="28682" grpId="0" animBg="1"/>
      <p:bldP spid="28683" grpId="0" animBg="1"/>
      <p:bldP spid="28684" grpId="0"/>
      <p:bldP spid="28685" grpId="0" animBg="1"/>
      <p:bldP spid="28686" grpId="0"/>
      <p:bldP spid="28687" grpId="0"/>
      <p:bldP spid="28688" grpId="0" animBg="1"/>
      <p:bldP spid="28689" grpId="0"/>
      <p:bldP spid="28690" grpId="0" animBg="1"/>
      <p:bldP spid="28691" grpId="0" animBg="1"/>
      <p:bldP spid="28692" grpId="0" animBg="1"/>
      <p:bldP spid="28693" grpId="0"/>
      <p:bldP spid="28694" grpId="0" animBg="1"/>
      <p:bldP spid="28695" grpId="0" animBg="1"/>
      <p:bldP spid="28696" grpId="0"/>
      <p:bldP spid="28697" grpId="0" animBg="1"/>
      <p:bldP spid="286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922" y="274492"/>
            <a:ext cx="8632188" cy="769148"/>
          </a:xfrm>
        </p:spPr>
        <p:txBody>
          <a:bodyPr/>
          <a:lstStyle/>
          <a:p>
            <a:r>
              <a:rPr lang="pt-BR" altLang="pt-BR"/>
              <a:t>Política Fiscal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altLang="pt-BR" dirty="0" err="1"/>
              <a:t>Conjunto</a:t>
            </a:r>
            <a:r>
              <a:rPr altLang="pt-BR" dirty="0"/>
              <a:t> de </a:t>
            </a:r>
            <a:r>
              <a:rPr altLang="pt-BR" dirty="0" err="1"/>
              <a:t>medidas</a:t>
            </a:r>
            <a:r>
              <a:rPr altLang="pt-BR" dirty="0"/>
              <a:t> que </a:t>
            </a:r>
            <a:r>
              <a:rPr altLang="pt-BR" dirty="0" err="1"/>
              <a:t>envolvem</a:t>
            </a:r>
            <a:r>
              <a:rPr altLang="pt-BR" dirty="0"/>
              <a:t> a </a:t>
            </a:r>
            <a:r>
              <a:rPr altLang="pt-BR" dirty="0" err="1"/>
              <a:t>arrecadação</a:t>
            </a:r>
            <a:r>
              <a:rPr altLang="pt-BR" dirty="0"/>
              <a:t> de </a:t>
            </a:r>
            <a:r>
              <a:rPr altLang="pt-BR" dirty="0" err="1"/>
              <a:t>impostos</a:t>
            </a:r>
            <a:r>
              <a:rPr altLang="pt-BR" dirty="0"/>
              <a:t> e </a:t>
            </a:r>
            <a:r>
              <a:rPr altLang="pt-BR" dirty="0" err="1"/>
              <a:t>os</a:t>
            </a:r>
            <a:r>
              <a:rPr altLang="pt-BR" dirty="0"/>
              <a:t> </a:t>
            </a:r>
            <a:r>
              <a:rPr altLang="pt-BR" dirty="0" err="1"/>
              <a:t>gastos</a:t>
            </a:r>
            <a:r>
              <a:rPr altLang="pt-BR" dirty="0"/>
              <a:t> </a:t>
            </a:r>
            <a:r>
              <a:rPr altLang="pt-BR" dirty="0" err="1"/>
              <a:t>públicos</a:t>
            </a:r>
            <a:r>
              <a:rPr altLang="pt-BR" dirty="0"/>
              <a:t>. </a:t>
            </a:r>
          </a:p>
          <a:p>
            <a:r>
              <a:rPr altLang="pt-BR" dirty="0" err="1"/>
              <a:t>Promoção</a:t>
            </a:r>
            <a:r>
              <a:rPr altLang="pt-BR" dirty="0"/>
              <a:t> do </a:t>
            </a:r>
            <a:r>
              <a:rPr altLang="pt-BR" dirty="0" err="1"/>
              <a:t>bem-estar</a:t>
            </a:r>
            <a:r>
              <a:rPr altLang="pt-BR" dirty="0"/>
              <a:t> da </a:t>
            </a:r>
            <a:r>
              <a:rPr altLang="pt-BR" dirty="0" err="1"/>
              <a:t>população</a:t>
            </a:r>
            <a:r>
              <a:rPr altLang="pt-BR" dirty="0"/>
              <a:t> </a:t>
            </a:r>
            <a:r>
              <a:rPr altLang="pt-BR" dirty="0" err="1"/>
              <a:t>através</a:t>
            </a:r>
            <a:r>
              <a:rPr altLang="pt-BR" dirty="0"/>
              <a:t> de </a:t>
            </a:r>
            <a:r>
              <a:rPr altLang="pt-BR" dirty="0" err="1"/>
              <a:t>gastos</a:t>
            </a:r>
            <a:r>
              <a:rPr altLang="pt-BR" dirty="0"/>
              <a:t> </a:t>
            </a:r>
            <a:r>
              <a:rPr altLang="pt-BR" dirty="0" err="1"/>
              <a:t>em</a:t>
            </a:r>
            <a:r>
              <a:rPr altLang="pt-BR" dirty="0"/>
              <a:t> </a:t>
            </a:r>
            <a:r>
              <a:rPr altLang="pt-BR" dirty="0" err="1"/>
              <a:t>áreas</a:t>
            </a:r>
            <a:r>
              <a:rPr altLang="pt-BR" dirty="0"/>
              <a:t> de </a:t>
            </a:r>
            <a:r>
              <a:rPr altLang="pt-BR" dirty="0" err="1"/>
              <a:t>interesse</a:t>
            </a:r>
            <a:r>
              <a:rPr altLang="pt-BR" dirty="0"/>
              <a:t> social e do </a:t>
            </a:r>
            <a:r>
              <a:rPr altLang="pt-BR" dirty="0" err="1"/>
              <a:t>financiamento</a:t>
            </a:r>
            <a:r>
              <a:rPr altLang="pt-BR" dirty="0"/>
              <a:t> </a:t>
            </a:r>
            <a:r>
              <a:rPr altLang="pt-BR" dirty="0" err="1"/>
              <a:t>desses</a:t>
            </a:r>
            <a:r>
              <a:rPr altLang="pt-BR" dirty="0"/>
              <a:t> </a:t>
            </a:r>
            <a:r>
              <a:rPr altLang="pt-BR" dirty="0" err="1"/>
              <a:t>gastos</a:t>
            </a:r>
            <a:r>
              <a:rPr altLang="pt-BR" dirty="0"/>
              <a:t> </a:t>
            </a:r>
            <a:r>
              <a:rPr altLang="pt-BR" dirty="0" err="1"/>
              <a:t>assentado</a:t>
            </a:r>
            <a:r>
              <a:rPr altLang="pt-BR" dirty="0"/>
              <a:t> </a:t>
            </a:r>
            <a:r>
              <a:rPr altLang="pt-BR" dirty="0" err="1"/>
              <a:t>em</a:t>
            </a:r>
            <a:r>
              <a:rPr altLang="pt-BR" dirty="0"/>
              <a:t> um </a:t>
            </a:r>
            <a:r>
              <a:rPr altLang="pt-BR" dirty="0" err="1"/>
              <a:t>sistema</a:t>
            </a:r>
            <a:r>
              <a:rPr altLang="pt-BR" dirty="0"/>
              <a:t> de </a:t>
            </a:r>
            <a:r>
              <a:rPr altLang="pt-BR" dirty="0" err="1"/>
              <a:t>arrecadação</a:t>
            </a:r>
            <a:r>
              <a:rPr altLang="pt-BR" dirty="0"/>
              <a:t> </a:t>
            </a:r>
            <a:r>
              <a:rPr altLang="pt-BR" dirty="0" err="1"/>
              <a:t>tributária</a:t>
            </a:r>
            <a:r>
              <a:rPr altLang="pt-BR" dirty="0"/>
              <a:t> </a:t>
            </a:r>
            <a:r>
              <a:rPr altLang="pt-BR" dirty="0" err="1"/>
              <a:t>eficiente</a:t>
            </a:r>
            <a:r>
              <a:rPr altLang="pt-BR" dirty="0"/>
              <a:t>.</a:t>
            </a:r>
            <a:endParaRPr lang="pt-BR" altLang="pt-BR" dirty="0"/>
          </a:p>
          <a:p>
            <a:r>
              <a:rPr lang="pt-BR" dirty="0"/>
              <a:t>“Cabe ao Estado a responsabilidade de viabilizar o funcionamento dos serviços públicos essenciais demandados pela coletividade, o custeio desses serviços públicos realiza-se por meio da transferência de parcelas dos recursos dos indivíduos e das empresas para o governo, completando, assim, o círculo financeiro entre sociedade e Estado”. (MATIAS-PEREIRA, 2015, p. 39)</a:t>
            </a:r>
            <a:endParaRPr altLang="pt-BR" dirty="0"/>
          </a:p>
        </p:txBody>
      </p:sp>
    </p:spTree>
    <p:extLst>
      <p:ext uri="{BB962C8B-B14F-4D97-AF65-F5344CB8AC3E}">
        <p14:creationId xmlns:p14="http://schemas.microsoft.com/office/powerpoint/2010/main" val="423225259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Política Fiscal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Conjunto de medidas que envolvem a arrecadação de impostos e os gastos públicos. </a:t>
            </a:r>
          </a:p>
          <a:p>
            <a:pPr lvl="1"/>
            <a:r>
              <a:rPr lang="pt-BR" altLang="pt-BR" dirty="0"/>
              <a:t>GASTOS DO GOVERNO E ARRECADAÇÃO</a:t>
            </a:r>
          </a:p>
          <a:p>
            <a:r>
              <a:rPr lang="pt-BR" altLang="pt-BR" dirty="0"/>
              <a:t>Promoção do bem-estar da população através de gastos em áreas de interesse social e do financiamento desses gastos assentado em um sistema de arrecadação tributária eficiente.</a:t>
            </a:r>
          </a:p>
          <a:p>
            <a:pPr lvl="1"/>
            <a:r>
              <a:rPr lang="pt-BR" altLang="pt-BR" dirty="0"/>
              <a:t>Fornecimento de bens públicos</a:t>
            </a:r>
          </a:p>
          <a:p>
            <a:r>
              <a:rPr lang="pt-BR" altLang="pt-BR" dirty="0"/>
              <a:t>Política fiscal expansionista e restritiva/contracionista</a:t>
            </a:r>
          </a:p>
          <a:p>
            <a:pPr lvl="1"/>
            <a:r>
              <a:rPr lang="pt-BR" altLang="pt-BR" dirty="0"/>
              <a:t>Estimular ou desestimular a atividade econômica</a:t>
            </a:r>
          </a:p>
          <a:p>
            <a:pPr marL="457200" lvl="1" indent="0">
              <a:buNone/>
            </a:pPr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23607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922" y="274491"/>
            <a:ext cx="8632188" cy="777726"/>
          </a:xfrm>
        </p:spPr>
        <p:txBody>
          <a:bodyPr/>
          <a:lstStyle/>
          <a:p>
            <a:r>
              <a:rPr lang="pt-BR" altLang="pt-BR"/>
              <a:t>Gastos do Governo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1389" y="1536868"/>
            <a:ext cx="8580720" cy="4326101"/>
          </a:xfrm>
        </p:spPr>
        <p:txBody>
          <a:bodyPr/>
          <a:lstStyle/>
          <a:p>
            <a:pPr algn="just"/>
            <a:r>
              <a:rPr altLang="pt-BR"/>
              <a:t>Despesas Correntes</a:t>
            </a:r>
          </a:p>
          <a:p>
            <a:pPr lvl="1" algn="just"/>
            <a:r>
              <a:rPr lang="pt-BR" altLang="pt-BR" sz="3422"/>
              <a:t> Consumo do Governo</a:t>
            </a:r>
          </a:p>
          <a:p>
            <a:pPr lvl="1" algn="just"/>
            <a:r>
              <a:rPr lang="pt-BR" altLang="pt-BR" sz="3422"/>
              <a:t> Transferências</a:t>
            </a:r>
          </a:p>
          <a:p>
            <a:pPr lvl="1" algn="just"/>
            <a:r>
              <a:rPr lang="pt-BR" altLang="pt-BR" sz="3422"/>
              <a:t> Juros</a:t>
            </a:r>
          </a:p>
          <a:p>
            <a:pPr lvl="1" algn="just"/>
            <a:r>
              <a:rPr lang="pt-BR" altLang="pt-BR" sz="3422"/>
              <a:t> Subsídios</a:t>
            </a:r>
          </a:p>
          <a:p>
            <a:pPr algn="just"/>
            <a:endParaRPr altLang="pt-BR" sz="1981"/>
          </a:p>
          <a:p>
            <a:r>
              <a:rPr altLang="pt-BR"/>
              <a:t>Gastos com investimentos</a:t>
            </a:r>
          </a:p>
          <a:p>
            <a:pPr lvl="1"/>
            <a:r>
              <a:rPr lang="pt-BR" altLang="pt-BR" sz="3422"/>
              <a:t> Ampliação da capacidade de produção</a:t>
            </a:r>
          </a:p>
        </p:txBody>
      </p:sp>
    </p:spTree>
    <p:extLst>
      <p:ext uri="{BB962C8B-B14F-4D97-AF65-F5344CB8AC3E}">
        <p14:creationId xmlns:p14="http://schemas.microsoft.com/office/powerpoint/2010/main" val="1157348618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9854" y="274491"/>
            <a:ext cx="9672256" cy="973588"/>
          </a:xfrm>
        </p:spPr>
        <p:txBody>
          <a:bodyPr>
            <a:normAutofit fontScale="90000"/>
          </a:bodyPr>
          <a:lstStyle/>
          <a:p>
            <a:r>
              <a:rPr lang="pt-BR" altLang="pt-BR" sz="3783" dirty="0"/>
              <a:t>Como a política fiscal afeta o nível de renda de uma economia? 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1887131" y="1787367"/>
            <a:ext cx="2667715" cy="1866489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2882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pt-BR" sz="2882" b="1" dirty="0">
                <a:solidFill>
                  <a:schemeClr val="tx1"/>
                </a:solidFill>
              </a:rPr>
              <a:t>Política fiscal</a:t>
            </a:r>
          </a:p>
          <a:p>
            <a:pPr algn="ctr">
              <a:spcBef>
                <a:spcPct val="50000"/>
              </a:spcBef>
              <a:defRPr/>
            </a:pPr>
            <a:endParaRPr lang="pt-BR" sz="2882" b="1" dirty="0">
              <a:solidFill>
                <a:schemeClr val="tx1"/>
              </a:solidFill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667858" y="1628365"/>
            <a:ext cx="3675613" cy="2185038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1981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pt-BR" sz="2882" b="1" dirty="0">
                <a:solidFill>
                  <a:schemeClr val="tx1"/>
                </a:solidFill>
              </a:rPr>
              <a:t>Renda disponível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2882" b="1" dirty="0">
                <a:solidFill>
                  <a:schemeClr val="tx1"/>
                </a:solidFill>
              </a:rPr>
              <a:t>(renda – impostos)</a:t>
            </a:r>
          </a:p>
          <a:p>
            <a:pPr algn="ctr">
              <a:spcBef>
                <a:spcPct val="50000"/>
              </a:spcBef>
              <a:defRPr/>
            </a:pPr>
            <a:endParaRPr lang="pt-BR" sz="1981" b="1" dirty="0">
              <a:solidFill>
                <a:schemeClr val="tx1"/>
              </a:solidFill>
            </a:endParaRP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7352657" y="4714964"/>
            <a:ext cx="2306015" cy="1866489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2882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pt-BR" sz="2882" b="1" dirty="0">
                <a:solidFill>
                  <a:schemeClr val="tx1"/>
                </a:solidFill>
              </a:rPr>
              <a:t>Demanda</a:t>
            </a:r>
          </a:p>
          <a:p>
            <a:pPr algn="ctr">
              <a:spcBef>
                <a:spcPct val="50000"/>
              </a:spcBef>
              <a:defRPr/>
            </a:pPr>
            <a:endParaRPr lang="pt-BR" sz="2882" b="1" dirty="0">
              <a:solidFill>
                <a:schemeClr val="tx1"/>
              </a:solidFill>
            </a:endParaRP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2068695" y="4714964"/>
            <a:ext cx="2306015" cy="1866489"/>
          </a:xfrm>
          <a:prstGeom prst="rect">
            <a:avLst/>
          </a:prstGeom>
          <a:ln>
            <a:noFill/>
            <a:headEnd/>
            <a:tailEnd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pt-BR" sz="2882" b="1" dirty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pt-BR" sz="2882" b="1" dirty="0">
                <a:solidFill>
                  <a:schemeClr val="tx1"/>
                </a:solidFill>
              </a:rPr>
              <a:t>Produto</a:t>
            </a:r>
          </a:p>
          <a:p>
            <a:pPr algn="ctr">
              <a:spcBef>
                <a:spcPct val="50000"/>
              </a:spcBef>
              <a:defRPr/>
            </a:pPr>
            <a:endParaRPr lang="pt-BR" sz="2882" b="1" dirty="0">
              <a:solidFill>
                <a:schemeClr val="tx1"/>
              </a:solidFill>
            </a:endParaRPr>
          </a:p>
        </p:txBody>
      </p:sp>
      <p:sp>
        <p:nvSpPr>
          <p:cNvPr id="22535" name="Seta para a direita 1"/>
          <p:cNvSpPr>
            <a:spLocks noChangeArrowheads="1"/>
          </p:cNvSpPr>
          <p:nvPr/>
        </p:nvSpPr>
        <p:spPr bwMode="auto">
          <a:xfrm>
            <a:off x="5326853" y="2479002"/>
            <a:ext cx="789163" cy="483220"/>
          </a:xfrm>
          <a:prstGeom prst="rightArrow">
            <a:avLst>
              <a:gd name="adj1" fmla="val 50000"/>
              <a:gd name="adj2" fmla="val 5004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801"/>
          </a:p>
        </p:txBody>
      </p:sp>
      <p:sp>
        <p:nvSpPr>
          <p:cNvPr id="22536" name="Seta para a direita 10"/>
          <p:cNvSpPr>
            <a:spLocks noChangeArrowheads="1"/>
          </p:cNvSpPr>
          <p:nvPr/>
        </p:nvSpPr>
        <p:spPr bwMode="auto">
          <a:xfrm rot="5400000">
            <a:off x="8266914" y="4026591"/>
            <a:ext cx="793453" cy="483220"/>
          </a:xfrm>
          <a:prstGeom prst="rightArrow">
            <a:avLst>
              <a:gd name="adj1" fmla="val 50000"/>
              <a:gd name="adj2" fmla="val 5007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801"/>
          </a:p>
        </p:txBody>
      </p:sp>
      <p:sp>
        <p:nvSpPr>
          <p:cNvPr id="22537" name="Seta para a direita 11"/>
          <p:cNvSpPr>
            <a:spLocks noChangeArrowheads="1"/>
          </p:cNvSpPr>
          <p:nvPr/>
        </p:nvSpPr>
        <p:spPr bwMode="auto">
          <a:xfrm rot="10800000">
            <a:off x="5448372" y="5406912"/>
            <a:ext cx="829193" cy="483220"/>
          </a:xfrm>
          <a:prstGeom prst="rightArrow">
            <a:avLst>
              <a:gd name="adj1" fmla="val 50000"/>
              <a:gd name="adj2" fmla="val 5009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801"/>
          </a:p>
        </p:txBody>
      </p:sp>
    </p:spTree>
    <p:extLst>
      <p:ext uri="{BB962C8B-B14F-4D97-AF65-F5344CB8AC3E}">
        <p14:creationId xmlns:p14="http://schemas.microsoft.com/office/powerpoint/2010/main" val="3769432472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Fiscal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Politica fiscal expansionista</a:t>
            </a:r>
          </a:p>
          <a:p>
            <a:pPr lvl="1"/>
            <a:r>
              <a:rPr lang="pt-BR" dirty="0"/>
              <a:t>Elevação dos gastos públicos e/ou redução de impostos</a:t>
            </a:r>
          </a:p>
          <a:p>
            <a:pPr lvl="2"/>
            <a:r>
              <a:rPr lang="pt-BR" dirty="0"/>
              <a:t>Obras para grandes eventos: Copa, Olimpíadas via Gasto Público</a:t>
            </a:r>
          </a:p>
          <a:p>
            <a:pPr lvl="2"/>
            <a:r>
              <a:rPr lang="pt-BR" dirty="0"/>
              <a:t>Linha branca</a:t>
            </a:r>
          </a:p>
          <a:p>
            <a:pPr lvl="1"/>
            <a:endParaRPr lang="pt-BR" dirty="0"/>
          </a:p>
          <a:p>
            <a:r>
              <a:rPr lang="pt-BR" dirty="0"/>
              <a:t>Política fiscal restritiva/contracionista</a:t>
            </a:r>
          </a:p>
          <a:p>
            <a:pPr lvl="1"/>
            <a:r>
              <a:rPr lang="pt-BR" dirty="0"/>
              <a:t>Redução dos gastos públicos e/ou elevação de impostos</a:t>
            </a:r>
          </a:p>
          <a:p>
            <a:pPr lvl="2"/>
            <a:r>
              <a:rPr lang="pt-BR" dirty="0"/>
              <a:t>Aumento da carga tributária</a:t>
            </a:r>
          </a:p>
          <a:p>
            <a:pPr lvl="2"/>
            <a:r>
              <a:rPr lang="pt-BR" dirty="0"/>
              <a:t>Redução de obras públicas</a:t>
            </a:r>
          </a:p>
        </p:txBody>
      </p:sp>
    </p:spTree>
    <p:extLst>
      <p:ext uri="{BB962C8B-B14F-4D97-AF65-F5344CB8AC3E}">
        <p14:creationId xmlns:p14="http://schemas.microsoft.com/office/powerpoint/2010/main" val="6876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 econômica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Conjunto de diretrizes estratégicas para a economia</a:t>
            </a:r>
          </a:p>
          <a:p>
            <a:r>
              <a:rPr lang="pt-BR" dirty="0"/>
              <a:t>Qual é o objetivo de uma política econômica?</a:t>
            </a:r>
          </a:p>
          <a:p>
            <a:pPr lvl="1"/>
            <a:r>
              <a:rPr lang="pt-BR" dirty="0"/>
              <a:t>Crescimento da economia</a:t>
            </a:r>
          </a:p>
          <a:p>
            <a:pPr lvl="1"/>
            <a:r>
              <a:rPr lang="pt-BR" dirty="0"/>
              <a:t>Aumento na produção e serviços</a:t>
            </a:r>
          </a:p>
          <a:p>
            <a:pPr lvl="1"/>
            <a:r>
              <a:rPr lang="pt-BR" dirty="0"/>
              <a:t>Redução nas taxas de inflação e desemprego</a:t>
            </a:r>
          </a:p>
          <a:p>
            <a:pPr lvl="1"/>
            <a:r>
              <a:rPr lang="pt-BR" dirty="0"/>
              <a:t>Melhor distribuição de renda: acesso a bens e serviços</a:t>
            </a:r>
          </a:p>
          <a:p>
            <a:pPr lvl="1"/>
            <a:endParaRPr lang="pt-BR" dirty="0"/>
          </a:p>
          <a:p>
            <a:r>
              <a:rPr lang="pt-BR" dirty="0"/>
              <a:t>DESAFIO: Como colocar isso em prática?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5451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As receitas do governo (impostos)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altLang="pt-BR"/>
              <a:t>Impostos diretos</a:t>
            </a:r>
          </a:p>
          <a:p>
            <a:pPr marL="806352" lvl="1" indent="-394598">
              <a:spcBef>
                <a:spcPct val="0"/>
              </a:spcBef>
            </a:pPr>
            <a:r>
              <a:rPr lang="pt-BR" altLang="pt-BR" sz="3242"/>
              <a:t>Incidem sobre renda, propriedade.</a:t>
            </a:r>
          </a:p>
          <a:p>
            <a:endParaRPr altLang="pt-BR"/>
          </a:p>
          <a:p>
            <a:r>
              <a:rPr altLang="pt-BR"/>
              <a:t>Impostos indiretos</a:t>
            </a:r>
          </a:p>
          <a:p>
            <a:pPr marL="806352" lvl="1" indent="-394598">
              <a:spcBef>
                <a:spcPct val="0"/>
              </a:spcBef>
            </a:pPr>
            <a:r>
              <a:rPr lang="pt-BR" altLang="pt-BR" sz="3242"/>
              <a:t>Incidem sobre mercadorias, serviços.</a:t>
            </a:r>
          </a:p>
        </p:txBody>
      </p:sp>
      <p:sp>
        <p:nvSpPr>
          <p:cNvPr id="2355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E21650-D45F-4F18-88F5-A92452A65DD8}" type="slidenum">
              <a:rPr lang="pt-BR" altLang="pt-BR" sz="1081">
                <a:cs typeface="Arial" panose="020B0604020202020204" pitchFamily="34" charset="0"/>
              </a:rPr>
              <a:pPr/>
              <a:t>20</a:t>
            </a:fld>
            <a:endParaRPr lang="pt-BR" altLang="pt-BR" sz="1081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037643"/>
      </p:ext>
    </p:extLst>
  </p:cSld>
  <p:clrMapOvr>
    <a:masterClrMapping/>
  </p:clrMapOvr>
  <p:transition spd="med" advClick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 estrutura tributária no Brasil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dirty="0"/>
              <a:t>Estrutura tributária REGRESSIVA</a:t>
            </a:r>
          </a:p>
          <a:p>
            <a:pPr marL="806352" lvl="1" indent="-394598">
              <a:defRPr/>
            </a:pPr>
            <a:r>
              <a:rPr lang="pt-BR" sz="3242" dirty="0"/>
              <a:t>Brasil: predomínio de impostos indiretos (60% do total).</a:t>
            </a:r>
          </a:p>
          <a:p>
            <a:pPr marL="806352" lvl="1" indent="-394598">
              <a:defRPr/>
            </a:pPr>
            <a:endParaRPr lang="pt-BR" sz="3242" dirty="0"/>
          </a:p>
          <a:p>
            <a:pPr marL="900713" lvl="3" indent="-248768">
              <a:defRPr/>
            </a:pPr>
            <a:r>
              <a:rPr lang="pt-BR" sz="2161" dirty="0"/>
              <a:t>Nos países desenvolvidos, impostos indiretos &lt; 30% do total.</a:t>
            </a:r>
          </a:p>
          <a:p>
            <a:pPr marL="488958" lvl="2" indent="-248768">
              <a:defRPr/>
            </a:pPr>
            <a:endParaRPr lang="pt-BR" sz="3242" dirty="0"/>
          </a:p>
          <a:p>
            <a:pPr marL="488958" lvl="2" indent="-248768">
              <a:defRPr/>
            </a:pPr>
            <a:r>
              <a:rPr lang="pt-BR" sz="3242" dirty="0"/>
              <a:t>Classes de menor renda pagam proporcionalmente mais.</a:t>
            </a:r>
          </a:p>
          <a:p>
            <a:pPr lvl="1">
              <a:defRPr/>
            </a:pPr>
            <a:endParaRPr lang="pt-BR" sz="3242" dirty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5594CD-8946-4BB1-BCBC-44F6DC872ED0}" type="slidenum">
              <a:rPr lang="pt-BR" altLang="pt-BR" sz="1081">
                <a:cs typeface="Arial" panose="020B0604020202020204" pitchFamily="34" charset="0"/>
              </a:rPr>
              <a:pPr/>
              <a:t>21</a:t>
            </a:fld>
            <a:endParaRPr lang="pt-BR" altLang="pt-BR" sz="1081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054171"/>
      </p:ext>
    </p:extLst>
  </p:cSld>
  <p:clrMapOvr>
    <a:masterClrMapping/>
  </p:clrMapOvr>
  <p:transition spd="med" advClick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2" descr="Y:\2012\Graduaçao\CST em Gestao Financeira\Modulo 1.2\Cenários Socioeconomicos\Aula 4 Un 4\Imagens\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58" y="1418206"/>
            <a:ext cx="9791629" cy="559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922" y="57185"/>
            <a:ext cx="8632188" cy="1143715"/>
          </a:xfrm>
        </p:spPr>
        <p:txBody>
          <a:bodyPr/>
          <a:lstStyle/>
          <a:p>
            <a:r>
              <a:rPr lang="pt-BR" altLang="pt-BR"/>
              <a:t>A carga tributária no Brasil</a:t>
            </a:r>
          </a:p>
        </p:txBody>
      </p:sp>
      <p:sp>
        <p:nvSpPr>
          <p:cNvPr id="27652" name="Espaço Reservado para Número de Slide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40AE1A-0B4A-4AA1-A992-33CA054CBBBF}" type="slidenum">
              <a:rPr lang="pt-BR" altLang="pt-BR" sz="1081">
                <a:cs typeface="Arial" panose="020B0604020202020204" pitchFamily="34" charset="0"/>
              </a:rPr>
              <a:pPr/>
              <a:t>22</a:t>
            </a:fld>
            <a:endParaRPr lang="pt-BR" altLang="pt-BR" sz="1081">
              <a:cs typeface="Arial" panose="020B0604020202020204" pitchFamily="34" charset="0"/>
            </a:endParaRPr>
          </a:p>
        </p:txBody>
      </p:sp>
      <p:sp>
        <p:nvSpPr>
          <p:cNvPr id="54276" name="Line 5"/>
          <p:cNvSpPr>
            <a:spLocks noChangeShapeType="1"/>
          </p:cNvSpPr>
          <p:nvPr/>
        </p:nvSpPr>
        <p:spPr bwMode="auto">
          <a:xfrm flipH="1">
            <a:off x="5901569" y="2680582"/>
            <a:ext cx="217306" cy="431752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55" tIns="45728" rIns="91455" bIns="45728"/>
          <a:lstStyle/>
          <a:p>
            <a:endParaRPr lang="pt-BR" sz="1621"/>
          </a:p>
        </p:txBody>
      </p:sp>
    </p:spTree>
    <p:extLst>
      <p:ext uri="{BB962C8B-B14F-4D97-AF65-F5344CB8AC3E}">
        <p14:creationId xmlns:p14="http://schemas.microsoft.com/office/powerpoint/2010/main" val="1675837971"/>
      </p:ext>
    </p:extLst>
  </p:cSld>
  <p:clrMapOvr>
    <a:masterClrMapping/>
  </p:clrMapOvr>
  <p:transition spd="med"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Política Fiscal</a:t>
            </a:r>
          </a:p>
        </p:txBody>
      </p:sp>
      <p:sp>
        <p:nvSpPr>
          <p:cNvPr id="3174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pt-BR" dirty="0" err="1"/>
              <a:t>Déficit</a:t>
            </a:r>
            <a:r>
              <a:rPr lang="pt-BR" altLang="pt-BR" dirty="0"/>
              <a:t>: gasta mais do que arrecada</a:t>
            </a:r>
          </a:p>
          <a:p>
            <a:endParaRPr lang="pt-BR" altLang="pt-BR" dirty="0"/>
          </a:p>
          <a:p>
            <a:pPr marL="0" indent="0">
              <a:buNone/>
            </a:pPr>
            <a:endParaRPr lang="pt-BR" altLang="pt-BR" dirty="0"/>
          </a:p>
          <a:p>
            <a:r>
              <a:rPr altLang="pt-BR" dirty="0" err="1"/>
              <a:t>Superávit</a:t>
            </a:r>
            <a:r>
              <a:rPr altLang="pt-BR" dirty="0"/>
              <a:t> </a:t>
            </a:r>
            <a:r>
              <a:rPr altLang="pt-BR" dirty="0" err="1"/>
              <a:t>Orçamentário</a:t>
            </a:r>
            <a:r>
              <a:rPr lang="pt-BR" altLang="pt-BR" dirty="0"/>
              <a:t>: arrecada mais do que gasta </a:t>
            </a:r>
            <a:endParaRPr altLang="pt-BR" dirty="0"/>
          </a:p>
        </p:txBody>
      </p:sp>
    </p:spTree>
    <p:extLst>
      <p:ext uri="{BB962C8B-B14F-4D97-AF65-F5344CB8AC3E}">
        <p14:creationId xmlns:p14="http://schemas.microsoft.com/office/powerpoint/2010/main" val="2317245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8256"/>
            <a:ext cx="10515600" cy="869640"/>
          </a:xfrm>
        </p:spPr>
        <p:txBody>
          <a:bodyPr>
            <a:normAutofit/>
          </a:bodyPr>
          <a:lstStyle/>
          <a:p>
            <a:r>
              <a:rPr lang="pt-BR" sz="3200" dirty="0"/>
              <a:t>Atividade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4313" y="887896"/>
            <a:ext cx="10969487" cy="5289067"/>
          </a:xfrm>
        </p:spPr>
        <p:txBody>
          <a:bodyPr>
            <a:normAutofit/>
          </a:bodyPr>
          <a:lstStyle/>
          <a:p>
            <a:r>
              <a:rPr lang="pt-BR" altLang="pt-BR" sz="3200" dirty="0"/>
              <a:t>1) Se o governo tem como meta evitar a alta da inflação, qual tipo de política monetária deve adotar e como utilizar seus instrumentos?</a:t>
            </a:r>
          </a:p>
          <a:p>
            <a:r>
              <a:rPr lang="pt-BR" altLang="pt-BR" sz="3200" dirty="0"/>
              <a:t>2) Como é definida a taxa Selic e qual a sua importância?</a:t>
            </a:r>
          </a:p>
          <a:p>
            <a:r>
              <a:rPr lang="pt-BR" altLang="pt-BR" sz="3200" dirty="0"/>
              <a:t>3) “Para tentar salvar as finanças do governo em 2015, o ministro da Fazenda, Joaquim Levy, prometeu arrumar as contas públicas até o fim do ano. Para isso, criou a </a:t>
            </a:r>
            <a:r>
              <a:rPr lang="pt-BR" altLang="pt-BR" sz="3200" b="1" u="sng" dirty="0">
                <a:hlinkClick r:id="rId2"/>
              </a:rPr>
              <a:t>meta de superávit primário de 1,2%</a:t>
            </a:r>
            <a:r>
              <a:rPr lang="pt-BR" altLang="pt-BR" sz="3200" b="1" dirty="0"/>
              <a:t> </a:t>
            </a:r>
            <a:r>
              <a:rPr lang="pt-BR" altLang="pt-BR" sz="3200" dirty="0"/>
              <a:t>do Produto Interno Bruto (PIB), que equivalia a uma economia de R$ 66,3 bilhões, para pagar os juros da dívida pública”. Pergunta-se: Explique o tipo de política adotada pelo governo e qual o seu objetivo.</a:t>
            </a:r>
          </a:p>
          <a:p>
            <a:endParaRPr lang="pt-BR" altLang="pt-BR" sz="3200" dirty="0"/>
          </a:p>
          <a:p>
            <a:endParaRPr lang="pt-BR" altLang="pt-BR" sz="3200" dirty="0"/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10076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ítulo 1"/>
          <p:cNvSpPr>
            <a:spLocks noGrp="1"/>
          </p:cNvSpPr>
          <p:nvPr>
            <p:ph type="title"/>
          </p:nvPr>
        </p:nvSpPr>
        <p:spPr>
          <a:xfrm>
            <a:off x="1799922" y="274491"/>
            <a:ext cx="8632188" cy="777726"/>
          </a:xfrm>
        </p:spPr>
        <p:txBody>
          <a:bodyPr/>
          <a:lstStyle/>
          <a:p>
            <a:r>
              <a:rPr lang="pt-BR" altLang="pt-BR"/>
              <a:t>Políticas Macroeconômicas</a:t>
            </a:r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altLang="pt-BR"/>
              <a:t>Políticas macroeconômicas são medidas adotadas pelo governo com o objetivo de atingir determinadas metas conjunturais, relacionadas a agregados macroeconômicos como a renda nacional, taxa de inflação, nível de desemprego, balanço de pagamentos, entre outras. </a:t>
            </a:r>
          </a:p>
        </p:txBody>
      </p:sp>
      <p:sp>
        <p:nvSpPr>
          <p:cNvPr id="11268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715E66-5538-432F-BBA5-AC82AAE69C0A}" type="slidenum">
              <a:rPr lang="pt-BR" altLang="pt-BR" sz="1081"/>
              <a:pPr eaLnBrk="1" hangingPunct="1"/>
              <a:t>3</a:t>
            </a:fld>
            <a:endParaRPr lang="pt-BR" altLang="pt-BR" sz="1081"/>
          </a:p>
        </p:txBody>
      </p:sp>
    </p:spTree>
    <p:extLst>
      <p:ext uri="{BB962C8B-B14F-4D97-AF65-F5344CB8AC3E}">
        <p14:creationId xmlns:p14="http://schemas.microsoft.com/office/powerpoint/2010/main" val="101258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ítulo 1"/>
          <p:cNvSpPr>
            <a:spLocks noGrp="1"/>
          </p:cNvSpPr>
          <p:nvPr>
            <p:ph type="title"/>
          </p:nvPr>
        </p:nvSpPr>
        <p:spPr>
          <a:xfrm>
            <a:off x="1799922" y="274492"/>
            <a:ext cx="8632188" cy="803460"/>
          </a:xfrm>
        </p:spPr>
        <p:txBody>
          <a:bodyPr/>
          <a:lstStyle/>
          <a:p>
            <a:r>
              <a:rPr lang="pt-BR" altLang="pt-BR"/>
              <a:t>Políticas Macroeconômicas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>
          <a:xfrm>
            <a:off x="1799922" y="1599772"/>
            <a:ext cx="8509238" cy="4989456"/>
          </a:xfrm>
        </p:spPr>
        <p:txBody>
          <a:bodyPr/>
          <a:lstStyle/>
          <a:p>
            <a:r>
              <a:rPr altLang="pt-BR"/>
              <a:t>Os meios utilizados para atingir tais objetivos são, principalmente, alterações em variáveis macroeconômicas como taxa de juros (política monetária), taxa de câmbio (política cambial) e gastos públicos (política fiscal). </a:t>
            </a:r>
          </a:p>
        </p:txBody>
      </p:sp>
      <p:sp>
        <p:nvSpPr>
          <p:cNvPr id="12292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054E48-6D6E-42B9-B762-103B5FF864A5}" type="slidenum">
              <a:rPr lang="pt-BR" altLang="pt-BR" sz="1081"/>
              <a:pPr eaLnBrk="1" hangingPunct="1"/>
              <a:t>4</a:t>
            </a:fld>
            <a:endParaRPr lang="pt-BR" altLang="pt-BR" sz="1081"/>
          </a:p>
        </p:txBody>
      </p:sp>
    </p:spTree>
    <p:extLst>
      <p:ext uri="{BB962C8B-B14F-4D97-AF65-F5344CB8AC3E}">
        <p14:creationId xmlns:p14="http://schemas.microsoft.com/office/powerpoint/2010/main" val="6523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Políticas macroeconômicas: os meios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0471" y="1336228"/>
            <a:ext cx="10515600" cy="4351338"/>
          </a:xfrm>
        </p:spPr>
        <p:txBody>
          <a:bodyPr>
            <a:noAutofit/>
          </a:bodyPr>
          <a:lstStyle/>
          <a:p>
            <a:r>
              <a:rPr lang="pt-BR" dirty="0"/>
              <a:t>Crescimento econômico</a:t>
            </a:r>
          </a:p>
          <a:p>
            <a:pPr lvl="1"/>
            <a:r>
              <a:rPr lang="pt-BR" dirty="0"/>
              <a:t>Aumento da renda nacional</a:t>
            </a:r>
          </a:p>
          <a:p>
            <a:r>
              <a:rPr lang="pt-BR" dirty="0"/>
              <a:t>Desenvolvimento econômico</a:t>
            </a:r>
          </a:p>
          <a:p>
            <a:pPr lvl="1"/>
            <a:r>
              <a:rPr lang="pt-BR" dirty="0"/>
              <a:t>Melhoria nos indicadores sociais</a:t>
            </a:r>
          </a:p>
          <a:p>
            <a:r>
              <a:rPr lang="pt-BR" dirty="0"/>
              <a:t>Alterações em variáveis macroeconômicas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quê se espera com isso?</a:t>
            </a:r>
          </a:p>
          <a:p>
            <a:pPr lvl="1"/>
            <a:r>
              <a:rPr lang="pt-BR" dirty="0"/>
              <a:t>Redução das flutuações cíclicas – economias capitalistas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117915"/>
              </p:ext>
            </p:extLst>
          </p:nvPr>
        </p:nvGraphicFramePr>
        <p:xfrm>
          <a:off x="1889197" y="3791151"/>
          <a:ext cx="8128000" cy="1371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Política Monetária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Taxa de juros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Política Cambial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Taxa de câmbio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Política Fiscal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b="1" dirty="0"/>
                        <a:t>Gastos Públicos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05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Políticas econômicas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Política Monetária: controlada pelas autoridades monetárias, Conselho Monetário Nacional, Comitê de Política Monetária, e o Banco Central. </a:t>
            </a:r>
          </a:p>
          <a:p>
            <a:pPr lvl="1"/>
            <a:r>
              <a:rPr lang="pt-BR" dirty="0"/>
              <a:t>oferta de moeda e taxa de juros de curto prazo da economia, aquela que é controlada diretamente pelo Banco Central.</a:t>
            </a:r>
          </a:p>
          <a:p>
            <a:pPr lvl="1"/>
            <a:r>
              <a:rPr lang="pt-BR" dirty="0"/>
              <a:t>Por exemplo: o montante de papel-moeda em circulação. </a:t>
            </a:r>
          </a:p>
          <a:p>
            <a:r>
              <a:rPr lang="pt-BR" b="1" dirty="0"/>
              <a:t>Política fiscal: controlada pelo governo, tem influência sobre variáveis como gastos públicos e as alíquotas de impostos cobradas. </a:t>
            </a:r>
          </a:p>
          <a:p>
            <a:r>
              <a:rPr lang="pt-BR" dirty="0"/>
              <a:t>Política cambial: controle da taxa de câmbio pelo Banco Central</a:t>
            </a:r>
          </a:p>
        </p:txBody>
      </p:sp>
    </p:spTree>
    <p:extLst>
      <p:ext uri="{BB962C8B-B14F-4D97-AF65-F5344CB8AC3E}">
        <p14:creationId xmlns:p14="http://schemas.microsoft.com/office/powerpoint/2010/main" val="274558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34423"/>
              </p:ext>
            </p:extLst>
          </p:nvPr>
        </p:nvGraphicFramePr>
        <p:xfrm>
          <a:off x="609600" y="914399"/>
          <a:ext cx="10744201" cy="5127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19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172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8941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956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72846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POLÍTICA ECONÔMICA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Responsabilidade pelas diretrizes e normas da política econômica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Responsabilidade pela execução da</a:t>
                      </a:r>
                      <a:r>
                        <a:rPr lang="pt-BR" sz="2000" baseline="0" dirty="0"/>
                        <a:t> política econômica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Temas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966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MONETÁRIA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Conselho Monetário Nacional</a:t>
                      </a:r>
                      <a:r>
                        <a:rPr lang="pt-BR" sz="2000" baseline="0" dirty="0"/>
                        <a:t> (CMN)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Banco</a:t>
                      </a:r>
                      <a:r>
                        <a:rPr lang="pt-BR" sz="2000" baseline="0" dirty="0"/>
                        <a:t> Central (BC)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Moeda, juros, liquidez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4794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CAMBIAL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Taxa de</a:t>
                      </a:r>
                      <a:r>
                        <a:rPr lang="pt-BR" sz="2000" baseline="0" dirty="0"/>
                        <a:t> Câmbio, regime cambial, exportação, importação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9663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FISCAL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TESOURO</a:t>
                      </a:r>
                      <a:r>
                        <a:rPr lang="pt-BR" sz="2000" baseline="0" dirty="0"/>
                        <a:t> NACIONAL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SECRETARIA</a:t>
                      </a:r>
                      <a:r>
                        <a:rPr lang="pt-BR" sz="2000" baseline="0" dirty="0"/>
                        <a:t> DO TESOURO NACIONAL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Tributos, orçamento</a:t>
                      </a:r>
                      <a:r>
                        <a:rPr lang="pt-BR" sz="2000" baseline="0" dirty="0"/>
                        <a:t> do governo</a:t>
                      </a:r>
                      <a:r>
                        <a:rPr lang="pt-BR" sz="2000" dirty="0"/>
                        <a:t> e gastos do governo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895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Toda política econômica é colocada em prática a partir de outras políticas, ou seja, há instrumentos para tal.</a:t>
            </a:r>
          </a:p>
          <a:p>
            <a:endParaRPr lang="pt-BR" dirty="0"/>
          </a:p>
          <a:p>
            <a:r>
              <a:rPr lang="pt-BR" dirty="0"/>
              <a:t>MONETÁRIA</a:t>
            </a:r>
          </a:p>
          <a:p>
            <a:r>
              <a:rPr lang="pt-BR" dirty="0"/>
              <a:t>FISCAL</a:t>
            </a:r>
          </a:p>
          <a:p>
            <a:r>
              <a:rPr lang="pt-BR" dirty="0"/>
              <a:t>CAMBIAL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578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9922" y="274492"/>
            <a:ext cx="8632188" cy="786304"/>
          </a:xfrm>
        </p:spPr>
        <p:txBody>
          <a:bodyPr/>
          <a:lstStyle/>
          <a:p>
            <a:r>
              <a:rPr lang="pt-BR" altLang="pt-BR"/>
              <a:t>Política monetária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altLang="pt-BR"/>
              <a:t>Conjunto de ações para controlar a quantidade de moeda em circulação e a taxa de juros.</a:t>
            </a:r>
          </a:p>
          <a:p>
            <a:pPr marL="0" indent="0">
              <a:buNone/>
            </a:pPr>
            <a:endParaRPr altLang="pt-BR"/>
          </a:p>
          <a:p>
            <a:pPr marL="0" indent="0">
              <a:buNone/>
            </a:pPr>
            <a:endParaRPr altLang="pt-BR"/>
          </a:p>
          <a:p>
            <a:pPr marL="0" indent="0" algn="ctr">
              <a:buNone/>
            </a:pPr>
            <a:r>
              <a:rPr altLang="pt-BR"/>
              <a:t>Regular a LIQUIDEZ do sistema.</a:t>
            </a:r>
          </a:p>
          <a:p>
            <a:pPr marL="0" indent="0">
              <a:buNone/>
            </a:pPr>
            <a:endParaRPr altLang="pt-BR"/>
          </a:p>
          <a:p>
            <a:pPr marL="411754" lvl="1" indent="0">
              <a:spcBef>
                <a:spcPct val="0"/>
              </a:spcBef>
              <a:buNone/>
            </a:pPr>
            <a:endParaRPr lang="pt-BR" altLang="pt-BR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101" indent="-257346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9386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441140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52894" indent="-205877" eaLnBrk="0" hangingPunct="0"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64649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676403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088157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499912" indent="-205877" eaLnBrk="0" fontAlgn="base" hangingPunct="0">
              <a:spcBef>
                <a:spcPct val="0"/>
              </a:spcBef>
              <a:spcAft>
                <a:spcPct val="0"/>
              </a:spcAft>
              <a:defRPr sz="180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4234A4-77A0-4B1E-9394-325AEFC74374}" type="slidenum">
              <a:rPr lang="pt-BR" altLang="pt-BR" sz="1081"/>
              <a:pPr eaLnBrk="1" hangingPunct="1"/>
              <a:t>9</a:t>
            </a:fld>
            <a:endParaRPr lang="pt-BR" altLang="pt-BR" sz="1081"/>
          </a:p>
        </p:txBody>
      </p:sp>
      <p:sp>
        <p:nvSpPr>
          <p:cNvPr id="13317" name="Seta para baixo 1"/>
          <p:cNvSpPr>
            <a:spLocks noChangeArrowheads="1"/>
          </p:cNvSpPr>
          <p:nvPr/>
        </p:nvSpPr>
        <p:spPr bwMode="auto">
          <a:xfrm>
            <a:off x="5947317" y="2879404"/>
            <a:ext cx="297366" cy="721970"/>
          </a:xfrm>
          <a:prstGeom prst="downArrow">
            <a:avLst>
              <a:gd name="adj1" fmla="val 50000"/>
              <a:gd name="adj2" fmla="val 49985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160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16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pt-BR" altLang="pt-BR" sz="1801"/>
          </a:p>
        </p:txBody>
      </p:sp>
    </p:spTree>
    <p:extLst>
      <p:ext uri="{BB962C8B-B14F-4D97-AF65-F5344CB8AC3E}">
        <p14:creationId xmlns:p14="http://schemas.microsoft.com/office/powerpoint/2010/main" val="2523597280"/>
      </p:ext>
    </p:extLst>
  </p:cSld>
  <p:clrMapOvr>
    <a:masterClrMapping/>
  </p:clrMapOvr>
  <p:transition spd="med" advClick="0"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1003</Words>
  <Application>Microsoft Office PowerPoint</Application>
  <PresentationFormat>Widescreen</PresentationFormat>
  <Paragraphs>200</Paragraphs>
  <Slides>24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Tema do Office</vt:lpstr>
      <vt:lpstr>Política econômica</vt:lpstr>
      <vt:lpstr>Política econômica</vt:lpstr>
      <vt:lpstr>Políticas Macroeconômicas</vt:lpstr>
      <vt:lpstr>Políticas Macroeconômicas</vt:lpstr>
      <vt:lpstr>Políticas macroeconômicas: os meios</vt:lpstr>
      <vt:lpstr>Políticas econômicas </vt:lpstr>
      <vt:lpstr>Apresentação do PowerPoint</vt:lpstr>
      <vt:lpstr>Apresentação do PowerPoint</vt:lpstr>
      <vt:lpstr>Política monetária</vt:lpstr>
      <vt:lpstr>Classificação da política monetária</vt:lpstr>
      <vt:lpstr>Instrumentos de Política Monetária</vt:lpstr>
      <vt:lpstr>Arcabouço jurídico das políticas macroeconômicas </vt:lpstr>
      <vt:lpstr>Regulação sobre crédito e taxa de juros</vt:lpstr>
      <vt:lpstr>Política Monetária</vt:lpstr>
      <vt:lpstr>Política Fiscal</vt:lpstr>
      <vt:lpstr>Política Fiscal</vt:lpstr>
      <vt:lpstr>Gastos do Governo</vt:lpstr>
      <vt:lpstr>Como a política fiscal afeta o nível de renda de uma economia? </vt:lpstr>
      <vt:lpstr>Política Fiscal</vt:lpstr>
      <vt:lpstr>As receitas do governo (impostos)</vt:lpstr>
      <vt:lpstr>A estrutura tributária no Brasil</vt:lpstr>
      <vt:lpstr>A carga tributária no Brasil</vt:lpstr>
      <vt:lpstr>Política Fiscal</vt:lpstr>
      <vt:lpstr>Atividade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</dc:creator>
  <cp:lastModifiedBy>SALGADO</cp:lastModifiedBy>
  <cp:revision>112</cp:revision>
  <dcterms:created xsi:type="dcterms:W3CDTF">2016-11-04T17:07:25Z</dcterms:created>
  <dcterms:modified xsi:type="dcterms:W3CDTF">2023-10-02T19:51:57Z</dcterms:modified>
</cp:coreProperties>
</file>