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9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58" r:id="rId23"/>
    <p:sldId id="259" r:id="rId24"/>
    <p:sldId id="26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72" y="7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58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8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5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1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BC72-B537-4319-B851-D2467BA889CF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51A52-552C-49C3-9CB1-F40E969B66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6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tutoria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py.org/install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836712"/>
            <a:ext cx="7308304" cy="24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3275856" y="5229200"/>
            <a:ext cx="2151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1"/>
            <a:ext cx="9161512" cy="26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4"/>
            <a:ext cx="3381375" cy="636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05125"/>
            <a:ext cx="27622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796136" y="2420888"/>
            <a:ext cx="287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rgbClr val="C00000"/>
                </a:solidFill>
              </a:rPr>
              <a:t>Multiplicação dos elementos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08" y="5710089"/>
            <a:ext cx="25812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4645333" y="61653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95536" y="620688"/>
            <a:ext cx="84969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Funções universais</a:t>
            </a:r>
          </a:p>
          <a:p>
            <a:pPr algn="just"/>
            <a:r>
              <a:rPr lang="pt-BR" sz="1400" dirty="0"/>
              <a:t>O </a:t>
            </a:r>
            <a:r>
              <a:rPr lang="pt-BR" sz="1400" dirty="0" err="1"/>
              <a:t>NumPy</a:t>
            </a:r>
            <a:r>
              <a:rPr lang="pt-BR" sz="1400" dirty="0"/>
              <a:t> oferece diversas funções matemáticas clássicas, como exponencial, logaritmo, etc. Essas funções são aplicadas a todos os elementos de um tensor. Exemplo de aplicação da função exponencial: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4876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899592" y="908720"/>
                <a:ext cx="705678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Resolução da Equação Matricial:</a:t>
                </a:r>
              </a:p>
              <a:p>
                <a:r>
                  <a:rPr lang="pt-BR" dirty="0" smtClean="0"/>
                  <a:t> Se A for </a:t>
                </a:r>
                <a:r>
                  <a:rPr lang="pt-BR" dirty="0"/>
                  <a:t>quadrada e não-singular, existe uma matriz</a:t>
                </a:r>
                <a:r>
                  <a:rPr lang="pt-BR" dirty="0" smtClean="0"/>
                  <a:t>, representada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  , </a:t>
                </a:r>
                <a:r>
                  <a:rPr lang="pt-BR" dirty="0"/>
                  <a:t>que é inversa </a:t>
                </a:r>
                <a:r>
                  <a:rPr lang="pt-BR" dirty="0" smtClean="0"/>
                  <a:t>de A tal que :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7056784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778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3223282" y="2204864"/>
                <a:ext cx="1206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>
                        <a:rPr lang="pt-BR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282" y="2204864"/>
                <a:ext cx="12066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971600" y="2708920"/>
            <a:ext cx="1770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Resolver   A x = 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221372" y="3717032"/>
                <a:ext cx="18983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𝐴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r>
                            <a:rPr lang="pt-BR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372" y="3717032"/>
                <a:ext cx="18983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264830" y="4278749"/>
                <a:ext cx="1421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/>
                        </a:rPr>
                        <m:t>𝐼</m:t>
                      </m:r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𝑥</m:t>
                      </m:r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/>
                            </a:rPr>
                            <m:t> </m:t>
                          </m:r>
                          <m:r>
                            <a:rPr lang="pt-BR" i="1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pt-BR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  <m:r>
                        <a:rPr lang="pt-BR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30" y="4278749"/>
                <a:ext cx="142160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971600" y="4941168"/>
            <a:ext cx="10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Exemplo: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95536" y="980728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</a:t>
            </a:r>
            <a:r>
              <a:rPr lang="pt-BR" dirty="0" smtClean="0"/>
              <a:t>plicação </a:t>
            </a:r>
            <a:r>
              <a:rPr lang="pt-BR" dirty="0"/>
              <a:t>de sistemas de equações </a:t>
            </a:r>
            <a:r>
              <a:rPr lang="pt-BR" dirty="0" smtClean="0"/>
              <a:t>lineares: Uma </a:t>
            </a:r>
            <a:r>
              <a:rPr lang="pt-BR" dirty="0"/>
              <a:t>empresa de transportes marítimos transporta as </a:t>
            </a:r>
            <a:r>
              <a:rPr lang="pt-BR" dirty="0" smtClean="0"/>
              <a:t>suas mercadorias </a:t>
            </a:r>
            <a:r>
              <a:rPr lang="pt-BR" dirty="0"/>
              <a:t>em caixas de 3 tipos, designados por A, B e C</a:t>
            </a:r>
            <a:r>
              <a:rPr lang="pt-BR" dirty="0" smtClean="0"/>
              <a:t>, dispondo </a:t>
            </a:r>
            <a:r>
              <a:rPr lang="pt-BR" dirty="0"/>
              <a:t>igualmente de 3 tipos de contentores, designados por I, II </a:t>
            </a:r>
            <a:r>
              <a:rPr lang="pt-BR" dirty="0" smtClean="0"/>
              <a:t>e III</a:t>
            </a:r>
            <a:r>
              <a:rPr lang="pt-BR" dirty="0"/>
              <a:t>, que podem transportar as seguintes quantidades de </a:t>
            </a:r>
            <a:r>
              <a:rPr lang="pt-BR" dirty="0" smtClean="0"/>
              <a:t>caixas 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2862064" y="2718212"/>
                <a:ext cx="2286000" cy="8469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pt-BR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𝐼</m:t>
                            </m:r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  4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5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𝐼𝐼</m:t>
                            </m:r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  3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𝐼𝐼𝐼</m:t>
                            </m:r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 2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r>
                              <a:rPr lang="pt-BR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064" y="2718212"/>
                <a:ext cx="2286000" cy="84696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3598178" y="2348880"/>
                <a:ext cx="1153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pt-BR" b="0" i="1" smtClean="0">
                                <a:latin typeface="Cambria Math"/>
                              </a:rPr>
                              <m:t>𝐴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𝐶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178" y="2348880"/>
                <a:ext cx="115384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/>
          <p:cNvSpPr/>
          <p:nvPr/>
        </p:nvSpPr>
        <p:spPr>
          <a:xfrm>
            <a:off x="467544" y="3723706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Quantas caixas de cada tipo (x1,x2 e x3) deve a empresa preparar para o caso de ter ao seu dispor 42 contentores do tipo I, 27 do tipo II ou 33 do tipo III?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76" y="4797152"/>
            <a:ext cx="20097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742950"/>
            <a:ext cx="581977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7864" y="836712"/>
            <a:ext cx="19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Rotação de pontos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55576" y="1916832"/>
                <a:ext cx="2190793" cy="644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𝑠𝑒𝑛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𝑠𝑒𝑛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16832"/>
                <a:ext cx="2190793" cy="6440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800525" y="1516142"/>
            <a:ext cx="210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Matriz de </a:t>
            </a:r>
            <a:r>
              <a:rPr lang="pt-BR" dirty="0" err="1" smtClean="0"/>
              <a:t>rotacao</a:t>
            </a:r>
            <a:r>
              <a:rPr lang="pt-BR" dirty="0" smtClean="0"/>
              <a:t> R²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23528" y="3501008"/>
                <a:ext cx="4094198" cy="6274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/>
                        </a:rPr>
                        <m:t>R</m:t>
                      </m:r>
                      <m:r>
                        <a:rPr lang="pt-BR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/>
                                  </a:rPr>
                                  <m:t>⁡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𝑠𝑒𝑛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𝑠𝑒𝑛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 b="0" i="0" smtClean="0">
                                    <a:latin typeface="Cambria Math"/>
                                  </a:rPr>
                                  <m:t>cos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⁡(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pt-BR" b="0" i="1" smtClean="0">
                              <a:latin typeface="Cambria Math"/>
                            </a:rPr>
                            <m:t> ⋯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501008"/>
                <a:ext cx="4094198" cy="6274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323528" y="3059668"/>
            <a:ext cx="398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Operação de rotação para vários pontos: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38833"/>
            <a:ext cx="422910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6372200" y="5155258"/>
            <a:ext cx="792088" cy="50792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6271617" y="4128424"/>
            <a:ext cx="144016" cy="524712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71711"/>
            <a:ext cx="3352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73063"/>
            <a:ext cx="4152900" cy="623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347864" y="537029"/>
            <a:ext cx="264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Autovalores e </a:t>
            </a:r>
            <a:r>
              <a:rPr lang="pt-BR" dirty="0" err="1" smtClean="0"/>
              <a:t>autovetores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8" y="912068"/>
            <a:ext cx="3562350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642938"/>
            <a:ext cx="7105650" cy="557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82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40" y="764704"/>
            <a:ext cx="709612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5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3535053" y="2212969"/>
            <a:ext cx="200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https://numpy.org/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704813"/>
            <a:ext cx="3505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" y="2852936"/>
            <a:ext cx="9125000" cy="309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374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6763"/>
            <a:ext cx="7010400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tângulo 2"/>
          <p:cNvSpPr/>
          <p:nvPr/>
        </p:nvSpPr>
        <p:spPr>
          <a:xfrm>
            <a:off x="1403648" y="4653136"/>
            <a:ext cx="432048" cy="648072"/>
          </a:xfrm>
          <a:prstGeom prst="rect">
            <a:avLst/>
          </a:prstGeom>
          <a:solidFill>
            <a:schemeClr val="accent2">
              <a:lumMod val="40000"/>
              <a:lumOff val="6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5" y="919162"/>
            <a:ext cx="25241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81128"/>
            <a:ext cx="3648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2771800" y="5157192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4427984" y="764704"/>
            <a:ext cx="194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Potencia de Matriz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0"/>
            <a:ext cx="3408784" cy="75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836712"/>
            <a:ext cx="433387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780928"/>
            <a:ext cx="34575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Conector angulado 2"/>
          <p:cNvCxnSpPr>
            <a:endCxn id="9219" idx="1"/>
          </p:cNvCxnSpPr>
          <p:nvPr/>
        </p:nvCxnSpPr>
        <p:spPr>
          <a:xfrm rot="5400000" flipH="1" flipV="1">
            <a:off x="4242445" y="4035549"/>
            <a:ext cx="1667222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5820945" y="4581128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De 1000x teríamos S1=250, S2=375 e S3=375 vezes o acesso a cada estado</a:t>
            </a:r>
            <a:endParaRPr lang="en-US" sz="1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7777" y="2491085"/>
            <a:ext cx="1191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Matriz estado</a:t>
            </a:r>
            <a:endParaRPr lang="en-US" sz="14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6912855" y="949663"/>
            <a:ext cx="504056" cy="504056"/>
            <a:chOff x="6588224" y="1052736"/>
            <a:chExt cx="504056" cy="504056"/>
          </a:xfrm>
        </p:grpSpPr>
        <p:sp>
          <p:nvSpPr>
            <p:cNvPr id="16" name="Elipse 15"/>
            <p:cNvSpPr/>
            <p:nvPr/>
          </p:nvSpPr>
          <p:spPr>
            <a:xfrm>
              <a:off x="6588224" y="1052736"/>
              <a:ext cx="504056" cy="504056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6636510" y="10843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S1</a:t>
              </a:r>
              <a:endParaRPr lang="en-US" dirty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940152" y="1840710"/>
            <a:ext cx="504056" cy="504056"/>
            <a:chOff x="6588224" y="1052736"/>
            <a:chExt cx="504056" cy="504056"/>
          </a:xfrm>
        </p:grpSpPr>
        <p:sp>
          <p:nvSpPr>
            <p:cNvPr id="23" name="Elipse 22"/>
            <p:cNvSpPr/>
            <p:nvPr/>
          </p:nvSpPr>
          <p:spPr>
            <a:xfrm>
              <a:off x="6588224" y="1052736"/>
              <a:ext cx="504056" cy="504056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636510" y="10843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S1</a:t>
              </a:r>
              <a:endParaRPr lang="en-US" dirty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7981185" y="1573853"/>
            <a:ext cx="504056" cy="504056"/>
            <a:chOff x="6588224" y="1052736"/>
            <a:chExt cx="504056" cy="504056"/>
          </a:xfrm>
        </p:grpSpPr>
        <p:sp>
          <p:nvSpPr>
            <p:cNvPr id="26" name="Elipse 25"/>
            <p:cNvSpPr/>
            <p:nvPr/>
          </p:nvSpPr>
          <p:spPr>
            <a:xfrm>
              <a:off x="6588224" y="1052736"/>
              <a:ext cx="504056" cy="504056"/>
            </a:xfrm>
            <a:prstGeom prst="ellipse">
              <a:avLst/>
            </a:prstGeom>
            <a:solidFill>
              <a:schemeClr val="accent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6636510" y="1084387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S1</a:t>
              </a:r>
              <a:endParaRPr lang="en-US" dirty="0"/>
            </a:p>
          </p:txBody>
        </p:sp>
      </p:grpSp>
      <p:cxnSp>
        <p:nvCxnSpPr>
          <p:cNvPr id="20" name="Conector angulado 19"/>
          <p:cNvCxnSpPr>
            <a:stCxn id="16" idx="6"/>
            <a:endCxn id="26" idx="1"/>
          </p:cNvCxnSpPr>
          <p:nvPr/>
        </p:nvCxnSpPr>
        <p:spPr>
          <a:xfrm>
            <a:off x="7416911" y="1201691"/>
            <a:ext cx="638091" cy="445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do 27"/>
          <p:cNvCxnSpPr>
            <a:stCxn id="26" idx="2"/>
            <a:endCxn id="23" idx="6"/>
          </p:cNvCxnSpPr>
          <p:nvPr/>
        </p:nvCxnSpPr>
        <p:spPr>
          <a:xfrm rot="10800000" flipV="1">
            <a:off x="6444209" y="1825880"/>
            <a:ext cx="1536977" cy="2668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23" idx="0"/>
            <a:endCxn id="16" idx="2"/>
          </p:cNvCxnSpPr>
          <p:nvPr/>
        </p:nvCxnSpPr>
        <p:spPr>
          <a:xfrm rot="5400000" flipH="1" flipV="1">
            <a:off x="6233008" y="1160864"/>
            <a:ext cx="639019" cy="7206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angulado 2047"/>
          <p:cNvCxnSpPr>
            <a:stCxn id="16" idx="3"/>
            <a:endCxn id="23" idx="7"/>
          </p:cNvCxnSpPr>
          <p:nvPr/>
        </p:nvCxnSpPr>
        <p:spPr>
          <a:xfrm rot="5400000">
            <a:off x="6411220" y="1339074"/>
            <a:ext cx="534625" cy="61628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Conector angulado 2050"/>
          <p:cNvCxnSpPr>
            <a:stCxn id="26" idx="7"/>
            <a:endCxn id="16" idx="0"/>
          </p:cNvCxnSpPr>
          <p:nvPr/>
        </p:nvCxnSpPr>
        <p:spPr>
          <a:xfrm rot="16200000" flipV="1">
            <a:off x="7439151" y="675396"/>
            <a:ext cx="698007" cy="1246541"/>
          </a:xfrm>
          <a:prstGeom prst="bentConnector3">
            <a:avLst>
              <a:gd name="adj1" fmla="val 1327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Conector angulado 2052"/>
          <p:cNvCxnSpPr>
            <a:stCxn id="23" idx="4"/>
            <a:endCxn id="26" idx="4"/>
          </p:cNvCxnSpPr>
          <p:nvPr/>
        </p:nvCxnSpPr>
        <p:spPr>
          <a:xfrm rot="5400000" flipH="1" flipV="1">
            <a:off x="7079267" y="1190821"/>
            <a:ext cx="266857" cy="2041033"/>
          </a:xfrm>
          <a:prstGeom prst="bentConnector3">
            <a:avLst>
              <a:gd name="adj1" fmla="val -8566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CaixaDeTexto 2054"/>
              <p:cNvSpPr txBox="1"/>
              <p:nvPr/>
            </p:nvSpPr>
            <p:spPr>
              <a:xfrm>
                <a:off x="7583510" y="974771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55" name="CaixaDeTexto 20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510" y="974771"/>
                <a:ext cx="304891" cy="4380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453630" y="147882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630" y="1478827"/>
                <a:ext cx="304891" cy="438005"/>
              </a:xfrm>
              <a:prstGeom prst="rect">
                <a:avLst/>
              </a:prstGeom>
              <a:blipFill rotWithShape="1"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8411425" y="763687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25" y="763687"/>
                <a:ext cx="304891" cy="438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874418" y="1135089"/>
                <a:ext cx="304891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18" y="1135089"/>
                <a:ext cx="304891" cy="4380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8258979" y="2211337"/>
                <a:ext cx="30489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979" y="2211337"/>
                <a:ext cx="304892" cy="43922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7356512" y="1855295"/>
                <a:ext cx="30489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12" y="1855295"/>
                <a:ext cx="304892" cy="43922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CaixaDeTexto 46"/>
          <p:cNvSpPr txBox="1"/>
          <p:nvPr/>
        </p:nvSpPr>
        <p:spPr>
          <a:xfrm>
            <a:off x="3131840" y="885290"/>
            <a:ext cx="2432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Cadeia homogênea, </a:t>
            </a:r>
            <a:r>
              <a:rPr lang="pt-BR" sz="1400" dirty="0" err="1" smtClean="0"/>
              <a:t>prob</a:t>
            </a:r>
            <a:r>
              <a:rPr lang="pt-BR" sz="1400" dirty="0" smtClean="0"/>
              <a:t>. fixas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"/>
            <a:ext cx="1320552" cy="476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5" name="Grupo 24"/>
          <p:cNvGrpSpPr/>
          <p:nvPr/>
        </p:nvGrpSpPr>
        <p:grpSpPr>
          <a:xfrm>
            <a:off x="6017787" y="1052736"/>
            <a:ext cx="2658669" cy="1627609"/>
            <a:chOff x="5758330" y="2449463"/>
            <a:chExt cx="2658669" cy="1627609"/>
          </a:xfrm>
        </p:grpSpPr>
        <p:grpSp>
          <p:nvGrpSpPr>
            <p:cNvPr id="5" name="Grupo 4"/>
            <p:cNvGrpSpPr/>
            <p:nvPr/>
          </p:nvGrpSpPr>
          <p:grpSpPr>
            <a:xfrm>
              <a:off x="5758330" y="2449917"/>
              <a:ext cx="504056" cy="504056"/>
              <a:chOff x="6588224" y="1052736"/>
              <a:chExt cx="504056" cy="504056"/>
            </a:xfrm>
          </p:grpSpPr>
          <p:sp>
            <p:nvSpPr>
              <p:cNvPr id="6" name="Elipse 5"/>
              <p:cNvSpPr/>
              <p:nvPr/>
            </p:nvSpPr>
            <p:spPr>
              <a:xfrm>
                <a:off x="6588224" y="1052736"/>
                <a:ext cx="504056" cy="504056"/>
              </a:xfrm>
              <a:prstGeom prst="ellipse">
                <a:avLst/>
              </a:prstGeom>
              <a:solidFill>
                <a:schemeClr val="accent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aixaDeTexto 6"/>
              <p:cNvSpPr txBox="1"/>
              <p:nvPr/>
            </p:nvSpPr>
            <p:spPr>
              <a:xfrm>
                <a:off x="6636510" y="108438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S1</a:t>
                </a:r>
                <a:endParaRPr lang="en-US" dirty="0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6842348" y="2458988"/>
              <a:ext cx="504056" cy="504056"/>
              <a:chOff x="6588224" y="1052736"/>
              <a:chExt cx="504056" cy="504056"/>
            </a:xfrm>
          </p:grpSpPr>
          <p:sp>
            <p:nvSpPr>
              <p:cNvPr id="9" name="Elipse 8"/>
              <p:cNvSpPr/>
              <p:nvPr/>
            </p:nvSpPr>
            <p:spPr>
              <a:xfrm>
                <a:off x="6588224" y="1052736"/>
                <a:ext cx="504056" cy="504056"/>
              </a:xfrm>
              <a:prstGeom prst="ellipse">
                <a:avLst/>
              </a:prstGeom>
              <a:solidFill>
                <a:schemeClr val="accent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aixaDeTexto 9"/>
              <p:cNvSpPr txBox="1"/>
              <p:nvPr/>
            </p:nvSpPr>
            <p:spPr>
              <a:xfrm>
                <a:off x="6636510" y="108438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S2</a:t>
                </a:r>
                <a:endParaRPr lang="en-US" dirty="0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7901136" y="2449463"/>
              <a:ext cx="504056" cy="504056"/>
              <a:chOff x="6588224" y="1052736"/>
              <a:chExt cx="504056" cy="504056"/>
            </a:xfrm>
          </p:grpSpPr>
          <p:sp>
            <p:nvSpPr>
              <p:cNvPr id="12" name="Elipse 11"/>
              <p:cNvSpPr/>
              <p:nvPr/>
            </p:nvSpPr>
            <p:spPr>
              <a:xfrm>
                <a:off x="6588224" y="1052736"/>
                <a:ext cx="504056" cy="504056"/>
              </a:xfrm>
              <a:prstGeom prst="ellipse">
                <a:avLst/>
              </a:prstGeom>
              <a:solidFill>
                <a:schemeClr val="accent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aixaDeTexto 12"/>
              <p:cNvSpPr txBox="1"/>
              <p:nvPr/>
            </p:nvSpPr>
            <p:spPr>
              <a:xfrm>
                <a:off x="6636510" y="108438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S3</a:t>
                </a:r>
                <a:endParaRPr lang="en-US" dirty="0"/>
              </a:p>
            </p:txBody>
          </p:sp>
        </p:grpSp>
        <p:grpSp>
          <p:nvGrpSpPr>
            <p:cNvPr id="14" name="Grupo 13"/>
            <p:cNvGrpSpPr/>
            <p:nvPr/>
          </p:nvGrpSpPr>
          <p:grpSpPr>
            <a:xfrm>
              <a:off x="5758991" y="3567246"/>
              <a:ext cx="504056" cy="504056"/>
              <a:chOff x="6588224" y="1052736"/>
              <a:chExt cx="504056" cy="504056"/>
            </a:xfrm>
          </p:grpSpPr>
          <p:sp>
            <p:nvSpPr>
              <p:cNvPr id="15" name="Elipse 14"/>
              <p:cNvSpPr/>
              <p:nvPr/>
            </p:nvSpPr>
            <p:spPr>
              <a:xfrm>
                <a:off x="6588224" y="1052736"/>
                <a:ext cx="504056" cy="504056"/>
              </a:xfrm>
              <a:prstGeom prst="ellipse">
                <a:avLst/>
              </a:prstGeom>
              <a:solidFill>
                <a:schemeClr val="accent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aixaDeTexto 15"/>
              <p:cNvSpPr txBox="1"/>
              <p:nvPr/>
            </p:nvSpPr>
            <p:spPr>
              <a:xfrm>
                <a:off x="6636510" y="108438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S4</a:t>
                </a:r>
                <a:endParaRPr lang="en-US" dirty="0"/>
              </a:p>
            </p:txBody>
          </p:sp>
        </p:grpSp>
        <p:grpSp>
          <p:nvGrpSpPr>
            <p:cNvPr id="17" name="Grupo 16"/>
            <p:cNvGrpSpPr/>
            <p:nvPr/>
          </p:nvGrpSpPr>
          <p:grpSpPr>
            <a:xfrm>
              <a:off x="6843386" y="3573016"/>
              <a:ext cx="504056" cy="504056"/>
              <a:chOff x="6588224" y="1052736"/>
              <a:chExt cx="504056" cy="504056"/>
            </a:xfrm>
          </p:grpSpPr>
          <p:sp>
            <p:nvSpPr>
              <p:cNvPr id="18" name="Elipse 17"/>
              <p:cNvSpPr/>
              <p:nvPr/>
            </p:nvSpPr>
            <p:spPr>
              <a:xfrm>
                <a:off x="6588224" y="1052736"/>
                <a:ext cx="504056" cy="504056"/>
              </a:xfrm>
              <a:prstGeom prst="ellipse">
                <a:avLst/>
              </a:prstGeom>
              <a:solidFill>
                <a:schemeClr val="accent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6636510" y="108438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S5</a:t>
                </a:r>
                <a:endParaRPr lang="en-US" dirty="0"/>
              </a:p>
            </p:txBody>
          </p:sp>
        </p:grpSp>
        <p:grpSp>
          <p:nvGrpSpPr>
            <p:cNvPr id="20" name="Grupo 19"/>
            <p:cNvGrpSpPr/>
            <p:nvPr/>
          </p:nvGrpSpPr>
          <p:grpSpPr>
            <a:xfrm>
              <a:off x="7912943" y="3567246"/>
              <a:ext cx="504056" cy="504056"/>
              <a:chOff x="6588224" y="1052736"/>
              <a:chExt cx="504056" cy="504056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6588224" y="1052736"/>
                <a:ext cx="504056" cy="504056"/>
              </a:xfrm>
              <a:prstGeom prst="ellipse">
                <a:avLst/>
              </a:prstGeom>
              <a:solidFill>
                <a:schemeClr val="accent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aixaDeTexto 21"/>
              <p:cNvSpPr txBox="1"/>
              <p:nvPr/>
            </p:nvSpPr>
            <p:spPr>
              <a:xfrm>
                <a:off x="6636510" y="1084387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S6</a:t>
                </a:r>
                <a:endParaRPr lang="en-US" dirty="0"/>
              </a:p>
            </p:txBody>
          </p:sp>
        </p:grpSp>
        <p:cxnSp>
          <p:nvCxnSpPr>
            <p:cNvPr id="3" name="Conector reto 2"/>
            <p:cNvCxnSpPr>
              <a:endCxn id="12" idx="2"/>
            </p:cNvCxnSpPr>
            <p:nvPr/>
          </p:nvCxnSpPr>
          <p:spPr>
            <a:xfrm>
              <a:off x="6263047" y="2701491"/>
              <a:ext cx="1638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>
              <a:endCxn id="18" idx="0"/>
            </p:cNvCxnSpPr>
            <p:nvPr/>
          </p:nvCxnSpPr>
          <p:spPr>
            <a:xfrm>
              <a:off x="7095414" y="2963044"/>
              <a:ext cx="0" cy="609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6300192" y="3789040"/>
              <a:ext cx="16380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6012160" y="2963044"/>
              <a:ext cx="0" cy="609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8172400" y="2963044"/>
              <a:ext cx="0" cy="6099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20" y="895911"/>
            <a:ext cx="57721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110886" y="3429000"/>
                <a:ext cx="2632580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den>
                    </m:f>
                    <m:r>
                      <a:rPr lang="pt-BR" i="1">
                        <a:latin typeface="Cambria Math"/>
                        <a:ea typeface="Cambria Math"/>
                      </a:rPr>
                      <m:t>,</m:t>
                    </m:r>
                    <m:f>
                      <m:f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14</m:t>
                        </m:r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886" y="3429000"/>
                <a:ext cx="2632580" cy="484043"/>
              </a:xfrm>
              <a:prstGeom prst="rect">
                <a:avLst/>
              </a:prstGeom>
              <a:blipFill rotWithShape="1">
                <a:blip r:embed="rId4"/>
                <a:stretch>
                  <a:fillRect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/>
          <p:cNvCxnSpPr/>
          <p:nvPr/>
        </p:nvCxnSpPr>
        <p:spPr>
          <a:xfrm flipV="1">
            <a:off x="7151129" y="4005064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CaixaDeTexto 2047"/>
          <p:cNvSpPr txBox="1"/>
          <p:nvPr/>
        </p:nvSpPr>
        <p:spPr>
          <a:xfrm>
            <a:off x="6516216" y="5013176"/>
            <a:ext cx="2332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Prob</a:t>
            </a:r>
            <a:r>
              <a:rPr lang="pt-BR" sz="1200" dirty="0" smtClean="0"/>
              <a:t>. de estar no estado 2 depois n tendendo a infinito (n=15 já havia convergido)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77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0"/>
            <a:ext cx="3408784" cy="75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52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1" y="957789"/>
            <a:ext cx="7945689" cy="52550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2830" tIns="0" rIns="0" bIns="7236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</a:rPr>
              <a:t>Pré-requisitos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Antes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ler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este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tutorial,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você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conhecer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um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pouco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Python. 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você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gostaria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refrescar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sua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memória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uma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olhada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no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CC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tutorial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do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CC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Python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.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você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deseja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trabalhar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exemplos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deste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tutorial,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você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também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algum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software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instalado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computador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Consulte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CC"/>
                </a:solidFill>
                <a:effectLst/>
                <a:latin typeface="Times New Roman" pitchFamily="18" charset="0"/>
                <a:cs typeface="Times New Roman" pitchFamily="18" charset="0"/>
                <a:hlinkClick r:id="rId4"/>
              </a:rPr>
              <a:t>https://scipy.org/install.html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obter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instruções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1400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Perfil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do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aluno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Este tutorial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pretende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uma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visão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geral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rápida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álgebra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deseja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entender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dimensionais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( 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são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representadas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podem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manipuladas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particular, 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você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não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sabe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aplicar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funções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comuns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dimensionais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usar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loops for),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se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deseja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entender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as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propriedades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eixo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 forma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dimensionais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este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tutorial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pode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útil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rgbClr val="333333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objetivos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aprendizado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Após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este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tutorial,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você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será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capaz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Entenda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diferença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entre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uma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duas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 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dimensões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Entenda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aplicar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algumas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operações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álgebra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linear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dimensionais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usar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loops for;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Compreenda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as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propriedades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eixo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e forma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para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matrizes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dimensionais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2" descr="n&gt; = 2"/>
          <p:cNvSpPr>
            <a:spLocks noChangeAspect="1" noChangeArrowheads="1"/>
          </p:cNvSpPr>
          <p:nvPr/>
        </p:nvSpPr>
        <p:spPr bwMode="auto">
          <a:xfrm>
            <a:off x="5654675" y="-30321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7504" y="620045"/>
            <a:ext cx="8856984" cy="6039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71396" tIns="22218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Times New Roman" pitchFamily="18" charset="0"/>
                <a:cs typeface="Times New Roman" pitchFamily="18" charset="0"/>
              </a:rPr>
              <a:t>O básico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 objeto principal do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é o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multidimensional homogêneo. É uma tabela de elementos (geralmente números), todos do mesmo tipo, indexados por uma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tupla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inteiros não negativos. Em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as dimensões são chamadas de </a:t>
            </a:r>
            <a:r>
              <a:rPr kumimoji="0" lang="pt-BR" sz="14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eixos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.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Por exemplo, as coordenadas de um ponto no espaço 3D [1, 2, 1]têm um eixo. Esse eixo tem 3 elementos, então dizemos que tem um comprimento de 3. No exemplo ilustrado abaixo, a matriz tem 2 eixos. O primeiro eixo tem um comprimento de 2, o segundo eixo tem um comprimento de 3.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			[[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itchFamily="18" charset="0"/>
                <a:cs typeface="Times New Roman" pitchFamily="18" charset="0"/>
              </a:rPr>
              <a:t>0.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itchFamily="18" charset="0"/>
                <a:cs typeface="Times New Roman" pitchFamily="18" charset="0"/>
              </a:rPr>
              <a:t>0.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], [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itchFamily="18" charset="0"/>
                <a:cs typeface="Times New Roman" pitchFamily="18" charset="0"/>
              </a:rPr>
              <a:t>0.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itchFamily="18" charset="0"/>
                <a:cs typeface="Times New Roman" pitchFamily="18" charset="0"/>
              </a:rPr>
              <a:t>1.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Times New Roman" pitchFamily="18" charset="0"/>
                <a:cs typeface="Times New Roman" pitchFamily="18" charset="0"/>
              </a:rPr>
              <a:t>2.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]]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 classe de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é chamada 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 Também é conhecido pelo alias 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 Observe que 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numpy.arraynão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é o mesmo que a classe Biblioteca Python padrão 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array.array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 que só lida com matrizes unidimensionais e oferece menos funcionalidade. Os atributos mais importantes de um </a:t>
            </a:r>
            <a:r>
              <a:rPr kumimoji="0" lang="pt-BR" sz="1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ndarrayobjeto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são:</a:t>
            </a:r>
            <a:endParaRPr kumimoji="0" lang="pt-B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ndarray.ndim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 número de eixos (dimensões) da matriz.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ndarray.shape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as dimensões da matriz. Esta é uma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tupla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de inteiros indicando o tamanho da matriz em cada dimensão. Para uma matriz com 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linhas e </a:t>
            </a:r>
            <a:r>
              <a:rPr kumimoji="0" lang="pt-BR" sz="12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colunas,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shapeserá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 (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n,m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). O comprimento da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shapetupla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é, portanto, o número de eixos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ndim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,.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ndarray.size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 número total de elementos da matriz. Isso é igual ao produto dos elementos de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shape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ndarray.dtype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um objeto que descreve o tipo dos elementos na matriz. Pode-se criar ou especificar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dtype's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usando tipos Python padrão. Além disso, o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NumPy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fornece seus próprios tipos. numpy.int32, numpy.int16 e numpy.float64 são alguns exemplos.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ndarray.itemsize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 tamanho em bytes de cada elemento da matriz. Por exemplo, uma matriz de elementos de tipo float64tem itemsize8 (= 64/8), enquanto uma de tipo complex32tem itemsize4 (= 32/8). É equivalente a 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ndarray.dtype.itemsize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ndarray.data</a:t>
            </a:r>
            <a:endParaRPr kumimoji="0" lang="pt-BR" sz="1200" b="1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o buffer que contém os elementos reais da matriz. Normalmente, não precisamos usar este atributo porque acessaremos os elementos em um </a:t>
            </a:r>
            <a:r>
              <a:rPr kumimoji="0" lang="pt-BR" sz="1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usando recursos de indexação.</a:t>
            </a:r>
          </a:p>
        </p:txBody>
      </p:sp>
    </p:spTree>
    <p:extLst>
      <p:ext uri="{BB962C8B-B14F-4D97-AF65-F5344CB8AC3E}">
        <p14:creationId xmlns:p14="http://schemas.microsoft.com/office/powerpoint/2010/main" val="30093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90" y="1268760"/>
            <a:ext cx="52768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3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36712"/>
            <a:ext cx="34766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3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866775"/>
            <a:ext cx="3971925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95425"/>
            <a:ext cx="381000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91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845483" y="6411724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Ph.D. Milton Faria Jr.</a:t>
            </a:r>
          </a:p>
          <a:p>
            <a:r>
              <a:rPr lang="pt-BR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mfariajr@gmail.com 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3" y="0"/>
            <a:ext cx="9161512" cy="537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604963"/>
            <a:ext cx="30099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6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610</Words>
  <Application>Microsoft Office PowerPoint</Application>
  <PresentationFormat>Apresentação na tela (4:3)</PresentationFormat>
  <Paragraphs>125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mfariajr</dc:creator>
  <cp:lastModifiedBy>mfariajr</cp:lastModifiedBy>
  <cp:revision>26</cp:revision>
  <dcterms:created xsi:type="dcterms:W3CDTF">2020-12-08T11:49:13Z</dcterms:created>
  <dcterms:modified xsi:type="dcterms:W3CDTF">2020-12-18T00:22:31Z</dcterms:modified>
</cp:coreProperties>
</file>