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  <p:sldMasterId id="2147483713" r:id="rId5"/>
    <p:sldMasterId id="2147483778" r:id="rId6"/>
  </p:sldMasterIdLst>
  <p:notesMasterIdLst>
    <p:notesMasterId r:id="rId21"/>
  </p:notesMasterIdLst>
  <p:sldIdLst>
    <p:sldId id="256" r:id="rId7"/>
    <p:sldId id="274" r:id="rId8"/>
    <p:sldId id="260" r:id="rId9"/>
    <p:sldId id="261" r:id="rId10"/>
    <p:sldId id="262" r:id="rId11"/>
    <p:sldId id="263" r:id="rId12"/>
    <p:sldId id="266" r:id="rId13"/>
    <p:sldId id="269" r:id="rId14"/>
    <p:sldId id="275" r:id="rId15"/>
    <p:sldId id="268" r:id="rId16"/>
    <p:sldId id="258" r:id="rId17"/>
    <p:sldId id="276" r:id="rId18"/>
    <p:sldId id="27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764F8-1EA9-4E5B-BC3F-455825F5E677}" v="14" dt="2023-11-13T22:59:19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Marcolongo" userId="7ded12b99dd21b36" providerId="LiveId" clId="{17E764F8-1EA9-4E5B-BC3F-455825F5E677}"/>
    <pc:docChg chg="custSel modSld">
      <pc:chgData name="Lucas Marcolongo" userId="7ded12b99dd21b36" providerId="LiveId" clId="{17E764F8-1EA9-4E5B-BC3F-455825F5E677}" dt="2023-11-13T23:02:47.244" v="144" actId="20577"/>
      <pc:docMkLst>
        <pc:docMk/>
      </pc:docMkLst>
      <pc:sldChg chg="addSp delSp modSp mod">
        <pc:chgData name="Lucas Marcolongo" userId="7ded12b99dd21b36" providerId="LiveId" clId="{17E764F8-1EA9-4E5B-BC3F-455825F5E677}" dt="2023-11-13T23:01:58.744" v="143" actId="478"/>
        <pc:sldMkLst>
          <pc:docMk/>
          <pc:sldMk cId="0" sldId="269"/>
        </pc:sldMkLst>
        <pc:spChg chg="add del mod">
          <ac:chgData name="Lucas Marcolongo" userId="7ded12b99dd21b36" providerId="LiveId" clId="{17E764F8-1EA9-4E5B-BC3F-455825F5E677}" dt="2023-11-13T23:01:58.744" v="143" actId="478"/>
          <ac:spMkLst>
            <pc:docMk/>
            <pc:sldMk cId="0" sldId="269"/>
            <ac:spMk id="2" creationId="{2AAAA69B-EF4E-70F0-31FE-340872833B34}"/>
          </ac:spMkLst>
        </pc:spChg>
      </pc:sldChg>
      <pc:sldChg chg="modSp mod">
        <pc:chgData name="Lucas Marcolongo" userId="7ded12b99dd21b36" providerId="LiveId" clId="{17E764F8-1EA9-4E5B-BC3F-455825F5E677}" dt="2023-11-13T23:02:47.244" v="144" actId="20577"/>
        <pc:sldMkLst>
          <pc:docMk/>
          <pc:sldMk cId="3971926426" sldId="275"/>
        </pc:sldMkLst>
        <pc:spChg chg="mod">
          <ac:chgData name="Lucas Marcolongo" userId="7ded12b99dd21b36" providerId="LiveId" clId="{17E764F8-1EA9-4E5B-BC3F-455825F5E677}" dt="2023-11-13T23:02:47.244" v="144" actId="20577"/>
          <ac:spMkLst>
            <pc:docMk/>
            <pc:sldMk cId="3971926426" sldId="275"/>
            <ac:spMk id="10" creationId="{D35CCB2E-32A2-0F1C-F017-DFB2DFB9CF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7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38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9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0525570-8E2C-4ADA-9AD9-9B62B28942E0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64C8B2-B88C-439B-A932-2E867466429C}" type="slidenum">
              <a:rPr lang="en-US" sz="1200" b="0" strike="noStrike" spc="-1">
                <a:latin typeface="Times New Roman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64C8B2-B88C-439B-A932-2E867466429C}" type="slidenum">
              <a:rPr lang="en-US" sz="1200" b="0" strike="noStrike" spc="-1">
                <a:latin typeface="Times New Roman"/>
              </a:rPr>
              <a:t>12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268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BDF095-51C2-4ADA-BC23-4AD83A2695B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2E0931-921C-41D6-951F-E5076BB8AE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92EA7A-BAFE-4EBC-8ECF-6E677C26658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AFCE40-27B0-49EA-A455-948D3797CD9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BA55C2-8D74-4CCB-9D09-A0C6D1C4F05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441BCC-90EA-46C1-BF9C-64F2D8D433D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5D2BD2-0C7F-4463-AD90-6B40CA2B5FB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D53C60-3032-4D9B-9112-6ABF54E9C4D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EEDCF0-1BD2-48F5-9F69-5EBFB08494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F245B0-D542-4274-99E0-B95A2B0EB9C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085123-5ADB-4177-9C0B-5673DB14E89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B7D429-14F1-403A-9D8D-0B84186A8B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1509CC8-57F7-4E91-90F5-D349AB1C6B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022F879-53D2-459B-99B6-D76F9AEE66C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56A1F85-98EA-4E2C-AC06-B56A9617F27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57B852-AF6B-4F14-A6E2-D570C72A7DA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671D4D-A748-4484-B8E6-561A9D8968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90795ED-A400-4B0D-8E45-6ADA524753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B92CFD-E5BD-420A-BAA7-79B97DFE1FA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D248B56-0B86-431F-9159-6B95D30AA4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453A4A-C672-42EE-9050-E3DD9D36BF4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78536F-2F69-4E92-B39C-6C23F4B8AB8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194C02B-70E6-457A-A324-0FE1B5CCF7C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5E064A2-58E6-419E-88C8-C216963493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9AB43565-AE61-4329-84C4-8F6AE8E02FB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B154E23A-34D8-4538-A5A6-DC071969806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83D3D498-F693-41FE-812B-D17ADB455B9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3D0F7904-1EA6-4183-A03C-FCCEC56746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785B5F7C-E51A-4B2C-8A24-0736184E12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3BDA3BDC-CCA7-49F6-9DA3-171FFD0EBD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2B9D624-1068-4C09-86BD-BA87482DA9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285DFECF-770F-44E6-BD54-FEA996DF78C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EF806157-E866-4014-AF7B-43EA9D5146A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F2683C10-DE6C-460C-81F5-616C38F741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3B66F4B6-78C0-41FA-B1F6-AD2589DA39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FDC4D0C3-158A-448C-87B0-0C2788B32A4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70"/>
          <p:cNvSpPr/>
          <p:nvPr/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6E78F64-4130-4A4A-9FB1-159722FE27E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sldNum" idx="3"/>
          </p:nvPr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B7A7D2-3906-430B-A3EE-74BA4D48F9A0}" type="slidenum">
              <a:rPr lang="en-US" sz="1200" b="0" strike="noStrike" spc="-1">
                <a:solidFill>
                  <a:srgbClr val="B2B2B2"/>
                </a:solidFill>
                <a:latin typeface="Calibri"/>
              </a:rPr>
              <a:t>‹#›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&lt;footer&gt;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5"/>
          </p:nvPr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E56C2A-EC19-4619-9530-3A160ABD997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&lt;footer&gt;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7"/>
          </p:nvPr>
        </p:nvSpPr>
        <p:spPr>
          <a:xfrm>
            <a:off x="11549160" y="6468480"/>
            <a:ext cx="4428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2D03A5-FBF7-42E7-A29E-C3481269331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Picture Placeholder 7" descr="abstract image"/>
          <p:cNvPicPr/>
          <p:nvPr/>
        </p:nvPicPr>
        <p:blipFill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350820" y="194553"/>
            <a:ext cx="11489400" cy="616733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spcBef>
                <a:spcPts val="1001"/>
              </a:spcBef>
              <a:buNone/>
            </a:pPr>
            <a:r>
              <a:rPr lang="en-US" sz="7200" b="0" strike="noStrike" cap="all" spc="293" dirty="0">
                <a:solidFill>
                  <a:srgbClr val="FFFFFF"/>
                </a:solidFill>
                <a:latin typeface="Calibri Light"/>
              </a:rPr>
              <a:t>Backend for frontend</a:t>
            </a:r>
            <a:br>
              <a:rPr lang="en-US" sz="7200" b="0" strike="noStrike" cap="all" spc="293" dirty="0">
                <a:solidFill>
                  <a:srgbClr val="FFFFFF"/>
                </a:solidFill>
                <a:latin typeface="Calibri Light"/>
              </a:rPr>
            </a:br>
            <a:r>
              <a:rPr lang="en-US" sz="7200" b="0" strike="noStrike" cap="all" spc="293" dirty="0">
                <a:solidFill>
                  <a:srgbClr val="FFFFFF"/>
                </a:solidFill>
                <a:latin typeface="Calibri Light"/>
              </a:rPr>
              <a:t> vs </a:t>
            </a:r>
            <a:br>
              <a:rPr lang="en-US" sz="7200" b="0" strike="noStrike" cap="all" spc="293" dirty="0">
                <a:solidFill>
                  <a:srgbClr val="FFFFFF"/>
                </a:solidFill>
                <a:latin typeface="Calibri Light"/>
              </a:rPr>
            </a:br>
            <a:r>
              <a:rPr lang="en-US" sz="7200" b="0" strike="noStrike" cap="all" spc="293" dirty="0">
                <a:solidFill>
                  <a:srgbClr val="FFFFFF"/>
                </a:solidFill>
                <a:latin typeface="Calibri Light"/>
              </a:rPr>
              <a:t>Api gateway</a:t>
            </a:r>
            <a:endParaRPr lang="pt-BR" sz="7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593585" y="1853171"/>
            <a:ext cx="4660910" cy="56399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cap="all" spc="293" dirty="0">
                <a:solidFill>
                  <a:srgbClr val="000000"/>
                </a:solidFill>
                <a:latin typeface="Calibri Light"/>
              </a:rPr>
              <a:t>https://bit.ly/3FZ685W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88" name="Picture Placeholder 12"/>
          <p:cNvSpPr/>
          <p:nvPr/>
        </p:nvSpPr>
        <p:spPr>
          <a:xfrm>
            <a:off x="0" y="0"/>
            <a:ext cx="6094800" cy="6867000"/>
          </a:xfrm>
          <a:custGeom>
            <a:avLst/>
            <a:gdLst/>
            <a:ahLst/>
            <a:cxn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D3F18AA-68CC-46F0-937D-A8E05D06CD53}" type="slidenum">
              <a:rPr/>
              <a:t>10</a:t>
            </a:fld>
            <a:endParaRPr/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31A1544-39E3-781D-C390-E80102A0F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55" y="3292813"/>
            <a:ext cx="3441970" cy="3441970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68E8D50F-5322-06E4-9574-798A05C532AE}"/>
              </a:ext>
            </a:extLst>
          </p:cNvPr>
          <p:cNvSpPr txBox="1">
            <a:spLocks/>
          </p:cNvSpPr>
          <p:nvPr/>
        </p:nvSpPr>
        <p:spPr>
          <a:xfrm>
            <a:off x="7812785" y="413530"/>
            <a:ext cx="2222510" cy="56399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cap="all" spc="293" dirty="0">
                <a:solidFill>
                  <a:srgbClr val="000000"/>
                </a:solidFill>
                <a:latin typeface="Calibri Light"/>
              </a:rPr>
              <a:t>BFF Demo</a:t>
            </a:r>
            <a:endParaRPr lang="pt-BR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5880" y="612000"/>
            <a:ext cx="5896080" cy="88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1001"/>
              </a:spcBef>
              <a:buNone/>
            </a:pPr>
            <a:r>
              <a:rPr lang="en-US" sz="2800" b="1" strike="noStrike" cap="all" spc="-1" dirty="0">
                <a:solidFill>
                  <a:srgbClr val="000000"/>
                </a:solidFill>
                <a:latin typeface="Calibri Light"/>
              </a:rPr>
              <a:t>Api gateway </a:t>
            </a:r>
            <a:r>
              <a:rPr lang="en-US" sz="2800" b="1" strike="noStrike" cap="all" spc="-1" dirty="0" err="1">
                <a:solidFill>
                  <a:srgbClr val="000000"/>
                </a:solidFill>
                <a:latin typeface="Calibri Light"/>
              </a:rPr>
              <a:t>ou</a:t>
            </a:r>
            <a:r>
              <a:rPr lang="en-US" sz="2800" b="1" strike="noStrike" cap="all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b="1" strike="noStrike" cap="all" spc="-1" dirty="0" err="1">
                <a:solidFill>
                  <a:srgbClr val="000000"/>
                </a:solidFill>
                <a:latin typeface="Calibri Light"/>
              </a:rPr>
              <a:t>bff</a:t>
            </a:r>
            <a:r>
              <a:rPr lang="en-US" sz="2800" b="1" strike="noStrike" cap="all" spc="-1" dirty="0">
                <a:solidFill>
                  <a:srgbClr val="000000"/>
                </a:solidFill>
                <a:latin typeface="Calibri Light"/>
              </a:rPr>
              <a:t> ? Qual usar ?</a:t>
            </a:r>
            <a:endParaRPr lang="pt-BR" sz="2800" b="1" strike="noStrike" spc="-1" dirty="0">
              <a:latin typeface="Arial"/>
            </a:endParaRPr>
          </a:p>
        </p:txBody>
      </p:sp>
      <p:pic>
        <p:nvPicPr>
          <p:cNvPr id="448" name="Picture Placeholder 4" descr="table with various people working on their laptops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17" r="23617"/>
          <a:stretch/>
        </p:blipFill>
        <p:spPr>
          <a:xfrm>
            <a:off x="0" y="0"/>
            <a:ext cx="5415480" cy="6845760"/>
          </a:xfrm>
          <a:prstGeom prst="rect">
            <a:avLst/>
          </a:prstGeom>
          <a:ln w="0">
            <a:noFill/>
          </a:ln>
        </p:spPr>
      </p:pic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6095880" y="1495080"/>
            <a:ext cx="5555930" cy="4973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000000"/>
                </a:solidFill>
              </a:rPr>
              <a:t>Em ambientes com uma ampla variedade de clientes e microserviços, o API Gateway se destaca ao proporcionar uma solução centralizada para otimizar, simplificar e garantir o controle e segurança no gerenciamento de microsserviços.</a:t>
            </a:r>
            <a:endParaRPr lang="pt-BR" sz="2000" b="0" strike="noStrike" spc="-1" dirty="0"/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86CCC7-4347-4EF2-8DAE-81E822FAB60E}" type="slidenum">
              <a:rPr/>
              <a:t>11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241A84-3F55-19B3-57AA-608D9D010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532" y="3657600"/>
            <a:ext cx="6764468" cy="26841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5880" y="612000"/>
            <a:ext cx="5896080" cy="88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1001"/>
              </a:spcBef>
              <a:buNone/>
            </a:pPr>
            <a:r>
              <a:rPr lang="en-US" sz="2800" b="1" strike="noStrike" cap="all" spc="-1" dirty="0">
                <a:solidFill>
                  <a:srgbClr val="000000"/>
                </a:solidFill>
                <a:latin typeface="Calibri Light"/>
              </a:rPr>
              <a:t>Api gateway </a:t>
            </a:r>
            <a:r>
              <a:rPr lang="en-US" sz="2800" b="1" strike="noStrike" cap="all" spc="-1" dirty="0" err="1">
                <a:solidFill>
                  <a:srgbClr val="000000"/>
                </a:solidFill>
                <a:latin typeface="Calibri Light"/>
              </a:rPr>
              <a:t>ou</a:t>
            </a:r>
            <a:r>
              <a:rPr lang="en-US" sz="2800" b="1" strike="noStrike" cap="all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b="1" strike="noStrike" cap="all" spc="-1" dirty="0" err="1">
                <a:solidFill>
                  <a:srgbClr val="000000"/>
                </a:solidFill>
                <a:latin typeface="Calibri Light"/>
              </a:rPr>
              <a:t>bff</a:t>
            </a:r>
            <a:r>
              <a:rPr lang="en-US" sz="2800" b="1" strike="noStrike" cap="all" spc="-1" dirty="0">
                <a:solidFill>
                  <a:srgbClr val="000000"/>
                </a:solidFill>
                <a:latin typeface="Calibri Light"/>
              </a:rPr>
              <a:t> ? Qual usar ?</a:t>
            </a:r>
            <a:endParaRPr lang="pt-BR" sz="2800" b="1" strike="noStrike" spc="-1" dirty="0">
              <a:latin typeface="Arial"/>
            </a:endParaRPr>
          </a:p>
        </p:txBody>
      </p:sp>
      <p:pic>
        <p:nvPicPr>
          <p:cNvPr id="448" name="Picture Placeholder 4" descr="table with various people working on their laptops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17" r="23617"/>
          <a:stretch/>
        </p:blipFill>
        <p:spPr>
          <a:xfrm>
            <a:off x="0" y="0"/>
            <a:ext cx="5415480" cy="6845760"/>
          </a:xfrm>
          <a:prstGeom prst="rect">
            <a:avLst/>
          </a:prstGeom>
          <a:ln w="0">
            <a:noFill/>
          </a:ln>
        </p:spPr>
      </p:pic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6095880" y="1272600"/>
            <a:ext cx="5555930" cy="4973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000000"/>
                </a:solidFill>
              </a:rPr>
              <a:t>O BFF é mais eficaz onde a diversidade de clientes, como web, mobile e IoT, demanda uma atenção específica para atender às necessidades únicas de </a:t>
            </a:r>
            <a:r>
              <a:rPr lang="pt-BR" sz="2000" b="0" strike="noStrike" spc="-1">
                <a:solidFill>
                  <a:srgbClr val="000000"/>
                </a:solidFill>
              </a:rPr>
              <a:t>cada front-end</a:t>
            </a:r>
            <a:r>
              <a:rPr lang="pt-BR" sz="2000" b="0" strike="noStrike" spc="-1" dirty="0">
                <a:solidFill>
                  <a:srgbClr val="000000"/>
                </a:solidFill>
              </a:rPr>
              <a:t>. </a:t>
            </a:r>
            <a:br>
              <a:rPr lang="pt-BR" sz="2000" b="0" strike="noStrike" spc="-1" dirty="0">
                <a:solidFill>
                  <a:srgbClr val="000000"/>
                </a:solidFill>
              </a:rPr>
            </a:br>
            <a:r>
              <a:rPr lang="pt-BR" sz="2000" b="0" strike="noStrike" spc="-1" dirty="0">
                <a:solidFill>
                  <a:srgbClr val="000000"/>
                </a:solidFill>
              </a:rPr>
              <a:t>A abordagem escalonável e flexível do BFF, distribuindo a carga entre múltiplos </a:t>
            </a:r>
            <a:r>
              <a:rPr lang="pt-BR" sz="2000" b="0" strike="noStrike" spc="-1" dirty="0" err="1">
                <a:solidFill>
                  <a:srgbClr val="000000"/>
                </a:solidFill>
              </a:rPr>
              <a:t>back-ends</a:t>
            </a:r>
            <a:r>
              <a:rPr lang="pt-BR" sz="2000" b="0" strike="noStrike" spc="-1" dirty="0">
                <a:solidFill>
                  <a:srgbClr val="000000"/>
                </a:solidFill>
              </a:rPr>
              <a:t>, é uma escolha prudente para evitar a sobrecarga em um único serviço.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86CCC7-4347-4EF2-8DAE-81E822FAB60E}" type="slidenum">
              <a:rPr/>
              <a:t>12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9B4282-E9FE-C2BD-3E3F-4DA590AF7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193" y="3875134"/>
            <a:ext cx="6575303" cy="295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3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Picture Placeholder 7" descr="close up of computer code"/>
          <p:cNvPicPr/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1" b="781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1478880" y="1080713"/>
            <a:ext cx="9233280" cy="349526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3200" b="1" strike="noStrike" spc="-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decisão entre API Gateway e BFF dependerá das características específicas de cada projeto, buscando encontrar o equilíbrio adequado entre complexidade e escalabilidade para atender de maneira eficiente às demandas únicas de cada contexto de aplicação.</a:t>
            </a:r>
          </a:p>
        </p:txBody>
      </p:sp>
    </p:spTree>
    <p:extLst>
      <p:ext uri="{BB962C8B-B14F-4D97-AF65-F5344CB8AC3E}">
        <p14:creationId xmlns:p14="http://schemas.microsoft.com/office/powerpoint/2010/main" val="203164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Picture Placeholder 7" descr="abstract image"/>
          <p:cNvPicPr/>
          <p:nvPr/>
        </p:nvPicPr>
        <p:blipFill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1"/>
          <a:stretch/>
        </p:blipFill>
        <p:spPr>
          <a:xfrm rot="16200000">
            <a:off x="2666160" y="-2665080"/>
            <a:ext cx="6856920" cy="12191040"/>
          </a:xfrm>
          <a:prstGeom prst="rect">
            <a:avLst/>
          </a:prstGeom>
          <a:ln w="0">
            <a:noFill/>
          </a:ln>
        </p:spPr>
      </p:pic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701459" y="3014280"/>
            <a:ext cx="10786320" cy="82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cap="all" spc="293" dirty="0" err="1">
                <a:solidFill>
                  <a:srgbClr val="FFFFFF"/>
                </a:solidFill>
                <a:latin typeface="Calibri Light"/>
              </a:rPr>
              <a:t>Obrigado</a:t>
            </a:r>
            <a:endParaRPr lang="pt-BR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Picture Placeholder 7" descr="close up of computer code"/>
          <p:cNvPicPr/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1" b="781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1478880" y="1452869"/>
            <a:ext cx="9233280" cy="245116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7200" b="0" strike="noStrike" spc="-1" dirty="0">
                <a:solidFill>
                  <a:srgbClr val="FFFFFF"/>
                </a:solidFill>
                <a:latin typeface="Calibri"/>
              </a:rPr>
              <a:t>API GATEWAY</a:t>
            </a:r>
            <a:endParaRPr lang="pt-BR" sz="7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92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7380000" y="216000"/>
            <a:ext cx="3623760" cy="104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cap="all" spc="293">
                <a:solidFill>
                  <a:srgbClr val="000000"/>
                </a:solidFill>
                <a:latin typeface="Calibri Light"/>
              </a:rPr>
              <a:t>API</a:t>
            </a:r>
            <a:r>
              <a:rPr lang="en-US" sz="6000" b="0" strike="noStrike" cap="all" spc="293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3200" b="0" strike="noStrike" cap="all" spc="293">
                <a:solidFill>
                  <a:srgbClr val="000000"/>
                </a:solidFill>
                <a:latin typeface="Calibri Light"/>
              </a:rPr>
              <a:t>GateWAY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55" name="Picture Placeholder 1"/>
          <p:cNvSpPr/>
          <p:nvPr/>
        </p:nvSpPr>
        <p:spPr>
          <a:xfrm>
            <a:off x="0" y="0"/>
            <a:ext cx="6094800" cy="6867000"/>
          </a:xfrm>
          <a:custGeom>
            <a:avLst/>
            <a:gdLst/>
            <a:ahLst/>
            <a:cxn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7785720" y="1440000"/>
            <a:ext cx="2833560" cy="363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0" strike="noStrike" cap="all" spc="593">
                <a:solidFill>
                  <a:srgbClr val="FFFFFF"/>
                </a:solidFill>
                <a:latin typeface="Calibri"/>
              </a:rPr>
              <a:t>O que é?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57" name="Content Placeholder 1"/>
          <p:cNvSpPr/>
          <p:nvPr/>
        </p:nvSpPr>
        <p:spPr>
          <a:xfrm>
            <a:off x="6660000" y="2461680"/>
            <a:ext cx="5219280" cy="22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- Software Pattern.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- Gerenciador de tráfego.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- Capabilities.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458" name="Picture 457"/>
          <p:cNvPicPr/>
          <p:nvPr/>
        </p:nvPicPr>
        <p:blipFill>
          <a:blip r:embed="rId3"/>
          <a:stretch/>
        </p:blipFill>
        <p:spPr>
          <a:xfrm rot="600">
            <a:off x="6041880" y="3600360"/>
            <a:ext cx="5117760" cy="2878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9CB32D-9918-4DAA-B246-A5D420F4D281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7380000" y="216000"/>
            <a:ext cx="3623760" cy="104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cap="all" spc="293">
                <a:solidFill>
                  <a:srgbClr val="000000"/>
                </a:solidFill>
                <a:latin typeface="Calibri Light"/>
              </a:rPr>
              <a:t>API</a:t>
            </a:r>
            <a:r>
              <a:rPr lang="en-US" sz="6000" b="0" strike="noStrike" cap="all" spc="293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3200" b="0" strike="noStrike" cap="all" spc="293">
                <a:solidFill>
                  <a:srgbClr val="000000"/>
                </a:solidFill>
                <a:latin typeface="Calibri Light"/>
              </a:rPr>
              <a:t>GateWAY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60" name="Picture Placeholder 6"/>
          <p:cNvSpPr/>
          <p:nvPr/>
        </p:nvSpPr>
        <p:spPr>
          <a:xfrm>
            <a:off x="25200" y="-9000"/>
            <a:ext cx="6094800" cy="6867000"/>
          </a:xfrm>
          <a:custGeom>
            <a:avLst/>
            <a:gdLst/>
            <a:ahLst/>
            <a:cxn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7785720" y="1440000"/>
            <a:ext cx="2833560" cy="363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0" strike="noStrike" cap="all" spc="593">
                <a:solidFill>
                  <a:srgbClr val="FFFFFF"/>
                </a:solidFill>
                <a:latin typeface="Calibri"/>
              </a:rPr>
              <a:t>O que é?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462" name="Picture 461"/>
          <p:cNvPicPr/>
          <p:nvPr/>
        </p:nvPicPr>
        <p:blipFill>
          <a:blip r:embed="rId3"/>
          <a:stretch/>
        </p:blipFill>
        <p:spPr>
          <a:xfrm>
            <a:off x="5580000" y="2340000"/>
            <a:ext cx="6257880" cy="342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94020D8-38D6-470E-ADBB-BE5DFD9A61BA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7380000" y="216000"/>
            <a:ext cx="3623760" cy="104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cap="all" spc="293">
                <a:solidFill>
                  <a:srgbClr val="000000"/>
                </a:solidFill>
                <a:latin typeface="Calibri Light"/>
              </a:rPr>
              <a:t>API</a:t>
            </a:r>
            <a:r>
              <a:rPr lang="en-US" sz="6000" b="0" strike="noStrike" cap="all" spc="293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3200" b="0" strike="noStrike" cap="all" spc="293">
                <a:solidFill>
                  <a:srgbClr val="000000"/>
                </a:solidFill>
                <a:latin typeface="Calibri Light"/>
              </a:rPr>
              <a:t>GateWAY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64" name="Picture Placeholder 8"/>
          <p:cNvSpPr/>
          <p:nvPr/>
        </p:nvSpPr>
        <p:spPr>
          <a:xfrm>
            <a:off x="25200" y="-9000"/>
            <a:ext cx="6094800" cy="6867000"/>
          </a:xfrm>
          <a:custGeom>
            <a:avLst/>
            <a:gdLst/>
            <a:ahLst/>
            <a:cxn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7785720" y="1440000"/>
            <a:ext cx="2833560" cy="363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0" strike="noStrike" cap="all" spc="593">
                <a:solidFill>
                  <a:srgbClr val="FFFFFF"/>
                </a:solidFill>
                <a:latin typeface="Calibri"/>
              </a:rPr>
              <a:t>O que é?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466" name="Picture 465"/>
          <p:cNvPicPr/>
          <p:nvPr/>
        </p:nvPicPr>
        <p:blipFill>
          <a:blip r:embed="rId3"/>
          <a:stretch/>
        </p:blipFill>
        <p:spPr>
          <a:xfrm>
            <a:off x="5580000" y="2210400"/>
            <a:ext cx="6630480" cy="3729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828BB5D-5A38-46E5-A013-489C87A19B23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7380000" y="216000"/>
            <a:ext cx="3623760" cy="104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cap="all" spc="293" dirty="0">
                <a:solidFill>
                  <a:srgbClr val="000000"/>
                </a:solidFill>
                <a:latin typeface="Calibri Light"/>
              </a:rPr>
              <a:t>API</a:t>
            </a:r>
            <a:r>
              <a:rPr lang="en-US" sz="6000" b="0" strike="noStrike" cap="all" spc="293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3200" b="0" strike="noStrike" cap="all" spc="293" dirty="0" err="1">
                <a:solidFill>
                  <a:srgbClr val="000000"/>
                </a:solidFill>
                <a:latin typeface="Calibri Light"/>
              </a:rPr>
              <a:t>GateWAY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68" name="Picture Placeholder 3"/>
          <p:cNvSpPr/>
          <p:nvPr/>
        </p:nvSpPr>
        <p:spPr>
          <a:xfrm>
            <a:off x="0" y="0"/>
            <a:ext cx="6094800" cy="6867000"/>
          </a:xfrm>
          <a:custGeom>
            <a:avLst/>
            <a:gdLst/>
            <a:ahLst/>
            <a:cxnLst/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7785720" y="1440000"/>
            <a:ext cx="2833560" cy="363960"/>
          </a:xfrm>
          <a:prstGeom prst="rect">
            <a:avLst/>
          </a:prstGeom>
          <a:gradFill rotWithShape="0">
            <a:gsLst>
              <a:gs pos="0">
                <a:srgbClr val="01023B"/>
              </a:gs>
              <a:gs pos="100000">
                <a:srgbClr val="A53F52"/>
              </a:gs>
            </a:gsLst>
            <a:lin ang="10800000"/>
          </a:gra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cap="all" spc="593">
                <a:solidFill>
                  <a:srgbClr val="FFFFFF"/>
                </a:solidFill>
                <a:latin typeface="Calibri"/>
              </a:rPr>
              <a:t>Capabilites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470" name="Picture 469"/>
          <p:cNvPicPr/>
          <p:nvPr/>
        </p:nvPicPr>
        <p:blipFill>
          <a:blip r:embed="rId3"/>
          <a:stretch/>
        </p:blipFill>
        <p:spPr>
          <a:xfrm>
            <a:off x="5685480" y="1967040"/>
            <a:ext cx="6373800" cy="4499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E176EA-0026-4A25-B9ED-2F75038190F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Picture Placeholder 7" descr="close up of computer code"/>
          <p:cNvPicPr/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1" b="781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1478880" y="1569600"/>
            <a:ext cx="9233280" cy="349526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600" b="0" strike="noStrike" spc="-1" dirty="0">
                <a:solidFill>
                  <a:srgbClr val="FFFFFF"/>
                </a:solidFill>
                <a:latin typeface="Calibri"/>
              </a:rPr>
              <a:t>BACKEND FOR FRONTEND (BFF)</a:t>
            </a:r>
            <a:endParaRPr lang="pt-BR" sz="6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AC2143BE-3D3E-4B50-ACE7-AFF336A7D790}" type="slidenum">
              <a:rPr/>
              <a:t>8</a:t>
            </a:fld>
            <a:endParaRPr/>
          </a:p>
        </p:txBody>
      </p:sp>
      <p:pic>
        <p:nvPicPr>
          <p:cNvPr id="6" name="Picture 5" descr="A diagram of a computer application&#10;&#10;Description automatically generated">
            <a:extLst>
              <a:ext uri="{FF2B5EF4-FFF2-40B4-BE49-F238E27FC236}">
                <a16:creationId xmlns:a16="http://schemas.microsoft.com/office/drawing/2014/main" id="{F301CC46-C102-81D7-BF8F-207646559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05" y="713758"/>
            <a:ext cx="4746789" cy="54304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AC2143BE-3D3E-4B50-ACE7-AFF336A7D790}" type="slidenum">
              <a:rPr/>
              <a:t>9</a:t>
            </a:fld>
            <a:endParaRPr/>
          </a:p>
        </p:txBody>
      </p:sp>
      <p:pic>
        <p:nvPicPr>
          <p:cNvPr id="7" name="Picture 6" descr="A diagram of a computer application&#10;&#10;Description automatically generated">
            <a:extLst>
              <a:ext uri="{FF2B5EF4-FFF2-40B4-BE49-F238E27FC236}">
                <a16:creationId xmlns:a16="http://schemas.microsoft.com/office/drawing/2014/main" id="{EF8BC3ED-6938-9EB1-5505-42C26E626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9" y="449638"/>
            <a:ext cx="5914061" cy="5958724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D35CCB2E-32A2-0F1C-F017-DFB2DFB9CF8B}"/>
              </a:ext>
            </a:extLst>
          </p:cNvPr>
          <p:cNvSpPr txBox="1">
            <a:spLocks/>
          </p:cNvSpPr>
          <p:nvPr/>
        </p:nvSpPr>
        <p:spPr>
          <a:xfrm>
            <a:off x="1361928" y="449638"/>
            <a:ext cx="1662741" cy="112516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Voice Assistants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Camera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GPS Location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000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Dispositivos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Exp. de </a:t>
            </a:r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usuario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diferentes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b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Ex: Uber</a:t>
            </a:r>
            <a:b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API Driver vs API User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000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050" spc="-1" dirty="0">
              <a:latin typeface="Arial"/>
            </a:endParaRPr>
          </a:p>
        </p:txBody>
      </p:sp>
      <p:sp>
        <p:nvSpPr>
          <p:cNvPr id="11" name="PlaceHolder 1">
            <a:extLst>
              <a:ext uri="{FF2B5EF4-FFF2-40B4-BE49-F238E27FC236}">
                <a16:creationId xmlns:a16="http://schemas.microsoft.com/office/drawing/2014/main" id="{29D78B64-7B0B-2763-C8E0-2C5F41472F6A}"/>
              </a:ext>
            </a:extLst>
          </p:cNvPr>
          <p:cNvSpPr txBox="1">
            <a:spLocks/>
          </p:cNvSpPr>
          <p:nvPr/>
        </p:nvSpPr>
        <p:spPr>
          <a:xfrm>
            <a:off x="9053030" y="4476750"/>
            <a:ext cx="2496130" cy="19316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Em vez de um único ponto de entrada, ele introduz várias portas de acesso. Por causa disso, é possível ter uma API personalizada que atende às necessidades de cada cliente (móvel, web, desktop, etc.) e eliminar grande parte do “bloat” causado por manter tudo em um só lugar.</a:t>
            </a:r>
            <a:endParaRPr lang="pt-BR" sz="1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92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{181364A3-C150-4A50-8094-F7310DDAF3B0}tf55661986_win32</Template>
  <TotalTime>153</TotalTime>
  <Words>304</Words>
  <Application>Microsoft Office PowerPoint</Application>
  <PresentationFormat>Widescreen</PresentationFormat>
  <Paragraphs>40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Backend for frontend  vs  Api gateway</vt:lpstr>
      <vt:lpstr>PowerPoint Presentation</vt:lpstr>
      <vt:lpstr>API GateWAY</vt:lpstr>
      <vt:lpstr>API GateWAY</vt:lpstr>
      <vt:lpstr>API GateWAY</vt:lpstr>
      <vt:lpstr>API GateWAY</vt:lpstr>
      <vt:lpstr>PowerPoint Presentation</vt:lpstr>
      <vt:lpstr>PowerPoint Presentation</vt:lpstr>
      <vt:lpstr>PowerPoint Presentation</vt:lpstr>
      <vt:lpstr>https://bit.ly/3FZ685W</vt:lpstr>
      <vt:lpstr>Api gateway ou bff ? Qual usar ?</vt:lpstr>
      <vt:lpstr>Api gateway ou bff ? Qual usar ?</vt:lpstr>
      <vt:lpstr>PowerPoint Presentation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subject/>
  <dc:creator>Lucas Marcolongo</dc:creator>
  <dc:description/>
  <cp:lastModifiedBy>Lucas Marcolongo</cp:lastModifiedBy>
  <cp:revision>8</cp:revision>
  <dcterms:created xsi:type="dcterms:W3CDTF">2023-11-09T22:28:38Z</dcterms:created>
  <dcterms:modified xsi:type="dcterms:W3CDTF">2023-11-13T23:02:57Z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14</vt:i4>
  </property>
</Properties>
</file>