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While the MTA data provides us with a reasonably good preliminary understanding of the potential risks associated with various places in NY, we need to carry out more detailed analysis to get a better understanding of the risk map. This map could be used to allocate various resources to counter the threat as well as identify the stations that could be closed to contain the outbreak.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There are other factors that impact the spread of the outbreak, for example street traffic. We could simulate the outbreak spread and generate</a:t>
            </a:r>
          </a:p>
          <a:p>
            <a:pPr rtl="0">
              <a:spcBef>
                <a:spcPts val="0"/>
              </a:spcBef>
              <a:buNone/>
            </a:pPr>
            <a:r>
              <a:rPr lang="en"/>
              <a:t>risk maps. We could create an online tool that tracks the information regarding outbreak on social networking sites.  Population densities of </a:t>
            </a:r>
          </a:p>
          <a:p>
            <a:pPr rtl="0">
              <a:spcBef>
                <a:spcPts val="0"/>
              </a:spcBef>
              <a:buNone/>
            </a:pPr>
            <a:r>
              <a:rPr lang="en"/>
              <a:t>regions could also provide further insight into the risk maps. Further information on the environment that is conducive for the spread of the mechanism</a:t>
            </a:r>
          </a:p>
          <a:p>
            <a:pPr rtl="0">
              <a:spcBef>
                <a:spcPts val="0"/>
              </a:spcBef>
              <a:buNone/>
            </a:pPr>
            <a:r>
              <a:rPr lang="en"/>
              <a:t>is could prove useful.</a:t>
            </a:r>
          </a:p>
          <a:p>
            <a:pPr>
              <a:spcBef>
                <a:spcPts val="0"/>
              </a:spcBef>
              <a:buNone/>
            </a:pPr>
            <a:r>
              <a:rPr lang="e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 next steps are to perform a detailed analysis and chalk out a response plan. Of course, NY is well equipped to handle such a crisis as illustrated by the aforementioned statement of the former mayor. Although, not very close to the reality, the statement does have a point. In this segment I discuss plan for the study, possible additional sources of data, outcome of the analysis and how it would be used to respond.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Here is an example of the time-varying potential risk map. The resources could be allocated accordingly. The first teams to respond would be the</a:t>
            </a:r>
          </a:p>
          <a:p>
            <a:pPr>
              <a:spcBef>
                <a:spcPts val="0"/>
              </a:spcBef>
              <a:buNone/>
            </a:pPr>
            <a:r>
              <a:rPr lang="en"/>
              <a:t>CDC and the police. If the A-team fails we could rely on ghostbusters or counter terrorism officers such as Jack Bauer. If everything fails we could fall back on avengers.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10" Type="http://schemas.openxmlformats.org/officeDocument/2006/relationships/hyperlink" Target="http://youtube.com/v/g6EaMQDHu7Q" TargetMode="External"/><Relationship Id="rId4" Type="http://schemas.openxmlformats.org/officeDocument/2006/relationships/image" Target="../media/image16.jpg"/><Relationship Id="rId11" Type="http://schemas.openxmlformats.org/officeDocument/2006/relationships/image" Target="../media/image10.jpg"/><Relationship Id="rId3" Type="http://schemas.openxmlformats.org/officeDocument/2006/relationships/image" Target="../media/image17.jpg"/><Relationship Id="rId6" Type="http://schemas.openxmlformats.org/officeDocument/2006/relationships/image" Target="../media/image11.png"/><Relationship Id="rId5" Type="http://schemas.openxmlformats.org/officeDocument/2006/relationships/image" Target="../media/image14.jpg"/><Relationship Id="rId8" Type="http://schemas.openxmlformats.org/officeDocument/2006/relationships/image" Target="../media/image12.jpg"/><Relationship Id="rId7"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6.jpg"/><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7.jpg"/><Relationship Id="rId3" Type="http://schemas.openxmlformats.org/officeDocument/2006/relationships/image" Target="../media/image0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p:nvPr/>
        </p:nvSpPr>
        <p:spPr>
          <a:xfrm>
            <a:off x="2061575" y="922100"/>
            <a:ext cx="5018399" cy="87900"/>
          </a:xfrm>
          <a:prstGeom prst="rect">
            <a:avLst/>
          </a:prstGeom>
          <a:solidFill>
            <a:srgbClr val="CC0000"/>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 name="Shape 39"/>
          <p:cNvSpPr/>
          <p:nvPr/>
        </p:nvSpPr>
        <p:spPr>
          <a:xfrm>
            <a:off x="395650" y="208250"/>
            <a:ext cx="8464799" cy="416399"/>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 name="Shape 40"/>
          <p:cNvSpPr txBox="1"/>
          <p:nvPr>
            <p:ph type="ctrTitle"/>
          </p:nvPr>
        </p:nvSpPr>
        <p:spPr>
          <a:xfrm>
            <a:off x="1356900" y="0"/>
            <a:ext cx="6430199" cy="816000"/>
          </a:xfrm>
          <a:prstGeom prst="rect">
            <a:avLst/>
          </a:prstGeom>
        </p:spPr>
        <p:txBody>
          <a:bodyPr anchorCtr="0" anchor="t" bIns="91425" lIns="91425" rIns="91425" tIns="91425">
            <a:noAutofit/>
          </a:bodyPr>
          <a:lstStyle/>
          <a:p>
            <a:pPr algn="ctr">
              <a:spcBef>
                <a:spcPts val="0"/>
              </a:spcBef>
              <a:buNone/>
            </a:pPr>
            <a:r>
              <a:rPr lang="en" sz="6000"/>
              <a:t>Apocalyptics</a:t>
            </a:r>
          </a:p>
        </p:txBody>
      </p:sp>
      <p:sp>
        <p:nvSpPr>
          <p:cNvPr id="41" name="Shape 41"/>
          <p:cNvSpPr txBox="1"/>
          <p:nvPr>
            <p:ph idx="1" type="subTitle"/>
          </p:nvPr>
        </p:nvSpPr>
        <p:spPr>
          <a:xfrm>
            <a:off x="457200" y="3716392"/>
            <a:ext cx="8229600" cy="1232699"/>
          </a:xfrm>
          <a:prstGeom prst="rect">
            <a:avLst/>
          </a:prstGeom>
        </p:spPr>
        <p:txBody>
          <a:bodyPr anchorCtr="0" anchor="t" bIns="91425" lIns="91425" rIns="91425" tIns="91425">
            <a:noAutofit/>
          </a:bodyPr>
          <a:lstStyle/>
          <a:p>
            <a:pPr rtl="0">
              <a:spcBef>
                <a:spcPts val="0"/>
              </a:spcBef>
              <a:buNone/>
            </a:pPr>
            <a:r>
              <a:rPr lang="en" sz="3600"/>
              <a:t>CDC Zombie Apocalypse Proposal</a:t>
            </a:r>
          </a:p>
          <a:p>
            <a:pPr>
              <a:spcBef>
                <a:spcPts val="0"/>
              </a:spcBef>
              <a:buNone/>
            </a:pPr>
            <a:r>
              <a:rPr lang="en" sz="1800"/>
              <a:t>April 10th, 2015 - Revanth Garlapati, Trevor Smith, Brian Kim</a:t>
            </a:r>
          </a:p>
        </p:txBody>
      </p:sp>
      <p:pic>
        <p:nvPicPr>
          <p:cNvPr id="42" name="Shape 42"/>
          <p:cNvPicPr preferRelativeResize="0"/>
          <p:nvPr/>
        </p:nvPicPr>
        <p:blipFill>
          <a:blip r:embed="rId3">
            <a:alphaModFix/>
          </a:blip>
          <a:stretch>
            <a:fillRect/>
          </a:stretch>
        </p:blipFill>
        <p:spPr>
          <a:xfrm>
            <a:off x="2222925" y="1529286"/>
            <a:ext cx="4698149" cy="1932524"/>
          </a:xfrm>
          <a:prstGeom prst="rect">
            <a:avLst/>
          </a:prstGeom>
          <a:noFill/>
          <a:ln>
            <a:noFill/>
          </a:ln>
        </p:spPr>
      </p:pic>
      <p:sp>
        <p:nvSpPr>
          <p:cNvPr id="43" name="Shape 43"/>
          <p:cNvSpPr/>
          <p:nvPr/>
        </p:nvSpPr>
        <p:spPr>
          <a:xfrm>
            <a:off x="2061575" y="1259850"/>
            <a:ext cx="5018399" cy="87900"/>
          </a:xfrm>
          <a:prstGeom prst="rect">
            <a:avLst/>
          </a:prstGeom>
          <a:solidFill>
            <a:srgbClr val="CC0000"/>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Proposed Solution</a:t>
            </a:r>
          </a:p>
        </p:txBody>
      </p:sp>
      <p:sp>
        <p:nvSpPr>
          <p:cNvPr id="117" name="Shape 117"/>
          <p:cNvSpPr txBox="1"/>
          <p:nvPr>
            <p:ph idx="1" type="body"/>
          </p:nvPr>
        </p:nvSpPr>
        <p:spPr>
          <a:xfrm>
            <a:off x="3962550" y="1200150"/>
            <a:ext cx="4840800" cy="3725699"/>
          </a:xfrm>
          <a:prstGeom prst="rect">
            <a:avLst/>
          </a:prstGeom>
        </p:spPr>
        <p:txBody>
          <a:bodyPr anchorCtr="0" anchor="t" bIns="91425" lIns="91425" rIns="91425" tIns="91425">
            <a:noAutofit/>
          </a:bodyPr>
          <a:lstStyle/>
          <a:p>
            <a:pPr indent="457200" lvl="0" rtl="0">
              <a:spcBef>
                <a:spcPts val="0"/>
              </a:spcBef>
              <a:buNone/>
            </a:pPr>
            <a:r>
              <a:rPr lang="en" sz="1800"/>
              <a:t>-By analyzing </a:t>
            </a:r>
            <a:r>
              <a:rPr b="1" lang="en" sz="1800"/>
              <a:t>MTA Subway data</a:t>
            </a:r>
            <a:r>
              <a:rPr lang="en" sz="1800"/>
              <a:t> as well as incorporating a few other data sources we can </a:t>
            </a:r>
            <a:r>
              <a:rPr b="1" lang="en" sz="1800"/>
              <a:t>prevent / minimize</a:t>
            </a:r>
            <a:r>
              <a:rPr lang="en" sz="1800"/>
              <a:t> the effects of a zombie outbreak.</a:t>
            </a:r>
          </a:p>
          <a:p>
            <a:pPr indent="457200" rtl="0">
              <a:spcBef>
                <a:spcPts val="0"/>
              </a:spcBef>
              <a:buNone/>
            </a:pPr>
            <a:r>
              <a:rPr lang="en" sz="1800"/>
              <a:t>-By understanding the most </a:t>
            </a:r>
            <a:r>
              <a:rPr b="1" lang="en" sz="1800"/>
              <a:t>at risk</a:t>
            </a:r>
            <a:r>
              <a:rPr lang="en" sz="1800"/>
              <a:t> areas/times, the CDC will be able to efficiently staff, police officers and other resources.</a:t>
            </a:r>
          </a:p>
          <a:p>
            <a:pPr indent="457200" lvl="0" rtl="0">
              <a:spcBef>
                <a:spcPts val="0"/>
              </a:spcBef>
              <a:buNone/>
            </a:pPr>
            <a:r>
              <a:rPr lang="en" sz="1800"/>
              <a:t>-Also, if an outbreak does occur, our interactive heatgraph map of NYC will update to show where to stream resources and which stations to completely shut down in order to contain the outbreak. </a:t>
            </a:r>
          </a:p>
        </p:txBody>
      </p:sp>
      <p:pic>
        <p:nvPicPr>
          <p:cNvPr id="118" name="Shape 118"/>
          <p:cNvPicPr preferRelativeResize="0"/>
          <p:nvPr/>
        </p:nvPicPr>
        <p:blipFill rotWithShape="1">
          <a:blip r:embed="rId3">
            <a:alphaModFix/>
          </a:blip>
          <a:srcRect b="0" l="0" r="27766" t="0"/>
          <a:stretch/>
        </p:blipFill>
        <p:spPr>
          <a:xfrm>
            <a:off x="457200" y="1361125"/>
            <a:ext cx="3365824" cy="34948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Other useful data sources</a:t>
            </a:r>
          </a:p>
        </p:txBody>
      </p:sp>
      <p:sp>
        <p:nvSpPr>
          <p:cNvPr id="124" name="Shape 12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n" sz="1800"/>
              <a:t>Other data sources:</a:t>
            </a:r>
          </a:p>
          <a:p>
            <a:pPr indent="-342900" lvl="0" marL="457200" rtl="0">
              <a:spcBef>
                <a:spcPts val="0"/>
              </a:spcBef>
              <a:buClr>
                <a:schemeClr val="dk1"/>
              </a:buClr>
              <a:buSzPct val="100000"/>
              <a:buFont typeface="Arial"/>
              <a:buChar char="-"/>
            </a:pPr>
            <a:r>
              <a:rPr lang="en" sz="1800"/>
              <a:t>Street traffic index</a:t>
            </a:r>
          </a:p>
          <a:p>
            <a:pPr indent="-342900" lvl="0" marL="457200" rtl="0">
              <a:spcBef>
                <a:spcPts val="0"/>
              </a:spcBef>
              <a:buClr>
                <a:schemeClr val="dk1"/>
              </a:buClr>
              <a:buSzPct val="100000"/>
              <a:buFont typeface="Arial"/>
              <a:buChar char="-"/>
            </a:pPr>
            <a:r>
              <a:rPr lang="en" sz="1800"/>
              <a:t>MTA record based spread models</a:t>
            </a:r>
          </a:p>
          <a:p>
            <a:pPr indent="-342900" lvl="0" marL="457200" rtl="0">
              <a:spcBef>
                <a:spcPts val="0"/>
              </a:spcBef>
              <a:buClr>
                <a:schemeClr val="dk1"/>
              </a:buClr>
              <a:buSzPct val="100000"/>
              <a:buFont typeface="Arial"/>
              <a:buChar char="-"/>
            </a:pPr>
            <a:r>
              <a:rPr lang="en" sz="1800"/>
              <a:t>Twitter / FB / Instagram</a:t>
            </a:r>
          </a:p>
          <a:p>
            <a:pPr indent="-342900" lvl="0" marL="457200" rtl="0">
              <a:spcBef>
                <a:spcPts val="0"/>
              </a:spcBef>
              <a:buClr>
                <a:schemeClr val="dk1"/>
              </a:buClr>
              <a:buSzPct val="100000"/>
              <a:buFont typeface="Arial"/>
              <a:buChar char="-"/>
            </a:pPr>
            <a:r>
              <a:rPr lang="en" sz="1800"/>
              <a:t>New York City Council data on population densities.</a:t>
            </a:r>
          </a:p>
          <a:p>
            <a:pPr indent="-342900" lvl="0" marL="457200" rtl="0">
              <a:spcBef>
                <a:spcPts val="0"/>
              </a:spcBef>
              <a:buClr>
                <a:schemeClr val="dk1"/>
              </a:buClr>
              <a:buSzPct val="100000"/>
              <a:buFont typeface="Arial"/>
              <a:buChar char="-"/>
            </a:pPr>
            <a:r>
              <a:rPr lang="en" sz="1800"/>
              <a:t>Pedestrian/Traffic data </a:t>
            </a:r>
          </a:p>
          <a:p>
            <a:pPr indent="-342900" lvl="0" marL="457200" rtl="0">
              <a:spcBef>
                <a:spcPts val="0"/>
              </a:spcBef>
              <a:buClr>
                <a:schemeClr val="dk1"/>
              </a:buClr>
              <a:buSzPct val="100000"/>
              <a:buFont typeface="Arial"/>
              <a:buChar char="-"/>
            </a:pPr>
            <a:r>
              <a:rPr lang="en" sz="1800"/>
              <a:t>Weather data and its impact on virus spread</a:t>
            </a:r>
          </a:p>
          <a:p>
            <a:pPr indent="-342900" lvl="0" marL="457200" rtl="0">
              <a:spcBef>
                <a:spcPts val="0"/>
              </a:spcBef>
              <a:buClr>
                <a:schemeClr val="dk1"/>
              </a:buClr>
              <a:buSzPct val="100000"/>
              <a:buFont typeface="Arial"/>
              <a:buChar char="-"/>
            </a:pPr>
            <a:r>
              <a:rPr lang="en" sz="1800"/>
              <a:t>Information on spread mechanism</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NYPD Army</a:t>
            </a:r>
          </a:p>
        </p:txBody>
      </p:sp>
      <p:sp>
        <p:nvSpPr>
          <p:cNvPr id="130" name="Shape 130"/>
          <p:cNvSpPr txBox="1"/>
          <p:nvPr>
            <p:ph idx="1" type="body"/>
          </p:nvPr>
        </p:nvSpPr>
        <p:spPr>
          <a:xfrm>
            <a:off x="4661650" y="1200150"/>
            <a:ext cx="4025099" cy="3725699"/>
          </a:xfrm>
          <a:prstGeom prst="rect">
            <a:avLst/>
          </a:prstGeom>
        </p:spPr>
        <p:txBody>
          <a:bodyPr anchorCtr="0" anchor="t" bIns="91425" lIns="91425" rIns="91425" tIns="91425">
            <a:noAutofit/>
          </a:bodyPr>
          <a:lstStyle/>
          <a:p>
            <a:pPr rtl="0" algn="ctr">
              <a:spcBef>
                <a:spcPts val="0"/>
              </a:spcBef>
              <a:buNone/>
            </a:pPr>
            <a:r>
              <a:rPr i="1" lang="en"/>
              <a:t>“I have my own army in the NYPD, which is the seventh biggest army in the world.”</a:t>
            </a:r>
          </a:p>
          <a:p>
            <a:pPr rtl="0" algn="ctr">
              <a:spcBef>
                <a:spcPts val="0"/>
              </a:spcBef>
              <a:buNone/>
            </a:pPr>
            <a:r>
              <a:rPr b="1" lang="en"/>
              <a:t>Mayor Bloomberg</a:t>
            </a:r>
          </a:p>
          <a:p>
            <a:pPr lvl="0" rtl="0" algn="ctr">
              <a:spcBef>
                <a:spcPts val="0"/>
              </a:spcBef>
              <a:buNone/>
            </a:pPr>
            <a:r>
              <a:t/>
            </a:r>
            <a:endParaRPr sz="2400"/>
          </a:p>
          <a:p>
            <a:pPr algn="ctr">
              <a:spcBef>
                <a:spcPts val="0"/>
              </a:spcBef>
              <a:buNone/>
            </a:pPr>
            <a:r>
              <a:rPr lang="en" sz="1800"/>
              <a:t>There are over </a:t>
            </a:r>
            <a:r>
              <a:rPr b="1" lang="en" sz="1800"/>
              <a:t>34,000</a:t>
            </a:r>
            <a:r>
              <a:rPr lang="en" sz="1800"/>
              <a:t> NYPD officers</a:t>
            </a:r>
            <a:r>
              <a:rPr b="1" lang="en" sz="1800"/>
              <a:t> </a:t>
            </a:r>
          </a:p>
        </p:txBody>
      </p:sp>
      <p:pic>
        <p:nvPicPr>
          <p:cNvPr id="131" name="Shape 131"/>
          <p:cNvPicPr preferRelativeResize="0"/>
          <p:nvPr/>
        </p:nvPicPr>
        <p:blipFill rotWithShape="1">
          <a:blip r:embed="rId3">
            <a:alphaModFix/>
          </a:blip>
          <a:srcRect b="0" l="17825" r="12023" t="0"/>
          <a:stretch/>
        </p:blipFill>
        <p:spPr>
          <a:xfrm>
            <a:off x="457200" y="1291350"/>
            <a:ext cx="4142624" cy="35433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46253"/>
            <a:ext cx="8229600" cy="857400"/>
          </a:xfrm>
          <a:prstGeom prst="rect">
            <a:avLst/>
          </a:prstGeom>
        </p:spPr>
        <p:txBody>
          <a:bodyPr anchorCtr="0" anchor="b" bIns="91425" lIns="91425" rIns="91425" tIns="91425">
            <a:noAutofit/>
          </a:bodyPr>
          <a:lstStyle/>
          <a:p>
            <a:pPr rtl="0" algn="ctr">
              <a:spcBef>
                <a:spcPts val="0"/>
              </a:spcBef>
              <a:buNone/>
            </a:pPr>
            <a:r>
              <a:rPr lang="en"/>
              <a:t>Risk map of NYC</a:t>
            </a:r>
          </a:p>
        </p:txBody>
      </p:sp>
      <p:pic>
        <p:nvPicPr>
          <p:cNvPr id="137" name="Shape 137"/>
          <p:cNvPicPr preferRelativeResize="0"/>
          <p:nvPr/>
        </p:nvPicPr>
        <p:blipFill rotWithShape="1">
          <a:blip r:embed="rId3">
            <a:alphaModFix/>
          </a:blip>
          <a:srcRect b="9918" l="45747" r="50070" t="0"/>
          <a:stretch/>
        </p:blipFill>
        <p:spPr>
          <a:xfrm flipH="1" rot="10800000">
            <a:off x="6214000" y="1479999"/>
            <a:ext cx="230400" cy="3278625"/>
          </a:xfrm>
          <a:prstGeom prst="rect">
            <a:avLst/>
          </a:prstGeom>
          <a:noFill/>
          <a:ln>
            <a:noFill/>
          </a:ln>
        </p:spPr>
      </p:pic>
      <p:sp>
        <p:nvSpPr>
          <p:cNvPr id="138" name="Shape 138"/>
          <p:cNvSpPr txBox="1"/>
          <p:nvPr/>
        </p:nvSpPr>
        <p:spPr>
          <a:xfrm>
            <a:off x="6745475" y="1145475"/>
            <a:ext cx="2014200" cy="281999"/>
          </a:xfrm>
          <a:prstGeom prst="rect">
            <a:avLst/>
          </a:prstGeom>
          <a:noFill/>
          <a:ln>
            <a:noFill/>
          </a:ln>
        </p:spPr>
        <p:txBody>
          <a:bodyPr anchorCtr="0" anchor="t" bIns="91425" lIns="91425" rIns="91425" tIns="91425">
            <a:noAutofit/>
          </a:bodyPr>
          <a:lstStyle/>
          <a:p>
            <a:pPr lvl="0" rtl="0">
              <a:spcBef>
                <a:spcPts val="0"/>
              </a:spcBef>
              <a:buNone/>
            </a:pPr>
            <a:r>
              <a:rPr b="1" lang="en"/>
              <a:t>Risk / Danger Level</a:t>
            </a:r>
          </a:p>
        </p:txBody>
      </p:sp>
      <p:pic>
        <p:nvPicPr>
          <p:cNvPr id="139" name="Shape 139"/>
          <p:cNvPicPr preferRelativeResize="0"/>
          <p:nvPr/>
        </p:nvPicPr>
        <p:blipFill rotWithShape="1">
          <a:blip r:embed="rId4">
            <a:alphaModFix/>
          </a:blip>
          <a:srcRect b="30767" l="0" r="0" t="0"/>
          <a:stretch/>
        </p:blipFill>
        <p:spPr>
          <a:xfrm>
            <a:off x="7091025" y="1479999"/>
            <a:ext cx="1020149" cy="518000"/>
          </a:xfrm>
          <a:prstGeom prst="rect">
            <a:avLst/>
          </a:prstGeom>
          <a:noFill/>
          <a:ln>
            <a:noFill/>
          </a:ln>
        </p:spPr>
      </p:pic>
      <p:pic>
        <p:nvPicPr>
          <p:cNvPr id="140" name="Shape 140"/>
          <p:cNvPicPr preferRelativeResize="0"/>
          <p:nvPr/>
        </p:nvPicPr>
        <p:blipFill>
          <a:blip r:embed="rId5">
            <a:alphaModFix/>
          </a:blip>
          <a:stretch>
            <a:fillRect/>
          </a:stretch>
        </p:blipFill>
        <p:spPr>
          <a:xfrm>
            <a:off x="7355499" y="2050512"/>
            <a:ext cx="491199" cy="628275"/>
          </a:xfrm>
          <a:prstGeom prst="rect">
            <a:avLst/>
          </a:prstGeom>
          <a:noFill/>
          <a:ln>
            <a:noFill/>
          </a:ln>
        </p:spPr>
      </p:pic>
      <p:pic>
        <p:nvPicPr>
          <p:cNvPr id="141" name="Shape 141"/>
          <p:cNvPicPr preferRelativeResize="0"/>
          <p:nvPr/>
        </p:nvPicPr>
        <p:blipFill>
          <a:blip r:embed="rId6">
            <a:alphaModFix/>
          </a:blip>
          <a:stretch>
            <a:fillRect/>
          </a:stretch>
        </p:blipFill>
        <p:spPr>
          <a:xfrm>
            <a:off x="7208000" y="2726150"/>
            <a:ext cx="786200" cy="670899"/>
          </a:xfrm>
          <a:prstGeom prst="rect">
            <a:avLst/>
          </a:prstGeom>
          <a:noFill/>
          <a:ln>
            <a:noFill/>
          </a:ln>
        </p:spPr>
      </p:pic>
      <p:pic>
        <p:nvPicPr>
          <p:cNvPr id="142" name="Shape 142"/>
          <p:cNvPicPr preferRelativeResize="0"/>
          <p:nvPr/>
        </p:nvPicPr>
        <p:blipFill>
          <a:blip r:embed="rId7">
            <a:alphaModFix/>
          </a:blip>
          <a:stretch>
            <a:fillRect/>
          </a:stretch>
        </p:blipFill>
        <p:spPr>
          <a:xfrm>
            <a:off x="7091027" y="3473250"/>
            <a:ext cx="1020149" cy="671243"/>
          </a:xfrm>
          <a:prstGeom prst="rect">
            <a:avLst/>
          </a:prstGeom>
          <a:noFill/>
          <a:ln>
            <a:noFill/>
          </a:ln>
        </p:spPr>
      </p:pic>
      <p:pic>
        <p:nvPicPr>
          <p:cNvPr id="143" name="Shape 143"/>
          <p:cNvPicPr preferRelativeResize="0"/>
          <p:nvPr/>
        </p:nvPicPr>
        <p:blipFill>
          <a:blip r:embed="rId8">
            <a:alphaModFix/>
          </a:blip>
          <a:stretch>
            <a:fillRect/>
          </a:stretch>
        </p:blipFill>
        <p:spPr>
          <a:xfrm>
            <a:off x="6971837" y="4220700"/>
            <a:ext cx="1258524" cy="733124"/>
          </a:xfrm>
          <a:prstGeom prst="rect">
            <a:avLst/>
          </a:prstGeom>
          <a:noFill/>
          <a:ln>
            <a:noFill/>
          </a:ln>
        </p:spPr>
      </p:pic>
      <p:sp>
        <p:nvSpPr>
          <p:cNvPr id="144" name="Shape 144">
            <a:hlinkClick r:id="rId10"/>
          </p:cNvPr>
          <p:cNvSpPr/>
          <p:nvPr/>
        </p:nvSpPr>
        <p:spPr>
          <a:xfrm>
            <a:off x="938475" y="1347100"/>
            <a:ext cx="4572000" cy="3429000"/>
          </a:xfrm>
          <a:prstGeom prst="rect">
            <a:avLst/>
          </a:prstGeom>
          <a:blipFill>
            <a:blip r:embed="rId11">
              <a:alphaModFix/>
            </a:blip>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Problem</a:t>
            </a:r>
          </a:p>
        </p:txBody>
      </p:sp>
      <p:sp>
        <p:nvSpPr>
          <p:cNvPr id="49" name="Shape 49"/>
          <p:cNvSpPr txBox="1"/>
          <p:nvPr>
            <p:ph idx="1" type="body"/>
          </p:nvPr>
        </p:nvSpPr>
        <p:spPr>
          <a:xfrm>
            <a:off x="457200" y="1200150"/>
            <a:ext cx="8361599" cy="3725699"/>
          </a:xfrm>
          <a:prstGeom prst="rect">
            <a:avLst/>
          </a:prstGeom>
        </p:spPr>
        <p:txBody>
          <a:bodyPr anchorCtr="0" anchor="t" bIns="91425" lIns="91425" rIns="91425" tIns="91425">
            <a:noAutofit/>
          </a:bodyPr>
          <a:lstStyle/>
          <a:p>
            <a:pPr indent="0" marL="3200400" rtl="0" algn="l">
              <a:spcBef>
                <a:spcPts val="0"/>
              </a:spcBef>
              <a:buNone/>
            </a:pPr>
            <a:r>
              <a:rPr b="1" lang="en"/>
              <a:t>Dr. Evil </a:t>
            </a:r>
          </a:p>
          <a:p>
            <a:pPr indent="0" marL="0" rtl="0" algn="ctr">
              <a:spcBef>
                <a:spcPts val="0"/>
              </a:spcBef>
              <a:buNone/>
            </a:pPr>
            <a:r>
              <a:t/>
            </a:r>
            <a:endParaRPr b="1" sz="600"/>
          </a:p>
          <a:p>
            <a:pPr indent="457200" lvl="0" marL="2743200" rtl="0">
              <a:spcBef>
                <a:spcPts val="0"/>
              </a:spcBef>
              <a:buNone/>
            </a:pPr>
            <a:r>
              <a:rPr lang="en" sz="1800"/>
              <a:t>-Infamous terrorist from the UK</a:t>
            </a:r>
          </a:p>
          <a:p>
            <a:pPr indent="457200" marL="2743200" rtl="0">
              <a:spcBef>
                <a:spcPts val="0"/>
              </a:spcBef>
              <a:buNone/>
            </a:pPr>
            <a:r>
              <a:rPr lang="en" sz="1800"/>
              <a:t>-Ties with Al Qaeda, Iran, and North Korea</a:t>
            </a:r>
          </a:p>
          <a:p>
            <a:pPr indent="457200" marL="2743200" rtl="0">
              <a:spcBef>
                <a:spcPts val="0"/>
              </a:spcBef>
              <a:buNone/>
            </a:pPr>
            <a:r>
              <a:rPr lang="en" sz="1800"/>
              <a:t>-3 attempts at world destruction in last 25 years</a:t>
            </a:r>
          </a:p>
          <a:p>
            <a:pPr indent="457200" marL="3657600" rtl="0">
              <a:spcBef>
                <a:spcPts val="0"/>
              </a:spcBef>
              <a:buNone/>
            </a:pPr>
            <a:r>
              <a:rPr lang="en" sz="1800"/>
              <a:t>-attempts neutralized by now inactive    </a:t>
            </a:r>
          </a:p>
          <a:p>
            <a:pPr indent="457200" marL="3657600" rtl="0">
              <a:spcBef>
                <a:spcPts val="0"/>
              </a:spcBef>
              <a:buNone/>
            </a:pPr>
            <a:r>
              <a:rPr lang="en" sz="1800"/>
              <a:t> secret agent with MI-6</a:t>
            </a:r>
          </a:p>
          <a:p>
            <a:pPr rtl="0">
              <a:spcBef>
                <a:spcPts val="0"/>
              </a:spcBef>
              <a:buNone/>
            </a:pPr>
            <a:r>
              <a:rPr lang="en" sz="1500"/>
              <a:t>A spy in the organization has revealed that Dr. Evil plans to release a </a:t>
            </a:r>
            <a:r>
              <a:rPr b="1" lang="en" sz="1500"/>
              <a:t>deadly biological agent</a:t>
            </a:r>
            <a:r>
              <a:rPr lang="en" sz="1500"/>
              <a:t> in the </a:t>
            </a:r>
            <a:r>
              <a:rPr b="1" lang="en" sz="1500"/>
              <a:t>NYC Subway</a:t>
            </a:r>
            <a:r>
              <a:rPr lang="en" sz="1500"/>
              <a:t> in the next few weeks. The biological agent is believed to be a derivative of a chemical once thought to be the cure to cancer, but was later shown to cause </a:t>
            </a:r>
            <a:r>
              <a:rPr b="1" lang="en" sz="1500"/>
              <a:t>Victus Mortuus,</a:t>
            </a:r>
            <a:r>
              <a:rPr lang="en" sz="1500"/>
              <a:t> not only quickly killing humans but reviving them as </a:t>
            </a:r>
            <a:r>
              <a:rPr b="1" lang="en" sz="1500"/>
              <a:t>Homo Necrosis Zombifis</a:t>
            </a:r>
            <a:r>
              <a:rPr lang="en" sz="1500"/>
              <a:t>(aka: zombies).</a:t>
            </a:r>
          </a:p>
          <a:p>
            <a:pPr>
              <a:spcBef>
                <a:spcPts val="0"/>
              </a:spcBef>
              <a:buNone/>
            </a:pPr>
            <a:r>
              <a:t/>
            </a:r>
            <a:endParaRPr sz="1800"/>
          </a:p>
        </p:txBody>
      </p:sp>
      <p:pic>
        <p:nvPicPr>
          <p:cNvPr id="50" name="Shape 50"/>
          <p:cNvPicPr preferRelativeResize="0"/>
          <p:nvPr/>
        </p:nvPicPr>
        <p:blipFill rotWithShape="1">
          <a:blip r:embed="rId3">
            <a:alphaModFix/>
          </a:blip>
          <a:srcRect b="0" l="16962" r="10981" t="0"/>
          <a:stretch/>
        </p:blipFill>
        <p:spPr>
          <a:xfrm>
            <a:off x="457200" y="1396812"/>
            <a:ext cx="2821999" cy="23498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Problem</a:t>
            </a:r>
          </a:p>
        </p:txBody>
      </p:sp>
      <p:sp>
        <p:nvSpPr>
          <p:cNvPr id="56" name="Shape 56"/>
          <p:cNvSpPr txBox="1"/>
          <p:nvPr>
            <p:ph idx="1" type="body"/>
          </p:nvPr>
        </p:nvSpPr>
        <p:spPr>
          <a:xfrm>
            <a:off x="457200" y="1009950"/>
            <a:ext cx="8229600" cy="3915899"/>
          </a:xfrm>
          <a:prstGeom prst="rect">
            <a:avLst/>
          </a:prstGeom>
        </p:spPr>
        <p:txBody>
          <a:bodyPr anchorCtr="0" anchor="t" bIns="91425" lIns="91425" rIns="91425" tIns="91425">
            <a:noAutofit/>
          </a:bodyPr>
          <a:lstStyle/>
          <a:p>
            <a:pPr rtl="0" algn="just">
              <a:spcBef>
                <a:spcPts val="0"/>
              </a:spcBef>
              <a:buNone/>
            </a:pPr>
            <a:r>
              <a:t/>
            </a:r>
            <a:endParaRPr sz="1800"/>
          </a:p>
          <a:p>
            <a:pPr rtl="0" algn="just">
              <a:spcBef>
                <a:spcPts val="0"/>
              </a:spcBef>
              <a:buNone/>
            </a:pPr>
            <a:r>
              <a:t/>
            </a:r>
            <a:endParaRPr sz="1800"/>
          </a:p>
          <a:p>
            <a:pPr rtl="0" algn="just">
              <a:spcBef>
                <a:spcPts val="0"/>
              </a:spcBef>
              <a:buNone/>
            </a:pPr>
            <a:r>
              <a:t/>
            </a:r>
            <a:endParaRPr sz="1800"/>
          </a:p>
          <a:p>
            <a:pPr rtl="0" algn="just">
              <a:spcBef>
                <a:spcPts val="0"/>
              </a:spcBef>
              <a:buNone/>
            </a:pPr>
            <a:r>
              <a:t/>
            </a:r>
            <a:endParaRPr sz="1800"/>
          </a:p>
          <a:p>
            <a:pPr rtl="0" algn="just">
              <a:spcBef>
                <a:spcPts val="0"/>
              </a:spcBef>
              <a:buNone/>
            </a:pPr>
            <a:r>
              <a:t/>
            </a:r>
            <a:endParaRPr sz="1800"/>
          </a:p>
          <a:p>
            <a:pPr rtl="0" algn="just">
              <a:spcBef>
                <a:spcPts val="0"/>
              </a:spcBef>
              <a:buNone/>
            </a:pPr>
            <a:r>
              <a:t/>
            </a:r>
            <a:endParaRPr sz="700"/>
          </a:p>
          <a:p>
            <a:pPr rtl="0" algn="just">
              <a:spcBef>
                <a:spcPts val="0"/>
              </a:spcBef>
              <a:buNone/>
            </a:pPr>
            <a:r>
              <a:rPr lang="en" sz="1800"/>
              <a:t>It is believed that NYC was chosen because it has a population of more than </a:t>
            </a:r>
            <a:r>
              <a:rPr b="1" lang="en" sz="1800"/>
              <a:t>8.4 million people,</a:t>
            </a:r>
            <a:r>
              <a:rPr lang="en" sz="1800"/>
              <a:t> with </a:t>
            </a:r>
            <a:r>
              <a:rPr b="1" lang="en" sz="1800"/>
              <a:t>3.1 million located in Manhattan</a:t>
            </a:r>
            <a:r>
              <a:rPr lang="en" sz="1800"/>
              <a:t> during the day time (</a:t>
            </a:r>
            <a:r>
              <a:rPr b="1" lang="en" sz="1800"/>
              <a:t>100,000/sq-mile</a:t>
            </a:r>
            <a:r>
              <a:rPr lang="en" sz="1800"/>
              <a:t>). </a:t>
            </a:r>
          </a:p>
          <a:p>
            <a:pPr lvl="0" rtl="0" algn="just">
              <a:spcBef>
                <a:spcPts val="0"/>
              </a:spcBef>
              <a:buNone/>
            </a:pPr>
            <a:r>
              <a:rPr lang="en" sz="1800"/>
              <a:t>An infection lies dormant for </a:t>
            </a:r>
            <a:r>
              <a:rPr b="1" lang="en" sz="1800"/>
              <a:t>1 day</a:t>
            </a:r>
            <a:r>
              <a:rPr lang="en" sz="1800"/>
              <a:t> before symptoms show up (often misdiagnosed as Mad Cow Disease). It is believed that if an outbreak is not contained </a:t>
            </a:r>
            <a:r>
              <a:rPr b="1" lang="en" sz="1800"/>
              <a:t>within 48 hours</a:t>
            </a:r>
            <a:r>
              <a:rPr lang="en" sz="1800"/>
              <a:t>, the world’s population is at risk.</a:t>
            </a:r>
          </a:p>
          <a:p>
            <a:pPr lvl="0" rtl="0" algn="just">
              <a:spcBef>
                <a:spcPts val="0"/>
              </a:spcBef>
              <a:buNone/>
            </a:pPr>
            <a:r>
              <a:t/>
            </a:r>
            <a:endParaRPr sz="1800"/>
          </a:p>
        </p:txBody>
      </p:sp>
      <p:pic>
        <p:nvPicPr>
          <p:cNvPr id="57" name="Shape 57"/>
          <p:cNvPicPr preferRelativeResize="0"/>
          <p:nvPr/>
        </p:nvPicPr>
        <p:blipFill>
          <a:blip r:embed="rId3">
            <a:alphaModFix/>
          </a:blip>
          <a:stretch>
            <a:fillRect/>
          </a:stretch>
        </p:blipFill>
        <p:spPr>
          <a:xfrm>
            <a:off x="399337" y="1394950"/>
            <a:ext cx="8345325" cy="15843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Why the Subway System?</a:t>
            </a:r>
          </a:p>
        </p:txBody>
      </p:sp>
      <p:sp>
        <p:nvSpPr>
          <p:cNvPr id="63" name="Shape 63"/>
          <p:cNvSpPr txBox="1"/>
          <p:nvPr>
            <p:ph idx="1" type="body"/>
          </p:nvPr>
        </p:nvSpPr>
        <p:spPr>
          <a:xfrm>
            <a:off x="457200" y="1200150"/>
            <a:ext cx="3842399" cy="3725699"/>
          </a:xfrm>
          <a:prstGeom prst="rect">
            <a:avLst/>
          </a:prstGeom>
        </p:spPr>
        <p:txBody>
          <a:bodyPr anchorCtr="0" anchor="t" bIns="91425" lIns="91425" rIns="91425" tIns="91425">
            <a:noAutofit/>
          </a:bodyPr>
          <a:lstStyle/>
          <a:p>
            <a:pPr algn="just">
              <a:spcBef>
                <a:spcPts val="0"/>
              </a:spcBef>
              <a:buNone/>
            </a:pPr>
            <a:r>
              <a:rPr lang="en" sz="1800"/>
              <a:t>The CDC has reason to believe that this attack will likely be started in one of the NYC Subway Stations.  With an an average ridership of </a:t>
            </a:r>
            <a:r>
              <a:rPr b="1" lang="en" sz="1800"/>
              <a:t>2.5mil-5.5mil per day</a:t>
            </a:r>
            <a:r>
              <a:rPr lang="en" sz="1800"/>
              <a:t>; the disease could spread very quickly throughout the city through this channel because of the number of riders at any given time, the large number of transfers, and the deep network of subway stations located in the five boroughs.</a:t>
            </a:r>
          </a:p>
        </p:txBody>
      </p:sp>
      <p:grpSp>
        <p:nvGrpSpPr>
          <p:cNvPr id="64" name="Shape 64"/>
          <p:cNvGrpSpPr/>
          <p:nvPr/>
        </p:nvGrpSpPr>
        <p:grpSpPr>
          <a:xfrm>
            <a:off x="4782899" y="1340409"/>
            <a:ext cx="3687558" cy="3519797"/>
            <a:chOff x="4706468" y="1340462"/>
            <a:chExt cx="3842407" cy="3667984"/>
          </a:xfrm>
        </p:grpSpPr>
        <p:pic>
          <p:nvPicPr>
            <p:cNvPr id="65" name="Shape 65"/>
            <p:cNvPicPr preferRelativeResize="0"/>
            <p:nvPr/>
          </p:nvPicPr>
          <p:blipFill>
            <a:blip r:embed="rId3">
              <a:alphaModFix/>
            </a:blip>
            <a:stretch>
              <a:fillRect/>
            </a:stretch>
          </p:blipFill>
          <p:spPr>
            <a:xfrm>
              <a:off x="4706468" y="1340462"/>
              <a:ext cx="3842285" cy="2161283"/>
            </a:xfrm>
            <a:prstGeom prst="rect">
              <a:avLst/>
            </a:prstGeom>
            <a:noFill/>
            <a:ln>
              <a:noFill/>
            </a:ln>
          </p:spPr>
        </p:pic>
        <p:pic>
          <p:nvPicPr>
            <p:cNvPr id="66" name="Shape 66"/>
            <p:cNvPicPr preferRelativeResize="0"/>
            <p:nvPr/>
          </p:nvPicPr>
          <p:blipFill rotWithShape="1">
            <a:blip r:embed="rId4">
              <a:alphaModFix/>
            </a:blip>
            <a:srcRect b="13473" l="0" r="0" t="27560"/>
            <a:stretch/>
          </p:blipFill>
          <p:spPr>
            <a:xfrm>
              <a:off x="4706475" y="3501750"/>
              <a:ext cx="3842401" cy="1506697"/>
            </a:xfrm>
            <a:prstGeom prst="rect">
              <a:avLst/>
            </a:prstGeom>
            <a:noFill/>
            <a:ln>
              <a:noFill/>
            </a:ln>
          </p:spPr>
        </p:pic>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nvSpPr>
        <p:spPr>
          <a:xfrm>
            <a:off x="4819875" y="1421675"/>
            <a:ext cx="3490499" cy="30746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72" name="Shape 72"/>
          <p:cNvSpPr txBox="1"/>
          <p:nvPr/>
        </p:nvSpPr>
        <p:spPr>
          <a:xfrm>
            <a:off x="410550" y="2123225"/>
            <a:ext cx="8322900" cy="2038200"/>
          </a:xfrm>
          <a:prstGeom prst="rect">
            <a:avLst/>
          </a:prstGeom>
          <a:noFill/>
          <a:ln>
            <a:noFill/>
          </a:ln>
        </p:spPr>
        <p:txBody>
          <a:bodyPr anchorCtr="0" anchor="t" bIns="91425" lIns="91425" rIns="91425" tIns="91425">
            <a:noAutofit/>
          </a:bodyPr>
          <a:lstStyle/>
          <a:p>
            <a:pPr algn="ctr">
              <a:spcBef>
                <a:spcPts val="0"/>
              </a:spcBef>
              <a:buNone/>
            </a:pPr>
            <a:r>
              <a:rPr lang="en" sz="10000">
                <a:solidFill>
                  <a:srgbClr val="3C78D8"/>
                </a:solidFill>
                <a:latin typeface="Impact"/>
                <a:ea typeface="Impact"/>
                <a:cs typeface="Impact"/>
                <a:sym typeface="Impact"/>
              </a:rPr>
              <a:t>Initial Findings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47600" y="196450"/>
            <a:ext cx="8591699" cy="857400"/>
          </a:xfrm>
          <a:prstGeom prst="rect">
            <a:avLst/>
          </a:prstGeom>
        </p:spPr>
        <p:txBody>
          <a:bodyPr anchorCtr="0" anchor="b" bIns="91425" lIns="91425" rIns="91425" tIns="91425">
            <a:noAutofit/>
          </a:bodyPr>
          <a:lstStyle/>
          <a:p>
            <a:pPr algn="ctr">
              <a:spcBef>
                <a:spcPts val="0"/>
              </a:spcBef>
              <a:buNone/>
            </a:pPr>
            <a:r>
              <a:rPr lang="en"/>
              <a:t>Stations with Most Foot Traffic</a:t>
            </a:r>
          </a:p>
        </p:txBody>
      </p:sp>
      <p:pic>
        <p:nvPicPr>
          <p:cNvPr id="78" name="Shape 78"/>
          <p:cNvPicPr preferRelativeResize="0"/>
          <p:nvPr/>
        </p:nvPicPr>
        <p:blipFill rotWithShape="1">
          <a:blip r:embed="rId3">
            <a:alphaModFix/>
          </a:blip>
          <a:srcRect b="68510" l="0" r="0" t="946"/>
          <a:stretch/>
        </p:blipFill>
        <p:spPr>
          <a:xfrm>
            <a:off x="2121725" y="1223775"/>
            <a:ext cx="5663449" cy="3723226"/>
          </a:xfrm>
          <a:prstGeom prst="rect">
            <a:avLst/>
          </a:prstGeom>
          <a:noFill/>
          <a:ln>
            <a:noFill/>
          </a:ln>
        </p:spPr>
      </p:pic>
      <p:sp>
        <p:nvSpPr>
          <p:cNvPr id="79" name="Shape 79"/>
          <p:cNvSpPr txBox="1"/>
          <p:nvPr/>
        </p:nvSpPr>
        <p:spPr>
          <a:xfrm>
            <a:off x="314325" y="1847850"/>
            <a:ext cx="2267099" cy="295199"/>
          </a:xfrm>
          <a:prstGeom prst="rect">
            <a:avLst/>
          </a:prstGeom>
          <a:noFill/>
          <a:ln>
            <a:noFill/>
          </a:ln>
        </p:spPr>
        <p:txBody>
          <a:bodyPr anchorCtr="0" anchor="t" bIns="91425" lIns="91425" rIns="91425" tIns="91425">
            <a:noAutofit/>
          </a:bodyPr>
          <a:lstStyle/>
          <a:p>
            <a:pPr algn="ctr">
              <a:spcBef>
                <a:spcPts val="0"/>
              </a:spcBef>
              <a:buNone/>
            </a:pPr>
            <a:r>
              <a:rPr lang="en" sz="1200"/>
              <a:t>Penn Station</a:t>
            </a:r>
          </a:p>
        </p:txBody>
      </p:sp>
      <p:sp>
        <p:nvSpPr>
          <p:cNvPr id="80" name="Shape 80"/>
          <p:cNvSpPr txBox="1"/>
          <p:nvPr/>
        </p:nvSpPr>
        <p:spPr>
          <a:xfrm>
            <a:off x="314325" y="2247900"/>
            <a:ext cx="2267099" cy="295199"/>
          </a:xfrm>
          <a:prstGeom prst="rect">
            <a:avLst/>
          </a:prstGeom>
          <a:noFill/>
          <a:ln>
            <a:noFill/>
          </a:ln>
        </p:spPr>
        <p:txBody>
          <a:bodyPr anchorCtr="0" anchor="t" bIns="91425" lIns="91425" rIns="91425" tIns="91425">
            <a:noAutofit/>
          </a:bodyPr>
          <a:lstStyle/>
          <a:p>
            <a:pPr lvl="0" rtl="0" algn="ctr">
              <a:spcBef>
                <a:spcPts val="0"/>
              </a:spcBef>
              <a:buNone/>
            </a:pPr>
            <a:r>
              <a:rPr lang="en" sz="1200"/>
              <a:t>Grand Central</a:t>
            </a:r>
          </a:p>
        </p:txBody>
      </p:sp>
      <p:sp>
        <p:nvSpPr>
          <p:cNvPr id="81" name="Shape 81"/>
          <p:cNvSpPr txBox="1"/>
          <p:nvPr/>
        </p:nvSpPr>
        <p:spPr>
          <a:xfrm>
            <a:off x="314325" y="2647950"/>
            <a:ext cx="2267099" cy="295199"/>
          </a:xfrm>
          <a:prstGeom prst="rect">
            <a:avLst/>
          </a:prstGeom>
          <a:noFill/>
          <a:ln>
            <a:noFill/>
          </a:ln>
        </p:spPr>
        <p:txBody>
          <a:bodyPr anchorCtr="0" anchor="t" bIns="91425" lIns="91425" rIns="91425" tIns="91425">
            <a:noAutofit/>
          </a:bodyPr>
          <a:lstStyle/>
          <a:p>
            <a:pPr lvl="0" rtl="0" algn="ctr">
              <a:spcBef>
                <a:spcPts val="0"/>
              </a:spcBef>
              <a:buNone/>
            </a:pPr>
            <a:r>
              <a:rPr lang="en" sz="1200"/>
              <a:t>Herald Square</a:t>
            </a:r>
          </a:p>
        </p:txBody>
      </p:sp>
      <p:sp>
        <p:nvSpPr>
          <p:cNvPr id="82" name="Shape 82"/>
          <p:cNvSpPr txBox="1"/>
          <p:nvPr/>
        </p:nvSpPr>
        <p:spPr>
          <a:xfrm>
            <a:off x="314325" y="3048000"/>
            <a:ext cx="2267099" cy="295199"/>
          </a:xfrm>
          <a:prstGeom prst="rect">
            <a:avLst/>
          </a:prstGeom>
          <a:noFill/>
          <a:ln>
            <a:noFill/>
          </a:ln>
        </p:spPr>
        <p:txBody>
          <a:bodyPr anchorCtr="0" anchor="t" bIns="91425" lIns="91425" rIns="91425" tIns="91425">
            <a:noAutofit/>
          </a:bodyPr>
          <a:lstStyle/>
          <a:p>
            <a:pPr lvl="0" rtl="0" algn="ctr">
              <a:spcBef>
                <a:spcPts val="0"/>
              </a:spcBef>
              <a:buNone/>
            </a:pPr>
            <a:r>
              <a:rPr lang="en" sz="1200"/>
              <a:t>Port Authority</a:t>
            </a:r>
          </a:p>
        </p:txBody>
      </p:sp>
      <p:sp>
        <p:nvSpPr>
          <p:cNvPr id="83" name="Shape 83"/>
          <p:cNvSpPr txBox="1"/>
          <p:nvPr/>
        </p:nvSpPr>
        <p:spPr>
          <a:xfrm>
            <a:off x="314325" y="3400425"/>
            <a:ext cx="2267099" cy="295199"/>
          </a:xfrm>
          <a:prstGeom prst="rect">
            <a:avLst/>
          </a:prstGeom>
          <a:noFill/>
          <a:ln>
            <a:noFill/>
          </a:ln>
        </p:spPr>
        <p:txBody>
          <a:bodyPr anchorCtr="0" anchor="t" bIns="91425" lIns="91425" rIns="91425" tIns="91425">
            <a:noAutofit/>
          </a:bodyPr>
          <a:lstStyle/>
          <a:p>
            <a:pPr lvl="0" rtl="0" algn="ctr">
              <a:spcBef>
                <a:spcPts val="0"/>
              </a:spcBef>
              <a:buNone/>
            </a:pPr>
            <a:r>
              <a:rPr lang="en" sz="1200"/>
              <a:t>Times Square</a:t>
            </a:r>
          </a:p>
        </p:txBody>
      </p:sp>
      <p:sp>
        <p:nvSpPr>
          <p:cNvPr id="84" name="Shape 84"/>
          <p:cNvSpPr txBox="1"/>
          <p:nvPr/>
        </p:nvSpPr>
        <p:spPr>
          <a:xfrm>
            <a:off x="333375" y="1476450"/>
            <a:ext cx="2267099" cy="295199"/>
          </a:xfrm>
          <a:prstGeom prst="rect">
            <a:avLst/>
          </a:prstGeom>
          <a:noFill/>
          <a:ln>
            <a:noFill/>
          </a:ln>
        </p:spPr>
        <p:txBody>
          <a:bodyPr anchorCtr="0" anchor="t" bIns="91425" lIns="91425" rIns="91425" tIns="91425">
            <a:noAutofit/>
          </a:bodyPr>
          <a:lstStyle/>
          <a:p>
            <a:pPr lvl="0" rtl="0" algn="ctr">
              <a:spcBef>
                <a:spcPts val="0"/>
              </a:spcBef>
              <a:buNone/>
            </a:pPr>
            <a:r>
              <a:rPr b="1" lang="en" sz="1800"/>
              <a:t>Station Name</a:t>
            </a:r>
          </a:p>
        </p:txBody>
      </p:sp>
      <p:sp>
        <p:nvSpPr>
          <p:cNvPr id="85" name="Shape 85"/>
          <p:cNvSpPr txBox="1"/>
          <p:nvPr/>
        </p:nvSpPr>
        <p:spPr>
          <a:xfrm>
            <a:off x="2914650" y="4419600"/>
            <a:ext cx="4029000" cy="527399"/>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 sz="1200"/>
              <a:t>Number of Riders (millions)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p:nvPr/>
        </p:nvSpPr>
        <p:spPr>
          <a:xfrm>
            <a:off x="291525" y="4799900"/>
            <a:ext cx="3435900" cy="343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 name="Shape 91"/>
          <p:cNvSpPr txBox="1"/>
          <p:nvPr>
            <p:ph type="title"/>
          </p:nvPr>
        </p:nvSpPr>
        <p:spPr>
          <a:xfrm>
            <a:off x="168350" y="196653"/>
            <a:ext cx="8229600" cy="857400"/>
          </a:xfrm>
          <a:prstGeom prst="rect">
            <a:avLst/>
          </a:prstGeom>
        </p:spPr>
        <p:txBody>
          <a:bodyPr anchorCtr="0" anchor="b" bIns="91425" lIns="91425" rIns="91425" tIns="91425">
            <a:noAutofit/>
          </a:bodyPr>
          <a:lstStyle/>
          <a:p>
            <a:pPr>
              <a:spcBef>
                <a:spcPts val="0"/>
              </a:spcBef>
              <a:buNone/>
            </a:pPr>
            <a:r>
              <a:rPr lang="en"/>
              <a:t>Entries by Day</a:t>
            </a:r>
          </a:p>
        </p:txBody>
      </p:sp>
      <p:pic>
        <p:nvPicPr>
          <p:cNvPr id="92" name="Shape 92"/>
          <p:cNvPicPr preferRelativeResize="0"/>
          <p:nvPr/>
        </p:nvPicPr>
        <p:blipFill rotWithShape="1">
          <a:blip r:embed="rId3">
            <a:alphaModFix/>
          </a:blip>
          <a:srcRect b="38537" l="0" r="0" t="0"/>
          <a:stretch/>
        </p:blipFill>
        <p:spPr>
          <a:xfrm>
            <a:off x="3638238" y="0"/>
            <a:ext cx="5505761" cy="5143500"/>
          </a:xfrm>
          <a:prstGeom prst="rect">
            <a:avLst/>
          </a:prstGeom>
          <a:noFill/>
          <a:ln>
            <a:noFill/>
          </a:ln>
        </p:spPr>
      </p:pic>
      <p:sp>
        <p:nvSpPr>
          <p:cNvPr id="93" name="Shape 93"/>
          <p:cNvSpPr txBox="1"/>
          <p:nvPr/>
        </p:nvSpPr>
        <p:spPr>
          <a:xfrm>
            <a:off x="207600" y="1340000"/>
            <a:ext cx="3283799" cy="3585899"/>
          </a:xfrm>
          <a:prstGeom prst="rect">
            <a:avLst/>
          </a:prstGeom>
          <a:noFill/>
          <a:ln>
            <a:noFill/>
          </a:ln>
        </p:spPr>
        <p:txBody>
          <a:bodyPr anchorCtr="0" anchor="t" bIns="91425" lIns="91425" rIns="91425" tIns="91425">
            <a:noAutofit/>
          </a:bodyPr>
          <a:lstStyle/>
          <a:p>
            <a:pPr rtl="0" algn="ctr">
              <a:spcBef>
                <a:spcPts val="0"/>
              </a:spcBef>
              <a:buNone/>
            </a:pPr>
            <a:r>
              <a:rPr b="1" lang="en" sz="1800"/>
              <a:t>Weekdays are much more </a:t>
            </a:r>
          </a:p>
          <a:p>
            <a:pPr rtl="0" algn="ctr">
              <a:spcBef>
                <a:spcPts val="0"/>
              </a:spcBef>
              <a:buNone/>
            </a:pPr>
            <a:r>
              <a:rPr b="1" lang="en" sz="1800"/>
              <a:t>popular than weekends</a:t>
            </a:r>
          </a:p>
          <a:p>
            <a:pPr rtl="0">
              <a:spcBef>
                <a:spcPts val="0"/>
              </a:spcBef>
              <a:buNone/>
            </a:pPr>
            <a:r>
              <a:rPr lang="en" sz="1800"/>
              <a:t>	-5.5 million riders on an average weekday</a:t>
            </a:r>
          </a:p>
          <a:p>
            <a:pPr rtl="0">
              <a:spcBef>
                <a:spcPts val="0"/>
              </a:spcBef>
              <a:buNone/>
            </a:pPr>
            <a:r>
              <a:rPr lang="en" sz="1800"/>
              <a:t>	-3 millions average riders on an average weekend day</a:t>
            </a:r>
          </a:p>
          <a:p>
            <a:pPr rtl="0">
              <a:spcBef>
                <a:spcPts val="0"/>
              </a:spcBef>
              <a:buNone/>
            </a:pPr>
            <a:r>
              <a:t/>
            </a:r>
            <a:endParaRPr sz="1800"/>
          </a:p>
          <a:p>
            <a:pPr rtl="0" algn="ctr">
              <a:spcBef>
                <a:spcPts val="0"/>
              </a:spcBef>
              <a:buNone/>
            </a:pPr>
            <a:r>
              <a:rPr b="1" lang="en" sz="1800"/>
              <a:t>Mornings are busier than afternoons or nights</a:t>
            </a:r>
          </a:p>
          <a:p>
            <a:pPr>
              <a:spcBef>
                <a:spcPts val="0"/>
              </a:spcBef>
              <a:buNone/>
            </a:pPr>
            <a:r>
              <a:rPr b="1" lang="en" sz="1800"/>
              <a:t>	-</a:t>
            </a:r>
            <a:r>
              <a:rPr lang="en" sz="1800"/>
              <a:t>nearly 50% of all traffic is during the morning commute time</a:t>
            </a:r>
          </a:p>
        </p:txBody>
      </p:sp>
      <p:sp>
        <p:nvSpPr>
          <p:cNvPr id="94" name="Shape 94"/>
          <p:cNvSpPr/>
          <p:nvPr/>
        </p:nvSpPr>
        <p:spPr>
          <a:xfrm>
            <a:off x="254775" y="1056900"/>
            <a:ext cx="3378299" cy="2076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5" name="Shape 95"/>
          <p:cNvSpPr txBox="1"/>
          <p:nvPr/>
        </p:nvSpPr>
        <p:spPr>
          <a:xfrm>
            <a:off x="4806525" y="4849700"/>
            <a:ext cx="3638100" cy="343500"/>
          </a:xfrm>
          <a:prstGeom prst="rect">
            <a:avLst/>
          </a:prstGeom>
          <a:noFill/>
          <a:ln>
            <a:noFill/>
          </a:ln>
        </p:spPr>
        <p:txBody>
          <a:bodyPr anchorCtr="0" anchor="t" bIns="91425" lIns="91425" rIns="91425" tIns="91425">
            <a:noAutofit/>
          </a:bodyPr>
          <a:lstStyle/>
          <a:p>
            <a:pPr>
              <a:spcBef>
                <a:spcPts val="0"/>
              </a:spcBef>
              <a:buNone/>
            </a:pPr>
            <a:r>
              <a:rPr lang="en">
                <a:solidFill>
                  <a:srgbClr val="F3F3F3"/>
                </a:solidFill>
              </a:rPr>
              <a:t>*data in millions unless otherwise noted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p:nvPr/>
        </p:nvSpPr>
        <p:spPr>
          <a:xfrm>
            <a:off x="3226575" y="4850375"/>
            <a:ext cx="5454299" cy="226499"/>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1" name="Shape 101"/>
          <p:cNvSpPr/>
          <p:nvPr/>
        </p:nvSpPr>
        <p:spPr>
          <a:xfrm>
            <a:off x="3217544" y="924775"/>
            <a:ext cx="415500" cy="471899"/>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en"/>
              <a:t>                         Coverage Distribution   </a:t>
            </a:r>
          </a:p>
        </p:txBody>
      </p:sp>
      <p:sp>
        <p:nvSpPr>
          <p:cNvPr id="103" name="Shape 103"/>
          <p:cNvSpPr txBox="1"/>
          <p:nvPr/>
        </p:nvSpPr>
        <p:spPr>
          <a:xfrm>
            <a:off x="3459300" y="1304525"/>
            <a:ext cx="5227499" cy="3466200"/>
          </a:xfrm>
          <a:prstGeom prst="rect">
            <a:avLst/>
          </a:prstGeom>
          <a:noFill/>
          <a:ln>
            <a:noFill/>
          </a:ln>
        </p:spPr>
        <p:txBody>
          <a:bodyPr anchorCtr="0" anchor="t" bIns="91425" lIns="91425" rIns="91425" tIns="91425">
            <a:noAutofit/>
          </a:bodyPr>
          <a:lstStyle/>
          <a:p>
            <a:pPr rtl="0" algn="r">
              <a:spcBef>
                <a:spcPts val="0"/>
              </a:spcBef>
              <a:buNone/>
            </a:pPr>
            <a:r>
              <a:rPr lang="en" sz="1800"/>
              <a:t>The top </a:t>
            </a:r>
            <a:r>
              <a:rPr b="1" lang="en" sz="1800"/>
              <a:t>5 stations</a:t>
            </a:r>
            <a:r>
              <a:rPr lang="en" sz="1800"/>
              <a:t> cover </a:t>
            </a:r>
            <a:r>
              <a:rPr b="1" lang="en" sz="1800"/>
              <a:t>10%</a:t>
            </a:r>
          </a:p>
          <a:p>
            <a:pPr rtl="0" algn="r">
              <a:spcBef>
                <a:spcPts val="0"/>
              </a:spcBef>
              <a:buNone/>
            </a:pPr>
            <a:r>
              <a:rPr lang="en" sz="1800"/>
              <a:t>The top </a:t>
            </a:r>
            <a:r>
              <a:rPr b="1" lang="en" sz="1800"/>
              <a:t>86 stations</a:t>
            </a:r>
            <a:r>
              <a:rPr lang="en" sz="1800"/>
              <a:t> cover </a:t>
            </a:r>
            <a:r>
              <a:rPr b="1" lang="en" sz="1800"/>
              <a:t>50%</a:t>
            </a:r>
          </a:p>
          <a:p>
            <a:pPr rtl="0" algn="r">
              <a:spcBef>
                <a:spcPts val="0"/>
              </a:spcBef>
              <a:buNone/>
            </a:pPr>
            <a:r>
              <a:rPr b="1" lang="en" sz="1800"/>
              <a:t>Half </a:t>
            </a:r>
            <a:r>
              <a:rPr lang="en" sz="1800"/>
              <a:t>of all stations cover </a:t>
            </a:r>
            <a:r>
              <a:rPr b="1" lang="en" sz="1800"/>
              <a:t>80%</a:t>
            </a:r>
          </a:p>
          <a:p>
            <a:pPr>
              <a:spcBef>
                <a:spcPts val="0"/>
              </a:spcBef>
              <a:buNone/>
            </a:pPr>
            <a:r>
              <a:t/>
            </a:r>
            <a:endParaRPr sz="1800"/>
          </a:p>
        </p:txBody>
      </p:sp>
      <p:pic>
        <p:nvPicPr>
          <p:cNvPr id="104" name="Shape 104"/>
          <p:cNvPicPr preferRelativeResize="0"/>
          <p:nvPr/>
        </p:nvPicPr>
        <p:blipFill rotWithShape="1">
          <a:blip r:embed="rId3">
            <a:alphaModFix/>
          </a:blip>
          <a:srcRect b="19774" l="12818" r="19214" t="18508"/>
          <a:stretch/>
        </p:blipFill>
        <p:spPr>
          <a:xfrm>
            <a:off x="3908562" y="2378025"/>
            <a:ext cx="4328973" cy="2569624"/>
          </a:xfrm>
          <a:prstGeom prst="rect">
            <a:avLst/>
          </a:prstGeom>
          <a:noFill/>
          <a:ln>
            <a:noFill/>
          </a:ln>
        </p:spPr>
      </p:pic>
      <p:pic>
        <p:nvPicPr>
          <p:cNvPr id="105" name="Shape 105"/>
          <p:cNvPicPr preferRelativeResize="0"/>
          <p:nvPr/>
        </p:nvPicPr>
        <p:blipFill rotWithShape="1">
          <a:blip r:embed="rId4">
            <a:alphaModFix/>
          </a:blip>
          <a:srcRect b="8172" l="0" r="0" t="0"/>
          <a:stretch/>
        </p:blipFill>
        <p:spPr>
          <a:xfrm>
            <a:off x="0" y="0"/>
            <a:ext cx="3311825" cy="51435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nvSpPr>
        <p:spPr>
          <a:xfrm>
            <a:off x="4819875" y="1421675"/>
            <a:ext cx="3490499" cy="30746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1" name="Shape 111"/>
          <p:cNvSpPr txBox="1"/>
          <p:nvPr/>
        </p:nvSpPr>
        <p:spPr>
          <a:xfrm>
            <a:off x="410550" y="2123225"/>
            <a:ext cx="8322900" cy="2038200"/>
          </a:xfrm>
          <a:prstGeom prst="rect">
            <a:avLst/>
          </a:prstGeom>
          <a:noFill/>
          <a:ln>
            <a:noFill/>
          </a:ln>
        </p:spPr>
        <p:txBody>
          <a:bodyPr anchorCtr="0" anchor="t" bIns="91425" lIns="91425" rIns="91425" tIns="91425">
            <a:noAutofit/>
          </a:bodyPr>
          <a:lstStyle/>
          <a:p>
            <a:pPr lvl="0" rtl="0" algn="ctr">
              <a:spcBef>
                <a:spcPts val="0"/>
              </a:spcBef>
              <a:buNone/>
            </a:pPr>
            <a:r>
              <a:rPr lang="en" sz="10000">
                <a:solidFill>
                  <a:srgbClr val="3C78D8"/>
                </a:solidFill>
                <a:latin typeface="Impact"/>
                <a:ea typeface="Impact"/>
                <a:cs typeface="Impact"/>
                <a:sym typeface="Impact"/>
              </a:rPr>
              <a:t>Next Steps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