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805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830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9019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Marco Martinez</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968"/>
    </mc:Choice>
    <mc:Fallback xmlns="">
      <p:transition spd="slow" advTm="99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STD-003-CLG</a:t>
            </a:r>
            <a:endParaRPr dirty="0"/>
          </a:p>
        </p:txBody>
      </p:sp>
      <p:sp>
        <p:nvSpPr>
          <p:cNvPr id="196" name="Google Shape;196;g9504e29505_0_0"/>
          <p:cNvSpPr txBox="1">
            <a:spLocks noGrp="1"/>
          </p:cNvSpPr>
          <p:nvPr>
            <p:ph type="body" idx="1"/>
          </p:nvPr>
        </p:nvSpPr>
        <p:spPr>
          <a:xfrm>
            <a:off x="685800" y="218576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String literals shouldn’t be modified through an index when by reference</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Define literal as array for effective individual element identification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79A2772-3E1F-4743-9107-4CCCBD2D04B3}"/>
              </a:ext>
            </a:extLst>
          </p:cNvPr>
          <p:cNvPicPr>
            <a:picLocks noChangeAspect="1"/>
          </p:cNvPicPr>
          <p:nvPr/>
        </p:nvPicPr>
        <p:blipFill>
          <a:blip r:embed="rId5"/>
          <a:stretch>
            <a:fillRect/>
          </a:stretch>
        </p:blipFill>
        <p:spPr>
          <a:xfrm>
            <a:off x="1029317" y="2894839"/>
            <a:ext cx="2759332" cy="666046"/>
          </a:xfrm>
          <a:prstGeom prst="rect">
            <a:avLst/>
          </a:prstGeom>
        </p:spPr>
      </p:pic>
      <p:pic>
        <p:nvPicPr>
          <p:cNvPr id="5" name="Picture 4">
            <a:extLst>
              <a:ext uri="{FF2B5EF4-FFF2-40B4-BE49-F238E27FC236}">
                <a16:creationId xmlns:a16="http://schemas.microsoft.com/office/drawing/2014/main" id="{7168267E-4A45-46B2-BE5C-BFB0D4B57ABB}"/>
              </a:ext>
            </a:extLst>
          </p:cNvPr>
          <p:cNvPicPr>
            <a:picLocks noChangeAspect="1"/>
          </p:cNvPicPr>
          <p:nvPr/>
        </p:nvPicPr>
        <p:blipFill>
          <a:blip r:embed="rId6"/>
          <a:stretch>
            <a:fillRect/>
          </a:stretch>
        </p:blipFill>
        <p:spPr>
          <a:xfrm>
            <a:off x="970702" y="5011841"/>
            <a:ext cx="2759332" cy="697584"/>
          </a:xfrm>
          <a:prstGeom prst="rect">
            <a:avLst/>
          </a:prstGeom>
        </p:spPr>
      </p:pic>
    </p:spTree>
    <p:custDataLst>
      <p:tags r:id="rId1"/>
    </p:custDataLst>
    <p:extLst>
      <p:ext uri="{BB962C8B-B14F-4D97-AF65-F5344CB8AC3E}">
        <p14:creationId xmlns:p14="http://schemas.microsoft.com/office/powerpoint/2010/main" val="4047404838"/>
      </p:ext>
    </p:extLst>
  </p:cSld>
  <p:clrMapOvr>
    <a:masterClrMapping/>
  </p:clrMapOvr>
  <mc:AlternateContent xmlns:mc="http://schemas.openxmlformats.org/markup-compatibility/2006" xmlns:p14="http://schemas.microsoft.com/office/powerpoint/2010/main">
    <mc:Choice Requires="p14">
      <p:transition spd="slow" p14:dur="2000" advTm="12189"/>
    </mc:Choice>
    <mc:Fallback xmlns="">
      <p:transition spd="slow" advTm="1218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STD-008-CPP</a:t>
            </a:r>
            <a:endParaRPr dirty="0"/>
          </a:p>
        </p:txBody>
      </p:sp>
      <p:sp>
        <p:nvSpPr>
          <p:cNvPr id="196" name="Google Shape;196;g9504e29505_0_0"/>
          <p:cNvSpPr txBox="1">
            <a:spLocks noGrp="1"/>
          </p:cNvSpPr>
          <p:nvPr>
            <p:ph type="body" idx="1"/>
          </p:nvPr>
        </p:nvSpPr>
        <p:spPr>
          <a:xfrm>
            <a:off x="685800" y="1618594"/>
            <a:ext cx="10820400" cy="459137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No access to virtual destructor</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Virtual destructor defined and accessible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Graphical user interface, application&#10;&#10;Description automatically generated">
            <a:extLst>
              <a:ext uri="{FF2B5EF4-FFF2-40B4-BE49-F238E27FC236}">
                <a16:creationId xmlns:a16="http://schemas.microsoft.com/office/drawing/2014/main" id="{16953588-277C-4BC4-A0CD-0A3253A2FB7F}"/>
              </a:ext>
            </a:extLst>
          </p:cNvPr>
          <p:cNvPicPr>
            <a:picLocks noChangeAspect="1"/>
          </p:cNvPicPr>
          <p:nvPr/>
        </p:nvPicPr>
        <p:blipFill>
          <a:blip r:embed="rId5"/>
          <a:stretch>
            <a:fillRect/>
          </a:stretch>
        </p:blipFill>
        <p:spPr>
          <a:xfrm>
            <a:off x="970702" y="2180621"/>
            <a:ext cx="1914792" cy="194337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E4CA30D-8775-4230-8B86-995517CC3620}"/>
              </a:ext>
            </a:extLst>
          </p:cNvPr>
          <p:cNvPicPr>
            <a:picLocks noChangeAspect="1"/>
          </p:cNvPicPr>
          <p:nvPr/>
        </p:nvPicPr>
        <p:blipFill>
          <a:blip r:embed="rId6"/>
          <a:stretch>
            <a:fillRect/>
          </a:stretch>
        </p:blipFill>
        <p:spPr>
          <a:xfrm>
            <a:off x="970702" y="4686019"/>
            <a:ext cx="1762371" cy="2133898"/>
          </a:xfrm>
          <a:prstGeom prst="rect">
            <a:avLst/>
          </a:prstGeom>
        </p:spPr>
      </p:pic>
    </p:spTree>
    <p:custDataLst>
      <p:tags r:id="rId1"/>
    </p:custDataLst>
    <p:extLst>
      <p:ext uri="{BB962C8B-B14F-4D97-AF65-F5344CB8AC3E}">
        <p14:creationId xmlns:p14="http://schemas.microsoft.com/office/powerpoint/2010/main" val="580509290"/>
      </p:ext>
    </p:extLst>
  </p:cSld>
  <p:clrMapOvr>
    <a:masterClrMapping/>
  </p:clrMapOvr>
  <mc:AlternateContent xmlns:mc="http://schemas.openxmlformats.org/markup-compatibility/2006" xmlns:p14="http://schemas.microsoft.com/office/powerpoint/2010/main">
    <mc:Choice Requires="p14">
      <p:transition spd="slow" p14:dur="2000" advTm="13593"/>
    </mc:Choice>
    <mc:Fallback xmlns="">
      <p:transition spd="slow" advTm="135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744"/>
    </mc:Choice>
    <mc:Fallback xmlns="">
      <p:transition spd="slow" advTm="774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DevOps pipeline promotes a constant cycle of development and operation with potential for constant operations to the code. </a:t>
            </a:r>
            <a:r>
              <a:rPr lang="en-US" sz="1600" dirty="0" err="1"/>
              <a:t>DevSecOps</a:t>
            </a:r>
            <a:r>
              <a:rPr lang="en-US" sz="1600" dirty="0"/>
              <a:t> introduces security into the mix.</a:t>
            </a:r>
          </a:p>
          <a:p>
            <a:pPr marL="685800" lvl="1" indent="-228600" algn="l" rtl="0">
              <a:lnSpc>
                <a:spcPct val="90000"/>
              </a:lnSpc>
              <a:spcBef>
                <a:spcPts val="500"/>
              </a:spcBef>
              <a:spcAft>
                <a:spcPts val="0"/>
              </a:spcAft>
              <a:buClr>
                <a:schemeClr val="lt1"/>
              </a:buClr>
              <a:buSzPts val="2000"/>
              <a:buChar char="•"/>
            </a:pPr>
            <a:r>
              <a:rPr lang="en-US" sz="1600" dirty="0" err="1"/>
              <a:t>DevSecOps</a:t>
            </a:r>
            <a:r>
              <a:rPr lang="en-US" sz="1600" dirty="0"/>
              <a:t> allows for external tools all throughout both development, deployment and maintenance.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481"/>
    </mc:Choice>
    <mc:Fallback xmlns="">
      <p:transition spd="slow" advTm="154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upfront cost associated with implementing these security features are time and money.</a:t>
            </a:r>
          </a:p>
          <a:p>
            <a:pPr marL="228600" lvl="0" indent="-228600" algn="l" rtl="0">
              <a:lnSpc>
                <a:spcPct val="90000"/>
              </a:lnSpc>
              <a:spcBef>
                <a:spcPts val="0"/>
              </a:spcBef>
              <a:spcAft>
                <a:spcPts val="0"/>
              </a:spcAft>
              <a:buClr>
                <a:schemeClr val="lt1"/>
              </a:buClr>
              <a:buSzPts val="2000"/>
              <a:buChar char="•"/>
            </a:pPr>
            <a:r>
              <a:rPr lang="en-US" sz="2000" dirty="0"/>
              <a:t>This time and money is an investment to prevent having to double back later to invest the same time and money into a fix AND implementing damage control in case of system breach which would cost further time and money.</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041"/>
    </mc:Choice>
    <mc:Fallback xmlns="">
      <p:transition spd="slow" advTm="2404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Understand ten core security principles</a:t>
            </a:r>
          </a:p>
          <a:p>
            <a:pPr marL="1143000" lvl="2" indent="-228600" algn="l" rtl="0">
              <a:lnSpc>
                <a:spcPct val="90000"/>
              </a:lnSpc>
              <a:spcBef>
                <a:spcPts val="0"/>
              </a:spcBef>
              <a:spcAft>
                <a:spcPts val="0"/>
              </a:spcAft>
              <a:buClr>
                <a:schemeClr val="lt1"/>
              </a:buClr>
              <a:buSzPts val="1800"/>
              <a:buChar char="•"/>
            </a:pPr>
            <a:r>
              <a:rPr lang="en-US" sz="1400" dirty="0"/>
              <a:t>Implement coding standards</a:t>
            </a:r>
          </a:p>
          <a:p>
            <a:pPr marL="1143000" lvl="2" indent="-228600" algn="l" rtl="0">
              <a:lnSpc>
                <a:spcPct val="90000"/>
              </a:lnSpc>
              <a:spcBef>
                <a:spcPts val="0"/>
              </a:spcBef>
              <a:spcAft>
                <a:spcPts val="0"/>
              </a:spcAft>
              <a:buClr>
                <a:schemeClr val="lt1"/>
              </a:buClr>
              <a:buSzPts val="1800"/>
              <a:buChar char="•"/>
            </a:pPr>
            <a:r>
              <a:rPr lang="en-US" sz="1400" dirty="0"/>
              <a:t>Utilize Triple-A Framework</a:t>
            </a:r>
          </a:p>
          <a:p>
            <a:pPr marL="1143000" lvl="2" indent="-228600" algn="l" rtl="0">
              <a:lnSpc>
                <a:spcPct val="90000"/>
              </a:lnSpc>
              <a:spcBef>
                <a:spcPts val="0"/>
              </a:spcBef>
              <a:spcAft>
                <a:spcPts val="0"/>
              </a:spcAft>
              <a:buClr>
                <a:schemeClr val="lt1"/>
              </a:buClr>
              <a:buSzPts val="1800"/>
              <a:buChar char="•"/>
            </a:pPr>
            <a:r>
              <a:rPr lang="en-US" sz="1400" dirty="0"/>
              <a:t>Understand and integrate encryption in rest/flight/use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271"/>
    </mc:Choice>
    <mc:Fallback xmlns="">
      <p:transition spd="slow" advTm="1127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Avoiding potential calamities</a:t>
            </a:r>
          </a:p>
          <a:p>
            <a:pPr marL="228600" lvl="0" indent="-228600" algn="l" rtl="0">
              <a:lnSpc>
                <a:spcPct val="90000"/>
              </a:lnSpc>
              <a:spcBef>
                <a:spcPts val="0"/>
              </a:spcBef>
              <a:spcAft>
                <a:spcPts val="0"/>
              </a:spcAft>
              <a:buClr>
                <a:schemeClr val="lt1"/>
              </a:buClr>
              <a:buSzPts val="2200"/>
              <a:buChar char="•"/>
            </a:pPr>
            <a:r>
              <a:rPr lang="en-US" dirty="0"/>
              <a:t>Minimize risk during potential breach</a:t>
            </a:r>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271"/>
    </mc:Choice>
    <mc:Fallback xmlns="">
      <p:transition spd="slow" advTm="1227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55000" lnSpcReduction="20000"/>
          </a:bodyPr>
          <a:lstStyle/>
          <a:p>
            <a:pPr marL="0" indent="457200">
              <a:lnSpc>
                <a:spcPct val="200000"/>
              </a:lnSpc>
              <a:spcBef>
                <a:spcPts val="0"/>
              </a:spcBef>
            </a:pPr>
            <a:r>
              <a:rPr lang="en-US" sz="2400" i="1" dirty="0">
                <a:latin typeface="Times New Roman" panose="02020603050405020304" pitchFamily="18" charset="0"/>
                <a:ea typeface="Times New Roman" panose="02020603050405020304" pitchFamily="18" charset="0"/>
              </a:rPr>
              <a:t>Data Protection: Data In transit vs. Data At Rest</a:t>
            </a:r>
            <a:r>
              <a:rPr lang="en-US" sz="2400" dirty="0">
                <a:latin typeface="Times New Roman" panose="02020603050405020304" pitchFamily="18" charset="0"/>
                <a:ea typeface="Times New Roman" panose="02020603050405020304" pitchFamily="18" charset="0"/>
              </a:rPr>
              <a:t>. (2019, July 15). Digital Guardian. https://digitalguardian.com/blog/data-protection-data-in-transit-vs-data-at-rest#:%7E:text=Data%20in%20transit%2C%20or%20data,or%20through%20a%20private%20network.&amp;text=Data%20protection%20at%20rest%20aims,on%20any%20device%20or%20network.</a:t>
            </a:r>
          </a:p>
          <a:p>
            <a:pPr marL="0" indent="457200">
              <a:lnSpc>
                <a:spcPct val="200000"/>
              </a:lnSpc>
              <a:spcBef>
                <a:spcPts val="0"/>
              </a:spcBef>
            </a:pPr>
            <a:r>
              <a:rPr lang="en-US" sz="2400" dirty="0">
                <a:latin typeface="Times New Roman" panose="02020603050405020304" pitchFamily="18" charset="0"/>
                <a:ea typeface="Times New Roman" panose="02020603050405020304" pitchFamily="18" charset="0"/>
              </a:rPr>
              <a:t>Lim, F., &amp; Lim, F. (2016, September 9). </a:t>
            </a:r>
            <a:r>
              <a:rPr lang="en-US" sz="2400" i="1" dirty="0">
                <a:latin typeface="Times New Roman" panose="02020603050405020304" pitchFamily="18" charset="0"/>
                <a:ea typeface="Times New Roman" panose="02020603050405020304" pitchFamily="18" charset="0"/>
              </a:rPr>
              <a:t>Explained — Blog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DevSecOps</a:t>
            </a:r>
            <a:r>
              <a:rPr lang="en-US" sz="2400" dirty="0">
                <a:latin typeface="Times New Roman" panose="02020603050405020304" pitchFamily="18" charset="0"/>
                <a:ea typeface="Times New Roman" panose="02020603050405020304" pitchFamily="18" charset="0"/>
              </a:rPr>
              <a:t>. https://www.devsecops.org/blog/tag/DevSecOps+Explained</a:t>
            </a:r>
          </a:p>
          <a:p>
            <a:pPr marL="0" indent="457200">
              <a:lnSpc>
                <a:spcPct val="200000"/>
              </a:lnSpc>
              <a:spcBef>
                <a:spcPts val="0"/>
              </a:spcBef>
            </a:pPr>
            <a:r>
              <a:rPr lang="en-US" sz="2400" dirty="0" err="1">
                <a:latin typeface="Times New Roman" panose="02020603050405020304" pitchFamily="18" charset="0"/>
                <a:ea typeface="Times New Roman" panose="02020603050405020304" pitchFamily="18" charset="0"/>
              </a:rPr>
              <a:t>Mylonas</a:t>
            </a:r>
            <a:r>
              <a:rPr lang="en-US" sz="2400" dirty="0">
                <a:latin typeface="Times New Roman" panose="02020603050405020304" pitchFamily="18" charset="0"/>
                <a:ea typeface="Times New Roman" panose="02020603050405020304" pitchFamily="18" charset="0"/>
              </a:rPr>
              <a:t>, L. (2018, November 27). </a:t>
            </a:r>
            <a:r>
              <a:rPr lang="en-US" sz="2400" i="1" dirty="0">
                <a:latin typeface="Times New Roman" panose="02020603050405020304" pitchFamily="18" charset="0"/>
                <a:ea typeface="Times New Roman" panose="02020603050405020304" pitchFamily="18" charset="0"/>
              </a:rPr>
              <a:t>What is AAA security? An introduction to authentication, </a:t>
            </a:r>
            <a:r>
              <a:rPr lang="en-US" sz="2400" i="1" dirty="0" err="1">
                <a:latin typeface="Times New Roman" panose="02020603050405020304" pitchFamily="18" charset="0"/>
                <a:ea typeface="Times New Roman" panose="02020603050405020304" pitchFamily="18" charset="0"/>
              </a:rPr>
              <a:t>authorisation</a:t>
            </a:r>
            <a:r>
              <a:rPr lang="en-US" sz="2400" i="1" dirty="0">
                <a:latin typeface="Times New Roman" panose="02020603050405020304" pitchFamily="18" charset="0"/>
                <a:ea typeface="Times New Roman" panose="02020603050405020304" pitchFamily="18" charset="0"/>
              </a:rPr>
              <a:t> and accounting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Codebots</a:t>
            </a:r>
            <a:r>
              <a:rPr lang="en-US" sz="2400" dirty="0">
                <a:latin typeface="Times New Roman" panose="02020603050405020304" pitchFamily="18" charset="0"/>
                <a:ea typeface="Times New Roman" panose="02020603050405020304" pitchFamily="18" charset="0"/>
              </a:rPr>
              <a:t>. https://codebots.com/application-security/aaa-security-an-introduction-to-authentication-authorisation-accounting#:%7E:text=Authentication%2C%20authorisation%20and%20accounting%20(AAA,strict%20access%20and%20auditing%20policies.</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829"/>
    </mc:Choice>
    <mc:Fallback xmlns="">
      <p:transition spd="slow" advTm="2182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715151090"/>
              </p:ext>
            </p:extLst>
          </p:nvPr>
        </p:nvGraphicFramePr>
        <p:xfrm>
          <a:off x="3171900" y="2561050"/>
          <a:ext cx="7835225" cy="402330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STD-003-CPP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STD-004-CLG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STD-007-CPP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STD-008-CPP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STD-009-CLG</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STD-002-CPP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STD-003-CPP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STD-004-CLG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STD-007-CPP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STD-008-CPP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STD-009-CLG</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STD-001-CPP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STD-005-CPP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STD-006-CLG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STD-010-CLG</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STD-001-CPP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STD-005-CPP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STD-006-CLG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STD-010-CLG</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165"/>
    </mc:Choice>
    <mc:Fallback xmlns="">
      <p:transition spd="slow" advTm="321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Make sure you declare identifiers before use</a:t>
            </a:r>
          </a:p>
          <a:p>
            <a:pPr marL="228600" lvl="0" indent="-228600" algn="l" rtl="0">
              <a:lnSpc>
                <a:spcPct val="90000"/>
              </a:lnSpc>
              <a:spcBef>
                <a:spcPts val="0"/>
              </a:spcBef>
              <a:spcAft>
                <a:spcPts val="0"/>
              </a:spcAft>
              <a:buClr>
                <a:schemeClr val="lt1"/>
              </a:buClr>
              <a:buSzPts val="2000"/>
              <a:buChar char="•"/>
            </a:pPr>
            <a:r>
              <a:rPr lang="en-US" sz="2000" dirty="0"/>
              <a:t>Make sure that signed integers do not overflow</a:t>
            </a:r>
          </a:p>
          <a:p>
            <a:pPr marL="228600" lvl="0" indent="-228600" algn="l" rtl="0">
              <a:lnSpc>
                <a:spcPct val="90000"/>
              </a:lnSpc>
              <a:spcBef>
                <a:spcPts val="0"/>
              </a:spcBef>
              <a:spcAft>
                <a:spcPts val="0"/>
              </a:spcAft>
              <a:buClr>
                <a:schemeClr val="lt1"/>
              </a:buClr>
              <a:buSzPts val="2000"/>
              <a:buChar char="•"/>
            </a:pPr>
            <a:r>
              <a:rPr lang="en-US" dirty="0"/>
              <a:t>Do not attempt to modify a string literal</a:t>
            </a:r>
          </a:p>
          <a:p>
            <a:pPr marL="228600" lvl="0" indent="-228600" algn="l" rtl="0">
              <a:lnSpc>
                <a:spcPct val="90000"/>
              </a:lnSpc>
              <a:spcBef>
                <a:spcPts val="0"/>
              </a:spcBef>
              <a:spcAft>
                <a:spcPts val="0"/>
              </a:spcAft>
              <a:buClr>
                <a:schemeClr val="lt1"/>
              </a:buClr>
              <a:buSzPts val="2000"/>
              <a:buChar char="•"/>
            </a:pPr>
            <a:r>
              <a:rPr lang="en-US" dirty="0"/>
              <a:t>Prevent SQL Injection</a:t>
            </a:r>
          </a:p>
          <a:p>
            <a:pPr marL="228600" lvl="0" indent="-228600" algn="l" rtl="0">
              <a:lnSpc>
                <a:spcPct val="90000"/>
              </a:lnSpc>
              <a:spcBef>
                <a:spcPts val="0"/>
              </a:spcBef>
              <a:spcAft>
                <a:spcPts val="0"/>
              </a:spcAft>
              <a:buClr>
                <a:schemeClr val="lt1"/>
              </a:buClr>
              <a:buSzPts val="2000"/>
              <a:buChar char="•"/>
            </a:pPr>
            <a:r>
              <a:rPr lang="en-US" dirty="0"/>
              <a:t>Do not leak resources when handling exceptions</a:t>
            </a:r>
          </a:p>
          <a:p>
            <a:pPr marL="228600" lvl="0" indent="-228600" algn="l" rtl="0">
              <a:lnSpc>
                <a:spcPct val="90000"/>
              </a:lnSpc>
              <a:spcBef>
                <a:spcPts val="0"/>
              </a:spcBef>
              <a:spcAft>
                <a:spcPts val="0"/>
              </a:spcAft>
              <a:buClr>
                <a:schemeClr val="lt1"/>
              </a:buClr>
              <a:buSzPts val="2000"/>
              <a:buChar char="•"/>
            </a:pPr>
            <a:r>
              <a:rPr lang="en-US" dirty="0"/>
              <a:t>Use static assertions to test constant expression’s values</a:t>
            </a:r>
          </a:p>
          <a:p>
            <a:pPr marL="228600" lvl="0" indent="-228600" algn="l" rtl="0">
              <a:lnSpc>
                <a:spcPct val="90000"/>
              </a:lnSpc>
              <a:spcBef>
                <a:spcPts val="0"/>
              </a:spcBef>
              <a:spcAft>
                <a:spcPts val="0"/>
              </a:spcAft>
              <a:buClr>
                <a:schemeClr val="lt1"/>
              </a:buClr>
              <a:buSzPts val="2000"/>
              <a:buChar char="•"/>
            </a:pPr>
            <a:r>
              <a:rPr lang="en-US" dirty="0"/>
              <a:t>Honor exception specifications</a:t>
            </a:r>
          </a:p>
          <a:p>
            <a:pPr marL="228600" lvl="0" indent="-228600" algn="l" rtl="0">
              <a:lnSpc>
                <a:spcPct val="90000"/>
              </a:lnSpc>
              <a:spcBef>
                <a:spcPts val="0"/>
              </a:spcBef>
              <a:spcAft>
                <a:spcPts val="0"/>
              </a:spcAft>
              <a:buClr>
                <a:schemeClr val="lt1"/>
              </a:buClr>
              <a:buSzPts val="2000"/>
              <a:buChar char="•"/>
            </a:pPr>
            <a:r>
              <a:rPr lang="en-US" dirty="0"/>
              <a:t>Don’t delete a polymorphic object without a virtual destructor</a:t>
            </a:r>
          </a:p>
          <a:p>
            <a:pPr marL="228600" lvl="0" indent="-228600" algn="l" rtl="0">
              <a:lnSpc>
                <a:spcPct val="90000"/>
              </a:lnSpc>
              <a:spcBef>
                <a:spcPts val="0"/>
              </a:spcBef>
              <a:spcAft>
                <a:spcPts val="0"/>
              </a:spcAft>
              <a:buClr>
                <a:schemeClr val="lt1"/>
              </a:buClr>
              <a:buSzPts val="2000"/>
              <a:buChar char="•"/>
            </a:pPr>
            <a:r>
              <a:rPr lang="en-US" dirty="0"/>
              <a:t>Do not read from uninitialized memory</a:t>
            </a:r>
          </a:p>
          <a:p>
            <a:pPr marL="228600" lvl="0" indent="-228600" algn="l" rtl="0">
              <a:lnSpc>
                <a:spcPct val="90000"/>
              </a:lnSpc>
              <a:spcBef>
                <a:spcPts val="0"/>
              </a:spcBef>
              <a:spcAft>
                <a:spcPts val="0"/>
              </a:spcAft>
              <a:buClr>
                <a:schemeClr val="lt1"/>
              </a:buClr>
              <a:buSzPts val="2000"/>
              <a:buChar char="•"/>
            </a:pPr>
            <a:r>
              <a:rPr lang="en-US" dirty="0"/>
              <a:t>Do not declare or define a reserved identifier</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427"/>
    </mc:Choice>
    <mc:Fallback xmlns="">
      <p:transition spd="slow" advTm="3842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a:t>
            </a:r>
          </a:p>
          <a:p>
            <a:pPr marL="685800" lvl="1" indent="-228600">
              <a:spcBef>
                <a:spcPts val="0"/>
              </a:spcBef>
              <a:buSzPts val="2000"/>
            </a:pPr>
            <a:r>
              <a:rPr lang="en-US" sz="1400" dirty="0"/>
              <a:t>Preventing physically stored data from being compromised</a:t>
            </a:r>
          </a:p>
          <a:p>
            <a:pPr marL="685800" lvl="1" indent="-228600">
              <a:spcBef>
                <a:spcPts val="0"/>
              </a:spcBef>
              <a:buSzPts val="2000"/>
            </a:pPr>
            <a:endParaRPr lang="en-US" sz="1400" dirty="0"/>
          </a:p>
          <a:p>
            <a:pPr marL="228600" indent="-228600">
              <a:spcBef>
                <a:spcPts val="0"/>
              </a:spcBef>
              <a:buSzPts val="2000"/>
            </a:pPr>
            <a:r>
              <a:rPr lang="en-US" sz="2000" dirty="0"/>
              <a:t>Encryption at flight</a:t>
            </a:r>
          </a:p>
          <a:p>
            <a:pPr marL="685800" lvl="1" indent="-228600">
              <a:spcBef>
                <a:spcPts val="0"/>
              </a:spcBef>
              <a:buSzPts val="2000"/>
            </a:pPr>
            <a:r>
              <a:rPr lang="en-US" sz="1400" dirty="0"/>
              <a:t>Preventing data amidst transfer from being compromised</a:t>
            </a:r>
          </a:p>
          <a:p>
            <a:pPr marL="685800" lvl="1" indent="-228600">
              <a:spcBef>
                <a:spcPts val="0"/>
              </a:spcBef>
              <a:buSzPts val="2000"/>
            </a:pPr>
            <a:endParaRPr lang="en-US" sz="1400" dirty="0"/>
          </a:p>
          <a:p>
            <a:pPr marL="228600" indent="-228600">
              <a:spcBef>
                <a:spcPts val="0"/>
              </a:spcBef>
              <a:buSzPts val="2000"/>
            </a:pPr>
            <a:r>
              <a:rPr lang="en-US" sz="2000" dirty="0"/>
              <a:t>Encryption in use</a:t>
            </a:r>
          </a:p>
          <a:p>
            <a:pPr marL="685800" lvl="1" indent="-228600">
              <a:spcBef>
                <a:spcPts val="0"/>
              </a:spcBef>
              <a:buSzPts val="2000"/>
            </a:pPr>
            <a:r>
              <a:rPr lang="en-US" sz="1400" dirty="0"/>
              <a:t>Preventing data from being compromised whilst in use actively in memory</a:t>
            </a:r>
            <a:endParaRPr sz="1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1244"/>
    </mc:Choice>
    <mc:Fallback xmlns="">
      <p:transition spd="slow" advTm="512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dirty="0"/>
              <a:t>Focuses on ensuring a user is who they say they are through valid credentials. This is important because you want to be able to identify what an individual should have access to</a:t>
            </a:r>
          </a:p>
          <a:p>
            <a:pPr marL="228600" indent="-228600">
              <a:spcBef>
                <a:spcPts val="0"/>
              </a:spcBef>
              <a:buSzPts val="2400"/>
            </a:pPr>
            <a:endParaRPr lang="en-US" dirty="0"/>
          </a:p>
          <a:p>
            <a:pPr marL="228600" indent="-228600">
              <a:spcBef>
                <a:spcPts val="0"/>
              </a:spcBef>
              <a:buSzPts val="2400"/>
            </a:pPr>
            <a:r>
              <a:rPr lang="en-US" dirty="0"/>
              <a:t>Authorization</a:t>
            </a:r>
          </a:p>
          <a:p>
            <a:pPr marL="685800" lvl="1" indent="-228600">
              <a:spcBef>
                <a:spcPts val="0"/>
              </a:spcBef>
              <a:buSzPts val="2400"/>
            </a:pPr>
            <a:r>
              <a:rPr lang="en-US" dirty="0"/>
              <a:t>Focuses on whether an individual has access to what they should have access to. This is important because you wouldn’t want a regular user to have administrative abilities for a website as they could manipulate the backend data</a:t>
            </a:r>
          </a:p>
          <a:p>
            <a:pPr marL="685800" lvl="1" indent="-228600">
              <a:spcBef>
                <a:spcPts val="0"/>
              </a:spcBef>
              <a:buSzPts val="2400"/>
            </a:pPr>
            <a:endParaRPr lang="en-US" dirty="0"/>
          </a:p>
          <a:p>
            <a:pPr marL="228600" indent="-228600">
              <a:spcBef>
                <a:spcPts val="0"/>
              </a:spcBef>
              <a:buSzPts val="2400"/>
            </a:pPr>
            <a:r>
              <a:rPr lang="en-US" dirty="0"/>
              <a:t>Accounting</a:t>
            </a:r>
          </a:p>
          <a:p>
            <a:pPr marL="685800" lvl="1" indent="-228600">
              <a:spcBef>
                <a:spcPts val="0"/>
              </a:spcBef>
              <a:buSzPts val="2400"/>
            </a:pPr>
            <a:r>
              <a:rPr lang="en-US" dirty="0"/>
              <a:t>Focuses on accounting for what a user might be doing. In case of failure in the previous categories, a log consisting of what users do would inform an administrator of a user utilizing privileges they ought not have.</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940"/>
    </mc:Choice>
    <mc:Fallback xmlns="">
      <p:transition spd="slow" advTm="2894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STD-001-CPP</a:t>
            </a:r>
            <a:endParaRPr dirty="0"/>
          </a:p>
        </p:txBody>
      </p:sp>
      <p:sp>
        <p:nvSpPr>
          <p:cNvPr id="196" name="Google Shape;196;g9504e29505_0_0"/>
          <p:cNvSpPr txBox="1">
            <a:spLocks noGrp="1"/>
          </p:cNvSpPr>
          <p:nvPr>
            <p:ph type="body" idx="1"/>
          </p:nvPr>
        </p:nvSpPr>
        <p:spPr>
          <a:xfrm>
            <a:off x="685800" y="218576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variable is not assigned a specifier</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Variable is assigned specifier “int”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3273AB74-2921-4FC6-91DD-668ACF3F7455}"/>
              </a:ext>
            </a:extLst>
          </p:cNvPr>
          <p:cNvPicPr>
            <a:picLocks noChangeAspect="1"/>
          </p:cNvPicPr>
          <p:nvPr/>
        </p:nvPicPr>
        <p:blipFill>
          <a:blip r:embed="rId5"/>
          <a:stretch>
            <a:fillRect/>
          </a:stretch>
        </p:blipFill>
        <p:spPr>
          <a:xfrm>
            <a:off x="970702" y="2848606"/>
            <a:ext cx="2056278" cy="805553"/>
          </a:xfrm>
          <a:prstGeom prst="rect">
            <a:avLst/>
          </a:prstGeom>
        </p:spPr>
      </p:pic>
      <p:pic>
        <p:nvPicPr>
          <p:cNvPr id="9" name="Picture 8">
            <a:extLst>
              <a:ext uri="{FF2B5EF4-FFF2-40B4-BE49-F238E27FC236}">
                <a16:creationId xmlns:a16="http://schemas.microsoft.com/office/drawing/2014/main" id="{46714733-8375-4408-87B0-FEC3D5DFF1BC}"/>
              </a:ext>
            </a:extLst>
          </p:cNvPr>
          <p:cNvPicPr>
            <a:picLocks noChangeAspect="1"/>
          </p:cNvPicPr>
          <p:nvPr/>
        </p:nvPicPr>
        <p:blipFill>
          <a:blip r:embed="rId6"/>
          <a:stretch>
            <a:fillRect/>
          </a:stretch>
        </p:blipFill>
        <p:spPr>
          <a:xfrm>
            <a:off x="970701" y="5114652"/>
            <a:ext cx="2696696" cy="78165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283"/>
    </mc:Choice>
    <mc:Fallback xmlns="">
      <p:transition spd="slow" advTm="202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STD-002-CPP</a:t>
            </a:r>
            <a:endParaRPr dirty="0"/>
          </a:p>
        </p:txBody>
      </p:sp>
      <p:sp>
        <p:nvSpPr>
          <p:cNvPr id="196" name="Google Shape;196;g9504e29505_0_0"/>
          <p:cNvSpPr txBox="1">
            <a:spLocks noGrp="1"/>
          </p:cNvSpPr>
          <p:nvPr>
            <p:ph type="body" idx="1"/>
          </p:nvPr>
        </p:nvSpPr>
        <p:spPr>
          <a:xfrm>
            <a:off x="685800" y="218576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Doesn’t check accumulation amount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Checks that int doesn’t overflow</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A9115E65-5EE6-4459-A13D-7B816281BE20}"/>
              </a:ext>
            </a:extLst>
          </p:cNvPr>
          <p:cNvPicPr>
            <a:picLocks noChangeAspect="1"/>
          </p:cNvPicPr>
          <p:nvPr/>
        </p:nvPicPr>
        <p:blipFill>
          <a:blip r:embed="rId5"/>
          <a:stretch>
            <a:fillRect/>
          </a:stretch>
        </p:blipFill>
        <p:spPr>
          <a:xfrm>
            <a:off x="970702" y="2847894"/>
            <a:ext cx="3913649" cy="925320"/>
          </a:xfrm>
          <a:prstGeom prst="rect">
            <a:avLst/>
          </a:prstGeom>
        </p:spPr>
      </p:pic>
      <p:pic>
        <p:nvPicPr>
          <p:cNvPr id="7" name="Picture 6" descr="Text&#10;&#10;Description automatically generated">
            <a:extLst>
              <a:ext uri="{FF2B5EF4-FFF2-40B4-BE49-F238E27FC236}">
                <a16:creationId xmlns:a16="http://schemas.microsoft.com/office/drawing/2014/main" id="{BB9C55B3-D245-4E58-A443-6345DC8EB7EB}"/>
              </a:ext>
            </a:extLst>
          </p:cNvPr>
          <p:cNvPicPr>
            <a:picLocks noChangeAspect="1"/>
          </p:cNvPicPr>
          <p:nvPr/>
        </p:nvPicPr>
        <p:blipFill>
          <a:blip r:embed="rId6"/>
          <a:stretch>
            <a:fillRect/>
          </a:stretch>
        </p:blipFill>
        <p:spPr>
          <a:xfrm>
            <a:off x="970702" y="4815411"/>
            <a:ext cx="3222926" cy="1914792"/>
          </a:xfrm>
          <a:prstGeom prst="rect">
            <a:avLst/>
          </a:prstGeom>
        </p:spPr>
      </p:pic>
    </p:spTree>
    <p:custDataLst>
      <p:tags r:id="rId1"/>
    </p:custDataLst>
    <p:extLst>
      <p:ext uri="{BB962C8B-B14F-4D97-AF65-F5344CB8AC3E}">
        <p14:creationId xmlns:p14="http://schemas.microsoft.com/office/powerpoint/2010/main" val="1201217274"/>
      </p:ext>
    </p:extLst>
  </p:cSld>
  <p:clrMapOvr>
    <a:masterClrMapping/>
  </p:clrMapOvr>
  <mc:AlternateContent xmlns:mc="http://schemas.openxmlformats.org/markup-compatibility/2006" xmlns:p14="http://schemas.microsoft.com/office/powerpoint/2010/main">
    <mc:Choice Requires="p14">
      <p:transition spd="slow" p14:dur="2000" advTm="13662"/>
    </mc:Choice>
    <mc:Fallback xmlns="">
      <p:transition spd="slow" advTm="1366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2634</TotalTime>
  <Words>679</Words>
  <Application>Microsoft Office PowerPoint</Application>
  <PresentationFormat>Widescreen</PresentationFormat>
  <Paragraphs>117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Times New Roman</vt: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STD-001-CPP</vt:lpstr>
      <vt:lpstr>STD-002-CPP</vt:lpstr>
      <vt:lpstr>STD-003-CLG</vt:lpstr>
      <vt:lpstr>STD-008-CPP</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Marco Martinez</cp:lastModifiedBy>
  <cp:revision>17</cp:revision>
  <dcterms:created xsi:type="dcterms:W3CDTF">2020-08-19T17:59:24Z</dcterms:created>
  <dcterms:modified xsi:type="dcterms:W3CDTF">2021-04-26T02:10:50Z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