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73A3B-FFD4-41B8-998D-DA96C4D8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F1F55-20A9-4646-BF6A-180421DE3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DF362-EBD4-4F6A-8696-05671708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66591-DCE8-4D7D-953A-967156AE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D638A-839A-4143-81A8-B304823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3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EEF9-4AC9-44A9-9509-74476529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7C83BB-4C2F-4B55-BA78-3689A2EF2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C7F1F-FF20-43E7-A17E-8F50DFBA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050E1-0528-4051-A4EB-876893B4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4FE4F-BACE-4503-A680-277C60C7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8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334007-29BE-4AA4-BE53-49AE8A58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398E90-D6B0-4287-A70F-D18E95A9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EA2D9-D54E-4FBE-A645-EB75267F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28CCA-4C62-4480-A74E-E9337AE6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9FD38-697E-48BC-86B7-CC937473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8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3D2E-1C7B-4AE6-BCB6-804AD584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EDBBE-7A5C-422D-8445-22ADDBFB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7DD7B-443E-4F96-B636-27763C21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39925-6BEC-4978-8AC8-2BFBD72B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DA70D-1260-4218-A994-0E09C0F2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42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AD87-9F17-45B7-975D-70896474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0D9AE-7AEA-45AE-941D-4B2E72BC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66EB9-3B33-4439-B336-4BC3C4F7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797F6-31AD-4DA0-BAFC-CB62A241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DFAE02-FDD6-4F31-A3CA-15E846C5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8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5B641-63B5-4D10-A21C-33F1969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3B5B5-95F5-4BC5-AB55-E71B5ECC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E29FB-4C11-4E69-84C4-8B2EEA74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55E31-D447-40B0-83E3-B278E701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2FBA1-4797-42E1-99A3-C3545370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213FC-B323-4D20-A2FC-E3F720A7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8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6E322-1EFB-4695-9319-DE7E7D7B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A4BE1D-A427-4E75-9E91-AED94922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2700F-3BF0-4D8A-976A-300CB6F8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60DC5E-30D5-4941-B9A4-F6AFA25E3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A4ED73-6755-4726-935A-0D4E992E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EA8B5C-4378-4F82-B043-0EC964F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051DFE-04B4-4477-A019-506DC689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6469E6-D28B-401E-B20C-002587B5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7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A20A-20DD-4367-B2EE-00B18C92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176E92-E75C-4F5B-8E5B-6AB7C9AF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422592-475E-4732-A37B-2CD46B36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9E2B42-80E7-4717-B696-74C5F91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9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C0E9D8-18E9-4AE6-BC3A-84BDEF8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E4703-EA27-4DE5-AD2D-BFF4E29A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32795-E42D-4B4A-9D00-13D0606A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71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BDF3-6C6F-4075-938B-BCB862C7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CC550-6A3A-4D66-8307-BBDB9B40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9771-5372-4752-B497-5C1D4D2E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21A6C8-F5BB-4F48-B188-54E5EC3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122FB-2C05-4B9F-A129-C56E694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D6BAAE-B669-416D-8614-2AF5598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2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20B79-78AC-4702-80A2-DF097C5E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F15D79-E2DD-4ED9-B980-5133CC70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514FE4-E4FB-4CD6-9D97-FCB75B29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FE47F-D914-48CB-86A7-EB73BC6D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8E6C3-9DDA-410F-9000-2BBB91EF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53044-26B5-410E-A177-7C85458D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68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0C8148-D294-4A0B-AD65-012F2C9F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9B2F3-1721-415A-ADF2-6B75ED8E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F5AB2-622E-4323-BAD5-89BC3F4BB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5BBE-A764-41B8-A06E-ACB7CD189335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74EB-529F-46E7-A39B-DAB30FB93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8F37-B881-402B-83FB-8CA14166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43AC-5F0E-4F3F-B96E-330B740A5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87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4ED6502-585B-4976-8386-2622A97E2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77009"/>
              </p:ext>
            </p:extLst>
          </p:nvPr>
        </p:nvGraphicFramePr>
        <p:xfrm>
          <a:off x="2032000" y="719666"/>
          <a:ext cx="8128000" cy="5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448">
                  <a:extLst>
                    <a:ext uri="{9D8B030D-6E8A-4147-A177-3AD203B41FA5}">
                      <a16:colId xmlns:a16="http://schemas.microsoft.com/office/drawing/2014/main" val="1918279951"/>
                    </a:ext>
                  </a:extLst>
                </a:gridCol>
                <a:gridCol w="1996966">
                  <a:extLst>
                    <a:ext uri="{9D8B030D-6E8A-4147-A177-3AD203B41FA5}">
                      <a16:colId xmlns:a16="http://schemas.microsoft.com/office/drawing/2014/main" val="3393532619"/>
                    </a:ext>
                  </a:extLst>
                </a:gridCol>
                <a:gridCol w="1763402">
                  <a:extLst>
                    <a:ext uri="{9D8B030D-6E8A-4147-A177-3AD203B41FA5}">
                      <a16:colId xmlns:a16="http://schemas.microsoft.com/office/drawing/2014/main" val="2802472175"/>
                    </a:ext>
                  </a:extLst>
                </a:gridCol>
                <a:gridCol w="1880184">
                  <a:extLst>
                    <a:ext uri="{9D8B030D-6E8A-4147-A177-3AD203B41FA5}">
                      <a16:colId xmlns:a16="http://schemas.microsoft.com/office/drawing/2014/main" val="1147164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Material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Módulo de Young</a:t>
                      </a:r>
                    </a:p>
                    <a:p>
                      <a:endParaRPr lang="es-CO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10</a:t>
                      </a:r>
                      <a:r>
                        <a:rPr lang="es-CO" sz="1800" b="0" i="0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Módulo volumétrico</a:t>
                      </a:r>
                    </a:p>
                    <a:p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10</a:t>
                      </a:r>
                      <a:r>
                        <a:rPr lang="es-CO" sz="1800" b="0" i="0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s-CO" dirty="0" smtClean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Módulo de corte</a:t>
                      </a:r>
                    </a:p>
                    <a:p>
                      <a:endParaRPr lang="es-CO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10</a:t>
                      </a:r>
                      <a:r>
                        <a:rPr lang="es-CO" sz="1800" b="0" i="0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s-CO" dirty="0" smtClean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7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Aluminio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7.0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7.5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Hueso (tracción)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1.6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0.8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8.0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Hueso (compresión)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0.9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Latón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9.0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6.0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3.5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Ladrillo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Hormigón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Cobre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11.0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14.0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4.4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4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Vidrio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6.0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5.0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4.5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4.5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5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Cabello (humano)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5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Madera dura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5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Hierro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21.0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16.0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7.7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8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Plomo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1.6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4.1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0.6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4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0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4ED6502-585B-4976-8386-2622A97E2E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257102"/>
                  </p:ext>
                </p:extLst>
              </p:nvPr>
            </p:nvGraphicFramePr>
            <p:xfrm>
              <a:off x="2105572" y="730176"/>
              <a:ext cx="8143612" cy="3669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967012787"/>
                        </a:ext>
                      </a:extLst>
                    </a:gridCol>
                    <a:gridCol w="1812313">
                      <a:extLst>
                        <a:ext uri="{9D8B030D-6E8A-4147-A177-3AD203B41FA5}">
                          <a16:colId xmlns:a16="http://schemas.microsoft.com/office/drawing/2014/main" val="1918279951"/>
                        </a:ext>
                      </a:extLst>
                    </a:gridCol>
                    <a:gridCol w="288180">
                      <a:extLst>
                        <a:ext uri="{9D8B030D-6E8A-4147-A177-3AD203B41FA5}">
                          <a16:colId xmlns:a16="http://schemas.microsoft.com/office/drawing/2014/main" val="3393532619"/>
                        </a:ext>
                      </a:extLst>
                    </a:gridCol>
                    <a:gridCol w="2463975">
                      <a:extLst>
                        <a:ext uri="{9D8B030D-6E8A-4147-A177-3AD203B41FA5}">
                          <a16:colId xmlns:a16="http://schemas.microsoft.com/office/drawing/2014/main" val="22414859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614663503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802472175"/>
                        </a:ext>
                      </a:extLst>
                    </a:gridCol>
                    <a:gridCol w="2933984">
                      <a:extLst>
                        <a:ext uri="{9D8B030D-6E8A-4147-A177-3AD203B41FA5}">
                          <a16:colId xmlns:a16="http://schemas.microsoft.com/office/drawing/2014/main" val="1147164720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>
                              <a:latin typeface="Amaranth" panose="02000503050000020004" pitchFamily="50" charset="0"/>
                            </a:rPr>
                            <a:t>Representación gráfica del conjunto de los números reales.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897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989394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s-CO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Números Racionales (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ℚ</m:t>
                              </m:r>
                            </m:oMath>
                          </a14:m>
                          <a:r>
                            <a:rPr lang="es-CO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Números Irracionales (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ℚ</m:t>
                              </m:r>
                              <m:r>
                                <a:rPr lang="es-CO" sz="180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oMath>
                          </a14:m>
                          <a:r>
                            <a:rPr lang="es-CO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8540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764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s-CO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Números Enteros (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ℤ</m:t>
                              </m:r>
                            </m:oMath>
                          </a14:m>
                          <a:r>
                            <a:rPr lang="es-CO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831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Números Naturales(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ℕ</m:t>
                              </m:r>
                            </m:oMath>
                          </a14:m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) 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>
                              <a:latin typeface="Amaranth" panose="02000503050000020004" pitchFamily="50" charset="0"/>
                            </a:rPr>
                            <a:t>√3,</a:t>
                          </a:r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 </a:t>
                          </a:r>
                          <a:r>
                            <a:rPr lang="el-GR" dirty="0" smtClean="0">
                              <a:latin typeface="Amaranth" panose="02000503050000020004" pitchFamily="50" charset="0"/>
                            </a:rPr>
                            <a:t>√5,</a:t>
                          </a:r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 </a:t>
                          </a:r>
                          <a:r>
                            <a:rPr lang="el-GR" dirty="0" smtClean="0">
                              <a:latin typeface="Amaranth" panose="02000503050000020004" pitchFamily="50" charset="0"/>
                            </a:rPr>
                            <a:t>∛2,</a:t>
                          </a:r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 </a:t>
                          </a:r>
                          <a:r>
                            <a:rPr lang="el-GR" dirty="0" smtClean="0">
                              <a:latin typeface="Amaranth" panose="02000503050000020004" pitchFamily="50" charset="0"/>
                            </a:rPr>
                            <a:t>π,</a:t>
                          </a:r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l-GR" dirty="0" smtClean="0">
                                      <a:latin typeface="Amaranth" panose="02000503050000020004" pitchFamily="50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l-GR" dirty="0" smtClean="0">
                                      <a:latin typeface="Amaranth" panose="02000503050000020004" pitchFamily="50" charset="0"/>
                                    </a:rPr>
                                    <m:t>π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dirty="0" smtClean="0">
                                      <a:latin typeface="Amaranth" panose="02000503050000020004" pitchFamily="50" charset="0"/>
                                    </a:rPr>
                                    <m:t>^2</m:t>
                                  </m:r>
                                </m:den>
                              </m:f>
                            </m:oMath>
                          </a14:m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357589"/>
                      </a:ext>
                    </a:extLst>
                  </a:tr>
                  <a:tr h="199464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…, -3, -2, -1, 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smtClean="0"/>
                            <a:t>1, 2, 3, …</a:t>
                          </a:r>
                          <a:endParaRPr lang="es-C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85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{0}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54679"/>
                      </a:ext>
                    </a:extLst>
                  </a:tr>
                  <a:tr h="190908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8818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797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4ED6502-585B-4976-8386-2622A97E2E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257102"/>
                  </p:ext>
                </p:extLst>
              </p:nvPr>
            </p:nvGraphicFramePr>
            <p:xfrm>
              <a:off x="2105572" y="730176"/>
              <a:ext cx="8143612" cy="3669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967012787"/>
                        </a:ext>
                      </a:extLst>
                    </a:gridCol>
                    <a:gridCol w="1812313">
                      <a:extLst>
                        <a:ext uri="{9D8B030D-6E8A-4147-A177-3AD203B41FA5}">
                          <a16:colId xmlns:a16="http://schemas.microsoft.com/office/drawing/2014/main" val="1918279951"/>
                        </a:ext>
                      </a:extLst>
                    </a:gridCol>
                    <a:gridCol w="288180">
                      <a:extLst>
                        <a:ext uri="{9D8B030D-6E8A-4147-A177-3AD203B41FA5}">
                          <a16:colId xmlns:a16="http://schemas.microsoft.com/office/drawing/2014/main" val="3393532619"/>
                        </a:ext>
                      </a:extLst>
                    </a:gridCol>
                    <a:gridCol w="2463975">
                      <a:extLst>
                        <a:ext uri="{9D8B030D-6E8A-4147-A177-3AD203B41FA5}">
                          <a16:colId xmlns:a16="http://schemas.microsoft.com/office/drawing/2014/main" val="224148593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614663503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802472175"/>
                        </a:ext>
                      </a:extLst>
                    </a:gridCol>
                    <a:gridCol w="2933984">
                      <a:extLst>
                        <a:ext uri="{9D8B030D-6E8A-4147-A177-3AD203B41FA5}">
                          <a16:colId xmlns:a16="http://schemas.microsoft.com/office/drawing/2014/main" val="1147164720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>
                              <a:latin typeface="Amaranth" panose="02000503050000020004" pitchFamily="50" charset="0"/>
                            </a:rPr>
                            <a:t>Representación gráfica del conjunto de los números reales.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897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989394"/>
                      </a:ext>
                    </a:extLst>
                  </a:tr>
                  <a:tr h="370840">
                    <a:tc gridSpan="6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9836" r="-56374" b="-6885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386" t="-209836" b="-6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8540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764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37" t="-409836" r="-66199" b="-4885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831348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3580" t="-357471" r="-136543" b="-242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386" t="-357471" b="-242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357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…, -3, -2, -1, 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smtClean="0"/>
                            <a:t>1, 2, 3, …</a:t>
                          </a:r>
                          <a:endParaRPr lang="es-C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85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{0}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546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8818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797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80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4ED6502-585B-4976-8386-2622A97E2E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044531"/>
                  </p:ext>
                </p:extLst>
              </p:nvPr>
            </p:nvGraphicFramePr>
            <p:xfrm>
              <a:off x="2736193" y="740686"/>
              <a:ext cx="8460000" cy="2730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6635">
                      <a:extLst>
                        <a:ext uri="{9D8B030D-6E8A-4147-A177-3AD203B41FA5}">
                          <a16:colId xmlns:a16="http://schemas.microsoft.com/office/drawing/2014/main" val="1918279951"/>
                        </a:ext>
                      </a:extLst>
                    </a:gridCol>
                    <a:gridCol w="2837793">
                      <a:extLst>
                        <a:ext uri="{9D8B030D-6E8A-4147-A177-3AD203B41FA5}">
                          <a16:colId xmlns:a16="http://schemas.microsoft.com/office/drawing/2014/main" val="3393532619"/>
                        </a:ext>
                      </a:extLst>
                    </a:gridCol>
                    <a:gridCol w="2945572">
                      <a:extLst>
                        <a:ext uri="{9D8B030D-6E8A-4147-A177-3AD203B41FA5}">
                          <a16:colId xmlns:a16="http://schemas.microsoft.com/office/drawing/2014/main" val="2802472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Propiedades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Suma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Producto</a:t>
                          </a:r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97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Asociativa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a+(b+c)=(a+b)+c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∙ </m:t>
                              </m:r>
                            </m:oMath>
                          </a14:m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∙</m:t>
                              </m:r>
                            </m:oMath>
                          </a14:m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c)=(a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∙</m:t>
                              </m:r>
                            </m:oMath>
                          </a14:m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b)</a:t>
                          </a:r>
                          <a:r>
                            <a:rPr lang="es-CO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CO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∙</m:t>
                              </m:r>
                            </m:oMath>
                          </a14:m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0017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Conmutativa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a+b=b+a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a∙b=b∙a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87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Elemento neutro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+0=0+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∙1=1∙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0083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Existencia del inverso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=1, 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𝑠𝑖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1051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Distributiva del producto</a:t>
                          </a:r>
                          <a:r>
                            <a:rPr lang="es-CO" baseline="0" dirty="0" smtClean="0">
                              <a:latin typeface="Amaranth" panose="02000503050000020004" pitchFamily="50" charset="0"/>
                            </a:rPr>
                            <a:t> con respecto a la suma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es-CO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s-CO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𝑐𝑎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s-CO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𝑐𝑏</m:t>
                                </m:r>
                              </m:oMath>
                            </m:oMathPara>
                          </a14:m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893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8">
                <a:extLst>
                  <a:ext uri="{FF2B5EF4-FFF2-40B4-BE49-F238E27FC236}">
                    <a16:creationId xmlns:a16="http://schemas.microsoft.com/office/drawing/2014/main" id="{F4ED6502-585B-4976-8386-2622A97E2E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044531"/>
                  </p:ext>
                </p:extLst>
              </p:nvPr>
            </p:nvGraphicFramePr>
            <p:xfrm>
              <a:off x="2736193" y="740686"/>
              <a:ext cx="8460000" cy="2730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6635">
                      <a:extLst>
                        <a:ext uri="{9D8B030D-6E8A-4147-A177-3AD203B41FA5}">
                          <a16:colId xmlns:a16="http://schemas.microsoft.com/office/drawing/2014/main" val="1918279951"/>
                        </a:ext>
                      </a:extLst>
                    </a:gridCol>
                    <a:gridCol w="2837793">
                      <a:extLst>
                        <a:ext uri="{9D8B030D-6E8A-4147-A177-3AD203B41FA5}">
                          <a16:colId xmlns:a16="http://schemas.microsoft.com/office/drawing/2014/main" val="3393532619"/>
                        </a:ext>
                      </a:extLst>
                    </a:gridCol>
                    <a:gridCol w="2945572">
                      <a:extLst>
                        <a:ext uri="{9D8B030D-6E8A-4147-A177-3AD203B41FA5}">
                          <a16:colId xmlns:a16="http://schemas.microsoft.com/office/drawing/2014/main" val="2802472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Propiedades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Suma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Producto</a:t>
                          </a:r>
                          <a:endParaRPr lang="es-CO" dirty="0" smtClean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975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Asociativa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a+(b+c)=(a+b)+c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7190" t="-109836" r="-826" b="-5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017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Conmutativa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a+b=b+a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a∙b=b∙a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487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Elemento neutro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421" t="-309836" r="-104721" b="-3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7190" t="-309836" r="-826" b="-3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8329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Existencia del inverso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4421" t="-250000" r="-104721" b="-11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7190" t="-250000" r="-826" b="-11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0510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CO" dirty="0" smtClean="0">
                              <a:latin typeface="Amaranth" panose="02000503050000020004" pitchFamily="50" charset="0"/>
                            </a:rPr>
                            <a:t>Distributiva del producto</a:t>
                          </a:r>
                          <a:r>
                            <a:rPr lang="es-CO" baseline="0" dirty="0" smtClean="0">
                              <a:latin typeface="Amaranth" panose="02000503050000020004" pitchFamily="50" charset="0"/>
                            </a:rPr>
                            <a:t> con respecto a la suma</a:t>
                          </a:r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316" t="-333333" r="-421" b="-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Amaranth" panose="02000503050000020004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9893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69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4ED6502-585B-4976-8386-2622A97E2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51913"/>
              </p:ext>
            </p:extLst>
          </p:nvPr>
        </p:nvGraphicFramePr>
        <p:xfrm>
          <a:off x="2032000" y="719666"/>
          <a:ext cx="81280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448">
                  <a:extLst>
                    <a:ext uri="{9D8B030D-6E8A-4147-A177-3AD203B41FA5}">
                      <a16:colId xmlns:a16="http://schemas.microsoft.com/office/drawing/2014/main" val="1918279951"/>
                    </a:ext>
                  </a:extLst>
                </a:gridCol>
                <a:gridCol w="1996966">
                  <a:extLst>
                    <a:ext uri="{9D8B030D-6E8A-4147-A177-3AD203B41FA5}">
                      <a16:colId xmlns:a16="http://schemas.microsoft.com/office/drawing/2014/main" val="3393532619"/>
                    </a:ext>
                  </a:extLst>
                </a:gridCol>
                <a:gridCol w="1763402">
                  <a:extLst>
                    <a:ext uri="{9D8B030D-6E8A-4147-A177-3AD203B41FA5}">
                      <a16:colId xmlns:a16="http://schemas.microsoft.com/office/drawing/2014/main" val="2802472175"/>
                    </a:ext>
                  </a:extLst>
                </a:gridCol>
                <a:gridCol w="1880184">
                  <a:extLst>
                    <a:ext uri="{9D8B030D-6E8A-4147-A177-3AD203B41FA5}">
                      <a16:colId xmlns:a16="http://schemas.microsoft.com/office/drawing/2014/main" val="1147164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Material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Módulo de Young</a:t>
                      </a:r>
                    </a:p>
                    <a:p>
                      <a:endParaRPr lang="es-CO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10</a:t>
                      </a:r>
                      <a:r>
                        <a:rPr lang="es-CO" sz="1800" b="0" i="0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Módulo volumétrico</a:t>
                      </a:r>
                    </a:p>
                    <a:p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10</a:t>
                      </a:r>
                      <a:r>
                        <a:rPr lang="es-CO" sz="1800" b="0" i="0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s-CO" dirty="0" smtClean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Módulo de corte</a:t>
                      </a:r>
                    </a:p>
                    <a:p>
                      <a:endParaRPr lang="es-CO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10</a:t>
                      </a:r>
                      <a:r>
                        <a:rPr lang="es-CO" sz="1800" b="0" i="0" u="none" strike="noStrike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s-CO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es-CO" dirty="0" smtClean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7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Mármol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6.0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7.0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Níquel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21.0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17.0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7.8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Polietileno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3.0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Seda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6.0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Hilo de araña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3.0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Acero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20.0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16.0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7.5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Acetona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0.07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4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Etanol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0.09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Glicerina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0.45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5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Mercurio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2.5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5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>
                          <a:latin typeface="Amaranth" panose="02000503050000020004" pitchFamily="50" charset="0"/>
                        </a:rPr>
                        <a:t>Agua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latin typeface="Amaranth" panose="02000503050000020004" pitchFamily="50" charset="0"/>
                        </a:rPr>
                        <a:t>0.22</a:t>
                      </a:r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>
                        <a:latin typeface="Amaranth" panose="02000503050000020004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5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36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233</Words>
  <Application>Microsoft Office PowerPoint</Application>
  <PresentationFormat>Panorámica</PresentationFormat>
  <Paragraphs>114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Amaranth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Rivera García</dc:creator>
  <cp:lastModifiedBy>MARCO TULIO MESA CARDONA</cp:lastModifiedBy>
  <cp:revision>21</cp:revision>
  <dcterms:created xsi:type="dcterms:W3CDTF">2018-01-04T20:49:12Z</dcterms:created>
  <dcterms:modified xsi:type="dcterms:W3CDTF">2019-04-01T18:03:50Z</dcterms:modified>
</cp:coreProperties>
</file>