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79" r:id="rId9"/>
    <p:sldId id="262" r:id="rId10"/>
    <p:sldId id="263" r:id="rId11"/>
    <p:sldId id="264" r:id="rId12"/>
    <p:sldId id="265" r:id="rId13"/>
    <p:sldId id="266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2" r:id="rId25"/>
    <p:sldId id="283" r:id="rId26"/>
    <p:sldId id="284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it-IT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00080"/>
    <a:srgbClr val="3333FF"/>
    <a:srgbClr val="FF3300"/>
    <a:srgbClr val="FFFFCC"/>
    <a:srgbClr val="00B2FF"/>
    <a:srgbClr val="FF9999"/>
    <a:srgbClr val="0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6" d="100"/>
          <a:sy n="76" d="100"/>
        </p:scale>
        <p:origin x="-1136" y="-176"/>
      </p:cViewPr>
      <p:guideLst>
        <p:guide orient="horz" pos="936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8BE9C16-1B19-7440-9A5E-ED9737A04AC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71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9277B24-6715-634A-8F19-DDC7C90097EA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996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B4EA01A-86F3-024F-B07D-E654857BEE6F}" type="slidenum">
              <a:rPr lang="it-IT" sz="1200"/>
              <a:pPr/>
              <a:t>1</a:t>
            </a:fld>
            <a:endParaRPr lang="it-IT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956308A-9CE1-1B45-B1B4-B69A1A5DFBE5}" type="slidenum">
              <a:rPr lang="it-IT" sz="1200"/>
              <a:pPr/>
              <a:t>2</a:t>
            </a:fld>
            <a:endParaRPr lang="it-IT" sz="120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5427663"/>
            <a:ext cx="2906712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350264" y="2527026"/>
            <a:ext cx="7406640" cy="1472184"/>
          </a:xfr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341120" y="4562856"/>
            <a:ext cx="7406640" cy="722376"/>
          </a:xfrm>
        </p:spPr>
        <p:txBody>
          <a:bodyPr tIns="0"/>
          <a:lstStyle>
            <a:lvl1pPr marL="27432" indent="0" algn="ctr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Segnaposto numero diapositiva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AE336-E33F-A143-AAB6-77E5F9E8553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:\varie\logo del poli\marchio_200x200.gif"/>
          <p:cNvPicPr>
            <a:picLocks noChangeAspect="1" noChangeArrowheads="1"/>
          </p:cNvPicPr>
          <p:nvPr/>
        </p:nvPicPr>
        <p:blipFill>
          <a:blip r:embed="rId2">
            <a:lum bright="34000" contrast="-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89915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tIns="0" bIns="0" anchor="t" anchorCtr="0"/>
          <a:lstStyle>
            <a:lvl1pPr>
              <a:defRPr sz="4000">
                <a:solidFill>
                  <a:srgbClr val="0070C0"/>
                </a:solidFill>
              </a:defRPr>
            </a:lvl1pPr>
            <a:extLst/>
          </a:lstStyle>
          <a:p>
            <a:r>
              <a:rPr lang="it-IT" noProof="0" smtClean="0"/>
              <a:t>Fare clic per modificare lo stile del titolo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47034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extLst/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  <a:endParaRPr lang="en-US" noProof="0" dirty="0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298A0-AEC0-AF44-ADE5-F9F18E4165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t" anchorCtr="0"/>
          <a:lstStyle>
            <a:extLst/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numero diapositiva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7AB7E-0C09-E64A-A15A-ED253A63F24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t" anchorCtr="0"/>
          <a:lstStyle>
            <a:extLst/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numero diapositiva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8569D-B3BD-8340-A0DB-2D331383625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e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1F1F1"/>
            </a:solidFill>
            <a:round/>
            <a:headEnd/>
            <a:tailEnd/>
          </a:ln>
          <a:effectLst>
            <a:outerShdw blurRad="25400" dist="26940" dir="5400000" algn="tl" rotWithShape="0">
              <a:srgbClr val="A3A3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Autofit/>
          </a:bodyPr>
          <a:lstStyle>
            <a:extLst/>
          </a:lstStyle>
          <a:p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lo stile del </a:t>
            </a:r>
            <a:r>
              <a:rPr lang="en-US" noProof="0" dirty="0" err="1" smtClean="0"/>
              <a:t>titolo</a:t>
            </a:r>
            <a:endParaRPr lang="en-US" noProof="0" dirty="0"/>
          </a:p>
        </p:txBody>
      </p:sp>
      <p:sp>
        <p:nvSpPr>
          <p:cNvPr id="1033" name="Segnaposto testo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A3A3A3"/>
                </a:solidFill>
                <a:latin typeface="Gill Sans MT" charset="0"/>
                <a:cs typeface="+mn-cs"/>
              </a:defRPr>
            </a:lvl1pPr>
          </a:lstStyle>
          <a:p>
            <a:pPr>
              <a:defRPr/>
            </a:pPr>
            <a:fld id="{28E971DB-706F-D14F-97B9-E1193F588E0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sp>
        <p:nvSpPr>
          <p:cNvPr id="15" name="Rettangolo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6B6B6B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6" name="Picture 8" descr="D:\varie\logo del poli\marchio_200x200.gif"/>
          <p:cNvPicPr>
            <a:picLocks noChangeAspect="1" noChangeArrowheads="1"/>
          </p:cNvPicPr>
          <p:nvPr/>
        </p:nvPicPr>
        <p:blipFill>
          <a:blip r:embed="rId7">
            <a:lum bright="34000" contrast="-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89915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8"/>
          <p:cNvSpPr>
            <a:spLocks noChangeArrowheads="1"/>
          </p:cNvSpPr>
          <p:nvPr/>
        </p:nvSpPr>
        <p:spPr bwMode="auto">
          <a:xfrm rot="10800000" flipV="1">
            <a:off x="1035050" y="6367463"/>
            <a:ext cx="2759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it-IT" altLang="it-IT" sz="1600" smtClean="0">
                <a:solidFill>
                  <a:srgbClr val="A6A6A6"/>
                </a:solidFill>
                <a:latin typeface="Gill Sans MT" pitchFamily="34" charset="0"/>
                <a:ea typeface="+mn-ea"/>
                <a:cs typeface="Arial" charset="0"/>
              </a:rPr>
              <a:t>Programmazione di Sistema</a:t>
            </a:r>
            <a:endParaRPr lang="it-IT" altLang="it-IT" sz="1600" smtClean="0">
              <a:solidFill>
                <a:srgbClr val="A6A6A6"/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038" name="Rettangolo 15"/>
          <p:cNvSpPr>
            <a:spLocks noChangeArrowheads="1"/>
          </p:cNvSpPr>
          <p:nvPr/>
        </p:nvSpPr>
        <p:spPr bwMode="auto">
          <a:xfrm rot="16200000">
            <a:off x="-1035845" y="4434681"/>
            <a:ext cx="2620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Font typeface="Wingdings" charset="0"/>
              <a:buNone/>
            </a:pPr>
            <a:r>
              <a:rPr lang="it-IT" sz="1400" i="1" dirty="0">
                <a:solidFill>
                  <a:srgbClr val="7F7F7F"/>
                </a:solidFill>
                <a:latin typeface="Gill Sans MT" charset="0"/>
              </a:rPr>
              <a:t>© </a:t>
            </a:r>
            <a:r>
              <a:rPr lang="it-IT" sz="1400" dirty="0">
                <a:solidFill>
                  <a:srgbClr val="7F7F7F"/>
                </a:solidFill>
                <a:latin typeface="Gill Sans MT" charset="0"/>
              </a:rPr>
              <a:t>C. </a:t>
            </a:r>
            <a:r>
              <a:rPr lang="it-IT" sz="1400" dirty="0" err="1">
                <a:solidFill>
                  <a:srgbClr val="7F7F7F"/>
                </a:solidFill>
                <a:latin typeface="Gill Sans MT" charset="0"/>
              </a:rPr>
              <a:t>Barberis</a:t>
            </a:r>
            <a:r>
              <a:rPr lang="it-IT" sz="1400" dirty="0">
                <a:solidFill>
                  <a:srgbClr val="7F7F7F"/>
                </a:solidFill>
                <a:latin typeface="Gill Sans MT" charset="0"/>
              </a:rPr>
              <a:t>, G. Malnati 2004-18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2" r:id="rId3"/>
    <p:sldLayoutId id="2147483913" r:id="rId4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build="p" bldLvl="5" autoUpdateAnimBg="0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300" kern="1200" dirty="0">
          <a:solidFill>
            <a:srgbClr val="0070C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70C0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70C0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70C0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0070C0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F4259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F4259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F4259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F4259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rgbClr val="3E3F68"/>
          </a:solidFill>
          <a:latin typeface="+mn-lt"/>
          <a:ea typeface="ＭＳ Ｐゴシック" charset="0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0"/>
        <a:buChar char=""/>
        <a:defRPr sz="2400" kern="1200">
          <a:solidFill>
            <a:srgbClr val="3E3F68"/>
          </a:solidFill>
          <a:latin typeface="+mn-lt"/>
          <a:ea typeface="ＭＳ Ｐゴシック" charset="0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A04DA3"/>
        </a:buClr>
        <a:buFont typeface="Wingdings 2" charset="0"/>
        <a:buChar char=""/>
        <a:defRPr sz="2000" kern="1200">
          <a:solidFill>
            <a:srgbClr val="3E3F68"/>
          </a:solidFill>
          <a:latin typeface="+mn-lt"/>
          <a:ea typeface="ＭＳ Ｐゴシック" charset="0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C4652D"/>
        </a:buClr>
        <a:buFont typeface="Wingdings 2" charset="0"/>
        <a:buChar char=""/>
        <a:defRPr sz="2000" kern="1200">
          <a:solidFill>
            <a:srgbClr val="3E3F68"/>
          </a:solidFill>
          <a:latin typeface="+mn-lt"/>
          <a:ea typeface="ＭＳ Ｐゴシック" charset="0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0963" y="2527300"/>
            <a:ext cx="7405687" cy="14716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Programmazione concorrente in C++11 - Parte II</a:t>
            </a:r>
          </a:p>
        </p:txBody>
      </p:sp>
      <p:sp>
        <p:nvSpPr>
          <p:cNvPr id="5124" name="Sottotitolo 5"/>
          <p:cNvSpPr>
            <a:spLocks noGrp="1"/>
          </p:cNvSpPr>
          <p:nvPr>
            <p:ph type="subTitle" idx="1"/>
          </p:nvPr>
        </p:nvSpPr>
        <p:spPr>
          <a:xfrm>
            <a:off x="1341438" y="4562475"/>
            <a:ext cx="7405687" cy="722313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it-IT" dirty="0" smtClean="0">
                <a:ea typeface="+mn-ea"/>
                <a:cs typeface="+mn-cs"/>
              </a:rPr>
              <a:t>Programmazione di Sistema </a:t>
            </a:r>
          </a:p>
          <a:p>
            <a:pPr>
              <a:buFont typeface="Wingdings 2" pitchFamily="18" charset="2"/>
              <a:buNone/>
              <a:defRPr/>
            </a:pPr>
            <a:r>
              <a:rPr lang="it-IT" dirty="0" smtClean="0">
                <a:ea typeface="+mn-ea"/>
                <a:cs typeface="+mn-cs"/>
              </a:rPr>
              <a:t>A.A. 2017-18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Differenze tra std::thread e std::async</a:t>
            </a:r>
          </a:p>
        </p:txBody>
      </p:sp>
      <p:sp>
        <p:nvSpPr>
          <p:cNvPr id="19458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it-IT" sz="3000">
                <a:latin typeface="Gill Sans MT" charset="0"/>
              </a:rPr>
              <a:t>Non c'è scelta sulla politica di attivazione</a:t>
            </a:r>
          </a:p>
          <a:p>
            <a:pPr lvl="1">
              <a:lnSpc>
                <a:spcPts val="3400"/>
              </a:lnSpc>
            </a:pPr>
            <a:r>
              <a:rPr lang="it-IT" sz="3000">
                <a:solidFill>
                  <a:srgbClr val="3E3F68"/>
                </a:solidFill>
                <a:latin typeface="Gill Sans MT" charset="0"/>
              </a:rPr>
              <a:t>Creando un oggetto di tipo thread con un parametro chiamabile, la libreria cerca di creare un thread nativo del sistema operativo</a:t>
            </a:r>
          </a:p>
          <a:p>
            <a:pPr lvl="1">
              <a:lnSpc>
                <a:spcPts val="3400"/>
              </a:lnSpc>
            </a:pPr>
            <a:r>
              <a:rPr lang="it-IT" sz="3000">
                <a:solidFill>
                  <a:srgbClr val="3E3F68"/>
                </a:solidFill>
                <a:latin typeface="Gill Sans MT" charset="0"/>
              </a:rPr>
              <a:t>Se non ci sono le risorse necessarie, la creazione dell'oggetto std::thread fallisce lanciando un'eccezione di tipo std::system_error</a:t>
            </a:r>
          </a:p>
          <a:p>
            <a:pPr lvl="1">
              <a:lnSpc>
                <a:spcPts val="3400"/>
              </a:lnSpc>
            </a:pPr>
            <a:endParaRPr lang="it-IT" sz="3000">
              <a:solidFill>
                <a:srgbClr val="3E3F68"/>
              </a:solidFill>
              <a:latin typeface="Gill Sans MT" charset="0"/>
            </a:endParaRPr>
          </a:p>
        </p:txBody>
      </p:sp>
      <p:sp>
        <p:nvSpPr>
          <p:cNvPr id="19459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A5F4F5-ADA6-AE41-8E75-F03C4E7A378D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10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Differenze tra std::thread e std::async</a:t>
            </a:r>
          </a:p>
        </p:txBody>
      </p:sp>
      <p:sp>
        <p:nvSpPr>
          <p:cNvPr id="20482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Non c'è un meccanismo standard per accedere al risultato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L'unica informazione che viene associata al thread è un identificativo univoco, accessibile tramite il metodo get_id()</a:t>
            </a:r>
          </a:p>
          <a:p>
            <a:r>
              <a:rPr lang="it-IT">
                <a:latin typeface="Gill Sans MT" charset="0"/>
              </a:rPr>
              <a:t>Se durante la computazione del thread si verifica un'eccezione non ricuperata da un blocco catch, l'intero programma termina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Viene chiamato il metodo std::terminate()</a:t>
            </a:r>
          </a:p>
          <a:p>
            <a:endParaRPr lang="it-IT">
              <a:latin typeface="Gill Sans MT" charset="0"/>
            </a:endParaRPr>
          </a:p>
        </p:txBody>
      </p:sp>
      <p:sp>
        <p:nvSpPr>
          <p:cNvPr id="20483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F577F55-F4B2-7343-849C-ACCB57114939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11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Ciclo di vita di un thread</a:t>
            </a:r>
          </a:p>
        </p:txBody>
      </p:sp>
      <p:sp>
        <p:nvSpPr>
          <p:cNvPr id="21506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Quando viene creato un oggetto std::thread occorre alternativamente 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Attendere la terminazione della computazione parallela, invocando il metodo join()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Informare l'ambiente di esecuzione che non si è interessati all'esito della sua computazione, invocando il metodo detach()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Trasferire le informazioni contenute nell'oggetto thread in un altro oggetto, tramite movimento</a:t>
            </a:r>
          </a:p>
          <a:p>
            <a:pPr lvl="1"/>
            <a:endParaRPr lang="it-IT">
              <a:solidFill>
                <a:srgbClr val="3E3F68"/>
              </a:solidFill>
              <a:latin typeface="Gill Sans MT" charset="0"/>
            </a:endParaRPr>
          </a:p>
        </p:txBody>
      </p:sp>
      <p:sp>
        <p:nvSpPr>
          <p:cNvPr id="21507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BE5C4B-4692-6248-AB3D-F7F305CCE228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12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Ciclo di vita di un thread</a:t>
            </a:r>
          </a:p>
        </p:txBody>
      </p:sp>
      <p:sp>
        <p:nvSpPr>
          <p:cNvPr id="22530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 sz="3000">
                <a:latin typeface="Gill Sans MT" charset="0"/>
              </a:rPr>
              <a:t>Se nessuna di queste azioni avviene, e si distrugge l'oggetto thread, l'intero programma termina</a:t>
            </a:r>
          </a:p>
          <a:p>
            <a:pPr marL="622300" lvl="1"/>
            <a:r>
              <a:rPr lang="it-IT" sz="3000">
                <a:solidFill>
                  <a:srgbClr val="3E3F68"/>
                </a:solidFill>
                <a:latin typeface="Gill Sans MT" charset="0"/>
              </a:rPr>
              <a:t>Sempre invocando std::terminate()</a:t>
            </a:r>
          </a:p>
          <a:p>
            <a:pPr>
              <a:lnSpc>
                <a:spcPts val="3200"/>
              </a:lnSpc>
            </a:pPr>
            <a:r>
              <a:rPr lang="it-IT" sz="3000">
                <a:latin typeface="Gill Sans MT" charset="0"/>
              </a:rPr>
              <a:t>Se il thread principale di un programma termina, tutti i thread secondari ancora esistenti terminano improvvisamente</a:t>
            </a:r>
          </a:p>
          <a:p>
            <a:pPr marL="622300" lvl="1">
              <a:lnSpc>
                <a:spcPts val="3200"/>
              </a:lnSpc>
            </a:pPr>
            <a:r>
              <a:rPr lang="it-IT" sz="3000">
                <a:solidFill>
                  <a:srgbClr val="3E3F68"/>
                </a:solidFill>
                <a:latin typeface="Gill Sans MT" charset="0"/>
              </a:rPr>
              <a:t>Senza possibilità di effettuare nessuna forma di salvataggio</a:t>
            </a:r>
            <a:endParaRPr lang="en-US" sz="3000">
              <a:solidFill>
                <a:srgbClr val="3E3F68"/>
              </a:solidFill>
              <a:latin typeface="Gill Sans MT" charset="0"/>
            </a:endParaRPr>
          </a:p>
          <a:p>
            <a:endParaRPr lang="it-IT" sz="3400">
              <a:latin typeface="Gill Sans MT" charset="0"/>
            </a:endParaRPr>
          </a:p>
        </p:txBody>
      </p:sp>
      <p:sp>
        <p:nvSpPr>
          <p:cNvPr id="22531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7A5A2E7-D8A9-1F42-8AE9-671A54BA1317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13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Gestire</a:t>
            </a:r>
            <a:r>
              <a:rPr lang="en-GB" dirty="0" smtClean="0"/>
              <a:t> la </a:t>
            </a:r>
            <a:r>
              <a:rPr lang="en-GB" dirty="0" err="1" smtClean="0"/>
              <a:t>terminazione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0298A0-AEC0-AF44-ADE5-F9F18E41655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1435100" y="1073151"/>
            <a:ext cx="7059613" cy="523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l">
              <a:defRPr/>
            </a:pP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#include &lt;</a:t>
            </a:r>
            <a:r>
              <a:rPr lang="it-IT" sz="2200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algn="l">
              <a:defRPr/>
            </a:pPr>
            <a:r>
              <a:rPr lang="it-IT" sz="2200" dirty="0" err="1">
                <a:latin typeface="Consolas" pitchFamily="49" charset="0"/>
                <a:ea typeface="+mn-ea"/>
                <a:cs typeface="Consolas" pitchFamily="49" charset="0"/>
              </a:rPr>
              <a:t>class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thread_guard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{</a:t>
            </a:r>
            <a:endParaRPr lang="it-IT" sz="22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sz="2200" dirty="0" err="1"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&amp; t;</a:t>
            </a:r>
          </a:p>
          <a:p>
            <a:pPr algn="l">
              <a:defRPr/>
            </a:pP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public:</a:t>
            </a:r>
          </a:p>
          <a:p>
            <a:pPr algn="l">
              <a:defRPr/>
            </a:pP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thread_guard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it-IT" sz="2200" dirty="0" err="1"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sz="2200" dirty="0" err="1"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&amp; t_)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: t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(t_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) 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algn="l">
              <a:defRPr/>
            </a:pPr>
            <a:endParaRPr lang="it-IT" sz="22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~</a:t>
            </a:r>
            <a:r>
              <a:rPr lang="it-IT" sz="2200" dirty="0" err="1">
                <a:latin typeface="Consolas" pitchFamily="49" charset="0"/>
                <a:ea typeface="+mn-ea"/>
                <a:cs typeface="Consolas" pitchFamily="49" charset="0"/>
              </a:rPr>
              <a:t>thread_guard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) {</a:t>
            </a:r>
            <a:endParaRPr lang="it-IT" sz="22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it-IT" sz="2200" dirty="0" err="1">
                <a:latin typeface="Consolas" pitchFamily="49" charset="0"/>
                <a:ea typeface="+mn-ea"/>
                <a:cs typeface="Consolas" pitchFamily="49" charset="0"/>
              </a:rPr>
              <a:t>t.joinable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()) 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t.join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(); </a:t>
            </a:r>
          </a:p>
          <a:p>
            <a:pPr algn="l">
              <a:defRPr/>
            </a:pP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 }</a:t>
            </a:r>
          </a:p>
          <a:p>
            <a:pPr algn="l">
              <a:defRPr/>
            </a:pPr>
            <a:endParaRPr lang="it-IT" sz="2200" dirty="0" smtClean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thread_guard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thread_guard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const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&amp;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)</a:t>
            </a:r>
            <a:b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</a:b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                              =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delete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lang="it-IT" sz="22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thread_guard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&amp; operator=(</a:t>
            </a:r>
            <a:r>
              <a:rPr lang="it-IT" sz="2200" dirty="0" err="1">
                <a:latin typeface="Consolas" pitchFamily="49" charset="0"/>
                <a:ea typeface="+mn-ea"/>
                <a:cs typeface="Consolas" pitchFamily="49" charset="0"/>
              </a:rPr>
              <a:t>thread_guard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 </a:t>
            </a:r>
          </a:p>
          <a:p>
            <a:pPr algn="l">
              <a:defRPr/>
            </a:pP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sz="2200" dirty="0" smtClean="0">
                <a:latin typeface="Consolas" pitchFamily="49" charset="0"/>
                <a:ea typeface="+mn-ea"/>
                <a:cs typeface="Consolas" pitchFamily="49" charset="0"/>
              </a:rPr>
              <a:t>                       </a:t>
            </a:r>
            <a:r>
              <a:rPr lang="it-IT" sz="2200" dirty="0" err="1" smtClean="0">
                <a:latin typeface="Consolas" pitchFamily="49" charset="0"/>
                <a:ea typeface="+mn-ea"/>
                <a:cs typeface="Consolas" pitchFamily="49" charset="0"/>
              </a:rPr>
              <a:t>const</a:t>
            </a: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&amp;)=delete;</a:t>
            </a:r>
          </a:p>
          <a:p>
            <a:pPr algn="l">
              <a:defRPr/>
            </a:pPr>
            <a:r>
              <a:rPr lang="it-IT" sz="2200" dirty="0">
                <a:latin typeface="Consolas" pitchFamily="49" charset="0"/>
                <a:ea typeface="+mn-ea"/>
                <a:cs typeface="Consolas" pitchFamily="49" charset="0"/>
              </a:rPr>
              <a:t>};</a:t>
            </a:r>
            <a:endParaRPr lang="en-US" sz="22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0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Restituire un risultato</a:t>
            </a:r>
          </a:p>
        </p:txBody>
      </p:sp>
      <p:sp>
        <p:nvSpPr>
          <p:cNvPr id="23554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Se un thread calcola un risultato, come fa a metterlo a disposizione degli altri thread?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La soluzione richiede appoggiarsi ad una variabile condivisa</a:t>
            </a:r>
          </a:p>
          <a:p>
            <a:r>
              <a:rPr lang="it-IT">
                <a:latin typeface="Gill Sans MT" charset="0"/>
              </a:rPr>
              <a:t>Questo introduce un secondo problema: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Come fanno gli altri thread a sapere che il contenuto della variabile condivisa è stato aggiornato?</a:t>
            </a:r>
          </a:p>
          <a:p>
            <a:r>
              <a:rPr lang="it-IT">
                <a:latin typeface="Gill Sans MT" charset="0"/>
              </a:rPr>
              <a:t>La soluzione banale di introdurre un'ulteriore variabile (booleana) che indica la validità del dato non è una soluzione</a:t>
            </a:r>
          </a:p>
          <a:p>
            <a:endParaRPr lang="it-IT">
              <a:latin typeface="Gill Sans MT" charset="0"/>
            </a:endParaRPr>
          </a:p>
        </p:txBody>
      </p:sp>
      <p:sp>
        <p:nvSpPr>
          <p:cNvPr id="23555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38B38FE-2418-9A45-8C67-DBF858E58AAB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15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Restituire un risultato</a:t>
            </a:r>
          </a:p>
        </p:txBody>
      </p:sp>
      <p:sp>
        <p:nvSpPr>
          <p:cNvPr id="24578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Diventerebbe infatti un'ulteriore variabile condivisa che avrebbe bisogno di un indicatore di validità...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Problema del riordinamento</a:t>
            </a:r>
          </a:p>
          <a:p>
            <a:r>
              <a:rPr lang="it-IT">
                <a:latin typeface="Gill Sans MT" charset="0"/>
              </a:rPr>
              <a:t>Il modo più semplice di restituire un valore calcolato all'interno di un thread è basato sull'utilizzo di un oggetto di tipo std::promise&lt;T&gt;</a:t>
            </a:r>
          </a:p>
          <a:p>
            <a:endParaRPr lang="it-IT">
              <a:latin typeface="Gill Sans MT" charset="0"/>
            </a:endParaRPr>
          </a:p>
        </p:txBody>
      </p:sp>
      <p:sp>
        <p:nvSpPr>
          <p:cNvPr id="24579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0684D94-7FEC-5C47-BB19-EE5592E72378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16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std::promise&lt;T&gt;</a:t>
            </a:r>
          </a:p>
        </p:txBody>
      </p:sp>
      <p:sp>
        <p:nvSpPr>
          <p:cNvPr id="25602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>
                <a:latin typeface="Gill Sans MT" charset="0"/>
              </a:rPr>
              <a:t>Rappresenta l'impegno, da parte del thread, a produrre, prima o poi, un oggetto di tipo T da mettere a disposizione di chi lo vorrà utilizzare...</a:t>
            </a:r>
          </a:p>
          <a:p>
            <a:pPr>
              <a:lnSpc>
                <a:spcPct val="90000"/>
              </a:lnSpc>
            </a:pPr>
            <a:r>
              <a:rPr lang="it-IT">
                <a:latin typeface="Gill Sans MT" charset="0"/>
              </a:rPr>
              <a:t>...oppure di notificare un'eventuale eccezione che abbia impedito il calcolo dell'oggetto</a:t>
            </a:r>
          </a:p>
          <a:p>
            <a:pPr>
              <a:lnSpc>
                <a:spcPct val="90000"/>
              </a:lnSpc>
            </a:pPr>
            <a:r>
              <a:rPr lang="it-IT">
                <a:latin typeface="Gill Sans MT" charset="0"/>
              </a:rPr>
              <a:t>Dato un oggetto promise, si può conoscere quando la promessa si avvera, richiedendo l'oggetto std::future&lt;T&gt; corrispondente</a:t>
            </a:r>
          </a:p>
          <a:p>
            <a:pPr lvl="1">
              <a:lnSpc>
                <a:spcPct val="90000"/>
              </a:lnSpc>
            </a:pPr>
            <a:r>
              <a:rPr lang="it-IT">
                <a:solidFill>
                  <a:srgbClr val="3E3F68"/>
                </a:solidFill>
                <a:latin typeface="Gill Sans MT" charset="0"/>
              </a:rPr>
              <a:t>Attraverso il metodo get_future()</a:t>
            </a:r>
          </a:p>
          <a:p>
            <a:pPr>
              <a:lnSpc>
                <a:spcPct val="90000"/>
              </a:lnSpc>
            </a:pPr>
            <a:endParaRPr lang="it-IT">
              <a:latin typeface="Gill Sans MT" charset="0"/>
            </a:endParaRPr>
          </a:p>
        </p:txBody>
      </p:sp>
      <p:sp>
        <p:nvSpPr>
          <p:cNvPr id="25603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09FDBA-8845-434F-B756-7F15BF75BE54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17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Esempio</a:t>
            </a:r>
          </a:p>
        </p:txBody>
      </p:sp>
      <p:sp>
        <p:nvSpPr>
          <p:cNvPr id="26626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AB8F89-E99F-8B46-91D8-F4ED55AE9EA8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18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1435100" y="1417638"/>
            <a:ext cx="7062788" cy="50784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it-IT" dirty="0" smtClean="0">
                <a:latin typeface="Consolas" charset="0"/>
                <a:cs typeface="Consolas" charset="0"/>
              </a:rPr>
              <a:t>#include &lt;future&gt;</a:t>
            </a:r>
          </a:p>
          <a:p>
            <a:pPr algn="l">
              <a:defRPr/>
            </a:pPr>
            <a:endParaRPr lang="it-IT" dirty="0" smtClean="0">
              <a:latin typeface="Consolas" charset="0"/>
              <a:cs typeface="Consolas" charset="0"/>
            </a:endParaRPr>
          </a:p>
          <a:p>
            <a:pPr algn="l">
              <a:defRPr/>
            </a:pPr>
            <a:r>
              <a:rPr lang="it-IT" dirty="0" err="1" smtClean="0">
                <a:latin typeface="Consolas" charset="0"/>
                <a:cs typeface="Consolas" charset="0"/>
              </a:rPr>
              <a:t>void</a:t>
            </a:r>
            <a:r>
              <a:rPr lang="it-IT" dirty="0" smtClean="0">
                <a:latin typeface="Consolas" charset="0"/>
                <a:cs typeface="Consolas" charset="0"/>
              </a:rPr>
              <a:t> </a:t>
            </a:r>
            <a:r>
              <a:rPr lang="it-IT" dirty="0" err="1" smtClean="0">
                <a:latin typeface="Consolas" charset="0"/>
                <a:cs typeface="Consolas" charset="0"/>
              </a:rPr>
              <a:t>f</a:t>
            </a:r>
            <a:r>
              <a:rPr lang="it-IT" dirty="0" smtClean="0">
                <a:latin typeface="Consolas" charset="0"/>
                <a:cs typeface="Consolas" charset="0"/>
              </a:rPr>
              <a:t>(</a:t>
            </a:r>
            <a:r>
              <a:rPr lang="it-IT" b="1" dirty="0" err="1" smtClean="0">
                <a:solidFill>
                  <a:srgbClr val="C00000"/>
                </a:solidFill>
                <a:latin typeface="Consolas" charset="0"/>
                <a:cs typeface="Consolas" charset="0"/>
              </a:rPr>
              <a:t>std</a:t>
            </a:r>
            <a:r>
              <a:rPr lang="it-IT" b="1" dirty="0" smtClean="0">
                <a:solidFill>
                  <a:srgbClr val="C00000"/>
                </a:solidFill>
                <a:latin typeface="Consolas" charset="0"/>
                <a:cs typeface="Consolas" charset="0"/>
              </a:rPr>
              <a:t>::promise&lt;</a:t>
            </a:r>
            <a:r>
              <a:rPr lang="it-IT" b="1" dirty="0" err="1" smtClean="0">
                <a:solidFill>
                  <a:srgbClr val="C00000"/>
                </a:solidFill>
                <a:latin typeface="Consolas" charset="0"/>
                <a:cs typeface="Consolas" charset="0"/>
              </a:rPr>
              <a:t>std</a:t>
            </a:r>
            <a:r>
              <a:rPr lang="it-IT" b="1" dirty="0" smtClean="0">
                <a:solidFill>
                  <a:srgbClr val="C00000"/>
                </a:solidFill>
                <a:latin typeface="Consolas" charset="0"/>
                <a:cs typeface="Consolas" charset="0"/>
              </a:rPr>
              <a:t>::</a:t>
            </a:r>
            <a:r>
              <a:rPr lang="it-IT" b="1" dirty="0" err="1" smtClean="0">
                <a:solidFill>
                  <a:srgbClr val="C00000"/>
                </a:solidFill>
                <a:latin typeface="Consolas" charset="0"/>
                <a:cs typeface="Consolas" charset="0"/>
              </a:rPr>
              <a:t>string</a:t>
            </a:r>
            <a:r>
              <a:rPr lang="it-IT" b="1" dirty="0" smtClean="0">
                <a:solidFill>
                  <a:srgbClr val="C00000"/>
                </a:solidFill>
                <a:latin typeface="Consolas" charset="0"/>
                <a:cs typeface="Consolas" charset="0"/>
              </a:rPr>
              <a:t>&gt;</a:t>
            </a:r>
            <a:r>
              <a:rPr lang="it-IT" dirty="0" smtClean="0">
                <a:latin typeface="Consolas" charset="0"/>
                <a:cs typeface="Consolas" charset="0"/>
              </a:rPr>
              <a:t> </a:t>
            </a:r>
            <a:r>
              <a:rPr lang="it-IT" dirty="0" err="1" smtClean="0">
                <a:latin typeface="Consolas" charset="0"/>
                <a:cs typeface="Consolas" charset="0"/>
              </a:rPr>
              <a:t>p</a:t>
            </a:r>
            <a:r>
              <a:rPr lang="it-IT" dirty="0" smtClean="0">
                <a:latin typeface="Consolas" charset="0"/>
                <a:cs typeface="Consolas" charset="0"/>
              </a:rPr>
              <a:t>) {</a:t>
            </a:r>
          </a:p>
          <a:p>
            <a:pPr algn="l">
              <a:defRPr/>
            </a:pPr>
            <a:r>
              <a:rPr lang="it-IT" dirty="0" smtClean="0">
                <a:latin typeface="Consolas" charset="0"/>
                <a:cs typeface="Consolas" charset="0"/>
              </a:rPr>
              <a:t>  </a:t>
            </a:r>
            <a:r>
              <a:rPr lang="it-IT" dirty="0" err="1" smtClean="0">
                <a:latin typeface="Consolas" charset="0"/>
                <a:cs typeface="Consolas" charset="0"/>
              </a:rPr>
              <a:t>try</a:t>
            </a:r>
            <a:r>
              <a:rPr lang="it-IT" dirty="0" smtClean="0">
                <a:latin typeface="Consolas" charset="0"/>
                <a:cs typeface="Consolas" charset="0"/>
              </a:rPr>
              <a:t> {</a:t>
            </a:r>
          </a:p>
          <a:p>
            <a:pPr algn="l">
              <a:defRPr/>
            </a:pPr>
            <a:r>
              <a:rPr lang="it-IT" b="1" dirty="0" smtClean="0">
                <a:solidFill>
                  <a:srgbClr val="003300"/>
                </a:solidFill>
                <a:latin typeface="Consolas" charset="0"/>
                <a:cs typeface="Consolas" charset="0"/>
              </a:rPr>
              <a:t>    //Calcolo il valore da restituire...</a:t>
            </a:r>
          </a:p>
          <a:p>
            <a:pPr algn="l">
              <a:defRPr/>
            </a:pPr>
            <a:endParaRPr lang="it-IT" dirty="0" smtClean="0">
              <a:latin typeface="Consolas" charset="0"/>
              <a:cs typeface="Consolas" charset="0"/>
            </a:endParaRPr>
          </a:p>
          <a:p>
            <a:pPr algn="l">
              <a:defRPr/>
            </a:pPr>
            <a:r>
              <a:rPr lang="it-IT" dirty="0" smtClean="0">
                <a:latin typeface="Consolas" charset="0"/>
                <a:cs typeface="Consolas" charset="0"/>
              </a:rPr>
              <a:t>    </a:t>
            </a:r>
            <a:r>
              <a:rPr lang="it-IT" dirty="0" err="1" smtClean="0">
                <a:latin typeface="Consolas" charset="0"/>
                <a:cs typeface="Consolas" charset="0"/>
              </a:rPr>
              <a:t>std</a:t>
            </a:r>
            <a:r>
              <a:rPr lang="it-IT" dirty="0" smtClean="0">
                <a:latin typeface="Consolas" charset="0"/>
                <a:cs typeface="Consolas" charset="0"/>
              </a:rPr>
              <a:t>::</a:t>
            </a:r>
            <a:r>
              <a:rPr lang="it-IT" dirty="0" err="1" smtClean="0">
                <a:latin typeface="Consolas" charset="0"/>
                <a:cs typeface="Consolas" charset="0"/>
              </a:rPr>
              <a:t>string</a:t>
            </a:r>
            <a:r>
              <a:rPr lang="it-IT" dirty="0" smtClean="0">
                <a:latin typeface="Consolas" charset="0"/>
                <a:cs typeface="Consolas" charset="0"/>
              </a:rPr>
              <a:t> </a:t>
            </a:r>
            <a:r>
              <a:rPr lang="it-IT" dirty="0" err="1" smtClean="0">
                <a:latin typeface="Consolas" charset="0"/>
                <a:cs typeface="Consolas" charset="0"/>
              </a:rPr>
              <a:t>result</a:t>
            </a:r>
            <a:r>
              <a:rPr lang="it-IT" dirty="0" smtClean="0">
                <a:latin typeface="Consolas" charset="0"/>
                <a:cs typeface="Consolas" charset="0"/>
              </a:rPr>
              <a:t> = …;</a:t>
            </a:r>
          </a:p>
          <a:p>
            <a:pPr algn="l">
              <a:defRPr/>
            </a:pPr>
            <a:r>
              <a:rPr lang="it-IT" dirty="0" smtClean="0">
                <a:latin typeface="Consolas" charset="0"/>
                <a:cs typeface="Consolas" charset="0"/>
              </a:rPr>
              <a:t>    </a:t>
            </a:r>
            <a:r>
              <a:rPr lang="it-IT" b="1" dirty="0" err="1" smtClean="0">
                <a:solidFill>
                  <a:srgbClr val="C00000"/>
                </a:solidFill>
                <a:latin typeface="Consolas" charset="0"/>
                <a:cs typeface="Consolas" charset="0"/>
              </a:rPr>
              <a:t>p</a:t>
            </a:r>
            <a:r>
              <a:rPr lang="it-IT" dirty="0" err="1" smtClean="0">
                <a:latin typeface="Consolas" charset="0"/>
                <a:cs typeface="Consolas" charset="0"/>
              </a:rPr>
              <a:t>.</a:t>
            </a:r>
            <a:r>
              <a:rPr lang="it-IT" b="1" dirty="0" err="1" smtClean="0">
                <a:solidFill>
                  <a:srgbClr val="C00000"/>
                </a:solidFill>
                <a:latin typeface="Consolas" charset="0"/>
                <a:cs typeface="Consolas" charset="0"/>
              </a:rPr>
              <a:t>set_value</a:t>
            </a:r>
            <a:r>
              <a:rPr lang="it-IT" dirty="0" smtClean="0">
                <a:latin typeface="Consolas" charset="0"/>
                <a:cs typeface="Consolas" charset="0"/>
              </a:rPr>
              <a:t>(</a:t>
            </a:r>
            <a:r>
              <a:rPr lang="it-IT" dirty="0" err="1" smtClean="0">
                <a:latin typeface="Consolas" charset="0"/>
                <a:cs typeface="Consolas" charset="0"/>
              </a:rPr>
              <a:t>std</a:t>
            </a:r>
            <a:r>
              <a:rPr lang="it-IT" dirty="0" smtClean="0">
                <a:latin typeface="Consolas" charset="0"/>
                <a:cs typeface="Consolas" charset="0"/>
              </a:rPr>
              <a:t>::</a:t>
            </a:r>
            <a:r>
              <a:rPr lang="it-IT" dirty="0" err="1" smtClean="0">
                <a:latin typeface="Consolas" charset="0"/>
                <a:cs typeface="Consolas" charset="0"/>
              </a:rPr>
              <a:t>move</a:t>
            </a:r>
            <a:r>
              <a:rPr lang="it-IT" dirty="0" smtClean="0">
                <a:latin typeface="Consolas" charset="0"/>
                <a:cs typeface="Consolas" charset="0"/>
              </a:rPr>
              <a:t>(</a:t>
            </a:r>
            <a:r>
              <a:rPr lang="it-IT" dirty="0" err="1" smtClean="0">
                <a:latin typeface="Consolas" charset="0"/>
                <a:cs typeface="Consolas" charset="0"/>
              </a:rPr>
              <a:t>result</a:t>
            </a:r>
            <a:r>
              <a:rPr lang="it-IT" dirty="0" smtClean="0">
                <a:latin typeface="Consolas" charset="0"/>
                <a:cs typeface="Consolas" charset="0"/>
              </a:rPr>
              <a:t>));</a:t>
            </a:r>
          </a:p>
          <a:p>
            <a:pPr algn="l">
              <a:defRPr/>
            </a:pPr>
            <a:r>
              <a:rPr lang="it-IT" dirty="0" smtClean="0">
                <a:latin typeface="Consolas" charset="0"/>
                <a:cs typeface="Consolas" charset="0"/>
              </a:rPr>
              <a:t>  } catch (...) {</a:t>
            </a:r>
          </a:p>
          <a:p>
            <a:pPr algn="l">
              <a:defRPr/>
            </a:pPr>
            <a:r>
              <a:rPr lang="it-IT" dirty="0" smtClean="0">
                <a:latin typeface="Consolas" charset="0"/>
                <a:cs typeface="Consolas" charset="0"/>
              </a:rPr>
              <a:t>    </a:t>
            </a:r>
            <a:r>
              <a:rPr lang="it-IT" b="1" dirty="0" err="1" smtClean="0">
                <a:solidFill>
                  <a:srgbClr val="C00000"/>
                </a:solidFill>
                <a:latin typeface="Consolas" charset="0"/>
                <a:cs typeface="Consolas" charset="0"/>
              </a:rPr>
              <a:t>p</a:t>
            </a:r>
            <a:r>
              <a:rPr lang="it-IT" dirty="0" err="1" smtClean="0">
                <a:latin typeface="Consolas" charset="0"/>
                <a:cs typeface="Consolas" charset="0"/>
              </a:rPr>
              <a:t>.</a:t>
            </a:r>
            <a:r>
              <a:rPr lang="it-IT" b="1" dirty="0" err="1" smtClean="0">
                <a:solidFill>
                  <a:srgbClr val="C00000"/>
                </a:solidFill>
                <a:latin typeface="Consolas" charset="0"/>
                <a:cs typeface="Consolas" charset="0"/>
              </a:rPr>
              <a:t>set_exception</a:t>
            </a:r>
            <a:r>
              <a:rPr lang="it-IT" dirty="0" smtClean="0">
                <a:latin typeface="Consolas" charset="0"/>
                <a:cs typeface="Consolas" charset="0"/>
              </a:rPr>
              <a:t>(</a:t>
            </a:r>
          </a:p>
          <a:p>
            <a:pPr algn="l">
              <a:defRPr/>
            </a:pPr>
            <a:r>
              <a:rPr lang="it-IT" dirty="0" smtClean="0">
                <a:latin typeface="Consolas" charset="0"/>
                <a:cs typeface="Consolas" charset="0"/>
              </a:rPr>
              <a:t>      </a:t>
            </a:r>
            <a:r>
              <a:rPr lang="it-IT" dirty="0" err="1" smtClean="0">
                <a:latin typeface="Consolas" charset="0"/>
                <a:cs typeface="Consolas" charset="0"/>
              </a:rPr>
              <a:t>std</a:t>
            </a:r>
            <a:r>
              <a:rPr lang="it-IT" dirty="0" smtClean="0">
                <a:latin typeface="Consolas" charset="0"/>
                <a:cs typeface="Consolas" charset="0"/>
              </a:rPr>
              <a:t>::</a:t>
            </a:r>
            <a:r>
              <a:rPr lang="it-IT" dirty="0" err="1" smtClean="0">
                <a:latin typeface="Consolas" charset="0"/>
                <a:cs typeface="Consolas" charset="0"/>
              </a:rPr>
              <a:t>current_exception</a:t>
            </a:r>
            <a:r>
              <a:rPr lang="it-IT" dirty="0" smtClean="0">
                <a:latin typeface="Consolas" charset="0"/>
                <a:cs typeface="Consolas" charset="0"/>
              </a:rPr>
              <a:t>());</a:t>
            </a:r>
          </a:p>
          <a:p>
            <a:pPr algn="l">
              <a:defRPr/>
            </a:pPr>
            <a:r>
              <a:rPr lang="it-IT" dirty="0" smtClean="0">
                <a:latin typeface="Consolas" charset="0"/>
                <a:cs typeface="Consolas" charset="0"/>
              </a:rPr>
              <a:t>  }</a:t>
            </a:r>
          </a:p>
          <a:p>
            <a:pPr algn="l">
              <a:defRPr/>
            </a:pPr>
            <a:r>
              <a:rPr lang="it-IT" dirty="0" smtClean="0">
                <a:latin typeface="Consolas" charset="0"/>
                <a:cs typeface="Consolas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Esempio</a:t>
            </a:r>
          </a:p>
        </p:txBody>
      </p:sp>
      <p:sp>
        <p:nvSpPr>
          <p:cNvPr id="27650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A94BF26-472A-E047-AB60-F9BDC9B0C444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19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1435100" y="1102962"/>
            <a:ext cx="7062788" cy="523910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l">
              <a:defRPr/>
            </a:pP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main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::promise&lt;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string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&gt; p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algn="l">
              <a:defRPr/>
            </a:pPr>
            <a:r>
              <a:rPr lang="it-IT" b="1" dirty="0" smtClean="0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t-IT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:future&lt;</a:t>
            </a:r>
            <a:r>
              <a:rPr lang="it-IT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it-IT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it-IT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it-IT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it-IT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pPr algn="l">
              <a:defRPr/>
            </a:pPr>
            <a:r>
              <a:rPr lang="it-IT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it-IT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it-IT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p.get_future</a:t>
            </a:r>
            <a:r>
              <a:rPr lang="it-IT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;</a:t>
            </a:r>
            <a:endParaRPr lang="it-IT" b="1" dirty="0">
              <a:solidFill>
                <a:srgbClr val="00330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b="1" dirty="0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  //creo un </a:t>
            </a:r>
            <a:r>
              <a:rPr lang="it-IT" b="1" dirty="0" err="1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b="1" dirty="0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, forzando p ad essere</a:t>
            </a:r>
          </a:p>
          <a:p>
            <a:pPr algn="l">
              <a:defRPr/>
            </a:pPr>
            <a:r>
              <a:rPr lang="it-IT" b="1" dirty="0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  //passata per </a:t>
            </a:r>
            <a:r>
              <a:rPr lang="it-IT" b="1" dirty="0" smtClean="0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movimento</a:t>
            </a:r>
            <a:endParaRPr lang="it-IT" b="1" dirty="0">
              <a:solidFill>
                <a:srgbClr val="00330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t(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f,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lang="it-IT" b="1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lang="it-IT" b="1" dirty="0" err="1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move</a:t>
            </a:r>
            <a:r>
              <a:rPr lang="it-IT" b="1" dirty="0" smtClean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p)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lang="it-IT" b="1" dirty="0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t.detach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();  </a:t>
            </a:r>
          </a:p>
          <a:p>
            <a:pPr algn="l">
              <a:defRPr/>
            </a:pPr>
            <a:endParaRPr lang="it-IT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b="1" dirty="0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// faccio altro...</a:t>
            </a:r>
          </a:p>
          <a:p>
            <a:pPr algn="l">
              <a:defRPr/>
            </a:pPr>
            <a:endParaRPr lang="it-IT" b="1" dirty="0">
              <a:solidFill>
                <a:srgbClr val="00330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b="1" dirty="0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  // accedo al risultato del </a:t>
            </a:r>
            <a:r>
              <a:rPr lang="it-IT" b="1" dirty="0" err="1">
                <a:solidFill>
                  <a:srgbClr val="003300"/>
                </a:solidFill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endParaRPr lang="it-IT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string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res</a:t>
            </a:r>
            <a:r>
              <a:rPr lang="it-IT" dirty="0" smtClean="0"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dirty="0" err="1" smtClean="0">
                <a:latin typeface="Consolas" pitchFamily="49" charset="0"/>
                <a:ea typeface="+mn-ea"/>
                <a:cs typeface="Consolas" pitchFamily="49" charset="0"/>
              </a:rPr>
              <a:t>.get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roup 4"/>
          <p:cNvGrpSpPr>
            <a:grpSpLocks/>
          </p:cNvGrpSpPr>
          <p:nvPr/>
        </p:nvGrpSpPr>
        <p:grpSpPr bwMode="auto">
          <a:xfrm>
            <a:off x="7556500" y="1588"/>
            <a:ext cx="1565275" cy="1860550"/>
            <a:chOff x="4445" y="1"/>
            <a:chExt cx="1301" cy="1546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4812" y="891"/>
              <a:ext cx="228" cy="267"/>
            </a:xfrm>
            <a:custGeom>
              <a:avLst/>
              <a:gdLst>
                <a:gd name="T0" fmla="*/ 0 w 455"/>
                <a:gd name="T1" fmla="*/ 0 h 533"/>
                <a:gd name="T2" fmla="*/ 1 w 455"/>
                <a:gd name="T3" fmla="*/ 1 h 533"/>
                <a:gd name="T4" fmla="*/ 1 w 455"/>
                <a:gd name="T5" fmla="*/ 1 h 533"/>
                <a:gd name="T6" fmla="*/ 1 w 455"/>
                <a:gd name="T7" fmla="*/ 1 h 533"/>
                <a:gd name="T8" fmla="*/ 1 w 455"/>
                <a:gd name="T9" fmla="*/ 1 h 533"/>
                <a:gd name="T10" fmla="*/ 0 w 455"/>
                <a:gd name="T11" fmla="*/ 0 h 533"/>
                <a:gd name="T12" fmla="*/ 0 w 455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5"/>
                <a:gd name="T22" fmla="*/ 0 h 533"/>
                <a:gd name="T23" fmla="*/ 455 w 455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5" h="533">
                  <a:moveTo>
                    <a:pt x="0" y="0"/>
                  </a:moveTo>
                  <a:lnTo>
                    <a:pt x="143" y="19"/>
                  </a:lnTo>
                  <a:lnTo>
                    <a:pt x="299" y="163"/>
                  </a:lnTo>
                  <a:lnTo>
                    <a:pt x="455" y="489"/>
                  </a:lnTo>
                  <a:lnTo>
                    <a:pt x="280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4946" y="579"/>
              <a:ext cx="685" cy="240"/>
            </a:xfrm>
            <a:custGeom>
              <a:avLst/>
              <a:gdLst>
                <a:gd name="T0" fmla="*/ 1 w 1370"/>
                <a:gd name="T1" fmla="*/ 0 h 481"/>
                <a:gd name="T2" fmla="*/ 1 w 1370"/>
                <a:gd name="T3" fmla="*/ 0 h 481"/>
                <a:gd name="T4" fmla="*/ 1 w 1370"/>
                <a:gd name="T5" fmla="*/ 0 h 481"/>
                <a:gd name="T6" fmla="*/ 1 w 1370"/>
                <a:gd name="T7" fmla="*/ 0 h 481"/>
                <a:gd name="T8" fmla="*/ 1 w 1370"/>
                <a:gd name="T9" fmla="*/ 0 h 481"/>
                <a:gd name="T10" fmla="*/ 1 w 1370"/>
                <a:gd name="T11" fmla="*/ 0 h 481"/>
                <a:gd name="T12" fmla="*/ 1 w 1370"/>
                <a:gd name="T13" fmla="*/ 0 h 481"/>
                <a:gd name="T14" fmla="*/ 0 w 1370"/>
                <a:gd name="T15" fmla="*/ 0 h 481"/>
                <a:gd name="T16" fmla="*/ 1 w 1370"/>
                <a:gd name="T17" fmla="*/ 0 h 481"/>
                <a:gd name="T18" fmla="*/ 1 w 1370"/>
                <a:gd name="T19" fmla="*/ 0 h 481"/>
                <a:gd name="T20" fmla="*/ 1 w 1370"/>
                <a:gd name="T21" fmla="*/ 0 h 481"/>
                <a:gd name="T22" fmla="*/ 1 w 1370"/>
                <a:gd name="T23" fmla="*/ 0 h 4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70"/>
                <a:gd name="T37" fmla="*/ 0 h 481"/>
                <a:gd name="T38" fmla="*/ 1370 w 1370"/>
                <a:gd name="T39" fmla="*/ 481 h 4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70" h="481">
                  <a:moveTo>
                    <a:pt x="1370" y="254"/>
                  </a:moveTo>
                  <a:lnTo>
                    <a:pt x="1370" y="98"/>
                  </a:lnTo>
                  <a:lnTo>
                    <a:pt x="1221" y="0"/>
                  </a:lnTo>
                  <a:lnTo>
                    <a:pt x="857" y="58"/>
                  </a:lnTo>
                  <a:lnTo>
                    <a:pt x="460" y="319"/>
                  </a:lnTo>
                  <a:lnTo>
                    <a:pt x="292" y="261"/>
                  </a:lnTo>
                  <a:lnTo>
                    <a:pt x="38" y="273"/>
                  </a:lnTo>
                  <a:lnTo>
                    <a:pt x="0" y="364"/>
                  </a:lnTo>
                  <a:lnTo>
                    <a:pt x="245" y="481"/>
                  </a:lnTo>
                  <a:lnTo>
                    <a:pt x="1286" y="430"/>
                  </a:lnTo>
                  <a:lnTo>
                    <a:pt x="1370" y="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4734" y="15"/>
              <a:ext cx="705" cy="703"/>
            </a:xfrm>
            <a:custGeom>
              <a:avLst/>
              <a:gdLst>
                <a:gd name="T0" fmla="*/ 0 w 1411"/>
                <a:gd name="T1" fmla="*/ 0 h 1407"/>
                <a:gd name="T2" fmla="*/ 0 w 1411"/>
                <a:gd name="T3" fmla="*/ 0 h 1407"/>
                <a:gd name="T4" fmla="*/ 0 w 1411"/>
                <a:gd name="T5" fmla="*/ 0 h 1407"/>
                <a:gd name="T6" fmla="*/ 0 w 1411"/>
                <a:gd name="T7" fmla="*/ 0 h 1407"/>
                <a:gd name="T8" fmla="*/ 0 w 1411"/>
                <a:gd name="T9" fmla="*/ 0 h 1407"/>
                <a:gd name="T10" fmla="*/ 0 w 1411"/>
                <a:gd name="T11" fmla="*/ 0 h 1407"/>
                <a:gd name="T12" fmla="*/ 0 w 1411"/>
                <a:gd name="T13" fmla="*/ 0 h 1407"/>
                <a:gd name="T14" fmla="*/ 0 w 1411"/>
                <a:gd name="T15" fmla="*/ 0 h 1407"/>
                <a:gd name="T16" fmla="*/ 0 w 1411"/>
                <a:gd name="T17" fmla="*/ 0 h 1407"/>
                <a:gd name="T18" fmla="*/ 0 w 1411"/>
                <a:gd name="T19" fmla="*/ 0 h 1407"/>
                <a:gd name="T20" fmla="*/ 0 w 1411"/>
                <a:gd name="T21" fmla="*/ 0 h 1407"/>
                <a:gd name="T22" fmla="*/ 0 w 1411"/>
                <a:gd name="T23" fmla="*/ 0 h 1407"/>
                <a:gd name="T24" fmla="*/ 0 w 1411"/>
                <a:gd name="T25" fmla="*/ 0 h 1407"/>
                <a:gd name="T26" fmla="*/ 0 w 1411"/>
                <a:gd name="T27" fmla="*/ 0 h 14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11"/>
                <a:gd name="T43" fmla="*/ 0 h 1407"/>
                <a:gd name="T44" fmla="*/ 1411 w 1411"/>
                <a:gd name="T45" fmla="*/ 1407 h 140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11" h="1407">
                  <a:moveTo>
                    <a:pt x="1411" y="163"/>
                  </a:moveTo>
                  <a:lnTo>
                    <a:pt x="1301" y="0"/>
                  </a:lnTo>
                  <a:lnTo>
                    <a:pt x="1027" y="157"/>
                  </a:lnTo>
                  <a:lnTo>
                    <a:pt x="779" y="574"/>
                  </a:lnTo>
                  <a:lnTo>
                    <a:pt x="676" y="854"/>
                  </a:lnTo>
                  <a:lnTo>
                    <a:pt x="553" y="880"/>
                  </a:lnTo>
                  <a:lnTo>
                    <a:pt x="280" y="1029"/>
                  </a:lnTo>
                  <a:lnTo>
                    <a:pt x="175" y="1225"/>
                  </a:lnTo>
                  <a:lnTo>
                    <a:pt x="0" y="1354"/>
                  </a:lnTo>
                  <a:lnTo>
                    <a:pt x="7" y="1407"/>
                  </a:lnTo>
                  <a:lnTo>
                    <a:pt x="247" y="1290"/>
                  </a:lnTo>
                  <a:lnTo>
                    <a:pt x="1411" y="430"/>
                  </a:lnTo>
                  <a:lnTo>
                    <a:pt x="1411" y="1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4859" y="1010"/>
              <a:ext cx="535" cy="512"/>
            </a:xfrm>
            <a:custGeom>
              <a:avLst/>
              <a:gdLst>
                <a:gd name="T0" fmla="*/ 0 w 1070"/>
                <a:gd name="T1" fmla="*/ 0 h 1026"/>
                <a:gd name="T2" fmla="*/ 1 w 1070"/>
                <a:gd name="T3" fmla="*/ 0 h 1026"/>
                <a:gd name="T4" fmla="*/ 1 w 1070"/>
                <a:gd name="T5" fmla="*/ 0 h 1026"/>
                <a:gd name="T6" fmla="*/ 1 w 1070"/>
                <a:gd name="T7" fmla="*/ 0 h 1026"/>
                <a:gd name="T8" fmla="*/ 1 w 1070"/>
                <a:gd name="T9" fmla="*/ 0 h 1026"/>
                <a:gd name="T10" fmla="*/ 1 w 1070"/>
                <a:gd name="T11" fmla="*/ 0 h 1026"/>
                <a:gd name="T12" fmla="*/ 1 w 1070"/>
                <a:gd name="T13" fmla="*/ 0 h 1026"/>
                <a:gd name="T14" fmla="*/ 1 w 1070"/>
                <a:gd name="T15" fmla="*/ 0 h 1026"/>
                <a:gd name="T16" fmla="*/ 1 w 1070"/>
                <a:gd name="T17" fmla="*/ 0 h 1026"/>
                <a:gd name="T18" fmla="*/ 1 w 1070"/>
                <a:gd name="T19" fmla="*/ 0 h 1026"/>
                <a:gd name="T20" fmla="*/ 1 w 1070"/>
                <a:gd name="T21" fmla="*/ 0 h 1026"/>
                <a:gd name="T22" fmla="*/ 1 w 1070"/>
                <a:gd name="T23" fmla="*/ 0 h 1026"/>
                <a:gd name="T24" fmla="*/ 1 w 1070"/>
                <a:gd name="T25" fmla="*/ 0 h 1026"/>
                <a:gd name="T26" fmla="*/ 1 w 1070"/>
                <a:gd name="T27" fmla="*/ 0 h 1026"/>
                <a:gd name="T28" fmla="*/ 1 w 1070"/>
                <a:gd name="T29" fmla="*/ 0 h 1026"/>
                <a:gd name="T30" fmla="*/ 1 w 1070"/>
                <a:gd name="T31" fmla="*/ 0 h 1026"/>
                <a:gd name="T32" fmla="*/ 1 w 1070"/>
                <a:gd name="T33" fmla="*/ 0 h 1026"/>
                <a:gd name="T34" fmla="*/ 1 w 1070"/>
                <a:gd name="T35" fmla="*/ 0 h 1026"/>
                <a:gd name="T36" fmla="*/ 1 w 1070"/>
                <a:gd name="T37" fmla="*/ 0 h 1026"/>
                <a:gd name="T38" fmla="*/ 1 w 1070"/>
                <a:gd name="T39" fmla="*/ 0 h 1026"/>
                <a:gd name="T40" fmla="*/ 1 w 1070"/>
                <a:gd name="T41" fmla="*/ 0 h 1026"/>
                <a:gd name="T42" fmla="*/ 1 w 1070"/>
                <a:gd name="T43" fmla="*/ 0 h 1026"/>
                <a:gd name="T44" fmla="*/ 1 w 1070"/>
                <a:gd name="T45" fmla="*/ 0 h 1026"/>
                <a:gd name="T46" fmla="*/ 0 w 1070"/>
                <a:gd name="T47" fmla="*/ 0 h 1026"/>
                <a:gd name="T48" fmla="*/ 0 w 1070"/>
                <a:gd name="T49" fmla="*/ 0 h 102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70"/>
                <a:gd name="T76" fmla="*/ 0 h 1026"/>
                <a:gd name="T77" fmla="*/ 1070 w 1070"/>
                <a:gd name="T78" fmla="*/ 1026 h 102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70" h="1026">
                  <a:moveTo>
                    <a:pt x="0" y="91"/>
                  </a:moveTo>
                  <a:lnTo>
                    <a:pt x="75" y="0"/>
                  </a:lnTo>
                  <a:lnTo>
                    <a:pt x="189" y="0"/>
                  </a:lnTo>
                  <a:lnTo>
                    <a:pt x="235" y="155"/>
                  </a:lnTo>
                  <a:lnTo>
                    <a:pt x="286" y="222"/>
                  </a:lnTo>
                  <a:lnTo>
                    <a:pt x="286" y="118"/>
                  </a:lnTo>
                  <a:lnTo>
                    <a:pt x="375" y="181"/>
                  </a:lnTo>
                  <a:lnTo>
                    <a:pt x="544" y="161"/>
                  </a:lnTo>
                  <a:lnTo>
                    <a:pt x="775" y="155"/>
                  </a:lnTo>
                  <a:lnTo>
                    <a:pt x="990" y="250"/>
                  </a:lnTo>
                  <a:lnTo>
                    <a:pt x="1070" y="406"/>
                  </a:lnTo>
                  <a:lnTo>
                    <a:pt x="880" y="545"/>
                  </a:lnTo>
                  <a:lnTo>
                    <a:pt x="995" y="626"/>
                  </a:lnTo>
                  <a:lnTo>
                    <a:pt x="1059" y="766"/>
                  </a:lnTo>
                  <a:lnTo>
                    <a:pt x="1035" y="906"/>
                  </a:lnTo>
                  <a:lnTo>
                    <a:pt x="929" y="936"/>
                  </a:lnTo>
                  <a:lnTo>
                    <a:pt x="809" y="882"/>
                  </a:lnTo>
                  <a:lnTo>
                    <a:pt x="709" y="810"/>
                  </a:lnTo>
                  <a:lnTo>
                    <a:pt x="619" y="971"/>
                  </a:lnTo>
                  <a:lnTo>
                    <a:pt x="510" y="1026"/>
                  </a:lnTo>
                  <a:lnTo>
                    <a:pt x="320" y="931"/>
                  </a:lnTo>
                  <a:lnTo>
                    <a:pt x="235" y="766"/>
                  </a:lnTo>
                  <a:lnTo>
                    <a:pt x="199" y="30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4847" y="1005"/>
              <a:ext cx="109" cy="150"/>
            </a:xfrm>
            <a:custGeom>
              <a:avLst/>
              <a:gdLst>
                <a:gd name="T0" fmla="*/ 0 w 217"/>
                <a:gd name="T1" fmla="*/ 1 h 300"/>
                <a:gd name="T2" fmla="*/ 1 w 217"/>
                <a:gd name="T3" fmla="*/ 0 h 300"/>
                <a:gd name="T4" fmla="*/ 1 w 217"/>
                <a:gd name="T5" fmla="*/ 1 h 300"/>
                <a:gd name="T6" fmla="*/ 0 w 217"/>
                <a:gd name="T7" fmla="*/ 1 h 300"/>
                <a:gd name="T8" fmla="*/ 0 w 217"/>
                <a:gd name="T9" fmla="*/ 1 h 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300"/>
                <a:gd name="T17" fmla="*/ 217 w 217"/>
                <a:gd name="T18" fmla="*/ 300 h 3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300">
                  <a:moveTo>
                    <a:pt x="0" y="75"/>
                  </a:moveTo>
                  <a:lnTo>
                    <a:pt x="153" y="0"/>
                  </a:lnTo>
                  <a:lnTo>
                    <a:pt x="217" y="30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5209" y="1289"/>
              <a:ext cx="152" cy="188"/>
            </a:xfrm>
            <a:custGeom>
              <a:avLst/>
              <a:gdLst>
                <a:gd name="T0" fmla="*/ 0 w 306"/>
                <a:gd name="T1" fmla="*/ 1 h 376"/>
                <a:gd name="T2" fmla="*/ 0 w 306"/>
                <a:gd name="T3" fmla="*/ 1 h 376"/>
                <a:gd name="T4" fmla="*/ 0 w 306"/>
                <a:gd name="T5" fmla="*/ 1 h 376"/>
                <a:gd name="T6" fmla="*/ 0 w 306"/>
                <a:gd name="T7" fmla="*/ 1 h 376"/>
                <a:gd name="T8" fmla="*/ 0 w 306"/>
                <a:gd name="T9" fmla="*/ 1 h 376"/>
                <a:gd name="T10" fmla="*/ 0 w 306"/>
                <a:gd name="T11" fmla="*/ 1 h 376"/>
                <a:gd name="T12" fmla="*/ 0 w 306"/>
                <a:gd name="T13" fmla="*/ 1 h 376"/>
                <a:gd name="T14" fmla="*/ 0 w 306"/>
                <a:gd name="T15" fmla="*/ 1 h 376"/>
                <a:gd name="T16" fmla="*/ 0 w 306"/>
                <a:gd name="T17" fmla="*/ 1 h 376"/>
                <a:gd name="T18" fmla="*/ 0 w 306"/>
                <a:gd name="T19" fmla="*/ 0 h 376"/>
                <a:gd name="T20" fmla="*/ 0 w 306"/>
                <a:gd name="T21" fmla="*/ 1 h 376"/>
                <a:gd name="T22" fmla="*/ 0 w 306"/>
                <a:gd name="T23" fmla="*/ 1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6"/>
                <a:gd name="T37" fmla="*/ 0 h 376"/>
                <a:gd name="T38" fmla="*/ 306 w 306"/>
                <a:gd name="T39" fmla="*/ 376 h 3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6" h="376">
                  <a:moveTo>
                    <a:pt x="285" y="57"/>
                  </a:moveTo>
                  <a:lnTo>
                    <a:pt x="285" y="151"/>
                  </a:lnTo>
                  <a:lnTo>
                    <a:pt x="220" y="225"/>
                  </a:lnTo>
                  <a:lnTo>
                    <a:pt x="136" y="236"/>
                  </a:lnTo>
                  <a:lnTo>
                    <a:pt x="185" y="307"/>
                  </a:lnTo>
                  <a:lnTo>
                    <a:pt x="306" y="376"/>
                  </a:lnTo>
                  <a:lnTo>
                    <a:pt x="160" y="371"/>
                  </a:lnTo>
                  <a:lnTo>
                    <a:pt x="0" y="250"/>
                  </a:lnTo>
                  <a:lnTo>
                    <a:pt x="17" y="20"/>
                  </a:lnTo>
                  <a:lnTo>
                    <a:pt x="181" y="0"/>
                  </a:lnTo>
                  <a:lnTo>
                    <a:pt x="285" y="5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4939" y="1080"/>
              <a:ext cx="221" cy="431"/>
            </a:xfrm>
            <a:custGeom>
              <a:avLst/>
              <a:gdLst>
                <a:gd name="T0" fmla="*/ 0 w 441"/>
                <a:gd name="T1" fmla="*/ 0 h 864"/>
                <a:gd name="T2" fmla="*/ 1 w 441"/>
                <a:gd name="T3" fmla="*/ 0 h 864"/>
                <a:gd name="T4" fmla="*/ 1 w 441"/>
                <a:gd name="T5" fmla="*/ 0 h 864"/>
                <a:gd name="T6" fmla="*/ 1 w 441"/>
                <a:gd name="T7" fmla="*/ 0 h 864"/>
                <a:gd name="T8" fmla="*/ 1 w 441"/>
                <a:gd name="T9" fmla="*/ 0 h 864"/>
                <a:gd name="T10" fmla="*/ 1 w 441"/>
                <a:gd name="T11" fmla="*/ 0 h 864"/>
                <a:gd name="T12" fmla="*/ 1 w 441"/>
                <a:gd name="T13" fmla="*/ 0 h 864"/>
                <a:gd name="T14" fmla="*/ 0 w 441"/>
                <a:gd name="T15" fmla="*/ 0 h 864"/>
                <a:gd name="T16" fmla="*/ 0 w 441"/>
                <a:gd name="T17" fmla="*/ 0 h 8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1"/>
                <a:gd name="T28" fmla="*/ 0 h 864"/>
                <a:gd name="T29" fmla="*/ 441 w 441"/>
                <a:gd name="T30" fmla="*/ 864 h 8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1" h="864">
                  <a:moveTo>
                    <a:pt x="0" y="0"/>
                  </a:moveTo>
                  <a:lnTo>
                    <a:pt x="441" y="462"/>
                  </a:lnTo>
                  <a:lnTo>
                    <a:pt x="441" y="611"/>
                  </a:lnTo>
                  <a:lnTo>
                    <a:pt x="384" y="773"/>
                  </a:lnTo>
                  <a:lnTo>
                    <a:pt x="230" y="864"/>
                  </a:lnTo>
                  <a:lnTo>
                    <a:pt x="58" y="588"/>
                  </a:lnTo>
                  <a:lnTo>
                    <a:pt x="29" y="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5088" y="1132"/>
              <a:ext cx="305" cy="170"/>
            </a:xfrm>
            <a:custGeom>
              <a:avLst/>
              <a:gdLst>
                <a:gd name="T0" fmla="*/ 1 w 610"/>
                <a:gd name="T1" fmla="*/ 1 h 339"/>
                <a:gd name="T2" fmla="*/ 1 w 610"/>
                <a:gd name="T3" fmla="*/ 1 h 339"/>
                <a:gd name="T4" fmla="*/ 1 w 610"/>
                <a:gd name="T5" fmla="*/ 1 h 339"/>
                <a:gd name="T6" fmla="*/ 1 w 610"/>
                <a:gd name="T7" fmla="*/ 1 h 339"/>
                <a:gd name="T8" fmla="*/ 1 w 610"/>
                <a:gd name="T9" fmla="*/ 0 h 339"/>
                <a:gd name="T10" fmla="*/ 1 w 610"/>
                <a:gd name="T11" fmla="*/ 1 h 339"/>
                <a:gd name="T12" fmla="*/ 1 w 610"/>
                <a:gd name="T13" fmla="*/ 1 h 339"/>
                <a:gd name="T14" fmla="*/ 1 w 610"/>
                <a:gd name="T15" fmla="*/ 1 h 339"/>
                <a:gd name="T16" fmla="*/ 1 w 610"/>
                <a:gd name="T17" fmla="*/ 1 h 339"/>
                <a:gd name="T18" fmla="*/ 0 w 610"/>
                <a:gd name="T19" fmla="*/ 1 h 339"/>
                <a:gd name="T20" fmla="*/ 1 w 610"/>
                <a:gd name="T21" fmla="*/ 1 h 339"/>
                <a:gd name="T22" fmla="*/ 1 w 610"/>
                <a:gd name="T23" fmla="*/ 1 h 3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10"/>
                <a:gd name="T37" fmla="*/ 0 h 339"/>
                <a:gd name="T38" fmla="*/ 610 w 610"/>
                <a:gd name="T39" fmla="*/ 339 h 3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10" h="339">
                  <a:moveTo>
                    <a:pt x="75" y="161"/>
                  </a:moveTo>
                  <a:lnTo>
                    <a:pt x="276" y="229"/>
                  </a:lnTo>
                  <a:lnTo>
                    <a:pt x="443" y="208"/>
                  </a:lnTo>
                  <a:lnTo>
                    <a:pt x="523" y="121"/>
                  </a:lnTo>
                  <a:lnTo>
                    <a:pt x="464" y="0"/>
                  </a:lnTo>
                  <a:lnTo>
                    <a:pt x="585" y="58"/>
                  </a:lnTo>
                  <a:lnTo>
                    <a:pt x="610" y="149"/>
                  </a:lnTo>
                  <a:lnTo>
                    <a:pt x="477" y="311"/>
                  </a:lnTo>
                  <a:lnTo>
                    <a:pt x="288" y="339"/>
                  </a:lnTo>
                  <a:lnTo>
                    <a:pt x="0" y="149"/>
                  </a:lnTo>
                  <a:lnTo>
                    <a:pt x="75" y="161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5051" y="614"/>
              <a:ext cx="578" cy="415"/>
            </a:xfrm>
            <a:custGeom>
              <a:avLst/>
              <a:gdLst>
                <a:gd name="T0" fmla="*/ 1 w 1156"/>
                <a:gd name="T1" fmla="*/ 1 h 830"/>
                <a:gd name="T2" fmla="*/ 1 w 1156"/>
                <a:gd name="T3" fmla="*/ 1 h 830"/>
                <a:gd name="T4" fmla="*/ 1 w 1156"/>
                <a:gd name="T5" fmla="*/ 1 h 830"/>
                <a:gd name="T6" fmla="*/ 1 w 1156"/>
                <a:gd name="T7" fmla="*/ 1 h 830"/>
                <a:gd name="T8" fmla="*/ 1 w 1156"/>
                <a:gd name="T9" fmla="*/ 1 h 830"/>
                <a:gd name="T10" fmla="*/ 1 w 1156"/>
                <a:gd name="T11" fmla="*/ 1 h 830"/>
                <a:gd name="T12" fmla="*/ 1 w 1156"/>
                <a:gd name="T13" fmla="*/ 0 h 830"/>
                <a:gd name="T14" fmla="*/ 1 w 1156"/>
                <a:gd name="T15" fmla="*/ 1 h 830"/>
                <a:gd name="T16" fmla="*/ 1 w 1156"/>
                <a:gd name="T17" fmla="*/ 1 h 830"/>
                <a:gd name="T18" fmla="*/ 1 w 1156"/>
                <a:gd name="T19" fmla="*/ 1 h 830"/>
                <a:gd name="T20" fmla="*/ 1 w 1156"/>
                <a:gd name="T21" fmla="*/ 1 h 830"/>
                <a:gd name="T22" fmla="*/ 1 w 1156"/>
                <a:gd name="T23" fmla="*/ 1 h 830"/>
                <a:gd name="T24" fmla="*/ 1 w 1156"/>
                <a:gd name="T25" fmla="*/ 1 h 830"/>
                <a:gd name="T26" fmla="*/ 1 w 1156"/>
                <a:gd name="T27" fmla="*/ 1 h 830"/>
                <a:gd name="T28" fmla="*/ 1 w 1156"/>
                <a:gd name="T29" fmla="*/ 1 h 830"/>
                <a:gd name="T30" fmla="*/ 1 w 1156"/>
                <a:gd name="T31" fmla="*/ 1 h 830"/>
                <a:gd name="T32" fmla="*/ 1 w 1156"/>
                <a:gd name="T33" fmla="*/ 1 h 830"/>
                <a:gd name="T34" fmla="*/ 1 w 1156"/>
                <a:gd name="T35" fmla="*/ 1 h 830"/>
                <a:gd name="T36" fmla="*/ 0 w 1156"/>
                <a:gd name="T37" fmla="*/ 1 h 830"/>
                <a:gd name="T38" fmla="*/ 1 w 1156"/>
                <a:gd name="T39" fmla="*/ 1 h 830"/>
                <a:gd name="T40" fmla="*/ 1 w 1156"/>
                <a:gd name="T41" fmla="*/ 1 h 8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56"/>
                <a:gd name="T64" fmla="*/ 0 h 830"/>
                <a:gd name="T65" fmla="*/ 1156 w 1156"/>
                <a:gd name="T66" fmla="*/ 830 h 8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56" h="830">
                  <a:moveTo>
                    <a:pt x="45" y="270"/>
                  </a:moveTo>
                  <a:lnTo>
                    <a:pt x="190" y="319"/>
                  </a:lnTo>
                  <a:lnTo>
                    <a:pt x="455" y="365"/>
                  </a:lnTo>
                  <a:lnTo>
                    <a:pt x="341" y="300"/>
                  </a:lnTo>
                  <a:lnTo>
                    <a:pt x="475" y="175"/>
                  </a:lnTo>
                  <a:lnTo>
                    <a:pt x="641" y="75"/>
                  </a:lnTo>
                  <a:lnTo>
                    <a:pt x="891" y="0"/>
                  </a:lnTo>
                  <a:lnTo>
                    <a:pt x="1054" y="15"/>
                  </a:lnTo>
                  <a:lnTo>
                    <a:pt x="1156" y="170"/>
                  </a:lnTo>
                  <a:lnTo>
                    <a:pt x="1096" y="310"/>
                  </a:lnTo>
                  <a:lnTo>
                    <a:pt x="901" y="430"/>
                  </a:lnTo>
                  <a:lnTo>
                    <a:pt x="990" y="559"/>
                  </a:lnTo>
                  <a:lnTo>
                    <a:pt x="1030" y="695"/>
                  </a:lnTo>
                  <a:lnTo>
                    <a:pt x="985" y="820"/>
                  </a:lnTo>
                  <a:lnTo>
                    <a:pt x="765" y="830"/>
                  </a:lnTo>
                  <a:lnTo>
                    <a:pt x="515" y="710"/>
                  </a:lnTo>
                  <a:lnTo>
                    <a:pt x="274" y="445"/>
                  </a:lnTo>
                  <a:lnTo>
                    <a:pt x="10" y="475"/>
                  </a:lnTo>
                  <a:lnTo>
                    <a:pt x="0" y="371"/>
                  </a:lnTo>
                  <a:lnTo>
                    <a:pt x="45" y="270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4822" y="502"/>
              <a:ext cx="232" cy="182"/>
            </a:xfrm>
            <a:custGeom>
              <a:avLst/>
              <a:gdLst>
                <a:gd name="T0" fmla="*/ 0 w 465"/>
                <a:gd name="T1" fmla="*/ 0 h 365"/>
                <a:gd name="T2" fmla="*/ 0 w 465"/>
                <a:gd name="T3" fmla="*/ 0 h 365"/>
                <a:gd name="T4" fmla="*/ 0 w 465"/>
                <a:gd name="T5" fmla="*/ 0 h 365"/>
                <a:gd name="T6" fmla="*/ 0 w 465"/>
                <a:gd name="T7" fmla="*/ 0 h 365"/>
                <a:gd name="T8" fmla="*/ 0 w 465"/>
                <a:gd name="T9" fmla="*/ 0 h 365"/>
                <a:gd name="T10" fmla="*/ 0 w 465"/>
                <a:gd name="T11" fmla="*/ 0 h 365"/>
                <a:gd name="T12" fmla="*/ 0 w 465"/>
                <a:gd name="T13" fmla="*/ 0 h 365"/>
                <a:gd name="T14" fmla="*/ 0 w 465"/>
                <a:gd name="T15" fmla="*/ 0 h 365"/>
                <a:gd name="T16" fmla="*/ 0 w 465"/>
                <a:gd name="T17" fmla="*/ 0 h 365"/>
                <a:gd name="T18" fmla="*/ 0 w 465"/>
                <a:gd name="T19" fmla="*/ 0 h 365"/>
                <a:gd name="T20" fmla="*/ 0 w 465"/>
                <a:gd name="T21" fmla="*/ 0 h 3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5"/>
                <a:gd name="T34" fmla="*/ 0 h 365"/>
                <a:gd name="T35" fmla="*/ 465 w 465"/>
                <a:gd name="T36" fmla="*/ 365 h 3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5" h="365">
                  <a:moveTo>
                    <a:pt x="351" y="0"/>
                  </a:moveTo>
                  <a:lnTo>
                    <a:pt x="194" y="115"/>
                  </a:lnTo>
                  <a:lnTo>
                    <a:pt x="179" y="220"/>
                  </a:lnTo>
                  <a:lnTo>
                    <a:pt x="125" y="186"/>
                  </a:lnTo>
                  <a:lnTo>
                    <a:pt x="0" y="309"/>
                  </a:lnTo>
                  <a:lnTo>
                    <a:pt x="86" y="365"/>
                  </a:lnTo>
                  <a:lnTo>
                    <a:pt x="234" y="335"/>
                  </a:lnTo>
                  <a:lnTo>
                    <a:pt x="465" y="150"/>
                  </a:lnTo>
                  <a:lnTo>
                    <a:pt x="355" y="54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D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4941" y="737"/>
              <a:ext cx="125" cy="100"/>
            </a:xfrm>
            <a:custGeom>
              <a:avLst/>
              <a:gdLst>
                <a:gd name="T0" fmla="*/ 1 w 250"/>
                <a:gd name="T1" fmla="*/ 0 h 201"/>
                <a:gd name="T2" fmla="*/ 1 w 250"/>
                <a:gd name="T3" fmla="*/ 0 h 201"/>
                <a:gd name="T4" fmla="*/ 1 w 250"/>
                <a:gd name="T5" fmla="*/ 0 h 201"/>
                <a:gd name="T6" fmla="*/ 1 w 250"/>
                <a:gd name="T7" fmla="*/ 0 h 201"/>
                <a:gd name="T8" fmla="*/ 0 w 250"/>
                <a:gd name="T9" fmla="*/ 0 h 201"/>
                <a:gd name="T10" fmla="*/ 1 w 250"/>
                <a:gd name="T11" fmla="*/ 0 h 201"/>
                <a:gd name="T12" fmla="*/ 1 w 250"/>
                <a:gd name="T13" fmla="*/ 0 h 201"/>
                <a:gd name="T14" fmla="*/ 1 w 250"/>
                <a:gd name="T15" fmla="*/ 0 h 201"/>
                <a:gd name="T16" fmla="*/ 1 w 250"/>
                <a:gd name="T17" fmla="*/ 0 h 2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0"/>
                <a:gd name="T28" fmla="*/ 0 h 201"/>
                <a:gd name="T29" fmla="*/ 250 w 250"/>
                <a:gd name="T30" fmla="*/ 201 h 2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0" h="201">
                  <a:moveTo>
                    <a:pt x="250" y="15"/>
                  </a:moveTo>
                  <a:lnTo>
                    <a:pt x="205" y="127"/>
                  </a:lnTo>
                  <a:lnTo>
                    <a:pt x="216" y="201"/>
                  </a:lnTo>
                  <a:lnTo>
                    <a:pt x="21" y="172"/>
                  </a:lnTo>
                  <a:lnTo>
                    <a:pt x="0" y="60"/>
                  </a:lnTo>
                  <a:lnTo>
                    <a:pt x="61" y="0"/>
                  </a:lnTo>
                  <a:lnTo>
                    <a:pt x="101" y="60"/>
                  </a:lnTo>
                  <a:lnTo>
                    <a:pt x="250" y="15"/>
                  </a:lnTo>
                  <a:close/>
                </a:path>
              </a:pathLst>
            </a:custGeom>
            <a:solidFill>
              <a:srgbClr val="FFD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4794" y="904"/>
              <a:ext cx="150" cy="131"/>
            </a:xfrm>
            <a:custGeom>
              <a:avLst/>
              <a:gdLst>
                <a:gd name="T0" fmla="*/ 0 w 301"/>
                <a:gd name="T1" fmla="*/ 0 h 261"/>
                <a:gd name="T2" fmla="*/ 0 w 301"/>
                <a:gd name="T3" fmla="*/ 1 h 261"/>
                <a:gd name="T4" fmla="*/ 0 w 301"/>
                <a:gd name="T5" fmla="*/ 1 h 261"/>
                <a:gd name="T6" fmla="*/ 0 w 301"/>
                <a:gd name="T7" fmla="*/ 1 h 261"/>
                <a:gd name="T8" fmla="*/ 0 w 301"/>
                <a:gd name="T9" fmla="*/ 1 h 261"/>
                <a:gd name="T10" fmla="*/ 0 w 301"/>
                <a:gd name="T11" fmla="*/ 1 h 261"/>
                <a:gd name="T12" fmla="*/ 0 w 301"/>
                <a:gd name="T13" fmla="*/ 1 h 261"/>
                <a:gd name="T14" fmla="*/ 0 w 301"/>
                <a:gd name="T15" fmla="*/ 1 h 261"/>
                <a:gd name="T16" fmla="*/ 0 w 301"/>
                <a:gd name="T17" fmla="*/ 0 h 261"/>
                <a:gd name="T18" fmla="*/ 0 w 301"/>
                <a:gd name="T19" fmla="*/ 0 h 2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1"/>
                <a:gd name="T31" fmla="*/ 0 h 261"/>
                <a:gd name="T32" fmla="*/ 301 w 301"/>
                <a:gd name="T33" fmla="*/ 261 h 2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1" h="261">
                  <a:moveTo>
                    <a:pt x="101" y="0"/>
                  </a:moveTo>
                  <a:lnTo>
                    <a:pt x="166" y="70"/>
                  </a:lnTo>
                  <a:lnTo>
                    <a:pt x="116" y="121"/>
                  </a:lnTo>
                  <a:lnTo>
                    <a:pt x="241" y="121"/>
                  </a:lnTo>
                  <a:lnTo>
                    <a:pt x="301" y="216"/>
                  </a:lnTo>
                  <a:lnTo>
                    <a:pt x="86" y="261"/>
                  </a:lnTo>
                  <a:lnTo>
                    <a:pt x="0" y="70"/>
                  </a:lnTo>
                  <a:lnTo>
                    <a:pt x="25" y="1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D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5006" y="77"/>
              <a:ext cx="662" cy="478"/>
            </a:xfrm>
            <a:custGeom>
              <a:avLst/>
              <a:gdLst>
                <a:gd name="T0" fmla="*/ 1 w 1324"/>
                <a:gd name="T1" fmla="*/ 1 h 956"/>
                <a:gd name="T2" fmla="*/ 1 w 1324"/>
                <a:gd name="T3" fmla="*/ 1 h 956"/>
                <a:gd name="T4" fmla="*/ 1 w 1324"/>
                <a:gd name="T5" fmla="*/ 1 h 956"/>
                <a:gd name="T6" fmla="*/ 1 w 1324"/>
                <a:gd name="T7" fmla="*/ 1 h 956"/>
                <a:gd name="T8" fmla="*/ 1 w 1324"/>
                <a:gd name="T9" fmla="*/ 0 h 956"/>
                <a:gd name="T10" fmla="*/ 1 w 1324"/>
                <a:gd name="T11" fmla="*/ 1 h 956"/>
                <a:gd name="T12" fmla="*/ 1 w 1324"/>
                <a:gd name="T13" fmla="*/ 1 h 956"/>
                <a:gd name="T14" fmla="*/ 1 w 1324"/>
                <a:gd name="T15" fmla="*/ 1 h 956"/>
                <a:gd name="T16" fmla="*/ 1 w 1324"/>
                <a:gd name="T17" fmla="*/ 1 h 956"/>
                <a:gd name="T18" fmla="*/ 1 w 1324"/>
                <a:gd name="T19" fmla="*/ 1 h 956"/>
                <a:gd name="T20" fmla="*/ 1 w 1324"/>
                <a:gd name="T21" fmla="*/ 1 h 956"/>
                <a:gd name="T22" fmla="*/ 1 w 1324"/>
                <a:gd name="T23" fmla="*/ 1 h 956"/>
                <a:gd name="T24" fmla="*/ 1 w 1324"/>
                <a:gd name="T25" fmla="*/ 1 h 956"/>
                <a:gd name="T26" fmla="*/ 1 w 1324"/>
                <a:gd name="T27" fmla="*/ 1 h 956"/>
                <a:gd name="T28" fmla="*/ 1 w 1324"/>
                <a:gd name="T29" fmla="*/ 1 h 956"/>
                <a:gd name="T30" fmla="*/ 1 w 1324"/>
                <a:gd name="T31" fmla="*/ 1 h 956"/>
                <a:gd name="T32" fmla="*/ 1 w 1324"/>
                <a:gd name="T33" fmla="*/ 1 h 956"/>
                <a:gd name="T34" fmla="*/ 0 w 1324"/>
                <a:gd name="T35" fmla="*/ 1 h 956"/>
                <a:gd name="T36" fmla="*/ 1 w 1324"/>
                <a:gd name="T37" fmla="*/ 1 h 956"/>
                <a:gd name="T38" fmla="*/ 1 w 1324"/>
                <a:gd name="T39" fmla="*/ 1 h 9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24"/>
                <a:gd name="T61" fmla="*/ 0 h 956"/>
                <a:gd name="T62" fmla="*/ 1324 w 1324"/>
                <a:gd name="T63" fmla="*/ 956 h 9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24" h="956">
                  <a:moveTo>
                    <a:pt x="14" y="841"/>
                  </a:moveTo>
                  <a:lnTo>
                    <a:pt x="230" y="751"/>
                  </a:lnTo>
                  <a:lnTo>
                    <a:pt x="384" y="336"/>
                  </a:lnTo>
                  <a:lnTo>
                    <a:pt x="490" y="135"/>
                  </a:lnTo>
                  <a:lnTo>
                    <a:pt x="700" y="0"/>
                  </a:lnTo>
                  <a:lnTo>
                    <a:pt x="874" y="25"/>
                  </a:lnTo>
                  <a:lnTo>
                    <a:pt x="919" y="286"/>
                  </a:lnTo>
                  <a:lnTo>
                    <a:pt x="999" y="265"/>
                  </a:lnTo>
                  <a:lnTo>
                    <a:pt x="1269" y="306"/>
                  </a:lnTo>
                  <a:lnTo>
                    <a:pt x="1324" y="405"/>
                  </a:lnTo>
                  <a:lnTo>
                    <a:pt x="1219" y="511"/>
                  </a:lnTo>
                  <a:lnTo>
                    <a:pt x="1113" y="571"/>
                  </a:lnTo>
                  <a:lnTo>
                    <a:pt x="1094" y="781"/>
                  </a:lnTo>
                  <a:lnTo>
                    <a:pt x="945" y="895"/>
                  </a:lnTo>
                  <a:lnTo>
                    <a:pt x="654" y="925"/>
                  </a:lnTo>
                  <a:lnTo>
                    <a:pt x="201" y="890"/>
                  </a:lnTo>
                  <a:lnTo>
                    <a:pt x="119" y="956"/>
                  </a:lnTo>
                  <a:lnTo>
                    <a:pt x="0" y="886"/>
                  </a:lnTo>
                  <a:lnTo>
                    <a:pt x="14" y="841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5509" y="787"/>
              <a:ext cx="220" cy="136"/>
            </a:xfrm>
            <a:custGeom>
              <a:avLst/>
              <a:gdLst>
                <a:gd name="T0" fmla="*/ 1 w 440"/>
                <a:gd name="T1" fmla="*/ 1 h 271"/>
                <a:gd name="T2" fmla="*/ 1 w 440"/>
                <a:gd name="T3" fmla="*/ 0 h 271"/>
                <a:gd name="T4" fmla="*/ 1 w 440"/>
                <a:gd name="T5" fmla="*/ 1 h 271"/>
                <a:gd name="T6" fmla="*/ 1 w 440"/>
                <a:gd name="T7" fmla="*/ 1 h 271"/>
                <a:gd name="T8" fmla="*/ 1 w 440"/>
                <a:gd name="T9" fmla="*/ 1 h 271"/>
                <a:gd name="T10" fmla="*/ 1 w 440"/>
                <a:gd name="T11" fmla="*/ 1 h 271"/>
                <a:gd name="T12" fmla="*/ 0 w 440"/>
                <a:gd name="T13" fmla="*/ 1 h 271"/>
                <a:gd name="T14" fmla="*/ 1 w 440"/>
                <a:gd name="T15" fmla="*/ 1 h 271"/>
                <a:gd name="T16" fmla="*/ 1 w 440"/>
                <a:gd name="T17" fmla="*/ 1 h 2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0"/>
                <a:gd name="T28" fmla="*/ 0 h 271"/>
                <a:gd name="T29" fmla="*/ 440 w 440"/>
                <a:gd name="T30" fmla="*/ 271 h 2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0" h="271">
                  <a:moveTo>
                    <a:pt x="20" y="50"/>
                  </a:moveTo>
                  <a:lnTo>
                    <a:pt x="199" y="0"/>
                  </a:lnTo>
                  <a:lnTo>
                    <a:pt x="440" y="151"/>
                  </a:lnTo>
                  <a:lnTo>
                    <a:pt x="399" y="225"/>
                  </a:lnTo>
                  <a:lnTo>
                    <a:pt x="229" y="271"/>
                  </a:lnTo>
                  <a:lnTo>
                    <a:pt x="119" y="259"/>
                  </a:lnTo>
                  <a:lnTo>
                    <a:pt x="0" y="95"/>
                  </a:lnTo>
                  <a:lnTo>
                    <a:pt x="20" y="5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4461" y="472"/>
              <a:ext cx="518" cy="542"/>
            </a:xfrm>
            <a:custGeom>
              <a:avLst/>
              <a:gdLst>
                <a:gd name="T0" fmla="*/ 1 w 1036"/>
                <a:gd name="T1" fmla="*/ 1 h 1083"/>
                <a:gd name="T2" fmla="*/ 1 w 1036"/>
                <a:gd name="T3" fmla="*/ 1 h 1083"/>
                <a:gd name="T4" fmla="*/ 1 w 1036"/>
                <a:gd name="T5" fmla="*/ 1 h 1083"/>
                <a:gd name="T6" fmla="*/ 1 w 1036"/>
                <a:gd name="T7" fmla="*/ 1 h 1083"/>
                <a:gd name="T8" fmla="*/ 1 w 1036"/>
                <a:gd name="T9" fmla="*/ 1 h 1083"/>
                <a:gd name="T10" fmla="*/ 1 w 1036"/>
                <a:gd name="T11" fmla="*/ 1 h 1083"/>
                <a:gd name="T12" fmla="*/ 1 w 1036"/>
                <a:gd name="T13" fmla="*/ 1 h 1083"/>
                <a:gd name="T14" fmla="*/ 1 w 1036"/>
                <a:gd name="T15" fmla="*/ 1 h 1083"/>
                <a:gd name="T16" fmla="*/ 1 w 1036"/>
                <a:gd name="T17" fmla="*/ 1 h 1083"/>
                <a:gd name="T18" fmla="*/ 1 w 1036"/>
                <a:gd name="T19" fmla="*/ 1 h 1083"/>
                <a:gd name="T20" fmla="*/ 1 w 1036"/>
                <a:gd name="T21" fmla="*/ 1 h 1083"/>
                <a:gd name="T22" fmla="*/ 1 w 1036"/>
                <a:gd name="T23" fmla="*/ 1 h 1083"/>
                <a:gd name="T24" fmla="*/ 1 w 1036"/>
                <a:gd name="T25" fmla="*/ 1 h 1083"/>
                <a:gd name="T26" fmla="*/ 1 w 1036"/>
                <a:gd name="T27" fmla="*/ 1 h 1083"/>
                <a:gd name="T28" fmla="*/ 1 w 1036"/>
                <a:gd name="T29" fmla="*/ 1 h 1083"/>
                <a:gd name="T30" fmla="*/ 1 w 1036"/>
                <a:gd name="T31" fmla="*/ 1 h 1083"/>
                <a:gd name="T32" fmla="*/ 1 w 1036"/>
                <a:gd name="T33" fmla="*/ 1 h 1083"/>
                <a:gd name="T34" fmla="*/ 1 w 1036"/>
                <a:gd name="T35" fmla="*/ 1 h 1083"/>
                <a:gd name="T36" fmla="*/ 1 w 1036"/>
                <a:gd name="T37" fmla="*/ 1 h 1083"/>
                <a:gd name="T38" fmla="*/ 1 w 1036"/>
                <a:gd name="T39" fmla="*/ 1 h 1083"/>
                <a:gd name="T40" fmla="*/ 1 w 1036"/>
                <a:gd name="T41" fmla="*/ 1 h 1083"/>
                <a:gd name="T42" fmla="*/ 1 w 1036"/>
                <a:gd name="T43" fmla="*/ 1 h 1083"/>
                <a:gd name="T44" fmla="*/ 1 w 1036"/>
                <a:gd name="T45" fmla="*/ 1 h 1083"/>
                <a:gd name="T46" fmla="*/ 1 w 1036"/>
                <a:gd name="T47" fmla="*/ 1 h 1083"/>
                <a:gd name="T48" fmla="*/ 1 w 1036"/>
                <a:gd name="T49" fmla="*/ 1 h 1083"/>
                <a:gd name="T50" fmla="*/ 1 w 1036"/>
                <a:gd name="T51" fmla="*/ 1 h 1083"/>
                <a:gd name="T52" fmla="*/ 1 w 1036"/>
                <a:gd name="T53" fmla="*/ 1 h 1083"/>
                <a:gd name="T54" fmla="*/ 1 w 1036"/>
                <a:gd name="T55" fmla="*/ 1 h 1083"/>
                <a:gd name="T56" fmla="*/ 1 w 1036"/>
                <a:gd name="T57" fmla="*/ 1 h 1083"/>
                <a:gd name="T58" fmla="*/ 0 w 1036"/>
                <a:gd name="T59" fmla="*/ 1 h 1083"/>
                <a:gd name="T60" fmla="*/ 0 w 1036"/>
                <a:gd name="T61" fmla="*/ 1 h 1083"/>
                <a:gd name="T62" fmla="*/ 1 w 1036"/>
                <a:gd name="T63" fmla="*/ 1 h 1083"/>
                <a:gd name="T64" fmla="*/ 1 w 1036"/>
                <a:gd name="T65" fmla="*/ 1 h 1083"/>
                <a:gd name="T66" fmla="*/ 1 w 1036"/>
                <a:gd name="T67" fmla="*/ 0 h 1083"/>
                <a:gd name="T68" fmla="*/ 1 w 1036"/>
                <a:gd name="T69" fmla="*/ 1 h 1083"/>
                <a:gd name="T70" fmla="*/ 1 w 1036"/>
                <a:gd name="T71" fmla="*/ 1 h 1083"/>
                <a:gd name="T72" fmla="*/ 1 w 1036"/>
                <a:gd name="T73" fmla="*/ 1 h 108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6"/>
                <a:gd name="T112" fmla="*/ 0 h 1083"/>
                <a:gd name="T113" fmla="*/ 1036 w 1036"/>
                <a:gd name="T114" fmla="*/ 1083 h 108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6" h="1083">
                  <a:moveTo>
                    <a:pt x="843" y="110"/>
                  </a:moveTo>
                  <a:lnTo>
                    <a:pt x="758" y="184"/>
                  </a:lnTo>
                  <a:lnTo>
                    <a:pt x="712" y="285"/>
                  </a:lnTo>
                  <a:lnTo>
                    <a:pt x="519" y="210"/>
                  </a:lnTo>
                  <a:lnTo>
                    <a:pt x="365" y="232"/>
                  </a:lnTo>
                  <a:lnTo>
                    <a:pt x="243" y="331"/>
                  </a:lnTo>
                  <a:lnTo>
                    <a:pt x="209" y="485"/>
                  </a:lnTo>
                  <a:lnTo>
                    <a:pt x="204" y="601"/>
                  </a:lnTo>
                  <a:lnTo>
                    <a:pt x="238" y="728"/>
                  </a:lnTo>
                  <a:lnTo>
                    <a:pt x="376" y="813"/>
                  </a:lnTo>
                  <a:lnTo>
                    <a:pt x="519" y="831"/>
                  </a:lnTo>
                  <a:lnTo>
                    <a:pt x="652" y="825"/>
                  </a:lnTo>
                  <a:lnTo>
                    <a:pt x="737" y="756"/>
                  </a:lnTo>
                  <a:lnTo>
                    <a:pt x="784" y="619"/>
                  </a:lnTo>
                  <a:lnTo>
                    <a:pt x="784" y="527"/>
                  </a:lnTo>
                  <a:lnTo>
                    <a:pt x="761" y="395"/>
                  </a:lnTo>
                  <a:lnTo>
                    <a:pt x="835" y="434"/>
                  </a:lnTo>
                  <a:lnTo>
                    <a:pt x="1001" y="381"/>
                  </a:lnTo>
                  <a:lnTo>
                    <a:pt x="1036" y="481"/>
                  </a:lnTo>
                  <a:lnTo>
                    <a:pt x="962" y="623"/>
                  </a:lnTo>
                  <a:lnTo>
                    <a:pt x="990" y="705"/>
                  </a:lnTo>
                  <a:lnTo>
                    <a:pt x="898" y="865"/>
                  </a:lnTo>
                  <a:lnTo>
                    <a:pt x="750" y="865"/>
                  </a:lnTo>
                  <a:lnTo>
                    <a:pt x="680" y="906"/>
                  </a:lnTo>
                  <a:lnTo>
                    <a:pt x="680" y="1037"/>
                  </a:lnTo>
                  <a:lnTo>
                    <a:pt x="536" y="1083"/>
                  </a:lnTo>
                  <a:lnTo>
                    <a:pt x="359" y="1083"/>
                  </a:lnTo>
                  <a:lnTo>
                    <a:pt x="147" y="1003"/>
                  </a:lnTo>
                  <a:lnTo>
                    <a:pt x="37" y="872"/>
                  </a:lnTo>
                  <a:lnTo>
                    <a:pt x="0" y="669"/>
                  </a:lnTo>
                  <a:lnTo>
                    <a:pt x="0" y="437"/>
                  </a:lnTo>
                  <a:lnTo>
                    <a:pt x="43" y="267"/>
                  </a:lnTo>
                  <a:lnTo>
                    <a:pt x="160" y="89"/>
                  </a:lnTo>
                  <a:lnTo>
                    <a:pt x="418" y="0"/>
                  </a:lnTo>
                  <a:lnTo>
                    <a:pt x="622" y="36"/>
                  </a:lnTo>
                  <a:lnTo>
                    <a:pt x="843" y="110"/>
                  </a:lnTo>
                  <a:close/>
                </a:path>
              </a:pathLst>
            </a:custGeom>
            <a:solidFill>
              <a:srgbClr val="C8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4460" y="471"/>
              <a:ext cx="402" cy="302"/>
            </a:xfrm>
            <a:custGeom>
              <a:avLst/>
              <a:gdLst>
                <a:gd name="T0" fmla="*/ 6 w 402"/>
                <a:gd name="T1" fmla="*/ 302 h 302"/>
                <a:gd name="T2" fmla="*/ 16 w 402"/>
                <a:gd name="T3" fmla="*/ 215 h 302"/>
                <a:gd name="T4" fmla="*/ 57 w 402"/>
                <a:gd name="T5" fmla="*/ 125 h 302"/>
                <a:gd name="T6" fmla="*/ 109 w 402"/>
                <a:gd name="T7" fmla="*/ 76 h 302"/>
                <a:gd name="T8" fmla="*/ 185 w 402"/>
                <a:gd name="T9" fmla="*/ 44 h 302"/>
                <a:gd name="T10" fmla="*/ 269 w 402"/>
                <a:gd name="T11" fmla="*/ 34 h 302"/>
                <a:gd name="T12" fmla="*/ 323 w 402"/>
                <a:gd name="T13" fmla="*/ 46 h 302"/>
                <a:gd name="T14" fmla="*/ 396 w 402"/>
                <a:gd name="T15" fmla="*/ 83 h 302"/>
                <a:gd name="T16" fmla="*/ 402 w 402"/>
                <a:gd name="T17" fmla="*/ 63 h 302"/>
                <a:gd name="T18" fmla="*/ 347 w 402"/>
                <a:gd name="T19" fmla="*/ 21 h 302"/>
                <a:gd name="T20" fmla="*/ 245 w 402"/>
                <a:gd name="T21" fmla="*/ 0 h 302"/>
                <a:gd name="T22" fmla="*/ 138 w 402"/>
                <a:gd name="T23" fmla="*/ 19 h 302"/>
                <a:gd name="T24" fmla="*/ 56 w 402"/>
                <a:gd name="T25" fmla="*/ 72 h 302"/>
                <a:gd name="T26" fmla="*/ 19 w 402"/>
                <a:gd name="T27" fmla="*/ 146 h 302"/>
                <a:gd name="T28" fmla="*/ 0 w 402"/>
                <a:gd name="T29" fmla="*/ 227 h 302"/>
                <a:gd name="T30" fmla="*/ 6 w 402"/>
                <a:gd name="T31" fmla="*/ 302 h 3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2"/>
                <a:gd name="T49" fmla="*/ 0 h 302"/>
                <a:gd name="T50" fmla="*/ 402 w 402"/>
                <a:gd name="T51" fmla="*/ 302 h 3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2" h="302">
                  <a:moveTo>
                    <a:pt x="6" y="302"/>
                  </a:moveTo>
                  <a:lnTo>
                    <a:pt x="16" y="215"/>
                  </a:lnTo>
                  <a:lnTo>
                    <a:pt x="57" y="125"/>
                  </a:lnTo>
                  <a:lnTo>
                    <a:pt x="109" y="76"/>
                  </a:lnTo>
                  <a:lnTo>
                    <a:pt x="185" y="44"/>
                  </a:lnTo>
                  <a:lnTo>
                    <a:pt x="269" y="34"/>
                  </a:lnTo>
                  <a:lnTo>
                    <a:pt x="323" y="46"/>
                  </a:lnTo>
                  <a:lnTo>
                    <a:pt x="396" y="83"/>
                  </a:lnTo>
                  <a:lnTo>
                    <a:pt x="402" y="63"/>
                  </a:lnTo>
                  <a:lnTo>
                    <a:pt x="347" y="21"/>
                  </a:lnTo>
                  <a:lnTo>
                    <a:pt x="245" y="0"/>
                  </a:lnTo>
                  <a:lnTo>
                    <a:pt x="138" y="19"/>
                  </a:lnTo>
                  <a:lnTo>
                    <a:pt x="56" y="72"/>
                  </a:lnTo>
                  <a:lnTo>
                    <a:pt x="19" y="146"/>
                  </a:lnTo>
                  <a:lnTo>
                    <a:pt x="0" y="227"/>
                  </a:lnTo>
                  <a:lnTo>
                    <a:pt x="6" y="302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auto">
            <a:xfrm>
              <a:off x="4572" y="684"/>
              <a:ext cx="379" cy="324"/>
            </a:xfrm>
            <a:custGeom>
              <a:avLst/>
              <a:gdLst>
                <a:gd name="T0" fmla="*/ 0 w 756"/>
                <a:gd name="T1" fmla="*/ 1 h 648"/>
                <a:gd name="T2" fmla="*/ 1 w 756"/>
                <a:gd name="T3" fmla="*/ 1 h 648"/>
                <a:gd name="T4" fmla="*/ 1 w 756"/>
                <a:gd name="T5" fmla="*/ 1 h 648"/>
                <a:gd name="T6" fmla="*/ 1 w 756"/>
                <a:gd name="T7" fmla="*/ 1 h 648"/>
                <a:gd name="T8" fmla="*/ 1 w 756"/>
                <a:gd name="T9" fmla="*/ 1 h 648"/>
                <a:gd name="T10" fmla="*/ 1 w 756"/>
                <a:gd name="T11" fmla="*/ 1 h 648"/>
                <a:gd name="T12" fmla="*/ 1 w 756"/>
                <a:gd name="T13" fmla="*/ 1 h 648"/>
                <a:gd name="T14" fmla="*/ 1 w 756"/>
                <a:gd name="T15" fmla="*/ 1 h 648"/>
                <a:gd name="T16" fmla="*/ 1 w 756"/>
                <a:gd name="T17" fmla="*/ 1 h 648"/>
                <a:gd name="T18" fmla="*/ 1 w 756"/>
                <a:gd name="T19" fmla="*/ 1 h 648"/>
                <a:gd name="T20" fmla="*/ 1 w 756"/>
                <a:gd name="T21" fmla="*/ 1 h 648"/>
                <a:gd name="T22" fmla="*/ 1 w 756"/>
                <a:gd name="T23" fmla="*/ 1 h 648"/>
                <a:gd name="T24" fmla="*/ 1 w 756"/>
                <a:gd name="T25" fmla="*/ 1 h 648"/>
                <a:gd name="T26" fmla="*/ 1 w 756"/>
                <a:gd name="T27" fmla="*/ 1 h 648"/>
                <a:gd name="T28" fmla="*/ 1 w 756"/>
                <a:gd name="T29" fmla="*/ 1 h 648"/>
                <a:gd name="T30" fmla="*/ 1 w 756"/>
                <a:gd name="T31" fmla="*/ 1 h 648"/>
                <a:gd name="T32" fmla="*/ 1 w 756"/>
                <a:gd name="T33" fmla="*/ 1 h 648"/>
                <a:gd name="T34" fmla="*/ 1 w 756"/>
                <a:gd name="T35" fmla="*/ 0 h 648"/>
                <a:gd name="T36" fmla="*/ 1 w 756"/>
                <a:gd name="T37" fmla="*/ 1 h 648"/>
                <a:gd name="T38" fmla="*/ 1 w 756"/>
                <a:gd name="T39" fmla="*/ 1 h 648"/>
                <a:gd name="T40" fmla="*/ 1 w 756"/>
                <a:gd name="T41" fmla="*/ 1 h 648"/>
                <a:gd name="T42" fmla="*/ 1 w 756"/>
                <a:gd name="T43" fmla="*/ 1 h 648"/>
                <a:gd name="T44" fmla="*/ 1 w 756"/>
                <a:gd name="T45" fmla="*/ 1 h 648"/>
                <a:gd name="T46" fmla="*/ 0 w 756"/>
                <a:gd name="T47" fmla="*/ 1 h 648"/>
                <a:gd name="T48" fmla="*/ 0 w 756"/>
                <a:gd name="T49" fmla="*/ 1 h 6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56"/>
                <a:gd name="T76" fmla="*/ 0 h 648"/>
                <a:gd name="T77" fmla="*/ 756 w 756"/>
                <a:gd name="T78" fmla="*/ 648 h 64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56" h="648">
                  <a:moveTo>
                    <a:pt x="0" y="290"/>
                  </a:moveTo>
                  <a:lnTo>
                    <a:pt x="58" y="402"/>
                  </a:lnTo>
                  <a:lnTo>
                    <a:pt x="142" y="470"/>
                  </a:lnTo>
                  <a:lnTo>
                    <a:pt x="278" y="493"/>
                  </a:lnTo>
                  <a:lnTo>
                    <a:pt x="381" y="483"/>
                  </a:lnTo>
                  <a:lnTo>
                    <a:pt x="440" y="648"/>
                  </a:lnTo>
                  <a:lnTo>
                    <a:pt x="495" y="429"/>
                  </a:lnTo>
                  <a:lnTo>
                    <a:pt x="570" y="362"/>
                  </a:lnTo>
                  <a:lnTo>
                    <a:pt x="607" y="290"/>
                  </a:lnTo>
                  <a:lnTo>
                    <a:pt x="618" y="198"/>
                  </a:lnTo>
                  <a:lnTo>
                    <a:pt x="688" y="297"/>
                  </a:lnTo>
                  <a:lnTo>
                    <a:pt x="671" y="418"/>
                  </a:lnTo>
                  <a:lnTo>
                    <a:pt x="756" y="334"/>
                  </a:lnTo>
                  <a:lnTo>
                    <a:pt x="749" y="231"/>
                  </a:lnTo>
                  <a:lnTo>
                    <a:pt x="718" y="159"/>
                  </a:lnTo>
                  <a:lnTo>
                    <a:pt x="629" y="123"/>
                  </a:lnTo>
                  <a:lnTo>
                    <a:pt x="615" y="27"/>
                  </a:lnTo>
                  <a:lnTo>
                    <a:pt x="540" y="0"/>
                  </a:lnTo>
                  <a:lnTo>
                    <a:pt x="552" y="174"/>
                  </a:lnTo>
                  <a:lnTo>
                    <a:pt x="521" y="319"/>
                  </a:lnTo>
                  <a:lnTo>
                    <a:pt x="432" y="387"/>
                  </a:lnTo>
                  <a:lnTo>
                    <a:pt x="303" y="400"/>
                  </a:lnTo>
                  <a:lnTo>
                    <a:pt x="190" y="402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auto">
            <a:xfrm>
              <a:off x="4652" y="652"/>
              <a:ext cx="129" cy="146"/>
            </a:xfrm>
            <a:custGeom>
              <a:avLst/>
              <a:gdLst>
                <a:gd name="T0" fmla="*/ 1 w 258"/>
                <a:gd name="T1" fmla="*/ 1 h 292"/>
                <a:gd name="T2" fmla="*/ 1 w 258"/>
                <a:gd name="T3" fmla="*/ 0 h 292"/>
                <a:gd name="T4" fmla="*/ 0 w 258"/>
                <a:gd name="T5" fmla="*/ 1 h 292"/>
                <a:gd name="T6" fmla="*/ 1 w 258"/>
                <a:gd name="T7" fmla="*/ 1 h 292"/>
                <a:gd name="T8" fmla="*/ 1 w 258"/>
                <a:gd name="T9" fmla="*/ 1 h 292"/>
                <a:gd name="T10" fmla="*/ 1 w 258"/>
                <a:gd name="T11" fmla="*/ 1 h 292"/>
                <a:gd name="T12" fmla="*/ 1 w 258"/>
                <a:gd name="T13" fmla="*/ 1 h 292"/>
                <a:gd name="T14" fmla="*/ 1 w 258"/>
                <a:gd name="T15" fmla="*/ 1 h 292"/>
                <a:gd name="T16" fmla="*/ 1 w 258"/>
                <a:gd name="T17" fmla="*/ 1 h 292"/>
                <a:gd name="T18" fmla="*/ 1 w 258"/>
                <a:gd name="T19" fmla="*/ 1 h 292"/>
                <a:gd name="T20" fmla="*/ 1 w 258"/>
                <a:gd name="T21" fmla="*/ 1 h 2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8"/>
                <a:gd name="T34" fmla="*/ 0 h 292"/>
                <a:gd name="T35" fmla="*/ 258 w 258"/>
                <a:gd name="T36" fmla="*/ 292 h 2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8" h="292">
                  <a:moveTo>
                    <a:pt x="178" y="35"/>
                  </a:moveTo>
                  <a:lnTo>
                    <a:pt x="91" y="0"/>
                  </a:lnTo>
                  <a:lnTo>
                    <a:pt x="0" y="110"/>
                  </a:lnTo>
                  <a:lnTo>
                    <a:pt x="12" y="241"/>
                  </a:lnTo>
                  <a:lnTo>
                    <a:pt x="91" y="292"/>
                  </a:lnTo>
                  <a:lnTo>
                    <a:pt x="190" y="288"/>
                  </a:lnTo>
                  <a:lnTo>
                    <a:pt x="258" y="178"/>
                  </a:lnTo>
                  <a:lnTo>
                    <a:pt x="206" y="96"/>
                  </a:lnTo>
                  <a:lnTo>
                    <a:pt x="154" y="118"/>
                  </a:lnTo>
                  <a:lnTo>
                    <a:pt x="178" y="35"/>
                  </a:lnTo>
                  <a:close/>
                </a:path>
              </a:pathLst>
            </a:custGeom>
            <a:solidFill>
              <a:srgbClr val="FF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auto">
            <a:xfrm>
              <a:off x="4563" y="577"/>
              <a:ext cx="293" cy="319"/>
            </a:xfrm>
            <a:custGeom>
              <a:avLst/>
              <a:gdLst>
                <a:gd name="T0" fmla="*/ 1 w 585"/>
                <a:gd name="T1" fmla="*/ 0 h 639"/>
                <a:gd name="T2" fmla="*/ 1 w 585"/>
                <a:gd name="T3" fmla="*/ 0 h 639"/>
                <a:gd name="T4" fmla="*/ 1 w 585"/>
                <a:gd name="T5" fmla="*/ 0 h 639"/>
                <a:gd name="T6" fmla="*/ 1 w 585"/>
                <a:gd name="T7" fmla="*/ 0 h 639"/>
                <a:gd name="T8" fmla="*/ 1 w 585"/>
                <a:gd name="T9" fmla="*/ 0 h 639"/>
                <a:gd name="T10" fmla="*/ 1 w 585"/>
                <a:gd name="T11" fmla="*/ 0 h 639"/>
                <a:gd name="T12" fmla="*/ 1 w 585"/>
                <a:gd name="T13" fmla="*/ 0 h 639"/>
                <a:gd name="T14" fmla="*/ 1 w 585"/>
                <a:gd name="T15" fmla="*/ 0 h 639"/>
                <a:gd name="T16" fmla="*/ 1 w 585"/>
                <a:gd name="T17" fmla="*/ 0 h 639"/>
                <a:gd name="T18" fmla="*/ 1 w 585"/>
                <a:gd name="T19" fmla="*/ 0 h 639"/>
                <a:gd name="T20" fmla="*/ 1 w 585"/>
                <a:gd name="T21" fmla="*/ 0 h 639"/>
                <a:gd name="T22" fmla="*/ 1 w 585"/>
                <a:gd name="T23" fmla="*/ 0 h 639"/>
                <a:gd name="T24" fmla="*/ 1 w 585"/>
                <a:gd name="T25" fmla="*/ 0 h 639"/>
                <a:gd name="T26" fmla="*/ 1 w 585"/>
                <a:gd name="T27" fmla="*/ 0 h 639"/>
                <a:gd name="T28" fmla="*/ 1 w 585"/>
                <a:gd name="T29" fmla="*/ 0 h 639"/>
                <a:gd name="T30" fmla="*/ 1 w 585"/>
                <a:gd name="T31" fmla="*/ 0 h 639"/>
                <a:gd name="T32" fmla="*/ 1 w 585"/>
                <a:gd name="T33" fmla="*/ 0 h 639"/>
                <a:gd name="T34" fmla="*/ 1 w 585"/>
                <a:gd name="T35" fmla="*/ 0 h 639"/>
                <a:gd name="T36" fmla="*/ 0 w 585"/>
                <a:gd name="T37" fmla="*/ 0 h 639"/>
                <a:gd name="T38" fmla="*/ 1 w 585"/>
                <a:gd name="T39" fmla="*/ 0 h 639"/>
                <a:gd name="T40" fmla="*/ 1 w 585"/>
                <a:gd name="T41" fmla="*/ 0 h 639"/>
                <a:gd name="T42" fmla="*/ 1 w 585"/>
                <a:gd name="T43" fmla="*/ 0 h 639"/>
                <a:gd name="T44" fmla="*/ 1 w 585"/>
                <a:gd name="T45" fmla="*/ 0 h 639"/>
                <a:gd name="T46" fmla="*/ 1 w 585"/>
                <a:gd name="T47" fmla="*/ 0 h 6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5"/>
                <a:gd name="T73" fmla="*/ 0 h 639"/>
                <a:gd name="T74" fmla="*/ 585 w 585"/>
                <a:gd name="T75" fmla="*/ 639 h 6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5" h="639">
                  <a:moveTo>
                    <a:pt x="517" y="80"/>
                  </a:moveTo>
                  <a:lnTo>
                    <a:pt x="482" y="129"/>
                  </a:lnTo>
                  <a:lnTo>
                    <a:pt x="379" y="199"/>
                  </a:lnTo>
                  <a:lnTo>
                    <a:pt x="327" y="155"/>
                  </a:lnTo>
                  <a:lnTo>
                    <a:pt x="240" y="161"/>
                  </a:lnTo>
                  <a:lnTo>
                    <a:pt x="183" y="213"/>
                  </a:lnTo>
                  <a:lnTo>
                    <a:pt x="144" y="310"/>
                  </a:lnTo>
                  <a:lnTo>
                    <a:pt x="172" y="409"/>
                  </a:lnTo>
                  <a:lnTo>
                    <a:pt x="240" y="454"/>
                  </a:lnTo>
                  <a:lnTo>
                    <a:pt x="361" y="448"/>
                  </a:lnTo>
                  <a:lnTo>
                    <a:pt x="413" y="395"/>
                  </a:lnTo>
                  <a:lnTo>
                    <a:pt x="418" y="246"/>
                  </a:lnTo>
                  <a:lnTo>
                    <a:pt x="528" y="185"/>
                  </a:lnTo>
                  <a:lnTo>
                    <a:pt x="585" y="299"/>
                  </a:lnTo>
                  <a:lnTo>
                    <a:pt x="546" y="472"/>
                  </a:lnTo>
                  <a:lnTo>
                    <a:pt x="430" y="603"/>
                  </a:lnTo>
                  <a:lnTo>
                    <a:pt x="229" y="639"/>
                  </a:lnTo>
                  <a:lnTo>
                    <a:pt x="39" y="541"/>
                  </a:lnTo>
                  <a:lnTo>
                    <a:pt x="0" y="374"/>
                  </a:lnTo>
                  <a:lnTo>
                    <a:pt x="17" y="167"/>
                  </a:lnTo>
                  <a:lnTo>
                    <a:pt x="119" y="40"/>
                  </a:lnTo>
                  <a:lnTo>
                    <a:pt x="275" y="0"/>
                  </a:lnTo>
                  <a:lnTo>
                    <a:pt x="517" y="80"/>
                  </a:lnTo>
                  <a:close/>
                </a:path>
              </a:pathLst>
            </a:custGeom>
            <a:solidFill>
              <a:srgbClr val="FFF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auto">
            <a:xfrm>
              <a:off x="4568" y="587"/>
              <a:ext cx="240" cy="184"/>
            </a:xfrm>
            <a:custGeom>
              <a:avLst/>
              <a:gdLst>
                <a:gd name="T0" fmla="*/ 1 w 479"/>
                <a:gd name="T1" fmla="*/ 1 h 368"/>
                <a:gd name="T2" fmla="*/ 1 w 479"/>
                <a:gd name="T3" fmla="*/ 1 h 368"/>
                <a:gd name="T4" fmla="*/ 1 w 479"/>
                <a:gd name="T5" fmla="*/ 1 h 368"/>
                <a:gd name="T6" fmla="*/ 1 w 479"/>
                <a:gd name="T7" fmla="*/ 1 h 368"/>
                <a:gd name="T8" fmla="*/ 1 w 479"/>
                <a:gd name="T9" fmla="*/ 1 h 368"/>
                <a:gd name="T10" fmla="*/ 1 w 479"/>
                <a:gd name="T11" fmla="*/ 1 h 368"/>
                <a:gd name="T12" fmla="*/ 1 w 479"/>
                <a:gd name="T13" fmla="*/ 1 h 368"/>
                <a:gd name="T14" fmla="*/ 1 w 479"/>
                <a:gd name="T15" fmla="*/ 1 h 368"/>
                <a:gd name="T16" fmla="*/ 1 w 479"/>
                <a:gd name="T17" fmla="*/ 0 h 368"/>
                <a:gd name="T18" fmla="*/ 1 w 479"/>
                <a:gd name="T19" fmla="*/ 1 h 368"/>
                <a:gd name="T20" fmla="*/ 1 w 479"/>
                <a:gd name="T21" fmla="*/ 1 h 368"/>
                <a:gd name="T22" fmla="*/ 0 w 479"/>
                <a:gd name="T23" fmla="*/ 1 h 368"/>
                <a:gd name="T24" fmla="*/ 1 w 479"/>
                <a:gd name="T25" fmla="*/ 1 h 368"/>
                <a:gd name="T26" fmla="*/ 1 w 479"/>
                <a:gd name="T27" fmla="*/ 1 h 3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79"/>
                <a:gd name="T43" fmla="*/ 0 h 368"/>
                <a:gd name="T44" fmla="*/ 479 w 479"/>
                <a:gd name="T45" fmla="*/ 368 h 3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79" h="368">
                  <a:moveTo>
                    <a:pt x="12" y="368"/>
                  </a:moveTo>
                  <a:lnTo>
                    <a:pt x="54" y="209"/>
                  </a:lnTo>
                  <a:lnTo>
                    <a:pt x="123" y="111"/>
                  </a:lnTo>
                  <a:lnTo>
                    <a:pt x="221" y="62"/>
                  </a:lnTo>
                  <a:lnTo>
                    <a:pt x="313" y="62"/>
                  </a:lnTo>
                  <a:lnTo>
                    <a:pt x="429" y="114"/>
                  </a:lnTo>
                  <a:lnTo>
                    <a:pt x="479" y="104"/>
                  </a:lnTo>
                  <a:lnTo>
                    <a:pt x="411" y="25"/>
                  </a:lnTo>
                  <a:lnTo>
                    <a:pt x="258" y="0"/>
                  </a:lnTo>
                  <a:lnTo>
                    <a:pt x="150" y="16"/>
                  </a:lnTo>
                  <a:lnTo>
                    <a:pt x="40" y="119"/>
                  </a:lnTo>
                  <a:lnTo>
                    <a:pt x="0" y="217"/>
                  </a:lnTo>
                  <a:lnTo>
                    <a:pt x="12" y="368"/>
                  </a:lnTo>
                  <a:close/>
                </a:path>
              </a:pathLst>
            </a:custGeom>
            <a:solidFill>
              <a:srgbClr val="CCC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auto">
            <a:xfrm>
              <a:off x="4653" y="709"/>
              <a:ext cx="151" cy="127"/>
            </a:xfrm>
            <a:custGeom>
              <a:avLst/>
              <a:gdLst>
                <a:gd name="T0" fmla="*/ 0 w 302"/>
                <a:gd name="T1" fmla="*/ 1 h 254"/>
                <a:gd name="T2" fmla="*/ 1 w 302"/>
                <a:gd name="T3" fmla="*/ 1 h 254"/>
                <a:gd name="T4" fmla="*/ 1 w 302"/>
                <a:gd name="T5" fmla="*/ 1 h 254"/>
                <a:gd name="T6" fmla="*/ 1 w 302"/>
                <a:gd name="T7" fmla="*/ 1 h 254"/>
                <a:gd name="T8" fmla="*/ 1 w 302"/>
                <a:gd name="T9" fmla="*/ 1 h 254"/>
                <a:gd name="T10" fmla="*/ 1 w 302"/>
                <a:gd name="T11" fmla="*/ 1 h 254"/>
                <a:gd name="T12" fmla="*/ 1 w 302"/>
                <a:gd name="T13" fmla="*/ 0 h 254"/>
                <a:gd name="T14" fmla="*/ 1 w 302"/>
                <a:gd name="T15" fmla="*/ 1 h 254"/>
                <a:gd name="T16" fmla="*/ 1 w 302"/>
                <a:gd name="T17" fmla="*/ 1 h 254"/>
                <a:gd name="T18" fmla="*/ 0 w 302"/>
                <a:gd name="T19" fmla="*/ 1 h 254"/>
                <a:gd name="T20" fmla="*/ 0 w 302"/>
                <a:gd name="T21" fmla="*/ 1 h 2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2"/>
                <a:gd name="T34" fmla="*/ 0 h 254"/>
                <a:gd name="T35" fmla="*/ 302 w 302"/>
                <a:gd name="T36" fmla="*/ 254 h 2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2" h="254">
                  <a:moveTo>
                    <a:pt x="0" y="182"/>
                  </a:moveTo>
                  <a:lnTo>
                    <a:pt x="49" y="224"/>
                  </a:lnTo>
                  <a:lnTo>
                    <a:pt x="135" y="254"/>
                  </a:lnTo>
                  <a:lnTo>
                    <a:pt x="219" y="239"/>
                  </a:lnTo>
                  <a:lnTo>
                    <a:pt x="284" y="171"/>
                  </a:lnTo>
                  <a:lnTo>
                    <a:pt x="302" y="99"/>
                  </a:lnTo>
                  <a:lnTo>
                    <a:pt x="245" y="0"/>
                  </a:lnTo>
                  <a:lnTo>
                    <a:pt x="233" y="145"/>
                  </a:lnTo>
                  <a:lnTo>
                    <a:pt x="124" y="199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CCC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auto">
            <a:xfrm>
              <a:off x="4642" y="656"/>
              <a:ext cx="97" cy="113"/>
            </a:xfrm>
            <a:custGeom>
              <a:avLst/>
              <a:gdLst>
                <a:gd name="T0" fmla="*/ 0 w 196"/>
                <a:gd name="T1" fmla="*/ 0 h 227"/>
                <a:gd name="T2" fmla="*/ 0 w 196"/>
                <a:gd name="T3" fmla="*/ 0 h 227"/>
                <a:gd name="T4" fmla="*/ 0 w 196"/>
                <a:gd name="T5" fmla="*/ 0 h 227"/>
                <a:gd name="T6" fmla="*/ 0 w 196"/>
                <a:gd name="T7" fmla="*/ 0 h 227"/>
                <a:gd name="T8" fmla="*/ 0 w 196"/>
                <a:gd name="T9" fmla="*/ 0 h 227"/>
                <a:gd name="T10" fmla="*/ 0 w 196"/>
                <a:gd name="T11" fmla="*/ 0 h 227"/>
                <a:gd name="T12" fmla="*/ 0 w 196"/>
                <a:gd name="T13" fmla="*/ 0 h 227"/>
                <a:gd name="T14" fmla="*/ 0 w 196"/>
                <a:gd name="T15" fmla="*/ 0 h 227"/>
                <a:gd name="T16" fmla="*/ 0 w 196"/>
                <a:gd name="T17" fmla="*/ 0 h 227"/>
                <a:gd name="T18" fmla="*/ 0 w 196"/>
                <a:gd name="T19" fmla="*/ 0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6"/>
                <a:gd name="T31" fmla="*/ 0 h 227"/>
                <a:gd name="T32" fmla="*/ 196 w 196"/>
                <a:gd name="T33" fmla="*/ 227 h 2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6" h="227">
                  <a:moveTo>
                    <a:pt x="44" y="227"/>
                  </a:moveTo>
                  <a:lnTo>
                    <a:pt x="46" y="134"/>
                  </a:lnTo>
                  <a:lnTo>
                    <a:pt x="112" y="69"/>
                  </a:lnTo>
                  <a:lnTo>
                    <a:pt x="178" y="84"/>
                  </a:lnTo>
                  <a:lnTo>
                    <a:pt x="196" y="34"/>
                  </a:lnTo>
                  <a:lnTo>
                    <a:pt x="116" y="0"/>
                  </a:lnTo>
                  <a:lnTo>
                    <a:pt x="37" y="34"/>
                  </a:lnTo>
                  <a:lnTo>
                    <a:pt x="0" y="144"/>
                  </a:lnTo>
                  <a:lnTo>
                    <a:pt x="44" y="227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7" name="Freeform 27"/>
            <p:cNvSpPr>
              <a:spLocks/>
            </p:cNvSpPr>
            <p:nvPr/>
          </p:nvSpPr>
          <p:spPr bwMode="auto">
            <a:xfrm>
              <a:off x="4742" y="705"/>
              <a:ext cx="27" cy="66"/>
            </a:xfrm>
            <a:custGeom>
              <a:avLst/>
              <a:gdLst>
                <a:gd name="T0" fmla="*/ 0 w 53"/>
                <a:gd name="T1" fmla="*/ 0 h 133"/>
                <a:gd name="T2" fmla="*/ 1 w 53"/>
                <a:gd name="T3" fmla="*/ 0 h 133"/>
                <a:gd name="T4" fmla="*/ 1 w 53"/>
                <a:gd name="T5" fmla="*/ 0 h 133"/>
                <a:gd name="T6" fmla="*/ 1 w 53"/>
                <a:gd name="T7" fmla="*/ 0 h 133"/>
                <a:gd name="T8" fmla="*/ 0 w 53"/>
                <a:gd name="T9" fmla="*/ 0 h 133"/>
                <a:gd name="T10" fmla="*/ 0 w 53"/>
                <a:gd name="T11" fmla="*/ 0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33"/>
                <a:gd name="T20" fmla="*/ 53 w 53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33">
                  <a:moveTo>
                    <a:pt x="0" y="34"/>
                  </a:moveTo>
                  <a:lnTo>
                    <a:pt x="31" y="133"/>
                  </a:lnTo>
                  <a:lnTo>
                    <a:pt x="53" y="78"/>
                  </a:lnTo>
                  <a:lnTo>
                    <a:pt x="53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8" name="Freeform 28"/>
            <p:cNvSpPr>
              <a:spLocks/>
            </p:cNvSpPr>
            <p:nvPr/>
          </p:nvSpPr>
          <p:spPr bwMode="auto">
            <a:xfrm>
              <a:off x="5024" y="259"/>
              <a:ext cx="475" cy="300"/>
            </a:xfrm>
            <a:custGeom>
              <a:avLst/>
              <a:gdLst>
                <a:gd name="T0" fmla="*/ 1 w 949"/>
                <a:gd name="T1" fmla="*/ 0 h 600"/>
                <a:gd name="T2" fmla="*/ 1 w 949"/>
                <a:gd name="T3" fmla="*/ 1 h 600"/>
                <a:gd name="T4" fmla="*/ 1 w 949"/>
                <a:gd name="T5" fmla="*/ 1 h 600"/>
                <a:gd name="T6" fmla="*/ 0 w 949"/>
                <a:gd name="T7" fmla="*/ 1 h 600"/>
                <a:gd name="T8" fmla="*/ 1 w 949"/>
                <a:gd name="T9" fmla="*/ 1 h 600"/>
                <a:gd name="T10" fmla="*/ 1 w 949"/>
                <a:gd name="T11" fmla="*/ 1 h 600"/>
                <a:gd name="T12" fmla="*/ 1 w 949"/>
                <a:gd name="T13" fmla="*/ 1 h 600"/>
                <a:gd name="T14" fmla="*/ 1 w 949"/>
                <a:gd name="T15" fmla="*/ 1 h 600"/>
                <a:gd name="T16" fmla="*/ 1 w 949"/>
                <a:gd name="T17" fmla="*/ 1 h 600"/>
                <a:gd name="T18" fmla="*/ 1 w 949"/>
                <a:gd name="T19" fmla="*/ 1 h 600"/>
                <a:gd name="T20" fmla="*/ 1 w 949"/>
                <a:gd name="T21" fmla="*/ 1 h 600"/>
                <a:gd name="T22" fmla="*/ 1 w 949"/>
                <a:gd name="T23" fmla="*/ 0 h 600"/>
                <a:gd name="T24" fmla="*/ 1 w 949"/>
                <a:gd name="T25" fmla="*/ 0 h 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9"/>
                <a:gd name="T40" fmla="*/ 0 h 600"/>
                <a:gd name="T41" fmla="*/ 949 w 949"/>
                <a:gd name="T42" fmla="*/ 600 h 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9" h="600">
                  <a:moveTo>
                    <a:pt x="794" y="0"/>
                  </a:moveTo>
                  <a:lnTo>
                    <a:pt x="259" y="389"/>
                  </a:lnTo>
                  <a:lnTo>
                    <a:pt x="145" y="460"/>
                  </a:lnTo>
                  <a:lnTo>
                    <a:pt x="0" y="544"/>
                  </a:lnTo>
                  <a:lnTo>
                    <a:pt x="94" y="600"/>
                  </a:lnTo>
                  <a:lnTo>
                    <a:pt x="235" y="490"/>
                  </a:lnTo>
                  <a:lnTo>
                    <a:pt x="419" y="539"/>
                  </a:lnTo>
                  <a:lnTo>
                    <a:pt x="690" y="544"/>
                  </a:lnTo>
                  <a:lnTo>
                    <a:pt x="884" y="529"/>
                  </a:lnTo>
                  <a:lnTo>
                    <a:pt x="945" y="445"/>
                  </a:lnTo>
                  <a:lnTo>
                    <a:pt x="949" y="250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9" name="Freeform 29"/>
            <p:cNvSpPr>
              <a:spLocks/>
            </p:cNvSpPr>
            <p:nvPr/>
          </p:nvSpPr>
          <p:spPr bwMode="auto">
            <a:xfrm>
              <a:off x="5451" y="252"/>
              <a:ext cx="178" cy="102"/>
            </a:xfrm>
            <a:custGeom>
              <a:avLst/>
              <a:gdLst>
                <a:gd name="T0" fmla="*/ 0 w 356"/>
                <a:gd name="T1" fmla="*/ 0 h 205"/>
                <a:gd name="T2" fmla="*/ 1 w 356"/>
                <a:gd name="T3" fmla="*/ 0 h 205"/>
                <a:gd name="T4" fmla="*/ 1 w 356"/>
                <a:gd name="T5" fmla="*/ 0 h 205"/>
                <a:gd name="T6" fmla="*/ 1 w 356"/>
                <a:gd name="T7" fmla="*/ 0 h 205"/>
                <a:gd name="T8" fmla="*/ 1 w 356"/>
                <a:gd name="T9" fmla="*/ 0 h 205"/>
                <a:gd name="T10" fmla="*/ 0 w 356"/>
                <a:gd name="T11" fmla="*/ 0 h 205"/>
                <a:gd name="T12" fmla="*/ 0 w 356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6"/>
                <a:gd name="T22" fmla="*/ 0 h 205"/>
                <a:gd name="T23" fmla="*/ 356 w 356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6" h="205">
                  <a:moveTo>
                    <a:pt x="0" y="4"/>
                  </a:moveTo>
                  <a:lnTo>
                    <a:pt x="265" y="0"/>
                  </a:lnTo>
                  <a:lnTo>
                    <a:pt x="356" y="39"/>
                  </a:lnTo>
                  <a:lnTo>
                    <a:pt x="356" y="130"/>
                  </a:lnTo>
                  <a:lnTo>
                    <a:pt x="209" y="20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0" name="Freeform 30"/>
            <p:cNvSpPr>
              <a:spLocks/>
            </p:cNvSpPr>
            <p:nvPr/>
          </p:nvSpPr>
          <p:spPr bwMode="auto">
            <a:xfrm>
              <a:off x="5044" y="649"/>
              <a:ext cx="529" cy="368"/>
            </a:xfrm>
            <a:custGeom>
              <a:avLst/>
              <a:gdLst>
                <a:gd name="T0" fmla="*/ 0 w 1060"/>
                <a:gd name="T1" fmla="*/ 1 h 736"/>
                <a:gd name="T2" fmla="*/ 0 w 1060"/>
                <a:gd name="T3" fmla="*/ 1 h 736"/>
                <a:gd name="T4" fmla="*/ 0 w 1060"/>
                <a:gd name="T5" fmla="*/ 1 h 736"/>
                <a:gd name="T6" fmla="*/ 0 w 1060"/>
                <a:gd name="T7" fmla="*/ 1 h 736"/>
                <a:gd name="T8" fmla="*/ 0 w 1060"/>
                <a:gd name="T9" fmla="*/ 1 h 736"/>
                <a:gd name="T10" fmla="*/ 0 w 1060"/>
                <a:gd name="T11" fmla="*/ 1 h 736"/>
                <a:gd name="T12" fmla="*/ 0 w 1060"/>
                <a:gd name="T13" fmla="*/ 0 h 736"/>
                <a:gd name="T14" fmla="*/ 0 w 1060"/>
                <a:gd name="T15" fmla="*/ 1 h 736"/>
                <a:gd name="T16" fmla="*/ 0 w 1060"/>
                <a:gd name="T17" fmla="*/ 1 h 736"/>
                <a:gd name="T18" fmla="*/ 0 w 1060"/>
                <a:gd name="T19" fmla="*/ 1 h 736"/>
                <a:gd name="T20" fmla="*/ 0 w 1060"/>
                <a:gd name="T21" fmla="*/ 1 h 736"/>
                <a:gd name="T22" fmla="*/ 0 w 1060"/>
                <a:gd name="T23" fmla="*/ 1 h 736"/>
                <a:gd name="T24" fmla="*/ 0 w 1060"/>
                <a:gd name="T25" fmla="*/ 1 h 736"/>
                <a:gd name="T26" fmla="*/ 0 w 1060"/>
                <a:gd name="T27" fmla="*/ 1 h 736"/>
                <a:gd name="T28" fmla="*/ 0 w 1060"/>
                <a:gd name="T29" fmla="*/ 1 h 736"/>
                <a:gd name="T30" fmla="*/ 0 w 1060"/>
                <a:gd name="T31" fmla="*/ 1 h 736"/>
                <a:gd name="T32" fmla="*/ 0 w 1060"/>
                <a:gd name="T33" fmla="*/ 1 h 736"/>
                <a:gd name="T34" fmla="*/ 0 w 1060"/>
                <a:gd name="T35" fmla="*/ 1 h 736"/>
                <a:gd name="T36" fmla="*/ 0 w 1060"/>
                <a:gd name="T37" fmla="*/ 1 h 7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60"/>
                <a:gd name="T58" fmla="*/ 0 h 736"/>
                <a:gd name="T59" fmla="*/ 1060 w 1060"/>
                <a:gd name="T60" fmla="*/ 736 h 7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60" h="736">
                  <a:moveTo>
                    <a:pt x="15" y="241"/>
                  </a:moveTo>
                  <a:lnTo>
                    <a:pt x="175" y="317"/>
                  </a:lnTo>
                  <a:lnTo>
                    <a:pt x="425" y="317"/>
                  </a:lnTo>
                  <a:lnTo>
                    <a:pt x="580" y="337"/>
                  </a:lnTo>
                  <a:lnTo>
                    <a:pt x="511" y="265"/>
                  </a:lnTo>
                  <a:lnTo>
                    <a:pt x="651" y="121"/>
                  </a:lnTo>
                  <a:lnTo>
                    <a:pt x="901" y="0"/>
                  </a:lnTo>
                  <a:lnTo>
                    <a:pt x="1060" y="36"/>
                  </a:lnTo>
                  <a:lnTo>
                    <a:pt x="1054" y="201"/>
                  </a:lnTo>
                  <a:lnTo>
                    <a:pt x="916" y="361"/>
                  </a:lnTo>
                  <a:lnTo>
                    <a:pt x="985" y="562"/>
                  </a:lnTo>
                  <a:lnTo>
                    <a:pt x="951" y="652"/>
                  </a:lnTo>
                  <a:lnTo>
                    <a:pt x="744" y="736"/>
                  </a:lnTo>
                  <a:lnTo>
                    <a:pt x="470" y="557"/>
                  </a:lnTo>
                  <a:lnTo>
                    <a:pt x="280" y="391"/>
                  </a:lnTo>
                  <a:lnTo>
                    <a:pt x="25" y="406"/>
                  </a:lnTo>
                  <a:lnTo>
                    <a:pt x="0" y="317"/>
                  </a:lnTo>
                  <a:lnTo>
                    <a:pt x="15" y="241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1" name="Freeform 31"/>
            <p:cNvSpPr>
              <a:spLocks/>
            </p:cNvSpPr>
            <p:nvPr/>
          </p:nvSpPr>
          <p:spPr bwMode="auto">
            <a:xfrm>
              <a:off x="4733" y="249"/>
              <a:ext cx="861" cy="476"/>
            </a:xfrm>
            <a:custGeom>
              <a:avLst/>
              <a:gdLst>
                <a:gd name="T0" fmla="*/ 1 w 1722"/>
                <a:gd name="T1" fmla="*/ 1 h 952"/>
                <a:gd name="T2" fmla="*/ 0 w 1722"/>
                <a:gd name="T3" fmla="*/ 1 h 952"/>
                <a:gd name="T4" fmla="*/ 1 w 1722"/>
                <a:gd name="T5" fmla="*/ 1 h 952"/>
                <a:gd name="T6" fmla="*/ 1 w 1722"/>
                <a:gd name="T7" fmla="*/ 1 h 952"/>
                <a:gd name="T8" fmla="*/ 1 w 1722"/>
                <a:gd name="T9" fmla="*/ 1 h 952"/>
                <a:gd name="T10" fmla="*/ 1 w 1722"/>
                <a:gd name="T11" fmla="*/ 1 h 952"/>
                <a:gd name="T12" fmla="*/ 1 w 1722"/>
                <a:gd name="T13" fmla="*/ 1 h 952"/>
                <a:gd name="T14" fmla="*/ 1 w 1722"/>
                <a:gd name="T15" fmla="*/ 1 h 952"/>
                <a:gd name="T16" fmla="*/ 1 w 1722"/>
                <a:gd name="T17" fmla="*/ 1 h 952"/>
                <a:gd name="T18" fmla="*/ 1 w 1722"/>
                <a:gd name="T19" fmla="*/ 1 h 952"/>
                <a:gd name="T20" fmla="*/ 1 w 1722"/>
                <a:gd name="T21" fmla="*/ 1 h 952"/>
                <a:gd name="T22" fmla="*/ 1 w 1722"/>
                <a:gd name="T23" fmla="*/ 1 h 952"/>
                <a:gd name="T24" fmla="*/ 1 w 1722"/>
                <a:gd name="T25" fmla="*/ 1 h 952"/>
                <a:gd name="T26" fmla="*/ 1 w 1722"/>
                <a:gd name="T27" fmla="*/ 1 h 952"/>
                <a:gd name="T28" fmla="*/ 1 w 1722"/>
                <a:gd name="T29" fmla="*/ 0 h 952"/>
                <a:gd name="T30" fmla="*/ 1 w 1722"/>
                <a:gd name="T31" fmla="*/ 1 h 952"/>
                <a:gd name="T32" fmla="*/ 1 w 1722"/>
                <a:gd name="T33" fmla="*/ 1 h 952"/>
                <a:gd name="T34" fmla="*/ 1 w 1722"/>
                <a:gd name="T35" fmla="*/ 1 h 952"/>
                <a:gd name="T36" fmla="*/ 1 w 1722"/>
                <a:gd name="T37" fmla="*/ 1 h 952"/>
                <a:gd name="T38" fmla="*/ 1 w 1722"/>
                <a:gd name="T39" fmla="*/ 1 h 952"/>
                <a:gd name="T40" fmla="*/ 1 w 1722"/>
                <a:gd name="T41" fmla="*/ 1 h 952"/>
                <a:gd name="T42" fmla="*/ 1 w 1722"/>
                <a:gd name="T43" fmla="*/ 1 h 952"/>
                <a:gd name="T44" fmla="*/ 1 w 1722"/>
                <a:gd name="T45" fmla="*/ 1 h 952"/>
                <a:gd name="T46" fmla="*/ 1 w 1722"/>
                <a:gd name="T47" fmla="*/ 1 h 952"/>
                <a:gd name="T48" fmla="*/ 1 w 1722"/>
                <a:gd name="T49" fmla="*/ 1 h 952"/>
                <a:gd name="T50" fmla="*/ 1 w 1722"/>
                <a:gd name="T51" fmla="*/ 1 h 952"/>
                <a:gd name="T52" fmla="*/ 1 w 1722"/>
                <a:gd name="T53" fmla="*/ 1 h 952"/>
                <a:gd name="T54" fmla="*/ 1 w 1722"/>
                <a:gd name="T55" fmla="*/ 1 h 952"/>
                <a:gd name="T56" fmla="*/ 1 w 1722"/>
                <a:gd name="T57" fmla="*/ 1 h 952"/>
                <a:gd name="T58" fmla="*/ 1 w 1722"/>
                <a:gd name="T59" fmla="*/ 1 h 952"/>
                <a:gd name="T60" fmla="*/ 1 w 1722"/>
                <a:gd name="T61" fmla="*/ 1 h 952"/>
                <a:gd name="T62" fmla="*/ 1 w 1722"/>
                <a:gd name="T63" fmla="*/ 1 h 952"/>
                <a:gd name="T64" fmla="*/ 1 w 1722"/>
                <a:gd name="T65" fmla="*/ 1 h 952"/>
                <a:gd name="T66" fmla="*/ 1 w 1722"/>
                <a:gd name="T67" fmla="*/ 1 h 952"/>
                <a:gd name="T68" fmla="*/ 1 w 1722"/>
                <a:gd name="T69" fmla="*/ 1 h 952"/>
                <a:gd name="T70" fmla="*/ 1 w 1722"/>
                <a:gd name="T71" fmla="*/ 1 h 952"/>
                <a:gd name="T72" fmla="*/ 1 w 1722"/>
                <a:gd name="T73" fmla="*/ 1 h 952"/>
                <a:gd name="T74" fmla="*/ 1 w 1722"/>
                <a:gd name="T75" fmla="*/ 1 h 952"/>
                <a:gd name="T76" fmla="*/ 1 w 1722"/>
                <a:gd name="T77" fmla="*/ 1 h 952"/>
                <a:gd name="T78" fmla="*/ 1 w 1722"/>
                <a:gd name="T79" fmla="*/ 1 h 9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722"/>
                <a:gd name="T121" fmla="*/ 0 h 952"/>
                <a:gd name="T122" fmla="*/ 1722 w 1722"/>
                <a:gd name="T123" fmla="*/ 952 h 95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722" h="952">
                  <a:moveTo>
                    <a:pt x="143" y="817"/>
                  </a:moveTo>
                  <a:lnTo>
                    <a:pt x="0" y="916"/>
                  </a:lnTo>
                  <a:lnTo>
                    <a:pt x="26" y="952"/>
                  </a:lnTo>
                  <a:lnTo>
                    <a:pt x="178" y="874"/>
                  </a:lnTo>
                  <a:lnTo>
                    <a:pt x="280" y="902"/>
                  </a:lnTo>
                  <a:lnTo>
                    <a:pt x="447" y="869"/>
                  </a:lnTo>
                  <a:lnTo>
                    <a:pt x="637" y="724"/>
                  </a:lnTo>
                  <a:lnTo>
                    <a:pt x="815" y="569"/>
                  </a:lnTo>
                  <a:lnTo>
                    <a:pt x="1217" y="610"/>
                  </a:lnTo>
                  <a:lnTo>
                    <a:pt x="1487" y="575"/>
                  </a:lnTo>
                  <a:lnTo>
                    <a:pt x="1626" y="518"/>
                  </a:lnTo>
                  <a:lnTo>
                    <a:pt x="1722" y="385"/>
                  </a:lnTo>
                  <a:lnTo>
                    <a:pt x="1688" y="218"/>
                  </a:lnTo>
                  <a:lnTo>
                    <a:pt x="1551" y="68"/>
                  </a:lnTo>
                  <a:lnTo>
                    <a:pt x="1390" y="0"/>
                  </a:lnTo>
                  <a:lnTo>
                    <a:pt x="1487" y="125"/>
                  </a:lnTo>
                  <a:lnTo>
                    <a:pt x="1596" y="258"/>
                  </a:lnTo>
                  <a:lnTo>
                    <a:pt x="1601" y="397"/>
                  </a:lnTo>
                  <a:lnTo>
                    <a:pt x="1528" y="506"/>
                  </a:lnTo>
                  <a:lnTo>
                    <a:pt x="1293" y="557"/>
                  </a:lnTo>
                  <a:lnTo>
                    <a:pt x="1011" y="546"/>
                  </a:lnTo>
                  <a:lnTo>
                    <a:pt x="797" y="472"/>
                  </a:lnTo>
                  <a:lnTo>
                    <a:pt x="683" y="587"/>
                  </a:lnTo>
                  <a:lnTo>
                    <a:pt x="586" y="552"/>
                  </a:lnTo>
                  <a:lnTo>
                    <a:pt x="550" y="477"/>
                  </a:lnTo>
                  <a:lnTo>
                    <a:pt x="488" y="500"/>
                  </a:lnTo>
                  <a:lnTo>
                    <a:pt x="488" y="552"/>
                  </a:lnTo>
                  <a:lnTo>
                    <a:pt x="516" y="621"/>
                  </a:lnTo>
                  <a:lnTo>
                    <a:pt x="586" y="656"/>
                  </a:lnTo>
                  <a:lnTo>
                    <a:pt x="401" y="799"/>
                  </a:lnTo>
                  <a:lnTo>
                    <a:pt x="304" y="841"/>
                  </a:lnTo>
                  <a:lnTo>
                    <a:pt x="201" y="795"/>
                  </a:lnTo>
                  <a:lnTo>
                    <a:pt x="235" y="696"/>
                  </a:lnTo>
                  <a:lnTo>
                    <a:pt x="276" y="628"/>
                  </a:lnTo>
                  <a:lnTo>
                    <a:pt x="442" y="477"/>
                  </a:lnTo>
                  <a:lnTo>
                    <a:pt x="298" y="541"/>
                  </a:lnTo>
                  <a:lnTo>
                    <a:pt x="207" y="621"/>
                  </a:lnTo>
                  <a:lnTo>
                    <a:pt x="171" y="713"/>
                  </a:lnTo>
                  <a:lnTo>
                    <a:pt x="143" y="8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2" name="Freeform 32"/>
            <p:cNvSpPr>
              <a:spLocks/>
            </p:cNvSpPr>
            <p:nvPr/>
          </p:nvSpPr>
          <p:spPr bwMode="auto">
            <a:xfrm>
              <a:off x="5008" y="1"/>
              <a:ext cx="683" cy="455"/>
            </a:xfrm>
            <a:custGeom>
              <a:avLst/>
              <a:gdLst>
                <a:gd name="T0" fmla="*/ 0 w 1368"/>
                <a:gd name="T1" fmla="*/ 1 h 910"/>
                <a:gd name="T2" fmla="*/ 0 w 1368"/>
                <a:gd name="T3" fmla="*/ 1 h 910"/>
                <a:gd name="T4" fmla="*/ 0 w 1368"/>
                <a:gd name="T5" fmla="*/ 1 h 910"/>
                <a:gd name="T6" fmla="*/ 0 w 1368"/>
                <a:gd name="T7" fmla="*/ 1 h 910"/>
                <a:gd name="T8" fmla="*/ 0 w 1368"/>
                <a:gd name="T9" fmla="*/ 1 h 910"/>
                <a:gd name="T10" fmla="*/ 0 w 1368"/>
                <a:gd name="T11" fmla="*/ 0 h 910"/>
                <a:gd name="T12" fmla="*/ 0 w 1368"/>
                <a:gd name="T13" fmla="*/ 1 h 910"/>
                <a:gd name="T14" fmla="*/ 0 w 1368"/>
                <a:gd name="T15" fmla="*/ 1 h 910"/>
                <a:gd name="T16" fmla="*/ 0 w 1368"/>
                <a:gd name="T17" fmla="*/ 1 h 910"/>
                <a:gd name="T18" fmla="*/ 0 w 1368"/>
                <a:gd name="T19" fmla="*/ 1 h 910"/>
                <a:gd name="T20" fmla="*/ 0 w 1368"/>
                <a:gd name="T21" fmla="*/ 1 h 910"/>
                <a:gd name="T22" fmla="*/ 0 w 1368"/>
                <a:gd name="T23" fmla="*/ 1 h 910"/>
                <a:gd name="T24" fmla="*/ 0 w 1368"/>
                <a:gd name="T25" fmla="*/ 1 h 910"/>
                <a:gd name="T26" fmla="*/ 0 w 1368"/>
                <a:gd name="T27" fmla="*/ 1 h 910"/>
                <a:gd name="T28" fmla="*/ 0 w 1368"/>
                <a:gd name="T29" fmla="*/ 1 h 910"/>
                <a:gd name="T30" fmla="*/ 0 w 1368"/>
                <a:gd name="T31" fmla="*/ 1 h 910"/>
                <a:gd name="T32" fmla="*/ 0 w 1368"/>
                <a:gd name="T33" fmla="*/ 1 h 910"/>
                <a:gd name="T34" fmla="*/ 0 w 1368"/>
                <a:gd name="T35" fmla="*/ 1 h 910"/>
                <a:gd name="T36" fmla="*/ 0 w 1368"/>
                <a:gd name="T37" fmla="*/ 1 h 910"/>
                <a:gd name="T38" fmla="*/ 0 w 1368"/>
                <a:gd name="T39" fmla="*/ 1 h 910"/>
                <a:gd name="T40" fmla="*/ 0 w 1368"/>
                <a:gd name="T41" fmla="*/ 1 h 910"/>
                <a:gd name="T42" fmla="*/ 0 w 1368"/>
                <a:gd name="T43" fmla="*/ 1 h 910"/>
                <a:gd name="T44" fmla="*/ 0 w 1368"/>
                <a:gd name="T45" fmla="*/ 1 h 910"/>
                <a:gd name="T46" fmla="*/ 0 w 1368"/>
                <a:gd name="T47" fmla="*/ 1 h 910"/>
                <a:gd name="T48" fmla="*/ 0 w 1368"/>
                <a:gd name="T49" fmla="*/ 1 h 910"/>
                <a:gd name="T50" fmla="*/ 0 w 1368"/>
                <a:gd name="T51" fmla="*/ 1 h 910"/>
                <a:gd name="T52" fmla="*/ 0 w 1368"/>
                <a:gd name="T53" fmla="*/ 1 h 910"/>
                <a:gd name="T54" fmla="*/ 0 w 1368"/>
                <a:gd name="T55" fmla="*/ 1 h 910"/>
                <a:gd name="T56" fmla="*/ 0 w 1368"/>
                <a:gd name="T57" fmla="*/ 1 h 910"/>
                <a:gd name="T58" fmla="*/ 0 w 1368"/>
                <a:gd name="T59" fmla="*/ 1 h 910"/>
                <a:gd name="T60" fmla="*/ 0 w 1368"/>
                <a:gd name="T61" fmla="*/ 1 h 910"/>
                <a:gd name="T62" fmla="*/ 0 w 1368"/>
                <a:gd name="T63" fmla="*/ 1 h 9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8"/>
                <a:gd name="T97" fmla="*/ 0 h 910"/>
                <a:gd name="T98" fmla="*/ 1368 w 1368"/>
                <a:gd name="T99" fmla="*/ 910 h 9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8" h="910">
                  <a:moveTo>
                    <a:pt x="0" y="910"/>
                  </a:moveTo>
                  <a:lnTo>
                    <a:pt x="133" y="805"/>
                  </a:lnTo>
                  <a:lnTo>
                    <a:pt x="258" y="460"/>
                  </a:lnTo>
                  <a:lnTo>
                    <a:pt x="425" y="207"/>
                  </a:lnTo>
                  <a:lnTo>
                    <a:pt x="582" y="87"/>
                  </a:lnTo>
                  <a:lnTo>
                    <a:pt x="747" y="0"/>
                  </a:lnTo>
                  <a:lnTo>
                    <a:pt x="850" y="46"/>
                  </a:lnTo>
                  <a:lnTo>
                    <a:pt x="925" y="156"/>
                  </a:lnTo>
                  <a:lnTo>
                    <a:pt x="943" y="300"/>
                  </a:lnTo>
                  <a:lnTo>
                    <a:pt x="920" y="396"/>
                  </a:lnTo>
                  <a:lnTo>
                    <a:pt x="1076" y="375"/>
                  </a:lnTo>
                  <a:lnTo>
                    <a:pt x="1288" y="408"/>
                  </a:lnTo>
                  <a:lnTo>
                    <a:pt x="1368" y="489"/>
                  </a:lnTo>
                  <a:lnTo>
                    <a:pt x="1346" y="588"/>
                  </a:lnTo>
                  <a:lnTo>
                    <a:pt x="1254" y="673"/>
                  </a:lnTo>
                  <a:lnTo>
                    <a:pt x="1122" y="730"/>
                  </a:lnTo>
                  <a:lnTo>
                    <a:pt x="1081" y="684"/>
                  </a:lnTo>
                  <a:lnTo>
                    <a:pt x="1213" y="634"/>
                  </a:lnTo>
                  <a:lnTo>
                    <a:pt x="1300" y="517"/>
                  </a:lnTo>
                  <a:lnTo>
                    <a:pt x="1225" y="449"/>
                  </a:lnTo>
                  <a:lnTo>
                    <a:pt x="1030" y="432"/>
                  </a:lnTo>
                  <a:lnTo>
                    <a:pt x="822" y="485"/>
                  </a:lnTo>
                  <a:lnTo>
                    <a:pt x="863" y="357"/>
                  </a:lnTo>
                  <a:lnTo>
                    <a:pt x="846" y="218"/>
                  </a:lnTo>
                  <a:lnTo>
                    <a:pt x="765" y="110"/>
                  </a:lnTo>
                  <a:lnTo>
                    <a:pt x="633" y="133"/>
                  </a:lnTo>
                  <a:lnTo>
                    <a:pt x="455" y="282"/>
                  </a:lnTo>
                  <a:lnTo>
                    <a:pt x="351" y="467"/>
                  </a:lnTo>
                  <a:lnTo>
                    <a:pt x="237" y="730"/>
                  </a:lnTo>
                  <a:lnTo>
                    <a:pt x="162" y="903"/>
                  </a:lnTo>
                  <a:lnTo>
                    <a:pt x="0" y="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3" name="Freeform 33"/>
            <p:cNvSpPr>
              <a:spLocks/>
            </p:cNvSpPr>
            <p:nvPr/>
          </p:nvSpPr>
          <p:spPr bwMode="auto">
            <a:xfrm>
              <a:off x="4872" y="565"/>
              <a:ext cx="788" cy="481"/>
            </a:xfrm>
            <a:custGeom>
              <a:avLst/>
              <a:gdLst>
                <a:gd name="T0" fmla="*/ 0 w 1574"/>
                <a:gd name="T1" fmla="*/ 1 h 961"/>
                <a:gd name="T2" fmla="*/ 1 w 1574"/>
                <a:gd name="T3" fmla="*/ 1 h 961"/>
                <a:gd name="T4" fmla="*/ 1 w 1574"/>
                <a:gd name="T5" fmla="*/ 1 h 961"/>
                <a:gd name="T6" fmla="*/ 1 w 1574"/>
                <a:gd name="T7" fmla="*/ 1 h 961"/>
                <a:gd name="T8" fmla="*/ 1 w 1574"/>
                <a:gd name="T9" fmla="*/ 1 h 961"/>
                <a:gd name="T10" fmla="*/ 1 w 1574"/>
                <a:gd name="T11" fmla="*/ 1 h 961"/>
                <a:gd name="T12" fmla="*/ 1 w 1574"/>
                <a:gd name="T13" fmla="*/ 1 h 961"/>
                <a:gd name="T14" fmla="*/ 1 w 1574"/>
                <a:gd name="T15" fmla="*/ 1 h 961"/>
                <a:gd name="T16" fmla="*/ 1 w 1574"/>
                <a:gd name="T17" fmla="*/ 0 h 961"/>
                <a:gd name="T18" fmla="*/ 1 w 1574"/>
                <a:gd name="T19" fmla="*/ 1 h 961"/>
                <a:gd name="T20" fmla="*/ 1 w 1574"/>
                <a:gd name="T21" fmla="*/ 1 h 961"/>
                <a:gd name="T22" fmla="*/ 1 w 1574"/>
                <a:gd name="T23" fmla="*/ 1 h 961"/>
                <a:gd name="T24" fmla="*/ 1 w 1574"/>
                <a:gd name="T25" fmla="*/ 1 h 961"/>
                <a:gd name="T26" fmla="*/ 1 w 1574"/>
                <a:gd name="T27" fmla="*/ 1 h 961"/>
                <a:gd name="T28" fmla="*/ 1 w 1574"/>
                <a:gd name="T29" fmla="*/ 1 h 961"/>
                <a:gd name="T30" fmla="*/ 1 w 1574"/>
                <a:gd name="T31" fmla="*/ 1 h 961"/>
                <a:gd name="T32" fmla="*/ 1 w 1574"/>
                <a:gd name="T33" fmla="*/ 1 h 961"/>
                <a:gd name="T34" fmla="*/ 1 w 1574"/>
                <a:gd name="T35" fmla="*/ 1 h 961"/>
                <a:gd name="T36" fmla="*/ 1 w 1574"/>
                <a:gd name="T37" fmla="*/ 1 h 961"/>
                <a:gd name="T38" fmla="*/ 1 w 1574"/>
                <a:gd name="T39" fmla="*/ 1 h 961"/>
                <a:gd name="T40" fmla="*/ 1 w 1574"/>
                <a:gd name="T41" fmla="*/ 1 h 961"/>
                <a:gd name="T42" fmla="*/ 1 w 1574"/>
                <a:gd name="T43" fmla="*/ 1 h 961"/>
                <a:gd name="T44" fmla="*/ 1 w 1574"/>
                <a:gd name="T45" fmla="*/ 1 h 961"/>
                <a:gd name="T46" fmla="*/ 1 w 1574"/>
                <a:gd name="T47" fmla="*/ 1 h 961"/>
                <a:gd name="T48" fmla="*/ 1 w 1574"/>
                <a:gd name="T49" fmla="*/ 1 h 961"/>
                <a:gd name="T50" fmla="*/ 1 w 1574"/>
                <a:gd name="T51" fmla="*/ 1 h 961"/>
                <a:gd name="T52" fmla="*/ 1 w 1574"/>
                <a:gd name="T53" fmla="*/ 1 h 961"/>
                <a:gd name="T54" fmla="*/ 1 w 1574"/>
                <a:gd name="T55" fmla="*/ 1 h 961"/>
                <a:gd name="T56" fmla="*/ 1 w 1574"/>
                <a:gd name="T57" fmla="*/ 1 h 961"/>
                <a:gd name="T58" fmla="*/ 1 w 1574"/>
                <a:gd name="T59" fmla="*/ 1 h 961"/>
                <a:gd name="T60" fmla="*/ 1 w 1574"/>
                <a:gd name="T61" fmla="*/ 1 h 961"/>
                <a:gd name="T62" fmla="*/ 1 w 1574"/>
                <a:gd name="T63" fmla="*/ 1 h 961"/>
                <a:gd name="T64" fmla="*/ 1 w 1574"/>
                <a:gd name="T65" fmla="*/ 1 h 961"/>
                <a:gd name="T66" fmla="*/ 1 w 1574"/>
                <a:gd name="T67" fmla="*/ 1 h 961"/>
                <a:gd name="T68" fmla="*/ 1 w 1574"/>
                <a:gd name="T69" fmla="*/ 1 h 961"/>
                <a:gd name="T70" fmla="*/ 1 w 1574"/>
                <a:gd name="T71" fmla="*/ 1 h 961"/>
                <a:gd name="T72" fmla="*/ 1 w 1574"/>
                <a:gd name="T73" fmla="*/ 1 h 961"/>
                <a:gd name="T74" fmla="*/ 1 w 1574"/>
                <a:gd name="T75" fmla="*/ 1 h 961"/>
                <a:gd name="T76" fmla="*/ 1 w 1574"/>
                <a:gd name="T77" fmla="*/ 1 h 961"/>
                <a:gd name="T78" fmla="*/ 1 w 1574"/>
                <a:gd name="T79" fmla="*/ 1 h 961"/>
                <a:gd name="T80" fmla="*/ 1 w 1574"/>
                <a:gd name="T81" fmla="*/ 1 h 961"/>
                <a:gd name="T82" fmla="*/ 1 w 1574"/>
                <a:gd name="T83" fmla="*/ 1 h 961"/>
                <a:gd name="T84" fmla="*/ 1 w 1574"/>
                <a:gd name="T85" fmla="*/ 1 h 961"/>
                <a:gd name="T86" fmla="*/ 1 w 1574"/>
                <a:gd name="T87" fmla="*/ 1 h 961"/>
                <a:gd name="T88" fmla="*/ 1 w 1574"/>
                <a:gd name="T89" fmla="*/ 1 h 961"/>
                <a:gd name="T90" fmla="*/ 1 w 1574"/>
                <a:gd name="T91" fmla="*/ 1 h 961"/>
                <a:gd name="T92" fmla="*/ 1 w 1574"/>
                <a:gd name="T93" fmla="*/ 1 h 961"/>
                <a:gd name="T94" fmla="*/ 1 w 1574"/>
                <a:gd name="T95" fmla="*/ 1 h 961"/>
                <a:gd name="T96" fmla="*/ 1 w 1574"/>
                <a:gd name="T97" fmla="*/ 1 h 961"/>
                <a:gd name="T98" fmla="*/ 1 w 1574"/>
                <a:gd name="T99" fmla="*/ 1 h 961"/>
                <a:gd name="T100" fmla="*/ 1 w 1574"/>
                <a:gd name="T101" fmla="*/ 1 h 961"/>
                <a:gd name="T102" fmla="*/ 1 w 1574"/>
                <a:gd name="T103" fmla="*/ 1 h 961"/>
                <a:gd name="T104" fmla="*/ 1 w 1574"/>
                <a:gd name="T105" fmla="*/ 1 h 961"/>
                <a:gd name="T106" fmla="*/ 1 w 1574"/>
                <a:gd name="T107" fmla="*/ 1 h 961"/>
                <a:gd name="T108" fmla="*/ 1 w 1574"/>
                <a:gd name="T109" fmla="*/ 1 h 961"/>
                <a:gd name="T110" fmla="*/ 1 w 1574"/>
                <a:gd name="T111" fmla="*/ 1 h 961"/>
                <a:gd name="T112" fmla="*/ 0 w 1574"/>
                <a:gd name="T113" fmla="*/ 1 h 961"/>
                <a:gd name="T114" fmla="*/ 0 w 1574"/>
                <a:gd name="T115" fmla="*/ 1 h 961"/>
                <a:gd name="T116" fmla="*/ 0 w 1574"/>
                <a:gd name="T117" fmla="*/ 1 h 9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74"/>
                <a:gd name="T178" fmla="*/ 0 h 961"/>
                <a:gd name="T179" fmla="*/ 1574 w 1574"/>
                <a:gd name="T180" fmla="*/ 961 h 96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74" h="961">
                  <a:moveTo>
                    <a:pt x="0" y="349"/>
                  </a:moveTo>
                  <a:lnTo>
                    <a:pt x="139" y="352"/>
                  </a:lnTo>
                  <a:lnTo>
                    <a:pt x="178" y="295"/>
                  </a:lnTo>
                  <a:lnTo>
                    <a:pt x="322" y="270"/>
                  </a:lnTo>
                  <a:lnTo>
                    <a:pt x="455" y="266"/>
                  </a:lnTo>
                  <a:lnTo>
                    <a:pt x="627" y="323"/>
                  </a:lnTo>
                  <a:lnTo>
                    <a:pt x="731" y="231"/>
                  </a:lnTo>
                  <a:lnTo>
                    <a:pt x="926" y="92"/>
                  </a:lnTo>
                  <a:lnTo>
                    <a:pt x="1271" y="0"/>
                  </a:lnTo>
                  <a:lnTo>
                    <a:pt x="1488" y="35"/>
                  </a:lnTo>
                  <a:lnTo>
                    <a:pt x="1574" y="145"/>
                  </a:lnTo>
                  <a:lnTo>
                    <a:pt x="1563" y="305"/>
                  </a:lnTo>
                  <a:lnTo>
                    <a:pt x="1513" y="433"/>
                  </a:lnTo>
                  <a:lnTo>
                    <a:pt x="1311" y="536"/>
                  </a:lnTo>
                  <a:lnTo>
                    <a:pt x="1431" y="714"/>
                  </a:lnTo>
                  <a:lnTo>
                    <a:pt x="1426" y="864"/>
                  </a:lnTo>
                  <a:lnTo>
                    <a:pt x="1316" y="961"/>
                  </a:lnTo>
                  <a:lnTo>
                    <a:pt x="1145" y="961"/>
                  </a:lnTo>
                  <a:lnTo>
                    <a:pt x="914" y="887"/>
                  </a:lnTo>
                  <a:lnTo>
                    <a:pt x="725" y="709"/>
                  </a:lnTo>
                  <a:lnTo>
                    <a:pt x="645" y="599"/>
                  </a:lnTo>
                  <a:lnTo>
                    <a:pt x="478" y="604"/>
                  </a:lnTo>
                  <a:lnTo>
                    <a:pt x="311" y="588"/>
                  </a:lnTo>
                  <a:lnTo>
                    <a:pt x="174" y="501"/>
                  </a:lnTo>
                  <a:lnTo>
                    <a:pt x="311" y="519"/>
                  </a:lnTo>
                  <a:lnTo>
                    <a:pt x="300" y="444"/>
                  </a:lnTo>
                  <a:lnTo>
                    <a:pt x="352" y="358"/>
                  </a:lnTo>
                  <a:lnTo>
                    <a:pt x="414" y="352"/>
                  </a:lnTo>
                  <a:lnTo>
                    <a:pt x="368" y="472"/>
                  </a:lnTo>
                  <a:lnTo>
                    <a:pt x="397" y="542"/>
                  </a:lnTo>
                  <a:lnTo>
                    <a:pt x="546" y="536"/>
                  </a:lnTo>
                  <a:lnTo>
                    <a:pt x="610" y="496"/>
                  </a:lnTo>
                  <a:lnTo>
                    <a:pt x="736" y="582"/>
                  </a:lnTo>
                  <a:lnTo>
                    <a:pt x="857" y="743"/>
                  </a:lnTo>
                  <a:lnTo>
                    <a:pt x="1046" y="858"/>
                  </a:lnTo>
                  <a:lnTo>
                    <a:pt x="1202" y="887"/>
                  </a:lnTo>
                  <a:lnTo>
                    <a:pt x="1321" y="876"/>
                  </a:lnTo>
                  <a:lnTo>
                    <a:pt x="1368" y="812"/>
                  </a:lnTo>
                  <a:lnTo>
                    <a:pt x="1368" y="725"/>
                  </a:lnTo>
                  <a:lnTo>
                    <a:pt x="1271" y="576"/>
                  </a:lnTo>
                  <a:lnTo>
                    <a:pt x="1161" y="524"/>
                  </a:lnTo>
                  <a:lnTo>
                    <a:pt x="1334" y="478"/>
                  </a:lnTo>
                  <a:lnTo>
                    <a:pt x="1471" y="369"/>
                  </a:lnTo>
                  <a:lnTo>
                    <a:pt x="1495" y="179"/>
                  </a:lnTo>
                  <a:lnTo>
                    <a:pt x="1403" y="81"/>
                  </a:lnTo>
                  <a:lnTo>
                    <a:pt x="1195" y="81"/>
                  </a:lnTo>
                  <a:lnTo>
                    <a:pt x="971" y="145"/>
                  </a:lnTo>
                  <a:lnTo>
                    <a:pt x="777" y="288"/>
                  </a:lnTo>
                  <a:lnTo>
                    <a:pt x="713" y="362"/>
                  </a:lnTo>
                  <a:lnTo>
                    <a:pt x="793" y="444"/>
                  </a:lnTo>
                  <a:lnTo>
                    <a:pt x="679" y="403"/>
                  </a:lnTo>
                  <a:lnTo>
                    <a:pt x="507" y="316"/>
                  </a:lnTo>
                  <a:lnTo>
                    <a:pt x="345" y="303"/>
                  </a:lnTo>
                  <a:lnTo>
                    <a:pt x="191" y="349"/>
                  </a:lnTo>
                  <a:lnTo>
                    <a:pt x="162" y="418"/>
                  </a:lnTo>
                  <a:lnTo>
                    <a:pt x="118" y="429"/>
                  </a:lnTo>
                  <a:lnTo>
                    <a:pt x="0" y="388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5565" y="763"/>
              <a:ext cx="181" cy="177"/>
            </a:xfrm>
            <a:custGeom>
              <a:avLst/>
              <a:gdLst>
                <a:gd name="T0" fmla="*/ 0 w 363"/>
                <a:gd name="T1" fmla="*/ 0 h 356"/>
                <a:gd name="T2" fmla="*/ 0 w 363"/>
                <a:gd name="T3" fmla="*/ 0 h 356"/>
                <a:gd name="T4" fmla="*/ 0 w 363"/>
                <a:gd name="T5" fmla="*/ 0 h 356"/>
                <a:gd name="T6" fmla="*/ 0 w 363"/>
                <a:gd name="T7" fmla="*/ 0 h 356"/>
                <a:gd name="T8" fmla="*/ 0 w 363"/>
                <a:gd name="T9" fmla="*/ 0 h 356"/>
                <a:gd name="T10" fmla="*/ 0 w 363"/>
                <a:gd name="T11" fmla="*/ 0 h 356"/>
                <a:gd name="T12" fmla="*/ 0 w 363"/>
                <a:gd name="T13" fmla="*/ 0 h 356"/>
                <a:gd name="T14" fmla="*/ 0 w 363"/>
                <a:gd name="T15" fmla="*/ 0 h 356"/>
                <a:gd name="T16" fmla="*/ 0 w 363"/>
                <a:gd name="T17" fmla="*/ 0 h 356"/>
                <a:gd name="T18" fmla="*/ 0 w 363"/>
                <a:gd name="T19" fmla="*/ 0 h 356"/>
                <a:gd name="T20" fmla="*/ 0 w 363"/>
                <a:gd name="T21" fmla="*/ 0 h 356"/>
                <a:gd name="T22" fmla="*/ 0 w 363"/>
                <a:gd name="T23" fmla="*/ 0 h 356"/>
                <a:gd name="T24" fmla="*/ 0 w 363"/>
                <a:gd name="T25" fmla="*/ 0 h 356"/>
                <a:gd name="T26" fmla="*/ 0 w 363"/>
                <a:gd name="T27" fmla="*/ 0 h 356"/>
                <a:gd name="T28" fmla="*/ 0 w 363"/>
                <a:gd name="T29" fmla="*/ 0 h 356"/>
                <a:gd name="T30" fmla="*/ 0 w 363"/>
                <a:gd name="T31" fmla="*/ 0 h 3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3"/>
                <a:gd name="T49" fmla="*/ 0 h 356"/>
                <a:gd name="T50" fmla="*/ 363 w 363"/>
                <a:gd name="T51" fmla="*/ 356 h 3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3" h="356">
                  <a:moveTo>
                    <a:pt x="110" y="0"/>
                  </a:moveTo>
                  <a:lnTo>
                    <a:pt x="265" y="92"/>
                  </a:lnTo>
                  <a:lnTo>
                    <a:pt x="363" y="189"/>
                  </a:lnTo>
                  <a:lnTo>
                    <a:pt x="334" y="292"/>
                  </a:lnTo>
                  <a:lnTo>
                    <a:pt x="247" y="350"/>
                  </a:lnTo>
                  <a:lnTo>
                    <a:pt x="110" y="350"/>
                  </a:lnTo>
                  <a:lnTo>
                    <a:pt x="36" y="356"/>
                  </a:lnTo>
                  <a:lnTo>
                    <a:pt x="0" y="263"/>
                  </a:lnTo>
                  <a:lnTo>
                    <a:pt x="152" y="291"/>
                  </a:lnTo>
                  <a:lnTo>
                    <a:pt x="232" y="284"/>
                  </a:lnTo>
                  <a:lnTo>
                    <a:pt x="281" y="246"/>
                  </a:lnTo>
                  <a:lnTo>
                    <a:pt x="290" y="196"/>
                  </a:lnTo>
                  <a:lnTo>
                    <a:pt x="141" y="106"/>
                  </a:lnTo>
                  <a:lnTo>
                    <a:pt x="46" y="5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5" name="Freeform 35"/>
            <p:cNvSpPr>
              <a:spLocks/>
            </p:cNvSpPr>
            <p:nvPr/>
          </p:nvSpPr>
          <p:spPr bwMode="auto">
            <a:xfrm>
              <a:off x="4879" y="902"/>
              <a:ext cx="539" cy="414"/>
            </a:xfrm>
            <a:custGeom>
              <a:avLst/>
              <a:gdLst>
                <a:gd name="T0" fmla="*/ 0 w 1080"/>
                <a:gd name="T1" fmla="*/ 0 h 829"/>
                <a:gd name="T2" fmla="*/ 0 w 1080"/>
                <a:gd name="T3" fmla="*/ 0 h 829"/>
                <a:gd name="T4" fmla="*/ 0 w 1080"/>
                <a:gd name="T5" fmla="*/ 0 h 829"/>
                <a:gd name="T6" fmla="*/ 0 w 1080"/>
                <a:gd name="T7" fmla="*/ 0 h 829"/>
                <a:gd name="T8" fmla="*/ 0 w 1080"/>
                <a:gd name="T9" fmla="*/ 0 h 829"/>
                <a:gd name="T10" fmla="*/ 0 w 1080"/>
                <a:gd name="T11" fmla="*/ 0 h 829"/>
                <a:gd name="T12" fmla="*/ 0 w 1080"/>
                <a:gd name="T13" fmla="*/ 0 h 829"/>
                <a:gd name="T14" fmla="*/ 0 w 1080"/>
                <a:gd name="T15" fmla="*/ 0 h 829"/>
                <a:gd name="T16" fmla="*/ 0 w 1080"/>
                <a:gd name="T17" fmla="*/ 0 h 829"/>
                <a:gd name="T18" fmla="*/ 0 w 1080"/>
                <a:gd name="T19" fmla="*/ 0 h 829"/>
                <a:gd name="T20" fmla="*/ 0 w 1080"/>
                <a:gd name="T21" fmla="*/ 0 h 829"/>
                <a:gd name="T22" fmla="*/ 0 w 1080"/>
                <a:gd name="T23" fmla="*/ 0 h 829"/>
                <a:gd name="T24" fmla="*/ 0 w 1080"/>
                <a:gd name="T25" fmla="*/ 0 h 829"/>
                <a:gd name="T26" fmla="*/ 0 w 1080"/>
                <a:gd name="T27" fmla="*/ 0 h 829"/>
                <a:gd name="T28" fmla="*/ 0 w 1080"/>
                <a:gd name="T29" fmla="*/ 0 h 829"/>
                <a:gd name="T30" fmla="*/ 0 w 1080"/>
                <a:gd name="T31" fmla="*/ 0 h 829"/>
                <a:gd name="T32" fmla="*/ 0 w 1080"/>
                <a:gd name="T33" fmla="*/ 0 h 829"/>
                <a:gd name="T34" fmla="*/ 0 w 1080"/>
                <a:gd name="T35" fmla="*/ 0 h 829"/>
                <a:gd name="T36" fmla="*/ 0 w 1080"/>
                <a:gd name="T37" fmla="*/ 0 h 829"/>
                <a:gd name="T38" fmla="*/ 0 w 1080"/>
                <a:gd name="T39" fmla="*/ 0 h 829"/>
                <a:gd name="T40" fmla="*/ 0 w 1080"/>
                <a:gd name="T41" fmla="*/ 0 h 829"/>
                <a:gd name="T42" fmla="*/ 0 w 1080"/>
                <a:gd name="T43" fmla="*/ 0 h 829"/>
                <a:gd name="T44" fmla="*/ 0 w 1080"/>
                <a:gd name="T45" fmla="*/ 0 h 829"/>
                <a:gd name="T46" fmla="*/ 0 w 1080"/>
                <a:gd name="T47" fmla="*/ 0 h 829"/>
                <a:gd name="T48" fmla="*/ 0 w 1080"/>
                <a:gd name="T49" fmla="*/ 0 h 829"/>
                <a:gd name="T50" fmla="*/ 0 w 1080"/>
                <a:gd name="T51" fmla="*/ 0 h 829"/>
                <a:gd name="T52" fmla="*/ 0 w 1080"/>
                <a:gd name="T53" fmla="*/ 0 h 829"/>
                <a:gd name="T54" fmla="*/ 0 w 1080"/>
                <a:gd name="T55" fmla="*/ 0 h 829"/>
                <a:gd name="T56" fmla="*/ 0 w 1080"/>
                <a:gd name="T57" fmla="*/ 0 h 82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80"/>
                <a:gd name="T88" fmla="*/ 0 h 829"/>
                <a:gd name="T89" fmla="*/ 1080 w 1080"/>
                <a:gd name="T90" fmla="*/ 829 h 82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80" h="829">
                  <a:moveTo>
                    <a:pt x="0" y="0"/>
                  </a:moveTo>
                  <a:lnTo>
                    <a:pt x="98" y="41"/>
                  </a:lnTo>
                  <a:lnTo>
                    <a:pt x="224" y="167"/>
                  </a:lnTo>
                  <a:lnTo>
                    <a:pt x="318" y="343"/>
                  </a:lnTo>
                  <a:lnTo>
                    <a:pt x="457" y="332"/>
                  </a:lnTo>
                  <a:lnTo>
                    <a:pt x="683" y="340"/>
                  </a:lnTo>
                  <a:lnTo>
                    <a:pt x="841" y="379"/>
                  </a:lnTo>
                  <a:lnTo>
                    <a:pt x="1023" y="491"/>
                  </a:lnTo>
                  <a:lnTo>
                    <a:pt x="1080" y="587"/>
                  </a:lnTo>
                  <a:lnTo>
                    <a:pt x="1046" y="674"/>
                  </a:lnTo>
                  <a:lnTo>
                    <a:pt x="971" y="736"/>
                  </a:lnTo>
                  <a:lnTo>
                    <a:pt x="883" y="788"/>
                  </a:lnTo>
                  <a:lnTo>
                    <a:pt x="719" y="829"/>
                  </a:lnTo>
                  <a:lnTo>
                    <a:pt x="634" y="766"/>
                  </a:lnTo>
                  <a:lnTo>
                    <a:pt x="507" y="666"/>
                  </a:lnTo>
                  <a:lnTo>
                    <a:pt x="640" y="719"/>
                  </a:lnTo>
                  <a:lnTo>
                    <a:pt x="770" y="753"/>
                  </a:lnTo>
                  <a:lnTo>
                    <a:pt x="894" y="705"/>
                  </a:lnTo>
                  <a:lnTo>
                    <a:pt x="1012" y="576"/>
                  </a:lnTo>
                  <a:lnTo>
                    <a:pt x="920" y="495"/>
                  </a:lnTo>
                  <a:lnTo>
                    <a:pt x="778" y="419"/>
                  </a:lnTo>
                  <a:lnTo>
                    <a:pt x="564" y="383"/>
                  </a:lnTo>
                  <a:lnTo>
                    <a:pt x="345" y="416"/>
                  </a:lnTo>
                  <a:lnTo>
                    <a:pt x="385" y="515"/>
                  </a:lnTo>
                  <a:lnTo>
                    <a:pt x="253" y="397"/>
                  </a:lnTo>
                  <a:lnTo>
                    <a:pt x="189" y="212"/>
                  </a:lnTo>
                  <a:lnTo>
                    <a:pt x="131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6" name="Freeform 36"/>
            <p:cNvSpPr>
              <a:spLocks/>
            </p:cNvSpPr>
            <p:nvPr/>
          </p:nvSpPr>
          <p:spPr bwMode="auto">
            <a:xfrm>
              <a:off x="4547" y="568"/>
              <a:ext cx="319" cy="336"/>
            </a:xfrm>
            <a:custGeom>
              <a:avLst/>
              <a:gdLst>
                <a:gd name="T0" fmla="*/ 1 w 637"/>
                <a:gd name="T1" fmla="*/ 1 h 672"/>
                <a:gd name="T2" fmla="*/ 1 w 637"/>
                <a:gd name="T3" fmla="*/ 1 h 672"/>
                <a:gd name="T4" fmla="*/ 1 w 637"/>
                <a:gd name="T5" fmla="*/ 0 h 672"/>
                <a:gd name="T6" fmla="*/ 1 w 637"/>
                <a:gd name="T7" fmla="*/ 1 h 672"/>
                <a:gd name="T8" fmla="*/ 1 w 637"/>
                <a:gd name="T9" fmla="*/ 1 h 672"/>
                <a:gd name="T10" fmla="*/ 0 w 637"/>
                <a:gd name="T11" fmla="*/ 1 h 672"/>
                <a:gd name="T12" fmla="*/ 1 w 637"/>
                <a:gd name="T13" fmla="*/ 1 h 672"/>
                <a:gd name="T14" fmla="*/ 1 w 637"/>
                <a:gd name="T15" fmla="*/ 1 h 672"/>
                <a:gd name="T16" fmla="*/ 1 w 637"/>
                <a:gd name="T17" fmla="*/ 1 h 672"/>
                <a:gd name="T18" fmla="*/ 1 w 637"/>
                <a:gd name="T19" fmla="*/ 1 h 672"/>
                <a:gd name="T20" fmla="*/ 1 w 637"/>
                <a:gd name="T21" fmla="*/ 1 h 672"/>
                <a:gd name="T22" fmla="*/ 1 w 637"/>
                <a:gd name="T23" fmla="*/ 1 h 672"/>
                <a:gd name="T24" fmla="*/ 1 w 637"/>
                <a:gd name="T25" fmla="*/ 1 h 672"/>
                <a:gd name="T26" fmla="*/ 1 w 637"/>
                <a:gd name="T27" fmla="*/ 1 h 672"/>
                <a:gd name="T28" fmla="*/ 1 w 637"/>
                <a:gd name="T29" fmla="*/ 1 h 672"/>
                <a:gd name="T30" fmla="*/ 1 w 637"/>
                <a:gd name="T31" fmla="*/ 1 h 672"/>
                <a:gd name="T32" fmla="*/ 1 w 637"/>
                <a:gd name="T33" fmla="*/ 1 h 672"/>
                <a:gd name="T34" fmla="*/ 1 w 637"/>
                <a:gd name="T35" fmla="*/ 1 h 672"/>
                <a:gd name="T36" fmla="*/ 1 w 637"/>
                <a:gd name="T37" fmla="*/ 1 h 672"/>
                <a:gd name="T38" fmla="*/ 1 w 637"/>
                <a:gd name="T39" fmla="*/ 1 h 672"/>
                <a:gd name="T40" fmla="*/ 1 w 637"/>
                <a:gd name="T41" fmla="*/ 1 h 672"/>
                <a:gd name="T42" fmla="*/ 1 w 637"/>
                <a:gd name="T43" fmla="*/ 1 h 672"/>
                <a:gd name="T44" fmla="*/ 1 w 637"/>
                <a:gd name="T45" fmla="*/ 1 h 672"/>
                <a:gd name="T46" fmla="*/ 1 w 637"/>
                <a:gd name="T47" fmla="*/ 1 h 672"/>
                <a:gd name="T48" fmla="*/ 1 w 637"/>
                <a:gd name="T49" fmla="*/ 1 h 672"/>
                <a:gd name="T50" fmla="*/ 1 w 637"/>
                <a:gd name="T51" fmla="*/ 1 h 672"/>
                <a:gd name="T52" fmla="*/ 1 w 637"/>
                <a:gd name="T53" fmla="*/ 1 h 672"/>
                <a:gd name="T54" fmla="*/ 1 w 637"/>
                <a:gd name="T55" fmla="*/ 1 h 67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37"/>
                <a:gd name="T85" fmla="*/ 0 h 672"/>
                <a:gd name="T86" fmla="*/ 637 w 637"/>
                <a:gd name="T87" fmla="*/ 672 h 67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37" h="672">
                  <a:moveTo>
                    <a:pt x="542" y="88"/>
                  </a:moveTo>
                  <a:lnTo>
                    <a:pt x="413" y="5"/>
                  </a:lnTo>
                  <a:lnTo>
                    <a:pt x="215" y="0"/>
                  </a:lnTo>
                  <a:lnTo>
                    <a:pt x="93" y="77"/>
                  </a:lnTo>
                  <a:lnTo>
                    <a:pt x="14" y="224"/>
                  </a:lnTo>
                  <a:lnTo>
                    <a:pt x="0" y="411"/>
                  </a:lnTo>
                  <a:lnTo>
                    <a:pt x="71" y="569"/>
                  </a:lnTo>
                  <a:lnTo>
                    <a:pt x="254" y="672"/>
                  </a:lnTo>
                  <a:lnTo>
                    <a:pt x="439" y="661"/>
                  </a:lnTo>
                  <a:lnTo>
                    <a:pt x="583" y="569"/>
                  </a:lnTo>
                  <a:lnTo>
                    <a:pt x="635" y="437"/>
                  </a:lnTo>
                  <a:lnTo>
                    <a:pt x="637" y="292"/>
                  </a:lnTo>
                  <a:lnTo>
                    <a:pt x="594" y="221"/>
                  </a:lnTo>
                  <a:lnTo>
                    <a:pt x="557" y="235"/>
                  </a:lnTo>
                  <a:lnTo>
                    <a:pt x="586" y="321"/>
                  </a:lnTo>
                  <a:lnTo>
                    <a:pt x="575" y="419"/>
                  </a:lnTo>
                  <a:lnTo>
                    <a:pt x="526" y="535"/>
                  </a:lnTo>
                  <a:lnTo>
                    <a:pt x="411" y="609"/>
                  </a:lnTo>
                  <a:lnTo>
                    <a:pt x="279" y="626"/>
                  </a:lnTo>
                  <a:lnTo>
                    <a:pt x="123" y="540"/>
                  </a:lnTo>
                  <a:lnTo>
                    <a:pt x="58" y="396"/>
                  </a:lnTo>
                  <a:lnTo>
                    <a:pt x="78" y="230"/>
                  </a:lnTo>
                  <a:lnTo>
                    <a:pt x="147" y="112"/>
                  </a:lnTo>
                  <a:lnTo>
                    <a:pt x="250" y="51"/>
                  </a:lnTo>
                  <a:lnTo>
                    <a:pt x="388" y="54"/>
                  </a:lnTo>
                  <a:lnTo>
                    <a:pt x="526" y="142"/>
                  </a:lnTo>
                  <a:lnTo>
                    <a:pt x="542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7" name="Freeform 37"/>
            <p:cNvSpPr>
              <a:spLocks/>
            </p:cNvSpPr>
            <p:nvPr/>
          </p:nvSpPr>
          <p:spPr bwMode="auto">
            <a:xfrm>
              <a:off x="4627" y="643"/>
              <a:ext cx="165" cy="172"/>
            </a:xfrm>
            <a:custGeom>
              <a:avLst/>
              <a:gdLst>
                <a:gd name="T0" fmla="*/ 1 w 330"/>
                <a:gd name="T1" fmla="*/ 0 h 345"/>
                <a:gd name="T2" fmla="*/ 1 w 330"/>
                <a:gd name="T3" fmla="*/ 0 h 345"/>
                <a:gd name="T4" fmla="*/ 1 w 330"/>
                <a:gd name="T5" fmla="*/ 0 h 345"/>
                <a:gd name="T6" fmla="*/ 1 w 330"/>
                <a:gd name="T7" fmla="*/ 0 h 345"/>
                <a:gd name="T8" fmla="*/ 0 w 330"/>
                <a:gd name="T9" fmla="*/ 0 h 345"/>
                <a:gd name="T10" fmla="*/ 1 w 330"/>
                <a:gd name="T11" fmla="*/ 0 h 345"/>
                <a:gd name="T12" fmla="*/ 1 w 330"/>
                <a:gd name="T13" fmla="*/ 0 h 345"/>
                <a:gd name="T14" fmla="*/ 1 w 330"/>
                <a:gd name="T15" fmla="*/ 0 h 345"/>
                <a:gd name="T16" fmla="*/ 1 w 330"/>
                <a:gd name="T17" fmla="*/ 0 h 345"/>
                <a:gd name="T18" fmla="*/ 1 w 330"/>
                <a:gd name="T19" fmla="*/ 0 h 345"/>
                <a:gd name="T20" fmla="*/ 1 w 330"/>
                <a:gd name="T21" fmla="*/ 0 h 345"/>
                <a:gd name="T22" fmla="*/ 1 w 330"/>
                <a:gd name="T23" fmla="*/ 0 h 345"/>
                <a:gd name="T24" fmla="*/ 1 w 330"/>
                <a:gd name="T25" fmla="*/ 0 h 345"/>
                <a:gd name="T26" fmla="*/ 1 w 330"/>
                <a:gd name="T27" fmla="*/ 0 h 345"/>
                <a:gd name="T28" fmla="*/ 1 w 330"/>
                <a:gd name="T29" fmla="*/ 0 h 345"/>
                <a:gd name="T30" fmla="*/ 1 w 330"/>
                <a:gd name="T31" fmla="*/ 0 h 345"/>
                <a:gd name="T32" fmla="*/ 1 w 330"/>
                <a:gd name="T33" fmla="*/ 0 h 345"/>
                <a:gd name="T34" fmla="*/ 1 w 330"/>
                <a:gd name="T35" fmla="*/ 0 h 345"/>
                <a:gd name="T36" fmla="*/ 1 w 330"/>
                <a:gd name="T37" fmla="*/ 0 h 345"/>
                <a:gd name="T38" fmla="*/ 1 w 330"/>
                <a:gd name="T39" fmla="*/ 0 h 345"/>
                <a:gd name="T40" fmla="*/ 1 w 330"/>
                <a:gd name="T41" fmla="*/ 0 h 345"/>
                <a:gd name="T42" fmla="*/ 1 w 330"/>
                <a:gd name="T43" fmla="*/ 0 h 345"/>
                <a:gd name="T44" fmla="*/ 1 w 330"/>
                <a:gd name="T45" fmla="*/ 0 h 345"/>
                <a:gd name="T46" fmla="*/ 1 w 330"/>
                <a:gd name="T47" fmla="*/ 0 h 3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0"/>
                <a:gd name="T73" fmla="*/ 0 h 345"/>
                <a:gd name="T74" fmla="*/ 330 w 330"/>
                <a:gd name="T75" fmla="*/ 345 h 34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0" h="345">
                  <a:moveTo>
                    <a:pt x="260" y="57"/>
                  </a:moveTo>
                  <a:lnTo>
                    <a:pt x="214" y="18"/>
                  </a:lnTo>
                  <a:lnTo>
                    <a:pt x="136" y="0"/>
                  </a:lnTo>
                  <a:lnTo>
                    <a:pt x="49" y="46"/>
                  </a:lnTo>
                  <a:lnTo>
                    <a:pt x="0" y="143"/>
                  </a:lnTo>
                  <a:lnTo>
                    <a:pt x="11" y="242"/>
                  </a:lnTo>
                  <a:lnTo>
                    <a:pt x="54" y="316"/>
                  </a:lnTo>
                  <a:lnTo>
                    <a:pt x="136" y="345"/>
                  </a:lnTo>
                  <a:lnTo>
                    <a:pt x="214" y="345"/>
                  </a:lnTo>
                  <a:lnTo>
                    <a:pt x="289" y="299"/>
                  </a:lnTo>
                  <a:lnTo>
                    <a:pt x="330" y="193"/>
                  </a:lnTo>
                  <a:lnTo>
                    <a:pt x="307" y="114"/>
                  </a:lnTo>
                  <a:lnTo>
                    <a:pt x="255" y="143"/>
                  </a:lnTo>
                  <a:lnTo>
                    <a:pt x="278" y="196"/>
                  </a:lnTo>
                  <a:lnTo>
                    <a:pt x="255" y="259"/>
                  </a:lnTo>
                  <a:lnTo>
                    <a:pt x="183" y="296"/>
                  </a:lnTo>
                  <a:lnTo>
                    <a:pt x="98" y="270"/>
                  </a:lnTo>
                  <a:lnTo>
                    <a:pt x="65" y="202"/>
                  </a:lnTo>
                  <a:lnTo>
                    <a:pt x="65" y="124"/>
                  </a:lnTo>
                  <a:lnTo>
                    <a:pt x="118" y="57"/>
                  </a:lnTo>
                  <a:lnTo>
                    <a:pt x="182" y="53"/>
                  </a:lnTo>
                  <a:lnTo>
                    <a:pt x="221" y="92"/>
                  </a:lnTo>
                  <a:lnTo>
                    <a:pt x="26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8" name="Freeform 38"/>
            <p:cNvSpPr>
              <a:spLocks/>
            </p:cNvSpPr>
            <p:nvPr/>
          </p:nvSpPr>
          <p:spPr bwMode="auto">
            <a:xfrm>
              <a:off x="4461" y="462"/>
              <a:ext cx="415" cy="191"/>
            </a:xfrm>
            <a:custGeom>
              <a:avLst/>
              <a:gdLst>
                <a:gd name="T0" fmla="*/ 1 w 830"/>
                <a:gd name="T1" fmla="*/ 0 h 383"/>
                <a:gd name="T2" fmla="*/ 1 w 830"/>
                <a:gd name="T3" fmla="*/ 0 h 383"/>
                <a:gd name="T4" fmla="*/ 1 w 830"/>
                <a:gd name="T5" fmla="*/ 0 h 383"/>
                <a:gd name="T6" fmla="*/ 1 w 830"/>
                <a:gd name="T7" fmla="*/ 0 h 383"/>
                <a:gd name="T8" fmla="*/ 1 w 830"/>
                <a:gd name="T9" fmla="*/ 0 h 383"/>
                <a:gd name="T10" fmla="*/ 1 w 830"/>
                <a:gd name="T11" fmla="*/ 0 h 383"/>
                <a:gd name="T12" fmla="*/ 1 w 830"/>
                <a:gd name="T13" fmla="*/ 0 h 383"/>
                <a:gd name="T14" fmla="*/ 0 w 830"/>
                <a:gd name="T15" fmla="*/ 0 h 383"/>
                <a:gd name="T16" fmla="*/ 1 w 830"/>
                <a:gd name="T17" fmla="*/ 0 h 383"/>
                <a:gd name="T18" fmla="*/ 1 w 830"/>
                <a:gd name="T19" fmla="*/ 0 h 383"/>
                <a:gd name="T20" fmla="*/ 1 w 830"/>
                <a:gd name="T21" fmla="*/ 0 h 383"/>
                <a:gd name="T22" fmla="*/ 1 w 830"/>
                <a:gd name="T23" fmla="*/ 0 h 383"/>
                <a:gd name="T24" fmla="*/ 1 w 830"/>
                <a:gd name="T25" fmla="*/ 0 h 383"/>
                <a:gd name="T26" fmla="*/ 1 w 830"/>
                <a:gd name="T27" fmla="*/ 0 h 383"/>
                <a:gd name="T28" fmla="*/ 1 w 830"/>
                <a:gd name="T29" fmla="*/ 0 h 383"/>
                <a:gd name="T30" fmla="*/ 1 w 830"/>
                <a:gd name="T31" fmla="*/ 0 h 38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30"/>
                <a:gd name="T49" fmla="*/ 0 h 383"/>
                <a:gd name="T50" fmla="*/ 830 w 830"/>
                <a:gd name="T51" fmla="*/ 383 h 38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30" h="383">
                  <a:moveTo>
                    <a:pt x="830" y="132"/>
                  </a:moveTo>
                  <a:lnTo>
                    <a:pt x="698" y="29"/>
                  </a:lnTo>
                  <a:lnTo>
                    <a:pt x="497" y="0"/>
                  </a:lnTo>
                  <a:lnTo>
                    <a:pt x="301" y="18"/>
                  </a:lnTo>
                  <a:lnTo>
                    <a:pt x="152" y="95"/>
                  </a:lnTo>
                  <a:lnTo>
                    <a:pt x="76" y="177"/>
                  </a:lnTo>
                  <a:lnTo>
                    <a:pt x="23" y="277"/>
                  </a:lnTo>
                  <a:lnTo>
                    <a:pt x="0" y="383"/>
                  </a:lnTo>
                  <a:lnTo>
                    <a:pt x="76" y="260"/>
                  </a:lnTo>
                  <a:lnTo>
                    <a:pt x="181" y="142"/>
                  </a:lnTo>
                  <a:lnTo>
                    <a:pt x="322" y="64"/>
                  </a:lnTo>
                  <a:lnTo>
                    <a:pt x="508" y="44"/>
                  </a:lnTo>
                  <a:lnTo>
                    <a:pt x="661" y="70"/>
                  </a:lnTo>
                  <a:lnTo>
                    <a:pt x="793" y="178"/>
                  </a:lnTo>
                  <a:lnTo>
                    <a:pt x="83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9" name="Freeform 39"/>
            <p:cNvSpPr>
              <a:spLocks/>
            </p:cNvSpPr>
            <p:nvPr/>
          </p:nvSpPr>
          <p:spPr bwMode="auto">
            <a:xfrm>
              <a:off x="4445" y="609"/>
              <a:ext cx="372" cy="420"/>
            </a:xfrm>
            <a:custGeom>
              <a:avLst/>
              <a:gdLst>
                <a:gd name="T0" fmla="*/ 24 w 372"/>
                <a:gd name="T1" fmla="*/ 0 h 420"/>
                <a:gd name="T2" fmla="*/ 40 w 372"/>
                <a:gd name="T3" fmla="*/ 5 h 420"/>
                <a:gd name="T4" fmla="*/ 25 w 372"/>
                <a:gd name="T5" fmla="*/ 83 h 420"/>
                <a:gd name="T6" fmla="*/ 19 w 372"/>
                <a:gd name="T7" fmla="*/ 141 h 420"/>
                <a:gd name="T8" fmla="*/ 19 w 372"/>
                <a:gd name="T9" fmla="*/ 195 h 420"/>
                <a:gd name="T10" fmla="*/ 31 w 372"/>
                <a:gd name="T11" fmla="*/ 266 h 420"/>
                <a:gd name="T12" fmla="*/ 66 w 372"/>
                <a:gd name="T13" fmla="*/ 328 h 420"/>
                <a:gd name="T14" fmla="*/ 121 w 372"/>
                <a:gd name="T15" fmla="*/ 366 h 420"/>
                <a:gd name="T16" fmla="*/ 181 w 372"/>
                <a:gd name="T17" fmla="*/ 392 h 420"/>
                <a:gd name="T18" fmla="*/ 285 w 372"/>
                <a:gd name="T19" fmla="*/ 395 h 420"/>
                <a:gd name="T20" fmla="*/ 356 w 372"/>
                <a:gd name="T21" fmla="*/ 376 h 420"/>
                <a:gd name="T22" fmla="*/ 372 w 372"/>
                <a:gd name="T23" fmla="*/ 398 h 420"/>
                <a:gd name="T24" fmla="*/ 329 w 372"/>
                <a:gd name="T25" fmla="*/ 413 h 420"/>
                <a:gd name="T26" fmla="*/ 280 w 372"/>
                <a:gd name="T27" fmla="*/ 420 h 420"/>
                <a:gd name="T28" fmla="*/ 190 w 372"/>
                <a:gd name="T29" fmla="*/ 419 h 420"/>
                <a:gd name="T30" fmla="*/ 109 w 372"/>
                <a:gd name="T31" fmla="*/ 386 h 420"/>
                <a:gd name="T32" fmla="*/ 50 w 372"/>
                <a:gd name="T33" fmla="*/ 345 h 420"/>
                <a:gd name="T34" fmla="*/ 15 w 372"/>
                <a:gd name="T35" fmla="*/ 281 h 420"/>
                <a:gd name="T36" fmla="*/ 3 w 372"/>
                <a:gd name="T37" fmla="*/ 216 h 420"/>
                <a:gd name="T38" fmla="*/ 0 w 372"/>
                <a:gd name="T39" fmla="*/ 152 h 420"/>
                <a:gd name="T40" fmla="*/ 6 w 372"/>
                <a:gd name="T41" fmla="*/ 92 h 420"/>
                <a:gd name="T42" fmla="*/ 12 w 372"/>
                <a:gd name="T43" fmla="*/ 44 h 420"/>
                <a:gd name="T44" fmla="*/ 24 w 372"/>
                <a:gd name="T45" fmla="*/ 0 h 4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2"/>
                <a:gd name="T70" fmla="*/ 0 h 420"/>
                <a:gd name="T71" fmla="*/ 372 w 372"/>
                <a:gd name="T72" fmla="*/ 420 h 42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2" h="420">
                  <a:moveTo>
                    <a:pt x="24" y="0"/>
                  </a:moveTo>
                  <a:lnTo>
                    <a:pt x="40" y="5"/>
                  </a:lnTo>
                  <a:lnTo>
                    <a:pt x="25" y="83"/>
                  </a:lnTo>
                  <a:lnTo>
                    <a:pt x="19" y="141"/>
                  </a:lnTo>
                  <a:lnTo>
                    <a:pt x="19" y="195"/>
                  </a:lnTo>
                  <a:lnTo>
                    <a:pt x="31" y="266"/>
                  </a:lnTo>
                  <a:lnTo>
                    <a:pt x="66" y="328"/>
                  </a:lnTo>
                  <a:lnTo>
                    <a:pt x="121" y="366"/>
                  </a:lnTo>
                  <a:lnTo>
                    <a:pt x="181" y="392"/>
                  </a:lnTo>
                  <a:lnTo>
                    <a:pt x="285" y="395"/>
                  </a:lnTo>
                  <a:lnTo>
                    <a:pt x="356" y="376"/>
                  </a:lnTo>
                  <a:lnTo>
                    <a:pt x="372" y="398"/>
                  </a:lnTo>
                  <a:lnTo>
                    <a:pt x="329" y="413"/>
                  </a:lnTo>
                  <a:lnTo>
                    <a:pt x="280" y="420"/>
                  </a:lnTo>
                  <a:lnTo>
                    <a:pt x="190" y="419"/>
                  </a:lnTo>
                  <a:lnTo>
                    <a:pt x="109" y="386"/>
                  </a:lnTo>
                  <a:lnTo>
                    <a:pt x="50" y="345"/>
                  </a:lnTo>
                  <a:lnTo>
                    <a:pt x="15" y="281"/>
                  </a:lnTo>
                  <a:lnTo>
                    <a:pt x="3" y="216"/>
                  </a:lnTo>
                  <a:lnTo>
                    <a:pt x="0" y="152"/>
                  </a:lnTo>
                  <a:lnTo>
                    <a:pt x="6" y="92"/>
                  </a:lnTo>
                  <a:lnTo>
                    <a:pt x="12" y="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0" name="Freeform 40"/>
            <p:cNvSpPr>
              <a:spLocks/>
            </p:cNvSpPr>
            <p:nvPr/>
          </p:nvSpPr>
          <p:spPr bwMode="auto">
            <a:xfrm>
              <a:off x="4939" y="655"/>
              <a:ext cx="44" cy="68"/>
            </a:xfrm>
            <a:custGeom>
              <a:avLst/>
              <a:gdLst>
                <a:gd name="T0" fmla="*/ 1 w 88"/>
                <a:gd name="T1" fmla="*/ 0 h 137"/>
                <a:gd name="T2" fmla="*/ 1 w 88"/>
                <a:gd name="T3" fmla="*/ 0 h 137"/>
                <a:gd name="T4" fmla="*/ 1 w 88"/>
                <a:gd name="T5" fmla="*/ 0 h 137"/>
                <a:gd name="T6" fmla="*/ 0 w 88"/>
                <a:gd name="T7" fmla="*/ 0 h 137"/>
                <a:gd name="T8" fmla="*/ 1 w 88"/>
                <a:gd name="T9" fmla="*/ 0 h 137"/>
                <a:gd name="T10" fmla="*/ 1 w 88"/>
                <a:gd name="T11" fmla="*/ 0 h 1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137"/>
                <a:gd name="T20" fmla="*/ 88 w 88"/>
                <a:gd name="T21" fmla="*/ 137 h 1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137">
                  <a:moveTo>
                    <a:pt x="54" y="0"/>
                  </a:moveTo>
                  <a:lnTo>
                    <a:pt x="88" y="120"/>
                  </a:lnTo>
                  <a:lnTo>
                    <a:pt x="45" y="137"/>
                  </a:lnTo>
                  <a:lnTo>
                    <a:pt x="0" y="3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1" name="Freeform 41"/>
            <p:cNvSpPr>
              <a:spLocks/>
            </p:cNvSpPr>
            <p:nvPr/>
          </p:nvSpPr>
          <p:spPr bwMode="auto">
            <a:xfrm>
              <a:off x="4881" y="807"/>
              <a:ext cx="89" cy="119"/>
            </a:xfrm>
            <a:custGeom>
              <a:avLst/>
              <a:gdLst>
                <a:gd name="T0" fmla="*/ 1 w 178"/>
                <a:gd name="T1" fmla="*/ 0 h 239"/>
                <a:gd name="T2" fmla="*/ 1 w 178"/>
                <a:gd name="T3" fmla="*/ 0 h 239"/>
                <a:gd name="T4" fmla="*/ 0 w 178"/>
                <a:gd name="T5" fmla="*/ 0 h 239"/>
                <a:gd name="T6" fmla="*/ 1 w 178"/>
                <a:gd name="T7" fmla="*/ 0 h 239"/>
                <a:gd name="T8" fmla="*/ 1 w 178"/>
                <a:gd name="T9" fmla="*/ 0 h 239"/>
                <a:gd name="T10" fmla="*/ 1 w 178"/>
                <a:gd name="T11" fmla="*/ 0 h 239"/>
                <a:gd name="T12" fmla="*/ 1 w 178"/>
                <a:gd name="T13" fmla="*/ 0 h 239"/>
                <a:gd name="T14" fmla="*/ 1 w 178"/>
                <a:gd name="T15" fmla="*/ 0 h 239"/>
                <a:gd name="T16" fmla="*/ 1 w 178"/>
                <a:gd name="T17" fmla="*/ 0 h 2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8"/>
                <a:gd name="T28" fmla="*/ 0 h 239"/>
                <a:gd name="T29" fmla="*/ 178 w 178"/>
                <a:gd name="T30" fmla="*/ 239 h 2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8" h="239">
                  <a:moveTo>
                    <a:pt x="138" y="0"/>
                  </a:moveTo>
                  <a:lnTo>
                    <a:pt x="99" y="116"/>
                  </a:lnTo>
                  <a:lnTo>
                    <a:pt x="0" y="200"/>
                  </a:lnTo>
                  <a:lnTo>
                    <a:pt x="61" y="239"/>
                  </a:lnTo>
                  <a:lnTo>
                    <a:pt x="112" y="175"/>
                  </a:lnTo>
                  <a:lnTo>
                    <a:pt x="160" y="99"/>
                  </a:lnTo>
                  <a:lnTo>
                    <a:pt x="178" y="3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2" name="Freeform 42"/>
            <p:cNvSpPr>
              <a:spLocks/>
            </p:cNvSpPr>
            <p:nvPr/>
          </p:nvSpPr>
          <p:spPr bwMode="auto">
            <a:xfrm>
              <a:off x="4760" y="837"/>
              <a:ext cx="485" cy="710"/>
            </a:xfrm>
            <a:custGeom>
              <a:avLst/>
              <a:gdLst>
                <a:gd name="T0" fmla="*/ 0 w 971"/>
                <a:gd name="T1" fmla="*/ 0 h 1421"/>
                <a:gd name="T2" fmla="*/ 0 w 971"/>
                <a:gd name="T3" fmla="*/ 0 h 1421"/>
                <a:gd name="T4" fmla="*/ 0 w 971"/>
                <a:gd name="T5" fmla="*/ 0 h 1421"/>
                <a:gd name="T6" fmla="*/ 0 w 971"/>
                <a:gd name="T7" fmla="*/ 0 h 1421"/>
                <a:gd name="T8" fmla="*/ 0 w 971"/>
                <a:gd name="T9" fmla="*/ 0 h 1421"/>
                <a:gd name="T10" fmla="*/ 0 w 971"/>
                <a:gd name="T11" fmla="*/ 0 h 1421"/>
                <a:gd name="T12" fmla="*/ 0 w 971"/>
                <a:gd name="T13" fmla="*/ 0 h 1421"/>
                <a:gd name="T14" fmla="*/ 0 w 971"/>
                <a:gd name="T15" fmla="*/ 0 h 1421"/>
                <a:gd name="T16" fmla="*/ 0 w 971"/>
                <a:gd name="T17" fmla="*/ 0 h 1421"/>
                <a:gd name="T18" fmla="*/ 0 w 971"/>
                <a:gd name="T19" fmla="*/ 0 h 1421"/>
                <a:gd name="T20" fmla="*/ 0 w 971"/>
                <a:gd name="T21" fmla="*/ 0 h 1421"/>
                <a:gd name="T22" fmla="*/ 0 w 971"/>
                <a:gd name="T23" fmla="*/ 0 h 1421"/>
                <a:gd name="T24" fmla="*/ 0 w 971"/>
                <a:gd name="T25" fmla="*/ 0 h 1421"/>
                <a:gd name="T26" fmla="*/ 0 w 971"/>
                <a:gd name="T27" fmla="*/ 0 h 1421"/>
                <a:gd name="T28" fmla="*/ 0 w 971"/>
                <a:gd name="T29" fmla="*/ 0 h 1421"/>
                <a:gd name="T30" fmla="*/ 0 w 971"/>
                <a:gd name="T31" fmla="*/ 0 h 1421"/>
                <a:gd name="T32" fmla="*/ 0 w 971"/>
                <a:gd name="T33" fmla="*/ 0 h 1421"/>
                <a:gd name="T34" fmla="*/ 0 w 971"/>
                <a:gd name="T35" fmla="*/ 0 h 1421"/>
                <a:gd name="T36" fmla="*/ 0 w 971"/>
                <a:gd name="T37" fmla="*/ 0 h 1421"/>
                <a:gd name="T38" fmla="*/ 0 w 971"/>
                <a:gd name="T39" fmla="*/ 0 h 1421"/>
                <a:gd name="T40" fmla="*/ 0 w 971"/>
                <a:gd name="T41" fmla="*/ 0 h 1421"/>
                <a:gd name="T42" fmla="*/ 0 w 971"/>
                <a:gd name="T43" fmla="*/ 0 h 1421"/>
                <a:gd name="T44" fmla="*/ 0 w 971"/>
                <a:gd name="T45" fmla="*/ 0 h 1421"/>
                <a:gd name="T46" fmla="*/ 0 w 971"/>
                <a:gd name="T47" fmla="*/ 0 h 1421"/>
                <a:gd name="T48" fmla="*/ 0 w 971"/>
                <a:gd name="T49" fmla="*/ 0 h 1421"/>
                <a:gd name="T50" fmla="*/ 0 w 971"/>
                <a:gd name="T51" fmla="*/ 0 h 1421"/>
                <a:gd name="T52" fmla="*/ 0 w 971"/>
                <a:gd name="T53" fmla="*/ 0 h 1421"/>
                <a:gd name="T54" fmla="*/ 0 w 971"/>
                <a:gd name="T55" fmla="*/ 0 h 1421"/>
                <a:gd name="T56" fmla="*/ 0 w 971"/>
                <a:gd name="T57" fmla="*/ 0 h 1421"/>
                <a:gd name="T58" fmla="*/ 0 w 971"/>
                <a:gd name="T59" fmla="*/ 0 h 1421"/>
                <a:gd name="T60" fmla="*/ 0 w 971"/>
                <a:gd name="T61" fmla="*/ 0 h 1421"/>
                <a:gd name="T62" fmla="*/ 0 w 971"/>
                <a:gd name="T63" fmla="*/ 0 h 1421"/>
                <a:gd name="T64" fmla="*/ 0 w 971"/>
                <a:gd name="T65" fmla="*/ 0 h 1421"/>
                <a:gd name="T66" fmla="*/ 0 w 971"/>
                <a:gd name="T67" fmla="*/ 0 h 1421"/>
                <a:gd name="T68" fmla="*/ 0 w 971"/>
                <a:gd name="T69" fmla="*/ 0 h 1421"/>
                <a:gd name="T70" fmla="*/ 0 w 971"/>
                <a:gd name="T71" fmla="*/ 0 h 1421"/>
                <a:gd name="T72" fmla="*/ 0 w 971"/>
                <a:gd name="T73" fmla="*/ 0 h 1421"/>
                <a:gd name="T74" fmla="*/ 0 w 971"/>
                <a:gd name="T75" fmla="*/ 0 h 1421"/>
                <a:gd name="T76" fmla="*/ 0 w 971"/>
                <a:gd name="T77" fmla="*/ 0 h 1421"/>
                <a:gd name="T78" fmla="*/ 0 w 971"/>
                <a:gd name="T79" fmla="*/ 0 h 1421"/>
                <a:gd name="T80" fmla="*/ 0 w 971"/>
                <a:gd name="T81" fmla="*/ 0 h 1421"/>
                <a:gd name="T82" fmla="*/ 0 w 971"/>
                <a:gd name="T83" fmla="*/ 0 h 1421"/>
                <a:gd name="T84" fmla="*/ 0 w 971"/>
                <a:gd name="T85" fmla="*/ 0 h 1421"/>
                <a:gd name="T86" fmla="*/ 0 w 971"/>
                <a:gd name="T87" fmla="*/ 0 h 1421"/>
                <a:gd name="T88" fmla="*/ 0 w 971"/>
                <a:gd name="T89" fmla="*/ 0 h 14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71"/>
                <a:gd name="T136" fmla="*/ 0 h 1421"/>
                <a:gd name="T137" fmla="*/ 971 w 971"/>
                <a:gd name="T138" fmla="*/ 1421 h 142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71" h="1421">
                  <a:moveTo>
                    <a:pt x="0" y="21"/>
                  </a:moveTo>
                  <a:lnTo>
                    <a:pt x="31" y="0"/>
                  </a:lnTo>
                  <a:lnTo>
                    <a:pt x="116" y="104"/>
                  </a:lnTo>
                  <a:lnTo>
                    <a:pt x="188" y="95"/>
                  </a:lnTo>
                  <a:lnTo>
                    <a:pt x="263" y="124"/>
                  </a:lnTo>
                  <a:lnTo>
                    <a:pt x="283" y="152"/>
                  </a:lnTo>
                  <a:lnTo>
                    <a:pt x="180" y="142"/>
                  </a:lnTo>
                  <a:lnTo>
                    <a:pt x="123" y="165"/>
                  </a:lnTo>
                  <a:lnTo>
                    <a:pt x="105" y="227"/>
                  </a:lnTo>
                  <a:lnTo>
                    <a:pt x="131" y="320"/>
                  </a:lnTo>
                  <a:lnTo>
                    <a:pt x="175" y="382"/>
                  </a:lnTo>
                  <a:lnTo>
                    <a:pt x="224" y="306"/>
                  </a:lnTo>
                  <a:lnTo>
                    <a:pt x="343" y="306"/>
                  </a:lnTo>
                  <a:lnTo>
                    <a:pt x="397" y="340"/>
                  </a:lnTo>
                  <a:lnTo>
                    <a:pt x="267" y="379"/>
                  </a:lnTo>
                  <a:lnTo>
                    <a:pt x="252" y="463"/>
                  </a:lnTo>
                  <a:lnTo>
                    <a:pt x="320" y="549"/>
                  </a:lnTo>
                  <a:lnTo>
                    <a:pt x="490" y="694"/>
                  </a:lnTo>
                  <a:lnTo>
                    <a:pt x="416" y="751"/>
                  </a:lnTo>
                  <a:lnTo>
                    <a:pt x="445" y="1007"/>
                  </a:lnTo>
                  <a:lnTo>
                    <a:pt x="479" y="1130"/>
                  </a:lnTo>
                  <a:lnTo>
                    <a:pt x="570" y="1271"/>
                  </a:lnTo>
                  <a:lnTo>
                    <a:pt x="670" y="1341"/>
                  </a:lnTo>
                  <a:lnTo>
                    <a:pt x="775" y="1318"/>
                  </a:lnTo>
                  <a:lnTo>
                    <a:pt x="855" y="1190"/>
                  </a:lnTo>
                  <a:lnTo>
                    <a:pt x="892" y="1047"/>
                  </a:lnTo>
                  <a:lnTo>
                    <a:pt x="878" y="952"/>
                  </a:lnTo>
                  <a:lnTo>
                    <a:pt x="771" y="817"/>
                  </a:lnTo>
                  <a:lnTo>
                    <a:pt x="946" y="931"/>
                  </a:lnTo>
                  <a:lnTo>
                    <a:pt x="971" y="1065"/>
                  </a:lnTo>
                  <a:lnTo>
                    <a:pt x="946" y="1194"/>
                  </a:lnTo>
                  <a:lnTo>
                    <a:pt x="824" y="1364"/>
                  </a:lnTo>
                  <a:lnTo>
                    <a:pt x="717" y="1418"/>
                  </a:lnTo>
                  <a:lnTo>
                    <a:pt x="636" y="1421"/>
                  </a:lnTo>
                  <a:lnTo>
                    <a:pt x="533" y="1328"/>
                  </a:lnTo>
                  <a:lnTo>
                    <a:pt x="412" y="1168"/>
                  </a:lnTo>
                  <a:lnTo>
                    <a:pt x="370" y="940"/>
                  </a:lnTo>
                  <a:lnTo>
                    <a:pt x="364" y="641"/>
                  </a:lnTo>
                  <a:lnTo>
                    <a:pt x="221" y="531"/>
                  </a:lnTo>
                  <a:lnTo>
                    <a:pt x="111" y="402"/>
                  </a:lnTo>
                  <a:lnTo>
                    <a:pt x="57" y="253"/>
                  </a:lnTo>
                  <a:lnTo>
                    <a:pt x="50" y="185"/>
                  </a:lnTo>
                  <a:lnTo>
                    <a:pt x="67" y="12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3" name="Freeform 43"/>
            <p:cNvSpPr>
              <a:spLocks/>
            </p:cNvSpPr>
            <p:nvPr/>
          </p:nvSpPr>
          <p:spPr bwMode="auto">
            <a:xfrm>
              <a:off x="5224" y="1283"/>
              <a:ext cx="176" cy="213"/>
            </a:xfrm>
            <a:custGeom>
              <a:avLst/>
              <a:gdLst>
                <a:gd name="T0" fmla="*/ 0 w 353"/>
                <a:gd name="T1" fmla="*/ 0 h 428"/>
                <a:gd name="T2" fmla="*/ 0 w 353"/>
                <a:gd name="T3" fmla="*/ 0 h 428"/>
                <a:gd name="T4" fmla="*/ 0 w 353"/>
                <a:gd name="T5" fmla="*/ 0 h 428"/>
                <a:gd name="T6" fmla="*/ 0 w 353"/>
                <a:gd name="T7" fmla="*/ 0 h 428"/>
                <a:gd name="T8" fmla="*/ 0 w 353"/>
                <a:gd name="T9" fmla="*/ 0 h 428"/>
                <a:gd name="T10" fmla="*/ 0 w 353"/>
                <a:gd name="T11" fmla="*/ 0 h 428"/>
                <a:gd name="T12" fmla="*/ 0 w 353"/>
                <a:gd name="T13" fmla="*/ 0 h 428"/>
                <a:gd name="T14" fmla="*/ 0 w 353"/>
                <a:gd name="T15" fmla="*/ 0 h 428"/>
                <a:gd name="T16" fmla="*/ 0 w 353"/>
                <a:gd name="T17" fmla="*/ 0 h 428"/>
                <a:gd name="T18" fmla="*/ 0 w 353"/>
                <a:gd name="T19" fmla="*/ 0 h 428"/>
                <a:gd name="T20" fmla="*/ 0 w 353"/>
                <a:gd name="T21" fmla="*/ 0 h 428"/>
                <a:gd name="T22" fmla="*/ 0 w 353"/>
                <a:gd name="T23" fmla="*/ 0 h 428"/>
                <a:gd name="T24" fmla="*/ 0 w 353"/>
                <a:gd name="T25" fmla="*/ 0 h 428"/>
                <a:gd name="T26" fmla="*/ 0 w 353"/>
                <a:gd name="T27" fmla="*/ 0 h 428"/>
                <a:gd name="T28" fmla="*/ 0 w 353"/>
                <a:gd name="T29" fmla="*/ 0 h 428"/>
                <a:gd name="T30" fmla="*/ 0 w 353"/>
                <a:gd name="T31" fmla="*/ 0 h 428"/>
                <a:gd name="T32" fmla="*/ 0 w 353"/>
                <a:gd name="T33" fmla="*/ 0 h 4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428"/>
                <a:gd name="T53" fmla="*/ 353 w 353"/>
                <a:gd name="T54" fmla="*/ 428 h 4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428">
                  <a:moveTo>
                    <a:pt x="0" y="308"/>
                  </a:moveTo>
                  <a:lnTo>
                    <a:pt x="147" y="413"/>
                  </a:lnTo>
                  <a:lnTo>
                    <a:pt x="265" y="428"/>
                  </a:lnTo>
                  <a:lnTo>
                    <a:pt x="326" y="404"/>
                  </a:lnTo>
                  <a:lnTo>
                    <a:pt x="353" y="325"/>
                  </a:lnTo>
                  <a:lnTo>
                    <a:pt x="341" y="185"/>
                  </a:lnTo>
                  <a:lnTo>
                    <a:pt x="287" y="56"/>
                  </a:lnTo>
                  <a:lnTo>
                    <a:pt x="194" y="0"/>
                  </a:lnTo>
                  <a:lnTo>
                    <a:pt x="118" y="25"/>
                  </a:lnTo>
                  <a:lnTo>
                    <a:pt x="232" y="82"/>
                  </a:lnTo>
                  <a:lnTo>
                    <a:pt x="287" y="182"/>
                  </a:lnTo>
                  <a:lnTo>
                    <a:pt x="302" y="314"/>
                  </a:lnTo>
                  <a:lnTo>
                    <a:pt x="250" y="367"/>
                  </a:lnTo>
                  <a:lnTo>
                    <a:pt x="120" y="334"/>
                  </a:lnTo>
                  <a:lnTo>
                    <a:pt x="11" y="224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Argomenti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Creazione di thread secondari</a:t>
            </a:r>
          </a:p>
          <a:p>
            <a:r>
              <a:rPr lang="it-IT">
                <a:latin typeface="Gill Sans MT" charset="0"/>
              </a:rPr>
              <a:t>Restituzione dei risultati</a:t>
            </a:r>
          </a:p>
          <a:p>
            <a:r>
              <a:rPr lang="it-IT">
                <a:latin typeface="Gill Sans MT" charset="0"/>
              </a:rPr>
              <a:t>Accedere al thread corrente</a:t>
            </a:r>
          </a:p>
        </p:txBody>
      </p:sp>
      <p:sp>
        <p:nvSpPr>
          <p:cNvPr id="10244" name="Segnaposto numero diapositiva 4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88BEF3E-33A3-5F43-A2DB-822E2B8F26A9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2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Thread distaccati</a:t>
            </a:r>
          </a:p>
        </p:txBody>
      </p:sp>
      <p:sp>
        <p:nvSpPr>
          <p:cNvPr id="28674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>
                <a:latin typeface="Gill Sans MT" charset="0"/>
              </a:rPr>
              <a:t>Se si crea un oggetto thread e si invoca il metodo detach(), l'oggetto thread si "stacca" dal flusso di elaborazione corrispondente...</a:t>
            </a:r>
          </a:p>
          <a:p>
            <a:pPr>
              <a:lnSpc>
                <a:spcPct val="90000"/>
              </a:lnSpc>
            </a:pPr>
            <a:r>
              <a:rPr lang="it-IT">
                <a:latin typeface="Gill Sans MT" charset="0"/>
              </a:rPr>
              <a:t>... e può continuare la propria esecuzione senza, però, offrire più nessun meccanismo specifico per sapere quando termini</a:t>
            </a:r>
          </a:p>
          <a:p>
            <a:pPr>
              <a:lnSpc>
                <a:spcPct val="90000"/>
              </a:lnSpc>
            </a:pPr>
            <a:r>
              <a:rPr lang="it-IT">
                <a:latin typeface="Gill Sans MT" charset="0"/>
              </a:rPr>
              <a:t>Se il thread distaccato fa accesso a variabili globali o statiche, queste potrebbero essere distrutte mentre la computazione è in corso</a:t>
            </a:r>
          </a:p>
          <a:p>
            <a:pPr lvl="1">
              <a:lnSpc>
                <a:spcPct val="90000"/>
              </a:lnSpc>
            </a:pPr>
            <a:r>
              <a:rPr lang="it-IT">
                <a:solidFill>
                  <a:srgbClr val="3E3F68"/>
                </a:solidFill>
                <a:latin typeface="Gill Sans MT" charset="0"/>
              </a:rPr>
              <a:t>Perché sta terminando il thread principale</a:t>
            </a:r>
          </a:p>
          <a:p>
            <a:pPr>
              <a:lnSpc>
                <a:spcPct val="90000"/>
              </a:lnSpc>
            </a:pPr>
            <a:endParaRPr lang="it-IT">
              <a:latin typeface="Gill Sans MT" charset="0"/>
            </a:endParaRPr>
          </a:p>
        </p:txBody>
      </p:sp>
      <p:sp>
        <p:nvSpPr>
          <p:cNvPr id="28675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72A01D0-BC19-CC44-B12C-A854CBD06D1E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20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Thread distaccati</a:t>
            </a:r>
          </a:p>
        </p:txBody>
      </p:sp>
      <p:sp>
        <p:nvSpPr>
          <p:cNvPr id="29698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2600">
                <a:latin typeface="Gill Sans MT" charset="0"/>
              </a:rPr>
              <a:t>Se il thread principale termina normalmente (il main() ritorna)</a:t>
            </a:r>
          </a:p>
          <a:p>
            <a:pPr lvl="1">
              <a:lnSpc>
                <a:spcPct val="80000"/>
              </a:lnSpc>
            </a:pPr>
            <a:r>
              <a:rPr lang="it-IT" sz="2200">
                <a:solidFill>
                  <a:srgbClr val="3E3F68"/>
                </a:solidFill>
                <a:latin typeface="Gill Sans MT" charset="0"/>
              </a:rPr>
              <a:t>L'intero processo viene terminato, con tutti i thread distaccati eventualmente presenti</a:t>
            </a:r>
          </a:p>
          <a:p>
            <a:pPr>
              <a:lnSpc>
                <a:spcPct val="80000"/>
              </a:lnSpc>
            </a:pPr>
            <a:r>
              <a:rPr lang="it-IT" sz="2600">
                <a:latin typeface="Gill Sans MT" charset="0"/>
              </a:rPr>
              <a:t>Se la terminazione del thread principale avviene per altre cause (si invoca l</a:t>
            </a:r>
            <a:r>
              <a:rPr lang="ja-JP" altLang="it-IT" sz="2600">
                <a:latin typeface="Gill Sans MT" charset="0"/>
              </a:rPr>
              <a:t>’</a:t>
            </a:r>
            <a:r>
              <a:rPr lang="it-IT" altLang="ja-JP" sz="2600">
                <a:latin typeface="Gill Sans MT" charset="0"/>
              </a:rPr>
              <a:t>API del S.O. che termina il thread corrente) questo può portare a errori sulla memoria</a:t>
            </a:r>
          </a:p>
          <a:p>
            <a:pPr>
              <a:lnSpc>
                <a:spcPct val="80000"/>
              </a:lnSpc>
            </a:pPr>
            <a:r>
              <a:rPr lang="it-IT" sz="2600">
                <a:latin typeface="Gill Sans MT" charset="0"/>
              </a:rPr>
              <a:t>std::quick_exit(...) permette di far terminare un programma senza invocare i distruttori della variabili globali e statiche </a:t>
            </a:r>
          </a:p>
          <a:p>
            <a:pPr lvl="1">
              <a:lnSpc>
                <a:spcPct val="80000"/>
              </a:lnSpc>
            </a:pPr>
            <a:r>
              <a:rPr lang="it-IT" sz="2200">
                <a:solidFill>
                  <a:srgbClr val="3E3F68"/>
                </a:solidFill>
                <a:latin typeface="Gill Sans MT" charset="0"/>
              </a:rPr>
              <a:t>Che può essere un rimedio peggiore del male</a:t>
            </a:r>
          </a:p>
          <a:p>
            <a:pPr>
              <a:lnSpc>
                <a:spcPct val="80000"/>
              </a:lnSpc>
            </a:pPr>
            <a:endParaRPr lang="it-IT" sz="2600">
              <a:latin typeface="Gill Sans MT" charset="0"/>
            </a:endParaRPr>
          </a:p>
        </p:txBody>
      </p:sp>
      <p:sp>
        <p:nvSpPr>
          <p:cNvPr id="29699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FD0897-F6F2-8D4A-9146-7BFA722F85B6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21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Promesse </a:t>
            </a:r>
            <a:r>
              <a:rPr lang="it-IT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e corse critiche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>
            <a:normAutofit fontScale="92500"/>
          </a:bodyPr>
          <a:lstStyle/>
          <a:p>
            <a:pPr>
              <a:buFont typeface="Wingdings 2" pitchFamily="18" charset="2"/>
              <a:buChar char=""/>
              <a:defRPr/>
            </a:pPr>
            <a:r>
              <a:rPr lang="it-IT" smtClean="0">
                <a:ea typeface="+mn-ea"/>
                <a:cs typeface="+mn-cs"/>
              </a:rPr>
              <a:t>Se si utilizza un oggetto di tipo promise per restituire un valore, si introduce un livello di sincronizzazione</a:t>
            </a:r>
          </a:p>
          <a:p>
            <a:pPr>
              <a:buFont typeface="Wingdings 2" pitchFamily="18" charset="2"/>
              <a:buChar char=""/>
              <a:defRPr/>
            </a:pPr>
            <a:r>
              <a:rPr lang="it-IT" smtClean="0">
                <a:ea typeface="+mn-ea"/>
                <a:cs typeface="+mn-cs"/>
              </a:rPr>
              <a:t>Il thread interessato ai risultati, invocando wait() o get() sul future corrispondente resta bloccato fino a che il thread detached non ha assegnato un valore</a:t>
            </a:r>
          </a:p>
          <a:p>
            <a:pPr>
              <a:buFont typeface="Wingdings 2" pitchFamily="18" charset="2"/>
              <a:buChar char=""/>
              <a:defRPr/>
            </a:pPr>
            <a:r>
              <a:rPr lang="it-IT" smtClean="0">
                <a:ea typeface="+mn-ea"/>
                <a:cs typeface="+mn-cs"/>
              </a:rPr>
              <a:t>Questo, però, non significa che il thread detached sia terminato</a:t>
            </a:r>
          </a:p>
          <a:p>
            <a:pPr lvl="1">
              <a:buFont typeface="Verdana" pitchFamily="34" charset="0"/>
              <a:buChar char="◦"/>
              <a:defRPr/>
            </a:pPr>
            <a:r>
              <a:rPr lang="it-IT" smtClean="0">
                <a:ea typeface="+mn-ea"/>
              </a:rPr>
              <a:t>Potrebbe avere ancora del codice da eseguire (ad esempio, tutti i distruttori degli oggetti finora utilizzati)</a:t>
            </a:r>
          </a:p>
          <a:p>
            <a:pPr>
              <a:buFont typeface="Wingdings 2" pitchFamily="18" charset="2"/>
              <a:buChar char=""/>
              <a:defRPr/>
            </a:pPr>
            <a:endParaRPr lang="it-IT" dirty="0">
              <a:ea typeface="+mn-ea"/>
              <a:cs typeface="+mn-cs"/>
            </a:endParaRPr>
          </a:p>
        </p:txBody>
      </p:sp>
      <p:sp>
        <p:nvSpPr>
          <p:cNvPr id="30723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1A55B6F-0D5E-2F41-813C-828F64925C45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22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Promesse </a:t>
            </a:r>
            <a:r>
              <a:rPr lang="it-IT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e corse critiche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pPr>
              <a:buFont typeface="Wingdings 2" pitchFamily="18" charset="2"/>
              <a:buChar char=""/>
              <a:defRPr/>
            </a:pPr>
            <a:r>
              <a:rPr lang="it-IT" dirty="0" smtClean="0">
                <a:ea typeface="+mn-ea"/>
                <a:cs typeface="+mn-cs"/>
              </a:rPr>
              <a:t>La classe promise offre due metodi per evitare potenziali corse critiche </a:t>
            </a:r>
          </a:p>
          <a:p>
            <a:pPr lvl="1">
              <a:buFont typeface="Verdana" pitchFamily="34" charset="0"/>
              <a:buChar char="◦"/>
              <a:defRPr/>
            </a:pPr>
            <a:r>
              <a:rPr lang="it-IT" dirty="0" smtClean="0">
                <a:ea typeface="+mn-ea"/>
              </a:rPr>
              <a:t>Tra la pubblicazione di un risultato nell'oggetto promise e la continuazione degli altri </a:t>
            </a:r>
            <a:r>
              <a:rPr lang="it-IT" dirty="0" err="1" smtClean="0">
                <a:ea typeface="+mn-ea"/>
              </a:rPr>
              <a:t>thread</a:t>
            </a:r>
            <a:r>
              <a:rPr lang="it-IT" dirty="0" smtClean="0">
                <a:ea typeface="+mn-ea"/>
              </a:rPr>
              <a:t> in attesa dello stesso</a:t>
            </a:r>
          </a:p>
          <a:p>
            <a:pPr lvl="1">
              <a:buFont typeface="Verdana" pitchFamily="34" charset="0"/>
              <a:buChar char="◦"/>
              <a:defRPr/>
            </a:pPr>
            <a:r>
              <a:rPr lang="it-IT" dirty="0" err="1" smtClean="0">
                <a:ea typeface="+mn-ea"/>
              </a:rPr>
              <a:t>set_value_at_thread_exit</a:t>
            </a:r>
            <a:r>
              <a:rPr lang="it-IT" dirty="0" smtClean="0">
                <a:ea typeface="+mn-ea"/>
              </a:rPr>
              <a:t>(T val);</a:t>
            </a:r>
          </a:p>
          <a:p>
            <a:pPr lvl="1">
              <a:buFont typeface="Verdana" pitchFamily="34" charset="0"/>
              <a:buChar char="◦"/>
              <a:defRPr/>
            </a:pPr>
            <a:r>
              <a:rPr lang="it-IT" dirty="0" err="1" smtClean="0">
                <a:ea typeface="+mn-ea"/>
              </a:rPr>
              <a:t>set_exception_at_thread_exit</a:t>
            </a:r>
            <a:r>
              <a:rPr lang="it-IT" dirty="0" smtClean="0">
                <a:ea typeface="+mn-ea"/>
              </a:rPr>
              <a:t>(</a:t>
            </a:r>
            <a:r>
              <a:rPr lang="it-IT" dirty="0" err="1" smtClean="0">
                <a:ea typeface="+mn-ea"/>
              </a:rPr>
              <a:t>std</a:t>
            </a:r>
            <a:r>
              <a:rPr lang="it-IT" dirty="0" smtClean="0">
                <a:ea typeface="+mn-ea"/>
              </a:rPr>
              <a:t>::</a:t>
            </a:r>
            <a:r>
              <a:rPr lang="it-IT" dirty="0" err="1" smtClean="0">
                <a:ea typeface="+mn-ea"/>
              </a:rPr>
              <a:t>exception_ptr</a:t>
            </a:r>
            <a:r>
              <a:rPr lang="it-IT" dirty="0" smtClean="0">
                <a:ea typeface="+mn-ea"/>
              </a:rPr>
              <a:t> p);</a:t>
            </a:r>
          </a:p>
          <a:p>
            <a:pPr>
              <a:buFont typeface="Wingdings 2" pitchFamily="18" charset="2"/>
              <a:buChar char=""/>
              <a:defRPr/>
            </a:pPr>
            <a:endParaRPr lang="it-IT" dirty="0" smtClean="0">
              <a:ea typeface="+mn-ea"/>
              <a:cs typeface="+mn-cs"/>
            </a:endParaRPr>
          </a:p>
          <a:p>
            <a:pPr>
              <a:buFont typeface="Wingdings 2" pitchFamily="18" charset="2"/>
              <a:buChar char=""/>
              <a:defRPr/>
            </a:pPr>
            <a:endParaRPr lang="it-IT" dirty="0">
              <a:ea typeface="+mn-ea"/>
              <a:cs typeface="+mn-cs"/>
            </a:endParaRPr>
          </a:p>
        </p:txBody>
      </p:sp>
      <p:sp>
        <p:nvSpPr>
          <p:cNvPr id="31747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E3239FC-F2D9-B34C-B5D6-D2372BA3B728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23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std</a:t>
            </a:r>
            <a:r>
              <a:rPr lang="en-GB" dirty="0" smtClean="0"/>
              <a:t>::</a:t>
            </a:r>
            <a:r>
              <a:rPr lang="en-GB" dirty="0" err="1" smtClean="0"/>
              <a:t>packaged_task</a:t>
            </a:r>
            <a:r>
              <a:rPr lang="en-GB" dirty="0" smtClean="0"/>
              <a:t>&lt;</a:t>
            </a:r>
            <a:r>
              <a:rPr lang="en-GB" dirty="0" smtClean="0"/>
              <a:t>T(</a:t>
            </a:r>
            <a:r>
              <a:rPr lang="en-GB" dirty="0" err="1" smtClean="0"/>
              <a:t>Args</a:t>
            </a:r>
            <a:r>
              <a:rPr lang="en-GB" dirty="0" smtClean="0"/>
              <a:t>...)&gt;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Astrazione</a:t>
            </a:r>
            <a:r>
              <a:rPr lang="en-GB" dirty="0" smtClean="0"/>
              <a:t> di </a:t>
            </a:r>
            <a:r>
              <a:rPr lang="en-GB" dirty="0" err="1" smtClean="0"/>
              <a:t>un'attività</a:t>
            </a:r>
            <a:r>
              <a:rPr lang="en-GB" dirty="0" smtClean="0"/>
              <a:t> in </a:t>
            </a:r>
            <a:r>
              <a:rPr lang="en-GB" dirty="0" err="1" smtClean="0"/>
              <a:t>grado</a:t>
            </a:r>
            <a:r>
              <a:rPr lang="en-GB" dirty="0" smtClean="0"/>
              <a:t> di </a:t>
            </a:r>
            <a:r>
              <a:rPr lang="en-GB" dirty="0" err="1" smtClean="0"/>
              <a:t>produrre</a:t>
            </a:r>
            <a:r>
              <a:rPr lang="en-GB" dirty="0" smtClean="0"/>
              <a:t>, prima o poi, un </a:t>
            </a:r>
            <a:r>
              <a:rPr lang="en-GB" dirty="0" err="1" smtClean="0"/>
              <a:t>oggetto</a:t>
            </a:r>
            <a:r>
              <a:rPr lang="en-GB" dirty="0" smtClean="0"/>
              <a:t> di </a:t>
            </a:r>
            <a:r>
              <a:rPr lang="en-GB" dirty="0" err="1" smtClean="0"/>
              <a:t>tipo</a:t>
            </a:r>
            <a:r>
              <a:rPr lang="en-GB" dirty="0" smtClean="0"/>
              <a:t> </a:t>
            </a:r>
            <a:r>
              <a:rPr lang="en-GB" dirty="0" smtClean="0"/>
              <a:t>T</a:t>
            </a:r>
            <a:endParaRPr lang="en-GB" dirty="0" smtClean="0"/>
          </a:p>
          <a:p>
            <a:pPr lvl="1"/>
            <a:r>
              <a:rPr lang="en-GB" dirty="0" smtClean="0"/>
              <a:t>Come </a:t>
            </a:r>
            <a:r>
              <a:rPr lang="en-GB" dirty="0" err="1" smtClean="0"/>
              <a:t>conseguenza</a:t>
            </a:r>
            <a:r>
              <a:rPr lang="en-GB" dirty="0" smtClean="0"/>
              <a:t> </a:t>
            </a:r>
            <a:r>
              <a:rPr lang="en-GB" dirty="0" err="1" smtClean="0"/>
              <a:t>dell'esecuzione</a:t>
            </a:r>
            <a:r>
              <a:rPr lang="en-GB" dirty="0" smtClean="0"/>
              <a:t> di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funzione</a:t>
            </a:r>
            <a:r>
              <a:rPr lang="en-GB" dirty="0" smtClean="0"/>
              <a:t> (o di un </a:t>
            </a:r>
            <a:r>
              <a:rPr lang="en-GB" dirty="0" err="1" smtClean="0"/>
              <a:t>funzionale</a:t>
            </a:r>
            <a:r>
              <a:rPr lang="en-GB" dirty="0" smtClean="0"/>
              <a:t>) </a:t>
            </a:r>
            <a:r>
              <a:rPr lang="en-GB" dirty="0" err="1" smtClean="0"/>
              <a:t>che</a:t>
            </a:r>
            <a:r>
              <a:rPr lang="en-GB" dirty="0" smtClean="0"/>
              <a:t> </a:t>
            </a:r>
            <a:r>
              <a:rPr lang="en-GB" dirty="0" err="1" smtClean="0"/>
              <a:t>viene</a:t>
            </a:r>
            <a:r>
              <a:rPr lang="en-GB" dirty="0" smtClean="0"/>
              <a:t> </a:t>
            </a:r>
            <a:r>
              <a:rPr lang="en-GB" dirty="0" err="1" smtClean="0"/>
              <a:t>incapsulata</a:t>
            </a:r>
            <a:r>
              <a:rPr lang="en-GB" dirty="0" smtClean="0"/>
              <a:t> </a:t>
            </a:r>
            <a:r>
              <a:rPr lang="en-GB" dirty="0" err="1" smtClean="0"/>
              <a:t>nell'oggetto</a:t>
            </a:r>
            <a:r>
              <a:rPr lang="en-GB" dirty="0" smtClean="0"/>
              <a:t> </a:t>
            </a:r>
            <a:r>
              <a:rPr lang="en-GB" dirty="0" err="1" smtClean="0"/>
              <a:t>stesso</a:t>
            </a:r>
            <a:r>
              <a:rPr lang="en-GB" dirty="0" smtClean="0"/>
              <a:t>, </a:t>
            </a:r>
            <a:r>
              <a:rPr lang="en-GB" dirty="0" err="1" smtClean="0"/>
              <a:t>insieme</a:t>
            </a:r>
            <a:r>
              <a:rPr lang="en-GB" dirty="0" smtClean="0"/>
              <a:t> </a:t>
            </a:r>
            <a:r>
              <a:rPr lang="en-GB" dirty="0" err="1" smtClean="0"/>
              <a:t>ai</a:t>
            </a:r>
            <a:r>
              <a:rPr lang="en-GB" dirty="0" smtClean="0"/>
              <a:t> </a:t>
            </a:r>
            <a:r>
              <a:rPr lang="en-GB" dirty="0" err="1" smtClean="0"/>
              <a:t>suoi</a:t>
            </a:r>
            <a:r>
              <a:rPr lang="en-GB" dirty="0" smtClean="0"/>
              <a:t> </a:t>
            </a:r>
            <a:r>
              <a:rPr lang="en-GB" dirty="0" err="1" smtClean="0"/>
              <a:t>argomenti</a:t>
            </a:r>
            <a:endParaRPr lang="en-GB" dirty="0" smtClean="0"/>
          </a:p>
          <a:p>
            <a:r>
              <a:rPr lang="en-GB" dirty="0" err="1" smtClean="0"/>
              <a:t>Quando</a:t>
            </a:r>
            <a:r>
              <a:rPr lang="en-GB" dirty="0" smtClean="0"/>
              <a:t> un </a:t>
            </a:r>
            <a:r>
              <a:rPr lang="en-GB" dirty="0" err="1" smtClean="0"/>
              <a:t>packaged_task</a:t>
            </a:r>
            <a:r>
              <a:rPr lang="en-GB" dirty="0" smtClean="0"/>
              <a:t> </a:t>
            </a:r>
            <a:r>
              <a:rPr lang="en-GB" dirty="0" err="1" smtClean="0"/>
              <a:t>viene</a:t>
            </a:r>
            <a:r>
              <a:rPr lang="en-GB" dirty="0" smtClean="0"/>
              <a:t> </a:t>
            </a:r>
            <a:r>
              <a:rPr lang="en-GB" dirty="0" err="1" smtClean="0"/>
              <a:t>eseguito</a:t>
            </a:r>
            <a:r>
              <a:rPr lang="en-GB" dirty="0" smtClean="0"/>
              <a:t>, la </a:t>
            </a:r>
            <a:r>
              <a:rPr lang="en-GB" dirty="0" err="1" smtClean="0"/>
              <a:t>funzione</a:t>
            </a:r>
            <a:r>
              <a:rPr lang="en-GB" dirty="0" smtClean="0"/>
              <a:t> </a:t>
            </a:r>
            <a:r>
              <a:rPr lang="en-GB" dirty="0" err="1" smtClean="0"/>
              <a:t>incaspulata</a:t>
            </a:r>
            <a:r>
              <a:rPr lang="en-GB" dirty="0" smtClean="0"/>
              <a:t> </a:t>
            </a:r>
            <a:r>
              <a:rPr lang="en-GB" dirty="0" err="1" smtClean="0"/>
              <a:t>viene</a:t>
            </a:r>
            <a:r>
              <a:rPr lang="en-GB" dirty="0" smtClean="0"/>
              <a:t> </a:t>
            </a:r>
            <a:r>
              <a:rPr lang="en-GB" dirty="0" err="1" smtClean="0"/>
              <a:t>invocata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Il </a:t>
            </a:r>
            <a:r>
              <a:rPr lang="en-GB" dirty="0" err="1" smtClean="0"/>
              <a:t>risultato</a:t>
            </a:r>
            <a:r>
              <a:rPr lang="en-GB" dirty="0" smtClean="0"/>
              <a:t> </a:t>
            </a:r>
            <a:r>
              <a:rPr lang="en-GB" dirty="0" err="1" smtClean="0"/>
              <a:t>prodotto</a:t>
            </a:r>
            <a:r>
              <a:rPr lang="en-GB" dirty="0" smtClean="0"/>
              <a:t> </a:t>
            </a:r>
            <a:r>
              <a:rPr lang="en-GB" dirty="0" smtClean="0"/>
              <a:t>(o </a:t>
            </a:r>
            <a:r>
              <a:rPr lang="en-GB" dirty="0" err="1" smtClean="0"/>
              <a:t>l'eventuale</a:t>
            </a:r>
            <a:r>
              <a:rPr lang="en-GB" dirty="0" smtClean="0"/>
              <a:t> </a:t>
            </a:r>
            <a:r>
              <a:rPr lang="en-GB" dirty="0" err="1" smtClean="0"/>
              <a:t>eccezione</a:t>
            </a:r>
            <a:r>
              <a:rPr lang="en-GB" dirty="0" smtClean="0"/>
              <a:t> </a:t>
            </a:r>
            <a:r>
              <a:rPr lang="en-GB" dirty="0" err="1" smtClean="0"/>
              <a:t>generata</a:t>
            </a:r>
            <a:r>
              <a:rPr lang="en-GB" dirty="0"/>
              <a:t>)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 smtClean="0"/>
              <a:t>valorizzare</a:t>
            </a:r>
            <a:r>
              <a:rPr lang="en-GB" dirty="0" smtClean="0"/>
              <a:t> </a:t>
            </a:r>
            <a:r>
              <a:rPr lang="en-GB" dirty="0" err="1" smtClean="0"/>
              <a:t>l'oggetto</a:t>
            </a:r>
            <a:r>
              <a:rPr lang="en-GB" dirty="0" smtClean="0"/>
              <a:t> </a:t>
            </a:r>
            <a:r>
              <a:rPr lang="en-GB" dirty="0" err="1" smtClean="0"/>
              <a:t>std</a:t>
            </a:r>
            <a:r>
              <a:rPr lang="en-GB" dirty="0" smtClean="0"/>
              <a:t>::future </a:t>
            </a:r>
            <a:r>
              <a:rPr lang="en-GB" dirty="0" err="1" smtClean="0"/>
              <a:t>associato</a:t>
            </a:r>
            <a:r>
              <a:rPr lang="en-GB" dirty="0" smtClean="0"/>
              <a:t> al task</a:t>
            </a:r>
            <a:endParaRPr lang="en-GB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0298A0-AEC0-AF44-ADE5-F9F18E41655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2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pool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73547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 </a:t>
            </a:r>
            <a:r>
              <a:rPr lang="en-GB" dirty="0" err="1" smtClean="0"/>
              <a:t>molte</a:t>
            </a:r>
            <a:r>
              <a:rPr lang="en-GB" dirty="0" smtClean="0"/>
              <a:t> </a:t>
            </a:r>
            <a:r>
              <a:rPr lang="en-GB" dirty="0" err="1" smtClean="0"/>
              <a:t>situazioni</a:t>
            </a:r>
            <a:r>
              <a:rPr lang="en-GB" dirty="0" smtClean="0"/>
              <a:t>,  </a:t>
            </a:r>
            <a:r>
              <a:rPr lang="en-GB" dirty="0" err="1" smtClean="0"/>
              <a:t>è</a:t>
            </a:r>
            <a:r>
              <a:rPr lang="en-GB" dirty="0" smtClean="0"/>
              <a:t> </a:t>
            </a:r>
            <a:r>
              <a:rPr lang="en-GB" dirty="0" err="1" smtClean="0"/>
              <a:t>conveniente</a:t>
            </a:r>
            <a:r>
              <a:rPr lang="en-GB" dirty="0" smtClean="0"/>
              <a:t> </a:t>
            </a:r>
            <a:r>
              <a:rPr lang="en-GB" dirty="0" err="1" smtClean="0"/>
              <a:t>creare</a:t>
            </a:r>
            <a:r>
              <a:rPr lang="en-GB" dirty="0" smtClean="0"/>
              <a:t> un </a:t>
            </a:r>
            <a:r>
              <a:rPr lang="en-GB" dirty="0" err="1" smtClean="0"/>
              <a:t>numero</a:t>
            </a:r>
            <a:r>
              <a:rPr lang="en-GB" dirty="0" smtClean="0"/>
              <a:t> </a:t>
            </a:r>
            <a:r>
              <a:rPr lang="en-GB" dirty="0" err="1" smtClean="0"/>
              <a:t>limitato</a:t>
            </a:r>
            <a:r>
              <a:rPr lang="en-GB" dirty="0" smtClean="0"/>
              <a:t> di thread (legato al </a:t>
            </a:r>
            <a:r>
              <a:rPr lang="en-GB" dirty="0" err="1" smtClean="0"/>
              <a:t>numero</a:t>
            </a:r>
            <a:r>
              <a:rPr lang="en-GB" dirty="0" smtClean="0"/>
              <a:t> di core </a:t>
            </a:r>
            <a:r>
              <a:rPr lang="en-GB" dirty="0" err="1" smtClean="0"/>
              <a:t>disponibili</a:t>
            </a:r>
            <a:r>
              <a:rPr lang="en-GB" dirty="0" smtClean="0"/>
              <a:t>) cui </a:t>
            </a:r>
            <a:r>
              <a:rPr lang="en-GB" dirty="0" err="1" smtClean="0"/>
              <a:t>demandare</a:t>
            </a:r>
            <a:r>
              <a:rPr lang="en-GB" dirty="0" smtClean="0"/>
              <a:t> </a:t>
            </a:r>
            <a:r>
              <a:rPr lang="en-GB" dirty="0" err="1" smtClean="0"/>
              <a:t>l'esecuzione</a:t>
            </a:r>
            <a:r>
              <a:rPr lang="en-GB" dirty="0" smtClean="0"/>
              <a:t> di </a:t>
            </a:r>
            <a:r>
              <a:rPr lang="en-GB" dirty="0" err="1" smtClean="0"/>
              <a:t>compiti</a:t>
            </a:r>
            <a:r>
              <a:rPr lang="en-GB" dirty="0" smtClean="0"/>
              <a:t> </a:t>
            </a:r>
            <a:r>
              <a:rPr lang="en-GB" dirty="0" err="1" smtClean="0"/>
              <a:t>puntuali</a:t>
            </a:r>
            <a:endParaRPr lang="en-GB" dirty="0" smtClean="0"/>
          </a:p>
          <a:p>
            <a:pPr lvl="1"/>
            <a:r>
              <a:rPr lang="en-GB" dirty="0" err="1" smtClean="0"/>
              <a:t>Tali</a:t>
            </a:r>
            <a:r>
              <a:rPr lang="en-GB" dirty="0" smtClean="0"/>
              <a:t> </a:t>
            </a:r>
            <a:r>
              <a:rPr lang="en-GB" dirty="0" err="1" smtClean="0"/>
              <a:t>compiti</a:t>
            </a:r>
            <a:r>
              <a:rPr lang="en-GB" dirty="0" smtClean="0"/>
              <a:t> non </a:t>
            </a:r>
            <a:r>
              <a:rPr lang="en-GB" dirty="0" err="1" smtClean="0"/>
              <a:t>sono</a:t>
            </a:r>
            <a:r>
              <a:rPr lang="en-GB" dirty="0" smtClean="0"/>
              <a:t> </a:t>
            </a:r>
            <a:r>
              <a:rPr lang="en-GB" dirty="0" err="1" smtClean="0"/>
              <a:t>noti</a:t>
            </a:r>
            <a:r>
              <a:rPr lang="en-GB" dirty="0" smtClean="0"/>
              <a:t> a priori e </a:t>
            </a:r>
            <a:r>
              <a:rPr lang="en-GB" dirty="0" err="1" smtClean="0"/>
              <a:t>possono</a:t>
            </a:r>
            <a:r>
              <a:rPr lang="en-GB" dirty="0" smtClean="0"/>
              <a:t> </a:t>
            </a:r>
            <a:r>
              <a:rPr lang="en-GB" dirty="0" err="1" smtClean="0"/>
              <a:t>essere</a:t>
            </a:r>
            <a:r>
              <a:rPr lang="en-GB" dirty="0" smtClean="0"/>
              <a:t> </a:t>
            </a:r>
            <a:r>
              <a:rPr lang="en-GB" dirty="0" err="1" smtClean="0"/>
              <a:t>eseguiti</a:t>
            </a:r>
            <a:r>
              <a:rPr lang="en-GB" dirty="0" smtClean="0"/>
              <a:t> da </a:t>
            </a:r>
            <a:r>
              <a:rPr lang="en-GB" dirty="0" err="1" smtClean="0"/>
              <a:t>uno</a:t>
            </a:r>
            <a:r>
              <a:rPr lang="en-GB" dirty="0" smtClean="0"/>
              <a:t> </a:t>
            </a:r>
            <a:r>
              <a:rPr lang="en-GB" dirty="0" err="1" smtClean="0"/>
              <a:t>qualsiasi</a:t>
            </a:r>
            <a:r>
              <a:rPr lang="en-GB" dirty="0" smtClean="0"/>
              <a:t> </a:t>
            </a:r>
            <a:r>
              <a:rPr lang="en-GB" dirty="0" err="1" smtClean="0"/>
              <a:t>dei</a:t>
            </a:r>
            <a:r>
              <a:rPr lang="en-GB" dirty="0" smtClean="0"/>
              <a:t> thread </a:t>
            </a:r>
            <a:r>
              <a:rPr lang="en-GB" dirty="0" err="1" smtClean="0"/>
              <a:t>appositamente</a:t>
            </a:r>
            <a:r>
              <a:rPr lang="en-GB" dirty="0" smtClean="0"/>
              <a:t> </a:t>
            </a:r>
            <a:r>
              <a:rPr lang="en-GB" dirty="0" err="1" smtClean="0"/>
              <a:t>creati</a:t>
            </a:r>
            <a:endParaRPr lang="en-GB" dirty="0" smtClean="0"/>
          </a:p>
          <a:p>
            <a:pPr lvl="1"/>
            <a:r>
              <a:rPr lang="en-GB" dirty="0" smtClean="0"/>
              <a:t>La </a:t>
            </a:r>
            <a:r>
              <a:rPr lang="en-GB" dirty="0" err="1" smtClean="0"/>
              <a:t>classe</a:t>
            </a:r>
            <a:r>
              <a:rPr lang="en-GB" dirty="0" smtClean="0"/>
              <a:t> </a:t>
            </a:r>
            <a:r>
              <a:rPr lang="en-GB" dirty="0" err="1" smtClean="0"/>
              <a:t>packaged_task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presta</a:t>
            </a:r>
            <a:r>
              <a:rPr lang="en-GB" dirty="0" smtClean="0"/>
              <a:t> </a:t>
            </a:r>
            <a:r>
              <a:rPr lang="en-GB" dirty="0" err="1" smtClean="0"/>
              <a:t>particolarmente</a:t>
            </a:r>
            <a:r>
              <a:rPr lang="en-GB" dirty="0" smtClean="0"/>
              <a:t> per la </a:t>
            </a:r>
            <a:r>
              <a:rPr lang="en-GB" dirty="0" err="1" smtClean="0"/>
              <a:t>realizzazione</a:t>
            </a:r>
            <a:r>
              <a:rPr lang="en-GB" dirty="0" smtClean="0"/>
              <a:t> di </a:t>
            </a:r>
            <a:r>
              <a:rPr lang="en-GB" dirty="0" err="1" smtClean="0"/>
              <a:t>una</a:t>
            </a:r>
            <a:r>
              <a:rPr lang="en-GB" dirty="0" smtClean="0"/>
              <a:t> coda in cui </a:t>
            </a:r>
            <a:r>
              <a:rPr lang="en-GB" dirty="0" err="1" smtClean="0"/>
              <a:t>ospitare</a:t>
            </a:r>
            <a:r>
              <a:rPr lang="en-GB" dirty="0" smtClean="0"/>
              <a:t> le </a:t>
            </a:r>
            <a:r>
              <a:rPr lang="en-GB" dirty="0" err="1" smtClean="0"/>
              <a:t>attività</a:t>
            </a:r>
            <a:r>
              <a:rPr lang="en-GB" dirty="0" smtClean="0"/>
              <a:t> </a:t>
            </a:r>
            <a:r>
              <a:rPr lang="en-GB" dirty="0" err="1" smtClean="0"/>
              <a:t>richieste</a:t>
            </a:r>
            <a:r>
              <a:rPr lang="en-GB" dirty="0" smtClean="0"/>
              <a:t> e da cui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diversi</a:t>
            </a:r>
            <a:r>
              <a:rPr lang="en-GB" dirty="0" smtClean="0"/>
              <a:t> thread del pool </a:t>
            </a:r>
            <a:r>
              <a:rPr lang="en-GB" dirty="0" err="1" smtClean="0"/>
              <a:t>possono</a:t>
            </a:r>
            <a:r>
              <a:rPr lang="en-GB" dirty="0" smtClean="0"/>
              <a:t> </a:t>
            </a:r>
            <a:r>
              <a:rPr lang="en-GB" dirty="0" err="1" smtClean="0"/>
              <a:t>attingere</a:t>
            </a:r>
            <a:r>
              <a:rPr lang="en-GB" dirty="0" smtClean="0"/>
              <a:t> le </a:t>
            </a:r>
            <a:r>
              <a:rPr lang="en-GB" dirty="0" err="1" smtClean="0"/>
              <a:t>attività</a:t>
            </a:r>
            <a:r>
              <a:rPr lang="en-GB" dirty="0" smtClean="0"/>
              <a:t> da </a:t>
            </a:r>
            <a:r>
              <a:rPr lang="en-GB" dirty="0" err="1" smtClean="0"/>
              <a:t>svolgere</a:t>
            </a:r>
            <a:endParaRPr lang="en-GB" dirty="0" smtClean="0"/>
          </a:p>
          <a:p>
            <a:r>
              <a:rPr lang="en-GB" dirty="0" smtClean="0"/>
              <a:t>Il </a:t>
            </a:r>
            <a:r>
              <a:rPr lang="en-GB" dirty="0" err="1" smtClean="0"/>
              <a:t>numero</a:t>
            </a:r>
            <a:r>
              <a:rPr lang="en-GB" dirty="0" smtClean="0"/>
              <a:t> di core </a:t>
            </a:r>
            <a:r>
              <a:rPr lang="en-GB" dirty="0" err="1" smtClean="0"/>
              <a:t>disponibili</a:t>
            </a:r>
            <a:r>
              <a:rPr lang="en-GB" dirty="0" smtClean="0"/>
              <a:t> </a:t>
            </a:r>
            <a:r>
              <a:rPr lang="en-GB" dirty="0" err="1" smtClean="0"/>
              <a:t>può</a:t>
            </a:r>
            <a:r>
              <a:rPr lang="en-GB" dirty="0" smtClean="0"/>
              <a:t> </a:t>
            </a:r>
            <a:r>
              <a:rPr lang="en-GB" dirty="0" err="1" smtClean="0"/>
              <a:t>essere</a:t>
            </a:r>
            <a:r>
              <a:rPr lang="en-GB" dirty="0" smtClean="0"/>
              <a:t> </a:t>
            </a:r>
            <a:r>
              <a:rPr lang="en-GB" dirty="0" err="1" smtClean="0"/>
              <a:t>stimato</a:t>
            </a:r>
            <a:r>
              <a:rPr lang="en-GB" dirty="0" smtClean="0"/>
              <a:t> </a:t>
            </a:r>
            <a:r>
              <a:rPr lang="en-GB" dirty="0" err="1" smtClean="0"/>
              <a:t>attraverso</a:t>
            </a:r>
            <a:r>
              <a:rPr lang="en-GB" dirty="0" smtClean="0"/>
              <a:t> la </a:t>
            </a:r>
            <a:r>
              <a:rPr lang="en-GB" dirty="0" err="1" smtClean="0"/>
              <a:t>funzione</a:t>
            </a:r>
            <a:endParaRPr lang="en-GB" dirty="0" smtClean="0"/>
          </a:p>
          <a:p>
            <a:pPr lvl="1"/>
            <a:r>
              <a:rPr lang="en-GB" dirty="0" err="1"/>
              <a:t>std</a:t>
            </a:r>
            <a:r>
              <a:rPr lang="en-GB" dirty="0"/>
              <a:t>::thread::</a:t>
            </a:r>
            <a:r>
              <a:rPr lang="en-GB" dirty="0" err="1"/>
              <a:t>hardware_concurrency</a:t>
            </a:r>
            <a:r>
              <a:rPr lang="en-GB" dirty="0"/>
              <a:t>();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0298A0-AEC0-AF44-ADE5-F9F18E41655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pool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0298A0-AEC0-AF44-ADE5-F9F18E41655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Rettangolo 8"/>
          <p:cNvSpPr/>
          <p:nvPr/>
        </p:nvSpPr>
        <p:spPr bwMode="auto">
          <a:xfrm>
            <a:off x="2684588" y="2707119"/>
            <a:ext cx="1059543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2684588" y="3106261"/>
            <a:ext cx="1059543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2684588" y="3505403"/>
            <a:ext cx="1059543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tangolo 11"/>
          <p:cNvSpPr/>
          <p:nvPr/>
        </p:nvSpPr>
        <p:spPr bwMode="auto">
          <a:xfrm>
            <a:off x="2684588" y="3904545"/>
            <a:ext cx="1059543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tangolo 12"/>
          <p:cNvSpPr/>
          <p:nvPr/>
        </p:nvSpPr>
        <p:spPr bwMode="auto">
          <a:xfrm>
            <a:off x="2684588" y="4303687"/>
            <a:ext cx="1059543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tangolo 13"/>
          <p:cNvSpPr/>
          <p:nvPr/>
        </p:nvSpPr>
        <p:spPr bwMode="auto">
          <a:xfrm>
            <a:off x="2085873" y="1417638"/>
            <a:ext cx="5717230" cy="418850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ccia ad arco 14"/>
          <p:cNvSpPr/>
          <p:nvPr/>
        </p:nvSpPr>
        <p:spPr bwMode="auto">
          <a:xfrm>
            <a:off x="4843588" y="2304143"/>
            <a:ext cx="1088571" cy="1088571"/>
          </a:xfrm>
          <a:prstGeom prst="circularArrow">
            <a:avLst>
              <a:gd name="adj1" fmla="val 14846"/>
              <a:gd name="adj2" fmla="val 979413"/>
              <a:gd name="adj3" fmla="val 20163406"/>
              <a:gd name="adj4" fmla="val 1125902"/>
              <a:gd name="adj5" fmla="val 13944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ccia ad arco 15"/>
          <p:cNvSpPr/>
          <p:nvPr/>
        </p:nvSpPr>
        <p:spPr bwMode="auto">
          <a:xfrm>
            <a:off x="5454126" y="3246529"/>
            <a:ext cx="1088571" cy="1088571"/>
          </a:xfrm>
          <a:prstGeom prst="circularArrow">
            <a:avLst>
              <a:gd name="adj1" fmla="val 14846"/>
              <a:gd name="adj2" fmla="val 979413"/>
              <a:gd name="adj3" fmla="val 20163406"/>
              <a:gd name="adj4" fmla="val 1125902"/>
              <a:gd name="adj5" fmla="val 13944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ccia ad arco 16"/>
          <p:cNvSpPr/>
          <p:nvPr/>
        </p:nvSpPr>
        <p:spPr bwMode="auto">
          <a:xfrm>
            <a:off x="5998412" y="2249712"/>
            <a:ext cx="1088571" cy="1088571"/>
          </a:xfrm>
          <a:prstGeom prst="circularArrow">
            <a:avLst>
              <a:gd name="adj1" fmla="val 14846"/>
              <a:gd name="adj2" fmla="val 979413"/>
              <a:gd name="adj3" fmla="val 20163406"/>
              <a:gd name="adj4" fmla="val 1125902"/>
              <a:gd name="adj5" fmla="val 13944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tangolo 17"/>
          <p:cNvSpPr/>
          <p:nvPr/>
        </p:nvSpPr>
        <p:spPr bwMode="auto">
          <a:xfrm>
            <a:off x="2504476" y="1435241"/>
            <a:ext cx="162331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1600" i="1" dirty="0" err="1" smtClean="0">
                <a:latin typeface="Arial" pitchFamily="34" charset="0"/>
                <a:cs typeface="Arial" pitchFamily="34" charset="0"/>
              </a:rPr>
              <a:t>BlockingQueue</a:t>
            </a:r>
            <a:endParaRPr lang="en-GB" sz="16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Connettore 7 19"/>
          <p:cNvCxnSpPr>
            <a:stCxn id="21" idx="6"/>
            <a:endCxn id="13" idx="2"/>
          </p:cNvCxnSpPr>
          <p:nvPr/>
        </p:nvCxnSpPr>
        <p:spPr>
          <a:xfrm flipV="1">
            <a:off x="2013075" y="4684687"/>
            <a:ext cx="1201285" cy="8402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e 20"/>
          <p:cNvSpPr/>
          <p:nvPr/>
        </p:nvSpPr>
        <p:spPr bwMode="auto">
          <a:xfrm>
            <a:off x="1783616" y="5410732"/>
            <a:ext cx="229459" cy="2283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lIns="90488" tIns="44450" rIns="90488" bIns="4445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ttangolo 25"/>
          <p:cNvSpPr/>
          <p:nvPr/>
        </p:nvSpPr>
        <p:spPr bwMode="auto">
          <a:xfrm>
            <a:off x="1390078" y="5749369"/>
            <a:ext cx="372928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submit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packaged_task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</a:t>
            </a:r>
            <a:r>
              <a:rPr lang="en-GB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)&gt; </a:t>
            </a: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t)</a:t>
            </a:r>
            <a:endParaRPr lang="en-GB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ttore 7 26"/>
          <p:cNvCxnSpPr>
            <a:stCxn id="9" idx="0"/>
            <a:endCxn id="32" idx="1"/>
          </p:cNvCxnSpPr>
          <p:nvPr/>
        </p:nvCxnSpPr>
        <p:spPr>
          <a:xfrm rot="5400000" flipH="1" flipV="1">
            <a:off x="3761399" y="1517448"/>
            <a:ext cx="642632" cy="17367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auto">
          <a:xfrm>
            <a:off x="4951070" y="1896492"/>
            <a:ext cx="196217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infinite loop threads</a:t>
            </a:r>
            <a:endParaRPr lang="en-GB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2684588" y="2316041"/>
            <a:ext cx="1059543" cy="2664002"/>
            <a:chOff x="2684588" y="1921308"/>
            <a:chExt cx="1059543" cy="3423783"/>
          </a:xfrm>
        </p:grpSpPr>
        <p:cxnSp>
          <p:nvCxnSpPr>
            <p:cNvPr id="6" name="Connettore 1 5"/>
            <p:cNvCxnSpPr/>
            <p:nvPr/>
          </p:nvCxnSpPr>
          <p:spPr>
            <a:xfrm>
              <a:off x="2684588" y="1921308"/>
              <a:ext cx="0" cy="3271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6"/>
            <p:cNvCxnSpPr/>
            <p:nvPr/>
          </p:nvCxnSpPr>
          <p:spPr>
            <a:xfrm>
              <a:off x="3744131" y="2073708"/>
              <a:ext cx="0" cy="3271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e 34"/>
          <p:cNvSpPr/>
          <p:nvPr/>
        </p:nvSpPr>
        <p:spPr bwMode="auto">
          <a:xfrm>
            <a:off x="7951256" y="5182421"/>
            <a:ext cx="229459" cy="2283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lIns="90488" tIns="44450" rIns="90488" bIns="4445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6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Connettore 7 35"/>
          <p:cNvCxnSpPr>
            <a:stCxn id="35" idx="2"/>
            <a:endCxn id="3" idx="2"/>
          </p:cNvCxnSpPr>
          <p:nvPr/>
        </p:nvCxnSpPr>
        <p:spPr>
          <a:xfrm rot="10800000">
            <a:off x="7086984" y="4679127"/>
            <a:ext cx="864273" cy="6174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 bwMode="auto">
          <a:xfrm>
            <a:off x="7963556" y="5514885"/>
            <a:ext cx="65021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quit()</a:t>
            </a:r>
            <a:endParaRPr lang="en-GB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90" y="3505403"/>
            <a:ext cx="757585" cy="1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34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Conoscere la propria identità</a:t>
            </a:r>
          </a:p>
        </p:txBody>
      </p:sp>
      <p:sp>
        <p:nvSpPr>
          <p:cNvPr id="32770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Lo spazio dei nomi std::this_thread offre un insieme di funzioni che permettono di interagire con il thread corrente</a:t>
            </a:r>
          </a:p>
          <a:p>
            <a:r>
              <a:rPr lang="it-IT">
                <a:latin typeface="Gill Sans MT" charset="0"/>
              </a:rPr>
              <a:t>La funzione get_id() restituisce l'identificativo del thread corrente</a:t>
            </a:r>
          </a:p>
          <a:p>
            <a:endParaRPr lang="it-IT">
              <a:latin typeface="Gill Sans MT" charset="0"/>
            </a:endParaRPr>
          </a:p>
        </p:txBody>
      </p:sp>
      <p:sp>
        <p:nvSpPr>
          <p:cNvPr id="32771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A0F02C-287F-2C4E-8B6D-8F636F8B1D83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27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Sospendere l</a:t>
            </a:r>
            <a:r>
              <a:rPr lang="ja-JP" alt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’</a:t>
            </a: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esecuzione</a:t>
            </a:r>
          </a:p>
        </p:txBody>
      </p:sp>
      <p:sp>
        <p:nvSpPr>
          <p:cNvPr id="33794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La funzione sleep_for(duration) sospende l'esecuzione del thread corrente per almeno il tempo indicato come parametro</a:t>
            </a:r>
          </a:p>
          <a:p>
            <a:r>
              <a:rPr lang="it-IT">
                <a:latin typeface="Gill Sans MT" charset="0"/>
              </a:rPr>
              <a:t>La funzione sleep_until(time_point) interrompe l'esecuzione almeno fino al momento indicato</a:t>
            </a:r>
          </a:p>
          <a:p>
            <a:r>
              <a:rPr lang="it-IT">
                <a:latin typeface="Gill Sans MT" charset="0"/>
              </a:rPr>
              <a:t>La funzione yield() offre al sistema operativo la possibilità di rischedulare l'esecuzione del thread</a:t>
            </a:r>
          </a:p>
          <a:p>
            <a:endParaRPr lang="it-IT">
              <a:latin typeface="Gill Sans MT" charset="0"/>
            </a:endParaRPr>
          </a:p>
        </p:txBody>
      </p:sp>
      <p:sp>
        <p:nvSpPr>
          <p:cNvPr id="33795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533CBF1-4C8D-3A4C-B6AB-7438216AB875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28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Spunti di riflessione</a:t>
            </a:r>
          </a:p>
        </p:txBody>
      </p:sp>
      <p:sp>
        <p:nvSpPr>
          <p:cNvPr id="34818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Si realizzi un programma che ricerchi una stringa in un elenco di file di testo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La ricerca in ciascun file è affidata a un thread separato, creato servendosi della classe std::thread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Il thread principale raccoglie e stampa i risultati</a:t>
            </a:r>
          </a:p>
          <a:p>
            <a:endParaRPr lang="it-IT">
              <a:latin typeface="Gill Sans MT" charset="0"/>
            </a:endParaRPr>
          </a:p>
        </p:txBody>
      </p:sp>
      <p:sp>
        <p:nvSpPr>
          <p:cNvPr id="34819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594E28-8EA0-6D4E-A346-0A0CD41D7036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29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Gestire la concorrenza a basso livello</a:t>
            </a:r>
          </a:p>
        </p:txBody>
      </p:sp>
      <p:sp>
        <p:nvSpPr>
          <p:cNvPr id="12290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async() e future&lt;T&gt; permettono di creare facilmente composizioni di attività ad alto livello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A patto che i diversi compiti in cui l'algoritmo può essere suddiviso siano poco interconnessi</a:t>
            </a:r>
          </a:p>
          <a:p>
            <a:r>
              <a:rPr lang="it-IT">
                <a:latin typeface="Gill Sans MT" charset="0"/>
              </a:rPr>
              <a:t>In altri casi, occorre accedere alle funzionalità di basso livello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Gestendo esplicitamente la creazione dei thread, la sincronizzazione, l'accesso a zone di memoria condivise, l'uso delle risorse</a:t>
            </a:r>
          </a:p>
          <a:p>
            <a:pPr lvl="1"/>
            <a:endParaRPr lang="it-IT">
              <a:solidFill>
                <a:srgbClr val="3E3F68"/>
              </a:solidFill>
              <a:latin typeface="Gill Sans MT" charset="0"/>
            </a:endParaRPr>
          </a:p>
        </p:txBody>
      </p:sp>
      <p:sp>
        <p:nvSpPr>
          <p:cNvPr id="12291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3140CC4-C865-254F-A032-C5676499A6F2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3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La classe std::thread</a:t>
            </a:r>
          </a:p>
        </p:txBody>
      </p:sp>
      <p:sp>
        <p:nvSpPr>
          <p:cNvPr id="13314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Modella un oggetto che rappresenta un thread del sistema operativo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Offrendo un</a:t>
            </a:r>
            <a:r>
              <a:rPr lang="ja-JP" altLang="it-IT">
                <a:solidFill>
                  <a:srgbClr val="3E3F68"/>
                </a:solidFill>
                <a:latin typeface="Gill Sans MT" charset="0"/>
              </a:rPr>
              <a:t>’</a:t>
            </a:r>
            <a:r>
              <a:rPr lang="it-IT" altLang="ja-JP">
                <a:solidFill>
                  <a:srgbClr val="3E3F68"/>
                </a:solidFill>
                <a:latin typeface="Gill Sans MT" charset="0"/>
              </a:rPr>
              <a:t>interfaccia omogenea e portabile per la sua creazione e gestione</a:t>
            </a:r>
          </a:p>
          <a:p>
            <a:r>
              <a:rPr lang="it-IT">
                <a:latin typeface="Gill Sans MT" charset="0"/>
              </a:rPr>
              <a:t>Se, come parametro del costruttore, riceve un oggetto di tipo Callable…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Un puntatore a funzione o un oggetto che implementa operator()</a:t>
            </a:r>
          </a:p>
          <a:p>
            <a:r>
              <a:rPr lang="it-IT">
                <a:latin typeface="Gill Sans MT" charset="0"/>
              </a:rPr>
              <a:t>… crea un nuovo thread all</a:t>
            </a:r>
            <a:r>
              <a:rPr lang="ja-JP" altLang="it-IT">
                <a:latin typeface="Gill Sans MT" charset="0"/>
              </a:rPr>
              <a:t>’</a:t>
            </a:r>
            <a:r>
              <a:rPr lang="it-IT" altLang="ja-JP">
                <a:latin typeface="Gill Sans MT" charset="0"/>
              </a:rPr>
              <a:t>interno del S.O. e ne inizia subito l</a:t>
            </a:r>
            <a:r>
              <a:rPr lang="ja-JP" altLang="it-IT">
                <a:latin typeface="Gill Sans MT" charset="0"/>
              </a:rPr>
              <a:t>’</a:t>
            </a:r>
            <a:r>
              <a:rPr lang="it-IT" altLang="ja-JP">
                <a:latin typeface="Gill Sans MT" charset="0"/>
              </a:rPr>
              <a:t>esecuzione </a:t>
            </a:r>
          </a:p>
          <a:p>
            <a:endParaRPr lang="it-IT">
              <a:latin typeface="Gill Sans MT" charset="0"/>
            </a:endParaRPr>
          </a:p>
        </p:txBody>
      </p:sp>
      <p:sp>
        <p:nvSpPr>
          <p:cNvPr id="13315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E1BBDC-4A57-F940-A42F-832AD83C2908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4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Esempio</a:t>
            </a:r>
          </a:p>
        </p:txBody>
      </p:sp>
      <p:sp>
        <p:nvSpPr>
          <p:cNvPr id="14338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89D78F-9CD9-EA4B-B995-9B50C9B28F8A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5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1435100" y="1054100"/>
            <a:ext cx="7059613" cy="5332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#include &lt;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algn="l">
              <a:defRPr/>
            </a:pP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f() {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cout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&lt;&lt;"Up &amp;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Running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!"&lt;&lt;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endl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algn="l">
              <a:defRPr/>
            </a:pPr>
            <a:endParaRPr lang="it-IT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main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 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(f); //inizia ...     </a:t>
            </a:r>
          </a:p>
          <a:p>
            <a:pPr algn="l">
              <a:defRPr/>
            </a:pPr>
            <a:endParaRPr lang="it-IT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//altre operazioni 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//nel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principale</a:t>
            </a:r>
          </a:p>
          <a:p>
            <a:pPr algn="l">
              <a:defRPr/>
            </a:pPr>
            <a:endParaRPr lang="it-IT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t.join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();  // Si blocca fino a che 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           // il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t termina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algn="l">
              <a:defRPr/>
            </a:pPr>
            <a:endParaRPr lang="en-US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Specificare il </a:t>
            </a:r>
            <a:r>
              <a:rPr lang="it-IT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compito da eseguire</a:t>
            </a:r>
            <a:endParaRPr lang="it-IT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  <a:cs typeface="+mj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it-IT" dirty="0" smtClean="0">
                <a:latin typeface="Gill Sans MT" charset="0"/>
                <a:cs typeface="+mn-cs"/>
              </a:rPr>
              <a:t>Il costruttore </a:t>
            </a:r>
            <a:r>
              <a:rPr lang="it-IT" dirty="0">
                <a:latin typeface="Gill Sans MT" charset="0"/>
                <a:cs typeface="+mn-cs"/>
              </a:rPr>
              <a:t>di </a:t>
            </a:r>
            <a:r>
              <a:rPr lang="it-IT" dirty="0" err="1">
                <a:latin typeface="Gill Sans MT" charset="0"/>
                <a:cs typeface="+mn-cs"/>
              </a:rPr>
              <a:t>thread</a:t>
            </a:r>
            <a:r>
              <a:rPr lang="it-IT" dirty="0">
                <a:latin typeface="Gill Sans MT" charset="0"/>
                <a:cs typeface="+mn-cs"/>
              </a:rPr>
              <a:t> </a:t>
            </a:r>
            <a:r>
              <a:rPr lang="it-IT" dirty="0" smtClean="0">
                <a:latin typeface="Gill Sans MT" charset="0"/>
                <a:cs typeface="+mn-cs"/>
              </a:rPr>
              <a:t>riceve un oggetto chiamabile e, facoltativamente, un serie di parametri</a:t>
            </a:r>
          </a:p>
          <a:p>
            <a:pPr lvl="1">
              <a:defRPr/>
            </a:pPr>
            <a:r>
              <a:rPr lang="it-IT" dirty="0" smtClean="0">
                <a:latin typeface="Gill Sans MT" charset="0"/>
              </a:rPr>
              <a:t>Tali parametri saranno inoltrati all'oggetto chiamabile attraverso la funzione </a:t>
            </a:r>
            <a:r>
              <a:rPr lang="it-IT" dirty="0" err="1" smtClean="0">
                <a:latin typeface="Gill Sans MT" charset="0"/>
              </a:rPr>
              <a:t>std</a:t>
            </a:r>
            <a:r>
              <a:rPr lang="it-IT" dirty="0" smtClean="0">
                <a:latin typeface="Gill Sans MT" charset="0"/>
              </a:rPr>
              <a:t>::</a:t>
            </a:r>
            <a:r>
              <a:rPr lang="it-IT" dirty="0" err="1" smtClean="0">
                <a:latin typeface="Gill Sans MT" charset="0"/>
              </a:rPr>
              <a:t>forward</a:t>
            </a:r>
            <a:r>
              <a:rPr lang="it-IT" dirty="0" smtClean="0">
                <a:latin typeface="Gill Sans MT" charset="0"/>
              </a:rPr>
              <a:t> che mette a disposizione del destinatario (la funzione che deve essere invocata all'interno dell'oggetto chiamabile) un riferimento al dato originale o un riferimento RVALUE in funzione della natura del dato passato (RVALUE o LVALUE)</a:t>
            </a:r>
            <a:endParaRPr lang="it-IT" dirty="0">
              <a:latin typeface="Gill Sans MT" charset="0"/>
            </a:endParaRPr>
          </a:p>
          <a:p>
            <a:pPr lvl="1">
              <a:defRPr/>
            </a:pPr>
            <a:r>
              <a:rPr lang="it-IT" dirty="0" smtClean="0">
                <a:solidFill>
                  <a:srgbClr val="3E3F68"/>
                </a:solidFill>
                <a:latin typeface="Gill Sans MT" charset="0"/>
              </a:rPr>
              <a:t>Per passare un dato come riferimento, occorre incapsularlo in un oggetto di tipo </a:t>
            </a:r>
            <a:r>
              <a:rPr lang="it-IT" dirty="0" err="1" smtClean="0">
                <a:solidFill>
                  <a:srgbClr val="3E3F68"/>
                </a:solidFill>
                <a:latin typeface="Gill Sans MT" charset="0"/>
              </a:rPr>
              <a:t>std</a:t>
            </a:r>
            <a:r>
              <a:rPr lang="it-IT" dirty="0" smtClean="0">
                <a:solidFill>
                  <a:srgbClr val="3E3F68"/>
                </a:solidFill>
                <a:latin typeface="Gill Sans MT" charset="0"/>
              </a:rPr>
              <a:t>::</a:t>
            </a:r>
            <a:r>
              <a:rPr lang="it-IT" dirty="0" err="1" smtClean="0">
                <a:solidFill>
                  <a:srgbClr val="3E3F68"/>
                </a:solidFill>
                <a:latin typeface="Gill Sans MT" charset="0"/>
              </a:rPr>
              <a:t>reference_wrapper</a:t>
            </a:r>
            <a:r>
              <a:rPr lang="it-IT" dirty="0" smtClean="0">
                <a:solidFill>
                  <a:srgbClr val="3E3F68"/>
                </a:solidFill>
                <a:latin typeface="Gill Sans MT" charset="0"/>
              </a:rPr>
              <a:t>&lt;T&gt; (tramite la funzioni </a:t>
            </a:r>
            <a:r>
              <a:rPr lang="it-IT" dirty="0" err="1" smtClean="0">
                <a:solidFill>
                  <a:srgbClr val="3E3F68"/>
                </a:solidFill>
                <a:latin typeface="Gill Sans MT" charset="0"/>
              </a:rPr>
              <a:t>std</a:t>
            </a:r>
            <a:r>
              <a:rPr lang="it-IT" dirty="0" smtClean="0">
                <a:solidFill>
                  <a:srgbClr val="3E3F68"/>
                </a:solidFill>
                <a:latin typeface="Gill Sans MT" charset="0"/>
              </a:rPr>
              <a:t>::</a:t>
            </a:r>
            <a:r>
              <a:rPr lang="it-IT" dirty="0" err="1" smtClean="0">
                <a:solidFill>
                  <a:srgbClr val="3E3F68"/>
                </a:solidFill>
                <a:latin typeface="Gill Sans MT" charset="0"/>
              </a:rPr>
              <a:t>ref</a:t>
            </a:r>
            <a:r>
              <a:rPr lang="it-IT" dirty="0" smtClean="0">
                <a:solidFill>
                  <a:srgbClr val="3E3F68"/>
                </a:solidFill>
                <a:latin typeface="Gill Sans MT" charset="0"/>
              </a:rPr>
              <a:t>(v) e </a:t>
            </a:r>
            <a:r>
              <a:rPr lang="it-IT" dirty="0" err="1" smtClean="0">
                <a:solidFill>
                  <a:srgbClr val="3E3F68"/>
                </a:solidFill>
                <a:latin typeface="Gill Sans MT" charset="0"/>
              </a:rPr>
              <a:t>std</a:t>
            </a:r>
            <a:r>
              <a:rPr lang="it-IT" dirty="0" smtClean="0">
                <a:solidFill>
                  <a:srgbClr val="3E3F68"/>
                </a:solidFill>
                <a:latin typeface="Gill Sans MT" charset="0"/>
              </a:rPr>
              <a:t>::</a:t>
            </a:r>
            <a:r>
              <a:rPr lang="it-IT" dirty="0" err="1" smtClean="0">
                <a:solidFill>
                  <a:srgbClr val="3E3F68"/>
                </a:solidFill>
                <a:latin typeface="Gill Sans MT" charset="0"/>
              </a:rPr>
              <a:t>cref</a:t>
            </a:r>
            <a:r>
              <a:rPr lang="it-IT" dirty="0" smtClean="0">
                <a:solidFill>
                  <a:srgbClr val="3E3F68"/>
                </a:solidFill>
                <a:latin typeface="Gill Sans MT" charset="0"/>
              </a:rPr>
              <a:t>(v) definite in &lt;</a:t>
            </a:r>
            <a:r>
              <a:rPr lang="it-IT" dirty="0" err="1" smtClean="0">
                <a:solidFill>
                  <a:srgbClr val="3E3F68"/>
                </a:solidFill>
                <a:latin typeface="Gill Sans MT" charset="0"/>
              </a:rPr>
              <a:t>functional</a:t>
            </a:r>
            <a:r>
              <a:rPr lang="it-IT" dirty="0" smtClean="0">
                <a:solidFill>
                  <a:srgbClr val="3E3F68"/>
                </a:solidFill>
                <a:latin typeface="Gill Sans MT" charset="0"/>
              </a:rPr>
              <a:t>&gt;) </a:t>
            </a:r>
            <a:endParaRPr lang="it-IT" dirty="0">
              <a:solidFill>
                <a:srgbClr val="3E3F68"/>
              </a:solidFill>
              <a:latin typeface="Gill Sans MT" charset="0"/>
            </a:endParaRPr>
          </a:p>
          <a:p>
            <a:pPr lvl="1">
              <a:defRPr/>
            </a:pPr>
            <a:endParaRPr lang="it-IT" dirty="0">
              <a:solidFill>
                <a:srgbClr val="3E3F68"/>
              </a:solidFill>
              <a:latin typeface="Gill Sans MT" charset="0"/>
            </a:endParaRPr>
          </a:p>
        </p:txBody>
      </p:sp>
      <p:sp>
        <p:nvSpPr>
          <p:cNvPr id="15363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A9EDF3-C882-C54B-9CD5-B466FABEC505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6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Specificare il </a:t>
            </a:r>
            <a:r>
              <a:rPr lang="it-IT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compito da eseguire</a:t>
            </a:r>
            <a:endParaRPr lang="it-IT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  <a:cs typeface="+mj-cs"/>
            </a:endParaRPr>
          </a:p>
        </p:txBody>
      </p:sp>
      <p:sp>
        <p:nvSpPr>
          <p:cNvPr id="16386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I parametri passati per riferimento possono essere utilizzati per ospitare i valori di ritorno della funzione 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In questo caso occorre garantire che il ciclo di vita di tali parametri sopravviva alla terminazione del thread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Ed attendere che il thread sia terminato prima di esaminarne il contenuto</a:t>
            </a:r>
          </a:p>
          <a:p>
            <a:pPr lvl="1"/>
            <a:endParaRPr lang="it-IT">
              <a:solidFill>
                <a:srgbClr val="3E3F68"/>
              </a:solidFill>
              <a:latin typeface="Gill Sans MT" charset="0"/>
            </a:endParaRPr>
          </a:p>
        </p:txBody>
      </p:sp>
      <p:sp>
        <p:nvSpPr>
          <p:cNvPr id="16387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7A5204-5296-4D45-9F09-626AC134745A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7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>
                <a:cs typeface="+mj-cs"/>
              </a:rPr>
              <a:t>Specificare</a:t>
            </a:r>
            <a:r>
              <a:rPr lang="en-GB" dirty="0" smtClean="0">
                <a:cs typeface="+mj-cs"/>
              </a:rPr>
              <a:t> </a:t>
            </a:r>
            <a:r>
              <a:rPr lang="en-GB" dirty="0" err="1" smtClean="0">
                <a:cs typeface="+mj-cs"/>
              </a:rPr>
              <a:t>il</a:t>
            </a:r>
            <a:r>
              <a:rPr lang="en-GB" dirty="0" smtClean="0">
                <a:cs typeface="+mj-cs"/>
              </a:rPr>
              <a:t> </a:t>
            </a:r>
            <a:r>
              <a:rPr lang="en-GB" dirty="0" err="1" smtClean="0">
                <a:cs typeface="+mj-cs"/>
              </a:rPr>
              <a:t>compito</a:t>
            </a:r>
            <a:r>
              <a:rPr lang="en-GB" dirty="0" smtClean="0">
                <a:cs typeface="+mj-cs"/>
              </a:rPr>
              <a:t> da </a:t>
            </a:r>
            <a:r>
              <a:rPr lang="en-GB" dirty="0" err="1" smtClean="0">
                <a:cs typeface="+mj-cs"/>
              </a:rPr>
              <a:t>eseguire</a:t>
            </a:r>
            <a:endParaRPr lang="en-GB" dirty="0">
              <a:cs typeface="+mj-cs"/>
            </a:endParaRPr>
          </a:p>
        </p:txBody>
      </p:sp>
      <p:sp>
        <p:nvSpPr>
          <p:cNvPr id="17410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0773E8F-7EF8-B24A-BA26-F818943E3C63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8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1435100" y="1073150"/>
            <a:ext cx="7059613" cy="53308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#include &lt;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algn="l">
              <a:defRPr/>
            </a:pP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f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&amp;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) {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result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mr-IN" dirty="0"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;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algn="l">
              <a:defRPr/>
            </a:pPr>
            <a:endParaRPr lang="it-IT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main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() {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res1,res2;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std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thread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 t1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f,std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::</a:t>
            </a:r>
            <a:r>
              <a:rPr lang="it-IT" dirty="0" err="1">
                <a:latin typeface="Consolas" pitchFamily="49" charset="0"/>
                <a:ea typeface="+mn-ea"/>
                <a:cs typeface="Consolas" pitchFamily="49" charset="0"/>
              </a:rPr>
              <a:t>ref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(res1)); 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it-IT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thread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t2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(</a:t>
            </a:r>
            <a:r>
              <a:rPr lang="it-IT" dirty="0" err="1">
                <a:latin typeface="Consolas" pitchFamily="49" charset="0"/>
                <a:cs typeface="Consolas" pitchFamily="49" charset="0"/>
              </a:rPr>
              <a:t>f,std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::</a:t>
            </a:r>
            <a:r>
              <a:rPr lang="it-IT" dirty="0" err="1">
                <a:latin typeface="Consolas" pitchFamily="49" charset="0"/>
                <a:cs typeface="Consolas" pitchFamily="49" charset="0"/>
              </a:rPr>
              <a:t>ref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(res2)); </a:t>
            </a:r>
            <a:endParaRPr lang="it-IT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endParaRPr lang="it-IT" dirty="0">
              <a:latin typeface="Consolas" pitchFamily="49" charset="0"/>
              <a:ea typeface="+mn-ea"/>
              <a:cs typeface="Consolas" pitchFamily="49" charset="0"/>
            </a:endParaRP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t1.join</a:t>
            </a: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();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</a:t>
            </a:r>
            <a:r>
              <a:rPr lang="it-IT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t1.join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</a:t>
            </a:r>
            <a:r>
              <a:rPr lang="it-IT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::</a:t>
            </a:r>
            <a:r>
              <a:rPr lang="it-IT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&lt;&lt;res1&lt;&lt;"  "&lt;&lt;res2&lt;&lt;"\</a:t>
            </a:r>
            <a:r>
              <a:rPr lang="it-IT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";</a:t>
            </a:r>
          </a:p>
          <a:p>
            <a:pPr algn="l">
              <a:defRPr/>
            </a:pPr>
            <a:r>
              <a:rPr lang="it-IT" dirty="0"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algn="l">
              <a:defRPr/>
            </a:pPr>
            <a:endParaRPr lang="en-US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  <a:cs typeface="+mj-cs"/>
              </a:rPr>
              <a:t>Specificare il compito attraverso un funtore</a:t>
            </a:r>
          </a:p>
        </p:txBody>
      </p:sp>
      <p:sp>
        <p:nvSpPr>
          <p:cNvPr id="18434" name="Segnaposto contenuto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470400"/>
          </a:xfrm>
        </p:spPr>
        <p:txBody>
          <a:bodyPr/>
          <a:lstStyle/>
          <a:p>
            <a:r>
              <a:rPr lang="it-IT">
                <a:latin typeface="Gill Sans MT" charset="0"/>
              </a:rPr>
              <a:t>Spesso è comodo utilizzare una funzione lambda come parametro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I parametri catturati come reference potranno essere modificati dal thread creato e resi visibili al codice del thread creante</a:t>
            </a:r>
          </a:p>
          <a:p>
            <a:r>
              <a:rPr lang="it-IT">
                <a:latin typeface="Gill Sans MT" charset="0"/>
              </a:rPr>
              <a:t>Questo può creare problemi di sincronizzazione e di accesso alla memoria </a:t>
            </a:r>
          </a:p>
          <a:p>
            <a:pPr lvl="1"/>
            <a:r>
              <a:rPr lang="it-IT">
                <a:solidFill>
                  <a:srgbClr val="3E3F68"/>
                </a:solidFill>
                <a:latin typeface="Gill Sans MT" charset="0"/>
              </a:rPr>
              <a:t>Se, nel frattempo, i parametri escono dal proprio scope</a:t>
            </a:r>
          </a:p>
          <a:p>
            <a:endParaRPr lang="it-IT">
              <a:latin typeface="Gill Sans MT" charset="0"/>
            </a:endParaRPr>
          </a:p>
          <a:p>
            <a:endParaRPr lang="it-IT">
              <a:latin typeface="Gill Sans MT" charset="0"/>
            </a:endParaRPr>
          </a:p>
          <a:p>
            <a:endParaRPr lang="it-IT">
              <a:latin typeface="Gill Sans MT" charset="0"/>
            </a:endParaRPr>
          </a:p>
        </p:txBody>
      </p:sp>
      <p:sp>
        <p:nvSpPr>
          <p:cNvPr id="18435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025D135-1435-EA43-B8E7-0589D19C56E1}" type="slidenum">
              <a:rPr lang="en-US" sz="1200">
                <a:solidFill>
                  <a:srgbClr val="A3A3A3"/>
                </a:solidFill>
                <a:latin typeface="Gill Sans MT" charset="0"/>
              </a:rPr>
              <a:pPr/>
              <a:t>9</a:t>
            </a:fld>
            <a:endParaRPr lang="en-US" sz="1200">
              <a:solidFill>
                <a:srgbClr val="A3A3A3"/>
              </a:solidFill>
              <a:latin typeface="Gill Sans MT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Tramont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 bwMode="auto">
        <a:noFill/>
        <a:ln w="12700">
          <a:noFill/>
          <a:miter lim="800000"/>
          <a:headEnd/>
          <a:tailEnd/>
        </a:ln>
        <a:effectLst/>
      </a:spPr>
      <a:bodyPr wrap="none" lIns="90488" tIns="44450" rIns="90488" bIns="44450">
        <a:spAutoFit/>
      </a:bodyPr>
      <a:lstStyle>
        <a:defPPr algn="l">
          <a:lnSpc>
            <a:spcPct val="100000"/>
          </a:lnSpc>
          <a:spcBef>
            <a:spcPct val="0"/>
          </a:spcBef>
          <a:buClrTx/>
          <a:buSzTx/>
          <a:buFontTx/>
          <a:buNone/>
          <a:defRPr sz="1600" dirty="0">
            <a:solidFill>
              <a:schemeClr val="bg1">
                <a:lumMod val="65000"/>
              </a:schemeClr>
            </a:solidFill>
            <a:latin typeface="Arial" pitchFamily="34" charset="0"/>
            <a:cs typeface="Arial" pitchFamily="34" charset="0"/>
          </a:defRPr>
        </a:defPPr>
      </a:lstStyle>
    </a:spDef>
    <a:txDef>
      <a:spPr>
        <a:solidFill>
          <a:srgbClr val="FFFFCC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Autofit/>
      </a:bodyPr>
      <a:lstStyle>
        <a:defPPr algn="l">
          <a:defRPr sz="1800" dirty="0">
            <a:latin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c1_2</Template>
  <TotalTime>14580</TotalTime>
  <Words>1956</Words>
  <Application>Microsoft Macintosh PowerPoint</Application>
  <PresentationFormat>Presentazione su schermo (4:3)</PresentationFormat>
  <Paragraphs>218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0" baseType="lpstr">
      <vt:lpstr>template</vt:lpstr>
      <vt:lpstr>Programmazione concorrente in C++11 - Parte II</vt:lpstr>
      <vt:lpstr>Argomenti</vt:lpstr>
      <vt:lpstr>Gestire la concorrenza a basso livello</vt:lpstr>
      <vt:lpstr>La classe std::thread</vt:lpstr>
      <vt:lpstr>Esempio</vt:lpstr>
      <vt:lpstr>Specificare il compito da eseguire</vt:lpstr>
      <vt:lpstr>Specificare il compito da eseguire</vt:lpstr>
      <vt:lpstr>Specificare il compito da eseguire</vt:lpstr>
      <vt:lpstr>Specificare il compito attraverso un funtore</vt:lpstr>
      <vt:lpstr>Differenze tra std::thread e std::async</vt:lpstr>
      <vt:lpstr>Differenze tra std::thread e std::async</vt:lpstr>
      <vt:lpstr>Ciclo di vita di un thread</vt:lpstr>
      <vt:lpstr>Ciclo di vita di un thread</vt:lpstr>
      <vt:lpstr>Gestire la terminazione</vt:lpstr>
      <vt:lpstr>Restituire un risultato</vt:lpstr>
      <vt:lpstr>Restituire un risultato</vt:lpstr>
      <vt:lpstr>std::promise&lt;T&gt;</vt:lpstr>
      <vt:lpstr>Esempio</vt:lpstr>
      <vt:lpstr>Esempio</vt:lpstr>
      <vt:lpstr>Thread distaccati</vt:lpstr>
      <vt:lpstr>Thread distaccati</vt:lpstr>
      <vt:lpstr>Promesse e corse critiche</vt:lpstr>
      <vt:lpstr>Promesse e corse critiche</vt:lpstr>
      <vt:lpstr>std::packaged_task&lt;T(Args...)&gt;</vt:lpstr>
      <vt:lpstr>Thread pool</vt:lpstr>
      <vt:lpstr>Thread pool</vt:lpstr>
      <vt:lpstr>Conoscere la propria identità</vt:lpstr>
      <vt:lpstr>Sospendere l’esecuzione</vt:lpstr>
      <vt:lpstr>Spunti di riflessione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 c++</dc:title>
  <dc:creator>LABDAR</dc:creator>
  <cp:lastModifiedBy>Giovanni Malnati</cp:lastModifiedBy>
  <cp:revision>568</cp:revision>
  <dcterms:created xsi:type="dcterms:W3CDTF">2004-10-15T08:24:14Z</dcterms:created>
  <dcterms:modified xsi:type="dcterms:W3CDTF">2018-05-28T20:49:46Z</dcterms:modified>
</cp:coreProperties>
</file>