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86" r:id="rId30"/>
    <p:sldId id="307" r:id="rId31"/>
    <p:sldId id="289" r:id="rId32"/>
    <p:sldId id="290" r:id="rId33"/>
    <p:sldId id="291" r:id="rId34"/>
    <p:sldId id="280" r:id="rId35"/>
    <p:sldId id="292" r:id="rId36"/>
    <p:sldId id="293" r:id="rId37"/>
    <p:sldId id="294" r:id="rId38"/>
    <p:sldId id="295" r:id="rId39"/>
    <p:sldId id="296" r:id="rId40"/>
    <p:sldId id="297" r:id="rId41"/>
    <p:sldId id="287" r:id="rId42"/>
    <p:sldId id="288" r:id="rId43"/>
    <p:sldId id="298" r:id="rId44"/>
    <p:sldId id="299" r:id="rId45"/>
    <p:sldId id="300" r:id="rId46"/>
    <p:sldId id="301" r:id="rId47"/>
    <p:sldId id="302" r:id="rId48"/>
    <p:sldId id="303" r:id="rId49"/>
    <p:sldId id="304" r:id="rId50"/>
    <p:sldId id="305" r:id="rId51"/>
    <p:sldId id="308" r:id="rId52"/>
    <p:sldId id="313" r:id="rId53"/>
    <p:sldId id="309" r:id="rId54"/>
    <p:sldId id="310" r:id="rId55"/>
    <p:sldId id="311" r:id="rId56"/>
    <p:sldId id="312"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1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02/04/2020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02/04/2020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02/04/2020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b="1" dirty="0"/>
              <a:t>Esercizi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spingersi a dimensioni elevate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xmlns="">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pPr algn="ctr"/>
            <a:r>
              <a:rPr lang="it-IT" b="1"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l’intero I a caso in formato binario con 64 bit</a:t>
            </a:r>
          </a:p>
          <a:p>
            <a:pPr marL="0" indent="0">
              <a:buNone/>
            </a:pPr>
            <a:r>
              <a:rPr lang="it-IT" b="1" dirty="0"/>
              <a:t>                                I = 01101010010101001…00111  </a:t>
            </a:r>
          </a:p>
          <a:p>
            <a:r>
              <a:rPr lang="it-IT" b="1" dirty="0"/>
              <a:t>Si tratta di una successione casuale di 0 e 1 che in linea di principio  si potrebbe generare tirando una moneta 64 volte. </a:t>
            </a:r>
          </a:p>
          <a:p>
            <a:pPr algn="just"/>
            <a:r>
              <a:rPr lang="it-IT" dirty="0"/>
              <a:t>Il massimo di questi interi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b="1" dirty="0"/>
              <a:t>Implementazione Hardware di rand()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lnSpcReduction="20000"/>
          </a:bodyPr>
          <a:lstStyle/>
          <a:p>
            <a:r>
              <a:rPr lang="it-IT" dirty="0"/>
              <a:t>Cosa potrebbe essere l’analogo di «tirare un moneta» all’interno di un calcolatore?  Come si fa ad essere sicuri della uniformità ? </a:t>
            </a:r>
          </a:p>
          <a:p>
            <a:r>
              <a:rPr lang="it-IT" dirty="0"/>
              <a:t>Alcuni hanno proposto come generatore hardware di rand()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 Per «</a:t>
            </a:r>
            <a:r>
              <a:rPr lang="it-IT" dirty="0" err="1"/>
              <a:t>triggerare</a:t>
            </a:r>
            <a:r>
              <a:rPr lang="it-IT" dirty="0"/>
              <a:t>» l’istante in cui fare il download  si può usare il decadimento radioattivo come avviene nell’esperimento mentale del  «gatto di </a:t>
            </a:r>
            <a:r>
              <a:rPr lang="it-IT" dirty="0" err="1"/>
              <a:t>Schroedinger</a:t>
            </a:r>
            <a:r>
              <a:rPr lang="it-IT" dirty="0"/>
              <a:t>».  </a:t>
            </a:r>
          </a:p>
          <a:p>
            <a:r>
              <a:rPr lang="it-IT" dirty="0"/>
              <a:t>L’emissione di una particella alfa da parte di nucleo radioattivo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Sequenze non ripetibili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sequenza di numeri casuali  tuttavia </a:t>
            </a:r>
          </a:p>
          <a:p>
            <a:r>
              <a:rPr lang="it-IT" dirty="0"/>
              <a:t>A meno che non si «salvi» la sequenza,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In fase di progettazione si confrontano due diverse geometrie per il detector 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000" b="1" dirty="0"/>
              <a:t>vedi  https://it.wikipedia.org/wiki/Generatore_lineare_congruenziale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+1  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sequenza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xmlns="">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Sequenze pseudo-casuali  e Periodicità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normAutofit lnSpcReduction="10000"/>
          </a:bodyPr>
          <a:lstStyle/>
          <a:p>
            <a:r>
              <a:rPr lang="it-IT" dirty="0"/>
              <a:t>La lista di pseudo-casuali è ripercorribile: basta partire dallo stesso </a:t>
            </a:r>
            <a:r>
              <a:rPr lang="it-IT" b="1" dirty="0"/>
              <a:t>seme X0 </a:t>
            </a:r>
          </a:p>
          <a:p>
            <a:r>
              <a:rPr lang="it-IT" dirty="0"/>
              <a:t>Esiste letteratura copiosa sui numeri pseudo-casuali (teoria dei numeri)  … ovviamente non ce ne occupiamo ! </a:t>
            </a:r>
          </a:p>
          <a:p>
            <a:r>
              <a:rPr lang="it-IT" dirty="0"/>
              <a:t>Le congruenze lineari forniscono liste che al massimo hanno periodo uguale a m  (dimostrarlo!) </a:t>
            </a:r>
          </a:p>
          <a:p>
            <a:r>
              <a:rPr lang="it-IT" dirty="0"/>
              <a:t>Ovviamente sono apprezzati gli algoritmi che hanno il periodo maggiore possibile (Fare una ricerca sui generatori random)</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5174-DB8A-4029-8A5B-BC03899574A1}"/>
              </a:ext>
            </a:extLst>
          </p:cNvPr>
          <p:cNvSpPr>
            <a:spLocks noGrp="1"/>
          </p:cNvSpPr>
          <p:nvPr>
            <p:ph type="title"/>
          </p:nvPr>
        </p:nvSpPr>
        <p:spPr/>
        <p:txBody>
          <a:bodyPr/>
          <a:lstStyle/>
          <a:p>
            <a:pPr algn="ctr"/>
            <a:r>
              <a:rPr lang="it-IT" b="1" dirty="0"/>
              <a:t>Montecarlo VS Metodi analitici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6A6703-AA5B-4B55-A1A6-4DD549BDFF91}"/>
                  </a:ext>
                </a:extLst>
              </p:cNvPr>
              <p:cNvSpPr>
                <a:spLocks noGrp="1"/>
              </p:cNvSpPr>
              <p:nvPr>
                <p:ph idx="1"/>
              </p:nvPr>
            </p:nvSpPr>
            <p:spPr/>
            <p:txBody>
              <a:bodyPr>
                <a:normAutofit lnSpcReduction="10000"/>
              </a:bodyPr>
              <a:lstStyle/>
              <a:p>
                <a:pPr marL="0" indent="0">
                  <a:buNone/>
                </a:pPr>
                <a:r>
                  <a:rPr lang="it-IT" dirty="0"/>
                  <a:t>Una delle applicazioni dei numeri pseudo-casuali consiste nella determinazione per via numerica di Integrali . La stima di </a:t>
                </a:r>
                <a:r>
                  <a:rPr lang="it-IT" dirty="0">
                    <a:latin typeface="Symbol" panose="05050102010706020507" pitchFamily="18" charset="2"/>
                  </a:rPr>
                  <a:t>p</a:t>
                </a:r>
                <a:r>
                  <a:rPr lang="it-IT" dirty="0"/>
                  <a:t> tirando «punti a caso» è un modo (forse non il più furbo!)  per risolvere numericamente l’integrale </a:t>
                </a:r>
              </a:p>
              <a:p>
                <a:pPr marL="0" indent="0">
                  <a:buNone/>
                </a:pPr>
                <a14:m>
                  <m:oMathPara xmlns:m="http://schemas.openxmlformats.org/officeDocument/2006/math">
                    <m:oMathParaPr>
                      <m:jc m:val="centerGroup"/>
                    </m:oMathParaPr>
                    <m:oMath xmlns:m="http://schemas.openxmlformats.org/officeDocument/2006/math">
                      <m:nary>
                        <m:naryPr>
                          <m:ctrlPr>
                            <a:rPr lang="it-IT" i="1" smtClean="0">
                              <a:latin typeface="Cambria Math" panose="02040503050406030204" pitchFamily="18" charset="0"/>
                            </a:rPr>
                          </m:ctrlPr>
                        </m:naryPr>
                        <m:sub>
                          <m:r>
                            <m:rPr>
                              <m:brk m:alnAt="23"/>
                            </m:rPr>
                            <a:rPr lang="it-IT" b="0" i="1" smtClean="0">
                              <a:latin typeface="Cambria Math" panose="02040503050406030204" pitchFamily="18" charset="0"/>
                            </a:rPr>
                            <m:t>0</m:t>
                          </m:r>
                        </m:sub>
                        <m:sup>
                          <m:r>
                            <a:rPr lang="it-IT" b="0" i="1" smtClean="0">
                              <a:latin typeface="Cambria Math" panose="02040503050406030204" pitchFamily="18" charset="0"/>
                            </a:rPr>
                            <m:t>1</m:t>
                          </m:r>
                        </m:sup>
                        <m:e>
                          <m:rad>
                            <m:radPr>
                              <m:degHide m:val="on"/>
                              <m:ctrlPr>
                                <a:rPr lang="it-IT" i="1" smtClean="0">
                                  <a:latin typeface="Cambria Math" panose="02040503050406030204" pitchFamily="18" charset="0"/>
                                </a:rPr>
                              </m:ctrlPr>
                            </m:radPr>
                            <m:deg/>
                            <m:e>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2</m:t>
                                  </m:r>
                                </m:sup>
                              </m:sSup>
                            </m:e>
                          </m:ra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e>
                      </m:nary>
                    </m:oMath>
                  </m:oMathPara>
                </a14:m>
                <a:endParaRPr lang="it-IT" dirty="0"/>
              </a:p>
              <a:p>
                <a:pPr marL="0" indent="0">
                  <a:buNone/>
                </a:pPr>
                <a:r>
                  <a:rPr lang="it-IT" dirty="0"/>
                  <a:t>Se N indica il numero di punti sorteggiati ovvero il numero di volte che si è calcolato il valore dell’integrando, il metodo fornisce l’integrale con una accuratezza che scala come  N</a:t>
                </a:r>
                <a:r>
                  <a:rPr lang="it-IT" baseline="30000" dirty="0"/>
                  <a:t>-1/2</a:t>
                </a:r>
              </a:p>
              <a:p>
                <a:pPr marL="0" indent="0">
                  <a:buNone/>
                </a:pPr>
                <a:r>
                  <a:rPr lang="it-IT" dirty="0"/>
                  <a:t>Domanda: MMC è competitivo  quanto a accuratezza rispetto ad  altri  metodi ?  Vale la pena di adottarlo?  … vediamo gli altri metodi…</a:t>
                </a:r>
              </a:p>
              <a:p>
                <a:pPr marL="0" indent="0">
                  <a:buNone/>
                </a:pPr>
                <a:endParaRPr lang="it-IT" baseline="30000" dirty="0"/>
              </a:p>
              <a:p>
                <a:pPr marL="0" indent="0">
                  <a:buNone/>
                </a:pPr>
                <a:endParaRPr lang="it-IT" baseline="30000" dirty="0"/>
              </a:p>
            </p:txBody>
          </p:sp>
        </mc:Choice>
        <mc:Fallback xmlns="">
          <p:sp>
            <p:nvSpPr>
              <p:cNvPr id="3" name="Segnaposto contenuto 2">
                <a:extLst>
                  <a:ext uri="{FF2B5EF4-FFF2-40B4-BE49-F238E27FC236}">
                    <a16:creationId xmlns:a16="http://schemas.microsoft.com/office/drawing/2014/main" id="{976A6703-AA5B-4B55-A1A6-4DD549BDFF91}"/>
                  </a:ext>
                </a:extLst>
              </p:cNvPr>
              <p:cNvSpPr>
                <a:spLocks noGrp="1" noRot="1" noChangeAspect="1" noMove="1" noResize="1" noEditPoints="1" noAdjustHandles="1" noChangeArrowheads="1" noChangeShapeType="1" noTextEdit="1"/>
              </p:cNvSpPr>
              <p:nvPr>
                <p:ph idx="1"/>
              </p:nvPr>
            </p:nvSpPr>
            <p:spPr>
              <a:blipFill>
                <a:blip r:embed="rId2"/>
                <a:stretch>
                  <a:fillRect l="-1217" t="-3081" r="-870" b="-2521"/>
                </a:stretch>
              </a:blipFill>
            </p:spPr>
            <p:txBody>
              <a:bodyPr/>
              <a:lstStyle/>
              <a:p>
                <a:r>
                  <a:rPr lang="it-IT">
                    <a:noFill/>
                  </a:rPr>
                  <a:t> </a:t>
                </a:r>
              </a:p>
            </p:txBody>
          </p:sp>
        </mc:Fallback>
      </mc:AlternateContent>
    </p:spTree>
    <p:extLst>
      <p:ext uri="{BB962C8B-B14F-4D97-AF65-F5344CB8AC3E}">
        <p14:creationId xmlns:p14="http://schemas.microsoft.com/office/powerpoint/2010/main" val="313923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1A848-6F02-4FE5-A86B-19BE21B79200}"/>
              </a:ext>
            </a:extLst>
          </p:cNvPr>
          <p:cNvSpPr>
            <a:spLocks noGrp="1"/>
          </p:cNvSpPr>
          <p:nvPr>
            <p:ph type="title"/>
          </p:nvPr>
        </p:nvSpPr>
        <p:spPr/>
        <p:txBody>
          <a:bodyPr/>
          <a:lstStyle/>
          <a:p>
            <a:pPr algn="ctr"/>
            <a:r>
              <a:rPr lang="it-IT" dirty="0"/>
              <a:t>Metodo dei trapezio</a:t>
            </a:r>
          </a:p>
        </p:txBody>
      </p:sp>
      <p:sp>
        <p:nvSpPr>
          <p:cNvPr id="3" name="Segnaposto contenuto 2">
            <a:extLst>
              <a:ext uri="{FF2B5EF4-FFF2-40B4-BE49-F238E27FC236}">
                <a16:creationId xmlns:a16="http://schemas.microsoft.com/office/drawing/2014/main" id="{7F67AC89-B3B6-4495-8FF5-AEB650CE97A2}"/>
              </a:ext>
            </a:extLst>
          </p:cNvPr>
          <p:cNvSpPr>
            <a:spLocks noGrp="1"/>
          </p:cNvSpPr>
          <p:nvPr>
            <p:ph idx="1"/>
          </p:nvPr>
        </p:nvSpPr>
        <p:spPr/>
        <p:txBody>
          <a:bodyPr>
            <a:normAutofit/>
          </a:bodyPr>
          <a:lstStyle/>
          <a:p>
            <a:pPr algn="just"/>
            <a:r>
              <a:rPr lang="it-IT" sz="2400" dirty="0"/>
              <a:t>Un metodo classico per valutare numericamente integrali definiti consiste nel dividere l’intervallo di integrazione [</a:t>
            </a:r>
            <a:r>
              <a:rPr lang="it-IT" sz="2400" dirty="0" err="1"/>
              <a:t>a,b</a:t>
            </a:r>
            <a:r>
              <a:rPr lang="it-IT" sz="2400" dirty="0"/>
              <a:t>] in N </a:t>
            </a:r>
            <a:r>
              <a:rPr lang="it-IT" sz="2400" dirty="0" err="1"/>
              <a:t>sottointervalli</a:t>
            </a:r>
            <a:r>
              <a:rPr lang="it-IT" sz="2400" dirty="0"/>
              <a:t>  di uguale ampiezza (b-a)/N , nei quali la funzione si approssima con il suo valore medio  (Regola del trapezio): L’errore che si commette ad approssimare l’area sottesa con la successione di trapezi è data da </a:t>
            </a:r>
          </a:p>
        </p:txBody>
      </p:sp>
      <p:pic>
        <p:nvPicPr>
          <p:cNvPr id="5" name="Immagine 4" descr="Immagine che contiene edificio, orologio, torre&#10;&#10;Descrizione generata automaticamente">
            <a:extLst>
              <a:ext uri="{FF2B5EF4-FFF2-40B4-BE49-F238E27FC236}">
                <a16:creationId xmlns:a16="http://schemas.microsoft.com/office/drawing/2014/main" id="{52D9A14B-0CE7-463B-9F2A-15B7BF36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6" y="3719375"/>
            <a:ext cx="2744552" cy="229856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08AC86-D178-4FD8-8B0B-65271759B9B8}"/>
                  </a:ext>
                </a:extLst>
              </p:cNvPr>
              <p:cNvSpPr txBox="1"/>
              <p:nvPr/>
            </p:nvSpPr>
            <p:spPr>
              <a:xfrm>
                <a:off x="4512365" y="3429000"/>
                <a:ext cx="6420678" cy="2335126"/>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r>
                              <a:rPr lang="it-IT" sz="3200" b="0" i="1" smtClean="0">
                                <a:latin typeface="Cambria Math" panose="02040503050406030204" pitchFamily="18" charset="0"/>
                              </a:rPr>
                              <m:t>)</m:t>
                            </m:r>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La dimostrazione segue dal teorema della media di Lagrange. [Cercare una dimostrazione]  </a:t>
                </a:r>
              </a:p>
            </p:txBody>
          </p:sp>
        </mc:Choice>
        <mc:Fallback xmlns="">
          <p:sp>
            <p:nvSpPr>
              <p:cNvPr id="6" name="CasellaDiTesto 5">
                <a:extLst>
                  <a:ext uri="{FF2B5EF4-FFF2-40B4-BE49-F238E27FC236}">
                    <a16:creationId xmlns:a16="http://schemas.microsoft.com/office/drawing/2014/main" id="{F208AC86-D178-4FD8-8B0B-65271759B9B8}"/>
                  </a:ext>
                </a:extLst>
              </p:cNvPr>
              <p:cNvSpPr txBox="1">
                <a:spLocks noRot="1" noChangeAspect="1" noMove="1" noResize="1" noEditPoints="1" noAdjustHandles="1" noChangeArrowheads="1" noChangeShapeType="1" noTextEdit="1"/>
              </p:cNvSpPr>
              <p:nvPr/>
            </p:nvSpPr>
            <p:spPr>
              <a:xfrm>
                <a:off x="4512365" y="3429000"/>
                <a:ext cx="6420678" cy="2335126"/>
              </a:xfrm>
              <a:prstGeom prst="rect">
                <a:avLst/>
              </a:prstGeom>
              <a:blipFill>
                <a:blip r:embed="rId3"/>
                <a:stretch>
                  <a:fillRect l="-1425" r="-1519" b="-4700"/>
                </a:stretch>
              </a:blipFill>
            </p:spPr>
            <p:txBody>
              <a:bodyPr/>
              <a:lstStyle/>
              <a:p>
                <a:r>
                  <a:rPr lang="it-IT">
                    <a:noFill/>
                  </a:rPr>
                  <a:t> </a:t>
                </a:r>
              </a:p>
            </p:txBody>
          </p:sp>
        </mc:Fallback>
      </mc:AlternateContent>
    </p:spTree>
    <p:extLst>
      <p:ext uri="{BB962C8B-B14F-4D97-AF65-F5344CB8AC3E}">
        <p14:creationId xmlns:p14="http://schemas.microsoft.com/office/powerpoint/2010/main" val="2696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CECAB-D063-4B7B-8364-EE1C3D6C9752}"/>
              </a:ext>
            </a:extLst>
          </p:cNvPr>
          <p:cNvSpPr>
            <a:spLocks noGrp="1"/>
          </p:cNvSpPr>
          <p:nvPr>
            <p:ph type="title"/>
          </p:nvPr>
        </p:nvSpPr>
        <p:spPr/>
        <p:txBody>
          <a:bodyPr/>
          <a:lstStyle/>
          <a:p>
            <a:r>
              <a:rPr lang="it-IT" dirty="0"/>
              <a:t>Approssimazione parabolica </a:t>
            </a:r>
          </a:p>
        </p:txBody>
      </p:sp>
      <p:sp>
        <p:nvSpPr>
          <p:cNvPr id="3" name="Segnaposto contenuto 2">
            <a:extLst>
              <a:ext uri="{FF2B5EF4-FFF2-40B4-BE49-F238E27FC236}">
                <a16:creationId xmlns:a16="http://schemas.microsoft.com/office/drawing/2014/main" id="{93D6BF96-BAE1-47A0-B4D6-C09FAA3900C8}"/>
              </a:ext>
            </a:extLst>
          </p:cNvPr>
          <p:cNvSpPr>
            <a:spLocks noGrp="1"/>
          </p:cNvSpPr>
          <p:nvPr>
            <p:ph idx="1"/>
          </p:nvPr>
        </p:nvSpPr>
        <p:spPr/>
        <p:txBody>
          <a:bodyPr/>
          <a:lstStyle/>
          <a:p>
            <a:r>
              <a:rPr lang="it-IT" dirty="0"/>
              <a:t>Si possono usare altre approssimazioni. Il metodo Cavalieri-Simpson usa una approssimazione parabolica  </a:t>
            </a:r>
          </a:p>
        </p:txBody>
      </p:sp>
      <p:pic>
        <p:nvPicPr>
          <p:cNvPr id="5" name="Immagine 4" descr="Immagine che contiene luce&#10;&#10;Descrizione generata automaticamente">
            <a:extLst>
              <a:ext uri="{FF2B5EF4-FFF2-40B4-BE49-F238E27FC236}">
                <a16:creationId xmlns:a16="http://schemas.microsoft.com/office/drawing/2014/main" id="{2025D9F1-3434-4644-B2FC-B69EA0A6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49"/>
            <a:ext cx="3594496" cy="3248526"/>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8A35430-DCB6-4364-BA33-A464BBD30EE0}"/>
                  </a:ext>
                </a:extLst>
              </p:cNvPr>
              <p:cNvSpPr txBox="1"/>
              <p:nvPr/>
            </p:nvSpPr>
            <p:spPr>
              <a:xfrm>
                <a:off x="4432696" y="3429000"/>
                <a:ext cx="6500347" cy="2704458"/>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e>
                            </m:d>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−4</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a:t>
                </a:r>
              </a:p>
              <a:p>
                <a:pPr algn="just"/>
                <a:r>
                  <a:rPr lang="it-IT" sz="2400" dirty="0"/>
                  <a:t>Aumentando il grado del polinomio l’accuratezza migliora ma si paga il prezzo «computazionale» di dover calcolare derivate di ordine elevato !</a:t>
                </a:r>
              </a:p>
            </p:txBody>
          </p:sp>
        </mc:Choice>
        <mc:Fallback xmlns="">
          <p:sp>
            <p:nvSpPr>
              <p:cNvPr id="6" name="CasellaDiTesto 5">
                <a:extLst>
                  <a:ext uri="{FF2B5EF4-FFF2-40B4-BE49-F238E27FC236}">
                    <a16:creationId xmlns:a16="http://schemas.microsoft.com/office/drawing/2014/main" id="{A8A35430-DCB6-4364-BA33-A464BBD30EE0}"/>
                  </a:ext>
                </a:extLst>
              </p:cNvPr>
              <p:cNvSpPr txBox="1">
                <a:spLocks noRot="1" noChangeAspect="1" noMove="1" noResize="1" noEditPoints="1" noAdjustHandles="1" noChangeArrowheads="1" noChangeShapeType="1" noTextEdit="1"/>
              </p:cNvSpPr>
              <p:nvPr/>
            </p:nvSpPr>
            <p:spPr>
              <a:xfrm>
                <a:off x="4432696" y="3429000"/>
                <a:ext cx="6500347" cy="2704458"/>
              </a:xfrm>
              <a:prstGeom prst="rect">
                <a:avLst/>
              </a:prstGeom>
              <a:blipFill>
                <a:blip r:embed="rId3"/>
                <a:stretch>
                  <a:fillRect l="-1407" r="-1501" b="-4063"/>
                </a:stretch>
              </a:blipFill>
            </p:spPr>
            <p:txBody>
              <a:bodyPr/>
              <a:lstStyle/>
              <a:p>
                <a:r>
                  <a:rPr lang="it-IT">
                    <a:noFill/>
                  </a:rPr>
                  <a:t> </a:t>
                </a:r>
              </a:p>
            </p:txBody>
          </p:sp>
        </mc:Fallback>
      </mc:AlternateContent>
    </p:spTree>
    <p:extLst>
      <p:ext uri="{BB962C8B-B14F-4D97-AF65-F5344CB8AC3E}">
        <p14:creationId xmlns:p14="http://schemas.microsoft.com/office/powerpoint/2010/main" val="93906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1CC9C-CFC2-4A40-9E68-84E3A34E2FBF}"/>
              </a:ext>
            </a:extLst>
          </p:cNvPr>
          <p:cNvSpPr>
            <a:spLocks noGrp="1"/>
          </p:cNvSpPr>
          <p:nvPr>
            <p:ph type="title"/>
          </p:nvPr>
        </p:nvSpPr>
        <p:spPr/>
        <p:txBody>
          <a:bodyPr/>
          <a:lstStyle/>
          <a:p>
            <a:r>
              <a:rPr lang="it-IT" b="1" dirty="0"/>
              <a:t>Confronto con accuratezza MC e Integrali in dimensione d</a:t>
            </a:r>
          </a:p>
        </p:txBody>
      </p:sp>
      <p:sp>
        <p:nvSpPr>
          <p:cNvPr id="3" name="Segnaposto contenuto 2">
            <a:extLst>
              <a:ext uri="{FF2B5EF4-FFF2-40B4-BE49-F238E27FC236}">
                <a16:creationId xmlns:a16="http://schemas.microsoft.com/office/drawing/2014/main" id="{67F7055C-7768-4C18-AA51-07EFF0B7C0E2}"/>
              </a:ext>
            </a:extLst>
          </p:cNvPr>
          <p:cNvSpPr>
            <a:spLocks noGrp="1"/>
          </p:cNvSpPr>
          <p:nvPr>
            <p:ph idx="1"/>
          </p:nvPr>
        </p:nvSpPr>
        <p:spPr/>
        <p:txBody>
          <a:bodyPr/>
          <a:lstStyle/>
          <a:p>
            <a:r>
              <a:rPr lang="it-IT" dirty="0"/>
              <a:t>Il metodo dei trapezi si può estendere al caso di Integrali doppi (d=2) </a:t>
            </a:r>
          </a:p>
          <a:p>
            <a:r>
              <a:rPr lang="it-IT" dirty="0"/>
              <a:t>IL numero N di «chiamate» alla funzione integranda viene però distribuito su un una griglia  bidimensionale </a:t>
            </a:r>
            <a:r>
              <a:rPr lang="it-IT" dirty="0" err="1"/>
              <a:t>Nx</a:t>
            </a:r>
            <a:r>
              <a:rPr lang="it-IT" dirty="0"/>
              <a:t> x </a:t>
            </a:r>
            <a:r>
              <a:rPr lang="it-IT" dirty="0" err="1"/>
              <a:t>Ny</a:t>
            </a:r>
            <a:r>
              <a:rPr lang="it-IT" dirty="0"/>
              <a:t> = N  </a:t>
            </a:r>
          </a:p>
          <a:p>
            <a:r>
              <a:rPr lang="it-IT" dirty="0"/>
              <a:t>La precisione del metodo trapezio si abbassa di grado  N </a:t>
            </a:r>
            <a:r>
              <a:rPr lang="it-IT" baseline="30000" dirty="0"/>
              <a:t>-2/d </a:t>
            </a:r>
            <a:endParaRPr lang="it-IT" dirty="0"/>
          </a:p>
          <a:p>
            <a:r>
              <a:rPr lang="it-IT" dirty="0"/>
              <a:t>Invece, il metodo MC mantiene il suo carattere binomiale e qualunque sia d ha sempre la stessa accuratezza   N</a:t>
            </a:r>
            <a:r>
              <a:rPr lang="it-IT" baseline="30000" dirty="0"/>
              <a:t>-1/2</a:t>
            </a:r>
            <a:r>
              <a:rPr lang="it-IT" dirty="0"/>
              <a:t>  </a:t>
            </a:r>
          </a:p>
          <a:p>
            <a:r>
              <a:rPr lang="it-IT" b="1" dirty="0">
                <a:solidFill>
                  <a:srgbClr val="FF0000"/>
                </a:solidFill>
              </a:rPr>
              <a:t>Se d&gt;4  Montecarlo «vince» sui Trapezi </a:t>
            </a:r>
          </a:p>
          <a:p>
            <a:pPr marL="0" indent="0">
              <a:buNone/>
            </a:pPr>
            <a:endParaRPr lang="it-IT" b="1" dirty="0">
              <a:solidFill>
                <a:srgbClr val="FF0000"/>
              </a:solidFill>
            </a:endParaRPr>
          </a:p>
        </p:txBody>
      </p:sp>
    </p:spTree>
    <p:extLst>
      <p:ext uri="{BB962C8B-B14F-4D97-AF65-F5344CB8AC3E}">
        <p14:creationId xmlns:p14="http://schemas.microsoft.com/office/powerpoint/2010/main" val="119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B392-2FD5-4F25-8E2D-9FF896596D4E}"/>
              </a:ext>
            </a:extLst>
          </p:cNvPr>
          <p:cNvSpPr>
            <a:spLocks noGrp="1"/>
          </p:cNvSpPr>
          <p:nvPr>
            <p:ph type="title"/>
          </p:nvPr>
        </p:nvSpPr>
        <p:spPr/>
        <p:txBody>
          <a:bodyPr/>
          <a:lstStyle/>
          <a:p>
            <a:r>
              <a:rPr lang="it-IT" dirty="0"/>
              <a:t>    </a:t>
            </a:r>
            <a:r>
              <a:rPr lang="it-IT" b="1" dirty="0"/>
              <a:t>Un teorema utile per il campionamen</a:t>
            </a:r>
            <a:r>
              <a:rPr lang="it-IT" dirty="0"/>
              <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EDBD4CB-3647-460D-B44D-85529A5C3CB5}"/>
                  </a:ext>
                </a:extLst>
              </p:cNvPr>
              <p:cNvSpPr>
                <a:spLocks noGrp="1"/>
              </p:cNvSpPr>
              <p:nvPr>
                <p:ph idx="1"/>
              </p:nvPr>
            </p:nvSpPr>
            <p:spPr>
              <a:xfrm>
                <a:off x="838200" y="1825624"/>
                <a:ext cx="10515600" cy="3978827"/>
              </a:xfrm>
            </p:spPr>
            <p:txBody>
              <a:bodyPr>
                <a:normAutofit fontScale="77500" lnSpcReduction="20000"/>
              </a:bodyPr>
              <a:lstStyle/>
              <a:p>
                <a:r>
                  <a:rPr lang="it-IT" dirty="0"/>
                  <a:t>T</a:t>
                </a:r>
                <a:r>
                  <a:rPr lang="it-IT" sz="3100" dirty="0"/>
                  <a:t>eorema:  La distribuzione della cumulativa di una PDF  </a:t>
                </a:r>
                <a:r>
                  <a:rPr lang="it-IT" sz="3100" dirty="0" err="1"/>
                  <a:t>dP</a:t>
                </a:r>
                <a:r>
                  <a:rPr lang="it-IT" sz="3100" dirty="0"/>
                  <a:t>(x)/dx  è uniforme in [0,1]</a:t>
                </a:r>
              </a:p>
              <a:p>
                <a:pPr marL="0" indent="0">
                  <a:buNone/>
                </a:pPr>
                <a14:m>
                  <m:oMathPara xmlns:m="http://schemas.openxmlformats.org/officeDocument/2006/math">
                    <m:oMathParaPr>
                      <m:jc m:val="centerGroup"/>
                    </m:oMathParaPr>
                    <m:oMath xmlns:m="http://schemas.openxmlformats.org/officeDocument/2006/math">
                      <m:r>
                        <a:rPr lang="it-IT" sz="3100" b="0" i="1" smtClean="0">
                          <a:latin typeface="Cambria Math" panose="02040503050406030204" pitchFamily="18" charset="0"/>
                        </a:rPr>
                        <m:t>𝑟</m:t>
                      </m:r>
                      <m:r>
                        <a:rPr lang="it-IT" sz="3100" b="0" i="1" smtClean="0">
                          <a:latin typeface="Cambria Math" panose="02040503050406030204" pitchFamily="18" charset="0"/>
                        </a:rPr>
                        <m:t>(</m:t>
                      </m:r>
                      <m:r>
                        <a:rPr lang="it-IT" sz="3100" b="0" i="1" smtClean="0">
                          <a:latin typeface="Cambria Math" panose="02040503050406030204" pitchFamily="18" charset="0"/>
                        </a:rPr>
                        <m:t>𝑥</m:t>
                      </m:r>
                      <m:r>
                        <a:rPr lang="it-IT" sz="3100" b="0" i="1" smtClean="0">
                          <a:latin typeface="Cambria Math" panose="02040503050406030204" pitchFamily="18" charset="0"/>
                        </a:rPr>
                        <m:t>)=</m:t>
                      </m:r>
                      <m:nary>
                        <m:naryPr>
                          <m:ctrlPr>
                            <a:rPr lang="it-IT" sz="3100" i="1" smtClean="0">
                              <a:latin typeface="Cambria Math" panose="02040503050406030204" pitchFamily="18" charset="0"/>
                            </a:rPr>
                          </m:ctrlPr>
                        </m:naryPr>
                        <m:sub>
                          <m:r>
                            <m:rPr>
                              <m:brk m:alnAt="23"/>
                            </m:rPr>
                            <a:rPr lang="it-IT" sz="3100" b="0" i="1" smtClean="0">
                              <a:latin typeface="Cambria Math" panose="02040503050406030204" pitchFamily="18" charset="0"/>
                            </a:rPr>
                            <m:t>−</m:t>
                          </m:r>
                          <m:r>
                            <m:rPr>
                              <m:brk m:alnAt="23"/>
                            </m:rPr>
                            <a:rPr lang="it-IT" sz="3100" b="0" i="1" smtClean="0">
                              <a:latin typeface="Cambria Math" panose="02040503050406030204" pitchFamily="18" charset="0"/>
                              <a:ea typeface="Cambria Math" panose="02040503050406030204" pitchFamily="18" charset="0"/>
                            </a:rPr>
                            <m:t>∞</m:t>
                          </m:r>
                        </m:sub>
                        <m:sup>
                          <m:r>
                            <a:rPr lang="it-IT" sz="3100" b="0" i="1" smtClean="0">
                              <a:latin typeface="Cambria Math" panose="02040503050406030204" pitchFamily="18" charset="0"/>
                            </a:rPr>
                            <m:t>𝑥</m:t>
                          </m:r>
                        </m:sup>
                        <m:e>
                          <m:r>
                            <a:rPr lang="it-IT" sz="3100" b="0" i="1" smtClean="0">
                              <a:latin typeface="Cambria Math" panose="02040503050406030204" pitchFamily="18" charset="0"/>
                            </a:rPr>
                            <m:t>𝑃</m:t>
                          </m:r>
                          <m:d>
                            <m:dPr>
                              <m:ctrlPr>
                                <a:rPr lang="it-IT" sz="3100" b="0" i="1" smtClean="0">
                                  <a:latin typeface="Cambria Math" panose="02040503050406030204" pitchFamily="18" charset="0"/>
                                </a:rPr>
                              </m:ctrlPr>
                            </m:dPr>
                            <m:e>
                              <m:r>
                                <a:rPr lang="it-IT" sz="3100" b="0" i="1" smtClean="0">
                                  <a:latin typeface="Cambria Math" panose="02040503050406030204" pitchFamily="18" charset="0"/>
                                </a:rPr>
                                <m:t>𝑢</m:t>
                              </m:r>
                            </m:e>
                          </m:d>
                          <m:r>
                            <a:rPr lang="it-IT" sz="3100" b="0" i="1" smtClean="0">
                              <a:latin typeface="Cambria Math" panose="02040503050406030204" pitchFamily="18" charset="0"/>
                            </a:rPr>
                            <m:t>𝑑𝑢</m:t>
                          </m:r>
                          <m:r>
                            <a:rPr lang="it-IT" sz="3100" b="0" i="1" smtClean="0">
                              <a:latin typeface="Cambria Math" panose="02040503050406030204" pitchFamily="18" charset="0"/>
                            </a:rPr>
                            <m:t> </m:t>
                          </m:r>
                        </m:e>
                      </m:nary>
                    </m:oMath>
                  </m:oMathPara>
                </a14:m>
                <a:endParaRPr lang="it-IT" sz="3100" dirty="0"/>
              </a:p>
              <a:p>
                <a:r>
                  <a:rPr lang="it-IT" sz="3100" dirty="0"/>
                  <a:t>P(u) &gt;0 per ogni u perché P(u) è una densità di </a:t>
                </a:r>
                <a:r>
                  <a:rPr lang="it-IT" sz="3100" dirty="0" err="1"/>
                  <a:t>probabilita</a:t>
                </a:r>
                <a:r>
                  <a:rPr lang="it-IT" sz="3100" dirty="0"/>
                  <a:t> </a:t>
                </a:r>
                <a:r>
                  <a:rPr lang="it-IT" sz="3100" dirty="0">
                    <a:sym typeface="Wingdings" panose="05000000000000000000" pitchFamily="2" charset="2"/>
                  </a:rPr>
                  <a:t> r(x) è monotona crescente. </a:t>
                </a:r>
              </a:p>
              <a:p>
                <a:r>
                  <a:rPr lang="it-IT" sz="3100" dirty="0">
                    <a:sym typeface="Wingdings" panose="05000000000000000000" pitchFamily="2" charset="2"/>
                  </a:rPr>
                  <a:t>La probabilità di avere 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è uguale a </a:t>
                </a:r>
              </a:p>
              <a:p>
                <a:endParaRPr lang="it-IT" sz="3100" dirty="0">
                  <a:sym typeface="Wingdings" panose="05000000000000000000" pitchFamily="2" charset="2"/>
                </a:endParaRPr>
              </a:p>
              <a:p>
                <a:pPr marL="0" indent="0" algn="ctr">
                  <a:buNone/>
                </a:pPr>
                <a:r>
                  <a:rPr lang="it-IT" sz="3100" dirty="0">
                    <a:sym typeface="Wingdings" panose="05000000000000000000" pitchFamily="2" charset="2"/>
                  </a:rPr>
                  <a:t> </a:t>
                </a:r>
                <a14:m>
                  <m:oMath xmlns:m="http://schemas.openxmlformats.org/officeDocument/2006/math">
                    <m:nary>
                      <m:naryPr>
                        <m:ctrlPr>
                          <a:rPr lang="it-IT" sz="3100" i="1" smtClean="0">
                            <a:latin typeface="Cambria Math" panose="02040503050406030204" pitchFamily="18" charset="0"/>
                            <a:sym typeface="Wingdings" panose="05000000000000000000" pitchFamily="2" charset="2"/>
                          </a:rPr>
                        </m:ctrlPr>
                      </m:naryPr>
                      <m:sub>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sub>
                      <m:sup>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sub>
                        </m:sSub>
                      </m:sup>
                      <m:e>
                        <m:r>
                          <a:rPr lang="it-IT" sz="3100" b="0" i="1" smtClean="0">
                            <a:latin typeface="Cambria Math" panose="02040503050406030204" pitchFamily="18" charset="0"/>
                            <a:sym typeface="Wingdings" panose="05000000000000000000" pitchFamily="2" charset="2"/>
                          </a:rPr>
                          <m:t>𝑃</m:t>
                        </m:r>
                        <m:d>
                          <m:dPr>
                            <m:ctrlPr>
                              <a:rPr lang="it-IT" sz="3100" b="0" i="1" smtClean="0">
                                <a:latin typeface="Cambria Math" panose="02040503050406030204" pitchFamily="18" charset="0"/>
                                <a:sym typeface="Wingdings" panose="05000000000000000000" pitchFamily="2" charset="2"/>
                              </a:rPr>
                            </m:ctrlPr>
                          </m:dPr>
                          <m:e>
                            <m:r>
                              <a:rPr lang="it-IT" sz="3100" b="0" i="1" smtClean="0">
                                <a:latin typeface="Cambria Math" panose="02040503050406030204" pitchFamily="18" charset="0"/>
                                <a:sym typeface="Wingdings" panose="05000000000000000000" pitchFamily="2" charset="2"/>
                              </a:rPr>
                              <m:t>𝑢</m:t>
                            </m:r>
                          </m:e>
                        </m:d>
                        <m:r>
                          <a:rPr lang="it-IT" sz="3100" b="0" i="1" smtClean="0">
                            <a:latin typeface="Cambria Math" panose="02040503050406030204" pitchFamily="18" charset="0"/>
                            <a:sym typeface="Wingdings" panose="05000000000000000000" pitchFamily="2" charset="2"/>
                          </a:rPr>
                          <m:t>𝑑𝑢</m:t>
                        </m:r>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d>
                          <m:dPr>
                            <m:ctrlPr>
                              <a:rPr lang="it-IT" sz="3100" b="0" i="1" smtClean="0">
                                <a:latin typeface="Cambria Math" panose="02040503050406030204" pitchFamily="18" charset="0"/>
                                <a:sym typeface="Wingdings" panose="05000000000000000000" pitchFamily="2" charset="2"/>
                              </a:rPr>
                            </m:ctrlPr>
                          </m:dPr>
                          <m:e>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r>
                                  <a:rPr lang="it-IT" sz="3100" b="0" i="1" smtClean="0">
                                    <a:latin typeface="Cambria Math" panose="02040503050406030204" pitchFamily="18" charset="0"/>
                                    <a:sym typeface="Wingdings" panose="05000000000000000000" pitchFamily="2" charset="2"/>
                                  </a:rPr>
                                  <m:t> </m:t>
                                </m:r>
                              </m:sub>
                            </m:sSub>
                          </m:e>
                        </m:d>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e>
                    </m:nary>
                    <m:r>
                      <a:rPr lang="it-IT" sz="3100" b="0" i="1" smtClean="0">
                        <a:latin typeface="Cambria Math" panose="02040503050406030204" pitchFamily="18" charset="0"/>
                        <a:sym typeface="Wingdings" panose="05000000000000000000" pitchFamily="2" charset="2"/>
                      </a:rPr>
                      <m:t>)= </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2</m:t>
                        </m:r>
                      </m:sub>
                    </m:sSub>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1</m:t>
                        </m:r>
                      </m:sub>
                    </m:sSub>
                    <m:r>
                      <a:rPr lang="it-IT" sz="3100" b="0" i="1" smtClean="0">
                        <a:latin typeface="Cambria Math" panose="02040503050406030204" pitchFamily="18" charset="0"/>
                        <a:sym typeface="Wingdings" panose="05000000000000000000" pitchFamily="2" charset="2"/>
                      </a:rPr>
                      <m:t> </m:t>
                    </m:r>
                  </m:oMath>
                </a14:m>
                <a:endParaRPr lang="it-IT" sz="3100" b="0" dirty="0">
                  <a:sym typeface="Wingdings" panose="05000000000000000000" pitchFamily="2" charset="2"/>
                </a:endParaRPr>
              </a:p>
              <a:p>
                <a:pPr marL="0" indent="0">
                  <a:buNone/>
                </a:pPr>
                <a:endParaRPr lang="it-IT" sz="3100" b="0" dirty="0">
                  <a:sym typeface="Wingdings" panose="05000000000000000000" pitchFamily="2" charset="2"/>
                </a:endParaRPr>
              </a:p>
              <a:p>
                <a:pPr marL="0" indent="0">
                  <a:buNone/>
                </a:pPr>
                <a:r>
                  <a:rPr lang="it-IT" sz="3100" dirty="0">
                    <a:sym typeface="Wingdings" panose="05000000000000000000" pitchFamily="2" charset="2"/>
                  </a:rPr>
                  <a:t>Essendo P(r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 (r2-r1)   allora  r è uniforme in [0,1]</a:t>
                </a:r>
                <a:endParaRPr lang="it-IT" sz="3100" b="0" dirty="0">
                  <a:sym typeface="Wingdings" panose="05000000000000000000" pitchFamily="2" charset="2"/>
                </a:endParaRPr>
              </a:p>
              <a:p>
                <a:pPr marL="0" indent="0">
                  <a:buNone/>
                </a:pPr>
                <a:endParaRPr lang="it-IT"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DEDBD4CB-3647-460D-B44D-85529A5C3CB5}"/>
                  </a:ext>
                </a:extLst>
              </p:cNvPr>
              <p:cNvSpPr>
                <a:spLocks noGrp="1" noRot="1" noChangeAspect="1" noMove="1" noResize="1" noEditPoints="1" noAdjustHandles="1" noChangeArrowheads="1" noChangeShapeType="1" noTextEdit="1"/>
              </p:cNvSpPr>
              <p:nvPr>
                <p:ph idx="1"/>
              </p:nvPr>
            </p:nvSpPr>
            <p:spPr>
              <a:xfrm>
                <a:off x="838200" y="1825624"/>
                <a:ext cx="10515600" cy="3978827"/>
              </a:xfrm>
              <a:blipFill>
                <a:blip r:embed="rId2"/>
                <a:stretch>
                  <a:fillRect l="-928" t="-3522" b="-3675"/>
                </a:stretch>
              </a:blipFill>
            </p:spPr>
            <p:txBody>
              <a:bodyPr/>
              <a:lstStyle/>
              <a:p>
                <a:r>
                  <a:rPr lang="it-IT">
                    <a:noFill/>
                  </a:rPr>
                  <a:t> </a:t>
                </a:r>
              </a:p>
            </p:txBody>
          </p:sp>
        </mc:Fallback>
      </mc:AlternateContent>
    </p:spTree>
    <p:extLst>
      <p:ext uri="{BB962C8B-B14F-4D97-AF65-F5344CB8AC3E}">
        <p14:creationId xmlns:p14="http://schemas.microsoft.com/office/powerpoint/2010/main" val="18823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3C867-3969-4245-B0CB-C559FBA5CBB7}"/>
              </a:ext>
            </a:extLst>
          </p:cNvPr>
          <p:cNvSpPr>
            <a:spLocks noGrp="1"/>
          </p:cNvSpPr>
          <p:nvPr>
            <p:ph type="title"/>
          </p:nvPr>
        </p:nvSpPr>
        <p:spPr/>
        <p:txBody>
          <a:bodyPr/>
          <a:lstStyle/>
          <a:p>
            <a:r>
              <a:rPr lang="it-IT" dirty="0"/>
              <a:t>Campionamento Esatto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E59ADB6-E3E0-4ADD-9DDB-011EB0A28CF6}"/>
                  </a:ext>
                </a:extLst>
              </p:cNvPr>
              <p:cNvSpPr>
                <a:spLocks noGrp="1"/>
              </p:cNvSpPr>
              <p:nvPr>
                <p:ph idx="1"/>
              </p:nvPr>
            </p:nvSpPr>
            <p:spPr/>
            <p:txBody>
              <a:bodyPr/>
              <a:lstStyle/>
              <a:p>
                <a:r>
                  <a:rPr lang="it-IT" dirty="0"/>
                  <a:t>Se si sa invertire l’equazione </a:t>
                </a: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m:t>
                    </m:r>
                    <m:nary>
                      <m:naryPr>
                        <m:ctrlPr>
                          <a:rPr lang="it-IT" i="1">
                            <a:latin typeface="Cambria Math" panose="02040503050406030204" pitchFamily="18" charset="0"/>
                          </a:rPr>
                        </m:ctrlPr>
                      </m:naryPr>
                      <m:sub>
                        <m:r>
                          <m:rPr>
                            <m:brk m:alnAt="23"/>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𝑥</m:t>
                        </m:r>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𝑢</m:t>
                            </m:r>
                          </m:e>
                        </m:d>
                        <m:r>
                          <a:rPr lang="it-IT" i="1">
                            <a:latin typeface="Cambria Math" panose="02040503050406030204" pitchFamily="18" charset="0"/>
                          </a:rPr>
                          <m:t>𝑑𝑢</m:t>
                        </m:r>
                        <m:r>
                          <a:rPr lang="it-IT" i="1">
                            <a:latin typeface="Cambria Math" panose="02040503050406030204" pitchFamily="18" charset="0"/>
                          </a:rPr>
                          <m:t> </m:t>
                        </m:r>
                      </m:e>
                    </m:nary>
                  </m:oMath>
                </a14:m>
                <a:endParaRPr lang="it-IT" dirty="0"/>
              </a:p>
              <a:p>
                <a:r>
                  <a:rPr lang="it-IT" dirty="0"/>
                  <a:t>Allora si può sorteggiare r uniforme in [0,1] e determinare x </a:t>
                </a:r>
              </a:p>
              <a:p>
                <a:r>
                  <a:rPr lang="it-IT" dirty="0"/>
                  <a:t>In questo modo si è certi che x si distribuisce come </a:t>
                </a:r>
                <a:r>
                  <a:rPr lang="it-IT" dirty="0" err="1"/>
                  <a:t>dP</a:t>
                </a:r>
                <a:r>
                  <a:rPr lang="it-IT" dirty="0"/>
                  <a:t>(x)/dx </a:t>
                </a:r>
              </a:p>
              <a:p>
                <a:endParaRPr lang="it-IT" dirty="0"/>
              </a:p>
            </p:txBody>
          </p:sp>
        </mc:Choice>
        <mc:Fallback xmlns="">
          <p:sp>
            <p:nvSpPr>
              <p:cNvPr id="3" name="Segnaposto contenuto 2">
                <a:extLst>
                  <a:ext uri="{FF2B5EF4-FFF2-40B4-BE49-F238E27FC236}">
                    <a16:creationId xmlns:a16="http://schemas.microsoft.com/office/drawing/2014/main" id="{BE59ADB6-E3E0-4ADD-9DDB-011EB0A28CF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22577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6F8AF-293C-4737-9CE3-A6565B6076EA}"/>
              </a:ext>
            </a:extLst>
          </p:cNvPr>
          <p:cNvSpPr>
            <a:spLocks noGrp="1"/>
          </p:cNvSpPr>
          <p:nvPr>
            <p:ph type="title"/>
          </p:nvPr>
        </p:nvSpPr>
        <p:spPr/>
        <p:txBody>
          <a:bodyPr/>
          <a:lstStyle/>
          <a:p>
            <a:pPr algn="ctr"/>
            <a:r>
              <a:rPr lang="it-IT" b="1" dirty="0"/>
              <a:t>Metodo del rigetto (Von Neumann, 1951)</a:t>
            </a:r>
          </a:p>
        </p:txBody>
      </p:sp>
      <p:sp>
        <p:nvSpPr>
          <p:cNvPr id="3" name="Segnaposto contenuto 2">
            <a:extLst>
              <a:ext uri="{FF2B5EF4-FFF2-40B4-BE49-F238E27FC236}">
                <a16:creationId xmlns:a16="http://schemas.microsoft.com/office/drawing/2014/main" id="{93F23D5E-974D-4DFA-B813-24AA9B7DA6CB}"/>
              </a:ext>
            </a:extLst>
          </p:cNvPr>
          <p:cNvSpPr>
            <a:spLocks noGrp="1"/>
          </p:cNvSpPr>
          <p:nvPr>
            <p:ph idx="1"/>
          </p:nvPr>
        </p:nvSpPr>
        <p:spPr/>
        <p:txBody>
          <a:bodyPr/>
          <a:lstStyle/>
          <a:p>
            <a:pPr marL="0" indent="0">
              <a:buNone/>
            </a:pPr>
            <a:r>
              <a:rPr lang="it-IT" sz="2000" dirty="0"/>
              <a:t>Supponete di voler generare random una variabile x distribuita secondo una distribuzione di probabilità P(x). Se il campionamento esatto non è applicabile (non si sa invertire !) allora si  può utilizzare la tecnica  un metodo  “hit or miss” (applicabile a ogni P(x) su dominio finito) </a:t>
            </a:r>
          </a:p>
          <a:p>
            <a:pPr marL="0" indent="0">
              <a:buNone/>
            </a:pPr>
            <a:r>
              <a:rPr lang="it-IT" sz="2000" dirty="0"/>
              <a:t>Generate due variabili casuali </a:t>
            </a:r>
            <a:r>
              <a:rPr lang="it-IT" sz="2000" dirty="0" err="1"/>
              <a:t>x,y</a:t>
            </a:r>
            <a:r>
              <a:rPr lang="it-IT" sz="2000" dirty="0"/>
              <a:t> distribuite uniformemente nei domini</a:t>
            </a:r>
          </a:p>
          <a:p>
            <a:pPr marL="0" indent="0">
              <a:buNone/>
            </a:pPr>
            <a:r>
              <a:rPr lang="it-IT" sz="2000" dirty="0"/>
              <a:t>x = random in [</a:t>
            </a:r>
            <a:r>
              <a:rPr lang="it-IT" sz="2000" dirty="0" err="1"/>
              <a:t>a,b</a:t>
            </a:r>
            <a:r>
              <a:rPr lang="it-IT" sz="2000" dirty="0"/>
              <a:t>]  ;  y random in [0, </a:t>
            </a:r>
            <a:r>
              <a:rPr lang="it-IT" sz="2000" dirty="0" err="1"/>
              <a:t>max</a:t>
            </a:r>
            <a:r>
              <a:rPr lang="it-IT" sz="2000" dirty="0"/>
              <a:t>]</a:t>
            </a:r>
          </a:p>
          <a:p>
            <a:pPr marL="0" indent="0">
              <a:buNone/>
            </a:pPr>
            <a:r>
              <a:rPr lang="it-IT" sz="2000" dirty="0"/>
              <a:t>x è accetta se y&lt;P(x)</a:t>
            </a:r>
          </a:p>
          <a:p>
            <a:pPr marL="0" indent="0">
              <a:buNone/>
            </a:pPr>
            <a:r>
              <a:rPr lang="it-IT" sz="2000" dirty="0"/>
              <a:t>Altrimenti si ripete il procedimento </a:t>
            </a:r>
          </a:p>
          <a:p>
            <a:pPr marL="0" indent="0">
              <a:buNone/>
            </a:pPr>
            <a:r>
              <a:rPr lang="it-IT" sz="2000" dirty="0"/>
              <a:t>Fino a che non si accetta la x!  </a:t>
            </a:r>
          </a:p>
        </p:txBody>
      </p:sp>
      <p:pic>
        <p:nvPicPr>
          <p:cNvPr id="5" name="Immagine 4" descr="Immagine che contiene oggetto, sedendo, orologio&#10;&#10;Descrizione generata automaticamente">
            <a:extLst>
              <a:ext uri="{FF2B5EF4-FFF2-40B4-BE49-F238E27FC236}">
                <a16:creationId xmlns:a16="http://schemas.microsoft.com/office/drawing/2014/main" id="{40CF447D-52BF-466E-B147-49DB40CA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339" y="3296133"/>
            <a:ext cx="5643154" cy="3429000"/>
          </a:xfrm>
          <a:prstGeom prst="rect">
            <a:avLst/>
          </a:prstGeom>
        </p:spPr>
      </p:pic>
    </p:spTree>
    <p:extLst>
      <p:ext uri="{BB962C8B-B14F-4D97-AF65-F5344CB8AC3E}">
        <p14:creationId xmlns:p14="http://schemas.microsoft.com/office/powerpoint/2010/main" val="77474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083D4-8CBD-4A1B-B3E2-84D8DA93D7A6}"/>
              </a:ext>
            </a:extLst>
          </p:cNvPr>
          <p:cNvSpPr>
            <a:spLocks noGrp="1"/>
          </p:cNvSpPr>
          <p:nvPr>
            <p:ph type="title"/>
          </p:nvPr>
        </p:nvSpPr>
        <p:spPr/>
        <p:txBody>
          <a:bodyPr/>
          <a:lstStyle/>
          <a:p>
            <a:pPr algn="ctr"/>
            <a:r>
              <a:rPr lang="it-IT" b="1" dirty="0"/>
              <a:t>Rigetto ottimizzato </a:t>
            </a:r>
          </a:p>
        </p:txBody>
      </p:sp>
      <p:sp>
        <p:nvSpPr>
          <p:cNvPr id="3" name="Segnaposto contenuto 2">
            <a:extLst>
              <a:ext uri="{FF2B5EF4-FFF2-40B4-BE49-F238E27FC236}">
                <a16:creationId xmlns:a16="http://schemas.microsoft.com/office/drawing/2014/main" id="{9BAE6AC2-635C-4168-AB00-C6885DF8D402}"/>
              </a:ext>
            </a:extLst>
          </p:cNvPr>
          <p:cNvSpPr>
            <a:spLocks noGrp="1"/>
          </p:cNvSpPr>
          <p:nvPr>
            <p:ph idx="1"/>
          </p:nvPr>
        </p:nvSpPr>
        <p:spPr>
          <a:xfrm>
            <a:off x="838200" y="1825625"/>
            <a:ext cx="10515600" cy="3183697"/>
          </a:xfrm>
        </p:spPr>
        <p:txBody>
          <a:bodyPr>
            <a:normAutofit lnSpcReduction="10000"/>
          </a:bodyPr>
          <a:lstStyle/>
          <a:p>
            <a:pPr marL="514350" indent="-514350">
              <a:buAutoNum type="alphaLcParenR"/>
            </a:pPr>
            <a:r>
              <a:rPr lang="it-IT" dirty="0"/>
              <a:t>determinate un’altra PDF g(x) per la quale la generazione di punti casuali è semplice e veloce (metodo dell’inversione) e tale che P(x)&lt;g(x)</a:t>
            </a:r>
          </a:p>
          <a:p>
            <a:pPr marL="0" indent="0">
              <a:buNone/>
            </a:pPr>
            <a:r>
              <a:rPr lang="it-IT" dirty="0"/>
              <a:t>b) Generate x distribuita secondo g(x) ed estraete un numero casuale </a:t>
            </a:r>
          </a:p>
          <a:p>
            <a:pPr marL="0" indent="0">
              <a:buNone/>
            </a:pPr>
            <a:r>
              <a:rPr lang="it-IT" dirty="0"/>
              <a:t>      y uniforme in  [0,g(x)]</a:t>
            </a:r>
          </a:p>
          <a:p>
            <a:pPr marL="0" indent="0">
              <a:buNone/>
            </a:pPr>
            <a:r>
              <a:rPr lang="it-IT" dirty="0"/>
              <a:t>c) Se y&lt; P(x) l’estrazione viene accettata, altrimenti viene rigettata e si </a:t>
            </a:r>
          </a:p>
          <a:p>
            <a:pPr marL="0" indent="0">
              <a:buNone/>
            </a:pPr>
            <a:r>
              <a:rPr lang="it-IT" dirty="0"/>
              <a:t>      ritorna al punto b). </a:t>
            </a:r>
          </a:p>
        </p:txBody>
      </p:sp>
    </p:spTree>
    <p:extLst>
      <p:ext uri="{BB962C8B-B14F-4D97-AF65-F5344CB8AC3E}">
        <p14:creationId xmlns:p14="http://schemas.microsoft.com/office/powerpoint/2010/main" val="13126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2BF84-53B9-4356-B925-D48D0A02AE52}"/>
              </a:ext>
            </a:extLst>
          </p:cNvPr>
          <p:cNvSpPr>
            <a:spLocks noGrp="1"/>
          </p:cNvSpPr>
          <p:nvPr>
            <p:ph type="title"/>
          </p:nvPr>
        </p:nvSpPr>
        <p:spPr/>
        <p:txBody>
          <a:bodyPr/>
          <a:lstStyle/>
          <a:p>
            <a:r>
              <a:rPr lang="it-IT" dirty="0"/>
              <a:t>Esercizi </a:t>
            </a:r>
          </a:p>
        </p:txBody>
      </p:sp>
      <p:sp>
        <p:nvSpPr>
          <p:cNvPr id="3" name="Segnaposto contenuto 2">
            <a:extLst>
              <a:ext uri="{FF2B5EF4-FFF2-40B4-BE49-F238E27FC236}">
                <a16:creationId xmlns:a16="http://schemas.microsoft.com/office/drawing/2014/main" id="{C5415BD6-245B-4418-B435-47F6F156779C}"/>
              </a:ext>
            </a:extLst>
          </p:cNvPr>
          <p:cNvSpPr>
            <a:spLocks noGrp="1"/>
          </p:cNvSpPr>
          <p:nvPr>
            <p:ph idx="1"/>
          </p:nvPr>
        </p:nvSpPr>
        <p:spPr/>
        <p:txBody>
          <a:bodyPr/>
          <a:lstStyle/>
          <a:p>
            <a:pPr marL="0" indent="0">
              <a:buNone/>
            </a:pPr>
            <a:r>
              <a:rPr lang="it-IT" dirty="0"/>
              <a:t>1)  Campionare la distribuzione   P(x) = </a:t>
            </a:r>
            <a:r>
              <a:rPr lang="it-IT" dirty="0" err="1"/>
              <a:t>exp</a:t>
            </a:r>
            <a:r>
              <a:rPr lang="it-IT" dirty="0"/>
              <a:t>(1/(1+x^2)) -1 </a:t>
            </a:r>
          </a:p>
          <a:p>
            <a:pPr marL="0" indent="0">
              <a:buNone/>
            </a:pPr>
            <a:r>
              <a:rPr lang="it-IT" dirty="0"/>
              <a:t>2) Campionare una gaussiana standardizzata sfruttando il teorema del limite centrale  [Suggerimento:   Se x1,x2,…..,</a:t>
            </a:r>
            <a:r>
              <a:rPr lang="it-IT" dirty="0" err="1"/>
              <a:t>xn</a:t>
            </a:r>
            <a:r>
              <a:rPr lang="it-IT" dirty="0"/>
              <a:t> sono uniformi in [0,1]</a:t>
            </a:r>
          </a:p>
          <a:p>
            <a:pPr marL="0" indent="0">
              <a:buNone/>
            </a:pPr>
            <a:r>
              <a:rPr lang="it-IT" dirty="0"/>
              <a:t>Come si distribuisce la media z=(x1+x2+x3+….</a:t>
            </a:r>
            <a:r>
              <a:rPr lang="it-IT" dirty="0" err="1"/>
              <a:t>xn</a:t>
            </a:r>
            <a:r>
              <a:rPr lang="it-IT" dirty="0"/>
              <a:t>)/n   ?</a:t>
            </a:r>
          </a:p>
          <a:p>
            <a:pPr marL="0" indent="0">
              <a:buNone/>
            </a:pPr>
            <a:r>
              <a:rPr lang="it-IT" dirty="0"/>
              <a:t>3) Dimostrare che (in coordinate polari)  si può determinare analiticamente la cumulativa  del prodotto di due Gaussiane indipendenti   G(x)*G(y)  </a:t>
            </a:r>
          </a:p>
          <a:p>
            <a:pPr marL="0" indent="0">
              <a:buNone/>
            </a:pPr>
            <a:r>
              <a:rPr lang="it-IT" dirty="0"/>
              <a:t>4) Dimostrare che se r1 e r2 sono uniformi in [0,1] allora </a:t>
            </a:r>
          </a:p>
          <a:p>
            <a:pPr marL="0" indent="0">
              <a:buNone/>
            </a:pPr>
            <a:r>
              <a:rPr lang="it-IT" dirty="0"/>
              <a:t>       x = </a:t>
            </a:r>
            <a:r>
              <a:rPr lang="it-IT" dirty="0" err="1"/>
              <a:t>sqrt</a:t>
            </a:r>
            <a:r>
              <a:rPr lang="it-IT" dirty="0"/>
              <a:t>(-log(r1))*cos(2</a:t>
            </a:r>
            <a:r>
              <a:rPr lang="it-IT" dirty="0">
                <a:latin typeface="Symbol" panose="05050102010706020507" pitchFamily="18" charset="2"/>
              </a:rPr>
              <a:t>p</a:t>
            </a:r>
            <a:r>
              <a:rPr lang="it-IT" dirty="0"/>
              <a:t>r2)   è gaussiana  (Metodo di Box-Muller)</a:t>
            </a:r>
          </a:p>
        </p:txBody>
      </p:sp>
    </p:spTree>
    <p:extLst>
      <p:ext uri="{BB962C8B-B14F-4D97-AF65-F5344CB8AC3E}">
        <p14:creationId xmlns:p14="http://schemas.microsoft.com/office/powerpoint/2010/main" val="159764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330DB1A-BC4C-432F-8686-B11F77FC96C0}"/>
                  </a:ext>
                </a:extLst>
              </p:cNvPr>
              <p:cNvSpPr>
                <a:spLocks noGrp="1"/>
              </p:cNvSpPr>
              <p:nvPr>
                <p:ph idx="1"/>
              </p:nvPr>
            </p:nvSpPr>
            <p:spPr>
              <a:xfrm>
                <a:off x="894522" y="139148"/>
                <a:ext cx="10459278" cy="6037815"/>
              </a:xfrm>
            </p:spPr>
            <p:txBody>
              <a:bodyPr>
                <a:noAutofit/>
              </a:bodyPr>
              <a:lstStyle/>
              <a:p>
                <a:pPr marL="0" indent="0" algn="ctr">
                  <a:buNone/>
                </a:pPr>
                <a:r>
                  <a:rPr lang="it-IT" sz="1800" b="1" dirty="0"/>
                  <a:t>Esercizio: campionare la distribuzione   </a:t>
                </a:r>
                <a14:m>
                  <m:oMath xmlns:m="http://schemas.openxmlformats.org/officeDocument/2006/math">
                    <m:r>
                      <a:rPr lang="it-IT" sz="1800" b="1" i="1" smtClean="0">
                        <a:latin typeface="Cambria Math" panose="02040503050406030204" pitchFamily="18" charset="0"/>
                      </a:rPr>
                      <m:t>𝑷</m:t>
                    </m:r>
                    <m:d>
                      <m:dPr>
                        <m:ctrlPr>
                          <a:rPr lang="it-IT" sz="1800" b="1" i="1" smtClean="0">
                            <a:latin typeface="Cambria Math" panose="02040503050406030204" pitchFamily="18" charset="0"/>
                          </a:rPr>
                        </m:ctrlPr>
                      </m:dPr>
                      <m:e>
                        <m:r>
                          <a:rPr lang="it-IT" sz="1800" b="1" i="1" smtClean="0">
                            <a:latin typeface="Cambria Math" panose="02040503050406030204" pitchFamily="18" charset="0"/>
                          </a:rPr>
                          <m:t>𝒙</m:t>
                        </m:r>
                      </m:e>
                    </m:d>
                    <m:r>
                      <a:rPr lang="it-IT" sz="1800" b="1" i="1" smtClean="0">
                        <a:latin typeface="Cambria Math" panose="02040503050406030204" pitchFamily="18" charset="0"/>
                      </a:rPr>
                      <m:t>=</m:t>
                    </m:r>
                    <m:r>
                      <a:rPr lang="it-IT" sz="1800" b="1" i="1" smtClean="0">
                        <a:latin typeface="Cambria Math" panose="02040503050406030204" pitchFamily="18" charset="0"/>
                      </a:rPr>
                      <m:t>𝒆𝒙𝒑</m:t>
                    </m:r>
                    <m:d>
                      <m:dPr>
                        <m:ctrlPr>
                          <a:rPr lang="it-IT" sz="1800" b="1" i="1" smtClean="0">
                            <a:latin typeface="Cambria Math" panose="02040503050406030204" pitchFamily="18" charset="0"/>
                          </a:rPr>
                        </m:ctrlPr>
                      </m:dPr>
                      <m:e>
                        <m:f>
                          <m:fPr>
                            <m:ctrlPr>
                              <a:rPr lang="it-IT" sz="1800" b="1" i="1" smtClean="0">
                                <a:latin typeface="Cambria Math" panose="02040503050406030204" pitchFamily="18" charset="0"/>
                              </a:rPr>
                            </m:ctrlPr>
                          </m:fPr>
                          <m:num>
                            <m:r>
                              <a:rPr lang="it-IT" sz="1800" b="1" i="1" smtClean="0">
                                <a:latin typeface="Cambria Math" panose="02040503050406030204" pitchFamily="18" charset="0"/>
                              </a:rPr>
                              <m:t>𝟏</m:t>
                            </m:r>
                          </m:num>
                          <m:den>
                            <m:r>
                              <a:rPr lang="it-IT" sz="1800" b="1" i="1" smtClean="0">
                                <a:latin typeface="Cambria Math" panose="02040503050406030204" pitchFamily="18" charset="0"/>
                              </a:rPr>
                              <m:t>𝟏</m:t>
                            </m:r>
                            <m:r>
                              <a:rPr lang="it-IT" sz="1800" b="1" i="1" smtClean="0">
                                <a:latin typeface="Cambria Math" panose="02040503050406030204" pitchFamily="18" charset="0"/>
                              </a:rPr>
                              <m:t>+</m:t>
                            </m:r>
                            <m:sSup>
                              <m:sSupPr>
                                <m:ctrlPr>
                                  <a:rPr lang="it-IT" sz="1800" b="1" i="1" smtClean="0">
                                    <a:latin typeface="Cambria Math" panose="02040503050406030204" pitchFamily="18" charset="0"/>
                                  </a:rPr>
                                </m:ctrlPr>
                              </m:sSupPr>
                              <m:e>
                                <m:r>
                                  <a:rPr lang="it-IT" sz="1800" b="1" i="1" smtClean="0">
                                    <a:latin typeface="Cambria Math" panose="02040503050406030204" pitchFamily="18" charset="0"/>
                                  </a:rPr>
                                  <m:t>𝒙</m:t>
                                </m:r>
                              </m:e>
                              <m:sup>
                                <m:r>
                                  <a:rPr lang="it-IT" sz="1800" b="1" i="1" smtClean="0">
                                    <a:latin typeface="Cambria Math" panose="02040503050406030204" pitchFamily="18" charset="0"/>
                                  </a:rPr>
                                  <m:t>𝟐</m:t>
                                </m:r>
                              </m:sup>
                            </m:sSup>
                          </m:den>
                        </m:f>
                      </m:e>
                    </m:d>
                  </m:oMath>
                </a14:m>
                <a:r>
                  <a:rPr lang="it-IT" sz="1800" b="1" dirty="0"/>
                  <a:t> -1   </a:t>
                </a:r>
                <a:endParaRPr lang="it-IT" sz="1400" dirty="0"/>
              </a:p>
              <a:p>
                <a:pPr marL="0" indent="0" algn="ctr">
                  <a:buNone/>
                </a:pPr>
                <a:endParaRPr lang="it-IT" sz="1400" dirty="0"/>
              </a:p>
              <a:p>
                <a:pPr marL="0" indent="0">
                  <a:buNone/>
                </a:pPr>
                <a:r>
                  <a:rPr lang="it-IT" sz="1400" dirty="0"/>
                  <a:t> </a:t>
                </a:r>
                <a:r>
                  <a:rPr lang="it-IT" sz="1700" dirty="0"/>
                  <a:t>Essendo </a:t>
                </a:r>
                <a14:m>
                  <m:oMath xmlns:m="http://schemas.openxmlformats.org/officeDocument/2006/math">
                    <m:r>
                      <a:rPr lang="it-IT" sz="1700" b="0" i="1" smtClean="0">
                        <a:latin typeface="Cambria Math" panose="02040503050406030204" pitchFamily="18" charset="0"/>
                      </a:rPr>
                      <m:t>0</m:t>
                    </m:r>
                    <m:r>
                      <a:rPr lang="it-IT" sz="1700" b="0" i="1" smtClean="0">
                        <a:latin typeface="Cambria Math" panose="02040503050406030204" pitchFamily="18" charset="0"/>
                      </a:rPr>
                      <m:t>&lt;</m:t>
                    </m:r>
                    <m:r>
                      <a:rPr lang="it-IT" sz="1700" b="0" i="1" smtClean="0">
                        <a:latin typeface="Cambria Math" panose="02040503050406030204" pitchFamily="18" charset="0"/>
                      </a:rPr>
                      <m:t>𝑡</m:t>
                    </m:r>
                    <m:r>
                      <a:rPr lang="it-IT" sz="1700" b="0" i="1" smtClean="0">
                        <a:latin typeface="Cambria Math" panose="02040503050406030204" pitchFamily="18" charset="0"/>
                      </a:rPr>
                      <m: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1</m:t>
                        </m:r>
                      </m:num>
                      <m:den>
                        <m:r>
                          <a:rPr lang="it-IT" sz="1700" b="0" i="1" smtClean="0">
                            <a:latin typeface="Cambria Math" panose="02040503050406030204" pitchFamily="18" charset="0"/>
                          </a:rPr>
                          <m:t>1</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𝑥</m:t>
                            </m:r>
                          </m:e>
                          <m:sup>
                            <m:r>
                              <a:rPr lang="it-IT" sz="1700" b="0" i="1" smtClean="0">
                                <a:latin typeface="Cambria Math" panose="02040503050406030204" pitchFamily="18" charset="0"/>
                              </a:rPr>
                              <m:t>2</m:t>
                            </m:r>
                          </m:sup>
                        </m:sSup>
                      </m:den>
                    </m:f>
                    <m:r>
                      <a:rPr lang="it-IT" sz="1700" b="0" i="1" smtClean="0">
                        <a:latin typeface="Cambria Math" panose="02040503050406030204" pitchFamily="18" charset="0"/>
                      </a:rPr>
                      <m:t> </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oMath>
                </a14:m>
                <a:r>
                  <a:rPr lang="it-IT" sz="1700" dirty="0"/>
                  <a:t>     si ha    </a:t>
                </a:r>
                <a14:m>
                  <m:oMath xmlns:m="http://schemas.openxmlformats.org/officeDocument/2006/math">
                    <m:f>
                      <m:fPr>
                        <m:ctrlPr>
                          <a:rPr lang="it-IT" sz="1700" i="1" smtClean="0">
                            <a:latin typeface="Cambria Math" panose="02040503050406030204" pitchFamily="18" charset="0"/>
                          </a:rPr>
                        </m:ctrlPr>
                      </m:fPr>
                      <m:num>
                        <m:sSup>
                          <m:sSupPr>
                            <m:ctrlPr>
                              <a:rPr lang="it-IT" sz="1700" i="1" smtClean="0">
                                <a:latin typeface="Cambria Math" panose="02040503050406030204" pitchFamily="18" charset="0"/>
                              </a:rPr>
                            </m:ctrlPr>
                          </m:sSupPr>
                          <m:e>
                            <m:r>
                              <a:rPr lang="it-IT" sz="1700" b="0" i="1" smtClean="0">
                                <a:latin typeface="Cambria Math" panose="02040503050406030204" pitchFamily="18" charset="0"/>
                              </a:rPr>
                              <m:t>𝑒</m:t>
                            </m:r>
                          </m:e>
                          <m:sup>
                            <m:r>
                              <a:rPr lang="it-IT" sz="1700" b="0" i="1" smtClean="0">
                                <a:latin typeface="Cambria Math" panose="02040503050406030204" pitchFamily="18" charset="0"/>
                              </a:rPr>
                              <m:t>𝑡</m:t>
                            </m:r>
                          </m:sup>
                        </m:sSup>
                        <m:r>
                          <a:rPr lang="it-IT" sz="1700" b="0" i="1" smtClean="0">
                            <a:latin typeface="Cambria Math" panose="02040503050406030204" pitchFamily="18" charset="0"/>
                          </a:rPr>
                          <m:t>−</m:t>
                        </m:r>
                        <m:r>
                          <a:rPr lang="it-IT" sz="1700" b="0" i="1" smtClean="0">
                            <a:latin typeface="Cambria Math" panose="02040503050406030204" pitchFamily="18" charset="0"/>
                          </a:rPr>
                          <m:t>1</m:t>
                        </m:r>
                      </m:num>
                      <m:den>
                        <m:r>
                          <a:rPr lang="it-IT" sz="1700" b="0" i="1" smtClean="0">
                            <a:latin typeface="Cambria Math" panose="02040503050406030204" pitchFamily="18" charset="0"/>
                          </a:rPr>
                          <m:t>𝑒</m:t>
                        </m:r>
                        <m:r>
                          <a:rPr lang="it-IT" sz="1700" b="0" i="1" smtClean="0">
                            <a:latin typeface="Cambria Math" panose="02040503050406030204" pitchFamily="18" charset="0"/>
                          </a:rPr>
                          <m:t>−</m:t>
                        </m:r>
                        <m:r>
                          <a:rPr lang="it-IT" sz="1700" b="0" i="1" smtClean="0">
                            <a:latin typeface="Cambria Math" panose="02040503050406030204" pitchFamily="18" charset="0"/>
                          </a:rPr>
                          <m:t>1</m:t>
                        </m:r>
                      </m:den>
                    </m:f>
                    <m:r>
                      <a:rPr lang="it-IT" sz="1700" i="1">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𝑡</m:t>
                    </m:r>
                    <m:r>
                      <a:rPr lang="it-IT" sz="1700" b="0" i="1" smtClean="0">
                        <a:latin typeface="Cambria Math" panose="02040503050406030204" pitchFamily="18" charset="0"/>
                        <a:ea typeface="Cambria Math" panose="02040503050406030204" pitchFamily="18" charset="0"/>
                      </a:rPr>
                      <m:t> </m:t>
                    </m:r>
                  </m:oMath>
                </a14:m>
                <a:r>
                  <a:rPr lang="it-IT" sz="1700" dirty="0"/>
                  <a:t> (Dimostratelo!)   e quindi </a:t>
                </a:r>
                <a14:m>
                  <m:oMath xmlns:m="http://schemas.openxmlformats.org/officeDocument/2006/math">
                    <m:r>
                      <a:rPr lang="it-IT" sz="1700" b="0" i="1" smtClean="0">
                        <a:latin typeface="Cambria Math" panose="02040503050406030204" pitchFamily="18" charset="0"/>
                      </a:rPr>
                      <m:t>  </m:t>
                    </m:r>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ea typeface="Cambria Math" panose="02040503050406030204" pitchFamily="18" charset="0"/>
                      </a:rPr>
                      <m:t>≤</m:t>
                    </m:r>
                    <m:f>
                      <m:fPr>
                        <m:ctrlPr>
                          <a:rPr lang="it-IT" sz="1700" b="0" i="1" smtClean="0">
                            <a:latin typeface="Cambria Math" panose="02040503050406030204" pitchFamily="18" charset="0"/>
                            <a:ea typeface="Cambria Math" panose="02040503050406030204" pitchFamily="18" charset="0"/>
                          </a:rPr>
                        </m:ctrlPr>
                      </m:fPr>
                      <m:num>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num>
                      <m:den>
                        <m:r>
                          <a:rPr lang="it-IT" sz="1700" b="0" i="1" smtClean="0">
                            <a:latin typeface="Cambria Math" panose="02040503050406030204" pitchFamily="18" charset="0"/>
                            <a:ea typeface="Cambria Math" panose="02040503050406030204" pitchFamily="18" charset="0"/>
                          </a:rPr>
                          <m:t>1</m:t>
                        </m:r>
                        <m:r>
                          <a:rPr lang="it-IT" sz="1700" b="0" i="1" smtClean="0">
                            <a:latin typeface="Cambria Math" panose="02040503050406030204" pitchFamily="18" charset="0"/>
                            <a:ea typeface="Cambria Math" panose="02040503050406030204" pitchFamily="18" charset="0"/>
                          </a:rPr>
                          <m:t>+</m:t>
                        </m:r>
                        <m:sSup>
                          <m:sSupPr>
                            <m:ctrlPr>
                              <a:rPr lang="it-IT" sz="1700" b="0" i="1" smtClean="0">
                                <a:latin typeface="Cambria Math" panose="02040503050406030204" pitchFamily="18" charset="0"/>
                                <a:ea typeface="Cambria Math" panose="02040503050406030204" pitchFamily="18" charset="0"/>
                              </a:rPr>
                            </m:ctrlPr>
                          </m:sSupPr>
                          <m:e>
                            <m:r>
                              <a:rPr lang="it-IT" sz="1700" b="0" i="1" smtClean="0">
                                <a:latin typeface="Cambria Math" panose="02040503050406030204" pitchFamily="18" charset="0"/>
                                <a:ea typeface="Cambria Math" panose="02040503050406030204" pitchFamily="18" charset="0"/>
                              </a:rPr>
                              <m:t>𝑥</m:t>
                            </m:r>
                          </m:e>
                          <m:sup>
                            <m:r>
                              <a:rPr lang="it-IT" sz="1700" b="0" i="1" smtClean="0">
                                <a:latin typeface="Cambria Math" panose="02040503050406030204" pitchFamily="18" charset="0"/>
                                <a:ea typeface="Cambria Math" panose="02040503050406030204" pitchFamily="18" charset="0"/>
                              </a:rPr>
                              <m:t>2</m:t>
                            </m:r>
                          </m:sup>
                        </m:sSup>
                        <m:r>
                          <a:rPr lang="it-IT" sz="1700" b="0" i="1" smtClean="0">
                            <a:latin typeface="Cambria Math" panose="02040503050406030204" pitchFamily="18" charset="0"/>
                            <a:ea typeface="Cambria Math" panose="02040503050406030204" pitchFamily="18" charset="0"/>
                          </a:rPr>
                          <m:t> </m:t>
                        </m:r>
                      </m:den>
                    </m:f>
                    <m:r>
                      <a:rPr lang="it-IT" sz="1700" b="0" i="1" smtClean="0">
                        <a:latin typeface="Cambria Math" panose="02040503050406030204" pitchFamily="18" charset="0"/>
                        <a:ea typeface="Cambria Math" panose="02040503050406030204" pitchFamily="18" charset="0"/>
                      </a:rPr>
                      <m:t> =</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e>
                    </m:d>
                    <m:r>
                      <a:rPr lang="it-IT" sz="1700" b="0" i="1" smtClean="0">
                        <a:latin typeface="Cambria Math" panose="02040503050406030204" pitchFamily="18" charset="0"/>
                        <a:ea typeface="Cambria Math" panose="02040503050406030204" pitchFamily="18" charset="0"/>
                      </a:rPr>
                      <m:t>𝑔</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𝑥</m:t>
                        </m:r>
                      </m:e>
                    </m:d>
                  </m:oMath>
                </a14:m>
                <a:r>
                  <a:rPr lang="it-IT" sz="1700" dirty="0"/>
                  <a:t>    </a:t>
                </a:r>
              </a:p>
              <a:p>
                <a:pPr marL="0" indent="0">
                  <a:buNone/>
                </a:pPr>
                <a:r>
                  <a:rPr lang="it-IT" sz="1700" dirty="0"/>
                  <a:t>Poiché g(x) è normalizzabile  e P(x) ≤ g(x)  allora anche P(x) è normalizzabile  infatti</a:t>
                </a:r>
              </a:p>
              <a:p>
                <a:pPr marL="0" indent="0" algn="ctr">
                  <a:buNone/>
                </a:pPr>
                <a14:m>
                  <m:oMath xmlns:m="http://schemas.openxmlformats.org/officeDocument/2006/math">
                    <m:nary>
                      <m:naryPr>
                        <m:limLoc m:val="undOvr"/>
                        <m:ctrlPr>
                          <a:rPr lang="it-IT" sz="1700" i="1" smtClean="0">
                            <a:latin typeface="Cambria Math" panose="02040503050406030204" pitchFamily="18" charset="0"/>
                          </a:rPr>
                        </m:ctrlPr>
                      </m:naryPr>
                      <m:sub>
                        <m:r>
                          <m:rPr>
                            <m:brk m:alnAt="24"/>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p>
                      <m:e>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𝑑𝑥</m:t>
                        </m:r>
                        <m:r>
                          <a:rPr lang="it-IT" sz="1700" b="0" i="1" smtClean="0">
                            <a:latin typeface="Cambria Math" panose="02040503050406030204" pitchFamily="18" charset="0"/>
                          </a:rPr>
                          <m:t>=</m:t>
                        </m:r>
                        <m:r>
                          <a:rPr lang="it-IT" sz="1700" b="0" i="1" smtClean="0">
                            <a:latin typeface="Cambria Math" panose="02040503050406030204" pitchFamily="18" charset="0"/>
                          </a:rPr>
                          <m:t>𝑘</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rPr>
                          <m:t> </m:t>
                        </m:r>
                      </m:e>
                    </m:nary>
                  </m:oMath>
                </a14:m>
                <a:r>
                  <a:rPr lang="it-IT" sz="1700" dirty="0"/>
                  <a:t>2.086…    </a:t>
                </a:r>
              </a:p>
              <a:p>
                <a:pPr marL="0" indent="0" algn="just">
                  <a:buNone/>
                </a:pPr>
                <a:r>
                  <a:rPr lang="it-IT" sz="1700" dirty="0"/>
                  <a:t>K non può essere espresso in termini di funzioni standard ma può essere approssimato numericamente.</a:t>
                </a:r>
              </a:p>
              <a:p>
                <a:pPr marL="0" indent="0" algn="just">
                  <a:buNone/>
                </a:pPr>
                <a:r>
                  <a:rPr lang="it-IT" sz="1700" dirty="0"/>
                  <a:t>Quanto segue, però, non dipende da k e pertanto è inutile conoscerlo. Basta sincerarsi che esista finito!   </a:t>
                </a:r>
              </a:p>
              <a:p>
                <a:pPr marL="0" indent="0" algn="just">
                  <a:buNone/>
                </a:pPr>
                <a:r>
                  <a:rPr lang="it-IT" sz="1700" dirty="0"/>
                  <a:t> Più  utile invece è  conoscere il massimo P(0) =  </a:t>
                </a:r>
                <a:r>
                  <a:rPr lang="it-IT" sz="1700" dirty="0" err="1"/>
                  <a:t>max</a:t>
                </a:r>
                <a:r>
                  <a:rPr lang="it-IT" sz="1700" dirty="0"/>
                  <a:t> (P(x))  </a:t>
                </a:r>
              </a:p>
              <a:p>
                <a:pPr marL="0" indent="0" algn="just">
                  <a:buNone/>
                </a:pPr>
                <a:r>
                  <a:rPr lang="it-IT" sz="1700" dirty="0"/>
                  <a:t>Occorre normalizzare la distribuzione g(x) e determinarne la cumulativa G(x).   Dall’integrale </a:t>
                </a:r>
              </a:p>
              <a:p>
                <a:pPr marL="0" indent="0" algn="ctr">
                  <a:buNone/>
                </a:pPr>
                <a:r>
                  <a:rPr lang="it-IT" sz="1700" dirty="0"/>
                  <a:t>  </a:t>
                </a:r>
                <a14:m>
                  <m:oMath xmlns:m="http://schemas.openxmlformats.org/officeDocument/2006/math">
                    <m:nary>
                      <m:naryPr>
                        <m:ctrlPr>
                          <a:rPr lang="it-IT" sz="1700" i="1" smtClean="0">
                            <a:latin typeface="Cambria Math" panose="02040503050406030204" pitchFamily="18" charset="0"/>
                          </a:rPr>
                        </m:ctrlPr>
                      </m:naryPr>
                      <m:sub>
                        <m:r>
                          <m:rPr>
                            <m:brk m:alnAt="23"/>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𝑥</m:t>
                        </m:r>
                      </m:sup>
                      <m:e>
                        <m:r>
                          <a:rPr lang="it-IT" sz="1700" b="0" i="1" smtClean="0">
                            <a:latin typeface="Cambria Math" panose="02040503050406030204" pitchFamily="18" charset="0"/>
                          </a:rPr>
                          <m:t>𝑔</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𝑡</m:t>
                            </m:r>
                          </m:e>
                        </m:d>
                        <m:r>
                          <a:rPr lang="it-IT" sz="1700" b="0" i="1" smtClean="0">
                            <a:latin typeface="Cambria Math" panose="02040503050406030204" pitchFamily="18" charset="0"/>
                          </a:rPr>
                          <m:t>𝑑𝑡</m:t>
                        </m:r>
                        <m:r>
                          <a:rPr lang="it-IT" sz="1700" b="0" i="1" smtClean="0">
                            <a:latin typeface="Cambria Math" panose="02040503050406030204" pitchFamily="18" charset="0"/>
                          </a:rPr>
                          <m:t> </m:t>
                        </m:r>
                      </m:e>
                    </m:nary>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el-GR" sz="1700" b="0" i="1" smtClean="0">
                            <a:latin typeface="Cambria Math" panose="02040503050406030204" pitchFamily="18" charset="0"/>
                          </a:rPr>
                          <m:t>𝜋</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a14:m>
                <a:r>
                  <a:rPr lang="it-IT" sz="1700" dirty="0"/>
                  <a:t>  </a:t>
                </a:r>
              </a:p>
              <a:p>
                <a:pPr marL="0" indent="0" algn="ctr">
                  <a:buNone/>
                </a:pPr>
                <a:r>
                  <a:rPr lang="it-IT" sz="1700" dirty="0"/>
                  <a:t> si determina la cumulativa G(x) correttamente normalizzata </a:t>
                </a:r>
                <a14:m>
                  <m:oMath xmlns:m="http://schemas.openxmlformats.org/officeDocument/2006/math">
                    <m:func>
                      <m:funcPr>
                        <m:ctrlPr>
                          <a:rPr lang="it-IT" sz="1700" i="1" smtClean="0">
                            <a:latin typeface="Cambria Math" panose="02040503050406030204" pitchFamily="18" charset="0"/>
                          </a:rPr>
                        </m:ctrlPr>
                      </m:funcPr>
                      <m:fName>
                        <m:limLow>
                          <m:limLowPr>
                            <m:ctrlPr>
                              <a:rPr lang="it-IT" sz="1700" i="1" smtClean="0">
                                <a:latin typeface="Cambria Math" panose="02040503050406030204" pitchFamily="18" charset="0"/>
                              </a:rPr>
                            </m:ctrlPr>
                          </m:limLowPr>
                          <m:e>
                            <m:r>
                              <m:rPr>
                                <m:sty m:val="p"/>
                              </m:rPr>
                              <a:rPr lang="it-IT" sz="1700" i="0" smtClean="0">
                                <a:latin typeface="Cambria Math" panose="02040503050406030204" pitchFamily="18" charset="0"/>
                              </a:rPr>
                              <m:t>lim</m:t>
                            </m:r>
                          </m:e>
                          <m:lim>
                            <m:r>
                              <a:rPr lang="it-IT" sz="1700" b="0" i="1" smtClean="0">
                                <a:latin typeface="Cambria Math" panose="02040503050406030204" pitchFamily="18" charset="0"/>
                              </a:rPr>
                              <m:t>𝑥</m:t>
                            </m:r>
                            <m:r>
                              <a:rPr lang="it-IT" sz="1700" b="0" i="1" smtClean="0">
                                <a:latin typeface="Cambria Math" panose="02040503050406030204" pitchFamily="18" charset="0"/>
                              </a:rPr>
                              <m:t>→</m:t>
                            </m:r>
                            <m:r>
                              <a:rPr lang="it-IT" sz="1700" b="0" i="1" smtClean="0">
                                <a:latin typeface="Cambria Math" panose="02040503050406030204" pitchFamily="18" charset="0"/>
                              </a:rPr>
                              <m:t>∞</m:t>
                            </m:r>
                            <m:r>
                              <a:rPr lang="it-IT" sz="1700" b="0" i="1" smtClean="0">
                                <a:latin typeface="Cambria Math" panose="02040503050406030204" pitchFamily="18" charset="0"/>
                              </a:rPr>
                              <m:t> </m:t>
                            </m:r>
                          </m:lim>
                        </m:limLow>
                      </m:fName>
                      <m:e>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oMath>
                </a14:m>
                <a:r>
                  <a:rPr lang="it-IT" sz="1700" dirty="0"/>
                  <a:t>=1    </a:t>
                </a:r>
              </a:p>
              <a:p>
                <a:pPr marL="0" indent="0" algn="just">
                  <a:buNone/>
                </a:pPr>
                <a14:m>
                  <m:oMathPara xmlns:m="http://schemas.openxmlformats.org/officeDocument/2006/math">
                    <m:oMathParaPr>
                      <m:jc m:val="centerGroup"/>
                    </m:oMathParaPr>
                    <m:oMath xmlns:m="http://schemas.openxmlformats.org/officeDocument/2006/math">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 </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i="1">
                              <a:latin typeface="Cambria Math" panose="02040503050406030204" pitchFamily="18" charset="0"/>
                              <a:ea typeface="Cambria Math" panose="02040503050406030204" pitchFamily="18" charset="0"/>
                            </a:rPr>
                            <m:t>𝜋</m:t>
                          </m:r>
                        </m:den>
                      </m:f>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m:oMathPara>
                </a14:m>
                <a:endParaRPr lang="it-IT" sz="1700" b="0" dirty="0"/>
              </a:p>
              <a:p>
                <a:pPr marL="0" indent="0" algn="just">
                  <a:buNone/>
                </a:pPr>
                <a:r>
                  <a:rPr lang="it-IT" sz="1700" dirty="0"/>
                  <a:t>che è campionabile analiticamente.  Se r = rand()     </a:t>
                </a:r>
              </a:p>
              <a:p>
                <a:pPr marL="0" indent="0" algn="ctr">
                  <a:buNone/>
                </a:pPr>
                <a:r>
                  <a:rPr lang="it-IT" sz="1700" dirty="0"/>
                  <a:t>    </a:t>
                </a:r>
                <a14:m>
                  <m:oMath xmlns:m="http://schemas.openxmlformats.org/officeDocument/2006/math">
                    <m:r>
                      <a:rPr lang="it-IT" sz="1700" b="0" i="1" smtClean="0">
                        <a:latin typeface="Cambria Math" panose="02040503050406030204" pitchFamily="18" charset="0"/>
                      </a:rPr>
                      <m:t>𝑥</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𝐺</m:t>
                        </m:r>
                      </m:e>
                      <m:sup>
                        <m:r>
                          <a:rPr lang="it-IT" sz="1700" b="0" i="1" smtClean="0">
                            <a:latin typeface="Cambria Math" panose="02040503050406030204" pitchFamily="18" charset="0"/>
                          </a:rPr>
                          <m:t>−</m:t>
                        </m:r>
                        <m:r>
                          <a:rPr lang="it-IT" sz="1700" b="0" i="1" smtClean="0">
                            <a:latin typeface="Cambria Math" panose="02040503050406030204" pitchFamily="18" charset="0"/>
                          </a:rPr>
                          <m:t>1</m:t>
                        </m:r>
                      </m:sup>
                    </m:sSup>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𝑟</m:t>
                        </m:r>
                      </m:e>
                    </m:d>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c</m:t>
                        </m:r>
                        <m:r>
                          <a:rPr lang="it-IT" sz="1700" b="0" i="1" smtClean="0">
                            <a:latin typeface="Cambria Math" panose="02040503050406030204" pitchFamily="18" charset="0"/>
                          </a:rPr>
                          <m:t>𝑜𝑡</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𝜋</m:t>
                            </m:r>
                            <m:r>
                              <a:rPr lang="it-IT" sz="1700" b="0" i="1" smtClean="0">
                                <a:latin typeface="Cambria Math" panose="02040503050406030204" pitchFamily="18" charset="0"/>
                              </a:rPr>
                              <m:t>𝑟</m:t>
                            </m:r>
                          </m:e>
                        </m:d>
                        <m:r>
                          <a:rPr lang="it-IT" sz="1700" b="0" i="1" smtClean="0">
                            <a:latin typeface="Cambria Math" panose="02040503050406030204" pitchFamily="18" charset="0"/>
                          </a:rPr>
                          <m:t>  </m:t>
                        </m:r>
                      </m:e>
                    </m:func>
                  </m:oMath>
                </a14:m>
                <a:endParaRPr lang="it-IT" sz="1700" dirty="0"/>
              </a:p>
              <a:p>
                <a:pPr marL="0" indent="0" algn="just">
                  <a:buNone/>
                </a:pPr>
                <a:r>
                  <a:rPr lang="it-IT" sz="1700" dirty="0"/>
                  <a:t>Si accetta la  x  generando un secondo numero  uniforme in [0,1] e controllando se    </a:t>
                </a:r>
                <a14:m>
                  <m:oMath xmlns:m="http://schemas.openxmlformats.org/officeDocument/2006/math">
                    <m:r>
                      <a:rPr lang="it-IT" sz="1700" b="0" i="1" smtClean="0">
                        <a:latin typeface="Cambria Math" panose="02040503050406030204" pitchFamily="18" charset="0"/>
                      </a:rPr>
                      <m:t>𝑟</m:t>
                    </m:r>
                    <m:r>
                      <a:rPr lang="it-IT" sz="1700" b="0" i="1" smtClean="0">
                        <a:latin typeface="Cambria Math" panose="02040503050406030204" pitchFamily="18" charset="0"/>
                      </a:rPr>
                      <m:t>&lt;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𝑥</m:t>
                        </m:r>
                        <m:r>
                          <a:rPr lang="it-IT" sz="1700" b="0" i="1" smtClean="0">
                            <a:latin typeface="Cambria Math" panose="02040503050406030204" pitchFamily="18" charset="0"/>
                          </a:rPr>
                          <m:t>)</m:t>
                        </m:r>
                      </m:num>
                      <m:den>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0</m:t>
                        </m:r>
                        <m:r>
                          <a:rPr lang="it-IT" sz="1700" b="0" i="1" smtClean="0">
                            <a:latin typeface="Cambria Math" panose="02040503050406030204" pitchFamily="18" charset="0"/>
                          </a:rPr>
                          <m:t>)</m:t>
                        </m:r>
                      </m:den>
                    </m:f>
                  </m:oMath>
                </a14:m>
                <a:endParaRPr lang="it-IT" sz="1700" dirty="0"/>
              </a:p>
            </p:txBody>
          </p:sp>
        </mc:Choice>
        <mc:Fallback xmlns="">
          <p:sp>
            <p:nvSpPr>
              <p:cNvPr id="3" name="Segnaposto contenuto 2">
                <a:extLst>
                  <a:ext uri="{FF2B5EF4-FFF2-40B4-BE49-F238E27FC236}">
                    <a16:creationId xmlns:a16="http://schemas.microsoft.com/office/drawing/2014/main" id="{0330DB1A-BC4C-432F-8686-B11F77FC96C0}"/>
                  </a:ext>
                </a:extLst>
              </p:cNvPr>
              <p:cNvSpPr>
                <a:spLocks noGrp="1" noRot="1" noChangeAspect="1" noMove="1" noResize="1" noEditPoints="1" noAdjustHandles="1" noChangeArrowheads="1" noChangeShapeType="1" noTextEdit="1"/>
              </p:cNvSpPr>
              <p:nvPr>
                <p:ph idx="1"/>
              </p:nvPr>
            </p:nvSpPr>
            <p:spPr>
              <a:xfrm>
                <a:off x="894522" y="139148"/>
                <a:ext cx="10459278" cy="6037815"/>
              </a:xfrm>
              <a:blipFill>
                <a:blip r:embed="rId2"/>
                <a:stretch>
                  <a:fillRect l="-408" b="-808"/>
                </a:stretch>
              </a:blipFill>
            </p:spPr>
            <p:txBody>
              <a:bodyPr/>
              <a:lstStyle/>
              <a:p>
                <a:r>
                  <a:rPr lang="it-IT">
                    <a:noFill/>
                  </a:rPr>
                  <a:t> </a:t>
                </a:r>
              </a:p>
            </p:txBody>
          </p:sp>
        </mc:Fallback>
      </mc:AlternateContent>
    </p:spTree>
    <p:extLst>
      <p:ext uri="{BB962C8B-B14F-4D97-AF65-F5344CB8AC3E}">
        <p14:creationId xmlns:p14="http://schemas.microsoft.com/office/powerpoint/2010/main" val="166304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42041FA-E4CA-4194-9E69-92BE6337D276}"/>
              </a:ext>
            </a:extLst>
          </p:cNvPr>
          <p:cNvSpPr>
            <a:spLocks noGrp="1"/>
          </p:cNvSpPr>
          <p:nvPr>
            <p:ph idx="1"/>
          </p:nvPr>
        </p:nvSpPr>
        <p:spPr>
          <a:xfrm>
            <a:off x="552450" y="1466851"/>
            <a:ext cx="4229100" cy="5208104"/>
          </a:xfrm>
        </p:spPr>
        <p:txBody>
          <a:bodyPr>
            <a:normAutofit fontScale="77500" lnSpcReduction="20000"/>
          </a:bodyPr>
          <a:lstStyle/>
          <a:p>
            <a:pPr marL="0" indent="0">
              <a:lnSpc>
                <a:spcPct val="70000"/>
              </a:lnSpc>
              <a:buNone/>
            </a:pPr>
            <a:r>
              <a:rPr lang="it-IT" sz="1700" dirty="0">
                <a:solidFill>
                  <a:schemeClr val="accent2"/>
                </a:solidFill>
              </a:rPr>
              <a:t>#</a:t>
            </a:r>
            <a:r>
              <a:rPr lang="it-IT" sz="1700" b="1" dirty="0">
                <a:solidFill>
                  <a:schemeClr val="accent2"/>
                </a:solidFill>
              </a:rPr>
              <a:t> 1) </a:t>
            </a:r>
            <a:r>
              <a:rPr lang="it-IT" sz="1700" b="1" dirty="0" err="1">
                <a:solidFill>
                  <a:schemeClr val="accent2"/>
                </a:solidFill>
              </a:rPr>
              <a:t>Define</a:t>
            </a:r>
            <a:r>
              <a:rPr lang="it-IT" sz="1700" b="1" dirty="0">
                <a:solidFill>
                  <a:schemeClr val="accent2"/>
                </a:solidFill>
              </a:rPr>
              <a:t> pdf (</a:t>
            </a:r>
            <a:r>
              <a:rPr lang="it-IT" sz="1700" b="1" dirty="0" err="1">
                <a:solidFill>
                  <a:schemeClr val="accent2"/>
                </a:solidFill>
              </a:rPr>
              <a:t>Probabily</a:t>
            </a:r>
            <a:r>
              <a:rPr lang="it-IT" sz="1700" b="1" dirty="0">
                <a:solidFill>
                  <a:schemeClr val="accent2"/>
                </a:solidFill>
              </a:rPr>
              <a:t> </a:t>
            </a:r>
            <a:r>
              <a:rPr lang="it-IT" sz="1700" b="1" dirty="0" err="1">
                <a:solidFill>
                  <a:schemeClr val="accent2"/>
                </a:solidFill>
              </a:rPr>
              <a:t>Density</a:t>
            </a:r>
            <a:r>
              <a:rPr lang="it-IT" sz="1700" b="1" dirty="0">
                <a:solidFill>
                  <a:schemeClr val="accent2"/>
                </a:solidFill>
              </a:rPr>
              <a:t> </a:t>
            </a:r>
            <a:r>
              <a:rPr lang="it-IT" sz="1700" b="1" dirty="0" err="1">
                <a:solidFill>
                  <a:schemeClr val="accent2"/>
                </a:solidFill>
              </a:rPr>
              <a:t>Function</a:t>
            </a:r>
            <a:r>
              <a:rPr lang="it-IT" sz="1700" b="1" dirty="0">
                <a:solidFill>
                  <a:schemeClr val="accent2"/>
                </a:solidFill>
              </a:rPr>
              <a:t>) </a:t>
            </a:r>
          </a:p>
          <a:p>
            <a:pPr marL="0" indent="0">
              <a:lnSpc>
                <a:spcPct val="70000"/>
              </a:lnSpc>
              <a:buNone/>
            </a:pPr>
            <a:endParaRPr lang="it-IT" sz="1700" b="1" dirty="0">
              <a:solidFill>
                <a:schemeClr val="accent2"/>
              </a:solidFill>
            </a:endParaRP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pdf(x):</a:t>
            </a:r>
          </a:p>
          <a:p>
            <a:pPr marL="0" indent="0">
              <a:lnSpc>
                <a:spcPct val="70000"/>
              </a:lnSpc>
              <a:buNone/>
            </a:pPr>
            <a:r>
              <a:rPr lang="it-IT" sz="1700" dirty="0">
                <a:latin typeface="Comic Sans MS" panose="030F0702030302020204" pitchFamily="66" charset="0"/>
              </a:rPr>
              <a:t>     y = </a:t>
            </a:r>
            <a:r>
              <a:rPr lang="it-IT" sz="1700" dirty="0" err="1">
                <a:latin typeface="Comic Sans MS" panose="030F0702030302020204" pitchFamily="66" charset="0"/>
              </a:rPr>
              <a:t>np.exp</a:t>
            </a:r>
            <a:r>
              <a:rPr lang="it-IT" sz="1700" dirty="0">
                <a:latin typeface="Comic Sans MS" panose="030F0702030302020204" pitchFamily="66" charset="0"/>
              </a:rPr>
              <a:t>(1/(1+x*x))-1</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g(x):</a:t>
            </a:r>
          </a:p>
          <a:p>
            <a:pPr marL="0" indent="0">
              <a:lnSpc>
                <a:spcPct val="70000"/>
              </a:lnSpc>
              <a:buNone/>
            </a:pPr>
            <a:r>
              <a:rPr lang="it-IT" sz="1700" dirty="0">
                <a:latin typeface="Comic Sans MS" panose="030F0702030302020204" pitchFamily="66" charset="0"/>
              </a:rPr>
              <a:t>    y = 1/(1+x*x)</a:t>
            </a:r>
          </a:p>
          <a:p>
            <a:pPr marL="0" indent="0">
              <a:lnSpc>
                <a:spcPct val="70000"/>
              </a:lnSpc>
              <a:buNone/>
            </a:pPr>
            <a:r>
              <a:rPr lang="it-IT" sz="1700" dirty="0">
                <a:latin typeface="Comic Sans MS" panose="030F0702030302020204" pitchFamily="66" charset="0"/>
              </a:rPr>
              <a:t>    y = y*2*pdf(0) # </a:t>
            </a:r>
            <a:r>
              <a:rPr lang="it-IT" sz="1700" dirty="0" err="1">
                <a:latin typeface="Comic Sans MS" panose="030F0702030302020204" pitchFamily="66" charset="0"/>
              </a:rPr>
              <a:t>Maxima</a:t>
            </a:r>
            <a:r>
              <a:rPr lang="it-IT" sz="1700" dirty="0">
                <a:latin typeface="Comic Sans MS" panose="030F0702030302020204" pitchFamily="66" charset="0"/>
              </a:rPr>
              <a:t> g(0) = pdf(0)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endParaRPr lang="it-IT" sz="1700" dirty="0">
              <a:latin typeface="Comic Sans MS" panose="030F0702030302020204" pitchFamily="66" charset="0"/>
            </a:endParaRPr>
          </a:p>
          <a:p>
            <a:pPr marL="0" indent="0">
              <a:lnSpc>
                <a:spcPct val="70000"/>
              </a:lnSpc>
              <a:buNone/>
            </a:pPr>
            <a:r>
              <a:rPr lang="it-IT" sz="1700" dirty="0">
                <a:solidFill>
                  <a:schemeClr val="accent2"/>
                </a:solidFill>
                <a:latin typeface="Comic Sans MS" panose="030F0702030302020204" pitchFamily="66" charset="0"/>
              </a:rPr>
              <a:t># 2) Hit or Miss</a:t>
            </a:r>
          </a:p>
          <a:p>
            <a:pPr marL="0" indent="0">
              <a:lnSpc>
                <a:spcPct val="70000"/>
              </a:lnSpc>
              <a:buNone/>
            </a:pP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&lt; </a:t>
            </a:r>
            <a:r>
              <a:rPr lang="it-IT" sz="1700" dirty="0" err="1">
                <a:latin typeface="Comic Sans MS" panose="030F0702030302020204" pitchFamily="66" charset="0"/>
              </a:rPr>
              <a:t>npoint</a:t>
            </a:r>
            <a:r>
              <a:rPr lang="it-IT" sz="1700" dirty="0">
                <a:latin typeface="Comic Sans MS" panose="030F0702030302020204" pitchFamily="66" charset="0"/>
              </a:rPr>
              <a:t>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 # </a:t>
            </a:r>
            <a:r>
              <a:rPr lang="it-IT" sz="1700" dirty="0" err="1">
                <a:latin typeface="Comic Sans MS" panose="030F0702030302020204" pitchFamily="66" charset="0"/>
              </a:rPr>
              <a:t>igen</a:t>
            </a:r>
            <a:r>
              <a:rPr lang="it-IT" sz="1700" dirty="0">
                <a:latin typeface="Comic Sans MS" panose="030F0702030302020204" pitchFamily="66" charset="0"/>
              </a:rPr>
              <a:t> = -1 </a:t>
            </a:r>
            <a:r>
              <a:rPr lang="it-IT" sz="1700" dirty="0" err="1">
                <a:latin typeface="Comic Sans MS" panose="030F0702030302020204" pitchFamily="66" charset="0"/>
              </a:rPr>
              <a:t>rejection</a:t>
            </a:r>
            <a:r>
              <a:rPr lang="it-IT" sz="1700" dirty="0">
                <a:latin typeface="Comic Sans MS" panose="030F0702030302020204" pitchFamily="66" charset="0"/>
              </a:rPr>
              <a:t> , </a:t>
            </a:r>
            <a:r>
              <a:rPr lang="it-IT" sz="1700" dirty="0" err="1">
                <a:latin typeface="Comic Sans MS" panose="030F0702030302020204" pitchFamily="66" charset="0"/>
              </a:rPr>
              <a:t>igen</a:t>
            </a:r>
            <a:r>
              <a:rPr lang="it-IT" sz="1700" dirty="0">
                <a:latin typeface="Comic Sans MS" panose="030F0702030302020204" pitchFamily="66" charset="0"/>
              </a:rPr>
              <a:t>=1 BINGO!</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&lt; 0 :</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#first random</a:t>
            </a:r>
          </a:p>
          <a:p>
            <a:pPr marL="0" indent="0">
              <a:lnSpc>
                <a:spcPct val="70000"/>
              </a:lnSpc>
              <a:buNone/>
            </a:pPr>
            <a:r>
              <a:rPr lang="it-IT" sz="1700" dirty="0">
                <a:latin typeface="Comic Sans MS" panose="030F0702030302020204" pitchFamily="66" charset="0"/>
              </a:rPr>
              <a:t>               t = </a:t>
            </a:r>
            <a:r>
              <a:rPr lang="it-IT" sz="1700" dirty="0" err="1">
                <a:latin typeface="Comic Sans MS" panose="030F0702030302020204" pitchFamily="66" charset="0"/>
              </a:rPr>
              <a:t>np.tan</a:t>
            </a:r>
            <a:r>
              <a:rPr lang="it-IT" sz="1700" dirty="0">
                <a:latin typeface="Comic Sans MS" panose="030F0702030302020204" pitchFamily="66" charset="0"/>
              </a:rPr>
              <a:t>(</a:t>
            </a:r>
            <a:r>
              <a:rPr lang="it-IT" sz="1700" dirty="0" err="1">
                <a:latin typeface="Comic Sans MS" panose="030F0702030302020204" pitchFamily="66" charset="0"/>
              </a:rPr>
              <a:t>np.pi</a:t>
            </a:r>
            <a:r>
              <a:rPr lang="it-IT" sz="1700" dirty="0">
                <a:latin typeface="Comic Sans MS" panose="030F0702030302020204" pitchFamily="66" charset="0"/>
              </a:rPr>
              <a:t>*(r - 0.5))</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#second random</a:t>
            </a:r>
          </a:p>
          <a:p>
            <a:pPr marL="0" indent="0">
              <a:lnSpc>
                <a:spcPct val="70000"/>
              </a:lnSpc>
              <a:buNone/>
            </a:pPr>
            <a:r>
              <a:rPr lang="it-IT" sz="1700" dirty="0">
                <a:latin typeface="Comic Sans MS" panose="030F0702030302020204" pitchFamily="66" charset="0"/>
              </a:rPr>
              <a:t>               r=r*g(t)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if</a:t>
            </a:r>
            <a:r>
              <a:rPr lang="it-IT" sz="1700" dirty="0">
                <a:latin typeface="Comic Sans MS" panose="030F0702030302020204" pitchFamily="66" charset="0"/>
              </a:rPr>
              <a:t> r &lt; pdf(t) : # hit or miss</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a:t>
            </a:r>
          </a:p>
          <a:p>
            <a:pPr marL="0" indent="0">
              <a:lnSpc>
                <a:spcPct val="70000"/>
              </a:lnSpc>
              <a:buNone/>
            </a:pPr>
            <a:r>
              <a:rPr lang="it-IT" sz="1700" dirty="0">
                <a:latin typeface="Comic Sans MS" panose="030F0702030302020204" pitchFamily="66" charset="0"/>
              </a:rPr>
              <a:t>      x[</a:t>
            </a:r>
            <a:r>
              <a:rPr lang="it-IT" sz="1700" dirty="0" err="1">
                <a:latin typeface="Comic Sans MS" panose="030F0702030302020204" pitchFamily="66" charset="0"/>
              </a:rPr>
              <a:t>ipoint</a:t>
            </a:r>
            <a:r>
              <a:rPr lang="it-IT" sz="1700" dirty="0">
                <a:latin typeface="Comic Sans MS" panose="030F0702030302020204" pitchFamily="66" charset="0"/>
              </a:rPr>
              <a:t>] = 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 ipoint+1</a:t>
            </a:r>
            <a:endParaRPr lang="it-IT" dirty="0">
              <a:latin typeface="Comic Sans MS" panose="030F0702030302020204" pitchFamily="66" charset="0"/>
            </a:endParaRPr>
          </a:p>
        </p:txBody>
      </p:sp>
      <p:pic>
        <p:nvPicPr>
          <p:cNvPr id="5" name="Immagine 4">
            <a:extLst>
              <a:ext uri="{FF2B5EF4-FFF2-40B4-BE49-F238E27FC236}">
                <a16:creationId xmlns:a16="http://schemas.microsoft.com/office/drawing/2014/main" id="{A868C399-0595-4C71-A802-AC426050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606" y="815009"/>
            <a:ext cx="7020394" cy="5585791"/>
          </a:xfrm>
          <a:prstGeom prst="rect">
            <a:avLst/>
          </a:prstGeom>
        </p:spPr>
      </p:pic>
      <p:sp>
        <p:nvSpPr>
          <p:cNvPr id="2" name="CasellaDiTesto 1">
            <a:extLst>
              <a:ext uri="{FF2B5EF4-FFF2-40B4-BE49-F238E27FC236}">
                <a16:creationId xmlns:a16="http://schemas.microsoft.com/office/drawing/2014/main" id="{FF598501-2A76-48F8-A3D0-7950330FCE61}"/>
              </a:ext>
            </a:extLst>
          </p:cNvPr>
          <p:cNvSpPr txBox="1"/>
          <p:nvPr/>
        </p:nvSpPr>
        <p:spPr>
          <a:xfrm>
            <a:off x="1504950" y="361950"/>
            <a:ext cx="2000250" cy="584775"/>
          </a:xfrm>
          <a:prstGeom prst="rect">
            <a:avLst/>
          </a:prstGeom>
          <a:noFill/>
        </p:spPr>
        <p:txBody>
          <a:bodyPr wrap="square" rtlCol="0">
            <a:spAutoFit/>
          </a:bodyPr>
          <a:lstStyle/>
          <a:p>
            <a:r>
              <a:rPr lang="it-IT" sz="3200" b="1" dirty="0"/>
              <a:t>Esercizio 1</a:t>
            </a:r>
            <a:r>
              <a:rPr lang="it-IT" sz="3200" dirty="0"/>
              <a:t> </a:t>
            </a:r>
          </a:p>
        </p:txBody>
      </p:sp>
    </p:spTree>
    <p:extLst>
      <p:ext uri="{BB962C8B-B14F-4D97-AF65-F5344CB8AC3E}">
        <p14:creationId xmlns:p14="http://schemas.microsoft.com/office/powerpoint/2010/main" val="987186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614228D-B5DB-40C3-A257-BA66F8058640}"/>
              </a:ext>
            </a:extLst>
          </p:cNvPr>
          <p:cNvSpPr>
            <a:spLocks noGrp="1"/>
          </p:cNvSpPr>
          <p:nvPr>
            <p:ph idx="1"/>
          </p:nvPr>
        </p:nvSpPr>
        <p:spPr>
          <a:xfrm>
            <a:off x="775252" y="337930"/>
            <a:ext cx="10578548" cy="5839033"/>
          </a:xfrm>
        </p:spPr>
        <p:txBody>
          <a:bodyPr/>
          <a:lstStyle/>
          <a:p>
            <a:pPr marL="0" indent="0">
              <a:buNone/>
            </a:pPr>
            <a:r>
              <a:rPr lang="it-IT" b="1" dirty="0">
                <a:latin typeface="Comics"/>
              </a:rPr>
              <a:t>Esercizio </a:t>
            </a:r>
            <a:r>
              <a:rPr lang="it-IT" b="1" dirty="0">
                <a:latin typeface="Comic Sans MS" panose="030F0702030302020204" pitchFamily="66" charset="0"/>
              </a:rPr>
              <a:t>2 </a:t>
            </a:r>
          </a:p>
          <a:p>
            <a:pPr marL="0" indent="0">
              <a:buNone/>
            </a:pPr>
            <a:r>
              <a:rPr lang="it-IT" sz="2000" dirty="0">
                <a:latin typeface="Comic Sans MS" panose="030F0702030302020204" pitchFamily="66" charset="0"/>
              </a:rPr>
              <a:t>Se x1,x2,..,xn  sono variabili casuali (con distribuzione qualunque purché avente varianza definita) allora la loro media si distribuisce (asintoticamente per n-&gt;∞)  come una gaussiana. (Teorema del limite centrale)  Lo verifichiamo «</a:t>
            </a:r>
            <a:r>
              <a:rPr lang="it-IT" sz="2000" dirty="0" err="1">
                <a:latin typeface="Comic Sans MS" panose="030F0702030302020204" pitchFamily="66" charset="0"/>
              </a:rPr>
              <a:t>computazionalmente</a:t>
            </a:r>
            <a:r>
              <a:rPr lang="it-IT" sz="2000" dirty="0">
                <a:latin typeface="Comic Sans MS" panose="030F0702030302020204" pitchFamily="66" charset="0"/>
              </a:rPr>
              <a:t> » con x1,x2…,</a:t>
            </a:r>
            <a:r>
              <a:rPr lang="it-IT" sz="2000" dirty="0" err="1">
                <a:latin typeface="Comic Sans MS" panose="030F0702030302020204" pitchFamily="66" charset="0"/>
              </a:rPr>
              <a:t>xn</a:t>
            </a:r>
            <a:r>
              <a:rPr lang="it-IT" sz="2000" dirty="0">
                <a:latin typeface="Comic Sans MS" panose="030F0702030302020204" pitchFamily="66" charset="0"/>
              </a:rPr>
              <a:t>  uniformi  [0,1]  </a:t>
            </a:r>
          </a:p>
          <a:p>
            <a:pPr marL="0" indent="0">
              <a:buNone/>
            </a:pPr>
            <a:endParaRPr lang="it-IT" sz="2000" dirty="0">
              <a:latin typeface="Comic Sans MS" panose="030F0702030302020204" pitchFamily="66" charset="0"/>
            </a:endParaRPr>
          </a:p>
          <a:p>
            <a:pPr marL="0" indent="0">
              <a:buNone/>
            </a:pPr>
            <a:endParaRPr lang="it-IT" sz="2000" dirty="0">
              <a:latin typeface="Comic Sans MS" panose="030F0702030302020204" pitchFamily="66" charset="0"/>
            </a:endParaRPr>
          </a:p>
        </p:txBody>
      </p:sp>
      <p:sp>
        <p:nvSpPr>
          <p:cNvPr id="5" name="CasellaDiTesto 4">
            <a:extLst>
              <a:ext uri="{FF2B5EF4-FFF2-40B4-BE49-F238E27FC236}">
                <a16:creationId xmlns:a16="http://schemas.microsoft.com/office/drawing/2014/main" id="{6BD679C3-9444-46D3-92B4-18D638962DAD}"/>
              </a:ext>
            </a:extLst>
          </p:cNvPr>
          <p:cNvSpPr txBox="1"/>
          <p:nvPr/>
        </p:nvSpPr>
        <p:spPr>
          <a:xfrm>
            <a:off x="775252" y="2272753"/>
            <a:ext cx="8229600" cy="4524315"/>
          </a:xfrm>
          <a:prstGeom prst="rect">
            <a:avLst/>
          </a:prstGeom>
          <a:noFill/>
        </p:spPr>
        <p:txBody>
          <a:bodyPr wrap="square" rtlCol="0">
            <a:spAutoFit/>
          </a:bodyPr>
          <a:lstStyle/>
          <a:p>
            <a:r>
              <a:rPr lang="en-US" dirty="0">
                <a:latin typeface="Comic Sans MS" panose="030F0702030302020204" pitchFamily="66" charset="0"/>
              </a:rPr>
              <a:t># 1) Initialization</a:t>
            </a:r>
          </a:p>
          <a:p>
            <a:r>
              <a:rPr lang="en-US" dirty="0" err="1">
                <a:latin typeface="Comic Sans MS" panose="030F0702030302020204" pitchFamily="66" charset="0"/>
              </a:rPr>
              <a:t>nevent</a:t>
            </a:r>
            <a:r>
              <a:rPr lang="en-US" dirty="0">
                <a:latin typeface="Comic Sans MS" panose="030F0702030302020204" pitchFamily="66" charset="0"/>
              </a:rPr>
              <a:t> = 100000      #total number of trials</a:t>
            </a:r>
          </a:p>
          <a:p>
            <a:r>
              <a:rPr lang="en-US" dirty="0" err="1">
                <a:latin typeface="Comic Sans MS" panose="030F0702030302020204" pitchFamily="66" charset="0"/>
              </a:rPr>
              <a:t>nd</a:t>
            </a:r>
            <a:r>
              <a:rPr lang="en-US" dirty="0">
                <a:latin typeface="Comic Sans MS" panose="030F0702030302020204" pitchFamily="66" charset="0"/>
              </a:rPr>
              <a:t> = 200                  #number of </a:t>
            </a:r>
            <a:r>
              <a:rPr lang="en-US" dirty="0" err="1">
                <a:latin typeface="Comic Sans MS" panose="030F0702030302020204" pitchFamily="66" charset="0"/>
              </a:rPr>
              <a:t>randoms</a:t>
            </a:r>
            <a:r>
              <a:rPr lang="en-US" dirty="0">
                <a:latin typeface="Comic Sans MS" panose="030F0702030302020204" pitchFamily="66" charset="0"/>
              </a:rPr>
              <a:t> to be </a:t>
            </a:r>
          </a:p>
          <a:p>
            <a:r>
              <a:rPr lang="en-US" dirty="0">
                <a:latin typeface="Comic Sans MS" panose="030F0702030302020204" pitchFamily="66" charset="0"/>
              </a:rPr>
              <a:t>                                #summed up in each trial</a:t>
            </a:r>
          </a:p>
          <a:p>
            <a:endParaRPr lang="en-US" dirty="0">
              <a:latin typeface="Comic Sans MS" panose="030F0702030302020204" pitchFamily="66" charset="0"/>
            </a:endParaRPr>
          </a:p>
          <a:p>
            <a:r>
              <a:rPr lang="it-IT" dirty="0">
                <a:latin typeface="Comic Sans MS" panose="030F0702030302020204" pitchFamily="66" charset="0"/>
              </a:rPr>
              <a:t># 2) Running</a:t>
            </a:r>
          </a:p>
          <a:p>
            <a:r>
              <a:rPr lang="it-IT" dirty="0" err="1">
                <a:latin typeface="Comic Sans MS" panose="030F0702030302020204" pitchFamily="66" charset="0"/>
              </a:rPr>
              <a:t>ievent</a:t>
            </a:r>
            <a:r>
              <a:rPr lang="it-IT" dirty="0">
                <a:latin typeface="Comic Sans MS" panose="030F0702030302020204" pitchFamily="66" charset="0"/>
              </a:rPr>
              <a:t> = 0</a:t>
            </a:r>
          </a:p>
          <a:p>
            <a:r>
              <a:rPr lang="it-IT" dirty="0" err="1">
                <a:latin typeface="Comic Sans MS" panose="030F0702030302020204" pitchFamily="66" charset="0"/>
              </a:rPr>
              <a:t>np.random.seed</a:t>
            </a:r>
            <a:r>
              <a:rPr lang="it-IT" dirty="0">
                <a:latin typeface="Comic Sans MS" panose="030F0702030302020204" pitchFamily="66" charset="0"/>
              </a:rPr>
              <a:t>(314) # random </a:t>
            </a:r>
            <a:r>
              <a:rPr lang="it-IT" dirty="0" err="1">
                <a:latin typeface="Comic Sans MS" panose="030F0702030302020204" pitchFamily="66" charset="0"/>
              </a:rPr>
              <a:t>seed</a:t>
            </a:r>
            <a:endParaRPr lang="it-IT" dirty="0">
              <a:latin typeface="Comic Sans MS" panose="030F0702030302020204" pitchFamily="66" charset="0"/>
            </a:endParaRPr>
          </a:p>
          <a:p>
            <a:r>
              <a:rPr lang="it-IT" dirty="0" err="1">
                <a:latin typeface="Comic Sans MS" panose="030F0702030302020204" pitchFamily="66" charset="0"/>
              </a:rPr>
              <a:t>while</a:t>
            </a:r>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&lt;</a:t>
            </a:r>
            <a:r>
              <a:rPr lang="it-IT" dirty="0" err="1">
                <a:latin typeface="Comic Sans MS" panose="030F0702030302020204" pitchFamily="66" charset="0"/>
              </a:rPr>
              <a:t>nevent</a:t>
            </a:r>
            <a:r>
              <a:rPr lang="it-IT" dirty="0">
                <a:latin typeface="Comic Sans MS" panose="030F0702030302020204" pitchFamily="66" charset="0"/>
              </a:rPr>
              <a:t>:</a:t>
            </a:r>
          </a:p>
          <a:p>
            <a:r>
              <a:rPr lang="it-IT" dirty="0">
                <a:latin typeface="Comic Sans MS" panose="030F0702030302020204" pitchFamily="66" charset="0"/>
              </a:rPr>
              <a:t>       array = </a:t>
            </a:r>
            <a:r>
              <a:rPr lang="it-IT" dirty="0" err="1">
                <a:latin typeface="Comic Sans MS" panose="030F0702030302020204" pitchFamily="66" charset="0"/>
              </a:rPr>
              <a:t>np.random.random</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a:t>
            </a:r>
          </a:p>
          <a:p>
            <a:r>
              <a:rPr lang="it-IT" dirty="0">
                <a:latin typeface="Comic Sans MS" panose="030F0702030302020204" pitchFamily="66" charset="0"/>
              </a:rPr>
              <a:t>       mu = </a:t>
            </a:r>
            <a:r>
              <a:rPr lang="it-IT" dirty="0" err="1">
                <a:latin typeface="Comic Sans MS" panose="030F0702030302020204" pitchFamily="66" charset="0"/>
              </a:rPr>
              <a:t>np.mean</a:t>
            </a:r>
            <a:r>
              <a:rPr lang="it-IT" dirty="0">
                <a:latin typeface="Comic Sans MS" panose="030F0702030302020204" pitchFamily="66" charset="0"/>
              </a:rPr>
              <a:t>(array) #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np.std</a:t>
            </a:r>
            <a:r>
              <a:rPr lang="it-IT" dirty="0">
                <a:latin typeface="Comic Sans MS" panose="030F0702030302020204" pitchFamily="66" charset="0"/>
              </a:rPr>
              <a:t>(array) # standard </a:t>
            </a:r>
            <a:r>
              <a:rPr lang="it-IT" dirty="0" err="1">
                <a:latin typeface="Comic Sans MS" panose="030F0702030302020204" pitchFamily="66" charset="0"/>
              </a:rPr>
              <a:t>deviation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std</a:t>
            </a:r>
            <a:r>
              <a:rPr lang="it-IT" dirty="0">
                <a:latin typeface="Comic Sans MS" panose="030F0702030302020204" pitchFamily="66" charset="0"/>
              </a:rPr>
              <a:t>/</a:t>
            </a:r>
            <a:r>
              <a:rPr lang="it-IT" dirty="0" err="1">
                <a:latin typeface="Comic Sans MS" panose="030F0702030302020204" pitchFamily="66" charset="0"/>
              </a:rPr>
              <a:t>np.sqrt</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 # </a:t>
            </a:r>
            <a:r>
              <a:rPr lang="it-IT" dirty="0" err="1">
                <a:latin typeface="Comic Sans MS" panose="030F0702030302020204" pitchFamily="66" charset="0"/>
              </a:rPr>
              <a:t>error</a:t>
            </a:r>
            <a:r>
              <a:rPr lang="it-IT" dirty="0">
                <a:latin typeface="Comic Sans MS" panose="030F0702030302020204" pitchFamily="66" charset="0"/>
              </a:rPr>
              <a:t> on the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z = (mu-1/2)/</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standardization</a:t>
            </a:r>
            <a:endParaRPr lang="it-IT" dirty="0">
              <a:latin typeface="Comic Sans MS" panose="030F0702030302020204" pitchFamily="66" charset="0"/>
            </a:endParaRPr>
          </a:p>
          <a:p>
            <a:r>
              <a:rPr lang="it-IT" dirty="0">
                <a:latin typeface="Comic Sans MS" panose="030F0702030302020204" pitchFamily="66" charset="0"/>
              </a:rPr>
              <a:t>       x[</a:t>
            </a:r>
            <a:r>
              <a:rPr lang="it-IT" dirty="0" err="1">
                <a:latin typeface="Comic Sans MS" panose="030F0702030302020204" pitchFamily="66" charset="0"/>
              </a:rPr>
              <a:t>ievent</a:t>
            </a:r>
            <a:r>
              <a:rPr lang="it-IT" dirty="0">
                <a:latin typeface="Comic Sans MS" panose="030F0702030302020204" pitchFamily="66" charset="0"/>
              </a:rPr>
              <a:t>] = z</a:t>
            </a:r>
          </a:p>
          <a:p>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 = </a:t>
            </a:r>
            <a:r>
              <a:rPr lang="it-IT" dirty="0" err="1">
                <a:latin typeface="Comic Sans MS" panose="030F0702030302020204" pitchFamily="66" charset="0"/>
              </a:rPr>
              <a:t>ievent</a:t>
            </a:r>
            <a:r>
              <a:rPr lang="it-IT" dirty="0">
                <a:latin typeface="Comic Sans MS" panose="030F0702030302020204" pitchFamily="66" charset="0"/>
              </a:rPr>
              <a:t> + 1</a:t>
            </a:r>
          </a:p>
        </p:txBody>
      </p:sp>
      <p:pic>
        <p:nvPicPr>
          <p:cNvPr id="7" name="Immagine 6" descr="Immagine che contiene testo, mappa&#10;&#10;Descrizione generata automaticamente">
            <a:extLst>
              <a:ext uri="{FF2B5EF4-FFF2-40B4-BE49-F238E27FC236}">
                <a16:creationId xmlns:a16="http://schemas.microsoft.com/office/drawing/2014/main" id="{B2CBB195-B25B-4099-B76E-6326BCDA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91101"/>
            <a:ext cx="6057660" cy="5287617"/>
          </a:xfrm>
          <a:prstGeom prst="rect">
            <a:avLst/>
          </a:prstGeom>
        </p:spPr>
      </p:pic>
    </p:spTree>
    <p:extLst>
      <p:ext uri="{BB962C8B-B14F-4D97-AF65-F5344CB8AC3E}">
        <p14:creationId xmlns:p14="http://schemas.microsoft.com/office/powerpoint/2010/main" val="414384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A090E2-528A-47FF-93FF-0F739B73DA31}"/>
              </a:ext>
            </a:extLst>
          </p:cNvPr>
          <p:cNvSpPr>
            <a:spLocks noGrp="1"/>
          </p:cNvSpPr>
          <p:nvPr>
            <p:ph type="title"/>
          </p:nvPr>
        </p:nvSpPr>
        <p:spPr/>
        <p:txBody>
          <a:bodyPr/>
          <a:lstStyle/>
          <a:p>
            <a:r>
              <a:rPr lang="it-IT" dirty="0"/>
              <a:t>Alcune Applicazione dei Metodi Montecarlo</a:t>
            </a:r>
          </a:p>
        </p:txBody>
      </p:sp>
      <p:sp>
        <p:nvSpPr>
          <p:cNvPr id="3" name="Segnaposto contenuto 2">
            <a:extLst>
              <a:ext uri="{FF2B5EF4-FFF2-40B4-BE49-F238E27FC236}">
                <a16:creationId xmlns:a16="http://schemas.microsoft.com/office/drawing/2014/main" id="{ED5D7F2F-811D-4FC2-9073-0852FF21A05A}"/>
              </a:ext>
            </a:extLst>
          </p:cNvPr>
          <p:cNvSpPr>
            <a:spLocks noGrp="1"/>
          </p:cNvSpPr>
          <p:nvPr>
            <p:ph idx="1"/>
          </p:nvPr>
        </p:nvSpPr>
        <p:spPr/>
        <p:txBody>
          <a:bodyPr/>
          <a:lstStyle/>
          <a:p>
            <a:r>
              <a:rPr lang="it-IT" dirty="0"/>
              <a:t>Esempio:  Modello Epidemiologico SI – studio degli effetti dovuti al tempo di latenza e di decorso della malattia </a:t>
            </a:r>
          </a:p>
          <a:p>
            <a:r>
              <a:rPr lang="it-IT" dirty="0"/>
              <a:t>Il «mistero» dei grandi chi-</a:t>
            </a:r>
            <a:r>
              <a:rPr lang="it-IT" dirty="0" err="1"/>
              <a:t>square</a:t>
            </a:r>
            <a:r>
              <a:rPr lang="it-IT" dirty="0"/>
              <a:t> : </a:t>
            </a:r>
          </a:p>
          <a:p>
            <a:r>
              <a:rPr lang="it-IT" dirty="0"/>
              <a:t>Valutazione dell’errore nel best </a:t>
            </a:r>
            <a:r>
              <a:rPr lang="it-IT" dirty="0" err="1"/>
              <a:t>fit</a:t>
            </a:r>
            <a:r>
              <a:rPr lang="it-IT" dirty="0"/>
              <a:t> di una circonferenza </a:t>
            </a:r>
          </a:p>
        </p:txBody>
      </p:sp>
    </p:spTree>
    <p:extLst>
      <p:ext uri="{BB962C8B-B14F-4D97-AF65-F5344CB8AC3E}">
        <p14:creationId xmlns:p14="http://schemas.microsoft.com/office/powerpoint/2010/main" val="98218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AC1A0-F4C4-495A-A808-A9D1A5A978BB}"/>
              </a:ext>
            </a:extLst>
          </p:cNvPr>
          <p:cNvSpPr>
            <a:spLocks noGrp="1"/>
          </p:cNvSpPr>
          <p:nvPr>
            <p:ph type="title"/>
          </p:nvPr>
        </p:nvSpPr>
        <p:spPr/>
        <p:txBody>
          <a:bodyPr/>
          <a:lstStyle/>
          <a:p>
            <a:pPr algn="ctr"/>
            <a:r>
              <a:rPr lang="it-IT" b="1" dirty="0"/>
              <a:t>Applicazione: Il  modello epidemiologico SI </a:t>
            </a:r>
          </a:p>
        </p:txBody>
      </p:sp>
      <p:sp>
        <p:nvSpPr>
          <p:cNvPr id="3" name="Segnaposto contenuto 2">
            <a:extLst>
              <a:ext uri="{FF2B5EF4-FFF2-40B4-BE49-F238E27FC236}">
                <a16:creationId xmlns:a16="http://schemas.microsoft.com/office/drawing/2014/main" id="{37AF7867-B621-45CF-BBB7-D7D68038CC7C}"/>
              </a:ext>
            </a:extLst>
          </p:cNvPr>
          <p:cNvSpPr>
            <a:spLocks noGrp="1"/>
          </p:cNvSpPr>
          <p:nvPr>
            <p:ph idx="1"/>
          </p:nvPr>
        </p:nvSpPr>
        <p:spPr/>
        <p:txBody>
          <a:bodyPr/>
          <a:lstStyle/>
          <a:p>
            <a:r>
              <a:rPr lang="it-IT" dirty="0"/>
              <a:t>Il più semplice modello che descrive l’evoluzione di una epidemia è il modello SI  valido quando la malattia non da immunizzazione. (ad esempio: il comune raffreddore o influenza!)  </a:t>
            </a:r>
          </a:p>
          <a:p>
            <a:r>
              <a:rPr lang="it-IT" dirty="0"/>
              <a:t>La popolazione si divide in due categorie:  «Suscettibili» (che possono infettarsi) e gli «Infetti» . Se non c’è immunità, i guariti tornano nella categoria dei Suscettibili. In pratica si rimbalza da I a S</a:t>
            </a:r>
          </a:p>
          <a:p>
            <a:pPr marL="0" indent="0">
              <a:buNone/>
            </a:pPr>
            <a:r>
              <a:rPr lang="it-IT" dirty="0"/>
              <a:t> </a:t>
            </a:r>
          </a:p>
          <a:p>
            <a:endParaRPr lang="it-IT" dirty="0"/>
          </a:p>
        </p:txBody>
      </p:sp>
      <p:pic>
        <p:nvPicPr>
          <p:cNvPr id="5" name="Immagine 4">
            <a:extLst>
              <a:ext uri="{FF2B5EF4-FFF2-40B4-BE49-F238E27FC236}">
                <a16:creationId xmlns:a16="http://schemas.microsoft.com/office/drawing/2014/main" id="{9549040C-B6B8-4639-95EE-22B5A6B02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39" y="4596002"/>
            <a:ext cx="8072522" cy="1715898"/>
          </a:xfrm>
          <a:prstGeom prst="rect">
            <a:avLst/>
          </a:prstGeom>
        </p:spPr>
      </p:pic>
    </p:spTree>
    <p:extLst>
      <p:ext uri="{BB962C8B-B14F-4D97-AF65-F5344CB8AC3E}">
        <p14:creationId xmlns:p14="http://schemas.microsoft.com/office/powerpoint/2010/main" val="391641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9736F-C60B-4CD5-9AA3-59F7F83F61EF}"/>
              </a:ext>
            </a:extLst>
          </p:cNvPr>
          <p:cNvSpPr>
            <a:spLocks noGrp="1"/>
          </p:cNvSpPr>
          <p:nvPr>
            <p:ph type="title"/>
          </p:nvPr>
        </p:nvSpPr>
        <p:spPr/>
        <p:txBody>
          <a:bodyPr/>
          <a:lstStyle/>
          <a:p>
            <a:pPr algn="ctr"/>
            <a:r>
              <a:rPr lang="it-IT" b="1" dirty="0"/>
              <a:t>Equazioni del modello SI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29B3237-E1DD-46EA-8195-FECC550DC6A5}"/>
                  </a:ext>
                </a:extLst>
              </p:cNvPr>
              <p:cNvSpPr>
                <a:spLocks noGrp="1"/>
              </p:cNvSpPr>
              <p:nvPr>
                <p:ph idx="1"/>
              </p:nvPr>
            </p:nvSpPr>
            <p:spPr>
              <a:xfrm>
                <a:off x="838200" y="1690687"/>
                <a:ext cx="10515600" cy="4802187"/>
              </a:xfrm>
            </p:spPr>
            <p:txBody>
              <a:bodyPr>
                <a:normAutofit/>
              </a:bodyPr>
              <a:lstStyle/>
              <a:p>
                <a:pPr marL="0" indent="0" algn="ctr">
                  <a:buNone/>
                </a:pPr>
                <a14:m>
                  <m:oMath xmlns:m="http://schemas.openxmlformats.org/officeDocument/2006/math">
                    <m:d>
                      <m:dPr>
                        <m:begChr m:val="{"/>
                        <m:endChr m:val=""/>
                        <m:ctrlPr>
                          <a:rPr lang="it-IT" b="0" i="1" smtClean="0">
                            <a:latin typeface="Cambria Math" panose="02040503050406030204" pitchFamily="18" charset="0"/>
                            <a:ea typeface="Cambria Math" panose="02040503050406030204" pitchFamily="18" charset="0"/>
                          </a:rPr>
                        </m:ctrlPr>
                      </m:dPr>
                      <m:e>
                        <m:eqArr>
                          <m:eqArrPr>
                            <m:ctrlPr>
                              <a:rPr lang="it-IT" b="0" i="1" smtClean="0">
                                <a:latin typeface="Cambria Math" panose="02040503050406030204" pitchFamily="18" charset="0"/>
                                <a:ea typeface="Cambria Math" panose="02040503050406030204" pitchFamily="18" charset="0"/>
                              </a:rPr>
                            </m:ctrlPr>
                          </m:eqArrPr>
                          <m:e>
                            <m:f>
                              <m:fPr>
                                <m:ctrlPr>
                                  <a:rPr lang="it-IT" i="1">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i="1">
                                <a:latin typeface="Cambria Math" panose="02040503050406030204" pitchFamily="18" charset="0"/>
                              </a:rPr>
                              <m:t>=</m:t>
                            </m:r>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
                            <m:f>
                              <m:fPr>
                                <m:ctrlPr>
                                  <a:rPr lang="it-IT" i="1">
                                    <a:latin typeface="Cambria Math" panose="02040503050406030204" pitchFamily="18" charset="0"/>
                                  </a:rPr>
                                </m:ctrlPr>
                              </m:fPr>
                              <m:num>
                                <m:r>
                                  <a:rPr lang="it-IT" i="1">
                                    <a:latin typeface="Cambria Math" panose="02040503050406030204" pitchFamily="18" charset="0"/>
                                  </a:rPr>
                                  <m:t>𝑑</m:t>
                                </m:r>
                                <m:r>
                                  <a:rPr lang="it-IT" b="0" i="1" smtClean="0">
                                    <a:latin typeface="Cambria Math" panose="02040503050406030204" pitchFamily="18" charset="0"/>
                                  </a:rPr>
                                  <m:t>𝐼</m:t>
                                </m:r>
                              </m:num>
                              <m:den>
                                <m:r>
                                  <a:rPr lang="it-IT" i="1">
                                    <a:latin typeface="Cambria Math" panose="02040503050406030204" pitchFamily="18" charset="0"/>
                                  </a:rPr>
                                  <m:t>𝑑𝑡</m:t>
                                </m:r>
                              </m:den>
                            </m:f>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qArr>
                      </m:e>
                    </m:d>
                  </m:oMath>
                </a14:m>
                <a:r>
                  <a:rPr lang="en-US" dirty="0"/>
                  <a:t>                                  </a:t>
                </a:r>
                <a14:m>
                  <m:oMath xmlns:m="http://schemas.openxmlformats.org/officeDocument/2006/math">
                    <m:d>
                      <m:dPr>
                        <m:begChr m:val="{"/>
                        <m:endChr m:val=""/>
                        <m:ctrlPr>
                          <a:rPr lang="it-IT" i="1">
                            <a:latin typeface="Cambria Math" panose="02040503050406030204" pitchFamily="18" charset="0"/>
                            <a:ea typeface="Cambria Math" panose="02040503050406030204" pitchFamily="18" charset="0"/>
                          </a:rPr>
                        </m:ctrlPr>
                      </m:dPr>
                      <m:e>
                        <m:eqArr>
                          <m:eqArrPr>
                            <m:ctrlPr>
                              <a:rPr lang="it-IT" i="1" smtClean="0">
                                <a:latin typeface="Cambria Math" panose="02040503050406030204" pitchFamily="18" charset="0"/>
                                <a:ea typeface="Cambria Math" panose="02040503050406030204" pitchFamily="18" charset="0"/>
                              </a:rPr>
                            </m:ctrlPr>
                          </m:eqArrPr>
                          <m:e>
                            <m:f>
                              <m:fPr>
                                <m:ctrlPr>
                                  <a:rPr lang="it-IT" i="1" smtClean="0">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𝑑𝐼</m:t>
                                </m:r>
                              </m:num>
                              <m:den>
                                <m:r>
                                  <a:rPr lang="it-IT" b="0" i="1" smtClean="0">
                                    <a:latin typeface="Cambria Math" panose="02040503050406030204" pitchFamily="18" charset="0"/>
                                  </a:rPr>
                                  <m:t>𝑑𝑡</m:t>
                                </m:r>
                                <m:r>
                                  <a:rPr lang="it-IT" b="0" i="1" smtClean="0">
                                    <a:latin typeface="Cambria Math" panose="02040503050406030204" pitchFamily="18" charset="0"/>
                                  </a:rPr>
                                  <m:t> </m:t>
                                </m:r>
                              </m:den>
                            </m:f>
                            <m:r>
                              <a:rPr lang="it-IT" i="1">
                                <a:latin typeface="Cambria Math" panose="02040503050406030204" pitchFamily="18" charset="0"/>
                              </a:rPr>
                              <m:t>=</m:t>
                            </m:r>
                            <m:r>
                              <a:rPr lang="it-IT" b="0" i="1" smtClean="0">
                                <a:latin typeface="Cambria Math" panose="02040503050406030204" pitchFamily="18" charset="0"/>
                              </a:rPr>
                              <m:t>0</m:t>
                            </m:r>
                          </m:e>
                          <m:e>
                            <m:r>
                              <a:rPr lang="it-IT" b="0" i="1" smtClean="0">
                                <a:latin typeface="Cambria Math" panose="02040503050406030204" pitchFamily="18" charset="0"/>
                                <a:ea typeface="Cambria Math" panose="02040503050406030204" pitchFamily="18" charset="0"/>
                              </a:rPr>
                              <m:t> </m:t>
                            </m:r>
                            <m:f>
                              <m:fPr>
                                <m:ctrlPr>
                                  <a:rPr lang="it-IT" i="1" smtClean="0">
                                    <a:solidFill>
                                      <a:srgbClr val="FF0000"/>
                                    </a:solidFill>
                                    <a:latin typeface="Cambria Math" panose="02040503050406030204" pitchFamily="18" charset="0"/>
                                  </a:rPr>
                                </m:ctrlPr>
                              </m:fPr>
                              <m:num>
                                <m:r>
                                  <a:rPr lang="it-IT" i="1">
                                    <a:solidFill>
                                      <a:srgbClr val="FF0000"/>
                                    </a:solidFill>
                                    <a:latin typeface="Cambria Math" panose="02040503050406030204" pitchFamily="18" charset="0"/>
                                  </a:rPr>
                                  <m:t>𝑑𝐼</m:t>
                                </m:r>
                              </m:num>
                              <m:den>
                                <m:r>
                                  <a:rPr lang="it-IT" i="1">
                                    <a:solidFill>
                                      <a:srgbClr val="FF0000"/>
                                    </a:solidFill>
                                    <a:latin typeface="Cambria Math" panose="02040503050406030204" pitchFamily="18" charset="0"/>
                                  </a:rPr>
                                  <m:t>𝑑𝑡</m:t>
                                </m:r>
                              </m:den>
                            </m:f>
                            <m:r>
                              <a:rPr lang="it-IT" i="1">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𝑎𝐼</m:t>
                            </m:r>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1−</m:t>
                                </m:r>
                                <m:r>
                                  <a:rPr lang="it-IT" b="0" i="1" smtClean="0">
                                    <a:solidFill>
                                      <a:srgbClr val="FF0000"/>
                                    </a:solidFill>
                                    <a:latin typeface="Cambria Math" panose="02040503050406030204" pitchFamily="18" charset="0"/>
                                  </a:rPr>
                                  <m:t>𝑏𝐼</m:t>
                                </m:r>
                                <m:r>
                                  <a:rPr lang="it-IT" b="0" i="1" smtClean="0">
                                    <a:solidFill>
                                      <a:srgbClr val="FF0000"/>
                                    </a:solidFill>
                                    <a:latin typeface="Cambria Math" panose="02040503050406030204" pitchFamily="18" charset="0"/>
                                  </a:rPr>
                                  <m:t> </m:t>
                                </m:r>
                              </m:e>
                            </m:d>
                          </m:e>
                        </m:eqArr>
                      </m:e>
                    </m:d>
                  </m:oMath>
                </a14:m>
                <a:r>
                  <a:rPr lang="en-US" dirty="0"/>
                  <a:t> </a:t>
                </a:r>
              </a:p>
              <a:p>
                <a:r>
                  <a:rPr lang="en-US" dirty="0"/>
                  <a:t>  </a:t>
                </a:r>
                <a:r>
                  <a:rPr lang="en-US" dirty="0">
                    <a:latin typeface="Symbol" panose="05050102010706020507" pitchFamily="18" charset="2"/>
                  </a:rPr>
                  <a:t>b</a:t>
                </a:r>
                <a:r>
                  <a:rPr lang="en-US" dirty="0"/>
                  <a:t> e </a:t>
                </a:r>
                <a:r>
                  <a:rPr lang="en-US" dirty="0">
                    <a:latin typeface="Symbol" panose="05050102010706020507" pitchFamily="18" charset="2"/>
                  </a:rPr>
                  <a:t>g</a:t>
                </a:r>
                <a:r>
                  <a:rPr lang="en-US" dirty="0"/>
                  <a:t> </a:t>
                </a:r>
                <a:r>
                  <a:rPr lang="en-US" dirty="0" err="1"/>
                  <a:t>sono</a:t>
                </a:r>
                <a:r>
                  <a:rPr lang="en-US" dirty="0"/>
                  <a:t> </a:t>
                </a:r>
                <a:r>
                  <a:rPr lang="en-US" dirty="0" err="1"/>
                  <a:t>costanti</a:t>
                </a:r>
                <a:r>
                  <a:rPr lang="en-US" dirty="0"/>
                  <a:t> </a:t>
                </a:r>
                <a:r>
                  <a:rPr lang="en-US" dirty="0" err="1"/>
                  <a:t>dimensionate</a:t>
                </a:r>
                <a:r>
                  <a:rPr lang="en-US" dirty="0"/>
                  <a:t> come </a:t>
                </a:r>
                <a:r>
                  <a:rPr lang="en-US" dirty="0" err="1"/>
                  <a:t>l’inverso</a:t>
                </a:r>
                <a:r>
                  <a:rPr lang="en-US" dirty="0"/>
                  <a:t> di un tempo  </a:t>
                </a:r>
              </a:p>
              <a:p>
                <a:r>
                  <a:rPr lang="en-US" dirty="0"/>
                  <a:t> β è </a:t>
                </a:r>
                <a:r>
                  <a:rPr lang="en-US" dirty="0" err="1"/>
                  <a:t>il</a:t>
                </a:r>
                <a:r>
                  <a:rPr lang="en-US" dirty="0"/>
                  <a:t> </a:t>
                </a:r>
                <a:r>
                  <a:rPr lang="en-US" dirty="0" err="1"/>
                  <a:t>numero</a:t>
                </a:r>
                <a:r>
                  <a:rPr lang="en-US" dirty="0"/>
                  <a:t> medio di </a:t>
                </a:r>
                <a:r>
                  <a:rPr lang="en-US" dirty="0" err="1"/>
                  <a:t>contatti</a:t>
                </a:r>
                <a:r>
                  <a:rPr lang="en-US" dirty="0"/>
                  <a:t> </a:t>
                </a:r>
                <a:r>
                  <a:rPr lang="en-US" dirty="0" err="1"/>
                  <a:t>tra</a:t>
                </a:r>
                <a:r>
                  <a:rPr lang="en-US" dirty="0"/>
                  <a:t> </a:t>
                </a:r>
                <a:r>
                  <a:rPr lang="en-US" dirty="0" err="1"/>
                  <a:t>persone</a:t>
                </a:r>
                <a:r>
                  <a:rPr lang="en-US" dirty="0"/>
                  <a:t> </a:t>
                </a:r>
                <a:r>
                  <a:rPr lang="en-US" dirty="0" err="1"/>
                  <a:t>nell’unità</a:t>
                </a:r>
                <a:r>
                  <a:rPr lang="en-US" dirty="0"/>
                  <a:t> di tempo </a:t>
                </a:r>
                <a:r>
                  <a:rPr lang="en-US" dirty="0" err="1"/>
                  <a:t>moltiplicato</a:t>
                </a:r>
                <a:r>
                  <a:rPr lang="en-US" dirty="0"/>
                  <a:t> per la </a:t>
                </a:r>
                <a:r>
                  <a:rPr lang="en-US" dirty="0" err="1"/>
                  <a:t>probabilità</a:t>
                </a:r>
                <a:r>
                  <a:rPr lang="en-US" dirty="0"/>
                  <a:t> </a:t>
                </a:r>
                <a:r>
                  <a:rPr lang="en-US" dirty="0" err="1"/>
                  <a:t>che</a:t>
                </a:r>
                <a:r>
                  <a:rPr lang="en-US" dirty="0"/>
                  <a:t> </a:t>
                </a:r>
                <a:r>
                  <a:rPr lang="en-US" dirty="0" err="1"/>
                  <a:t>nel</a:t>
                </a:r>
                <a:r>
                  <a:rPr lang="en-US" dirty="0"/>
                  <a:t> </a:t>
                </a:r>
                <a:r>
                  <a:rPr lang="en-US" dirty="0" err="1"/>
                  <a:t>contatto</a:t>
                </a:r>
                <a:r>
                  <a:rPr lang="en-US" dirty="0"/>
                  <a:t> </a:t>
                </a:r>
                <a:r>
                  <a:rPr lang="en-US" dirty="0" err="1"/>
                  <a:t>avvenga</a:t>
                </a:r>
                <a:r>
                  <a:rPr lang="en-US" dirty="0"/>
                  <a:t> </a:t>
                </a:r>
                <a:r>
                  <a:rPr lang="en-US" dirty="0" err="1"/>
                  <a:t>il</a:t>
                </a:r>
                <a:r>
                  <a:rPr lang="en-US" dirty="0"/>
                  <a:t> </a:t>
                </a:r>
                <a:r>
                  <a:rPr lang="en-US" dirty="0" err="1"/>
                  <a:t>contagio</a:t>
                </a:r>
                <a:r>
                  <a:rPr lang="en-US" dirty="0"/>
                  <a:t> di un </a:t>
                </a:r>
                <a:r>
                  <a:rPr lang="en-US" dirty="0" err="1"/>
                  <a:t>suscettibile</a:t>
                </a:r>
                <a:r>
                  <a:rPr lang="en-US" dirty="0"/>
                  <a:t> da </a:t>
                </a:r>
                <a:r>
                  <a:rPr lang="en-US" dirty="0" err="1"/>
                  <a:t>parte</a:t>
                </a:r>
                <a:r>
                  <a:rPr lang="en-US" dirty="0"/>
                  <a:t> di un </a:t>
                </a:r>
                <a:r>
                  <a:rPr lang="en-US" dirty="0" err="1"/>
                  <a:t>infetto</a:t>
                </a:r>
                <a:r>
                  <a:rPr lang="en-US" dirty="0"/>
                  <a:t>.</a:t>
                </a:r>
              </a:p>
              <a:p>
                <a:r>
                  <a:rPr lang="en-US" dirty="0"/>
                  <a:t>Se </a:t>
                </a:r>
                <a:r>
                  <a:rPr lang="en-US" dirty="0" err="1"/>
                  <a:t>il</a:t>
                </a:r>
                <a:r>
                  <a:rPr lang="en-US" dirty="0"/>
                  <a:t> tempo </a:t>
                </a:r>
                <a:r>
                  <a:rPr lang="en-US" dirty="0" err="1"/>
                  <a:t>necessario</a:t>
                </a:r>
                <a:r>
                  <a:rPr lang="en-US" dirty="0"/>
                  <a:t> per </a:t>
                </a:r>
                <a:r>
                  <a:rPr lang="en-US" dirty="0" err="1"/>
                  <a:t>guarire</a:t>
                </a:r>
                <a:r>
                  <a:rPr lang="en-US" dirty="0"/>
                  <a:t>  (</a:t>
                </a:r>
                <a:r>
                  <a:rPr lang="en-US" dirty="0" err="1"/>
                  <a:t>cioè</a:t>
                </a:r>
                <a:r>
                  <a:rPr lang="en-US" dirty="0"/>
                  <a:t> per </a:t>
                </a:r>
                <a:r>
                  <a:rPr lang="en-US" dirty="0" err="1"/>
                  <a:t>tornare</a:t>
                </a:r>
                <a:r>
                  <a:rPr lang="en-US" dirty="0"/>
                  <a:t> ad </a:t>
                </a:r>
                <a:r>
                  <a:rPr lang="en-US" dirty="0" err="1"/>
                  <a:t>essere</a:t>
                </a:r>
                <a:r>
                  <a:rPr lang="en-US" dirty="0"/>
                  <a:t> </a:t>
                </a:r>
                <a:r>
                  <a:rPr lang="en-US" dirty="0" err="1"/>
                  <a:t>suscettibile</a:t>
                </a:r>
                <a:r>
                  <a:rPr lang="en-US" dirty="0"/>
                  <a:t> </a:t>
                </a:r>
                <a:r>
                  <a:rPr lang="en-US" dirty="0" err="1"/>
                  <a:t>dopo</a:t>
                </a:r>
                <a:r>
                  <a:rPr lang="en-US" dirty="0"/>
                  <a:t> </a:t>
                </a:r>
                <a:r>
                  <a:rPr lang="en-US" dirty="0" err="1"/>
                  <a:t>essere</a:t>
                </a:r>
                <a:r>
                  <a:rPr lang="en-US" dirty="0"/>
                  <a:t> </a:t>
                </a:r>
                <a:r>
                  <a:rPr lang="en-US" dirty="0" err="1"/>
                  <a:t>stato</a:t>
                </a:r>
                <a:r>
                  <a:rPr lang="en-US" dirty="0"/>
                  <a:t> </a:t>
                </a:r>
                <a:r>
                  <a:rPr lang="en-US" dirty="0" err="1"/>
                  <a:t>infettato</a:t>
                </a:r>
                <a:r>
                  <a:rPr lang="en-US" dirty="0"/>
                  <a:t>)  se dura D </a:t>
                </a:r>
                <a:r>
                  <a:rPr lang="en-US" dirty="0" err="1"/>
                  <a:t>giorni</a:t>
                </a:r>
                <a:r>
                  <a:rPr lang="en-US" dirty="0"/>
                  <a:t>  </a:t>
                </a:r>
                <a:r>
                  <a:rPr lang="en-US" dirty="0" err="1"/>
                  <a:t>allora</a:t>
                </a:r>
                <a:r>
                  <a:rPr lang="en-US" dirty="0"/>
                  <a:t>  γ = 1/</a:t>
                </a:r>
                <a:r>
                  <a:rPr lang="en-US" i="1" dirty="0"/>
                  <a:t>D  </a:t>
                </a:r>
              </a:p>
              <a:p>
                <a:pPr marL="0" indent="0">
                  <a:buNone/>
                </a:pPr>
                <a:endParaRPr lang="en-US" i="1" dirty="0"/>
              </a:p>
              <a:p>
                <a:pPr marL="0" indent="0">
                  <a:buNone/>
                </a:pPr>
                <a:endParaRPr lang="en-US" i="1" dirty="0"/>
              </a:p>
              <a:p>
                <a:endParaRPr lang="en-US"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629B3237-E1DD-46EA-8195-FECC550DC6A5}"/>
                  </a:ext>
                </a:extLst>
              </p:cNvPr>
              <p:cNvSpPr>
                <a:spLocks noGrp="1" noRot="1" noChangeAspect="1" noMove="1" noResize="1" noEditPoints="1" noAdjustHandles="1" noChangeArrowheads="1" noChangeShapeType="1" noTextEdit="1"/>
              </p:cNvSpPr>
              <p:nvPr>
                <p:ph idx="1"/>
              </p:nvPr>
            </p:nvSpPr>
            <p:spPr>
              <a:xfrm>
                <a:off x="838200" y="1690687"/>
                <a:ext cx="10515600" cy="4802187"/>
              </a:xfrm>
              <a:blipFill>
                <a:blip r:embed="rId2"/>
                <a:stretch>
                  <a:fillRect l="-1043" t="-381"/>
                </a:stretch>
              </a:blipFill>
            </p:spPr>
            <p:txBody>
              <a:bodyPr/>
              <a:lstStyle/>
              <a:p>
                <a:r>
                  <a:rPr lang="it-IT">
                    <a:noFill/>
                  </a:rPr>
                  <a:t> </a:t>
                </a:r>
              </a:p>
            </p:txBody>
          </p:sp>
        </mc:Fallback>
      </mc:AlternateContent>
      <p:sp>
        <p:nvSpPr>
          <p:cNvPr id="4" name="Freccia a destra 3">
            <a:extLst>
              <a:ext uri="{FF2B5EF4-FFF2-40B4-BE49-F238E27FC236}">
                <a16:creationId xmlns:a16="http://schemas.microsoft.com/office/drawing/2014/main" id="{6C3521CB-6B3A-496E-B8BB-C2C972067D0C}"/>
              </a:ext>
            </a:extLst>
          </p:cNvPr>
          <p:cNvSpPr/>
          <p:nvPr/>
        </p:nvSpPr>
        <p:spPr>
          <a:xfrm>
            <a:off x="5148469" y="2126973"/>
            <a:ext cx="1232453" cy="6957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987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FE841-892A-4A1D-AC33-CB9D2ABC17DD}"/>
              </a:ext>
            </a:extLst>
          </p:cNvPr>
          <p:cNvSpPr>
            <a:spLocks noGrp="1"/>
          </p:cNvSpPr>
          <p:nvPr>
            <p:ph type="title"/>
          </p:nvPr>
        </p:nvSpPr>
        <p:spPr>
          <a:xfrm>
            <a:off x="838200" y="305490"/>
            <a:ext cx="10515600" cy="1325563"/>
          </a:xfrm>
        </p:spPr>
        <p:txBody>
          <a:bodyPr/>
          <a:lstStyle/>
          <a:p>
            <a:pPr algn="ctr"/>
            <a:r>
              <a:rPr lang="it-IT" b="1" dirty="0"/>
              <a:t>Soluzione Logistica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AEA7BD-2274-4849-BA09-6B6235123D4D}"/>
                  </a:ext>
                </a:extLst>
              </p:cNvPr>
              <p:cNvSpPr>
                <a:spLocks noGrp="1"/>
              </p:cNvSpPr>
              <p:nvPr>
                <p:ph idx="1"/>
              </p:nvPr>
            </p:nvSpPr>
            <p:spPr>
              <a:xfrm>
                <a:off x="262457" y="1631053"/>
                <a:ext cx="6615422" cy="4921457"/>
              </a:xfrm>
            </p:spPr>
            <p:txBody>
              <a:bodyPr>
                <a:normAutofit fontScale="85000" lnSpcReduction="20000"/>
              </a:bodyPr>
              <a:lstStyle/>
              <a:p>
                <a:pPr marL="0" indent="0">
                  <a:buNone/>
                </a:pPr>
                <a:r>
                  <a:rPr lang="it-IT" dirty="0"/>
                  <a:t>La  soluzione per I(t) è data dalla cumulativa della distribuzione «logistica»  </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𝐿</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𝐿</m:t>
                          </m:r>
                        </m:num>
                        <m:den>
                          <m:r>
                            <a:rPr lang="it-IT" b="0" i="1" smtClean="0">
                              <a:latin typeface="Cambria Math" panose="02040503050406030204" pitchFamily="18" charset="0"/>
                            </a:rPr>
                            <m:t>2</m:t>
                          </m:r>
                        </m:den>
                      </m:f>
                      <m:d>
                        <m:dPr>
                          <m:ctrlPr>
                            <a:rPr lang="it-IT" b="0" i="1" smtClean="0">
                              <a:latin typeface="Cambria Math" panose="02040503050406030204" pitchFamily="18" charset="0"/>
                            </a:rPr>
                          </m:ctrlPr>
                        </m:dPr>
                        <m:e>
                          <m:r>
                            <a:rPr lang="it-IT" b="0" i="1" smtClean="0">
                              <a:latin typeface="Cambria Math" panose="02040503050406030204" pitchFamily="18" charset="0"/>
                            </a:rPr>
                            <m:t>1+</m:t>
                          </m:r>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r>
                        <a:rPr lang="it-IT" b="0" i="1" smtClean="0">
                          <a:latin typeface="Cambria Math" panose="02040503050406030204" pitchFamily="18" charset="0"/>
                        </a:rPr>
                        <m:t>    </m:t>
                      </m:r>
                      <m:r>
                        <a:rPr lang="it-IT" b="0" i="1" smtClean="0">
                          <a:latin typeface="Cambria Math" panose="02040503050406030204" pitchFamily="18" charset="0"/>
                        </a:rPr>
                        <m:t>𝑐𝑜𝑛</m:t>
                      </m:r>
                      <m:r>
                        <a:rPr lang="it-IT" b="0" i="1" smtClean="0">
                          <a:latin typeface="Cambria Math" panose="02040503050406030204" pitchFamily="18" charset="0"/>
                        </a:rPr>
                        <m:t>    </m:t>
                      </m:r>
                      <m:r>
                        <a:rPr lang="it-IT" b="0" i="1" smtClean="0">
                          <a:latin typeface="Cambria Math" panose="02040503050406030204" pitchFamily="18" charset="0"/>
                        </a:rPr>
                        <m:t>𝑥</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0</m:t>
                              </m:r>
                            </m:sub>
                          </m:sSub>
                        </m:num>
                        <m:den>
                          <m:r>
                            <a:rPr lang="it-IT" b="0" i="1" smtClean="0">
                              <a:latin typeface="Cambria Math" panose="02040503050406030204" pitchFamily="18" charset="0"/>
                              <a:ea typeface="Cambria Math" panose="02040503050406030204" pitchFamily="18" charset="0"/>
                            </a:rPr>
                            <m:t>𝜏</m:t>
                          </m:r>
                        </m:den>
                      </m:f>
                    </m:oMath>
                  </m:oMathPara>
                </a14:m>
                <a:endParaRPr lang="it-IT" dirty="0"/>
              </a:p>
              <a:p>
                <a:pPr marL="0" indent="0">
                  <a:buNone/>
                </a:pPr>
                <a:endParaRPr lang="it-IT" dirty="0"/>
              </a:p>
              <a:p>
                <a:pPr marL="0" indent="0">
                  <a:buNone/>
                </a:pPr>
                <a:r>
                  <a:rPr lang="it-IT" dirty="0"/>
                  <a:t>t</a:t>
                </a:r>
                <a:r>
                  <a:rPr lang="it-IT" baseline="-25000" dirty="0"/>
                  <a:t>0</a:t>
                </a:r>
                <a:r>
                  <a:rPr lang="it-IT" dirty="0"/>
                  <a:t> è il giorno di massimo contagio ovvero dove cade il massimo di </a:t>
                </a:r>
                <a:r>
                  <a:rPr lang="it-IT" dirty="0" err="1"/>
                  <a:t>dL</a:t>
                </a:r>
                <a:r>
                  <a:rPr lang="it-IT" dirty="0"/>
                  <a:t>/</a:t>
                </a:r>
                <a:r>
                  <a:rPr lang="it-IT" dirty="0" err="1"/>
                  <a:t>dt</a:t>
                </a:r>
                <a:r>
                  <a:rPr lang="it-IT" dirty="0"/>
                  <a:t>   (punto di flesso per L)</a:t>
                </a:r>
              </a:p>
              <a:p>
                <a:pPr marL="0" indent="0">
                  <a:buNone/>
                </a:pPr>
                <a:endParaRPr lang="it-IT" dirty="0">
                  <a:latin typeface="Symbol" panose="05050102010706020507" pitchFamily="18" charset="2"/>
                </a:endParaRPr>
              </a:p>
              <a:p>
                <a:pPr marL="0" indent="0">
                  <a:buNone/>
                </a:pPr>
                <a:r>
                  <a:rPr lang="it-IT" dirty="0">
                    <a:latin typeface="Symbol" panose="05050102010706020507" pitchFamily="18" charset="2"/>
                  </a:rPr>
                  <a:t> t </a:t>
                </a:r>
                <a:r>
                  <a:rPr lang="it-IT" dirty="0"/>
                  <a:t>è un tempo caratteristico del fenomeno. </a:t>
                </a:r>
              </a:p>
              <a:p>
                <a:pPr marL="0" indent="0">
                  <a:buNone/>
                </a:pPr>
                <a:endParaRPr lang="it-IT" dirty="0"/>
              </a:p>
              <a:p>
                <a:pPr marL="0" indent="0">
                  <a:buNone/>
                </a:pPr>
                <a:r>
                  <a:rPr lang="it-IT" dirty="0"/>
                  <a:t>I dati dalla Cina  (dove l’ epidemia è quasi conclusa) mostrano un</a:t>
                </a:r>
                <a:r>
                  <a:rPr lang="it-IT" b="1" dirty="0"/>
                  <a:t> grossolano </a:t>
                </a:r>
                <a:r>
                  <a:rPr lang="it-IT" dirty="0"/>
                  <a:t>accordo con il modello teorico.    (Tutte le curve ad S si somigliano!!!!) </a:t>
                </a:r>
              </a:p>
              <a:p>
                <a:pPr marL="0" indent="0">
                  <a:buNone/>
                </a:pPr>
                <a:endParaRPr lang="it-IT" dirty="0"/>
              </a:p>
            </p:txBody>
          </p:sp>
        </mc:Choice>
        <mc:Fallback xmlns="">
          <p:sp>
            <p:nvSpPr>
              <p:cNvPr id="3" name="Segnaposto contenuto 2">
                <a:extLst>
                  <a:ext uri="{FF2B5EF4-FFF2-40B4-BE49-F238E27FC236}">
                    <a16:creationId xmlns:a16="http://schemas.microsoft.com/office/drawing/2014/main" id="{45AEA7BD-2274-4849-BA09-6B6235123D4D}"/>
                  </a:ext>
                </a:extLst>
              </p:cNvPr>
              <p:cNvSpPr>
                <a:spLocks noGrp="1" noRot="1" noChangeAspect="1" noMove="1" noResize="1" noEditPoints="1" noAdjustHandles="1" noChangeArrowheads="1" noChangeShapeType="1" noTextEdit="1"/>
              </p:cNvSpPr>
              <p:nvPr>
                <p:ph idx="1"/>
              </p:nvPr>
            </p:nvSpPr>
            <p:spPr>
              <a:xfrm>
                <a:off x="262457" y="1631053"/>
                <a:ext cx="6615422" cy="4921457"/>
              </a:xfrm>
              <a:blipFill>
                <a:blip r:embed="rId2"/>
                <a:stretch>
                  <a:fillRect l="-1382" t="-2850" r="-1198"/>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B551FB74-97C6-4DD5-B00E-BD74F9F7C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77" y="1341818"/>
            <a:ext cx="5051666" cy="5051666"/>
          </a:xfrm>
          <a:prstGeom prst="rect">
            <a:avLst/>
          </a:prstGeom>
        </p:spPr>
      </p:pic>
    </p:spTree>
    <p:extLst>
      <p:ext uri="{BB962C8B-B14F-4D97-AF65-F5344CB8AC3E}">
        <p14:creationId xmlns:p14="http://schemas.microsoft.com/office/powerpoint/2010/main" val="244686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415D6-008F-4E91-BA98-3474A5D87D93}"/>
              </a:ext>
            </a:extLst>
          </p:cNvPr>
          <p:cNvSpPr>
            <a:spLocks noGrp="1"/>
          </p:cNvSpPr>
          <p:nvPr>
            <p:ph type="title"/>
          </p:nvPr>
        </p:nvSpPr>
        <p:spPr/>
        <p:txBody>
          <a:bodyPr/>
          <a:lstStyle/>
          <a:p>
            <a:pPr algn="ctr"/>
            <a:r>
              <a:rPr lang="it-IT" dirty="0"/>
              <a:t>Campionare la distribuzione Logistica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C98467F-5502-4A83-B264-1E1C03BF74CD}"/>
                  </a:ext>
                </a:extLst>
              </p:cNvPr>
              <p:cNvSpPr>
                <a:spLocks noGrp="1"/>
              </p:cNvSpPr>
              <p:nvPr>
                <p:ph idx="1"/>
              </p:nvPr>
            </p:nvSpPr>
            <p:spPr>
              <a:xfrm>
                <a:off x="838199" y="1253330"/>
                <a:ext cx="10949609" cy="5432101"/>
              </a:xfrm>
            </p:spPr>
            <p:txBody>
              <a:bodyPr>
                <a:normAutofit/>
              </a:bodyPr>
              <a:lstStyle/>
              <a:p>
                <a:pPr marL="0" indent="0">
                  <a:buNone/>
                </a:pPr>
                <a:r>
                  <a:rPr lang="it-IT" dirty="0"/>
                  <a:t> </a:t>
                </a:r>
              </a:p>
              <a:p>
                <a:pPr marL="0" indent="0">
                  <a:buNone/>
                </a:pPr>
                <a:endParaRPr lang="it-IT" dirty="0"/>
              </a:p>
              <a:p>
                <a:pPr marL="0" indent="0">
                  <a:buNone/>
                </a:pPr>
                <a:r>
                  <a:rPr lang="it-IT" dirty="0"/>
                  <a:t>CDF cumulativa      </a:t>
                </a:r>
                <a14:m>
                  <m:oMath xmlns:m="http://schemas.openxmlformats.org/officeDocument/2006/math">
                    <m:r>
                      <a:rPr lang="it-IT" sz="2000" b="0" i="1" smtClean="0">
                        <a:latin typeface="Cambria Math" panose="02040503050406030204" pitchFamily="18" charset="0"/>
                      </a:rPr>
                      <m:t>𝐿</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r>
                      <a:rPr lang="it-IT" sz="2000" i="1" smtClean="0">
                        <a:latin typeface="Cambria Math" panose="02040503050406030204" pitchFamily="18" charset="0"/>
                      </a:rPr>
                      <m:t>=</m:t>
                    </m:r>
                    <m:f>
                      <m:fPr>
                        <m:ctrlPr>
                          <a:rPr lang="it-IT" sz="200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(1+</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tanh</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e>
                    </m:func>
                    <m:r>
                      <a:rPr lang="it-IT" sz="2000" b="0" i="1" smtClean="0">
                        <a:latin typeface="Cambria Math" panose="02040503050406030204" pitchFamily="18" charset="0"/>
                      </a:rPr>
                      <m:t>)</m:t>
                    </m:r>
                  </m:oMath>
                </a14:m>
                <a:endParaRPr lang="it-IT" sz="2000" dirty="0"/>
              </a:p>
              <a:p>
                <a:pPr marL="0" indent="0">
                  <a:buNone/>
                </a:pPr>
                <a:r>
                  <a:rPr lang="it-IT" dirty="0"/>
                  <a:t>PDF  densità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r>
                      <a:rPr lang="it-IT" i="1" smtClean="0">
                        <a:latin typeface="Cambria Math" panose="02040503050406030204" pitchFamily="18" charset="0"/>
                      </a:rPr>
                      <m:t>=</m:t>
                    </m:r>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sSup>
                          <m:sSupPr>
                            <m:ctrlPr>
                              <a:rPr lang="it-IT" i="1" smtClean="0">
                                <a:latin typeface="Cambria Math" panose="02040503050406030204" pitchFamily="18" charset="0"/>
                              </a:rPr>
                            </m:ctrlPr>
                          </m:sSupPr>
                          <m:e>
                            <m:r>
                              <a:rPr lang="it-IT" b="0" i="1" smtClean="0">
                                <a:latin typeface="Cambria Math" panose="02040503050406030204" pitchFamily="18" charset="0"/>
                              </a:rPr>
                              <m:t>2</m:t>
                            </m:r>
                            <m:d>
                              <m:dPr>
                                <m:ctrlPr>
                                  <a:rPr lang="it-IT" i="1" smtClean="0">
                                    <a:latin typeface="Cambria Math" panose="02040503050406030204" pitchFamily="18" charset="0"/>
                                  </a:rPr>
                                </m:ctrlPr>
                              </m:dPr>
                              <m:e>
                                <m:r>
                                  <m:rPr>
                                    <m:sty m:val="p"/>
                                  </m:rPr>
                                  <a:rPr lang="it-IT" b="0" i="0" smtClean="0">
                                    <a:latin typeface="Cambria Math" panose="02040503050406030204" pitchFamily="18" charset="0"/>
                                  </a:rPr>
                                  <m:t>cosh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e>
                          <m:sup>
                            <m:r>
                              <a:rPr lang="it-IT" b="0" i="1" smtClean="0">
                                <a:latin typeface="Cambria Math" panose="02040503050406030204" pitchFamily="18" charset="0"/>
                              </a:rPr>
                              <m:t>2</m:t>
                            </m:r>
                          </m:sup>
                        </m:sSup>
                      </m:den>
                    </m:f>
                  </m:oMath>
                </a14:m>
                <a:endParaRPr lang="it-IT" b="0" dirty="0"/>
              </a:p>
              <a:p>
                <a:pPr marL="0" indent="0">
                  <a:buNone/>
                </a:pPr>
                <a:endParaRPr lang="it-IT" dirty="0"/>
              </a:p>
              <a:p>
                <a:pPr marL="0" indent="0">
                  <a:buNone/>
                </a:pPr>
                <a:r>
                  <a:rPr lang="it-IT" b="0" dirty="0"/>
                  <a:t>      </a:t>
                </a:r>
              </a:p>
            </p:txBody>
          </p:sp>
        </mc:Choice>
        <mc:Fallback xmlns="">
          <p:sp>
            <p:nvSpPr>
              <p:cNvPr id="3" name="Segnaposto contenuto 2">
                <a:extLst>
                  <a:ext uri="{FF2B5EF4-FFF2-40B4-BE49-F238E27FC236}">
                    <a16:creationId xmlns:a16="http://schemas.microsoft.com/office/drawing/2014/main" id="{2C98467F-5502-4A83-B264-1E1C03BF74CD}"/>
                  </a:ext>
                </a:extLst>
              </p:cNvPr>
              <p:cNvSpPr>
                <a:spLocks noGrp="1" noRot="1" noChangeAspect="1" noMove="1" noResize="1" noEditPoints="1" noAdjustHandles="1" noChangeArrowheads="1" noChangeShapeType="1" noTextEdit="1"/>
              </p:cNvSpPr>
              <p:nvPr>
                <p:ph idx="1"/>
              </p:nvPr>
            </p:nvSpPr>
            <p:spPr>
              <a:xfrm>
                <a:off x="838199" y="1253330"/>
                <a:ext cx="10949609" cy="5432101"/>
              </a:xfrm>
              <a:blipFill>
                <a:blip r:embed="rId2"/>
                <a:stretch>
                  <a:fillRect l="-111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5B52E84C-BD81-4138-8D24-30B61328C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836" y="1690688"/>
            <a:ext cx="5487997" cy="4098848"/>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D917CCE-2199-4562-94A2-BE93F8A8D26E}"/>
                  </a:ext>
                </a:extLst>
              </p:cNvPr>
              <p:cNvSpPr txBox="1"/>
              <p:nvPr/>
            </p:nvSpPr>
            <p:spPr>
              <a:xfrm>
                <a:off x="3716510" y="4188059"/>
                <a:ext cx="2933535" cy="1477328"/>
              </a:xfrm>
              <a:prstGeom prst="rect">
                <a:avLst/>
              </a:prstGeom>
              <a:noFill/>
            </p:spPr>
            <p:txBody>
              <a:bodyPr wrap="square" rtlCol="0">
                <a:spAutoFit/>
              </a:bodyPr>
              <a:lstStyle/>
              <a:p>
                <a:r>
                  <a:rPr lang="it-IT" dirty="0"/>
                  <a:t> </a:t>
                </a:r>
                <a:r>
                  <a:rPr lang="it-IT" b="1" dirty="0"/>
                  <a:t>while </a:t>
                </a:r>
                <a:r>
                  <a:rPr lang="it-IT" b="1" dirty="0" err="1"/>
                  <a:t>ipoint</a:t>
                </a:r>
                <a:r>
                  <a:rPr lang="it-IT" b="1" dirty="0"/>
                  <a:t> &lt; </a:t>
                </a:r>
                <a:r>
                  <a:rPr lang="it-IT" b="1" dirty="0" err="1"/>
                  <a:t>npoint</a:t>
                </a:r>
                <a:r>
                  <a:rPr lang="it-IT" b="1" dirty="0"/>
                  <a:t> -1  :</a:t>
                </a:r>
              </a:p>
              <a:p>
                <a:r>
                  <a:rPr lang="it-IT" b="1" dirty="0"/>
                  <a:t>      r = </a:t>
                </a:r>
                <a:r>
                  <a:rPr lang="it-IT" b="1" dirty="0" err="1"/>
                  <a:t>np.random.uniform</a:t>
                </a:r>
                <a:r>
                  <a:rPr lang="it-IT" b="1" dirty="0"/>
                  <a:t>()</a:t>
                </a:r>
              </a:p>
              <a:p>
                <a:r>
                  <a:rPr lang="it-IT" b="1" dirty="0"/>
                  <a:t> </a:t>
                </a:r>
                <a14:m>
                  <m:oMath xmlns:m="http://schemas.openxmlformats.org/officeDocument/2006/math">
                    <m:r>
                      <a:rPr lang="it-IT" b="1" i="1">
                        <a:latin typeface="Cambria Math" panose="02040503050406030204" pitchFamily="18" charset="0"/>
                      </a:rPr>
                      <m:t> </m:t>
                    </m:r>
                  </m:oMath>
                </a14:m>
                <a:r>
                  <a:rPr lang="it-IT" b="1" dirty="0"/>
                  <a:t>    r = </a:t>
                </a:r>
                <a:r>
                  <a:rPr lang="it-IT" b="1" dirty="0" err="1"/>
                  <a:t>np.arctanh</a:t>
                </a:r>
                <a:r>
                  <a:rPr lang="it-IT" b="1" dirty="0"/>
                  <a:t>(2*r-1)</a:t>
                </a:r>
              </a:p>
              <a:p>
                <a:r>
                  <a:rPr lang="it-IT" b="1" dirty="0"/>
                  <a:t>      x[</a:t>
                </a:r>
                <a:r>
                  <a:rPr lang="it-IT" b="1" dirty="0" err="1"/>
                  <a:t>ipoint</a:t>
                </a:r>
                <a:r>
                  <a:rPr lang="it-IT" b="1" dirty="0"/>
                  <a:t>]= r*tau + t0</a:t>
                </a:r>
              </a:p>
              <a:p>
                <a:r>
                  <a:rPr lang="it-IT" dirty="0"/>
                  <a:t>  </a:t>
                </a:r>
              </a:p>
            </p:txBody>
          </p:sp>
        </mc:Choice>
        <mc:Fallback xmlns="">
          <p:sp>
            <p:nvSpPr>
              <p:cNvPr id="7" name="CasellaDiTesto 6">
                <a:extLst>
                  <a:ext uri="{FF2B5EF4-FFF2-40B4-BE49-F238E27FC236}">
                    <a16:creationId xmlns:a16="http://schemas.microsoft.com/office/drawing/2014/main" id="{ED917CCE-2199-4562-94A2-BE93F8A8D26E}"/>
                  </a:ext>
                </a:extLst>
              </p:cNvPr>
              <p:cNvSpPr txBox="1">
                <a:spLocks noRot="1" noChangeAspect="1" noMove="1" noResize="1" noEditPoints="1" noAdjustHandles="1" noChangeArrowheads="1" noChangeShapeType="1" noTextEdit="1"/>
              </p:cNvSpPr>
              <p:nvPr/>
            </p:nvSpPr>
            <p:spPr>
              <a:xfrm>
                <a:off x="3716510" y="4188059"/>
                <a:ext cx="2933535" cy="1477328"/>
              </a:xfrm>
              <a:prstGeom prst="rect">
                <a:avLst/>
              </a:prstGeom>
              <a:blipFill>
                <a:blip r:embed="rId4"/>
                <a:stretch>
                  <a:fillRect l="-1871" t="-2066" b="-57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5B495D0-F653-43E9-9E0F-514CF38D04AB}"/>
                  </a:ext>
                </a:extLst>
              </p:cNvPr>
              <p:cNvSpPr txBox="1"/>
              <p:nvPr/>
            </p:nvSpPr>
            <p:spPr>
              <a:xfrm>
                <a:off x="404192" y="4188059"/>
                <a:ext cx="2878311" cy="1107996"/>
              </a:xfrm>
              <a:prstGeom prst="rect">
                <a:avLst/>
              </a:prstGeom>
              <a:noFill/>
            </p:spPr>
            <p:txBody>
              <a:bodyPr wrap="square" lIns="0" tIns="0" rIns="0" bIns="0" rtlCol="0">
                <a:spAutoFit/>
              </a:bodyPr>
              <a:lstStyle/>
              <a:p>
                <a:pPr algn="ctr"/>
                <a:r>
                  <a:rPr lang="it-IT" sz="2400" b="0" i="1" dirty="0">
                    <a:latin typeface="Cambria Math" panose="02040503050406030204" pitchFamily="18" charset="0"/>
                  </a:rPr>
                  <a:t>    r = random in [0,1]</a:t>
                </a:r>
              </a:p>
              <a:p>
                <a:pPr algn="ct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2</m:t>
                      </m:r>
                      <m:r>
                        <a:rPr lang="it-IT" sz="2400" b="0" i="1" smtClean="0">
                          <a:latin typeface="Cambria Math" panose="02040503050406030204" pitchFamily="18" charset="0"/>
                        </a:rPr>
                        <m:t>𝑟</m:t>
                      </m:r>
                      <m:r>
                        <a:rPr lang="it-IT" sz="2400" b="0" i="1" smtClean="0">
                          <a:latin typeface="Cambria Math" panose="02040503050406030204" pitchFamily="18" charset="0"/>
                        </a:rPr>
                        <m:t>=</m:t>
                      </m:r>
                      <m:r>
                        <a:rPr lang="it-IT" sz="2400" b="0" i="0" smtClean="0">
                          <a:latin typeface="Cambria Math" panose="02040503050406030204" pitchFamily="18" charset="0"/>
                        </a:rPr>
                        <m:t>1+</m:t>
                      </m:r>
                      <m:r>
                        <m:rPr>
                          <m:sty m:val="p"/>
                        </m:rPr>
                        <a:rPr lang="it-IT" sz="2400" b="0" i="0" smtClean="0">
                          <a:latin typeface="Cambria Math" panose="02040503050406030204" pitchFamily="18" charset="0"/>
                        </a:rPr>
                        <m:t>tanh</m:t>
                      </m:r>
                      <m:d>
                        <m:dPr>
                          <m:ctrlPr>
                            <a:rPr lang="it-IT" sz="2400" b="0" i="1" smtClean="0">
                              <a:latin typeface="Cambria Math" panose="02040503050406030204" pitchFamily="18" charset="0"/>
                            </a:rPr>
                          </m:ctrlPr>
                        </m:dPr>
                        <m:e>
                          <m:r>
                            <m:rPr>
                              <m:sty m:val="p"/>
                            </m:rPr>
                            <a:rPr lang="it-IT" sz="2400" b="0" i="0" smtClean="0">
                              <a:latin typeface="Cambria Math" panose="02040503050406030204" pitchFamily="18" charset="0"/>
                            </a:rPr>
                            <m:t>x</m:t>
                          </m:r>
                        </m:e>
                      </m:d>
                    </m:oMath>
                  </m:oMathPara>
                </a14:m>
                <a:endParaRPr lang="it-IT" sz="2400" b="0" dirty="0"/>
              </a:p>
              <a:p>
                <a:pPr algn="ctr"/>
                <a:r>
                  <a:rPr lang="it-IT" sz="2400" dirty="0"/>
                  <a:t>x = </a:t>
                </a:r>
                <a:r>
                  <a:rPr lang="it-IT" sz="2400" dirty="0" err="1"/>
                  <a:t>atanh</a:t>
                </a:r>
                <a:r>
                  <a:rPr lang="it-IT" sz="2400" dirty="0"/>
                  <a:t>(2r-1) </a:t>
                </a:r>
              </a:p>
            </p:txBody>
          </p:sp>
        </mc:Choice>
        <mc:Fallback xmlns="">
          <p:sp>
            <p:nvSpPr>
              <p:cNvPr id="4" name="CasellaDiTesto 3">
                <a:extLst>
                  <a:ext uri="{FF2B5EF4-FFF2-40B4-BE49-F238E27FC236}">
                    <a16:creationId xmlns:a16="http://schemas.microsoft.com/office/drawing/2014/main" id="{B5B495D0-F653-43E9-9E0F-514CF38D04AB}"/>
                  </a:ext>
                </a:extLst>
              </p:cNvPr>
              <p:cNvSpPr txBox="1">
                <a:spLocks noRot="1" noChangeAspect="1" noMove="1" noResize="1" noEditPoints="1" noAdjustHandles="1" noChangeArrowheads="1" noChangeShapeType="1" noTextEdit="1"/>
              </p:cNvSpPr>
              <p:nvPr/>
            </p:nvSpPr>
            <p:spPr>
              <a:xfrm>
                <a:off x="404192" y="4188059"/>
                <a:ext cx="2878311" cy="1107996"/>
              </a:xfrm>
              <a:prstGeom prst="rect">
                <a:avLst/>
              </a:prstGeom>
              <a:blipFill>
                <a:blip r:embed="rId5"/>
                <a:stretch>
                  <a:fillRect l="-4873" t="-8242" r="-5085" b="-15934"/>
                </a:stretch>
              </a:blipFill>
            </p:spPr>
            <p:txBody>
              <a:bodyPr/>
              <a:lstStyle/>
              <a:p>
                <a:r>
                  <a:rPr lang="it-IT">
                    <a:noFill/>
                  </a:rPr>
                  <a:t> </a:t>
                </a:r>
              </a:p>
            </p:txBody>
          </p:sp>
        </mc:Fallback>
      </mc:AlternateContent>
    </p:spTree>
    <p:extLst>
      <p:ext uri="{BB962C8B-B14F-4D97-AF65-F5344CB8AC3E}">
        <p14:creationId xmlns:p14="http://schemas.microsoft.com/office/powerpoint/2010/main" val="599267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7CF5B-A2FA-476B-86B8-C6230EF46F00}"/>
              </a:ext>
            </a:extLst>
          </p:cNvPr>
          <p:cNvSpPr>
            <a:spLocks noGrp="1"/>
          </p:cNvSpPr>
          <p:nvPr>
            <p:ph type="title"/>
          </p:nvPr>
        </p:nvSpPr>
        <p:spPr/>
        <p:txBody>
          <a:bodyPr/>
          <a:lstStyle/>
          <a:p>
            <a:r>
              <a:rPr lang="it-IT"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2C6E6DA-27D2-48E4-A7D0-C3E7F77D9D54}"/>
                  </a:ext>
                </a:extLst>
              </p:cNvPr>
              <p:cNvSpPr>
                <a:spLocks noGrp="1"/>
              </p:cNvSpPr>
              <p:nvPr>
                <p:ph idx="1"/>
              </p:nvPr>
            </p:nvSpPr>
            <p:spPr>
              <a:xfrm>
                <a:off x="838200" y="1690688"/>
                <a:ext cx="10515600" cy="4562683"/>
              </a:xfrm>
            </p:spPr>
            <p:txBody>
              <a:bodyPr>
                <a:normAutofit/>
              </a:bodyPr>
              <a:lstStyle/>
              <a:p>
                <a:pPr algn="just"/>
                <a:r>
                  <a:rPr lang="it-IT" dirty="0"/>
                  <a:t>Mentre l’epidemia è in corso si vorrebbe «prevedere» quando  e come si raggiungerà il picco  per valutare se il sistema sanitario avrà posti a sufficienza per ospedalizzare chi ne ha bisogno  </a:t>
                </a:r>
              </a:p>
              <a:p>
                <a:pPr algn="just"/>
                <a:r>
                  <a:rPr lang="it-IT" dirty="0"/>
                  <a:t>T(t) è la PDF del tempo che intercorre tra  l’istante in cui si contrae l’infezione e la comparsa dei sintomi gravi che rendono necessario  il ricovero </a:t>
                </a:r>
              </a:p>
              <a:p>
                <a:pPr algn="just"/>
                <a:r>
                  <a:rPr lang="it-IT" dirty="0"/>
                  <a:t> La PDF dei malati gravi </a:t>
                </a:r>
                <a:r>
                  <a:rPr lang="it-IT" dirty="0" err="1"/>
                  <a:t>dP</a:t>
                </a:r>
                <a:r>
                  <a:rPr lang="it-IT" dirty="0"/>
                  <a:t>/</a:t>
                </a:r>
                <a:r>
                  <a:rPr lang="it-IT" dirty="0" err="1"/>
                  <a:t>dt</a:t>
                </a:r>
                <a:r>
                  <a:rPr lang="it-IT" dirty="0"/>
                  <a:t> (quanti ne arrivano tra t e </a:t>
                </a:r>
                <a:r>
                  <a:rPr lang="it-IT" dirty="0" err="1"/>
                  <a:t>t+dt</a:t>
                </a:r>
                <a:r>
                  <a:rPr lang="it-IT" dirty="0"/>
                  <a:t>) è una Logistica «ritardata» ottenuta convolvendo </a:t>
                </a:r>
                <a:r>
                  <a:rPr lang="it-IT" dirty="0" err="1"/>
                  <a:t>dL</a:t>
                </a:r>
                <a:r>
                  <a:rPr lang="it-IT" dirty="0"/>
                  <a:t>(t)/</a:t>
                </a:r>
                <a:r>
                  <a:rPr lang="it-IT" dirty="0" err="1"/>
                  <a:t>dt</a:t>
                </a:r>
                <a:r>
                  <a:rPr lang="it-IT" dirty="0"/>
                  <a:t> con la distribuzione T(t) </a:t>
                </a:r>
              </a:p>
              <a:p>
                <a:pPr marL="0" indent="0" algn="ctr">
                  <a:buNone/>
                </a:pPr>
                <a14:m>
                  <m:oMath xmlns:m="http://schemas.openxmlformats.org/officeDocument/2006/math">
                    <m:r>
                      <a:rPr lang="it-IT" b="0" i="1" smtClean="0">
                        <a:latin typeface="Cambria Math" panose="02040503050406030204" pitchFamily="18" charset="0"/>
                      </a:rPr>
                      <m:t>𝑑𝑃</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𝑑𝑡</m:t>
                    </m:r>
                    <m:r>
                      <a:rPr lang="it-IT" b="0" i="1" smtClean="0">
                        <a:latin typeface="Cambria Math" panose="02040503050406030204" pitchFamily="18" charset="0"/>
                      </a:rPr>
                      <m:t>= </m:t>
                    </m:r>
                    <m:nary>
                      <m:naryPr>
                        <m:limLoc m:val="undOvr"/>
                        <m:ctrlPr>
                          <a:rPr lang="it-IT" b="0" i="1" smtClean="0">
                            <a:latin typeface="Cambria Math" panose="02040503050406030204" pitchFamily="18" charset="0"/>
                          </a:rPr>
                        </m:ctrlPr>
                      </m:naryPr>
                      <m:sub>
                        <m:r>
                          <m:rPr>
                            <m:brk m:alnAt="24"/>
                          </m:rPr>
                          <a:rPr lang="it-IT" b="0" i="1" smtClean="0">
                            <a:latin typeface="Cambria Math" panose="02040503050406030204" pitchFamily="18" charset="0"/>
                          </a:rPr>
                          <m:t>0</m:t>
                        </m:r>
                      </m:sub>
                      <m:sup>
                        <m:r>
                          <a:rPr lang="it-IT" b="0" i="1" smtClean="0">
                            <a:latin typeface="Cambria Math" panose="02040503050406030204" pitchFamily="18" charset="0"/>
                            <a:ea typeface="Cambria Math" panose="02040503050406030204" pitchFamily="18" charset="0"/>
                          </a:rPr>
                          <m:t>∞</m:t>
                        </m:r>
                      </m:sup>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𝑢</m:t>
                            </m:r>
                          </m:e>
                        </m:d>
                        <m:f>
                          <m:fPr>
                            <m:ctrlPr>
                              <a:rPr lang="it-IT" b="0"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d>
                          <m:dPr>
                            <m:ctrlPr>
                              <a:rPr lang="it-IT" b="0" i="1" smtClean="0">
                                <a:latin typeface="Cambria Math" panose="02040503050406030204" pitchFamily="18" charset="0"/>
                              </a:rPr>
                            </m:ctrlPr>
                          </m:dPr>
                          <m:e>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e>
                        </m:d>
                      </m:e>
                    </m:nary>
                    <m:r>
                      <a:rPr lang="it-IT" b="0" i="1" smtClean="0">
                        <a:latin typeface="Cambria Math" panose="02040503050406030204" pitchFamily="18" charset="0"/>
                      </a:rPr>
                      <m:t>𝑑𝑢</m:t>
                    </m:r>
                  </m:oMath>
                </a14:m>
                <a:r>
                  <a:rPr lang="it-IT" dirty="0"/>
                  <a:t>      dove     </a:t>
                </a:r>
                <a14:m>
                  <m:oMath xmlns:m="http://schemas.openxmlformats.org/officeDocument/2006/math">
                    <m:r>
                      <a:rPr lang="it-IT" i="1">
                        <a:latin typeface="Cambria Math" panose="02040503050406030204" pitchFamily="18" charset="0"/>
                      </a:rPr>
                      <m:t>𝑥</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𝑡</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0</m:t>
                            </m:r>
                          </m:sub>
                        </m:sSub>
                      </m:num>
                      <m:den>
                        <m:r>
                          <a:rPr lang="it-IT" i="1">
                            <a:latin typeface="Cambria Math" panose="02040503050406030204" pitchFamily="18" charset="0"/>
                            <a:ea typeface="Cambria Math" panose="02040503050406030204" pitchFamily="18" charset="0"/>
                          </a:rPr>
                          <m:t>𝜏</m:t>
                        </m:r>
                      </m:den>
                    </m:f>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A2C6E6DA-27D2-48E4-A7D0-C3E7F77D9D54}"/>
                  </a:ext>
                </a:extLst>
              </p:cNvPr>
              <p:cNvSpPr>
                <a:spLocks noGrp="1" noRot="1" noChangeAspect="1" noMove="1" noResize="1" noEditPoints="1" noAdjustHandles="1" noChangeArrowheads="1" noChangeShapeType="1" noTextEdit="1"/>
              </p:cNvSpPr>
              <p:nvPr>
                <p:ph idx="1"/>
              </p:nvPr>
            </p:nvSpPr>
            <p:spPr>
              <a:xfrm>
                <a:off x="838200" y="1690688"/>
                <a:ext cx="10515600" cy="4562683"/>
              </a:xfrm>
              <a:blipFill>
                <a:blip r:embed="rId2"/>
                <a:stretch>
                  <a:fillRect l="-1043" t="-2136" r="-1159" b="-401"/>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021E8F4B-E12F-4D1F-BC04-A77AA2B61C44}"/>
              </a:ext>
            </a:extLst>
          </p:cNvPr>
          <p:cNvSpPr txBox="1"/>
          <p:nvPr/>
        </p:nvSpPr>
        <p:spPr>
          <a:xfrm>
            <a:off x="838200" y="576470"/>
            <a:ext cx="10194235" cy="769441"/>
          </a:xfrm>
          <a:prstGeom prst="rect">
            <a:avLst/>
          </a:prstGeom>
          <a:noFill/>
        </p:spPr>
        <p:txBody>
          <a:bodyPr wrap="square" rtlCol="0">
            <a:spAutoFit/>
          </a:bodyPr>
          <a:lstStyle/>
          <a:p>
            <a:pPr algn="ctr"/>
            <a:r>
              <a:rPr lang="it-IT" sz="4400" dirty="0"/>
              <a:t>Effetto dovuto ai ritardi </a:t>
            </a:r>
          </a:p>
        </p:txBody>
      </p:sp>
    </p:spTree>
    <p:extLst>
      <p:ext uri="{BB962C8B-B14F-4D97-AF65-F5344CB8AC3E}">
        <p14:creationId xmlns:p14="http://schemas.microsoft.com/office/powerpoint/2010/main" val="2790515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0D4E5-C325-4696-9B26-C9835CA9DD8F}"/>
              </a:ext>
            </a:extLst>
          </p:cNvPr>
          <p:cNvSpPr>
            <a:spLocks noGrp="1"/>
          </p:cNvSpPr>
          <p:nvPr>
            <p:ph type="title"/>
          </p:nvPr>
        </p:nvSpPr>
        <p:spPr/>
        <p:txBody>
          <a:bodyPr/>
          <a:lstStyle/>
          <a:p>
            <a:pPr algn="ctr"/>
            <a:r>
              <a:rPr lang="it-IT" b="1" dirty="0"/>
              <a:t>Distribuzione dei Ritardi  </a:t>
            </a:r>
          </a:p>
        </p:txBody>
      </p:sp>
      <p:sp>
        <p:nvSpPr>
          <p:cNvPr id="3" name="Segnaposto contenuto 2">
            <a:extLst>
              <a:ext uri="{FF2B5EF4-FFF2-40B4-BE49-F238E27FC236}">
                <a16:creationId xmlns:a16="http://schemas.microsoft.com/office/drawing/2014/main" id="{ED592D9F-78A4-4485-B112-CD024A09216C}"/>
              </a:ext>
            </a:extLst>
          </p:cNvPr>
          <p:cNvSpPr>
            <a:spLocks noGrp="1"/>
          </p:cNvSpPr>
          <p:nvPr>
            <p:ph idx="1"/>
          </p:nvPr>
        </p:nvSpPr>
        <p:spPr>
          <a:xfrm>
            <a:off x="838200" y="1490870"/>
            <a:ext cx="10515600" cy="5061640"/>
          </a:xfrm>
        </p:spPr>
        <p:txBody>
          <a:bodyPr>
            <a:normAutofit lnSpcReduction="10000"/>
          </a:bodyPr>
          <a:lstStyle/>
          <a:p>
            <a:r>
              <a:rPr lang="it-IT" dirty="0"/>
              <a:t>Una stima sui ritardi (tempi di incubazione, comparsa dei sintomi, </a:t>
            </a:r>
            <a:r>
              <a:rPr lang="it-IT" dirty="0" err="1"/>
              <a:t>etc</a:t>
            </a:r>
            <a:r>
              <a:rPr lang="it-IT" dirty="0"/>
              <a:t>…)  nel caso del COVID19 è pubblicata in  </a:t>
            </a:r>
            <a:r>
              <a:rPr lang="en-US" i="1" dirty="0"/>
              <a:t>Incubation Period and Other Epidemiological Characteristics of 2019 Novel Coronavirus Infections ,   </a:t>
            </a:r>
            <a:r>
              <a:rPr lang="en-US" dirty="0"/>
              <a:t>Journal of  Clinical Medicine, 17/2/2020 </a:t>
            </a:r>
          </a:p>
          <a:p>
            <a:pPr marL="0" indent="0">
              <a:buNone/>
            </a:pPr>
            <a:endParaRPr lang="en-US"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Inoltre il tempo di degenza e decorso della malattia valgono in media 13 +- 12 giorni nel caso di decesso e supera anche i  30 giorni nel  caso di guarigione  </a:t>
            </a:r>
          </a:p>
          <a:p>
            <a:pPr marL="0" indent="0">
              <a:buNone/>
            </a:pPr>
            <a:endParaRPr lang="it-IT" dirty="0"/>
          </a:p>
          <a:p>
            <a:pPr marL="0" indent="0">
              <a:buNone/>
            </a:pPr>
            <a:endParaRPr lang="it-IT" dirty="0"/>
          </a:p>
          <a:p>
            <a:pPr marL="0" indent="0">
              <a:buNone/>
            </a:pPr>
            <a:endParaRPr lang="it-IT" dirty="0"/>
          </a:p>
        </p:txBody>
      </p:sp>
      <p:graphicFrame>
        <p:nvGraphicFramePr>
          <p:cNvPr id="4" name="Tabella 4">
            <a:extLst>
              <a:ext uri="{FF2B5EF4-FFF2-40B4-BE49-F238E27FC236}">
                <a16:creationId xmlns:a16="http://schemas.microsoft.com/office/drawing/2014/main" id="{D7E3B97E-D3B8-407F-BEDE-E1EF44E37D47}"/>
              </a:ext>
            </a:extLst>
          </p:cNvPr>
          <p:cNvGraphicFramePr>
            <a:graphicFrameLocks noGrp="1"/>
          </p:cNvGraphicFramePr>
          <p:nvPr>
            <p:extLst>
              <p:ext uri="{D42A27DB-BD31-4B8C-83A1-F6EECF244321}">
                <p14:modId xmlns:p14="http://schemas.microsoft.com/office/powerpoint/2010/main" val="3324861771"/>
              </p:ext>
            </p:extLst>
          </p:nvPr>
        </p:nvGraphicFramePr>
        <p:xfrm>
          <a:off x="1276350" y="3459425"/>
          <a:ext cx="9736206" cy="1685294"/>
        </p:xfrm>
        <a:graphic>
          <a:graphicData uri="http://schemas.openxmlformats.org/drawingml/2006/table">
            <a:tbl>
              <a:tblPr firstRow="1" bandRow="1">
                <a:tableStyleId>{21E4AEA4-8DFA-4A89-87EB-49C32662AFE0}</a:tableStyleId>
              </a:tblPr>
              <a:tblGrid>
                <a:gridCol w="2552700">
                  <a:extLst>
                    <a:ext uri="{9D8B030D-6E8A-4147-A177-3AD203B41FA5}">
                      <a16:colId xmlns:a16="http://schemas.microsoft.com/office/drawing/2014/main" val="431774064"/>
                    </a:ext>
                  </a:extLst>
                </a:gridCol>
                <a:gridCol w="3557129">
                  <a:extLst>
                    <a:ext uri="{9D8B030D-6E8A-4147-A177-3AD203B41FA5}">
                      <a16:colId xmlns:a16="http://schemas.microsoft.com/office/drawing/2014/main" val="1407761310"/>
                    </a:ext>
                  </a:extLst>
                </a:gridCol>
                <a:gridCol w="3626377">
                  <a:extLst>
                    <a:ext uri="{9D8B030D-6E8A-4147-A177-3AD203B41FA5}">
                      <a16:colId xmlns:a16="http://schemas.microsoft.com/office/drawing/2014/main" val="1166706497"/>
                    </a:ext>
                  </a:extLst>
                </a:gridCol>
              </a:tblGrid>
              <a:tr h="862334">
                <a:tc>
                  <a:txBody>
                    <a:bodyPr/>
                    <a:lstStyle/>
                    <a:p>
                      <a:r>
                        <a:rPr lang="it-IT" b="1" dirty="0" err="1"/>
                        <a:t>Lognormal</a:t>
                      </a:r>
                      <a:r>
                        <a:rPr lang="it-IT" dirty="0"/>
                        <a:t> </a:t>
                      </a:r>
                      <a:r>
                        <a:rPr lang="it-IT" dirty="0" err="1"/>
                        <a:t>distribution</a:t>
                      </a:r>
                      <a:r>
                        <a:rPr lang="it-IT" dirty="0"/>
                        <a:t> </a:t>
                      </a:r>
                    </a:p>
                  </a:txBody>
                  <a:tcPr/>
                </a:tc>
                <a:tc>
                  <a:txBody>
                    <a:bodyPr/>
                    <a:lstStyle/>
                    <a:p>
                      <a:r>
                        <a:rPr lang="it-IT" dirty="0" err="1"/>
                        <a:t>Incubation</a:t>
                      </a:r>
                      <a:r>
                        <a:rPr lang="it-IT" dirty="0"/>
                        <a:t> </a:t>
                      </a:r>
                      <a:r>
                        <a:rPr lang="it-IT" dirty="0" err="1"/>
                        <a:t>Period</a:t>
                      </a:r>
                      <a:r>
                        <a:rPr lang="it-IT" dirty="0"/>
                        <a:t>   (days)</a:t>
                      </a:r>
                    </a:p>
                  </a:txBody>
                  <a:tcPr/>
                </a:tc>
                <a:tc>
                  <a:txBody>
                    <a:bodyPr/>
                    <a:lstStyle/>
                    <a:p>
                      <a:r>
                        <a:rPr lang="it-IT" dirty="0" err="1"/>
                        <a:t>Onset</a:t>
                      </a:r>
                      <a:r>
                        <a:rPr lang="it-IT" dirty="0"/>
                        <a:t> to hospital </a:t>
                      </a:r>
                      <a:r>
                        <a:rPr lang="it-IT" dirty="0" err="1"/>
                        <a:t>admission</a:t>
                      </a:r>
                      <a:r>
                        <a:rPr lang="it-IT" dirty="0"/>
                        <a:t> (days)  </a:t>
                      </a:r>
                    </a:p>
                  </a:txBody>
                  <a:tcPr/>
                </a:tc>
                <a:extLst>
                  <a:ext uri="{0D108BD9-81ED-4DB2-BD59-A6C34878D82A}">
                    <a16:rowId xmlns:a16="http://schemas.microsoft.com/office/drawing/2014/main" val="3586561240"/>
                  </a:ext>
                </a:extLst>
              </a:tr>
              <a:tr h="786954">
                <a:tc>
                  <a:txBody>
                    <a:bodyPr/>
                    <a:lstStyle/>
                    <a:p>
                      <a:r>
                        <a:rPr lang="it-IT" sz="2400" b="1" dirty="0" err="1"/>
                        <a:t>Mean</a:t>
                      </a:r>
                      <a:endParaRPr lang="it-IT" sz="2400" b="1" dirty="0"/>
                    </a:p>
                    <a:p>
                      <a:r>
                        <a:rPr lang="it-IT" sz="2400" b="1" dirty="0" err="1"/>
                        <a:t>Std</a:t>
                      </a:r>
                      <a:r>
                        <a:rPr lang="it-IT" sz="2400" b="1" dirty="0"/>
                        <a:t> </a:t>
                      </a:r>
                    </a:p>
                  </a:txBody>
                  <a:tcPr/>
                </a:tc>
                <a:tc>
                  <a:txBody>
                    <a:bodyPr/>
                    <a:lstStyle/>
                    <a:p>
                      <a:r>
                        <a:rPr lang="it-IT" sz="2400" b="1" dirty="0"/>
                        <a:t>5.0 </a:t>
                      </a:r>
                    </a:p>
                    <a:p>
                      <a:r>
                        <a:rPr lang="it-IT" sz="2400" b="1" dirty="0"/>
                        <a:t>3</a:t>
                      </a:r>
                    </a:p>
                  </a:txBody>
                  <a:tcPr/>
                </a:tc>
                <a:tc>
                  <a:txBody>
                    <a:bodyPr/>
                    <a:lstStyle/>
                    <a:p>
                      <a:r>
                        <a:rPr lang="it-IT" sz="2400" b="1" dirty="0"/>
                        <a:t>10 </a:t>
                      </a:r>
                    </a:p>
                    <a:p>
                      <a:r>
                        <a:rPr lang="it-IT" sz="2400" b="1" dirty="0"/>
                        <a:t>35</a:t>
                      </a:r>
                    </a:p>
                  </a:txBody>
                  <a:tcPr/>
                </a:tc>
                <a:extLst>
                  <a:ext uri="{0D108BD9-81ED-4DB2-BD59-A6C34878D82A}">
                    <a16:rowId xmlns:a16="http://schemas.microsoft.com/office/drawing/2014/main" val="2793368139"/>
                  </a:ext>
                </a:extLst>
              </a:tr>
            </a:tbl>
          </a:graphicData>
        </a:graphic>
      </p:graphicFrame>
    </p:spTree>
    <p:extLst>
      <p:ext uri="{BB962C8B-B14F-4D97-AF65-F5344CB8AC3E}">
        <p14:creationId xmlns:p14="http://schemas.microsoft.com/office/powerpoint/2010/main" val="382626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8CA48-454F-49CE-A7F7-53B27560E39B}"/>
              </a:ext>
            </a:extLst>
          </p:cNvPr>
          <p:cNvSpPr>
            <a:spLocks noGrp="1"/>
          </p:cNvSpPr>
          <p:nvPr>
            <p:ph type="title"/>
          </p:nvPr>
        </p:nvSpPr>
        <p:spPr/>
        <p:txBody>
          <a:bodyPr/>
          <a:lstStyle/>
          <a:p>
            <a:pPr algn="ctr"/>
            <a:r>
              <a:rPr lang="it-IT" b="1" dirty="0"/>
              <a:t>Scelta del modello per i ritardo </a:t>
            </a:r>
          </a:p>
        </p:txBody>
      </p:sp>
      <p:sp>
        <p:nvSpPr>
          <p:cNvPr id="3" name="Segnaposto contenuto 2">
            <a:extLst>
              <a:ext uri="{FF2B5EF4-FFF2-40B4-BE49-F238E27FC236}">
                <a16:creationId xmlns:a16="http://schemas.microsoft.com/office/drawing/2014/main" id="{E8AE2E4C-F9F8-4A94-A2F7-67CAC9CDA315}"/>
              </a:ext>
            </a:extLst>
          </p:cNvPr>
          <p:cNvSpPr>
            <a:spLocks noGrp="1"/>
          </p:cNvSpPr>
          <p:nvPr>
            <p:ph idx="1"/>
          </p:nvPr>
        </p:nvSpPr>
        <p:spPr>
          <a:xfrm>
            <a:off x="1156252" y="1452239"/>
            <a:ext cx="10515600" cy="4351338"/>
          </a:xfrm>
        </p:spPr>
        <p:txBody>
          <a:bodyPr/>
          <a:lstStyle/>
          <a:p>
            <a:pPr marL="0" indent="0">
              <a:buNone/>
            </a:pPr>
            <a:r>
              <a:rPr lang="it-IT" dirty="0"/>
              <a:t> Si assume un ritardo medio  </a:t>
            </a:r>
            <a:r>
              <a:rPr lang="it-IT" dirty="0">
                <a:latin typeface="Symbol" panose="05050102010706020507" pitchFamily="18" charset="2"/>
              </a:rPr>
              <a:t>m</a:t>
            </a:r>
            <a:r>
              <a:rPr lang="it-IT" dirty="0"/>
              <a:t> ≈15  giorni e deviazione standard</a:t>
            </a:r>
          </a:p>
          <a:p>
            <a:pPr marL="0" indent="0">
              <a:buNone/>
            </a:pPr>
            <a:r>
              <a:rPr lang="el-GR" dirty="0"/>
              <a:t>σ</a:t>
            </a:r>
            <a:r>
              <a:rPr lang="it-IT" dirty="0"/>
              <a:t> ≈ 30  giorni,  distribuito secondo una </a:t>
            </a:r>
            <a:r>
              <a:rPr lang="it-IT" dirty="0" err="1"/>
              <a:t>Lognormale</a:t>
            </a:r>
            <a:r>
              <a:rPr lang="it-IT" dirty="0"/>
              <a:t>  (suggerita dallo studio citato) </a:t>
            </a:r>
          </a:p>
          <a:p>
            <a:pPr marL="0" indent="0">
              <a:buNone/>
            </a:pPr>
            <a:endParaRPr lang="it-IT" dirty="0"/>
          </a:p>
          <a:p>
            <a:pPr marL="0" indent="0">
              <a:buNone/>
            </a:pPr>
            <a:endParaRPr lang="it-IT" dirty="0"/>
          </a:p>
          <a:p>
            <a:pPr marL="0" indent="0">
              <a:buNone/>
            </a:pPr>
            <a:endParaRPr lang="it-IT" dirty="0"/>
          </a:p>
          <a:p>
            <a:pPr marL="0" indent="0">
              <a:buNone/>
            </a:pPr>
            <a:r>
              <a:rPr lang="it-IT" dirty="0"/>
              <a:t>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86B5855-79E3-4B0F-BC5B-88DD42F94B81}"/>
                  </a:ext>
                </a:extLst>
              </p:cNvPr>
              <p:cNvSpPr txBox="1"/>
              <p:nvPr/>
            </p:nvSpPr>
            <p:spPr>
              <a:xfrm>
                <a:off x="1782418" y="3261791"/>
                <a:ext cx="9253330" cy="2541786"/>
              </a:xfrm>
              <a:prstGeom prst="rect">
                <a:avLst/>
              </a:prstGeom>
              <a:noFill/>
            </p:spPr>
            <p:txBody>
              <a:bodyPr wrap="square" lIns="0" tIns="0" rIns="0" bIns="0" rtlCol="0">
                <a:spAutoFit/>
              </a:bodyPr>
              <a:lstStyle/>
              <a:p>
                <a14:m>
                  <m:oMath xmlns:m="http://schemas.openxmlformats.org/officeDocument/2006/math">
                    <m:r>
                      <a:rPr lang="it-IT" sz="2800" b="0" i="1" smtClean="0">
                        <a:latin typeface="Cambria Math" panose="02040503050406030204" pitchFamily="18" charset="0"/>
                        <a:ea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Φ</m:t>
                    </m:r>
                    <m:r>
                      <a:rPr lang="it-IT" sz="2800" b="0" i="1" smtClean="0">
                        <a:latin typeface="Cambria Math" panose="02040503050406030204" pitchFamily="18" charset="0"/>
                      </a:rPr>
                      <m:t> </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𝑒𝑟𝑓</m:t>
                    </m:r>
                    <m:d>
                      <m:dPr>
                        <m:ctrlPr>
                          <a:rPr lang="it-IT" sz="2800" b="0" i="1" smtClean="0">
                            <a:latin typeface="Cambria Math" panose="02040503050406030204" pitchFamily="18" charset="0"/>
                          </a:rPr>
                        </m:ctrlPr>
                      </m:dPr>
                      <m:e>
                        <m:f>
                          <m:fPr>
                            <m:ctrlPr>
                              <a:rPr lang="it-IT" sz="2800" b="0" i="1" smtClean="0">
                                <a:latin typeface="Cambria Math" panose="02040503050406030204" pitchFamily="18" charset="0"/>
                              </a:rPr>
                            </m:ctrlPr>
                          </m:fPr>
                          <m:num>
                            <m:func>
                              <m:funcPr>
                                <m:ctrlPr>
                                  <a:rPr lang="it-IT" sz="2800" b="0" i="1" smtClean="0">
                                    <a:latin typeface="Cambria Math" panose="02040503050406030204" pitchFamily="18" charset="0"/>
                                  </a:rPr>
                                </m:ctrlPr>
                              </m:funcPr>
                              <m:fName>
                                <m:r>
                                  <m:rPr>
                                    <m:sty m:val="p"/>
                                  </m:rPr>
                                  <a:rPr lang="it-IT" sz="2800" b="0" i="0" smtClean="0">
                                    <a:latin typeface="Cambria Math" panose="02040503050406030204" pitchFamily="18" charset="0"/>
                                  </a:rPr>
                                  <m:t>log</m:t>
                                </m:r>
                              </m:fName>
                              <m:e>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e>
                            </m:func>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𝜇</m:t>
                            </m:r>
                          </m:num>
                          <m:den>
                            <m:r>
                              <a:rPr lang="it-IT" sz="2800" b="0" i="1" smtClean="0">
                                <a:latin typeface="Cambria Math" panose="02040503050406030204" pitchFamily="18" charset="0"/>
                                <a:ea typeface="Cambria Math" panose="02040503050406030204" pitchFamily="18" charset="0"/>
                              </a:rPr>
                              <m:t>𝜎</m:t>
                            </m:r>
                            <m:rad>
                              <m:radPr>
                                <m:degHide m:val="on"/>
                                <m:ctrlPr>
                                  <a:rPr lang="it-IT" sz="2800" b="0" i="1" smtClean="0">
                                    <a:latin typeface="Cambria Math" panose="02040503050406030204" pitchFamily="18" charset="0"/>
                                  </a:rPr>
                                </m:ctrlPr>
                              </m:radPr>
                              <m:deg/>
                              <m:e>
                                <m:r>
                                  <a:rPr lang="it-IT" sz="2800" b="0" i="1" smtClean="0">
                                    <a:latin typeface="Cambria Math" panose="02040503050406030204" pitchFamily="18" charset="0"/>
                                  </a:rPr>
                                  <m:t>2</m:t>
                                </m:r>
                              </m:e>
                            </m:rad>
                          </m:den>
                        </m:f>
                      </m:e>
                    </m:d>
                    <m:r>
                      <a:rPr lang="it-IT" sz="2800" b="0" i="1" smtClean="0">
                        <a:latin typeface="Cambria Math" panose="02040503050406030204" pitchFamily="18" charset="0"/>
                      </a:rPr>
                      <m:t> </m:t>
                    </m:r>
                  </m:oMath>
                </a14:m>
                <a:r>
                  <a:rPr lang="it-IT" sz="2800" b="0" dirty="0"/>
                  <a:t>                       CDF   Cumulativa   </a:t>
                </a:r>
              </a:p>
              <a:p>
                <a:pPr/>
                <a14:m>
                  <m:oMathPara xmlns:m="http://schemas.openxmlformats.org/officeDocument/2006/math">
                    <m:oMathParaPr>
                      <m:jc m:val="left"/>
                    </m:oMathParaPr>
                    <m:oMath xmlns:m="http://schemas.openxmlformats.org/officeDocument/2006/math">
                      <m:r>
                        <a:rPr lang="it-IT" sz="2800" b="0" i="1" smtClean="0">
                          <a:latin typeface="Cambria Math" panose="02040503050406030204" pitchFamily="18" charset="0"/>
                          <a:ea typeface="Cambria Math" panose="02040503050406030204" pitchFamily="18" charset="0"/>
                        </a:rPr>
                        <m:t>   </m:t>
                      </m:r>
                    </m:oMath>
                  </m:oMathPara>
                </a14:m>
                <a:endParaRPr lang="it-IT" sz="2800" b="0" i="1" dirty="0">
                  <a:latin typeface="Cambria Math" panose="02040503050406030204" pitchFamily="18" charset="0"/>
                  <a:ea typeface="Cambria Math" panose="02040503050406030204" pitchFamily="18" charset="0"/>
                </a:endParaRPr>
              </a:p>
              <a:p>
                <a14:m>
                  <m:oMath xmlns:m="http://schemas.openxmlformats.org/officeDocument/2006/math">
                    <m:r>
                      <a:rPr lang="it-IT" sz="2800" b="0" i="1" smtClean="0">
                        <a:latin typeface="Cambria Math" panose="02040503050406030204" pitchFamily="18" charset="0"/>
                        <a:ea typeface="Cambria Math" panose="02040503050406030204" pitchFamily="18" charset="0"/>
                      </a:rPr>
                      <m:t>𝐹</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e>
                    </m:d>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Φ</m:t>
                        </m:r>
                      </m:num>
                      <m:den>
                        <m:r>
                          <a:rPr lang="it-IT" sz="2800" b="0" i="1" smtClean="0">
                            <a:latin typeface="Cambria Math" panose="02040503050406030204" pitchFamily="18" charset="0"/>
                            <a:ea typeface="Cambria Math" panose="02040503050406030204" pitchFamily="18" charset="0"/>
                          </a:rPr>
                          <m:t>𝑑𝑥</m:t>
                        </m:r>
                      </m:den>
                    </m:f>
                    <m:r>
                      <a:rPr lang="it-IT" sz="2800" i="1">
                        <a:latin typeface="Cambria Math" panose="02040503050406030204" pitchFamily="18" charset="0"/>
                      </a:rPr>
                      <m:t>=</m:t>
                    </m:r>
                    <m:f>
                      <m:fPr>
                        <m:ctrlPr>
                          <a:rPr lang="it-IT" sz="280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𝑥</m:t>
                        </m:r>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r>
                              <a:rPr lang="it-IT" sz="2800" i="1" smtClean="0">
                                <a:latin typeface="Cambria Math" panose="02040503050406030204" pitchFamily="18" charset="0"/>
                                <a:ea typeface="Cambria Math" panose="02040503050406030204" pitchFamily="18" charset="0"/>
                              </a:rPr>
                              <m:t>𝜋</m:t>
                            </m:r>
                          </m:e>
                        </m:rad>
                      </m:den>
                    </m:f>
                    <m:r>
                      <a:rPr lang="it-IT" sz="2800" i="1">
                        <a:latin typeface="Cambria Math" panose="02040503050406030204" pitchFamily="18" charset="0"/>
                      </a:rPr>
                      <m:t>𝑒</m:t>
                    </m:r>
                    <m:r>
                      <a:rPr lang="it-IT" sz="2800" b="0" i="1" smtClean="0">
                        <a:latin typeface="Cambria Math" panose="02040503050406030204" pitchFamily="18" charset="0"/>
                      </a:rPr>
                      <m:t>𝑥𝑝</m:t>
                    </m:r>
                    <m:d>
                      <m:dPr>
                        <m:begChr m:val="⌈"/>
                        <m:endChr m:val="⌉"/>
                        <m:ctrlPr>
                          <a:rPr lang="it-IT" sz="2800" b="0" i="1" smtClean="0">
                            <a:latin typeface="Cambria Math" panose="02040503050406030204" pitchFamily="18" charset="0"/>
                          </a:rPr>
                        </m:ctrlPr>
                      </m:dPr>
                      <m:e>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m:t>
                            </m:r>
                            <m:d>
                              <m:dPr>
                                <m:ctrlPr>
                                  <a:rPr lang="it-IT" sz="2800" i="1">
                                    <a:latin typeface="Cambria Math" panose="02040503050406030204" pitchFamily="18" charset="0"/>
                                  </a:rPr>
                                </m:ctrlPr>
                              </m:dPr>
                              <m:e>
                                <m:f>
                                  <m:fPr>
                                    <m:ctrlPr>
                                      <a:rPr lang="it-IT" sz="2800" i="1">
                                        <a:latin typeface="Cambria Math" panose="02040503050406030204" pitchFamily="18" charset="0"/>
                                      </a:rPr>
                                    </m:ctrlPr>
                                  </m:fPr>
                                  <m:num>
                                    <m:func>
                                      <m:funcPr>
                                        <m:ctrlPr>
                                          <a:rPr lang="it-IT" sz="2800" i="1">
                                            <a:latin typeface="Cambria Math" panose="02040503050406030204" pitchFamily="18" charset="0"/>
                                          </a:rPr>
                                        </m:ctrlPr>
                                      </m:funcPr>
                                      <m:fName>
                                        <m:r>
                                          <m:rPr>
                                            <m:sty m:val="p"/>
                                          </m:rPr>
                                          <a:rPr lang="it-IT" sz="2800">
                                            <a:latin typeface="Cambria Math" panose="02040503050406030204" pitchFamily="18" charset="0"/>
                                          </a:rPr>
                                          <m:t>log</m:t>
                                        </m:r>
                                      </m:fName>
                                      <m:e>
                                        <m:d>
                                          <m:dPr>
                                            <m:ctrlPr>
                                              <a:rPr lang="it-IT" sz="2800" i="1">
                                                <a:latin typeface="Cambria Math" panose="02040503050406030204" pitchFamily="18" charset="0"/>
                                              </a:rPr>
                                            </m:ctrlPr>
                                          </m:dPr>
                                          <m:e>
                                            <m:r>
                                              <a:rPr lang="it-IT" sz="2800" i="1">
                                                <a:latin typeface="Cambria Math" panose="02040503050406030204" pitchFamily="18" charset="0"/>
                                              </a:rPr>
                                              <m:t>𝑥</m:t>
                                            </m:r>
                                          </m:e>
                                        </m:d>
                                      </m:e>
                                    </m:func>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𝜇</m:t>
                                    </m:r>
                                  </m:num>
                                  <m:den>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e>
                                    </m:rad>
                                  </m:den>
                                </m:f>
                              </m:e>
                            </m:d>
                          </m:e>
                          <m:sup>
                            <m:r>
                              <a:rPr lang="it-IT" sz="2800" b="0" i="1" smtClean="0">
                                <a:latin typeface="Cambria Math" panose="02040503050406030204" pitchFamily="18" charset="0"/>
                              </a:rPr>
                              <m:t>2</m:t>
                            </m:r>
                          </m:sup>
                        </m:sSup>
                      </m:e>
                    </m:d>
                  </m:oMath>
                </a14:m>
                <a:r>
                  <a:rPr lang="it-IT" sz="2800" dirty="0"/>
                  <a:t>       PDF   densità     </a:t>
                </a:r>
              </a:p>
              <a:p>
                <a:endParaRPr lang="it-IT" sz="2400" dirty="0"/>
              </a:p>
              <a:p>
                <a:endParaRPr lang="it-IT" dirty="0"/>
              </a:p>
            </p:txBody>
          </p:sp>
        </mc:Choice>
        <mc:Fallback xmlns="">
          <p:sp>
            <p:nvSpPr>
              <p:cNvPr id="4" name="CasellaDiTesto 3">
                <a:extLst>
                  <a:ext uri="{FF2B5EF4-FFF2-40B4-BE49-F238E27FC236}">
                    <a16:creationId xmlns:a16="http://schemas.microsoft.com/office/drawing/2014/main" id="{A86B5855-79E3-4B0F-BC5B-88DD42F94B81}"/>
                  </a:ext>
                </a:extLst>
              </p:cNvPr>
              <p:cNvSpPr txBox="1">
                <a:spLocks noRot="1" noChangeAspect="1" noMove="1" noResize="1" noEditPoints="1" noAdjustHandles="1" noChangeArrowheads="1" noChangeShapeType="1" noTextEdit="1"/>
              </p:cNvSpPr>
              <p:nvPr/>
            </p:nvSpPr>
            <p:spPr>
              <a:xfrm>
                <a:off x="1782418" y="3261791"/>
                <a:ext cx="9253330" cy="2541786"/>
              </a:xfrm>
              <a:prstGeom prst="rect">
                <a:avLst/>
              </a:prstGeom>
              <a:blipFill>
                <a:blip r:embed="rId2"/>
                <a:stretch>
                  <a:fillRect r="-922"/>
                </a:stretch>
              </a:blipFill>
            </p:spPr>
            <p:txBody>
              <a:bodyPr/>
              <a:lstStyle/>
              <a:p>
                <a:r>
                  <a:rPr lang="it-IT">
                    <a:noFill/>
                  </a:rPr>
                  <a:t> </a:t>
                </a:r>
              </a:p>
            </p:txBody>
          </p:sp>
        </mc:Fallback>
      </mc:AlternateContent>
    </p:spTree>
    <p:extLst>
      <p:ext uri="{BB962C8B-B14F-4D97-AF65-F5344CB8AC3E}">
        <p14:creationId xmlns:p14="http://schemas.microsoft.com/office/powerpoint/2010/main" val="84514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2E157-665A-441A-B6DF-3793F05BD1DF}"/>
              </a:ext>
            </a:extLst>
          </p:cNvPr>
          <p:cNvSpPr>
            <a:spLocks noGrp="1"/>
          </p:cNvSpPr>
          <p:nvPr>
            <p:ph type="title"/>
          </p:nvPr>
        </p:nvSpPr>
        <p:spPr/>
        <p:txBody>
          <a:bodyPr/>
          <a:lstStyle/>
          <a:p>
            <a:pPr algn="ctr"/>
            <a:r>
              <a:rPr lang="it-IT" b="1" dirty="0"/>
              <a:t>Simulazione dei ritardi </a:t>
            </a:r>
          </a:p>
        </p:txBody>
      </p:sp>
      <p:sp>
        <p:nvSpPr>
          <p:cNvPr id="3" name="Segnaposto contenuto 2">
            <a:extLst>
              <a:ext uri="{FF2B5EF4-FFF2-40B4-BE49-F238E27FC236}">
                <a16:creationId xmlns:a16="http://schemas.microsoft.com/office/drawing/2014/main" id="{609335CA-B8A9-470F-BDC4-4C401B27EEDB}"/>
              </a:ext>
            </a:extLst>
          </p:cNvPr>
          <p:cNvSpPr>
            <a:spLocks noGrp="1"/>
          </p:cNvSpPr>
          <p:nvPr>
            <p:ph idx="1"/>
          </p:nvPr>
        </p:nvSpPr>
        <p:spPr/>
        <p:txBody>
          <a:bodyPr/>
          <a:lstStyle/>
          <a:p>
            <a:r>
              <a:rPr lang="it-IT" dirty="0"/>
              <a:t>L’integrale </a:t>
            </a:r>
            <a:r>
              <a:rPr lang="it-IT" dirty="0" err="1"/>
              <a:t>convolutorio</a:t>
            </a:r>
            <a:r>
              <a:rPr lang="it-IT" dirty="0"/>
              <a:t>  Logistica x </a:t>
            </a:r>
            <a:r>
              <a:rPr lang="it-IT" dirty="0" err="1"/>
              <a:t>Lognormale</a:t>
            </a:r>
            <a:r>
              <a:rPr lang="it-IT" dirty="0"/>
              <a:t> non è analiticamente esprimibile con funzioni standard (Se volete divertirvi fatelo fare a Wolfram-Alfa!)</a:t>
            </a:r>
          </a:p>
          <a:p>
            <a:r>
              <a:rPr lang="it-IT" dirty="0"/>
              <a:t>In pratica si può fare con le tecniche di campionamento Montecarlo   </a:t>
            </a:r>
          </a:p>
          <a:p>
            <a:pPr marL="514350" indent="-514350">
              <a:buAutoNum type="arabicParenR"/>
            </a:pPr>
            <a:r>
              <a:rPr lang="it-IT" dirty="0"/>
              <a:t>Si campiona la Logistica estraendo  x </a:t>
            </a:r>
          </a:p>
          <a:p>
            <a:pPr marL="514350" indent="-514350">
              <a:buAutoNum type="arabicParenR"/>
            </a:pPr>
            <a:r>
              <a:rPr lang="it-IT" dirty="0"/>
              <a:t>Si campiona la </a:t>
            </a:r>
            <a:r>
              <a:rPr lang="it-IT" dirty="0" err="1"/>
              <a:t>Lognormale</a:t>
            </a:r>
            <a:r>
              <a:rPr lang="it-IT" dirty="0"/>
              <a:t> estraendo u </a:t>
            </a:r>
          </a:p>
          <a:p>
            <a:pPr marL="514350" indent="-514350">
              <a:buAutoNum type="arabicParenR"/>
            </a:pPr>
            <a:r>
              <a:rPr lang="it-IT" dirty="0"/>
              <a:t>Si «ritarda»     x = x +u </a:t>
            </a:r>
          </a:p>
          <a:p>
            <a:pPr marL="514350" indent="-514350">
              <a:buAutoNum type="arabicParenR"/>
            </a:pPr>
            <a:r>
              <a:rPr lang="it-IT" dirty="0"/>
              <a:t>Si ripete molte volte per ottenere la distribuzione di  x </a:t>
            </a:r>
          </a:p>
          <a:p>
            <a:pPr marL="0" indent="0">
              <a:buNone/>
            </a:pPr>
            <a:endParaRPr lang="it-IT" dirty="0"/>
          </a:p>
        </p:txBody>
      </p:sp>
    </p:spTree>
    <p:extLst>
      <p:ext uri="{BB962C8B-B14F-4D97-AF65-F5344CB8AC3E}">
        <p14:creationId xmlns:p14="http://schemas.microsoft.com/office/powerpoint/2010/main" val="360850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8660F-B710-4001-BC5B-F54BC455BC3F}"/>
              </a:ext>
            </a:extLst>
          </p:cNvPr>
          <p:cNvSpPr>
            <a:spLocks noGrp="1"/>
          </p:cNvSpPr>
          <p:nvPr>
            <p:ph type="title"/>
          </p:nvPr>
        </p:nvSpPr>
        <p:spPr>
          <a:xfrm>
            <a:off x="838200" y="365125"/>
            <a:ext cx="10896600" cy="1325563"/>
          </a:xfrm>
        </p:spPr>
        <p:txBody>
          <a:bodyPr/>
          <a:lstStyle/>
          <a:p>
            <a:pPr algn="ctr"/>
            <a:r>
              <a:rPr lang="it-IT" b="1" dirty="0"/>
              <a:t>Simulazione dei ritardi</a:t>
            </a:r>
            <a:r>
              <a:rPr lang="it-IT" dirty="0"/>
              <a:t> </a:t>
            </a:r>
          </a:p>
        </p:txBody>
      </p:sp>
      <p:sp>
        <p:nvSpPr>
          <p:cNvPr id="3" name="Segnaposto contenuto 2">
            <a:extLst>
              <a:ext uri="{FF2B5EF4-FFF2-40B4-BE49-F238E27FC236}">
                <a16:creationId xmlns:a16="http://schemas.microsoft.com/office/drawing/2014/main" id="{FFC0535B-F964-413A-A5EB-FD90E32788F2}"/>
              </a:ext>
            </a:extLst>
          </p:cNvPr>
          <p:cNvSpPr>
            <a:spLocks noGrp="1"/>
          </p:cNvSpPr>
          <p:nvPr>
            <p:ph idx="1"/>
          </p:nvPr>
        </p:nvSpPr>
        <p:spPr>
          <a:xfrm>
            <a:off x="590550" y="1893888"/>
            <a:ext cx="10512287" cy="4348163"/>
          </a:xfrm>
        </p:spPr>
        <p:txBody>
          <a:bodyPr>
            <a:normAutofit fontScale="55000" lnSpcReduction="20000"/>
          </a:bodyPr>
          <a:lstStyle/>
          <a:p>
            <a:pPr marL="0" indent="0">
              <a:lnSpc>
                <a:spcPct val="70000"/>
              </a:lnSpc>
              <a:buNone/>
            </a:pPr>
            <a:r>
              <a:rPr lang="it-IT" dirty="0"/>
              <a:t># Generation </a:t>
            </a:r>
            <a:r>
              <a:rPr lang="it-IT" dirty="0" err="1"/>
              <a:t>parameters</a:t>
            </a:r>
            <a:endParaRPr lang="it-IT" dirty="0"/>
          </a:p>
          <a:p>
            <a:pPr marL="0" indent="0">
              <a:lnSpc>
                <a:spcPct val="70000"/>
              </a:lnSpc>
              <a:buNone/>
            </a:pPr>
            <a:r>
              <a:rPr lang="it-IT" dirty="0"/>
              <a:t>tau = 10 #</a:t>
            </a:r>
            <a:r>
              <a:rPr lang="it-IT" dirty="0" err="1"/>
              <a:t>Logistic</a:t>
            </a:r>
            <a:r>
              <a:rPr lang="it-IT" dirty="0"/>
              <a:t> </a:t>
            </a:r>
            <a:r>
              <a:rPr lang="it-IT" dirty="0" err="1"/>
              <a:t>rising</a:t>
            </a:r>
            <a:r>
              <a:rPr lang="it-IT" dirty="0"/>
              <a:t> time</a:t>
            </a:r>
          </a:p>
          <a:p>
            <a:pPr marL="0" indent="0">
              <a:lnSpc>
                <a:spcPct val="70000"/>
              </a:lnSpc>
              <a:buNone/>
            </a:pPr>
            <a:r>
              <a:rPr lang="it-IT" dirty="0"/>
              <a:t>t0 = 0 # </a:t>
            </a:r>
            <a:r>
              <a:rPr lang="it-IT" dirty="0" err="1"/>
              <a:t>peak</a:t>
            </a:r>
            <a:r>
              <a:rPr lang="it-IT" dirty="0"/>
              <a:t> position</a:t>
            </a:r>
          </a:p>
          <a:p>
            <a:pPr marL="0" indent="0">
              <a:lnSpc>
                <a:spcPct val="70000"/>
              </a:lnSpc>
              <a:buNone/>
            </a:pPr>
            <a:r>
              <a:rPr lang="it-IT" dirty="0" err="1"/>
              <a:t>td</a:t>
            </a:r>
            <a:r>
              <a:rPr lang="it-IT" dirty="0"/>
              <a:t> = 15 # </a:t>
            </a:r>
            <a:r>
              <a:rPr lang="it-IT" dirty="0" err="1"/>
              <a:t>mean</a:t>
            </a:r>
            <a:r>
              <a:rPr lang="it-IT" dirty="0"/>
              <a:t> delay time</a:t>
            </a:r>
          </a:p>
          <a:p>
            <a:pPr marL="0" indent="0">
              <a:lnSpc>
                <a:spcPct val="70000"/>
              </a:lnSpc>
              <a:buNone/>
            </a:pPr>
            <a:r>
              <a:rPr lang="it-IT" dirty="0"/>
              <a:t>st = 30 # delay time standard </a:t>
            </a:r>
            <a:r>
              <a:rPr lang="it-IT" dirty="0" err="1"/>
              <a:t>deviation</a:t>
            </a:r>
            <a:endParaRPr lang="it-IT" dirty="0"/>
          </a:p>
          <a:p>
            <a:pPr marL="0" indent="0">
              <a:lnSpc>
                <a:spcPct val="70000"/>
              </a:lnSpc>
              <a:buNone/>
            </a:pPr>
            <a:br>
              <a:rPr lang="it-IT" dirty="0"/>
            </a:br>
            <a:r>
              <a:rPr lang="it-IT" dirty="0" err="1"/>
              <a:t>while</a:t>
            </a:r>
            <a:r>
              <a:rPr lang="it-IT" dirty="0"/>
              <a:t> </a:t>
            </a:r>
            <a:r>
              <a:rPr lang="it-IT" dirty="0" err="1"/>
              <a:t>ipoint</a:t>
            </a:r>
            <a:r>
              <a:rPr lang="it-IT" dirty="0"/>
              <a:t> &lt; </a:t>
            </a:r>
            <a:r>
              <a:rPr lang="it-IT" dirty="0" err="1"/>
              <a:t>npoint</a:t>
            </a:r>
            <a:r>
              <a:rPr lang="it-IT" dirty="0"/>
              <a:t> -1:</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np.random.uniform</a:t>
            </a:r>
            <a:r>
              <a:rPr lang="it-IT" b="1" dirty="0">
                <a:solidFill>
                  <a:schemeClr val="accent2">
                    <a:lumMod val="50000"/>
                  </a:schemeClr>
                </a:solidFill>
              </a:rPr>
              <a:t>()</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np.arctanh</a:t>
            </a:r>
            <a:r>
              <a:rPr lang="it-IT" b="1" dirty="0">
                <a:solidFill>
                  <a:schemeClr val="accent2">
                    <a:lumMod val="50000"/>
                  </a:schemeClr>
                </a:solidFill>
              </a:rPr>
              <a:t>(2*r-1)</a:t>
            </a:r>
          </a:p>
          <a:p>
            <a:pPr marL="0" indent="0">
              <a:lnSpc>
                <a:spcPct val="70000"/>
              </a:lnSpc>
              <a:buNone/>
            </a:pPr>
            <a:r>
              <a:rPr lang="it-IT" b="1" dirty="0">
                <a:solidFill>
                  <a:schemeClr val="accent2">
                    <a:lumMod val="50000"/>
                  </a:schemeClr>
                </a:solidFill>
              </a:rPr>
              <a:t>       t= r*tau + t0</a:t>
            </a:r>
          </a:p>
          <a:p>
            <a:pPr marL="0" indent="0">
              <a:lnSpc>
                <a:spcPct val="70000"/>
              </a:lnSpc>
              <a:buNone/>
            </a:pPr>
            <a:r>
              <a:rPr lang="it-IT" dirty="0"/>
              <a:t>#</a:t>
            </a:r>
            <a:r>
              <a:rPr lang="it-IT" dirty="0" err="1"/>
              <a:t>Saving</a:t>
            </a:r>
            <a:r>
              <a:rPr lang="it-IT" dirty="0"/>
              <a:t> </a:t>
            </a:r>
            <a:r>
              <a:rPr lang="it-IT" dirty="0" err="1"/>
              <a:t>not</a:t>
            </a:r>
            <a:r>
              <a:rPr lang="it-IT" dirty="0"/>
              <a:t> </a:t>
            </a:r>
            <a:r>
              <a:rPr lang="it-IT" dirty="0" err="1"/>
              <a:t>yet</a:t>
            </a:r>
            <a:r>
              <a:rPr lang="it-IT" dirty="0"/>
              <a:t> </a:t>
            </a:r>
            <a:r>
              <a:rPr lang="it-IT" dirty="0" err="1"/>
              <a:t>delayed</a:t>
            </a:r>
            <a:r>
              <a:rPr lang="it-IT" dirty="0"/>
              <a:t> </a:t>
            </a:r>
            <a:r>
              <a:rPr lang="it-IT" dirty="0" err="1"/>
              <a:t>Logistic</a:t>
            </a:r>
            <a:r>
              <a:rPr lang="it-IT" dirty="0"/>
              <a:t> sampling</a:t>
            </a:r>
          </a:p>
          <a:p>
            <a:pPr marL="0" indent="0">
              <a:lnSpc>
                <a:spcPct val="70000"/>
              </a:lnSpc>
              <a:buNone/>
            </a:pPr>
            <a:r>
              <a:rPr lang="it-IT" dirty="0"/>
              <a:t>       </a:t>
            </a:r>
            <a:r>
              <a:rPr lang="it-IT" dirty="0" err="1"/>
              <a:t>xlog</a:t>
            </a:r>
            <a:r>
              <a:rPr lang="it-IT" dirty="0"/>
              <a:t>[</a:t>
            </a:r>
            <a:r>
              <a:rPr lang="it-IT" dirty="0" err="1"/>
              <a:t>ipoint</a:t>
            </a:r>
            <a:r>
              <a:rPr lang="it-IT" dirty="0"/>
              <a:t>] = t</a:t>
            </a:r>
          </a:p>
          <a:p>
            <a:pPr marL="0" indent="0">
              <a:lnSpc>
                <a:spcPct val="70000"/>
              </a:lnSpc>
              <a:buNone/>
            </a:pPr>
            <a:r>
              <a:rPr lang="it-IT" dirty="0"/>
              <a:t># </a:t>
            </a:r>
            <a:r>
              <a:rPr lang="it-IT" dirty="0" err="1"/>
              <a:t>Lognormal</a:t>
            </a:r>
            <a:r>
              <a:rPr lang="it-IT" dirty="0"/>
              <a:t> delay </a:t>
            </a:r>
            <a:r>
              <a:rPr lang="it-IT" dirty="0" err="1"/>
              <a:t>inspired</a:t>
            </a:r>
            <a:r>
              <a:rPr lang="it-IT" dirty="0"/>
              <a:t> by</a:t>
            </a:r>
          </a:p>
          <a:p>
            <a:pPr marL="0" indent="0">
              <a:lnSpc>
                <a:spcPct val="70000"/>
              </a:lnSpc>
              <a:buNone/>
            </a:pPr>
            <a:r>
              <a:rPr lang="it-IT" dirty="0"/>
              <a:t>#  https://www.mdpi.com/2077-0383/9/2/538</a:t>
            </a:r>
          </a:p>
          <a:p>
            <a:pPr marL="0" indent="0">
              <a:lnSpc>
                <a:spcPct val="70000"/>
              </a:lnSpc>
              <a:buNone/>
            </a:pPr>
            <a:r>
              <a:rPr lang="it-IT" dirty="0"/>
              <a:t>       r = </a:t>
            </a:r>
            <a:r>
              <a:rPr lang="it-IT" dirty="0" err="1"/>
              <a:t>np.random.lognormal</a:t>
            </a:r>
            <a:r>
              <a:rPr lang="it-IT" dirty="0"/>
              <a:t>(</a:t>
            </a:r>
            <a:r>
              <a:rPr lang="it-IT" dirty="0" err="1"/>
              <a:t>mean</a:t>
            </a:r>
            <a:r>
              <a:rPr lang="it-IT" dirty="0"/>
              <a:t>=0, sigma=1)</a:t>
            </a:r>
          </a:p>
          <a:p>
            <a:pPr marL="0" indent="0">
              <a:lnSpc>
                <a:spcPct val="70000"/>
              </a:lnSpc>
              <a:buNone/>
            </a:pPr>
            <a:r>
              <a:rPr lang="it-IT" dirty="0"/>
              <a:t>       delay = r*</a:t>
            </a:r>
            <a:r>
              <a:rPr lang="it-IT" dirty="0" err="1"/>
              <a:t>st+td</a:t>
            </a:r>
            <a:endParaRPr lang="it-IT" dirty="0"/>
          </a:p>
          <a:p>
            <a:pPr marL="0" indent="0">
              <a:lnSpc>
                <a:spcPct val="70000"/>
              </a:lnSpc>
              <a:buNone/>
            </a:pPr>
            <a:r>
              <a:rPr lang="it-IT" dirty="0"/>
              <a:t>       x[</a:t>
            </a:r>
            <a:r>
              <a:rPr lang="it-IT" dirty="0" err="1"/>
              <a:t>ipoint</a:t>
            </a:r>
            <a:r>
              <a:rPr lang="it-IT" dirty="0"/>
              <a:t>] </a:t>
            </a:r>
            <a:r>
              <a:rPr lang="it-IT" b="1" dirty="0">
                <a:solidFill>
                  <a:srgbClr val="002060"/>
                </a:solidFill>
              </a:rPr>
              <a:t>= </a:t>
            </a:r>
            <a:r>
              <a:rPr lang="it-IT" b="1" dirty="0" err="1">
                <a:solidFill>
                  <a:srgbClr val="002060"/>
                </a:solidFill>
              </a:rPr>
              <a:t>t+delay</a:t>
            </a:r>
            <a:endParaRPr lang="it-IT" b="1" dirty="0">
              <a:solidFill>
                <a:srgbClr val="002060"/>
              </a:solidFill>
            </a:endParaRPr>
          </a:p>
          <a:p>
            <a:pPr marL="0" indent="0">
              <a:lnSpc>
                <a:spcPct val="70000"/>
              </a:lnSpc>
              <a:buNone/>
            </a:pPr>
            <a:r>
              <a:rPr lang="it-IT" dirty="0"/>
              <a:t>       </a:t>
            </a:r>
            <a:r>
              <a:rPr lang="it-IT" dirty="0" err="1"/>
              <a:t>ipoint</a:t>
            </a:r>
            <a:r>
              <a:rPr lang="it-IT" dirty="0"/>
              <a:t> = </a:t>
            </a:r>
            <a:r>
              <a:rPr lang="it-IT" dirty="0" err="1"/>
              <a:t>ipoint</a:t>
            </a:r>
            <a:r>
              <a:rPr lang="it-IT" dirty="0"/>
              <a:t> +1</a:t>
            </a:r>
          </a:p>
        </p:txBody>
      </p:sp>
      <p:pic>
        <p:nvPicPr>
          <p:cNvPr id="5" name="Immagine 4">
            <a:extLst>
              <a:ext uri="{FF2B5EF4-FFF2-40B4-BE49-F238E27FC236}">
                <a16:creationId xmlns:a16="http://schemas.microsoft.com/office/drawing/2014/main" id="{50754B4B-21AB-423C-BEB5-4C688B5C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47" y="1200150"/>
            <a:ext cx="7086494" cy="5292725"/>
          </a:xfrm>
          <a:prstGeom prst="rect">
            <a:avLst/>
          </a:prstGeom>
        </p:spPr>
      </p:pic>
    </p:spTree>
    <p:extLst>
      <p:ext uri="{BB962C8B-B14F-4D97-AF65-F5344CB8AC3E}">
        <p14:creationId xmlns:p14="http://schemas.microsoft.com/office/powerpoint/2010/main" val="424351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54DBF-5B08-4C91-9585-28FA0D6B1F7A}"/>
              </a:ext>
            </a:extLst>
          </p:cNvPr>
          <p:cNvSpPr>
            <a:spLocks noGrp="1"/>
          </p:cNvSpPr>
          <p:nvPr>
            <p:ph type="title"/>
          </p:nvPr>
        </p:nvSpPr>
        <p:spPr/>
        <p:txBody>
          <a:bodyPr/>
          <a:lstStyle/>
          <a:p>
            <a:pPr algn="ctr"/>
            <a:r>
              <a:rPr lang="it-IT" b="1" dirty="0"/>
              <a:t>Altri esempi di Integrali </a:t>
            </a:r>
            <a:r>
              <a:rPr lang="it-IT" b="1" dirty="0" err="1"/>
              <a:t>convolutori</a:t>
            </a:r>
            <a:endParaRPr lang="it-IT" b="1"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9EEFE3-66EE-4ADB-B44E-80D895D54B9F}"/>
                  </a:ext>
                </a:extLst>
              </p:cNvPr>
              <p:cNvSpPr>
                <a:spLocks noGrp="1"/>
              </p:cNvSpPr>
              <p:nvPr>
                <p:ph idx="1"/>
              </p:nvPr>
            </p:nvSpPr>
            <p:spPr/>
            <p:txBody>
              <a:bodyPr>
                <a:normAutofit/>
              </a:bodyPr>
              <a:lstStyle/>
              <a:p>
                <a:pPr marL="0" indent="0">
                  <a:buNone/>
                </a:pPr>
                <a:r>
                  <a:rPr lang="it-IT" dirty="0"/>
                  <a:t>L’esercizio basato sul modello SI  serve per attirare l’attenzione sui meccanismi </a:t>
                </a:r>
                <a:r>
                  <a:rPr lang="it-IT" dirty="0" err="1"/>
                  <a:t>convolutori</a:t>
                </a:r>
                <a:r>
                  <a:rPr lang="it-IT" dirty="0"/>
                  <a:t>.  Una applicazione meno drammatica  può essere la risposta di un detector </a:t>
                </a:r>
              </a:p>
              <a:p>
                <a:pPr marL="0" indent="0">
                  <a:buNone/>
                </a:pPr>
                <a:r>
                  <a:rPr lang="it-IT" dirty="0"/>
                  <a:t>Se un detector misura la variabile x con una risoluzione Gaussiana G(</a:t>
                </a:r>
                <a:r>
                  <a:rPr lang="it-IT" dirty="0" err="1"/>
                  <a:t>x,</a:t>
                </a:r>
                <a:r>
                  <a:rPr lang="it-IT" dirty="0" err="1">
                    <a:latin typeface="Symbol" panose="05050102010706020507" pitchFamily="18" charset="2"/>
                  </a:rPr>
                  <a:t>m</a:t>
                </a:r>
                <a:r>
                  <a:rPr lang="it-IT" dirty="0" err="1"/>
                  <a:t>,</a:t>
                </a:r>
                <a:r>
                  <a:rPr lang="it-IT" dirty="0" err="1">
                    <a:latin typeface="Symbol" panose="05050102010706020507" pitchFamily="18" charset="2"/>
                  </a:rPr>
                  <a:t>s</a:t>
                </a:r>
                <a:r>
                  <a:rPr lang="it-IT" dirty="0"/>
                  <a:t>) allora la distribuzione della x misurata differisce da quella delle x vere per effetto della convoluzione.  (Trasformata di </a:t>
                </a:r>
                <a:r>
                  <a:rPr lang="it-IT" dirty="0" err="1"/>
                  <a:t>Weierstrass</a:t>
                </a:r>
                <a:r>
                  <a:rPr lang="it-IT" dirty="0"/>
                  <a:t>)</a:t>
                </a:r>
              </a:p>
              <a:p>
                <a:endParaRPr lang="it-IT" dirty="0"/>
              </a:p>
              <a:p>
                <a:pPr marL="0" indent="0">
                  <a:buNone/>
                </a:pPr>
                <a14:m>
                  <m:oMathPara xmlns:m="http://schemas.openxmlformats.org/officeDocument/2006/math">
                    <m:oMathParaPr>
                      <m:jc m:val="centerGroup"/>
                    </m:oMathParaPr>
                    <m:oMath xmlns:m="http://schemas.openxmlformats.org/officeDocument/2006/math">
                      <m:d>
                        <m:dPr>
                          <m:ctrlPr>
                            <a:rPr lang="it-IT" b="0"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r>
                        <a:rPr lang="it-IT" b="0" i="1" smtClean="0">
                          <a:latin typeface="Cambria Math" panose="02040503050406030204" pitchFamily="18" charset="0"/>
                        </a:rPr>
                        <m:t>→</m:t>
                      </m:r>
                      <m:r>
                        <a:rPr lang="it-IT" i="1" smtClean="0">
                          <a:latin typeface="Cambria Math" panose="02040503050406030204" pitchFamily="18" charset="0"/>
                        </a:rPr>
                        <m:t> </m:t>
                      </m:r>
                      <m:nary>
                        <m:naryPr>
                          <m:limLoc m:val="undOvr"/>
                          <m:ctrlPr>
                            <a:rPr lang="it-IT" i="1">
                              <a:latin typeface="Cambria Math" panose="02040503050406030204" pitchFamily="18" charset="0"/>
                            </a:rPr>
                          </m:ctrlPr>
                        </m:naryPr>
                        <m:sub>
                          <m:r>
                            <m:rPr>
                              <m:brk m:alnAt="24"/>
                            </m:rP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ub>
                        <m:sup>
                          <m:r>
                            <a:rPr lang="it-IT" i="1">
                              <a:latin typeface="Cambria Math" panose="02040503050406030204" pitchFamily="18" charset="0"/>
                              <a:ea typeface="Cambria Math" panose="02040503050406030204" pitchFamily="18" charset="0"/>
                            </a:rPr>
                            <m:t>∞</m:t>
                          </m:r>
                        </m:sup>
                        <m:e>
                          <m:sSub>
                            <m:sSubPr>
                              <m:ctrlPr>
                                <a:rPr lang="it-IT" i="1" smtClean="0">
                                  <a:latin typeface="Cambria Math" panose="02040503050406030204" pitchFamily="18" charset="0"/>
                                </a:rPr>
                              </m:ctrlPr>
                            </m:sSubPr>
                            <m:e>
                              <m:d>
                                <m:dPr>
                                  <m:ctrlPr>
                                    <a:rPr lang="it-IT"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e>
                            <m:sub>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𝑢</m:t>
                              </m:r>
                            </m:sub>
                          </m:sSub>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rPr>
                            <m:t>)</m:t>
                          </m:r>
                        </m:e>
                      </m:nary>
                      <m:r>
                        <a:rPr lang="it-IT" i="1" smtClean="0">
                          <a:latin typeface="Cambria Math" panose="02040503050406030204" pitchFamily="18" charset="0"/>
                        </a:rPr>
                        <m:t>𝑑</m:t>
                      </m:r>
                      <m:r>
                        <a:rPr lang="it-IT" b="0" i="1" smtClean="0">
                          <a:latin typeface="Cambria Math" panose="02040503050406030204" pitchFamily="18" charset="0"/>
                        </a:rPr>
                        <m:t>𝑢</m:t>
                      </m:r>
                    </m:oMath>
                  </m:oMathPara>
                </a14:m>
                <a:endParaRPr lang="it-IT" dirty="0"/>
              </a:p>
            </p:txBody>
          </p:sp>
        </mc:Choice>
        <mc:Fallback xmlns="">
          <p:sp>
            <p:nvSpPr>
              <p:cNvPr id="3" name="Segnaposto contenuto 2">
                <a:extLst>
                  <a:ext uri="{FF2B5EF4-FFF2-40B4-BE49-F238E27FC236}">
                    <a16:creationId xmlns:a16="http://schemas.microsoft.com/office/drawing/2014/main" id="{F29EEFE3-66EE-4ADB-B44E-80D895D54B9F}"/>
                  </a:ext>
                </a:extLst>
              </p:cNvPr>
              <p:cNvSpPr>
                <a:spLocks noGrp="1" noRot="1" noChangeAspect="1" noMove="1" noResize="1" noEditPoints="1" noAdjustHandles="1" noChangeArrowheads="1" noChangeShapeType="1" noTextEdit="1"/>
              </p:cNvSpPr>
              <p:nvPr>
                <p:ph idx="1"/>
              </p:nvPr>
            </p:nvSpPr>
            <p:spPr>
              <a:blipFill>
                <a:blip r:embed="rId2"/>
                <a:stretch>
                  <a:fillRect l="-1217" t="-2241" r="-1623"/>
                </a:stretch>
              </a:blipFill>
            </p:spPr>
            <p:txBody>
              <a:bodyPr/>
              <a:lstStyle/>
              <a:p>
                <a:r>
                  <a:rPr lang="it-IT">
                    <a:noFill/>
                  </a:rPr>
                  <a:t> </a:t>
                </a:r>
              </a:p>
            </p:txBody>
          </p:sp>
        </mc:Fallback>
      </mc:AlternateContent>
    </p:spTree>
    <p:extLst>
      <p:ext uri="{BB962C8B-B14F-4D97-AF65-F5344CB8AC3E}">
        <p14:creationId xmlns:p14="http://schemas.microsoft.com/office/powerpoint/2010/main" val="329888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73510-5E9A-4F31-9228-8A6FE6E9C0DD}"/>
              </a:ext>
            </a:extLst>
          </p:cNvPr>
          <p:cNvSpPr>
            <a:spLocks noGrp="1"/>
          </p:cNvSpPr>
          <p:nvPr>
            <p:ph type="title"/>
          </p:nvPr>
        </p:nvSpPr>
        <p:spPr/>
        <p:txBody>
          <a:bodyPr>
            <a:normAutofit/>
          </a:bodyPr>
          <a:lstStyle/>
          <a:p>
            <a:pPr algn="ctr"/>
            <a:r>
              <a:rPr lang="it-IT" b="1" dirty="0"/>
              <a:t>Il «mistero» dei grandi chi-</a:t>
            </a:r>
            <a:r>
              <a:rPr lang="it-IT" b="1" dirty="0" err="1"/>
              <a:t>square</a:t>
            </a:r>
            <a:r>
              <a:rPr lang="it-IT" b="1"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286A4B6-8916-4689-BB9A-BB5215C30B45}"/>
                  </a:ext>
                </a:extLst>
              </p:cNvPr>
              <p:cNvSpPr>
                <a:spLocks noGrp="1"/>
              </p:cNvSpPr>
              <p:nvPr>
                <p:ph idx="1"/>
              </p:nvPr>
            </p:nvSpPr>
            <p:spPr>
              <a:xfrm>
                <a:off x="838200" y="1510748"/>
                <a:ext cx="10515600" cy="4666215"/>
              </a:xfrm>
            </p:spPr>
            <p:txBody>
              <a:bodyPr>
                <a:normAutofit/>
              </a:bodyPr>
              <a:lstStyle/>
              <a:p>
                <a:pPr marL="0" indent="0">
                  <a:buNone/>
                </a:pPr>
                <a:r>
                  <a:rPr lang="it-IT" dirty="0"/>
                  <a:t>Spesso il chi-</a:t>
                </a:r>
                <a:r>
                  <a:rPr lang="it-IT" dirty="0" err="1"/>
                  <a:t>square</a:t>
                </a:r>
                <a:r>
                  <a:rPr lang="it-IT" dirty="0"/>
                  <a:t> non torna con il valore atteso </a:t>
                </a:r>
                <a14:m>
                  <m:oMath xmlns:m="http://schemas.openxmlformats.org/officeDocument/2006/math">
                    <m:r>
                      <a:rPr lang="it-IT" b="0" i="1" smtClean="0">
                        <a:latin typeface="Cambria Math" panose="02040503050406030204" pitchFamily="18" charset="0"/>
                        <a:ea typeface="Cambria Math" panose="02040503050406030204" pitchFamily="18" charset="0"/>
                      </a:rPr>
                      <m:t> </m:t>
                    </m:r>
                    <m:d>
                      <m:dPr>
                        <m:begChr m:val="⟨"/>
                        <m:endChr m:val="⟩"/>
                        <m:ctrlPr>
                          <a:rPr lang="it-IT" b="0" i="1" smtClean="0">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𝜒</m:t>
                            </m:r>
                          </m:e>
                          <m:sup>
                            <m:r>
                              <a:rPr lang="it-IT" i="1">
                                <a:latin typeface="Cambria Math" panose="02040503050406030204" pitchFamily="18" charset="0"/>
                                <a:ea typeface="Cambria Math" panose="02040503050406030204" pitchFamily="18" charset="0"/>
                              </a:rPr>
                              <m:t>2</m:t>
                            </m:r>
                          </m:sup>
                        </m:sSup>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𝜈</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𝜈</m:t>
                        </m:r>
                      </m:e>
                    </m:rad>
                  </m:oMath>
                </a14:m>
                <a:r>
                  <a:rPr lang="it-IT" dirty="0">
                    <a:latin typeface="Symbol" panose="05050102010706020507" pitchFamily="18" charset="2"/>
                  </a:rPr>
                  <a:t> </a:t>
                </a:r>
              </a:p>
              <a:p>
                <a:r>
                  <a:rPr lang="it-IT" dirty="0">
                    <a:latin typeface="+mj-lt"/>
                  </a:rPr>
                  <a:t>Capita quando  gli errori non sono gaussiani  o lo sono ma  sono stati stimati con poche misure (Il campione di misure raccolte è scarso e non ha ancora raggiunto  la «centralizzazione»  gaussiana degli errori nel senso del teorema del limite centrale)   </a:t>
                </a:r>
              </a:p>
              <a:p>
                <a:r>
                  <a:rPr lang="it-IT" dirty="0">
                    <a:latin typeface="+mj-lt"/>
                  </a:rPr>
                  <a:t>Capita quando si sottostimano o gli errori, se non si è tenuto conto di una sistematica o nel caso di sbagli grossolani  e distrazioni varie    </a:t>
                </a:r>
              </a:p>
              <a:p>
                <a:r>
                  <a:rPr lang="it-IT" dirty="0">
                    <a:latin typeface="+mj-lt"/>
                  </a:rPr>
                  <a:t>Come esempio,  simuliamo il caso della misura della accelerazione di gravità terrestre con un pendolo semplice. (tipico esercizio di LAB1)  </a:t>
                </a: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p:txBody>
          </p:sp>
        </mc:Choice>
        <mc:Fallback xmlns="">
          <p:sp>
            <p:nvSpPr>
              <p:cNvPr id="3" name="Segnaposto contenuto 2">
                <a:extLst>
                  <a:ext uri="{FF2B5EF4-FFF2-40B4-BE49-F238E27FC236}">
                    <a16:creationId xmlns:a16="http://schemas.microsoft.com/office/drawing/2014/main" id="{E286A4B6-8916-4689-BB9A-BB5215C30B45}"/>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1217" t="-1438"/>
                </a:stretch>
              </a:blipFill>
            </p:spPr>
            <p:txBody>
              <a:bodyPr/>
              <a:lstStyle/>
              <a:p>
                <a:r>
                  <a:rPr lang="it-IT">
                    <a:noFill/>
                  </a:rPr>
                  <a:t> </a:t>
                </a:r>
              </a:p>
            </p:txBody>
          </p:sp>
        </mc:Fallback>
      </mc:AlternateContent>
    </p:spTree>
    <p:extLst>
      <p:ext uri="{BB962C8B-B14F-4D97-AF65-F5344CB8AC3E}">
        <p14:creationId xmlns:p14="http://schemas.microsoft.com/office/powerpoint/2010/main" val="3141658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47CEA39-4762-4E25-946F-78463D566B62}"/>
                  </a:ext>
                </a:extLst>
              </p:cNvPr>
              <p:cNvSpPr>
                <a:spLocks noGrp="1"/>
              </p:cNvSpPr>
              <p:nvPr>
                <p:ph idx="1"/>
              </p:nvPr>
            </p:nvSpPr>
            <p:spPr>
              <a:xfrm>
                <a:off x="636104" y="1413945"/>
                <a:ext cx="10797208" cy="4966977"/>
              </a:xfrm>
            </p:spPr>
            <p:txBody>
              <a:bodyPr>
                <a:normAutofit fontScale="85000" lnSpcReduction="20000"/>
              </a:bodyPr>
              <a:lstStyle/>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𝑇</m:t>
                      </m:r>
                      <m:r>
                        <a:rPr lang="it-IT" sz="2400" b="0" i="1" smtClean="0">
                          <a:latin typeface="Cambria Math" panose="02040503050406030204" pitchFamily="18" charset="0"/>
                        </a:rPr>
                        <m:t>=2</m:t>
                      </m:r>
                      <m:r>
                        <a:rPr lang="el-GR" sz="2400" i="1" smtClean="0">
                          <a:latin typeface="Cambria Math" panose="02040503050406030204" pitchFamily="18" charset="0"/>
                        </a:rPr>
                        <m:t>𝜋</m:t>
                      </m:r>
                      <m:r>
                        <a:rPr lang="it-IT" sz="2400" b="0" i="1" smtClean="0">
                          <a:latin typeface="Cambria Math" panose="02040503050406030204" pitchFamily="18" charset="0"/>
                        </a:rPr>
                        <m:t> </m:t>
                      </m:r>
                      <m:rad>
                        <m:radPr>
                          <m:degHide m:val="on"/>
                          <m:ctrlPr>
                            <a:rPr lang="it-IT" sz="2400" b="0" i="1" smtClean="0">
                              <a:latin typeface="Cambria Math" panose="02040503050406030204" pitchFamily="18" charset="0"/>
                            </a:rPr>
                          </m:ctrlPr>
                        </m:radPr>
                        <m:deg/>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𝐿</m:t>
                              </m:r>
                            </m:num>
                            <m:den>
                              <m:r>
                                <a:rPr lang="it-IT" sz="2400" b="0" i="1" smtClean="0">
                                  <a:latin typeface="Cambria Math" panose="02040503050406030204" pitchFamily="18" charset="0"/>
                                </a:rPr>
                                <m:t>𝑔</m:t>
                              </m:r>
                            </m:den>
                          </m:f>
                        </m:e>
                      </m:rad>
                      <m:r>
                        <a:rPr lang="it-IT" sz="2400" b="0" i="1" smtClean="0">
                          <a:latin typeface="Cambria Math" panose="02040503050406030204" pitchFamily="18" charset="0"/>
                        </a:rPr>
                        <m:t> </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f>
                            <m:fPr>
                              <m:ctrlPr>
                                <a:rPr lang="it-IT" sz="2400" b="0" i="1" smtClean="0">
                                  <a:latin typeface="Cambria Math" panose="02040503050406030204" pitchFamily="18" charset="0"/>
                                </a:rPr>
                              </m:ctrlPr>
                            </m:fPr>
                            <m:num>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2</m:t>
                                  </m:r>
                                </m:sup>
                              </m:sSubSup>
                            </m:num>
                            <m:den>
                              <m:r>
                                <a:rPr lang="it-IT" sz="2400" b="0" i="1" smtClean="0">
                                  <a:latin typeface="Cambria Math" panose="02040503050406030204" pitchFamily="18" charset="0"/>
                                </a:rPr>
                                <m:t>16</m:t>
                              </m:r>
                            </m:den>
                          </m:f>
                        </m:e>
                      </m:d>
                    </m:oMath>
                  </m:oMathPara>
                </a14:m>
                <a:endParaRPr lang="it-IT" sz="2400" dirty="0"/>
              </a:p>
              <a:p>
                <a:r>
                  <a:rPr lang="it-IT" sz="2300" b="1" dirty="0">
                    <a:solidFill>
                      <a:srgbClr val="FF0000"/>
                    </a:solidFill>
                  </a:rPr>
                  <a:t>Si scelgono </a:t>
                </a:r>
                <a:r>
                  <a:rPr lang="it-IT" sz="2300" b="1" dirty="0" err="1">
                    <a:solidFill>
                      <a:srgbClr val="FF0000"/>
                    </a:solidFill>
                  </a:rPr>
                  <a:t>nlen</a:t>
                </a:r>
                <a:r>
                  <a:rPr lang="it-IT" sz="2300" b="1" dirty="0">
                    <a:solidFill>
                      <a:srgbClr val="FF0000"/>
                    </a:solidFill>
                  </a:rPr>
                  <a:t>  Lunghezze diverse </a:t>
                </a:r>
              </a:p>
              <a:p>
                <a:r>
                  <a:rPr lang="it-IT" sz="2300" b="1" dirty="0">
                    <a:solidFill>
                      <a:srgbClr val="FF0000"/>
                    </a:solidFill>
                  </a:rPr>
                  <a:t>Per ogni lunghezza si misura </a:t>
                </a:r>
                <a:r>
                  <a:rPr lang="it-IT" sz="2300" b="1" dirty="0" err="1">
                    <a:solidFill>
                      <a:srgbClr val="FF0000"/>
                    </a:solidFill>
                  </a:rPr>
                  <a:t>nmeas</a:t>
                </a:r>
                <a:r>
                  <a:rPr lang="it-IT" sz="2300" b="1" dirty="0">
                    <a:solidFill>
                      <a:srgbClr val="FF0000"/>
                    </a:solidFill>
                  </a:rPr>
                  <a:t> = 10 volte il periodo</a:t>
                </a:r>
              </a:p>
              <a:p>
                <a:endParaRPr lang="it-IT" sz="2300" b="1" dirty="0">
                  <a:solidFill>
                    <a:srgbClr val="FF0000"/>
                  </a:solidFill>
                </a:endParaRPr>
              </a:p>
              <a:p>
                <a:r>
                  <a:rPr lang="it-IT" sz="2300" b="1" dirty="0">
                    <a:solidFill>
                      <a:schemeClr val="accent1">
                        <a:lumMod val="50000"/>
                      </a:schemeClr>
                    </a:solidFill>
                  </a:rPr>
                  <a:t>Per ogni lunghezza si ricava periodo medio ed errore </a:t>
                </a:r>
              </a:p>
              <a:p>
                <a:r>
                  <a:rPr lang="it-IT" sz="2300" b="1" dirty="0">
                    <a:solidFill>
                      <a:schemeClr val="accent1">
                        <a:lumMod val="50000"/>
                      </a:schemeClr>
                    </a:solidFill>
                  </a:rPr>
                  <a:t>Per ogni lunghezza si calcola il rapporto </a:t>
                </a:r>
                <a14:m>
                  <m:oMath xmlns:m="http://schemas.openxmlformats.org/officeDocument/2006/math">
                    <m:f>
                      <m:fPr>
                        <m:ctrlPr>
                          <a:rPr lang="it-IT" sz="2300" b="1" i="1" smtClean="0">
                            <a:solidFill>
                              <a:schemeClr val="accent1">
                                <a:lumMod val="50000"/>
                              </a:schemeClr>
                            </a:solidFill>
                            <a:latin typeface="Cambria Math" panose="02040503050406030204" pitchFamily="18" charset="0"/>
                          </a:rPr>
                        </m:ctrlPr>
                      </m:fPr>
                      <m:num>
                        <m:sSubSup>
                          <m:sSubSupPr>
                            <m:ctrlPr>
                              <a:rPr lang="it-IT" sz="2300" b="1" i="1" smtClean="0">
                                <a:solidFill>
                                  <a:schemeClr val="accent1">
                                    <a:lumMod val="50000"/>
                                  </a:schemeClr>
                                </a:solidFill>
                                <a:latin typeface="Cambria Math" panose="02040503050406030204" pitchFamily="18" charset="0"/>
                              </a:rPr>
                            </m:ctrlPr>
                          </m:sSubSupPr>
                          <m:e>
                            <m:r>
                              <a:rPr lang="it-IT" sz="2300" b="1" i="1" smtClean="0">
                                <a:solidFill>
                                  <a:schemeClr val="accent1">
                                    <a:lumMod val="50000"/>
                                  </a:schemeClr>
                                </a:solidFill>
                                <a:latin typeface="Cambria Math" panose="02040503050406030204" pitchFamily="18" charset="0"/>
                              </a:rPr>
                              <m:t>𝑻</m:t>
                            </m:r>
                          </m:e>
                          <m:sub>
                            <m:r>
                              <a:rPr lang="it-IT" sz="2300" b="1" i="1" smtClean="0">
                                <a:solidFill>
                                  <a:schemeClr val="accent1">
                                    <a:lumMod val="50000"/>
                                  </a:schemeClr>
                                </a:solidFill>
                                <a:latin typeface="Cambria Math" panose="02040503050406030204" pitchFamily="18" charset="0"/>
                              </a:rPr>
                              <m:t>𝒊</m:t>
                            </m:r>
                          </m:sub>
                          <m:sup>
                            <m:r>
                              <a:rPr lang="it-IT" sz="2300" b="1" i="1" smtClean="0">
                                <a:solidFill>
                                  <a:schemeClr val="accent1">
                                    <a:lumMod val="50000"/>
                                  </a:schemeClr>
                                </a:solidFill>
                                <a:latin typeface="Cambria Math" panose="02040503050406030204" pitchFamily="18" charset="0"/>
                              </a:rPr>
                              <m:t>𝟐</m:t>
                            </m:r>
                          </m:sup>
                        </m:sSubSup>
                      </m:num>
                      <m:den>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𝑳</m:t>
                            </m:r>
                          </m:e>
                          <m:sub>
                            <m:r>
                              <a:rPr lang="it-IT" sz="2300" b="1" i="1" smtClean="0">
                                <a:solidFill>
                                  <a:schemeClr val="accent1">
                                    <a:lumMod val="50000"/>
                                  </a:schemeClr>
                                </a:solidFill>
                                <a:latin typeface="Cambria Math" panose="02040503050406030204" pitchFamily="18" charset="0"/>
                              </a:rPr>
                              <m:t>𝒊</m:t>
                            </m:r>
                          </m:sub>
                        </m:sSub>
                      </m:den>
                    </m:f>
                    <m:r>
                      <a:rPr lang="it-IT" sz="2300" b="1" i="1" smtClean="0">
                        <a:solidFill>
                          <a:schemeClr val="accent1">
                            <a:lumMod val="50000"/>
                          </a:schemeClr>
                        </a:solidFill>
                        <a:latin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𝒔</m:t>
                        </m:r>
                      </m:e>
                      <m:sub>
                        <m:r>
                          <a:rPr lang="it-IT" sz="2300" b="1" i="1" smtClean="0">
                            <a:solidFill>
                              <a:schemeClr val="accent1">
                                <a:lumMod val="50000"/>
                              </a:schemeClr>
                            </a:solidFill>
                            <a:latin typeface="Cambria Math" panose="02040503050406030204" pitchFamily="18" charset="0"/>
                          </a:rPr>
                          <m:t>𝒊</m:t>
                        </m:r>
                      </m:sub>
                    </m:sSub>
                    <m:r>
                      <a:rPr lang="it-IT" sz="2300" b="1" i="1" smtClean="0">
                        <a:solidFill>
                          <a:schemeClr val="accent1">
                            <a:lumMod val="50000"/>
                          </a:schemeClr>
                        </a:solidFill>
                        <a:latin typeface="Cambria Math" panose="02040503050406030204" pitchFamily="18" charset="0"/>
                      </a:rPr>
                      <m:t> </m:t>
                    </m:r>
                    <m:r>
                      <a:rPr lang="it-IT" sz="2300" b="1" i="1" smtClean="0">
                        <a:solidFill>
                          <a:schemeClr val="accent1">
                            <a:lumMod val="50000"/>
                          </a:schemeClr>
                        </a:solidFill>
                        <a:latin typeface="Cambria Math" panose="02040503050406030204" pitchFamily="18" charset="0"/>
                        <a:ea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ea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ea typeface="Cambria Math" panose="02040503050406030204" pitchFamily="18" charset="0"/>
                          </a:rPr>
                          <m:t>𝒆</m:t>
                        </m:r>
                      </m:e>
                      <m:sub>
                        <m:r>
                          <a:rPr lang="it-IT" sz="2300" b="1" i="1" smtClean="0">
                            <a:solidFill>
                              <a:schemeClr val="accent1">
                                <a:lumMod val="50000"/>
                              </a:schemeClr>
                            </a:solidFill>
                            <a:latin typeface="Cambria Math" panose="02040503050406030204" pitchFamily="18" charset="0"/>
                            <a:ea typeface="Cambria Math" panose="02040503050406030204" pitchFamily="18" charset="0"/>
                          </a:rPr>
                          <m:t>𝒊</m:t>
                        </m:r>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sub>
                    </m:sSub>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oMath>
                </a14:m>
                <a:r>
                  <a:rPr lang="it-IT" sz="2300" b="1" dirty="0">
                    <a:solidFill>
                      <a:schemeClr val="accent1">
                        <a:lumMod val="50000"/>
                      </a:schemeClr>
                    </a:solidFill>
                  </a:rPr>
                  <a:t>  (i=1,….,</a:t>
                </a:r>
                <a:r>
                  <a:rPr lang="it-IT" sz="2300" b="1" dirty="0" err="1">
                    <a:solidFill>
                      <a:schemeClr val="accent1">
                        <a:lumMod val="50000"/>
                      </a:schemeClr>
                    </a:solidFill>
                  </a:rPr>
                  <a:t>nlen</a:t>
                </a:r>
                <a:r>
                  <a:rPr lang="it-IT" sz="2300" b="1" dirty="0">
                    <a:solidFill>
                      <a:schemeClr val="accent1">
                        <a:lumMod val="50000"/>
                      </a:schemeClr>
                    </a:solidFill>
                  </a:rPr>
                  <a:t>)</a:t>
                </a:r>
              </a:p>
              <a:p>
                <a:r>
                  <a:rPr lang="it-IT" sz="2300" b="1" dirty="0">
                    <a:solidFill>
                      <a:schemeClr val="accent1">
                        <a:lumMod val="50000"/>
                      </a:schemeClr>
                    </a:solidFill>
                  </a:rPr>
                  <a:t>Si determina la media </a:t>
                </a:r>
                <a14:m>
                  <m:oMath xmlns:m="http://schemas.openxmlformats.org/officeDocument/2006/math">
                    <m:acc>
                      <m:accPr>
                        <m:chr m:val="̅"/>
                        <m:ctrlPr>
                          <a:rPr lang="pt-BR" sz="2300" b="1" i="1" smtClean="0">
                            <a:solidFill>
                              <a:schemeClr val="accent1">
                                <a:lumMod val="50000"/>
                              </a:schemeClr>
                            </a:solidFill>
                            <a:latin typeface="Cambria Math" panose="02040503050406030204" pitchFamily="18" charset="0"/>
                          </a:rPr>
                        </m:ctrlPr>
                      </m:accPr>
                      <m:e>
                        <m:r>
                          <a:rPr lang="it-IT" sz="2300" b="1" i="1" smtClean="0">
                            <a:solidFill>
                              <a:schemeClr val="accent1">
                                <a:lumMod val="50000"/>
                              </a:schemeClr>
                            </a:solidFill>
                            <a:latin typeface="Cambria Math" panose="02040503050406030204" pitchFamily="18" charset="0"/>
                          </a:rPr>
                          <m:t>𝒔</m:t>
                        </m:r>
                        <m:r>
                          <a:rPr lang="it-IT" sz="2300" b="1" i="1" smtClean="0">
                            <a:solidFill>
                              <a:schemeClr val="accent1">
                                <a:lumMod val="50000"/>
                              </a:schemeClr>
                            </a:solidFill>
                            <a:latin typeface="Cambria Math" panose="02040503050406030204" pitchFamily="18" charset="0"/>
                          </a:rPr>
                          <m:t> </m:t>
                        </m:r>
                      </m:e>
                    </m:acc>
                    <m:r>
                      <a:rPr lang="it-IT" sz="2300" b="1" i="1" smtClean="0">
                        <a:solidFill>
                          <a:schemeClr val="accent1">
                            <a:lumMod val="50000"/>
                          </a:schemeClr>
                        </a:solidFill>
                        <a:latin typeface="Cambria Math" panose="02040503050406030204" pitchFamily="18" charset="0"/>
                      </a:rPr>
                      <m:t>   </m:t>
                    </m:r>
                  </m:oMath>
                </a14:m>
                <a:r>
                  <a:rPr lang="it-IT" sz="2300" b="1" dirty="0">
                    <a:solidFill>
                      <a:schemeClr val="accent1">
                        <a:lumMod val="50000"/>
                      </a:schemeClr>
                    </a:solidFill>
                  </a:rPr>
                  <a:t> (media pesata)</a:t>
                </a:r>
              </a:p>
              <a:p>
                <a:endParaRPr lang="it-IT" sz="2300" b="1" dirty="0">
                  <a:solidFill>
                    <a:schemeClr val="accent1">
                      <a:lumMod val="50000"/>
                    </a:schemeClr>
                  </a:solidFill>
                </a:endParaRPr>
              </a:p>
              <a:p>
                <a:r>
                  <a:rPr lang="it-IT" b="1" dirty="0">
                    <a:solidFill>
                      <a:schemeClr val="tx1"/>
                    </a:solidFill>
                  </a:rPr>
                  <a:t>Si determina     </a:t>
                </a:r>
                <a14:m>
                  <m:oMath xmlns:m="http://schemas.openxmlformats.org/officeDocument/2006/math">
                    <m:r>
                      <a:rPr lang="it-IT" b="1" i="1" smtClean="0">
                        <a:solidFill>
                          <a:schemeClr val="tx1"/>
                        </a:solidFill>
                        <a:latin typeface="Cambria Math" panose="02040503050406030204" pitchFamily="18" charset="0"/>
                      </a:rPr>
                      <m:t>𝒈</m:t>
                    </m:r>
                    <m:r>
                      <a:rPr lang="it-IT" b="1" i="1" smtClean="0">
                        <a:solidFill>
                          <a:schemeClr val="tx1"/>
                        </a:solidFill>
                        <a:latin typeface="Cambria Math" panose="02040503050406030204" pitchFamily="18" charset="0"/>
                      </a:rPr>
                      <m:t>=</m:t>
                    </m:r>
                    <m:f>
                      <m:fPr>
                        <m:ctrlPr>
                          <a:rPr lang="it-IT" b="1" i="1" smtClean="0">
                            <a:solidFill>
                              <a:schemeClr val="tx1"/>
                            </a:solidFill>
                            <a:latin typeface="Cambria Math" panose="02040503050406030204" pitchFamily="18" charset="0"/>
                          </a:rPr>
                        </m:ctrlPr>
                      </m:fPr>
                      <m:num>
                        <m:r>
                          <a:rPr lang="it-IT" b="1" i="0" smtClean="0">
                            <a:solidFill>
                              <a:schemeClr val="tx1"/>
                            </a:solidFill>
                            <a:latin typeface="Cambria Math" panose="02040503050406030204" pitchFamily="18" charset="0"/>
                          </a:rPr>
                          <m:t>𝟒</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𝝅</m:t>
                            </m:r>
                          </m:e>
                          <m:sup>
                            <m:r>
                              <a:rPr lang="it-IT" b="1" i="1" smtClean="0">
                                <a:solidFill>
                                  <a:schemeClr val="tx1"/>
                                </a:solidFill>
                                <a:latin typeface="Cambria Math" panose="02040503050406030204" pitchFamily="18" charset="0"/>
                              </a:rPr>
                              <m:t>𝟐</m:t>
                            </m:r>
                          </m:sup>
                        </m:sSup>
                      </m:num>
                      <m:den>
                        <m:acc>
                          <m:accPr>
                            <m:chr m:val="̅"/>
                            <m:ctrlPr>
                              <a:rPr lang="pt-BR"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r>
                              <a:rPr lang="it-IT" b="1" i="1" smtClean="0">
                                <a:solidFill>
                                  <a:schemeClr val="tx1"/>
                                </a:solidFill>
                                <a:latin typeface="Cambria Math" panose="02040503050406030204" pitchFamily="18" charset="0"/>
                              </a:rPr>
                              <m:t> </m:t>
                            </m:r>
                          </m:e>
                        </m:acc>
                      </m:den>
                    </m:f>
                    <m:r>
                      <a:rPr lang="it-IT" b="1" i="1" smtClean="0">
                        <a:solidFill>
                          <a:schemeClr val="tx1"/>
                        </a:solidFill>
                        <a:latin typeface="Cambria Math" panose="02040503050406030204" pitchFamily="18" charset="0"/>
                      </a:rPr>
                      <m:t>  </m:t>
                    </m:r>
                  </m:oMath>
                </a14:m>
                <a:endParaRPr lang="it-IT" b="1" dirty="0">
                  <a:solidFill>
                    <a:schemeClr val="tx1"/>
                  </a:solidFill>
                </a:endParaRPr>
              </a:p>
              <a:p>
                <a:r>
                  <a:rPr lang="it-IT" b="1" dirty="0">
                    <a:solidFill>
                      <a:schemeClr val="tx1"/>
                    </a:solidFill>
                  </a:rPr>
                  <a:t>Si determina    </a:t>
                </a:r>
                <a14:m>
                  <m:oMath xmlns:m="http://schemas.openxmlformats.org/officeDocument/2006/math">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𝝌</m:t>
                        </m:r>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m:t>
                    </m:r>
                    <m:nary>
                      <m:naryPr>
                        <m:chr m:val="∑"/>
                        <m:ctrlPr>
                          <a:rPr lang="it-IT" b="1" i="1" smtClean="0">
                            <a:solidFill>
                              <a:schemeClr val="tx1"/>
                            </a:solidFill>
                            <a:latin typeface="Cambria Math" panose="02040503050406030204" pitchFamily="18" charset="0"/>
                          </a:rPr>
                        </m:ctrlPr>
                      </m:naryPr>
                      <m:sub>
                        <m:r>
                          <m:rPr>
                            <m:brk m:alnAt="23"/>
                          </m:rP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m:t>
                        </m:r>
                        <m:r>
                          <a:rPr lang="it-IT" b="1" i="1" smtClean="0">
                            <a:solidFill>
                              <a:schemeClr val="tx1"/>
                            </a:solidFill>
                            <a:latin typeface="Cambria Math" panose="02040503050406030204" pitchFamily="18" charset="0"/>
                          </a:rPr>
                          <m:t>𝟏</m:t>
                        </m:r>
                      </m:sub>
                      <m:sup>
                        <m:r>
                          <a:rPr lang="it-IT" b="1" i="1" smtClean="0">
                            <a:solidFill>
                              <a:schemeClr val="tx1"/>
                            </a:solidFill>
                            <a:latin typeface="Cambria Math" panose="02040503050406030204" pitchFamily="18" charset="0"/>
                          </a:rPr>
                          <m:t>𝒏𝒍𝒆𝒏</m:t>
                        </m:r>
                      </m:sup>
                      <m:e>
                        <m:f>
                          <m:fPr>
                            <m:ctrlPr>
                              <a:rPr lang="it-IT" b="1" i="1" smtClean="0">
                                <a:solidFill>
                                  <a:schemeClr val="tx1"/>
                                </a:solidFill>
                                <a:latin typeface="Cambria Math" panose="02040503050406030204" pitchFamily="18" charset="0"/>
                              </a:rPr>
                            </m:ctrlPr>
                          </m:fPr>
                          <m:num>
                            <m:r>
                              <a:rPr lang="it-IT" b="1" i="1" smtClean="0">
                                <a:solidFill>
                                  <a:schemeClr val="tx1"/>
                                </a:solidFill>
                                <a:latin typeface="Cambria Math" panose="02040503050406030204" pitchFamily="18" charset="0"/>
                              </a:rPr>
                              <m:t> </m:t>
                            </m:r>
                            <m:sSup>
                              <m:sSupPr>
                                <m:ctrlPr>
                                  <a:rPr lang="it-IT" b="1" i="1" smtClean="0">
                                    <a:solidFill>
                                      <a:schemeClr val="tx1"/>
                                    </a:solidFill>
                                    <a:latin typeface="Cambria Math" panose="02040503050406030204" pitchFamily="18" charset="0"/>
                                  </a:rPr>
                                </m:ctrlPr>
                              </m:sSupPr>
                              <m:e>
                                <m:d>
                                  <m:dPr>
                                    <m:ctrlPr>
                                      <a:rPr lang="it-IT" b="1" i="1" smtClean="0">
                                        <a:solidFill>
                                          <a:schemeClr val="tx1"/>
                                        </a:solidFill>
                                        <a:latin typeface="Cambria Math" panose="02040503050406030204" pitchFamily="18" charset="0"/>
                                      </a:rPr>
                                    </m:ctrlPr>
                                  </m:dPr>
                                  <m:e>
                                    <m:sSub>
                                      <m:sSubPr>
                                        <m:ctrlPr>
                                          <a:rPr lang="it-IT" b="1" i="1">
                                            <a:solidFill>
                                              <a:schemeClr val="tx1"/>
                                            </a:solidFill>
                                            <a:latin typeface="Cambria Math" panose="02040503050406030204" pitchFamily="18" charset="0"/>
                                          </a:rPr>
                                        </m:ctrlPr>
                                      </m:sSubPr>
                                      <m:e>
                                        <m:r>
                                          <a:rPr lang="it-IT" b="1" i="1" smtClean="0">
                                            <a:solidFill>
                                              <a:schemeClr val="tx1"/>
                                            </a:solidFill>
                                            <a:latin typeface="Cambria Math" panose="02040503050406030204" pitchFamily="18" charset="0"/>
                                          </a:rPr>
                                          <m:t>𝒔</m:t>
                                        </m:r>
                                      </m:e>
                                      <m:sub>
                                        <m: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  </m:t>
                                        </m:r>
                                      </m:sub>
                                    </m:sSub>
                                    <m:r>
                                      <a:rPr lang="it-IT" b="1" i="1" smtClean="0">
                                        <a:solidFill>
                                          <a:schemeClr val="tx1"/>
                                        </a:solidFill>
                                        <a:latin typeface="Cambria Math" panose="02040503050406030204" pitchFamily="18" charset="0"/>
                                      </a:rPr>
                                      <m:t>− </m:t>
                                    </m:r>
                                    <m:acc>
                                      <m:accPr>
                                        <m:chr m:val="̅"/>
                                        <m:ctrlPr>
                                          <a:rPr lang="it-IT"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e>
                                    </m:acc>
                                  </m:e>
                                </m:d>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 </m:t>
                            </m:r>
                          </m:num>
                          <m:den>
                            <m:sSubSup>
                              <m:sSubSupPr>
                                <m:ctrlPr>
                                  <a:rPr lang="it-IT" b="1" i="1" smtClean="0">
                                    <a:solidFill>
                                      <a:schemeClr val="tx1"/>
                                    </a:solidFill>
                                    <a:latin typeface="Cambria Math" panose="02040503050406030204" pitchFamily="18" charset="0"/>
                                  </a:rPr>
                                </m:ctrlPr>
                              </m:sSubSupPr>
                              <m:e>
                                <m:r>
                                  <a:rPr lang="it-IT" b="1" i="1" smtClean="0">
                                    <a:solidFill>
                                      <a:schemeClr val="tx1"/>
                                    </a:solidFill>
                                    <a:latin typeface="Cambria Math" panose="02040503050406030204" pitchFamily="18" charset="0"/>
                                  </a:rPr>
                                  <m:t>𝒆</m:t>
                                </m:r>
                              </m:e>
                              <m:sub>
                                <m:r>
                                  <a:rPr lang="it-IT" b="1" i="1" smtClean="0">
                                    <a:solidFill>
                                      <a:schemeClr val="tx1"/>
                                    </a:solidFill>
                                    <a:latin typeface="Cambria Math" panose="02040503050406030204" pitchFamily="18" charset="0"/>
                                  </a:rPr>
                                  <m:t>𝒊</m:t>
                                </m:r>
                              </m:sub>
                              <m:sup>
                                <m:r>
                                  <a:rPr lang="it-IT" b="1" i="1" smtClean="0">
                                    <a:solidFill>
                                      <a:schemeClr val="tx1"/>
                                    </a:solidFill>
                                    <a:latin typeface="Cambria Math" panose="02040503050406030204" pitchFamily="18" charset="0"/>
                                  </a:rPr>
                                  <m:t>𝟐</m:t>
                                </m:r>
                              </m:sup>
                            </m:sSubSup>
                          </m:den>
                        </m:f>
                      </m:e>
                    </m:nary>
                  </m:oMath>
                </a14:m>
                <a:endParaRPr lang="it-IT" b="1" dirty="0">
                  <a:solidFill>
                    <a:schemeClr val="tx1"/>
                  </a:solidFill>
                </a:endParaRPr>
              </a:p>
              <a:p>
                <a:endParaRPr lang="it-IT" dirty="0"/>
              </a:p>
              <a:p>
                <a:endParaRPr lang="it-IT" dirty="0"/>
              </a:p>
            </p:txBody>
          </p:sp>
        </mc:Choice>
        <mc:Fallback xmlns="">
          <p:sp>
            <p:nvSpPr>
              <p:cNvPr id="3" name="Segnaposto contenuto 2">
                <a:extLst>
                  <a:ext uri="{FF2B5EF4-FFF2-40B4-BE49-F238E27FC236}">
                    <a16:creationId xmlns:a16="http://schemas.microsoft.com/office/drawing/2014/main" id="{E47CEA39-4762-4E25-946F-78463D566B62}"/>
                  </a:ext>
                </a:extLst>
              </p:cNvPr>
              <p:cNvSpPr>
                <a:spLocks noGrp="1" noRot="1" noChangeAspect="1" noMove="1" noResize="1" noEditPoints="1" noAdjustHandles="1" noChangeArrowheads="1" noChangeShapeType="1" noTextEdit="1"/>
              </p:cNvSpPr>
              <p:nvPr>
                <p:ph idx="1"/>
              </p:nvPr>
            </p:nvSpPr>
            <p:spPr>
              <a:xfrm>
                <a:off x="636104" y="1413945"/>
                <a:ext cx="10797208" cy="4966977"/>
              </a:xfrm>
              <a:blipFill>
                <a:blip r:embed="rId2"/>
                <a:stretch>
                  <a:fillRect l="-734"/>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893F086B-0BD5-400C-B5E5-AE76B1C2C251}"/>
              </a:ext>
            </a:extLst>
          </p:cNvPr>
          <p:cNvSpPr txBox="1"/>
          <p:nvPr/>
        </p:nvSpPr>
        <p:spPr>
          <a:xfrm>
            <a:off x="636104" y="477078"/>
            <a:ext cx="10972800" cy="707886"/>
          </a:xfrm>
          <a:prstGeom prst="rect">
            <a:avLst/>
          </a:prstGeom>
          <a:noFill/>
        </p:spPr>
        <p:txBody>
          <a:bodyPr wrap="square" rtlCol="0">
            <a:spAutoFit/>
          </a:bodyPr>
          <a:lstStyle/>
          <a:p>
            <a:r>
              <a:rPr lang="it-IT" sz="4000" dirty="0"/>
              <a:t>Procedura  per misurare g con un pendolo semplice   </a:t>
            </a:r>
          </a:p>
        </p:txBody>
      </p:sp>
      <p:sp>
        <p:nvSpPr>
          <p:cNvPr id="5" name="CasellaDiTesto 4">
            <a:extLst>
              <a:ext uri="{FF2B5EF4-FFF2-40B4-BE49-F238E27FC236}">
                <a16:creationId xmlns:a16="http://schemas.microsoft.com/office/drawing/2014/main" id="{26EE4C55-9FC6-4F74-A835-5F72330E1D67}"/>
              </a:ext>
            </a:extLst>
          </p:cNvPr>
          <p:cNvSpPr txBox="1"/>
          <p:nvPr/>
        </p:nvSpPr>
        <p:spPr>
          <a:xfrm flipH="1">
            <a:off x="8741465" y="2578030"/>
            <a:ext cx="2814431" cy="3539430"/>
          </a:xfrm>
          <a:prstGeom prst="rect">
            <a:avLst/>
          </a:prstGeom>
          <a:noFill/>
        </p:spPr>
        <p:txBody>
          <a:bodyPr wrap="square" rtlCol="0">
            <a:spAutoFit/>
          </a:bodyPr>
          <a:lstStyle/>
          <a:p>
            <a:r>
              <a:rPr lang="it-IT" sz="3200" b="1" dirty="0">
                <a:solidFill>
                  <a:srgbClr val="FF0000"/>
                </a:solidFill>
              </a:rPr>
              <a:t>Raccolta dati </a:t>
            </a:r>
          </a:p>
          <a:p>
            <a:endParaRPr lang="it-IT" sz="3200" b="1" dirty="0"/>
          </a:p>
          <a:p>
            <a:r>
              <a:rPr lang="it-IT" sz="3200" b="1" dirty="0">
                <a:solidFill>
                  <a:schemeClr val="accent1">
                    <a:lumMod val="50000"/>
                  </a:schemeClr>
                </a:solidFill>
              </a:rPr>
              <a:t>Algoritmo di </a:t>
            </a:r>
          </a:p>
          <a:p>
            <a:r>
              <a:rPr lang="it-IT" sz="3200" b="1" dirty="0">
                <a:solidFill>
                  <a:schemeClr val="accent1">
                    <a:lumMod val="50000"/>
                  </a:schemeClr>
                </a:solidFill>
              </a:rPr>
              <a:t>Analisi </a:t>
            </a:r>
          </a:p>
          <a:p>
            <a:endParaRPr lang="it-IT" sz="3200" b="1" dirty="0"/>
          </a:p>
          <a:p>
            <a:r>
              <a:rPr lang="it-IT" sz="3200" b="1" dirty="0"/>
              <a:t>Output  </a:t>
            </a:r>
          </a:p>
          <a:p>
            <a:endParaRPr lang="it-IT" sz="3200" b="1" dirty="0"/>
          </a:p>
        </p:txBody>
      </p:sp>
      <p:cxnSp>
        <p:nvCxnSpPr>
          <p:cNvPr id="7" name="Connettore diritto 6">
            <a:extLst>
              <a:ext uri="{FF2B5EF4-FFF2-40B4-BE49-F238E27FC236}">
                <a16:creationId xmlns:a16="http://schemas.microsoft.com/office/drawing/2014/main" id="{45D19F23-EB7D-4D28-ADFA-8C473A668C64}"/>
              </a:ext>
            </a:extLst>
          </p:cNvPr>
          <p:cNvCxnSpPr>
            <a:cxnSpLocks/>
          </p:cNvCxnSpPr>
          <p:nvPr/>
        </p:nvCxnSpPr>
        <p:spPr>
          <a:xfrm>
            <a:off x="815009" y="3429000"/>
            <a:ext cx="106183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DF2FB756-6F3D-40EF-931D-4EC1CF4ADC37}"/>
              </a:ext>
            </a:extLst>
          </p:cNvPr>
          <p:cNvCxnSpPr>
            <a:cxnSpLocks/>
          </p:cNvCxnSpPr>
          <p:nvPr/>
        </p:nvCxnSpPr>
        <p:spPr>
          <a:xfrm flipV="1">
            <a:off x="815009" y="4949687"/>
            <a:ext cx="10618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F029A91A-09DD-4397-A4C8-DE0C5B3FDBB2}"/>
              </a:ext>
            </a:extLst>
          </p:cNvPr>
          <p:cNvCxnSpPr>
            <a:cxnSpLocks/>
          </p:cNvCxnSpPr>
          <p:nvPr/>
        </p:nvCxnSpPr>
        <p:spPr>
          <a:xfrm flipV="1">
            <a:off x="815009" y="6249190"/>
            <a:ext cx="10618303"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62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BFC99798-E816-48F2-B0A1-D17585F02233}"/>
              </a:ext>
            </a:extLst>
          </p:cNvPr>
          <p:cNvSpPr/>
          <p:nvPr/>
        </p:nvSpPr>
        <p:spPr>
          <a:xfrm>
            <a:off x="414959" y="624218"/>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highlight>
                <a:srgbClr val="FF0000"/>
              </a:highlight>
            </a:endParaRPr>
          </a:p>
        </p:txBody>
      </p:sp>
      <p:sp>
        <p:nvSpPr>
          <p:cNvPr id="7" name="Rettangolo con angoli arrotondati 6">
            <a:extLst>
              <a:ext uri="{FF2B5EF4-FFF2-40B4-BE49-F238E27FC236}">
                <a16:creationId xmlns:a16="http://schemas.microsoft.com/office/drawing/2014/main" id="{7915C6C4-9735-4E58-8D0A-C5FBB8FEC329}"/>
              </a:ext>
            </a:extLst>
          </p:cNvPr>
          <p:cNvSpPr/>
          <p:nvPr/>
        </p:nvSpPr>
        <p:spPr>
          <a:xfrm>
            <a:off x="4410339" y="2399139"/>
            <a:ext cx="290222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9FA6EC75-95B1-41F4-BA90-F8796C0C0DB8}"/>
              </a:ext>
            </a:extLst>
          </p:cNvPr>
          <p:cNvSpPr/>
          <p:nvPr/>
        </p:nvSpPr>
        <p:spPr>
          <a:xfrm>
            <a:off x="9110192" y="2399139"/>
            <a:ext cx="283596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68549B7C-5D4C-40CF-9F34-E0466B220A7C}"/>
              </a:ext>
            </a:extLst>
          </p:cNvPr>
          <p:cNvSpPr/>
          <p:nvPr/>
        </p:nvSpPr>
        <p:spPr>
          <a:xfrm rot="1602717">
            <a:off x="3325052" y="2219767"/>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0783CEA9-C066-4D79-9B3F-CC66D303E110}"/>
              </a:ext>
            </a:extLst>
          </p:cNvPr>
          <p:cNvSpPr/>
          <p:nvPr/>
        </p:nvSpPr>
        <p:spPr>
          <a:xfrm>
            <a:off x="7624970" y="3241190"/>
            <a:ext cx="1172817"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F5A544CF-FDDE-42DF-8F52-C261A46BD94E}"/>
              </a:ext>
            </a:extLst>
          </p:cNvPr>
          <p:cNvSpPr txBox="1"/>
          <p:nvPr/>
        </p:nvSpPr>
        <p:spPr>
          <a:xfrm>
            <a:off x="523457" y="1027906"/>
            <a:ext cx="2560983" cy="1200329"/>
          </a:xfrm>
          <a:prstGeom prst="rect">
            <a:avLst/>
          </a:prstGeom>
          <a:noFill/>
        </p:spPr>
        <p:txBody>
          <a:bodyPr wrap="square" rtlCol="0">
            <a:spAutoFit/>
          </a:bodyPr>
          <a:lstStyle/>
          <a:p>
            <a:r>
              <a:rPr lang="it-IT" sz="3600" dirty="0"/>
              <a:t>Dati presi in  Laboratorio </a:t>
            </a:r>
          </a:p>
        </p:txBody>
      </p:sp>
      <p:sp>
        <p:nvSpPr>
          <p:cNvPr id="12" name="CasellaDiTesto 11">
            <a:extLst>
              <a:ext uri="{FF2B5EF4-FFF2-40B4-BE49-F238E27FC236}">
                <a16:creationId xmlns:a16="http://schemas.microsoft.com/office/drawing/2014/main" id="{C33A7CC5-3D1E-4DFE-94DA-B99E396F866F}"/>
              </a:ext>
            </a:extLst>
          </p:cNvPr>
          <p:cNvSpPr txBox="1"/>
          <p:nvPr/>
        </p:nvSpPr>
        <p:spPr>
          <a:xfrm>
            <a:off x="4405329" y="2747042"/>
            <a:ext cx="2898914" cy="1200329"/>
          </a:xfrm>
          <a:prstGeom prst="rect">
            <a:avLst/>
          </a:prstGeom>
          <a:noFill/>
        </p:spPr>
        <p:txBody>
          <a:bodyPr wrap="square" rtlCol="0">
            <a:spAutoFit/>
          </a:bodyPr>
          <a:lstStyle/>
          <a:p>
            <a:pPr algn="ctr"/>
            <a:r>
              <a:rPr lang="it-IT" sz="3600" dirty="0"/>
              <a:t>Algoritmo di   Analisi  </a:t>
            </a:r>
          </a:p>
        </p:txBody>
      </p:sp>
      <p:sp>
        <p:nvSpPr>
          <p:cNvPr id="13" name="CasellaDiTesto 12">
            <a:extLst>
              <a:ext uri="{FF2B5EF4-FFF2-40B4-BE49-F238E27FC236}">
                <a16:creationId xmlns:a16="http://schemas.microsoft.com/office/drawing/2014/main" id="{60392EE6-A7B4-43C3-9FA7-C8F38146507C}"/>
              </a:ext>
            </a:extLst>
          </p:cNvPr>
          <p:cNvSpPr txBox="1"/>
          <p:nvPr/>
        </p:nvSpPr>
        <p:spPr>
          <a:xfrm>
            <a:off x="9455426" y="3136685"/>
            <a:ext cx="1755913" cy="646331"/>
          </a:xfrm>
          <a:prstGeom prst="rect">
            <a:avLst/>
          </a:prstGeom>
          <a:noFill/>
        </p:spPr>
        <p:txBody>
          <a:bodyPr wrap="square" rtlCol="0">
            <a:spAutoFit/>
          </a:bodyPr>
          <a:lstStyle/>
          <a:p>
            <a:pPr algn="ctr"/>
            <a:r>
              <a:rPr lang="it-IT" sz="3600" dirty="0"/>
              <a:t>Output </a:t>
            </a:r>
          </a:p>
        </p:txBody>
      </p:sp>
      <p:sp>
        <p:nvSpPr>
          <p:cNvPr id="16" name="Rettangolo con angoli arrotondati 15">
            <a:extLst>
              <a:ext uri="{FF2B5EF4-FFF2-40B4-BE49-F238E27FC236}">
                <a16:creationId xmlns:a16="http://schemas.microsoft.com/office/drawing/2014/main" id="{BC2E48CC-2A39-43F1-86D4-6F760C3E5810}"/>
              </a:ext>
            </a:extLst>
          </p:cNvPr>
          <p:cNvSpPr/>
          <p:nvPr/>
        </p:nvSpPr>
        <p:spPr>
          <a:xfrm>
            <a:off x="487167" y="3459851"/>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44AE52DA-384E-4790-926D-6AC9E2F3A13B}"/>
              </a:ext>
            </a:extLst>
          </p:cNvPr>
          <p:cNvSpPr txBox="1"/>
          <p:nvPr/>
        </p:nvSpPr>
        <p:spPr>
          <a:xfrm>
            <a:off x="487167" y="4083678"/>
            <a:ext cx="2575739" cy="646331"/>
          </a:xfrm>
          <a:prstGeom prst="rect">
            <a:avLst/>
          </a:prstGeom>
          <a:noFill/>
        </p:spPr>
        <p:txBody>
          <a:bodyPr wrap="square" rtlCol="0">
            <a:spAutoFit/>
          </a:bodyPr>
          <a:lstStyle/>
          <a:p>
            <a:r>
              <a:rPr lang="it-IT" sz="3600" dirty="0"/>
              <a:t>Dati Simulati</a:t>
            </a:r>
          </a:p>
        </p:txBody>
      </p:sp>
      <p:sp>
        <p:nvSpPr>
          <p:cNvPr id="20" name="Freccia a destra 19">
            <a:extLst>
              <a:ext uri="{FF2B5EF4-FFF2-40B4-BE49-F238E27FC236}">
                <a16:creationId xmlns:a16="http://schemas.microsoft.com/office/drawing/2014/main" id="{0106F520-831C-44D8-9192-C30C434EB1ED}"/>
              </a:ext>
            </a:extLst>
          </p:cNvPr>
          <p:cNvSpPr/>
          <p:nvPr/>
        </p:nvSpPr>
        <p:spPr>
          <a:xfrm rot="19508912">
            <a:off x="3253270" y="4026881"/>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8818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C373-63FD-469C-B4FC-6DC577F36272}"/>
              </a:ext>
            </a:extLst>
          </p:cNvPr>
          <p:cNvSpPr>
            <a:spLocks noGrp="1"/>
          </p:cNvSpPr>
          <p:nvPr>
            <p:ph type="title"/>
          </p:nvPr>
        </p:nvSpPr>
        <p:spPr/>
        <p:txBody>
          <a:bodyPr/>
          <a:lstStyle/>
          <a:p>
            <a:pPr algn="ctr"/>
            <a:r>
              <a:rPr lang="it-IT" b="1" dirty="0"/>
              <a:t>Generazione dei dati simulati </a:t>
            </a:r>
          </a:p>
        </p:txBody>
      </p:sp>
      <p:sp>
        <p:nvSpPr>
          <p:cNvPr id="3" name="Segnaposto contenuto 2">
            <a:extLst>
              <a:ext uri="{FF2B5EF4-FFF2-40B4-BE49-F238E27FC236}">
                <a16:creationId xmlns:a16="http://schemas.microsoft.com/office/drawing/2014/main" id="{1640E643-79BB-488C-B0AF-7B6B7F393A86}"/>
              </a:ext>
            </a:extLst>
          </p:cNvPr>
          <p:cNvSpPr>
            <a:spLocks noGrp="1"/>
          </p:cNvSpPr>
          <p:nvPr>
            <p:ph idx="1"/>
          </p:nvPr>
        </p:nvSpPr>
        <p:spPr>
          <a:xfrm>
            <a:off x="838200" y="1487695"/>
            <a:ext cx="10515600" cy="5005180"/>
          </a:xfrm>
        </p:spPr>
        <p:txBody>
          <a:bodyPr>
            <a:normAutofit fontScale="77500" lnSpcReduction="20000"/>
          </a:bodyPr>
          <a:lstStyle/>
          <a:p>
            <a:pPr marL="0" indent="0">
              <a:buNone/>
            </a:pPr>
            <a:r>
              <a:rPr lang="it-IT" dirty="0"/>
              <a:t>La simulazione si effettua generando dati e «sporcandoli» </a:t>
            </a:r>
            <a:r>
              <a:rPr lang="it-IT" i="1" dirty="0"/>
              <a:t>(to </a:t>
            </a:r>
            <a:r>
              <a:rPr lang="it-IT" i="1" dirty="0" err="1"/>
              <a:t>smear</a:t>
            </a:r>
            <a:r>
              <a:rPr lang="it-IT" i="1" dirty="0"/>
              <a:t> </a:t>
            </a:r>
            <a:r>
              <a:rPr lang="it-IT" dirty="0"/>
              <a:t>in inglese!) con le distribuzione degli errori che si suppongono note. </a:t>
            </a:r>
          </a:p>
          <a:p>
            <a:pPr marL="0" indent="0">
              <a:buNone/>
            </a:pPr>
            <a:r>
              <a:rPr lang="it-IT" dirty="0"/>
              <a:t>Esempio</a:t>
            </a:r>
          </a:p>
          <a:p>
            <a:r>
              <a:rPr lang="it-IT" dirty="0"/>
              <a:t>I periodi si «sporcano» per l’effetto delle fluttuazione nel tempo di risposta umana (Dare lo start e stop al cronometro) </a:t>
            </a:r>
          </a:p>
          <a:p>
            <a:endParaRPr lang="it-IT" dirty="0"/>
          </a:p>
          <a:p>
            <a:pPr marL="0" indent="0">
              <a:buNone/>
            </a:pPr>
            <a:r>
              <a:rPr lang="it-IT" dirty="0"/>
              <a:t>        T-&gt; T + </a:t>
            </a:r>
            <a:r>
              <a:rPr lang="it-IT" dirty="0" err="1">
                <a:latin typeface="Symbol" panose="05050102010706020507" pitchFamily="18" charset="2"/>
              </a:rPr>
              <a:t>D</a:t>
            </a:r>
            <a:r>
              <a:rPr lang="it-IT" dirty="0" err="1"/>
              <a:t>t</a:t>
            </a:r>
            <a:r>
              <a:rPr lang="it-IT" dirty="0"/>
              <a:t>*</a:t>
            </a:r>
            <a:r>
              <a:rPr lang="it-IT" dirty="0" err="1"/>
              <a:t>random.normal</a:t>
            </a:r>
            <a:r>
              <a:rPr lang="it-IT" dirty="0"/>
              <a:t>()             Si assume </a:t>
            </a:r>
            <a:r>
              <a:rPr lang="it-IT" dirty="0" err="1"/>
              <a:t>smearing</a:t>
            </a:r>
            <a:r>
              <a:rPr lang="it-IT" dirty="0"/>
              <a:t>  gaussiano </a:t>
            </a:r>
          </a:p>
          <a:p>
            <a:r>
              <a:rPr lang="it-IT" dirty="0"/>
              <a:t>Le lunghezze si «sporcano» con la risoluzione del righello </a:t>
            </a:r>
          </a:p>
          <a:p>
            <a:pPr marL="0" indent="0">
              <a:buNone/>
            </a:pPr>
            <a:r>
              <a:rPr lang="it-IT" dirty="0"/>
              <a:t>       L -&gt; L + </a:t>
            </a:r>
            <a:r>
              <a:rPr lang="it-IT" dirty="0">
                <a:latin typeface="Symbol" panose="05050102010706020507" pitchFamily="18" charset="2"/>
              </a:rPr>
              <a:t>D</a:t>
            </a:r>
            <a:r>
              <a:rPr lang="it-IT" dirty="0"/>
              <a:t>l*(2random.uniform()-1)    Si assume «</a:t>
            </a:r>
            <a:r>
              <a:rPr lang="it-IT" dirty="0" err="1"/>
              <a:t>smearing</a:t>
            </a:r>
            <a:r>
              <a:rPr lang="it-IT" dirty="0"/>
              <a:t>» uniforme </a:t>
            </a:r>
          </a:p>
          <a:p>
            <a:pPr marL="0" indent="0">
              <a:buNone/>
            </a:pPr>
            <a:endParaRPr lang="it-IT" dirty="0"/>
          </a:p>
          <a:p>
            <a:pPr marL="0" indent="0">
              <a:buNone/>
            </a:pPr>
            <a:r>
              <a:rPr lang="it-IT" dirty="0"/>
              <a:t>Si testa la bontà dell’algoritmo di analisi dandogli in ingresso i dati simulati e controllando lo scarto tra l’output e quello che ci aspetta teoricamente.  Nel linguaggio della statistica: controllare la bontà di uno «stimatore».</a:t>
            </a:r>
          </a:p>
          <a:p>
            <a:pPr marL="0" indent="0">
              <a:buNone/>
            </a:pPr>
            <a:r>
              <a:rPr lang="it-IT" dirty="0"/>
              <a:t>IL metodo può inoltre suggerire la presenza di eventuali effetti sistematici e una cura per essi  (Ad esempio: Occorre  misurare l’ampiezza di oscillazione oppure basta accontentarsi che sia «genericamente» piccola ?) </a:t>
            </a:r>
          </a:p>
        </p:txBody>
      </p:sp>
    </p:spTree>
    <p:extLst>
      <p:ext uri="{BB962C8B-B14F-4D97-AF65-F5344CB8AC3E}">
        <p14:creationId xmlns:p14="http://schemas.microsoft.com/office/powerpoint/2010/main" val="5879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9780E-2C23-4477-B32E-33D3D9687D7F}"/>
              </a:ext>
            </a:extLst>
          </p:cNvPr>
          <p:cNvSpPr>
            <a:spLocks noGrp="1"/>
          </p:cNvSpPr>
          <p:nvPr>
            <p:ph type="title"/>
          </p:nvPr>
        </p:nvSpPr>
        <p:spPr>
          <a:xfrm>
            <a:off x="838200" y="365125"/>
            <a:ext cx="10515600" cy="1445798"/>
          </a:xfrm>
        </p:spPr>
        <p:txBody>
          <a:bodyPr>
            <a:normAutofit fontScale="90000"/>
          </a:bodyPr>
          <a:lstStyle/>
          <a:p>
            <a:pPr algn="just"/>
            <a:br>
              <a:rPr lang="it-IT" sz="3100" dirty="0"/>
            </a:br>
            <a:br>
              <a:rPr lang="it-IT" sz="3100" dirty="0"/>
            </a:br>
            <a:r>
              <a:rPr lang="it-IT" sz="2700" b="1" dirty="0"/>
              <a:t>Generazione dei dati simulati </a:t>
            </a:r>
            <a:r>
              <a:rPr lang="it-IT" sz="2700" dirty="0"/>
              <a:t>: ciclo sul numero di misure annidato nel ciclo sulle lunghezze. Ogni «</a:t>
            </a:r>
            <a:r>
              <a:rPr lang="it-IT" sz="2700" dirty="0" err="1"/>
              <a:t>smearing</a:t>
            </a:r>
            <a:r>
              <a:rPr lang="it-IT" sz="2700" dirty="0"/>
              <a:t>»  corrisponde al campionamento di una distribuzione. </a:t>
            </a:r>
            <a:br>
              <a:rPr lang="it-IT" sz="2700" dirty="0"/>
            </a:br>
            <a:r>
              <a:rPr lang="it-IT" sz="2700" dirty="0"/>
              <a:t>L’angolo viene scelto a caso uniforme tra un minimo e un massimo.</a:t>
            </a:r>
            <a:br>
              <a:rPr lang="it-IT" sz="2700" dirty="0"/>
            </a:br>
            <a:r>
              <a:rPr lang="it-IT" sz="2700" dirty="0"/>
              <a:t>Lo sperimentatore non si preoccupa di misurarlo !   (Fa bene ?)       </a:t>
            </a:r>
            <a:br>
              <a:rPr lang="it-IT" dirty="0"/>
            </a:br>
            <a:endParaRPr lang="it-IT" dirty="0"/>
          </a:p>
        </p:txBody>
      </p:sp>
      <p:sp>
        <p:nvSpPr>
          <p:cNvPr id="3" name="Segnaposto contenuto 2">
            <a:extLst>
              <a:ext uri="{FF2B5EF4-FFF2-40B4-BE49-F238E27FC236}">
                <a16:creationId xmlns:a16="http://schemas.microsoft.com/office/drawing/2014/main" id="{9F58E9A4-E903-4F3F-8CFB-CB936598FDA1}"/>
              </a:ext>
            </a:extLst>
          </p:cNvPr>
          <p:cNvSpPr>
            <a:spLocks noGrp="1"/>
          </p:cNvSpPr>
          <p:nvPr>
            <p:ph idx="1"/>
          </p:nvPr>
        </p:nvSpPr>
        <p:spPr>
          <a:xfrm>
            <a:off x="838200" y="2141537"/>
            <a:ext cx="10515600" cy="4351338"/>
          </a:xfrm>
        </p:spPr>
        <p:txBody>
          <a:bodyPr>
            <a:normAutofit fontScale="77500" lnSpcReduction="20000"/>
          </a:bodyPr>
          <a:lstStyle/>
          <a:p>
            <a:pPr marL="0" indent="0">
              <a:buNone/>
            </a:pPr>
            <a:r>
              <a:rPr lang="it-IT" dirty="0"/>
              <a:t>for </a:t>
            </a:r>
            <a:r>
              <a:rPr lang="it-IT" dirty="0" err="1"/>
              <a:t>ilen</a:t>
            </a:r>
            <a:r>
              <a:rPr lang="it-IT" dirty="0"/>
              <a:t> in range(</a:t>
            </a:r>
            <a:r>
              <a:rPr lang="it-IT" dirty="0" err="1"/>
              <a:t>len</a:t>
            </a:r>
            <a:r>
              <a:rPr lang="it-IT" dirty="0"/>
              <a:t>(</a:t>
            </a:r>
            <a:r>
              <a:rPr lang="it-IT" dirty="0" err="1"/>
              <a:t>lgen</a:t>
            </a:r>
            <a:r>
              <a:rPr lang="it-IT" dirty="0"/>
              <a:t>)): </a:t>
            </a:r>
          </a:p>
          <a:p>
            <a:pPr marL="0" indent="0">
              <a:buNone/>
            </a:pPr>
            <a:r>
              <a:rPr lang="it-IT" dirty="0"/>
              <a:t>    r = </a:t>
            </a:r>
            <a:r>
              <a:rPr lang="it-IT" dirty="0" err="1"/>
              <a:t>np.random.uniform</a:t>
            </a:r>
            <a:r>
              <a:rPr lang="it-IT" dirty="0"/>
              <a:t>()</a:t>
            </a:r>
          </a:p>
          <a:p>
            <a:pPr marL="0" indent="0">
              <a:buNone/>
            </a:pPr>
            <a:r>
              <a:rPr lang="it-IT" dirty="0"/>
              <a:t>    r = 2*r-1</a:t>
            </a:r>
          </a:p>
          <a:p>
            <a:pPr marL="0" indent="0">
              <a:buNone/>
            </a:pPr>
            <a:r>
              <a:rPr lang="it-IT" dirty="0"/>
              <a:t>    </a:t>
            </a:r>
            <a:r>
              <a:rPr lang="it-IT" b="1" dirty="0" err="1"/>
              <a:t>lrec</a:t>
            </a:r>
            <a:r>
              <a:rPr lang="it-IT" b="1" dirty="0"/>
              <a:t>[</a:t>
            </a:r>
            <a:r>
              <a:rPr lang="it-IT" b="1" dirty="0" err="1"/>
              <a:t>ilen</a:t>
            </a:r>
            <a:r>
              <a:rPr lang="it-IT" b="1" dirty="0"/>
              <a:t>] = </a:t>
            </a:r>
            <a:r>
              <a:rPr lang="it-IT" b="1" dirty="0" err="1"/>
              <a:t>lgen</a:t>
            </a:r>
            <a:r>
              <a:rPr lang="it-IT" b="1" dirty="0"/>
              <a:t>[</a:t>
            </a:r>
            <a:r>
              <a:rPr lang="it-IT" b="1" dirty="0" err="1"/>
              <a:t>ilen</a:t>
            </a:r>
            <a:r>
              <a:rPr lang="it-IT" b="1" dirty="0"/>
              <a:t>]+dl*r</a:t>
            </a:r>
            <a:r>
              <a:rPr lang="it-IT" dirty="0"/>
              <a:t>                                                # </a:t>
            </a:r>
            <a:r>
              <a:rPr lang="it-IT" dirty="0" err="1"/>
              <a:t>smearing</a:t>
            </a:r>
            <a:r>
              <a:rPr lang="it-IT" dirty="0"/>
              <a:t> </a:t>
            </a:r>
            <a:r>
              <a:rPr lang="it-IT" dirty="0" err="1"/>
              <a:t>length</a:t>
            </a:r>
            <a:endParaRPr lang="it-IT" dirty="0"/>
          </a:p>
          <a:p>
            <a:pPr marL="0" indent="0">
              <a:buNone/>
            </a:pPr>
            <a:r>
              <a:rPr lang="it-IT" dirty="0"/>
              <a:t>   for </a:t>
            </a:r>
            <a:r>
              <a:rPr lang="it-IT" dirty="0" err="1"/>
              <a:t>imeas</a:t>
            </a:r>
            <a:r>
              <a:rPr lang="it-IT" dirty="0"/>
              <a:t> in range(</a:t>
            </a:r>
            <a:r>
              <a:rPr lang="it-IT" dirty="0" err="1"/>
              <a:t>nmeas</a:t>
            </a:r>
            <a:r>
              <a:rPr lang="it-IT" dirty="0"/>
              <a:t>):</a:t>
            </a:r>
          </a:p>
          <a:p>
            <a:pPr marL="0" indent="0">
              <a:buNone/>
            </a:pPr>
            <a:r>
              <a:rPr lang="it-IT" dirty="0"/>
              <a:t>         a = 2*</a:t>
            </a:r>
            <a:r>
              <a:rPr lang="it-IT" dirty="0" err="1"/>
              <a:t>np.pi</a:t>
            </a:r>
            <a:r>
              <a:rPr lang="it-IT" dirty="0"/>
              <a:t>*</a:t>
            </a:r>
            <a:r>
              <a:rPr lang="it-IT" dirty="0" err="1"/>
              <a:t>np.sqrt</a:t>
            </a:r>
            <a:r>
              <a:rPr lang="it-IT" dirty="0"/>
              <a:t>(</a:t>
            </a:r>
            <a:r>
              <a:rPr lang="it-IT" dirty="0" err="1"/>
              <a:t>lgen</a:t>
            </a:r>
            <a:r>
              <a:rPr lang="it-IT" dirty="0"/>
              <a:t>[</a:t>
            </a:r>
            <a:r>
              <a:rPr lang="it-IT" dirty="0" err="1"/>
              <a:t>ilen</a:t>
            </a:r>
            <a:r>
              <a:rPr lang="it-IT" dirty="0"/>
              <a:t>]/g)</a:t>
            </a:r>
          </a:p>
          <a:p>
            <a:pPr marL="0" indent="0">
              <a:buNone/>
            </a:pPr>
            <a:r>
              <a:rPr lang="it-IT" dirty="0"/>
              <a:t>         r = </a:t>
            </a:r>
            <a:r>
              <a:rPr lang="it-IT" dirty="0" err="1"/>
              <a:t>np.random.uniform</a:t>
            </a:r>
            <a:r>
              <a:rPr lang="it-IT" dirty="0"/>
              <a:t>()</a:t>
            </a:r>
          </a:p>
          <a:p>
            <a:pPr marL="0" indent="0">
              <a:buNone/>
            </a:pPr>
            <a:r>
              <a:rPr lang="it-IT" b="1" dirty="0"/>
              <a:t>         theta = </a:t>
            </a:r>
            <a:r>
              <a:rPr lang="it-IT" b="1" dirty="0" err="1"/>
              <a:t>thetamin</a:t>
            </a:r>
            <a:r>
              <a:rPr lang="it-IT" b="1" dirty="0"/>
              <a:t> +(</a:t>
            </a:r>
            <a:r>
              <a:rPr lang="it-IT" b="1" dirty="0" err="1"/>
              <a:t>thetamax-thetamin</a:t>
            </a:r>
            <a:r>
              <a:rPr lang="it-IT" b="1" dirty="0"/>
              <a:t>)*r</a:t>
            </a:r>
            <a:r>
              <a:rPr lang="it-IT" dirty="0"/>
              <a:t>              #</a:t>
            </a:r>
            <a:r>
              <a:rPr lang="it-IT" dirty="0" err="1"/>
              <a:t>Initial</a:t>
            </a:r>
            <a:r>
              <a:rPr lang="it-IT" dirty="0"/>
              <a:t> angle </a:t>
            </a:r>
            <a:r>
              <a:rPr lang="it-IT" dirty="0" err="1"/>
              <a:t>smearing</a:t>
            </a:r>
            <a:endParaRPr lang="it-IT" dirty="0"/>
          </a:p>
          <a:p>
            <a:pPr marL="0" indent="0">
              <a:buNone/>
            </a:pPr>
            <a:r>
              <a:rPr lang="it-IT" dirty="0"/>
              <a:t>         a = a*(1+theta**2/16)              #Non </a:t>
            </a:r>
            <a:r>
              <a:rPr lang="it-IT" dirty="0" err="1"/>
              <a:t>perfect</a:t>
            </a:r>
            <a:r>
              <a:rPr lang="it-IT" dirty="0"/>
              <a:t> </a:t>
            </a:r>
            <a:r>
              <a:rPr lang="it-IT" dirty="0" err="1"/>
              <a:t>isochronism</a:t>
            </a:r>
            <a:r>
              <a:rPr lang="it-IT" dirty="0"/>
              <a:t> </a:t>
            </a:r>
          </a:p>
          <a:p>
            <a:pPr marL="0" indent="0">
              <a:buNone/>
            </a:pPr>
            <a:r>
              <a:rPr lang="it-IT" b="1" dirty="0"/>
              <a:t>         a = </a:t>
            </a:r>
            <a:r>
              <a:rPr lang="it-IT" b="1" dirty="0" err="1"/>
              <a:t>a+dt</a:t>
            </a:r>
            <a:r>
              <a:rPr lang="it-IT" b="1" dirty="0"/>
              <a:t>*</a:t>
            </a:r>
            <a:r>
              <a:rPr lang="it-IT" b="1" dirty="0" err="1"/>
              <a:t>np.random.normal</a:t>
            </a:r>
            <a:r>
              <a:rPr lang="it-IT" b="1" dirty="0"/>
              <a:t>()</a:t>
            </a:r>
            <a:r>
              <a:rPr lang="it-IT" dirty="0"/>
              <a:t>                                    #</a:t>
            </a:r>
            <a:r>
              <a:rPr lang="it-IT" dirty="0" err="1"/>
              <a:t>Period</a:t>
            </a:r>
            <a:r>
              <a:rPr lang="it-IT" dirty="0"/>
              <a:t> </a:t>
            </a:r>
            <a:r>
              <a:rPr lang="it-IT" dirty="0" err="1"/>
              <a:t>smearing</a:t>
            </a:r>
            <a:endParaRPr lang="it-IT" dirty="0"/>
          </a:p>
          <a:p>
            <a:pPr marL="0" indent="0">
              <a:buNone/>
            </a:pPr>
            <a:r>
              <a:rPr lang="it-IT" dirty="0"/>
              <a:t>          r = </a:t>
            </a:r>
            <a:r>
              <a:rPr lang="it-IT" dirty="0" err="1"/>
              <a:t>np.random.uniform</a:t>
            </a:r>
            <a:r>
              <a:rPr lang="it-IT" dirty="0"/>
              <a:t>()</a:t>
            </a:r>
          </a:p>
          <a:p>
            <a:pPr marL="0" indent="0">
              <a:buNone/>
            </a:pPr>
            <a:r>
              <a:rPr lang="it-IT" dirty="0"/>
              <a:t>          </a:t>
            </a:r>
            <a:r>
              <a:rPr lang="it-IT" dirty="0" err="1"/>
              <a:t>tgen</a:t>
            </a:r>
            <a:r>
              <a:rPr lang="it-IT" dirty="0"/>
              <a:t>[</a:t>
            </a:r>
            <a:r>
              <a:rPr lang="it-IT" dirty="0" err="1"/>
              <a:t>ilen</a:t>
            </a:r>
            <a:r>
              <a:rPr lang="it-IT" dirty="0"/>
              <a:t>][</a:t>
            </a:r>
            <a:r>
              <a:rPr lang="it-IT" dirty="0" err="1"/>
              <a:t>imeas</a:t>
            </a:r>
            <a:r>
              <a:rPr lang="it-IT" dirty="0"/>
              <a:t>] =a</a:t>
            </a:r>
          </a:p>
        </p:txBody>
      </p:sp>
    </p:spTree>
    <p:extLst>
      <p:ext uri="{BB962C8B-B14F-4D97-AF65-F5344CB8AC3E}">
        <p14:creationId xmlns:p14="http://schemas.microsoft.com/office/powerpoint/2010/main" val="2015738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B5C776-8216-4764-96C7-0D93AAFD3AF9}"/>
              </a:ext>
            </a:extLst>
          </p:cNvPr>
          <p:cNvSpPr>
            <a:spLocks noGrp="1"/>
          </p:cNvSpPr>
          <p:nvPr>
            <p:ph type="title"/>
          </p:nvPr>
        </p:nvSpPr>
        <p:spPr>
          <a:xfrm>
            <a:off x="1386840" y="0"/>
            <a:ext cx="10515600" cy="1325563"/>
          </a:xfrm>
        </p:spPr>
        <p:txBody>
          <a:bodyPr/>
          <a:lstStyle/>
          <a:p>
            <a:r>
              <a:rPr lang="it-IT" dirty="0"/>
              <a:t>Algoritmo di Analisi (o ricostruzione) </a:t>
            </a:r>
          </a:p>
        </p:txBody>
      </p:sp>
      <p:sp>
        <p:nvSpPr>
          <p:cNvPr id="3" name="Segnaposto contenuto 2">
            <a:extLst>
              <a:ext uri="{FF2B5EF4-FFF2-40B4-BE49-F238E27FC236}">
                <a16:creationId xmlns:a16="http://schemas.microsoft.com/office/drawing/2014/main" id="{D8FD8E3A-A96A-465B-9CCE-43FCBA17BB5A}"/>
              </a:ext>
            </a:extLst>
          </p:cNvPr>
          <p:cNvSpPr>
            <a:spLocks noGrp="1"/>
          </p:cNvSpPr>
          <p:nvPr>
            <p:ph idx="1"/>
          </p:nvPr>
        </p:nvSpPr>
        <p:spPr>
          <a:xfrm>
            <a:off x="838200" y="1033875"/>
            <a:ext cx="10515600" cy="5591059"/>
          </a:xfrm>
        </p:spPr>
        <p:txBody>
          <a:bodyPr>
            <a:noAutofit/>
          </a:bodyPr>
          <a:lstStyle/>
          <a:p>
            <a:pPr marL="0" indent="0">
              <a:lnSpc>
                <a:spcPct val="100000"/>
              </a:lnSpc>
              <a:buNone/>
            </a:pPr>
            <a:r>
              <a:rPr lang="it-IT" sz="1400" dirty="0" err="1"/>
              <a:t>trec</a:t>
            </a:r>
            <a:r>
              <a:rPr lang="it-IT" sz="1400" dirty="0"/>
              <a:t> = </a:t>
            </a:r>
            <a:r>
              <a:rPr lang="it-IT" sz="1400" dirty="0" err="1"/>
              <a:t>np.mean</a:t>
            </a:r>
            <a:r>
              <a:rPr lang="it-IT" sz="1400" dirty="0"/>
              <a:t>(</a:t>
            </a:r>
            <a:r>
              <a:rPr lang="it-IT" sz="1400" dirty="0" err="1"/>
              <a:t>tgen</a:t>
            </a:r>
            <a:r>
              <a:rPr lang="it-IT" sz="1400" dirty="0"/>
              <a:t>, </a:t>
            </a:r>
            <a:r>
              <a:rPr lang="it-IT" sz="1400" dirty="0" err="1"/>
              <a:t>axis</a:t>
            </a:r>
            <a:r>
              <a:rPr lang="it-IT" sz="1400" dirty="0"/>
              <a:t>=1)</a:t>
            </a:r>
          </a:p>
          <a:p>
            <a:pPr marL="0" indent="0">
              <a:lnSpc>
                <a:spcPct val="100000"/>
              </a:lnSpc>
              <a:buNone/>
            </a:pPr>
            <a:r>
              <a:rPr lang="it-IT" sz="1400" dirty="0" err="1"/>
              <a:t>etrec</a:t>
            </a:r>
            <a:r>
              <a:rPr lang="it-IT" sz="1400" dirty="0"/>
              <a:t> = </a:t>
            </a:r>
            <a:r>
              <a:rPr lang="it-IT" sz="1400" dirty="0" err="1"/>
              <a:t>np.std</a:t>
            </a:r>
            <a:r>
              <a:rPr lang="it-IT" sz="1400" dirty="0"/>
              <a:t>(</a:t>
            </a:r>
            <a:r>
              <a:rPr lang="it-IT" sz="1400" dirty="0" err="1"/>
              <a:t>tgen,axis</a:t>
            </a:r>
            <a:r>
              <a:rPr lang="it-IT" sz="1400" dirty="0"/>
              <a:t>=1)/</a:t>
            </a:r>
            <a:r>
              <a:rPr lang="it-IT" sz="1400" dirty="0" err="1"/>
              <a:t>np.sqrt</a:t>
            </a:r>
            <a:r>
              <a:rPr lang="it-IT" sz="1400" dirty="0"/>
              <a:t>(</a:t>
            </a:r>
            <a:r>
              <a:rPr lang="it-IT" sz="1400" dirty="0" err="1"/>
              <a:t>nmeas</a:t>
            </a:r>
            <a:r>
              <a:rPr lang="it-IT" sz="1400" dirty="0"/>
              <a:t>) # </a:t>
            </a:r>
            <a:r>
              <a:rPr lang="it-IT" sz="1400" dirty="0" err="1"/>
              <a:t>error</a:t>
            </a:r>
            <a:r>
              <a:rPr lang="it-IT" sz="1400" dirty="0"/>
              <a:t> on </a:t>
            </a:r>
            <a:r>
              <a:rPr lang="it-IT" sz="1400" dirty="0" err="1"/>
              <a:t>mean</a:t>
            </a:r>
            <a:endParaRPr lang="it-IT" sz="1400" dirty="0"/>
          </a:p>
          <a:p>
            <a:pPr marL="0" indent="0">
              <a:lnSpc>
                <a:spcPct val="100000"/>
              </a:lnSpc>
              <a:buNone/>
            </a:pPr>
            <a:r>
              <a:rPr lang="it-IT" sz="1400" dirty="0" err="1"/>
              <a:t>thetarec</a:t>
            </a:r>
            <a:r>
              <a:rPr lang="it-IT" sz="1400" dirty="0"/>
              <a:t> = (</a:t>
            </a:r>
            <a:r>
              <a:rPr lang="it-IT" sz="1400" dirty="0" err="1"/>
              <a:t>thetamax-thetamin</a:t>
            </a:r>
            <a:r>
              <a:rPr lang="it-IT" sz="1400" dirty="0"/>
              <a:t>)/2. #</a:t>
            </a:r>
            <a:r>
              <a:rPr lang="it-IT" sz="1400" dirty="0" err="1"/>
              <a:t>Correction</a:t>
            </a:r>
            <a:r>
              <a:rPr lang="it-IT" sz="1400" dirty="0"/>
              <a:t> for non </a:t>
            </a:r>
            <a:r>
              <a:rPr lang="it-IT" sz="1400" dirty="0" err="1"/>
              <a:t>isochronism</a:t>
            </a:r>
            <a:endParaRPr lang="it-IT" sz="1400" dirty="0"/>
          </a:p>
          <a:p>
            <a:pPr marL="0" indent="0">
              <a:lnSpc>
                <a:spcPct val="100000"/>
              </a:lnSpc>
              <a:buNone/>
            </a:pPr>
            <a:r>
              <a:rPr lang="it-IT" sz="1400" dirty="0" err="1"/>
              <a:t>trec</a:t>
            </a:r>
            <a:r>
              <a:rPr lang="it-IT" sz="1400" dirty="0"/>
              <a:t> = </a:t>
            </a:r>
            <a:r>
              <a:rPr lang="it-IT" sz="1400" dirty="0" err="1"/>
              <a:t>trec</a:t>
            </a:r>
            <a:r>
              <a:rPr lang="it-IT" sz="1400" dirty="0"/>
              <a:t>/(1+thetarec*</a:t>
            </a:r>
            <a:r>
              <a:rPr lang="it-IT" sz="1400" dirty="0" err="1"/>
              <a:t>thetarec</a:t>
            </a:r>
            <a:r>
              <a:rPr lang="it-IT" sz="1400" dirty="0"/>
              <a:t>/16) </a:t>
            </a:r>
          </a:p>
          <a:p>
            <a:pPr marL="0" indent="0">
              <a:lnSpc>
                <a:spcPct val="100000"/>
              </a:lnSpc>
              <a:buNone/>
            </a:pPr>
            <a:r>
              <a:rPr lang="it-IT" sz="1400" dirty="0"/>
              <a:t>x = </a:t>
            </a:r>
            <a:r>
              <a:rPr lang="it-IT" sz="1400" dirty="0" err="1"/>
              <a:t>lrec</a:t>
            </a:r>
            <a:endParaRPr lang="it-IT" sz="1400" dirty="0"/>
          </a:p>
          <a:p>
            <a:pPr marL="0" indent="0">
              <a:lnSpc>
                <a:spcPct val="100000"/>
              </a:lnSpc>
              <a:buNone/>
            </a:pPr>
            <a:r>
              <a:rPr lang="it-IT" sz="1400" dirty="0"/>
              <a:t>ex= </a:t>
            </a:r>
            <a:r>
              <a:rPr lang="it-IT" sz="1400" dirty="0" err="1"/>
              <a:t>np.ones</a:t>
            </a:r>
            <a:r>
              <a:rPr lang="it-IT" sz="1400" dirty="0"/>
              <a:t>(</a:t>
            </a:r>
            <a:r>
              <a:rPr lang="it-IT" sz="1400" dirty="0" err="1"/>
              <a:t>len</a:t>
            </a:r>
            <a:r>
              <a:rPr lang="it-IT" sz="1400" dirty="0"/>
              <a:t>(</a:t>
            </a:r>
            <a:r>
              <a:rPr lang="it-IT" sz="1400" dirty="0" err="1"/>
              <a:t>lgen</a:t>
            </a:r>
            <a:r>
              <a:rPr lang="it-IT" sz="1400" dirty="0"/>
              <a:t>), </a:t>
            </a:r>
            <a:r>
              <a:rPr lang="it-IT" sz="1400" dirty="0" err="1"/>
              <a:t>dtype</a:t>
            </a:r>
            <a:r>
              <a:rPr lang="it-IT" sz="1400" dirty="0"/>
              <a:t>=float)</a:t>
            </a:r>
          </a:p>
          <a:p>
            <a:pPr marL="0" indent="0">
              <a:lnSpc>
                <a:spcPct val="100000"/>
              </a:lnSpc>
              <a:buNone/>
            </a:pPr>
            <a:r>
              <a:rPr lang="it-IT" sz="1400" dirty="0"/>
              <a:t>ex = dl*ex/</a:t>
            </a:r>
            <a:r>
              <a:rPr lang="it-IT" sz="1400" dirty="0" err="1"/>
              <a:t>np.sqrt</a:t>
            </a:r>
            <a:r>
              <a:rPr lang="it-IT" sz="1400" dirty="0"/>
              <a:t>(12)</a:t>
            </a:r>
          </a:p>
          <a:p>
            <a:pPr marL="0" indent="0">
              <a:lnSpc>
                <a:spcPct val="100000"/>
              </a:lnSpc>
              <a:buNone/>
            </a:pPr>
            <a:r>
              <a:rPr lang="it-IT" sz="1400" dirty="0" err="1"/>
              <a:t>y,ey</a:t>
            </a:r>
            <a:r>
              <a:rPr lang="it-IT" sz="1400" dirty="0"/>
              <a:t> = </a:t>
            </a:r>
            <a:r>
              <a:rPr lang="it-IT" sz="1400" dirty="0" err="1"/>
              <a:t>trec</a:t>
            </a:r>
            <a:r>
              <a:rPr lang="it-IT" sz="1400" dirty="0"/>
              <a:t>**2,  2*</a:t>
            </a:r>
            <a:r>
              <a:rPr lang="it-IT" sz="1400" dirty="0" err="1"/>
              <a:t>etrec</a:t>
            </a:r>
            <a:r>
              <a:rPr lang="it-IT" sz="1400" dirty="0"/>
              <a:t>*</a:t>
            </a:r>
            <a:r>
              <a:rPr lang="it-IT" sz="1400" dirty="0" err="1"/>
              <a:t>trec</a:t>
            </a:r>
            <a:endParaRPr lang="it-IT" sz="1400" dirty="0"/>
          </a:p>
          <a:p>
            <a:pPr marL="0" indent="0">
              <a:lnSpc>
                <a:spcPct val="100000"/>
              </a:lnSpc>
              <a:buNone/>
            </a:pPr>
            <a:r>
              <a:rPr lang="it-IT" sz="1400" dirty="0" err="1"/>
              <a:t>slope</a:t>
            </a:r>
            <a:r>
              <a:rPr lang="it-IT" sz="1400" dirty="0"/>
              <a:t> , </a:t>
            </a:r>
            <a:r>
              <a:rPr lang="it-IT" sz="1400" dirty="0" err="1"/>
              <a:t>eslope</a:t>
            </a:r>
            <a:r>
              <a:rPr lang="it-IT" sz="1400" dirty="0"/>
              <a:t> = y/x , </a:t>
            </a:r>
            <a:r>
              <a:rPr lang="it-IT" sz="1400" dirty="0" err="1"/>
              <a:t>slope</a:t>
            </a:r>
            <a:r>
              <a:rPr lang="it-IT" sz="1400" dirty="0"/>
              <a:t>*</a:t>
            </a:r>
            <a:r>
              <a:rPr lang="it-IT" sz="1400" dirty="0" err="1"/>
              <a:t>np.sqrt</a:t>
            </a:r>
            <a:r>
              <a:rPr lang="it-IT" sz="1400" dirty="0"/>
              <a:t>((</a:t>
            </a:r>
            <a:r>
              <a:rPr lang="it-IT" sz="1400" dirty="0" err="1"/>
              <a:t>ey</a:t>
            </a:r>
            <a:r>
              <a:rPr lang="it-IT" sz="1400" dirty="0"/>
              <a:t>/y)**2 + (ex/x)**2) </a:t>
            </a:r>
          </a:p>
          <a:p>
            <a:pPr marL="0" indent="0">
              <a:lnSpc>
                <a:spcPct val="100000"/>
              </a:lnSpc>
              <a:buNone/>
            </a:pPr>
            <a:r>
              <a:rPr lang="it-IT" sz="1400" dirty="0"/>
              <a:t>a ,b = sum(</a:t>
            </a:r>
            <a:r>
              <a:rPr lang="it-IT" sz="1400" dirty="0" err="1"/>
              <a:t>slope</a:t>
            </a:r>
            <a:r>
              <a:rPr lang="it-IT" sz="1400" dirty="0"/>
              <a:t>/(</a:t>
            </a:r>
            <a:r>
              <a:rPr lang="it-IT" sz="1400" dirty="0" err="1"/>
              <a:t>eslope</a:t>
            </a:r>
            <a:r>
              <a:rPr lang="it-IT" sz="1400" dirty="0"/>
              <a:t>**2)) , sum(1/(</a:t>
            </a:r>
            <a:r>
              <a:rPr lang="it-IT" sz="1400" dirty="0" err="1"/>
              <a:t>eslope</a:t>
            </a:r>
            <a:r>
              <a:rPr lang="it-IT" sz="1400" dirty="0"/>
              <a:t>**2))          </a:t>
            </a:r>
          </a:p>
          <a:p>
            <a:pPr marL="0" indent="0">
              <a:lnSpc>
                <a:spcPct val="100000"/>
              </a:lnSpc>
              <a:buNone/>
            </a:pPr>
            <a:r>
              <a:rPr lang="it-IT" sz="1400" dirty="0" err="1"/>
              <a:t>slope_rec</a:t>
            </a:r>
            <a:r>
              <a:rPr lang="it-IT" sz="1400" dirty="0"/>
              <a:t> = a/b                        #Best </a:t>
            </a:r>
            <a:r>
              <a:rPr lang="it-IT" sz="1400" dirty="0" err="1"/>
              <a:t>slope</a:t>
            </a:r>
            <a:endParaRPr lang="it-IT" sz="1400" dirty="0"/>
          </a:p>
          <a:p>
            <a:pPr marL="0" indent="0">
              <a:lnSpc>
                <a:spcPct val="100000"/>
              </a:lnSpc>
              <a:buNone/>
            </a:pPr>
            <a:r>
              <a:rPr lang="it-IT" sz="1400" dirty="0" err="1"/>
              <a:t>eslope_rec</a:t>
            </a:r>
            <a:r>
              <a:rPr lang="it-IT" sz="1400" dirty="0"/>
              <a:t> = 1/</a:t>
            </a:r>
            <a:r>
              <a:rPr lang="it-IT" sz="1400" dirty="0" err="1"/>
              <a:t>np.sqrt</a:t>
            </a:r>
            <a:r>
              <a:rPr lang="it-IT" sz="1400" dirty="0"/>
              <a:t>(b)        # </a:t>
            </a:r>
            <a:r>
              <a:rPr lang="it-IT" sz="1400" dirty="0" err="1"/>
              <a:t>Error</a:t>
            </a:r>
            <a:r>
              <a:rPr lang="it-IT" sz="1400" dirty="0"/>
              <a:t> on best </a:t>
            </a:r>
            <a:r>
              <a:rPr lang="it-IT" sz="1400" dirty="0" err="1"/>
              <a:t>slope</a:t>
            </a:r>
            <a:endParaRPr lang="it-IT" sz="1400" dirty="0"/>
          </a:p>
          <a:p>
            <a:pPr marL="0" indent="0">
              <a:lnSpc>
                <a:spcPct val="100000"/>
              </a:lnSpc>
              <a:buNone/>
            </a:pPr>
            <a:r>
              <a:rPr lang="it-IT" sz="1400" dirty="0"/>
              <a:t>a= (</a:t>
            </a:r>
            <a:r>
              <a:rPr lang="it-IT" sz="1400" dirty="0" err="1"/>
              <a:t>slope-slope_rec</a:t>
            </a:r>
            <a:r>
              <a:rPr lang="it-IT" sz="1400" dirty="0"/>
              <a:t>)/</a:t>
            </a:r>
            <a:r>
              <a:rPr lang="it-IT" sz="1400" dirty="0" err="1"/>
              <a:t>eslope</a:t>
            </a:r>
            <a:r>
              <a:rPr lang="it-IT" sz="1400" dirty="0"/>
              <a:t>   #</a:t>
            </a:r>
            <a:r>
              <a:rPr lang="it-IT" sz="1400" dirty="0" err="1"/>
              <a:t>Residuals</a:t>
            </a:r>
            <a:endParaRPr lang="it-IT" sz="1400" dirty="0"/>
          </a:p>
          <a:p>
            <a:pPr marL="0" indent="0">
              <a:lnSpc>
                <a:spcPct val="100000"/>
              </a:lnSpc>
              <a:buNone/>
            </a:pPr>
            <a:r>
              <a:rPr lang="it-IT" sz="1400" dirty="0" err="1"/>
              <a:t>chisq</a:t>
            </a:r>
            <a:r>
              <a:rPr lang="it-IT" sz="1400" dirty="0"/>
              <a:t> , </a:t>
            </a:r>
            <a:r>
              <a:rPr lang="it-IT" sz="1400" dirty="0" err="1"/>
              <a:t>grec</a:t>
            </a:r>
            <a:r>
              <a:rPr lang="it-IT" sz="1400" dirty="0"/>
              <a:t> = sum(a*a) , 4*</a:t>
            </a:r>
            <a:r>
              <a:rPr lang="it-IT" sz="1400" dirty="0" err="1"/>
              <a:t>np.pi</a:t>
            </a:r>
            <a:r>
              <a:rPr lang="it-IT" sz="1400" dirty="0"/>
              <a:t>*</a:t>
            </a:r>
            <a:r>
              <a:rPr lang="it-IT" sz="1400" dirty="0" err="1"/>
              <a:t>np.pi</a:t>
            </a:r>
            <a:r>
              <a:rPr lang="it-IT" sz="1400" dirty="0"/>
              <a:t>/</a:t>
            </a:r>
            <a:r>
              <a:rPr lang="it-IT" sz="1400" dirty="0" err="1"/>
              <a:t>slope_rec</a:t>
            </a:r>
            <a:endParaRPr lang="it-IT" sz="1400" dirty="0"/>
          </a:p>
          <a:p>
            <a:pPr marL="0" indent="0">
              <a:lnSpc>
                <a:spcPct val="100000"/>
              </a:lnSpc>
              <a:buNone/>
            </a:pPr>
            <a:r>
              <a:rPr lang="it-IT" sz="1400" dirty="0" err="1"/>
              <a:t>egrec</a:t>
            </a:r>
            <a:r>
              <a:rPr lang="it-IT" sz="1400" dirty="0"/>
              <a:t> = </a:t>
            </a:r>
            <a:r>
              <a:rPr lang="it-IT" sz="1400" dirty="0" err="1"/>
              <a:t>grec</a:t>
            </a:r>
            <a:r>
              <a:rPr lang="it-IT" sz="1400" dirty="0"/>
              <a:t>*</a:t>
            </a:r>
            <a:r>
              <a:rPr lang="it-IT" sz="1400" dirty="0" err="1"/>
              <a:t>eslope_rec</a:t>
            </a:r>
            <a:r>
              <a:rPr lang="it-IT" sz="1400" dirty="0"/>
              <a:t>/</a:t>
            </a:r>
            <a:r>
              <a:rPr lang="it-IT" sz="1400" dirty="0" err="1"/>
              <a:t>slope_rec</a:t>
            </a:r>
            <a:r>
              <a:rPr lang="it-IT" sz="1400" dirty="0"/>
              <a:t>        # </a:t>
            </a:r>
            <a:r>
              <a:rPr lang="it-IT" sz="1400" dirty="0" err="1"/>
              <a:t>Error</a:t>
            </a:r>
            <a:r>
              <a:rPr lang="it-IT" sz="1400" dirty="0"/>
              <a:t> on best g</a:t>
            </a:r>
          </a:p>
        </p:txBody>
      </p:sp>
      <p:cxnSp>
        <p:nvCxnSpPr>
          <p:cNvPr id="5" name="Connettore diritto 4">
            <a:extLst>
              <a:ext uri="{FF2B5EF4-FFF2-40B4-BE49-F238E27FC236}">
                <a16:creationId xmlns:a16="http://schemas.microsoft.com/office/drawing/2014/main" id="{E285D77E-CEFB-424C-999E-7B6F74E44C46}"/>
              </a:ext>
            </a:extLst>
          </p:cNvPr>
          <p:cNvCxnSpPr/>
          <p:nvPr/>
        </p:nvCxnSpPr>
        <p:spPr>
          <a:xfrm>
            <a:off x="929640" y="2414016"/>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90683544-AE62-4C59-9E5A-60CD4F2A1A2D}"/>
              </a:ext>
            </a:extLst>
          </p:cNvPr>
          <p:cNvCxnSpPr/>
          <p:nvPr/>
        </p:nvCxnSpPr>
        <p:spPr>
          <a:xfrm>
            <a:off x="838200" y="38100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DEEF048F-82D8-4D17-94E9-701D7B4FEBCF}"/>
              </a:ext>
            </a:extLst>
          </p:cNvPr>
          <p:cNvCxnSpPr/>
          <p:nvPr/>
        </p:nvCxnSpPr>
        <p:spPr>
          <a:xfrm>
            <a:off x="838200" y="5480304"/>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C292C020-3FDC-4D4F-BC87-1722A11F5CAE}"/>
              </a:ext>
            </a:extLst>
          </p:cNvPr>
          <p:cNvSpPr txBox="1"/>
          <p:nvPr/>
        </p:nvSpPr>
        <p:spPr>
          <a:xfrm>
            <a:off x="6644640" y="1269626"/>
            <a:ext cx="4419600" cy="5355312"/>
          </a:xfrm>
          <a:prstGeom prst="rect">
            <a:avLst/>
          </a:prstGeom>
          <a:noFill/>
        </p:spPr>
        <p:txBody>
          <a:bodyPr wrap="square" rtlCol="0">
            <a:spAutoFit/>
          </a:bodyPr>
          <a:lstStyle/>
          <a:p>
            <a:r>
              <a:rPr lang="it-IT" b="1" dirty="0">
                <a:latin typeface="Abadi" panose="020B0604020202020204" pitchFamily="34" charset="0"/>
              </a:rPr>
              <a:t>Data </a:t>
            </a:r>
            <a:r>
              <a:rPr lang="it-IT" b="1" dirty="0" err="1">
                <a:latin typeface="Abadi" panose="020B0604020202020204" pitchFamily="34" charset="0"/>
              </a:rPr>
              <a:t>reduction</a:t>
            </a:r>
            <a:r>
              <a:rPr lang="it-IT" b="1" dirty="0">
                <a:latin typeface="Abadi" panose="020B0604020202020204" pitchFamily="34" charset="0"/>
              </a:rPr>
              <a:t>  to </a:t>
            </a:r>
            <a:r>
              <a:rPr lang="it-IT" b="1" dirty="0" err="1">
                <a:latin typeface="Abadi" panose="020B0604020202020204" pitchFamily="34" charset="0"/>
              </a:rPr>
              <a:t>mean</a:t>
            </a:r>
            <a:r>
              <a:rPr lang="it-IT" b="1" dirty="0">
                <a:latin typeface="Abadi" panose="020B0604020202020204" pitchFamily="34" charset="0"/>
              </a:rPr>
              <a:t> </a:t>
            </a:r>
            <a:r>
              <a:rPr lang="it-IT" b="1" dirty="0" err="1">
                <a:latin typeface="Abadi" panose="020B0604020202020204" pitchFamily="34" charset="0"/>
              </a:rPr>
              <a:t>periods</a:t>
            </a:r>
            <a:r>
              <a:rPr lang="it-IT" b="1" dirty="0">
                <a:latin typeface="Abadi" panose="020B0604020202020204" pitchFamily="34" charset="0"/>
              </a:rPr>
              <a:t> and  </a:t>
            </a:r>
            <a:r>
              <a:rPr lang="it-IT" b="1" dirty="0" err="1">
                <a:latin typeface="Abadi" panose="020B0604020202020204" pitchFamily="34" charset="0"/>
              </a:rPr>
              <a:t>errors</a:t>
            </a:r>
            <a:r>
              <a:rPr lang="it-IT" dirty="0">
                <a:latin typeface="Abadi" panose="020B0604020202020204" pitchFamily="34" charset="0"/>
              </a:rPr>
              <a:t>.  Note the </a:t>
            </a:r>
            <a:r>
              <a:rPr lang="it-IT" dirty="0" err="1">
                <a:latin typeface="Abadi" panose="020B0604020202020204" pitchFamily="34" charset="0"/>
              </a:rPr>
              <a:t>correction</a:t>
            </a:r>
            <a:r>
              <a:rPr lang="it-IT" dirty="0">
                <a:latin typeface="Abadi" panose="020B0604020202020204" pitchFamily="34" charset="0"/>
              </a:rPr>
              <a:t> accounting for non-</a:t>
            </a:r>
            <a:r>
              <a:rPr lang="it-IT" dirty="0" err="1">
                <a:latin typeface="Abadi" panose="020B0604020202020204" pitchFamily="34" charset="0"/>
              </a:rPr>
              <a:t>perfect</a:t>
            </a:r>
            <a:r>
              <a:rPr lang="it-IT" dirty="0">
                <a:latin typeface="Abadi" panose="020B0604020202020204" pitchFamily="34" charset="0"/>
              </a:rPr>
              <a:t> </a:t>
            </a:r>
            <a:r>
              <a:rPr lang="it-IT" dirty="0" err="1">
                <a:latin typeface="Abadi" panose="020B0604020202020204" pitchFamily="34" charset="0"/>
              </a:rPr>
              <a:t>isochronism</a:t>
            </a:r>
            <a:r>
              <a:rPr lang="it-IT" dirty="0">
                <a:latin typeface="Abadi" panose="020B0604020202020204" pitchFamily="34" charset="0"/>
              </a:rPr>
              <a:t>, </a:t>
            </a:r>
            <a:r>
              <a:rPr lang="it-IT" dirty="0" err="1">
                <a:latin typeface="Abadi" panose="020B0604020202020204" pitchFamily="34" charset="0"/>
              </a:rPr>
              <a:t>based</a:t>
            </a:r>
            <a:r>
              <a:rPr lang="it-IT" dirty="0">
                <a:latin typeface="Abadi" panose="020B0604020202020204" pitchFamily="34" charset="0"/>
              </a:rPr>
              <a:t> on «</a:t>
            </a:r>
            <a:r>
              <a:rPr lang="it-IT" dirty="0" err="1">
                <a:latin typeface="Abadi" panose="020B0604020202020204" pitchFamily="34" charset="0"/>
              </a:rPr>
              <a:t>average</a:t>
            </a:r>
            <a:r>
              <a:rPr lang="it-IT" dirty="0">
                <a:latin typeface="Abadi" panose="020B0604020202020204" pitchFamily="34" charset="0"/>
              </a:rPr>
              <a:t>» </a:t>
            </a:r>
            <a:r>
              <a:rPr lang="it-IT" dirty="0" err="1">
                <a:latin typeface="Abadi" panose="020B0604020202020204" pitchFamily="34" charset="0"/>
              </a:rPr>
              <a:t>oscillation</a:t>
            </a:r>
            <a:r>
              <a:rPr lang="it-IT" dirty="0">
                <a:latin typeface="Abadi" panose="020B0604020202020204" pitchFamily="34" charset="0"/>
              </a:rPr>
              <a:t> angle!  </a:t>
            </a:r>
          </a:p>
          <a:p>
            <a:endParaRPr lang="it-IT" dirty="0">
              <a:latin typeface="Abadi" panose="020B0604020202020204" pitchFamily="34" charset="0"/>
            </a:endParaRPr>
          </a:p>
          <a:p>
            <a:r>
              <a:rPr lang="it-IT" b="1" dirty="0" err="1">
                <a:latin typeface="Abadi" panose="020B0604020202020204" pitchFamily="34" charset="0"/>
              </a:rPr>
              <a:t>Error</a:t>
            </a:r>
            <a:r>
              <a:rPr lang="it-IT" b="1" dirty="0">
                <a:latin typeface="Abadi" panose="020B0604020202020204" pitchFamily="34" charset="0"/>
              </a:rPr>
              <a:t> </a:t>
            </a:r>
            <a:r>
              <a:rPr lang="it-IT" b="1" dirty="0" err="1">
                <a:latin typeface="Abadi" panose="020B0604020202020204" pitchFamily="34" charset="0"/>
              </a:rPr>
              <a:t>Propagation</a:t>
            </a:r>
            <a:r>
              <a:rPr lang="it-IT" dirty="0">
                <a:latin typeface="Abadi" panose="020B0604020202020204" pitchFamily="34" charset="0"/>
              </a:rPr>
              <a:t>  accounting for  </a:t>
            </a:r>
            <a:r>
              <a:rPr lang="it-IT" dirty="0" err="1">
                <a:latin typeface="Abadi" panose="020B0604020202020204" pitchFamily="34" charset="0"/>
              </a:rPr>
              <a:t>errors</a:t>
            </a:r>
            <a:r>
              <a:rPr lang="it-IT" dirty="0">
                <a:latin typeface="Abadi" panose="020B0604020202020204" pitchFamily="34" charset="0"/>
              </a:rPr>
              <a:t> on y and x </a:t>
            </a:r>
            <a:r>
              <a:rPr lang="it-IT" b="1" dirty="0" err="1">
                <a:latin typeface="Abadi" panose="020B0604020202020204" pitchFamily="34" charset="0"/>
              </a:rPr>
              <a:t>as</a:t>
            </a:r>
            <a:r>
              <a:rPr lang="it-IT" b="1" dirty="0">
                <a:latin typeface="Abadi" panose="020B0604020202020204" pitchFamily="34" charset="0"/>
              </a:rPr>
              <a:t> </a:t>
            </a:r>
            <a:r>
              <a:rPr lang="it-IT" b="1" dirty="0" err="1">
                <a:latin typeface="Abadi" panose="020B0604020202020204" pitchFamily="34" charset="0"/>
              </a:rPr>
              <a:t>well</a:t>
            </a:r>
            <a:r>
              <a:rPr lang="it-IT" b="1" dirty="0">
                <a:latin typeface="Abadi" panose="020B0604020202020204" pitchFamily="34" charset="0"/>
              </a:rPr>
              <a:t> .  </a:t>
            </a:r>
            <a:r>
              <a:rPr lang="it-IT" dirty="0">
                <a:latin typeface="Abadi" panose="020B0604020202020204" pitchFamily="34" charset="0"/>
              </a:rPr>
              <a:t>Note the </a:t>
            </a:r>
            <a:r>
              <a:rPr lang="it-IT" dirty="0" err="1">
                <a:latin typeface="Abadi" panose="020B0604020202020204" pitchFamily="34" charset="0"/>
              </a:rPr>
              <a:t>factor</a:t>
            </a:r>
            <a:r>
              <a:rPr lang="it-IT" dirty="0">
                <a:latin typeface="Abadi" panose="020B0604020202020204" pitchFamily="34" charset="0"/>
              </a:rPr>
              <a:t> </a:t>
            </a:r>
            <a:r>
              <a:rPr lang="it-IT" dirty="0" err="1">
                <a:latin typeface="Abadi" panose="020B0604020202020204" pitchFamily="34" charset="0"/>
              </a:rPr>
              <a:t>sqrt</a:t>
            </a:r>
            <a:r>
              <a:rPr lang="it-IT" dirty="0">
                <a:latin typeface="Abadi" panose="020B0604020202020204" pitchFamily="34" charset="0"/>
              </a:rPr>
              <a:t>(12) …. </a:t>
            </a:r>
            <a:r>
              <a:rPr lang="it-IT" dirty="0" err="1">
                <a:latin typeface="Abadi" panose="020B0604020202020204" pitchFamily="34" charset="0"/>
              </a:rPr>
              <a:t>Why</a:t>
            </a:r>
            <a:r>
              <a:rPr lang="it-IT" dirty="0">
                <a:latin typeface="Abadi" panose="020B0604020202020204" pitchFamily="34" charset="0"/>
              </a:rPr>
              <a:t> </a:t>
            </a:r>
            <a:r>
              <a:rPr lang="it-IT" dirty="0" err="1">
                <a:latin typeface="Abadi" panose="020B0604020202020204" pitchFamily="34" charset="0"/>
              </a:rPr>
              <a:t>is</a:t>
            </a:r>
            <a:r>
              <a:rPr lang="it-IT" dirty="0">
                <a:latin typeface="Abadi" panose="020B0604020202020204" pitchFamily="34" charset="0"/>
              </a:rPr>
              <a:t> </a:t>
            </a:r>
            <a:r>
              <a:rPr lang="it-IT" dirty="0" err="1">
                <a:latin typeface="Abadi" panose="020B0604020202020204" pitchFamily="34" charset="0"/>
              </a:rPr>
              <a:t>there</a:t>
            </a:r>
            <a:r>
              <a:rPr lang="it-IT" dirty="0">
                <a:latin typeface="Abadi" panose="020B0604020202020204" pitchFamily="34" charset="0"/>
              </a:rPr>
              <a:t>? </a:t>
            </a:r>
          </a:p>
          <a:p>
            <a:endParaRPr lang="it-IT" b="1" dirty="0">
              <a:latin typeface="Abadi" panose="020B0604020202020204" pitchFamily="34" charset="0"/>
            </a:endParaRPr>
          </a:p>
          <a:p>
            <a:endParaRPr lang="it-IT" b="1" dirty="0">
              <a:latin typeface="Abadi" panose="020B0604020202020204" pitchFamily="34" charset="0"/>
            </a:endParaRPr>
          </a:p>
          <a:p>
            <a:r>
              <a:rPr lang="it-IT" b="1" dirty="0">
                <a:latin typeface="Abadi" panose="020B0604020202020204" pitchFamily="34" charset="0"/>
              </a:rPr>
              <a:t>Core of the </a:t>
            </a:r>
            <a:r>
              <a:rPr lang="it-IT" b="1" dirty="0" err="1">
                <a:latin typeface="Abadi" panose="020B0604020202020204" pitchFamily="34" charset="0"/>
              </a:rPr>
              <a:t>analysis</a:t>
            </a:r>
            <a:r>
              <a:rPr lang="it-IT" dirty="0">
                <a:latin typeface="Abadi" panose="020B0604020202020204" pitchFamily="34" charset="0"/>
              </a:rPr>
              <a:t>: </a:t>
            </a:r>
          </a:p>
          <a:p>
            <a:r>
              <a:rPr lang="it-IT" dirty="0" err="1">
                <a:latin typeface="Abadi" panose="020B0604020202020204" pitchFamily="34" charset="0"/>
              </a:rPr>
              <a:t>Equivalent</a:t>
            </a:r>
            <a:r>
              <a:rPr lang="it-IT" dirty="0">
                <a:latin typeface="Abadi" panose="020B0604020202020204" pitchFamily="34" charset="0"/>
              </a:rPr>
              <a:t> to </a:t>
            </a:r>
            <a:r>
              <a:rPr lang="it-IT" dirty="0" err="1">
                <a:latin typeface="Abadi" panose="020B0604020202020204" pitchFamily="34" charset="0"/>
              </a:rPr>
              <a:t>find</a:t>
            </a:r>
            <a:r>
              <a:rPr lang="it-IT" dirty="0">
                <a:latin typeface="Abadi" panose="020B0604020202020204" pitchFamily="34" charset="0"/>
              </a:rPr>
              <a:t> the best </a:t>
            </a:r>
            <a:r>
              <a:rPr lang="it-IT" dirty="0" err="1">
                <a:latin typeface="Abadi" panose="020B0604020202020204" pitchFamily="34" charset="0"/>
              </a:rPr>
              <a:t>fit</a:t>
            </a:r>
            <a:r>
              <a:rPr lang="it-IT" dirty="0">
                <a:latin typeface="Abadi" panose="020B0604020202020204" pitchFamily="34" charset="0"/>
              </a:rPr>
              <a:t> to   y = m*x   </a:t>
            </a:r>
            <a:r>
              <a:rPr lang="it-IT" dirty="0" err="1">
                <a:latin typeface="Abadi" panose="020B0604020202020204" pitchFamily="34" charset="0"/>
              </a:rPr>
              <a:t>where</a:t>
            </a:r>
            <a:r>
              <a:rPr lang="it-IT" dirty="0">
                <a:latin typeface="Abadi" panose="020B0604020202020204" pitchFamily="34" charset="0"/>
              </a:rPr>
              <a:t> m = </a:t>
            </a:r>
            <a:r>
              <a:rPr lang="it-IT" dirty="0" err="1">
                <a:latin typeface="Abadi" panose="020B0604020202020204" pitchFamily="34" charset="0"/>
              </a:rPr>
              <a:t>slope</a:t>
            </a:r>
            <a:r>
              <a:rPr lang="it-IT" dirty="0">
                <a:latin typeface="Abadi" panose="020B0604020202020204" pitchFamily="34" charset="0"/>
              </a:rPr>
              <a:t> </a:t>
            </a:r>
          </a:p>
          <a:p>
            <a:endParaRPr lang="it-IT" dirty="0">
              <a:latin typeface="Abadi" panose="020B0604020202020204" pitchFamily="34" charset="0"/>
            </a:endParaRPr>
          </a:p>
          <a:p>
            <a:endParaRPr lang="it-IT" dirty="0">
              <a:latin typeface="Abadi" panose="020B0604020202020204" pitchFamily="34" charset="0"/>
            </a:endParaRPr>
          </a:p>
          <a:p>
            <a:endParaRPr lang="it-IT" dirty="0">
              <a:latin typeface="Abadi" panose="020B0604020202020204" pitchFamily="34" charset="0"/>
            </a:endParaRPr>
          </a:p>
          <a:p>
            <a:r>
              <a:rPr lang="it-IT" b="1" dirty="0">
                <a:latin typeface="Abadi" panose="020B0604020202020204" pitchFamily="34" charset="0"/>
              </a:rPr>
              <a:t>Outputs </a:t>
            </a:r>
            <a:r>
              <a:rPr lang="it-IT" dirty="0">
                <a:latin typeface="Abadi" panose="020B0604020202020204" pitchFamily="34" charset="0"/>
              </a:rPr>
              <a:t>:  chi-</a:t>
            </a:r>
            <a:r>
              <a:rPr lang="it-IT" dirty="0" err="1">
                <a:latin typeface="Abadi" panose="020B0604020202020204" pitchFamily="34" charset="0"/>
              </a:rPr>
              <a:t>square</a:t>
            </a:r>
            <a:r>
              <a:rPr lang="it-IT" dirty="0">
                <a:latin typeface="Abadi" panose="020B0604020202020204" pitchFamily="34" charset="0"/>
              </a:rPr>
              <a:t>, </a:t>
            </a:r>
            <a:r>
              <a:rPr lang="it-IT" dirty="0" err="1">
                <a:latin typeface="Abadi" panose="020B0604020202020204" pitchFamily="34" charset="0"/>
              </a:rPr>
              <a:t>measured</a:t>
            </a:r>
            <a:r>
              <a:rPr lang="it-IT" dirty="0">
                <a:latin typeface="Abadi" panose="020B0604020202020204" pitchFamily="34" charset="0"/>
              </a:rPr>
              <a:t> g and </a:t>
            </a:r>
            <a:r>
              <a:rPr lang="it-IT" dirty="0" err="1">
                <a:latin typeface="Abadi" panose="020B0604020202020204" pitchFamily="34" charset="0"/>
              </a:rPr>
              <a:t>error</a:t>
            </a:r>
            <a:r>
              <a:rPr lang="it-IT" dirty="0">
                <a:latin typeface="Abadi" panose="020B0604020202020204" pitchFamily="34" charset="0"/>
              </a:rPr>
              <a:t> </a:t>
            </a:r>
          </a:p>
          <a:p>
            <a:endParaRPr lang="it-IT" b="1" dirty="0">
              <a:latin typeface="Abadi" panose="020B0604020202020204" pitchFamily="34" charset="0"/>
            </a:endParaRPr>
          </a:p>
        </p:txBody>
      </p:sp>
    </p:spTree>
    <p:extLst>
      <p:ext uri="{BB962C8B-B14F-4D97-AF65-F5344CB8AC3E}">
        <p14:creationId xmlns:p14="http://schemas.microsoft.com/office/powerpoint/2010/main" val="340041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F3F-D142-4A4D-BAD7-E942732F7833}"/>
              </a:ext>
            </a:extLst>
          </p:cNvPr>
          <p:cNvSpPr>
            <a:spLocks noGrp="1"/>
          </p:cNvSpPr>
          <p:nvPr>
            <p:ph type="title"/>
          </p:nvPr>
        </p:nvSpPr>
        <p:spPr/>
        <p:txBody>
          <a:bodyPr/>
          <a:lstStyle/>
          <a:p>
            <a:r>
              <a:rPr lang="it-IT" dirty="0"/>
              <a:t>Chi-</a:t>
            </a:r>
            <a:r>
              <a:rPr lang="it-IT" dirty="0" err="1"/>
              <a:t>square</a:t>
            </a:r>
            <a:r>
              <a:rPr lang="it-IT" dirty="0"/>
              <a:t> distribuzione nel caso «ideale»</a:t>
            </a:r>
          </a:p>
        </p:txBody>
      </p:sp>
      <p:pic>
        <p:nvPicPr>
          <p:cNvPr id="5" name="Segnaposto contenuto 4" descr="Immagine che contiene screenshot&#10;&#10;Descrizione generata automaticamente">
            <a:extLst>
              <a:ext uri="{FF2B5EF4-FFF2-40B4-BE49-F238E27FC236}">
                <a16:creationId xmlns:a16="http://schemas.microsoft.com/office/drawing/2014/main" id="{F9D43683-2893-4A67-8156-6A03D1EEA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13" y="1690688"/>
            <a:ext cx="5826059" cy="4351338"/>
          </a:xfrm>
        </p:spPr>
      </p:pic>
      <p:sp>
        <p:nvSpPr>
          <p:cNvPr id="7" name="CasellaDiTesto 6">
            <a:extLst>
              <a:ext uri="{FF2B5EF4-FFF2-40B4-BE49-F238E27FC236}">
                <a16:creationId xmlns:a16="http://schemas.microsoft.com/office/drawing/2014/main" id="{F2CFF506-8D5A-4825-B278-606A158B78C6}"/>
              </a:ext>
            </a:extLst>
          </p:cNvPr>
          <p:cNvSpPr txBox="1"/>
          <p:nvPr/>
        </p:nvSpPr>
        <p:spPr>
          <a:xfrm>
            <a:off x="6291072" y="1259492"/>
            <a:ext cx="5632703" cy="5570756"/>
          </a:xfrm>
          <a:prstGeom prst="rect">
            <a:avLst/>
          </a:prstGeom>
          <a:noFill/>
        </p:spPr>
        <p:txBody>
          <a:bodyPr wrap="square" rtlCol="0">
            <a:spAutoFit/>
          </a:bodyPr>
          <a:lstStyle/>
          <a:p>
            <a:r>
              <a:rPr lang="it-IT" sz="2000" dirty="0"/>
              <a:t> </a:t>
            </a:r>
          </a:p>
          <a:p>
            <a:pPr marL="285750" indent="-285750">
              <a:buFont typeface="Arial" panose="020B0604020202020204" pitchFamily="34" charset="0"/>
              <a:buChar char="•"/>
            </a:pPr>
            <a:r>
              <a:rPr lang="it-IT" sz="2000" dirty="0" err="1"/>
              <a:t>Nmeas</a:t>
            </a:r>
            <a:r>
              <a:rPr lang="it-IT" sz="2000" dirty="0"/>
              <a:t> = 10  </a:t>
            </a:r>
          </a:p>
          <a:p>
            <a:pPr marL="285750" indent="-285750">
              <a:buFont typeface="Arial" panose="020B0604020202020204" pitchFamily="34" charset="0"/>
              <a:buChar char="•"/>
            </a:pPr>
            <a:r>
              <a:rPr lang="it-IT" sz="2000" dirty="0"/>
              <a:t>Propagazione degli errori perfetta (su x e su y)</a:t>
            </a:r>
          </a:p>
          <a:p>
            <a:pPr marL="285750" indent="-285750">
              <a:buFont typeface="Arial" panose="020B0604020202020204" pitchFamily="34" charset="0"/>
              <a:buChar char="•"/>
            </a:pPr>
            <a:r>
              <a:rPr lang="it-IT" sz="2000" dirty="0"/>
              <a:t>Angoli piccoli  &lt; 5°  ed effetto corretto </a:t>
            </a:r>
          </a:p>
          <a:p>
            <a:endParaRPr lang="it-IT" sz="2000" dirty="0"/>
          </a:p>
          <a:p>
            <a:r>
              <a:rPr lang="it-IT" sz="2000" dirty="0" err="1"/>
              <a:t>I’accelerazione</a:t>
            </a:r>
            <a:r>
              <a:rPr lang="it-IT" sz="2000" dirty="0"/>
              <a:t>  ricostruita g = 9.81  ± 0.02</a:t>
            </a:r>
          </a:p>
          <a:p>
            <a:r>
              <a:rPr lang="it-IT" sz="2000" dirty="0"/>
              <a:t> torna entro gli errori con  g = 9.81 usata in generazione. </a:t>
            </a:r>
          </a:p>
          <a:p>
            <a:r>
              <a:rPr lang="it-IT" sz="2000" dirty="0"/>
              <a:t>Il valor medio del chi-</a:t>
            </a:r>
            <a:r>
              <a:rPr lang="it-IT" sz="2000" dirty="0" err="1"/>
              <a:t>square</a:t>
            </a:r>
            <a:r>
              <a:rPr lang="it-IT" sz="2000" dirty="0"/>
              <a:t>   9.0 ± 4.2 è in accordo con quella prevista teoricamente   (</a:t>
            </a:r>
            <a:r>
              <a:rPr lang="it-IT" sz="2000" dirty="0" err="1"/>
              <a:t>n.d.o.f</a:t>
            </a:r>
            <a:r>
              <a:rPr lang="it-IT" sz="2000" dirty="0"/>
              <a:t> = 9) </a:t>
            </a:r>
          </a:p>
          <a:p>
            <a:endParaRPr lang="it-IT" sz="2000" dirty="0"/>
          </a:p>
          <a:p>
            <a:r>
              <a:rPr lang="it-IT" sz="2000" dirty="0"/>
              <a:t>Conclusione: L’</a:t>
            </a:r>
            <a:r>
              <a:rPr lang="it-IT" sz="2000" dirty="0" err="1"/>
              <a:t>algortimo</a:t>
            </a:r>
            <a:r>
              <a:rPr lang="it-IT" sz="2000" dirty="0"/>
              <a:t> di Analisi sembra corretto </a:t>
            </a:r>
          </a:p>
          <a:p>
            <a:endParaRPr lang="it-IT" sz="2000" dirty="0"/>
          </a:p>
          <a:p>
            <a:r>
              <a:rPr lang="it-IT" sz="2000" dirty="0"/>
              <a:t>Nonostante tutto c’è una  piccola discrepanza tra la distribuzione teorica attesa e la distribuzione ottenuta ….  Perché ? </a:t>
            </a:r>
          </a:p>
          <a:p>
            <a:endParaRPr lang="it-IT" dirty="0"/>
          </a:p>
          <a:p>
            <a:r>
              <a:rPr lang="it-IT" dirty="0"/>
              <a:t> </a:t>
            </a:r>
          </a:p>
        </p:txBody>
      </p:sp>
    </p:spTree>
    <p:extLst>
      <p:ext uri="{BB962C8B-B14F-4D97-AF65-F5344CB8AC3E}">
        <p14:creationId xmlns:p14="http://schemas.microsoft.com/office/powerpoint/2010/main" val="609278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991D7-974F-4F54-A7F7-B2BA1802EBF7}"/>
              </a:ext>
            </a:extLst>
          </p:cNvPr>
          <p:cNvSpPr>
            <a:spLocks noGrp="1"/>
          </p:cNvSpPr>
          <p:nvPr>
            <p:ph type="title"/>
          </p:nvPr>
        </p:nvSpPr>
        <p:spPr/>
        <p:txBody>
          <a:bodyPr/>
          <a:lstStyle/>
          <a:p>
            <a:r>
              <a:rPr lang="it-IT" dirty="0"/>
              <a:t>Chi-</a:t>
            </a:r>
            <a:r>
              <a:rPr lang="it-IT" dirty="0" err="1"/>
              <a:t>square</a:t>
            </a:r>
            <a:r>
              <a:rPr lang="it-IT" dirty="0"/>
              <a:t> distribuzione nel caso «</a:t>
            </a:r>
            <a:r>
              <a:rPr lang="it-IT" dirty="0" err="1"/>
              <a:t>lazy</a:t>
            </a:r>
            <a:r>
              <a:rPr lang="it-IT" dirty="0"/>
              <a:t>»</a:t>
            </a:r>
          </a:p>
        </p:txBody>
      </p:sp>
      <p:pic>
        <p:nvPicPr>
          <p:cNvPr id="7" name="Segnaposto contenuto 6" descr="Immagine che contiene testo, mappa&#10;&#10;Descrizione generata automaticamente">
            <a:extLst>
              <a:ext uri="{FF2B5EF4-FFF2-40B4-BE49-F238E27FC236}">
                <a16:creationId xmlns:a16="http://schemas.microsoft.com/office/drawing/2014/main" id="{41874833-F708-4406-90BB-A07F864E8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96" y="1463040"/>
            <a:ext cx="6491012" cy="5029835"/>
          </a:xfrm>
        </p:spPr>
      </p:pic>
      <p:sp>
        <p:nvSpPr>
          <p:cNvPr id="9" name="CasellaDiTesto 8">
            <a:extLst>
              <a:ext uri="{FF2B5EF4-FFF2-40B4-BE49-F238E27FC236}">
                <a16:creationId xmlns:a16="http://schemas.microsoft.com/office/drawing/2014/main" id="{7CF5865C-4158-4BB1-8F8A-8F1C773EEFF1}"/>
              </a:ext>
            </a:extLst>
          </p:cNvPr>
          <p:cNvSpPr txBox="1"/>
          <p:nvPr/>
        </p:nvSpPr>
        <p:spPr>
          <a:xfrm>
            <a:off x="6291072" y="1935353"/>
            <a:ext cx="5632703" cy="3970318"/>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3     </a:t>
            </a:r>
            <a:r>
              <a:rPr lang="it-IT" b="1" dirty="0"/>
              <a:t>(Studente PIGRO che fa poche misure!!!)  </a:t>
            </a:r>
          </a:p>
          <a:p>
            <a:pPr marL="285750" indent="-285750">
              <a:buFont typeface="Arial" panose="020B0604020202020204" pitchFamily="34" charset="0"/>
              <a:buChar char="•"/>
            </a:pPr>
            <a:r>
              <a:rPr lang="it-IT" dirty="0"/>
              <a:t>Propagazione degli errori perfetta (su x e su y)</a:t>
            </a:r>
          </a:p>
          <a:p>
            <a:pPr marL="285750" indent="-285750">
              <a:buFont typeface="Arial" panose="020B0604020202020204" pitchFamily="34" charset="0"/>
              <a:buChar char="•"/>
            </a:pPr>
            <a:r>
              <a:rPr lang="it-IT" dirty="0"/>
              <a:t>Angoli piccoli  &lt; 5°  ed effetto corretto </a:t>
            </a:r>
          </a:p>
          <a:p>
            <a:endParaRPr lang="it-IT" dirty="0"/>
          </a:p>
          <a:p>
            <a:r>
              <a:rPr lang="it-IT" dirty="0" err="1"/>
              <a:t>I’accelerazione</a:t>
            </a:r>
            <a:r>
              <a:rPr lang="it-IT" dirty="0"/>
              <a:t>  ricostruita  vale g = 9.81  ± 0.04  </a:t>
            </a:r>
          </a:p>
          <a:p>
            <a:r>
              <a:rPr lang="it-IT" dirty="0"/>
              <a:t>La «pigrizia» ha fatto raddoppiare l’errore anche se non ha mosso il valore centrale </a:t>
            </a:r>
          </a:p>
          <a:p>
            <a:endParaRPr lang="it-IT" dirty="0"/>
          </a:p>
          <a:p>
            <a:r>
              <a:rPr lang="it-IT" dirty="0"/>
              <a:t> Il chi-</a:t>
            </a:r>
            <a:r>
              <a:rPr lang="it-IT" dirty="0" err="1"/>
              <a:t>square</a:t>
            </a:r>
            <a:r>
              <a:rPr lang="it-IT" dirty="0"/>
              <a:t> è totalmente fuori dalla previsione.</a:t>
            </a:r>
          </a:p>
          <a:p>
            <a:r>
              <a:rPr lang="it-IT" dirty="0"/>
              <a:t>Perché? </a:t>
            </a:r>
          </a:p>
          <a:p>
            <a:endParaRPr lang="it-IT" dirty="0"/>
          </a:p>
          <a:p>
            <a:endParaRPr lang="it-IT" dirty="0"/>
          </a:p>
          <a:p>
            <a:r>
              <a:rPr lang="it-IT" dirty="0"/>
              <a:t> </a:t>
            </a:r>
          </a:p>
        </p:txBody>
      </p:sp>
    </p:spTree>
    <p:extLst>
      <p:ext uri="{BB962C8B-B14F-4D97-AF65-F5344CB8AC3E}">
        <p14:creationId xmlns:p14="http://schemas.microsoft.com/office/powerpoint/2010/main" val="3150174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E01CC4-B906-433E-ABE0-28010EF2A2AD}"/>
              </a:ext>
            </a:extLst>
          </p:cNvPr>
          <p:cNvSpPr>
            <a:spLocks noGrp="1"/>
          </p:cNvSpPr>
          <p:nvPr>
            <p:ph type="title"/>
          </p:nvPr>
        </p:nvSpPr>
        <p:spPr/>
        <p:txBody>
          <a:bodyPr/>
          <a:lstStyle/>
          <a:p>
            <a:r>
              <a:rPr lang="it-IT" dirty="0"/>
              <a:t>Chi-</a:t>
            </a:r>
            <a:r>
              <a:rPr lang="it-IT" dirty="0" err="1"/>
              <a:t>square</a:t>
            </a:r>
            <a:r>
              <a:rPr lang="it-IT" dirty="0"/>
              <a:t> nel caso «inaccurate»</a:t>
            </a:r>
          </a:p>
        </p:txBody>
      </p:sp>
      <p:pic>
        <p:nvPicPr>
          <p:cNvPr id="5" name="Segnaposto contenuto 4" descr="Immagine che contiene mappa&#10;&#10;Descrizione generata automaticamente">
            <a:extLst>
              <a:ext uri="{FF2B5EF4-FFF2-40B4-BE49-F238E27FC236}">
                <a16:creationId xmlns:a16="http://schemas.microsoft.com/office/drawing/2014/main" id="{03464BDB-C364-4467-A9E1-A0542041C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362" y="1664208"/>
            <a:ext cx="5629975" cy="4204888"/>
          </a:xfrm>
        </p:spPr>
      </p:pic>
      <p:sp>
        <p:nvSpPr>
          <p:cNvPr id="6" name="CasellaDiTesto 5">
            <a:extLst>
              <a:ext uri="{FF2B5EF4-FFF2-40B4-BE49-F238E27FC236}">
                <a16:creationId xmlns:a16="http://schemas.microsoft.com/office/drawing/2014/main" id="{963A08D8-76C0-41A3-A5F5-1EE95458F283}"/>
              </a:ext>
            </a:extLst>
          </p:cNvPr>
          <p:cNvSpPr txBox="1"/>
          <p:nvPr/>
        </p:nvSpPr>
        <p:spPr>
          <a:xfrm>
            <a:off x="6559297" y="1898777"/>
            <a:ext cx="5632703" cy="4247317"/>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Non è pigro  ma non cura i dettagli   </a:t>
            </a:r>
            <a:r>
              <a:rPr lang="it-IT" b="1" dirty="0"/>
              <a:t> </a:t>
            </a:r>
          </a:p>
          <a:p>
            <a:pPr marL="285750" indent="-285750">
              <a:buFont typeface="Arial" panose="020B0604020202020204" pitchFamily="34" charset="0"/>
              <a:buChar char="•"/>
            </a:pPr>
            <a:r>
              <a:rPr lang="it-IT" dirty="0"/>
              <a:t>Propagazione degli errori sbagliata (</a:t>
            </a:r>
            <a:r>
              <a:rPr lang="it-IT" b="1" dirty="0"/>
              <a:t>non tiene conto dell’errore lungo x</a:t>
            </a:r>
            <a:r>
              <a:rPr lang="it-IT" dirty="0"/>
              <a:t>) </a:t>
            </a:r>
          </a:p>
          <a:p>
            <a:pPr marL="285750" indent="-285750">
              <a:buFont typeface="Arial" panose="020B0604020202020204" pitchFamily="34" charset="0"/>
              <a:buChar char="•"/>
            </a:pPr>
            <a:r>
              <a:rPr lang="it-IT" dirty="0"/>
              <a:t>Angoli   &lt; 30°  e non corregge per l’effetto </a:t>
            </a:r>
          </a:p>
          <a:p>
            <a:pPr marL="285750" indent="-285750">
              <a:buFont typeface="Arial" panose="020B0604020202020204" pitchFamily="34" charset="0"/>
              <a:buChar char="•"/>
            </a:pPr>
            <a:r>
              <a:rPr lang="it-IT" dirty="0"/>
              <a:t>Non include della lunghezza misurata il </a:t>
            </a:r>
            <a:r>
              <a:rPr lang="it-IT" dirty="0" err="1"/>
              <a:t>pesetto</a:t>
            </a:r>
            <a:r>
              <a:rPr lang="it-IT" dirty="0"/>
              <a:t> appeso</a:t>
            </a:r>
          </a:p>
          <a:p>
            <a:endParaRPr lang="it-IT" dirty="0"/>
          </a:p>
          <a:p>
            <a:r>
              <a:rPr lang="it-IT" dirty="0" err="1"/>
              <a:t>I’accelerazione</a:t>
            </a:r>
            <a:r>
              <a:rPr lang="it-IT" dirty="0"/>
              <a:t>  ricostruita  vale g = 9.51  ± 0.03 </a:t>
            </a:r>
          </a:p>
          <a:p>
            <a:r>
              <a:rPr lang="it-IT" dirty="0"/>
              <a:t>L’</a:t>
            </a:r>
            <a:r>
              <a:rPr lang="it-IT" dirty="0" err="1"/>
              <a:t>inaccuratezza</a:t>
            </a:r>
            <a:r>
              <a:rPr lang="it-IT" dirty="0"/>
              <a:t> ha mosso il valore centrale  di 10-</a:t>
            </a:r>
            <a:r>
              <a:rPr lang="it-IT" dirty="0">
                <a:latin typeface="Symbol" panose="05050102010706020507" pitchFamily="18" charset="2"/>
              </a:rPr>
              <a:t>s</a:t>
            </a:r>
            <a:r>
              <a:rPr lang="it-IT" dirty="0"/>
              <a:t> rispetto al valore usato in generazione</a:t>
            </a:r>
          </a:p>
          <a:p>
            <a:endParaRPr lang="it-IT" dirty="0"/>
          </a:p>
          <a:p>
            <a:r>
              <a:rPr lang="it-IT" dirty="0"/>
              <a:t> Il chi-</a:t>
            </a:r>
            <a:r>
              <a:rPr lang="it-IT" dirty="0" err="1"/>
              <a:t>square</a:t>
            </a:r>
            <a:r>
              <a:rPr lang="it-IT" dirty="0"/>
              <a:t> è totalmente fuori scala ! </a:t>
            </a:r>
          </a:p>
          <a:p>
            <a:endParaRPr lang="it-IT" dirty="0"/>
          </a:p>
          <a:p>
            <a:endParaRPr lang="it-IT" dirty="0"/>
          </a:p>
          <a:p>
            <a:r>
              <a:rPr lang="it-IT" dirty="0"/>
              <a:t> </a:t>
            </a:r>
          </a:p>
        </p:txBody>
      </p:sp>
    </p:spTree>
    <p:extLst>
      <p:ext uri="{BB962C8B-B14F-4D97-AF65-F5344CB8AC3E}">
        <p14:creationId xmlns:p14="http://schemas.microsoft.com/office/powerpoint/2010/main" val="6978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9E17D3-EEBB-4716-937D-B2899F6AA6FE}"/>
              </a:ext>
            </a:extLst>
          </p:cNvPr>
          <p:cNvSpPr>
            <a:spLocks noGrp="1"/>
          </p:cNvSpPr>
          <p:nvPr>
            <p:ph type="title"/>
          </p:nvPr>
        </p:nvSpPr>
        <p:spPr/>
        <p:txBody>
          <a:bodyPr/>
          <a:lstStyle/>
          <a:p>
            <a:r>
              <a:rPr lang="it-IT" dirty="0"/>
              <a:t>Chi-</a:t>
            </a:r>
            <a:r>
              <a:rPr lang="it-IT" dirty="0" err="1"/>
              <a:t>square</a:t>
            </a:r>
            <a:r>
              <a:rPr lang="it-IT" dirty="0"/>
              <a:t> nel caso «inaccurate»</a:t>
            </a:r>
          </a:p>
        </p:txBody>
      </p:sp>
      <p:pic>
        <p:nvPicPr>
          <p:cNvPr id="5" name="Segnaposto contenuto 4" descr="Immagine che contiene screenshot&#10;&#10;Descrizione generata automaticamente">
            <a:extLst>
              <a:ext uri="{FF2B5EF4-FFF2-40B4-BE49-F238E27FC236}">
                <a16:creationId xmlns:a16="http://schemas.microsoft.com/office/drawing/2014/main" id="{97C603A8-349E-4672-AAEA-4DB29E724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826059" cy="4351338"/>
          </a:xfrm>
        </p:spPr>
      </p:pic>
      <p:sp>
        <p:nvSpPr>
          <p:cNvPr id="6" name="CasellaDiTesto 5">
            <a:extLst>
              <a:ext uri="{FF2B5EF4-FFF2-40B4-BE49-F238E27FC236}">
                <a16:creationId xmlns:a16="http://schemas.microsoft.com/office/drawing/2014/main" id="{CA9886FF-5919-438E-BE66-2FD055DAE36C}"/>
              </a:ext>
            </a:extLst>
          </p:cNvPr>
          <p:cNvSpPr txBox="1"/>
          <p:nvPr/>
        </p:nvSpPr>
        <p:spPr>
          <a:xfrm>
            <a:off x="6431281" y="1423289"/>
            <a:ext cx="5632703" cy="5355312"/>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a:t>
            </a:r>
            <a:r>
              <a:rPr lang="it-IT" b="1" dirty="0"/>
              <a:t> </a:t>
            </a:r>
          </a:p>
          <a:p>
            <a:pPr marL="285750" indent="-285750">
              <a:buFont typeface="Arial" panose="020B0604020202020204" pitchFamily="34" charset="0"/>
              <a:buChar char="•"/>
            </a:pPr>
            <a:r>
              <a:rPr lang="it-IT" b="1" dirty="0"/>
              <a:t>Errore triviale. In una certa frazione di casi crede di contare 10 oscillazioni ma in realtà sono 9 perché conta partendo da 1 e non da 0. </a:t>
            </a:r>
            <a:r>
              <a:rPr lang="it-IT" dirty="0"/>
              <a:t> </a:t>
            </a:r>
          </a:p>
          <a:p>
            <a:endParaRPr lang="it-IT" dirty="0"/>
          </a:p>
          <a:p>
            <a:r>
              <a:rPr lang="it-IT" dirty="0" err="1"/>
              <a:t>I’accelerazione</a:t>
            </a:r>
            <a:r>
              <a:rPr lang="it-IT" dirty="0"/>
              <a:t>  ricostruita   g = 11.4  ± 0.3  è in buon accordo con quella sulla superficie di Nettuno!  </a:t>
            </a:r>
          </a:p>
          <a:p>
            <a:endParaRPr lang="it-IT" dirty="0"/>
          </a:p>
          <a:p>
            <a:r>
              <a:rPr lang="it-IT" dirty="0"/>
              <a:t>Da notare l’insidioso chi-</a:t>
            </a:r>
            <a:r>
              <a:rPr lang="it-IT" dirty="0" err="1"/>
              <a:t>square</a:t>
            </a:r>
            <a:r>
              <a:rPr lang="it-IT" dirty="0"/>
              <a:t> che può anche dare valori ragionevoli.   </a:t>
            </a:r>
          </a:p>
          <a:p>
            <a:endParaRPr lang="it-IT" dirty="0"/>
          </a:p>
          <a:p>
            <a:r>
              <a:rPr lang="it-IT" dirty="0"/>
              <a:t> Questo esempio dimostra che il chi-quadro come indicatore di qualità della misura qualche volta non funziona. La sua bontà non è condizione sufficiente a validare una misura! </a:t>
            </a:r>
          </a:p>
          <a:p>
            <a:endParaRPr lang="it-IT" dirty="0"/>
          </a:p>
          <a:p>
            <a:endParaRPr lang="it-IT" dirty="0"/>
          </a:p>
          <a:p>
            <a:r>
              <a:rPr lang="it-IT" dirty="0"/>
              <a:t> </a:t>
            </a:r>
          </a:p>
        </p:txBody>
      </p:sp>
    </p:spTree>
    <p:extLst>
      <p:ext uri="{BB962C8B-B14F-4D97-AF65-F5344CB8AC3E}">
        <p14:creationId xmlns:p14="http://schemas.microsoft.com/office/powerpoint/2010/main" val="674462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B375-9771-4080-8433-98B89D358B74}"/>
              </a:ext>
            </a:extLst>
          </p:cNvPr>
          <p:cNvSpPr>
            <a:spLocks noGrp="1"/>
          </p:cNvSpPr>
          <p:nvPr>
            <p:ph type="title"/>
          </p:nvPr>
        </p:nvSpPr>
        <p:spPr/>
        <p:txBody>
          <a:bodyPr>
            <a:normAutofit/>
          </a:bodyPr>
          <a:lstStyle/>
          <a:p>
            <a:r>
              <a:rPr lang="it-IT" sz="4000" b="1" dirty="0"/>
              <a:t>Sistematica dovuta al non perfetto isocronismo</a:t>
            </a:r>
          </a:p>
        </p:txBody>
      </p:sp>
      <p:sp>
        <p:nvSpPr>
          <p:cNvPr id="3" name="Segnaposto contenuto 2">
            <a:extLst>
              <a:ext uri="{FF2B5EF4-FFF2-40B4-BE49-F238E27FC236}">
                <a16:creationId xmlns:a16="http://schemas.microsoft.com/office/drawing/2014/main" id="{E6D7AD71-B30C-44C9-AA38-6752C4E5A9B7}"/>
              </a:ext>
            </a:extLst>
          </p:cNvPr>
          <p:cNvSpPr>
            <a:spLocks noGrp="1"/>
          </p:cNvSpPr>
          <p:nvPr>
            <p:ph idx="1"/>
          </p:nvPr>
        </p:nvSpPr>
        <p:spPr>
          <a:xfrm>
            <a:off x="6599582" y="1532697"/>
            <a:ext cx="5092148" cy="4351338"/>
          </a:xfrm>
        </p:spPr>
        <p:txBody>
          <a:bodyPr>
            <a:normAutofit/>
          </a:bodyPr>
          <a:lstStyle/>
          <a:p>
            <a:pPr marL="0" indent="0">
              <a:buNone/>
            </a:pPr>
            <a:r>
              <a:rPr lang="it-IT" sz="2000" dirty="0"/>
              <a:t>Possiamo decidere di non misurare l’ampiezza dell’oscillazione (risparmiamo sul goniometro)  e sceglierla ogni volta a caso tra [0,theta]  quindi applicare ai periodi ricostruiti una correzione  media. </a:t>
            </a:r>
          </a:p>
          <a:p>
            <a:pPr marL="0" indent="0">
              <a:buNone/>
            </a:pPr>
            <a:r>
              <a:rPr lang="it-IT" sz="2000" dirty="0" err="1">
                <a:latin typeface="Comic Sans MS" panose="030F0702030302020204" pitchFamily="66" charset="0"/>
              </a:rPr>
              <a:t>thetarec</a:t>
            </a:r>
            <a:r>
              <a:rPr lang="it-IT" sz="2000" dirty="0">
                <a:latin typeface="Comic Sans MS" panose="030F0702030302020204" pitchFamily="66" charset="0"/>
              </a:rPr>
              <a:t> = (</a:t>
            </a:r>
            <a:r>
              <a:rPr lang="it-IT" sz="2000" dirty="0" err="1">
                <a:latin typeface="Comic Sans MS" panose="030F0702030302020204" pitchFamily="66" charset="0"/>
              </a:rPr>
              <a:t>thetamax-thetamin</a:t>
            </a:r>
            <a:r>
              <a:rPr lang="it-IT" sz="2000" dirty="0">
                <a:latin typeface="Comic Sans MS" panose="030F0702030302020204" pitchFamily="66" charset="0"/>
              </a:rPr>
              <a:t>)/2      </a:t>
            </a:r>
          </a:p>
          <a:p>
            <a:pPr marL="0" indent="0">
              <a:buNone/>
            </a:pPr>
            <a:r>
              <a:rPr lang="it-IT" sz="2000" dirty="0" err="1">
                <a:latin typeface="Comic Sans MS" panose="030F0702030302020204" pitchFamily="66" charset="0"/>
              </a:rPr>
              <a:t>trec</a:t>
            </a:r>
            <a:r>
              <a:rPr lang="it-IT" sz="2000" dirty="0">
                <a:latin typeface="Comic Sans MS" panose="030F0702030302020204" pitchFamily="66" charset="0"/>
              </a:rPr>
              <a:t> = </a:t>
            </a:r>
            <a:r>
              <a:rPr lang="it-IT" sz="2000" dirty="0" err="1">
                <a:latin typeface="Comic Sans MS" panose="030F0702030302020204" pitchFamily="66" charset="0"/>
              </a:rPr>
              <a:t>trec</a:t>
            </a:r>
            <a:r>
              <a:rPr lang="it-IT" sz="2000" dirty="0">
                <a:latin typeface="Comic Sans MS" panose="030F0702030302020204" pitchFamily="66" charset="0"/>
              </a:rPr>
              <a:t>/(1+thetarec*</a:t>
            </a:r>
            <a:r>
              <a:rPr lang="it-IT" sz="2000" dirty="0" err="1">
                <a:latin typeface="Comic Sans MS" panose="030F0702030302020204" pitchFamily="66" charset="0"/>
              </a:rPr>
              <a:t>thetarec</a:t>
            </a:r>
            <a:r>
              <a:rPr lang="it-IT" sz="2000" dirty="0">
                <a:latin typeface="Comic Sans MS" panose="030F0702030302020204" pitchFamily="66" charset="0"/>
              </a:rPr>
              <a:t>/16)</a:t>
            </a:r>
          </a:p>
          <a:p>
            <a:pPr marL="0" indent="0">
              <a:buNone/>
            </a:pPr>
            <a:r>
              <a:rPr lang="it-IT" sz="2000" dirty="0"/>
              <a:t>Quale errore sistematico commettiamo se decidiamo di applicare la correzione media?</a:t>
            </a:r>
          </a:p>
          <a:p>
            <a:pPr marL="0" indent="0" algn="ctr">
              <a:buNone/>
            </a:pPr>
            <a:r>
              <a:rPr lang="it-IT" sz="2000" b="1" dirty="0"/>
              <a:t>Errore sistematico e errore statistico sono paragonabili se  theta &lt; 15° </a:t>
            </a:r>
          </a:p>
        </p:txBody>
      </p:sp>
      <p:pic>
        <p:nvPicPr>
          <p:cNvPr id="5" name="Immagine 4" descr="Immagine che contiene screenshot&#10;&#10;Descrizione generata automaticamente">
            <a:extLst>
              <a:ext uri="{FF2B5EF4-FFF2-40B4-BE49-F238E27FC236}">
                <a16:creationId xmlns:a16="http://schemas.microsoft.com/office/drawing/2014/main" id="{A46FA0D1-B1C4-43F9-B8E4-7D992ACF2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243579"/>
            <a:ext cx="5555393" cy="4892526"/>
          </a:xfrm>
          <a:prstGeom prst="rect">
            <a:avLst/>
          </a:prstGeom>
        </p:spPr>
      </p:pic>
    </p:spTree>
    <p:extLst>
      <p:ext uri="{BB962C8B-B14F-4D97-AF65-F5344CB8AC3E}">
        <p14:creationId xmlns:p14="http://schemas.microsoft.com/office/powerpoint/2010/main" val="26929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361FD-C373-44BF-9393-EAE6DD8E3028}"/>
              </a:ext>
            </a:extLst>
          </p:cNvPr>
          <p:cNvSpPr>
            <a:spLocks noGrp="1"/>
          </p:cNvSpPr>
          <p:nvPr>
            <p:ph type="title"/>
          </p:nvPr>
        </p:nvSpPr>
        <p:spPr/>
        <p:txBody>
          <a:bodyPr/>
          <a:lstStyle/>
          <a:p>
            <a:r>
              <a:rPr lang="it-IT" dirty="0"/>
              <a:t>Esercizi</a:t>
            </a:r>
          </a:p>
        </p:txBody>
      </p:sp>
      <p:sp>
        <p:nvSpPr>
          <p:cNvPr id="3" name="Segnaposto contenuto 2">
            <a:extLst>
              <a:ext uri="{FF2B5EF4-FFF2-40B4-BE49-F238E27FC236}">
                <a16:creationId xmlns:a16="http://schemas.microsoft.com/office/drawing/2014/main" id="{5088AD08-5162-445D-9DC7-9526A676B3C2}"/>
              </a:ext>
            </a:extLst>
          </p:cNvPr>
          <p:cNvSpPr>
            <a:spLocks noGrp="1"/>
          </p:cNvSpPr>
          <p:nvPr>
            <p:ph idx="1"/>
          </p:nvPr>
        </p:nvSpPr>
        <p:spPr/>
        <p:txBody>
          <a:bodyPr/>
          <a:lstStyle/>
          <a:p>
            <a:r>
              <a:rPr lang="it-IT" dirty="0"/>
              <a:t>Includere nella simulazione l’effetto dovuto alla non </a:t>
            </a:r>
            <a:r>
              <a:rPr lang="it-IT" dirty="0" err="1"/>
              <a:t>puntiformità</a:t>
            </a:r>
            <a:r>
              <a:rPr lang="it-IT" dirty="0"/>
              <a:t> </a:t>
            </a:r>
          </a:p>
          <a:p>
            <a:pPr marL="0" indent="0">
              <a:buNone/>
            </a:pPr>
            <a:r>
              <a:rPr lang="it-IT" dirty="0"/>
              <a:t>   Suggerimento: Il momento di inerzia del peso non è in genere noto  tuttavia è sicuramente della forma I =KL</a:t>
            </a:r>
            <a:r>
              <a:rPr lang="it-IT" baseline="30000" dirty="0"/>
              <a:t>2</a:t>
            </a:r>
            <a:r>
              <a:rPr lang="it-IT" dirty="0"/>
              <a:t> (dove L è la dimensione «tipica» del </a:t>
            </a:r>
            <a:r>
              <a:rPr lang="it-IT" dirty="0" err="1"/>
              <a:t>pesetto</a:t>
            </a:r>
            <a:r>
              <a:rPr lang="it-IT" dirty="0"/>
              <a:t>). Si  trovi un </a:t>
            </a:r>
            <a:r>
              <a:rPr lang="it-IT" dirty="0" err="1"/>
              <a:t>upper</a:t>
            </a:r>
            <a:r>
              <a:rPr lang="it-IT" dirty="0"/>
              <a:t> </a:t>
            </a:r>
            <a:r>
              <a:rPr lang="it-IT" dirty="0" err="1"/>
              <a:t>limit</a:t>
            </a:r>
            <a:r>
              <a:rPr lang="it-IT" dirty="0"/>
              <a:t> per k. Si proponga una correzione ai </a:t>
            </a:r>
            <a:r>
              <a:rPr lang="it-IT" dirty="0" err="1"/>
              <a:t>raw</a:t>
            </a:r>
            <a:r>
              <a:rPr lang="it-IT" dirty="0"/>
              <a:t> data e si  discuta l’effetto sistematico su g</a:t>
            </a:r>
          </a:p>
          <a:p>
            <a:r>
              <a:rPr lang="it-IT" dirty="0"/>
              <a:t>Includere nella simulazione l’effetto dovuto agli attriti</a:t>
            </a:r>
          </a:p>
          <a:p>
            <a:pPr marL="0" indent="0">
              <a:buNone/>
            </a:pPr>
            <a:r>
              <a:rPr lang="it-IT" dirty="0"/>
              <a:t>Suggerimento:  Informarsi su come è definito il «fattore di qualità» di un pendolo. Includerlo nella simulazione. Dire come e con quale precisione si può misurare.  Dire quali sono i suoi effetti sistematici sulla misura di g.  </a:t>
            </a:r>
          </a:p>
        </p:txBody>
      </p:sp>
    </p:spTree>
    <p:extLst>
      <p:ext uri="{BB962C8B-B14F-4D97-AF65-F5344CB8AC3E}">
        <p14:creationId xmlns:p14="http://schemas.microsoft.com/office/powerpoint/2010/main" val="392036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15BD9-5EFB-4CF7-995B-D19D4A0C0FBF}"/>
              </a:ext>
            </a:extLst>
          </p:cNvPr>
          <p:cNvSpPr>
            <a:spLocks noGrp="1"/>
          </p:cNvSpPr>
          <p:nvPr>
            <p:ph type="title"/>
          </p:nvPr>
        </p:nvSpPr>
        <p:spPr/>
        <p:txBody>
          <a:bodyPr>
            <a:normAutofit/>
          </a:bodyPr>
          <a:lstStyle/>
          <a:p>
            <a:pPr algn="ctr"/>
            <a:r>
              <a:rPr lang="it-IT" dirty="0"/>
              <a:t>Best </a:t>
            </a:r>
            <a:r>
              <a:rPr lang="it-IT" dirty="0" err="1"/>
              <a:t>Fit</a:t>
            </a:r>
            <a:r>
              <a:rPr lang="it-IT" dirty="0"/>
              <a:t> a una circonferenza </a:t>
            </a:r>
          </a:p>
        </p:txBody>
      </p:sp>
      <p:pic>
        <p:nvPicPr>
          <p:cNvPr id="5" name="Segnaposto contenuto 4" descr="Immagine che contiene natura, esterni, arcobaleno, treno&#10;&#10;Descrizione generata automaticamente">
            <a:extLst>
              <a:ext uri="{FF2B5EF4-FFF2-40B4-BE49-F238E27FC236}">
                <a16:creationId xmlns:a16="http://schemas.microsoft.com/office/drawing/2014/main" id="{5BA19B15-7AFD-4725-A432-5C64B524E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339" y="1690688"/>
            <a:ext cx="6747153" cy="4351338"/>
          </a:xfrm>
        </p:spPr>
      </p:pic>
      <p:sp>
        <p:nvSpPr>
          <p:cNvPr id="6" name="CasellaDiTesto 5">
            <a:extLst>
              <a:ext uri="{FF2B5EF4-FFF2-40B4-BE49-F238E27FC236}">
                <a16:creationId xmlns:a16="http://schemas.microsoft.com/office/drawing/2014/main" id="{4EEFBD3D-EF7E-4CE2-A2CC-C00CE2ECE367}"/>
              </a:ext>
            </a:extLst>
          </p:cNvPr>
          <p:cNvSpPr txBox="1"/>
          <p:nvPr/>
        </p:nvSpPr>
        <p:spPr>
          <a:xfrm>
            <a:off x="8050695" y="1691561"/>
            <a:ext cx="3697357" cy="4801314"/>
          </a:xfrm>
          <a:prstGeom prst="rect">
            <a:avLst/>
          </a:prstGeom>
          <a:noFill/>
        </p:spPr>
        <p:txBody>
          <a:bodyPr wrap="square" rtlCol="0">
            <a:spAutoFit/>
          </a:bodyPr>
          <a:lstStyle/>
          <a:p>
            <a:r>
              <a:rPr lang="it-IT" dirty="0"/>
              <a:t>Il rapporto tra raggio esterno e raggio interno di un doppio arcobaleno è legato all’indice di rifrazione dell’acqua  </a:t>
            </a:r>
          </a:p>
          <a:p>
            <a:endParaRPr lang="it-IT" dirty="0"/>
          </a:p>
          <a:p>
            <a:r>
              <a:rPr lang="it-IT" dirty="0"/>
              <a:t>R1/R2 = f(n) </a:t>
            </a:r>
          </a:p>
          <a:p>
            <a:endParaRPr lang="it-IT" dirty="0"/>
          </a:p>
          <a:p>
            <a:r>
              <a:rPr lang="it-IT" dirty="0"/>
              <a:t>Idea sperimentale: si misurano raggi e  si determina n invertendo f(n) </a:t>
            </a:r>
          </a:p>
          <a:p>
            <a:endParaRPr lang="it-IT" dirty="0"/>
          </a:p>
          <a:p>
            <a:r>
              <a:rPr lang="it-IT" dirty="0"/>
              <a:t>Come si determina il best </a:t>
            </a:r>
            <a:r>
              <a:rPr lang="it-IT" dirty="0" err="1"/>
              <a:t>fit</a:t>
            </a:r>
            <a:r>
              <a:rPr lang="it-IT" dirty="0"/>
              <a:t> alla circonferenza?  </a:t>
            </a:r>
          </a:p>
          <a:p>
            <a:endParaRPr lang="it-IT" dirty="0"/>
          </a:p>
          <a:p>
            <a:r>
              <a:rPr lang="it-IT" dirty="0"/>
              <a:t>Quale algoritmo di ricostruzione va usato ? </a:t>
            </a:r>
          </a:p>
          <a:p>
            <a:endParaRPr lang="it-IT" dirty="0"/>
          </a:p>
          <a:p>
            <a:endParaRPr lang="it-IT" dirty="0"/>
          </a:p>
        </p:txBody>
      </p:sp>
    </p:spTree>
    <p:extLst>
      <p:ext uri="{BB962C8B-B14F-4D97-AF65-F5344CB8AC3E}">
        <p14:creationId xmlns:p14="http://schemas.microsoft.com/office/powerpoint/2010/main" val="238255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97D289-C4AE-4997-A1A3-9D26A7402147}"/>
              </a:ext>
            </a:extLst>
          </p:cNvPr>
          <p:cNvSpPr>
            <a:spLocks noGrp="1"/>
          </p:cNvSpPr>
          <p:nvPr>
            <p:ph type="title"/>
          </p:nvPr>
        </p:nvSpPr>
        <p:spPr/>
        <p:txBody>
          <a:bodyPr/>
          <a:lstStyle/>
          <a:p>
            <a:pPr algn="ctr"/>
            <a:r>
              <a:rPr lang="it-IT" b="1" dirty="0"/>
              <a:t>Algoritmo ingenuo !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90BA4C3-54CD-47DB-A311-8F4EA0B85183}"/>
                  </a:ext>
                </a:extLst>
              </p:cNvPr>
              <p:cNvSpPr>
                <a:spLocks noGrp="1"/>
              </p:cNvSpPr>
              <p:nvPr>
                <p:ph idx="1"/>
              </p:nvPr>
            </p:nvSpPr>
            <p:spPr/>
            <p:txBody>
              <a:bodyPr/>
              <a:lstStyle/>
              <a:p>
                <a:r>
                  <a:rPr lang="it-IT" dirty="0"/>
                  <a:t> minimizzare </a:t>
                </a:r>
              </a:p>
              <a:p>
                <a:pPr marL="0" indent="0">
                  <a:buNone/>
                </a:pP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𝜒</m:t>
                          </m:r>
                        </m:e>
                        <m:sup>
                          <m:r>
                            <a:rPr lang="it-IT" b="0" i="1" smtClean="0">
                              <a:latin typeface="Cambria Math" panose="02040503050406030204" pitchFamily="18" charset="0"/>
                              <a:ea typeface="Cambria Math" panose="02040503050406030204" pitchFamily="18" charset="0"/>
                            </a:rPr>
                            <m:t>2  </m:t>
                          </m:r>
                        </m:sup>
                      </m:sSup>
                      <m:r>
                        <a:rPr lang="it-IT" b="0" i="1" smtClean="0">
                          <a:latin typeface="Cambria Math" panose="02040503050406030204" pitchFamily="18" charset="0"/>
                          <a:ea typeface="Cambria Math" panose="02040503050406030204" pitchFamily="18" charset="0"/>
                        </a:rPr>
                        <m:t>= </m:t>
                      </m:r>
                      <m:nary>
                        <m:naryPr>
                          <m:chr m:val="∑"/>
                          <m:subHide m:val="on"/>
                          <m:supHide m:val="on"/>
                          <m:ctrlPr>
                            <a:rPr lang="it-IT" b="0" i="1" smtClean="0">
                              <a:latin typeface="Cambria Math" panose="02040503050406030204" pitchFamily="18" charset="0"/>
                              <a:ea typeface="Cambria Math" panose="02040503050406030204" pitchFamily="18" charset="0"/>
                            </a:rPr>
                          </m:ctrlPr>
                        </m:naryPr>
                        <m:sub/>
                        <m:sup/>
                        <m:e>
                          <m:f>
                            <m:fPr>
                              <m:ctrlPr>
                                <a:rPr lang="it-IT" b="0" i="1" smtClean="0">
                                  <a:latin typeface="Cambria Math" panose="02040503050406030204" pitchFamily="18" charset="0"/>
                                  <a:ea typeface="Cambria Math" panose="02040503050406030204" pitchFamily="18" charset="0"/>
                                </a:rPr>
                              </m:ctrlPr>
                            </m:fPr>
                            <m:num>
                              <m:sSup>
                                <m:sSupPr>
                                  <m:ctrlPr>
                                    <a:rPr lang="it-IT" b="0" i="1" smtClean="0">
                                      <a:latin typeface="Cambria Math" panose="02040503050406030204" pitchFamily="18" charset="0"/>
                                      <a:ea typeface="Cambria Math" panose="02040503050406030204" pitchFamily="18" charset="0"/>
                                    </a:rPr>
                                  </m:ctrlPr>
                                </m:sSupPr>
                                <m:e>
                                  <m:d>
                                    <m:dPr>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𝑦</m:t>
                                          </m:r>
                                        </m:e>
                                        <m:sub>
                                          <m:r>
                                            <a:rPr lang="it-IT" i="1">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𝑖</m:t>
                                          </m:r>
                                        </m:sub>
                                      </m:sSub>
                                    </m:e>
                                  </m:d>
                                  <m:r>
                                    <a:rPr lang="it-IT" i="1">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2</m:t>
                                  </m:r>
                                </m:sup>
                              </m:sSup>
                            </m:num>
                            <m:den>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e>
                                  </m:d>
                                </m:e>
                                <m:sup>
                                  <m:r>
                                    <a:rPr lang="it-IT" b="0" i="1" smtClean="0">
                                      <a:latin typeface="Cambria Math" panose="02040503050406030204" pitchFamily="18" charset="0"/>
                                      <a:ea typeface="Cambria Math" panose="02040503050406030204" pitchFamily="18" charset="0"/>
                                    </a:rPr>
                                    <m:t>2</m:t>
                                  </m:r>
                                </m:sup>
                              </m:sSup>
                            </m:den>
                          </m:f>
                        </m:e>
                      </m:nary>
                    </m:oMath>
                  </m:oMathPara>
                </a14:m>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𝑐</m:t>
                          </m:r>
                        </m:sub>
                      </m:sSub>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rPr>
                          </m:ctrlPr>
                        </m:radPr>
                        <m:deg/>
                        <m:e>
                          <m:sSup>
                            <m:sSupPr>
                              <m:ctrlPr>
                                <a:rPr lang="it-IT" b="0"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𝑐</m:t>
                                      </m:r>
                                    </m:sub>
                                  </m:sSub>
                                </m:e>
                              </m:d>
                            </m:e>
                            <m:sup>
                              <m:r>
                                <a:rPr lang="it-IT" b="0" i="1" smtClean="0">
                                  <a:latin typeface="Cambria Math" panose="02040503050406030204" pitchFamily="18" charset="0"/>
                                </a:rPr>
                                <m:t>2</m:t>
                              </m:r>
                            </m:sup>
                          </m:sSup>
                        </m:e>
                      </m:rad>
                      <m:r>
                        <a:rPr lang="it-IT" b="0" i="1" smtClean="0">
                          <a:latin typeface="Cambria Math" panose="02040503050406030204" pitchFamily="18" charset="0"/>
                        </a:rPr>
                        <m:t> </m:t>
                      </m:r>
                    </m:oMath>
                  </m:oMathPara>
                </a14:m>
                <a:endParaRPr lang="it-IT" dirty="0"/>
              </a:p>
              <a:p>
                <a:pPr marL="0" indent="0">
                  <a:buNone/>
                </a:pPr>
                <a:endParaRPr lang="it-IT" dirty="0"/>
              </a:p>
              <a:p>
                <a:pPr marL="0" indent="0">
                  <a:buNone/>
                </a:pPr>
                <a:r>
                  <a:rPr lang="it-IT" dirty="0"/>
                  <a:t>Ci sono due problemi </a:t>
                </a:r>
              </a:p>
              <a:p>
                <a:r>
                  <a:rPr lang="it-IT" dirty="0"/>
                  <a:t>Il doppio segno  (facile da risolvere!  ) </a:t>
                </a:r>
              </a:p>
              <a:p>
                <a:r>
                  <a:rPr lang="it-IT" dirty="0"/>
                  <a:t>Se x ≈xc  la derivata diverge!   </a:t>
                </a:r>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E90BA4C3-54CD-47DB-A311-8F4EA0B8518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spTree>
    <p:extLst>
      <p:ext uri="{BB962C8B-B14F-4D97-AF65-F5344CB8AC3E}">
        <p14:creationId xmlns:p14="http://schemas.microsoft.com/office/powerpoint/2010/main" val="3747732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6FC646-7606-4B56-914D-1FC393D7E7F0}"/>
              </a:ext>
            </a:extLst>
          </p:cNvPr>
          <p:cNvSpPr>
            <a:spLocks noGrp="1"/>
          </p:cNvSpPr>
          <p:nvPr>
            <p:ph type="title"/>
          </p:nvPr>
        </p:nvSpPr>
        <p:spPr/>
        <p:txBody>
          <a:bodyPr/>
          <a:lstStyle/>
          <a:p>
            <a:pPr algn="ctr"/>
            <a:r>
              <a:rPr lang="it-IT" b="1" dirty="0"/>
              <a:t>Algoritmo meno ingenuo </a:t>
            </a:r>
          </a:p>
        </p:txBody>
      </p:sp>
      <p:sp>
        <p:nvSpPr>
          <p:cNvPr id="3" name="Segnaposto contenuto 2">
            <a:extLst>
              <a:ext uri="{FF2B5EF4-FFF2-40B4-BE49-F238E27FC236}">
                <a16:creationId xmlns:a16="http://schemas.microsoft.com/office/drawing/2014/main" id="{51C1C909-631E-439F-8079-1B47DA57587C}"/>
              </a:ext>
            </a:extLst>
          </p:cNvPr>
          <p:cNvSpPr>
            <a:spLocks noGrp="1"/>
          </p:cNvSpPr>
          <p:nvPr>
            <p:ph idx="1"/>
          </p:nvPr>
        </p:nvSpPr>
        <p:spPr>
          <a:xfrm>
            <a:off x="391886" y="1690688"/>
            <a:ext cx="10515600" cy="4292146"/>
          </a:xfrm>
        </p:spPr>
        <p:txBody>
          <a:bodyPr>
            <a:normAutofit fontScale="77500" lnSpcReduction="20000"/>
          </a:bodyPr>
          <a:lstStyle/>
          <a:p>
            <a:r>
              <a:rPr lang="it-IT" dirty="0"/>
              <a:t>Per trovare la migliore circonferenza compatibile con i punti </a:t>
            </a:r>
            <a:r>
              <a:rPr lang="it-IT" i="1" dirty="0"/>
              <a:t>(</a:t>
            </a:r>
            <a:r>
              <a:rPr lang="it-IT" i="1" dirty="0" err="1"/>
              <a:t>xi,yi</a:t>
            </a:r>
            <a:r>
              <a:rPr lang="it-IT" i="1" dirty="0"/>
              <a:t> ) i=1,…,n (n&gt;3) </a:t>
            </a:r>
            <a:r>
              <a:rPr lang="it-IT" dirty="0"/>
              <a:t>conviene</a:t>
            </a:r>
          </a:p>
          <a:p>
            <a:r>
              <a:rPr lang="it-IT" dirty="0"/>
              <a:t>effettuare  la trasformazione che porta il baricentro nell’origine    </a:t>
            </a:r>
          </a:p>
          <a:p>
            <a:pPr marL="0" indent="0">
              <a:buNone/>
            </a:pPr>
            <a:r>
              <a:rPr lang="it-IT" i="1" dirty="0"/>
              <a:t>    u</a:t>
            </a:r>
            <a:r>
              <a:rPr lang="it-IT" dirty="0"/>
              <a:t>=</a:t>
            </a:r>
            <a:r>
              <a:rPr lang="it-IT" i="1" dirty="0"/>
              <a:t>x</a:t>
            </a:r>
            <a:r>
              <a:rPr lang="it-IT" dirty="0"/>
              <a:t>−</a:t>
            </a:r>
            <a:r>
              <a:rPr lang="it-IT" dirty="0" err="1"/>
              <a:t>xb</a:t>
            </a:r>
            <a:r>
              <a:rPr lang="it-IT" dirty="0"/>
              <a:t> ;  </a:t>
            </a:r>
            <a:r>
              <a:rPr lang="it-IT" i="1" dirty="0"/>
              <a:t>v</a:t>
            </a:r>
            <a:r>
              <a:rPr lang="it-IT" dirty="0"/>
              <a:t>= </a:t>
            </a:r>
            <a:r>
              <a:rPr lang="it-IT" i="1" dirty="0"/>
              <a:t>y</a:t>
            </a:r>
            <a:r>
              <a:rPr lang="it-IT" dirty="0"/>
              <a:t>−</a:t>
            </a:r>
            <a:r>
              <a:rPr lang="it-IT" dirty="0" err="1"/>
              <a:t>yb</a:t>
            </a:r>
            <a:r>
              <a:rPr lang="it-IT" dirty="0"/>
              <a:t> </a:t>
            </a:r>
          </a:p>
          <a:p>
            <a:r>
              <a:rPr lang="it-IT" dirty="0"/>
              <a:t>Quindi minimizzare la quantità «chi-</a:t>
            </a:r>
            <a:r>
              <a:rPr lang="it-IT" dirty="0" err="1"/>
              <a:t>square</a:t>
            </a:r>
            <a:r>
              <a:rPr lang="it-IT" dirty="0"/>
              <a:t>-like» </a:t>
            </a:r>
          </a:p>
          <a:p>
            <a:endParaRPr lang="it-IT" dirty="0"/>
          </a:p>
          <a:p>
            <a:endParaRPr lang="it-IT" dirty="0"/>
          </a:p>
          <a:p>
            <a:endParaRPr lang="it-IT" dirty="0"/>
          </a:p>
          <a:p>
            <a:endParaRPr lang="it-IT" dirty="0"/>
          </a:p>
          <a:p>
            <a:pPr marL="0" indent="0">
              <a:buNone/>
            </a:pPr>
            <a:endParaRPr lang="it-IT" dirty="0"/>
          </a:p>
          <a:p>
            <a:pPr marL="0" indent="0">
              <a:buNone/>
            </a:pPr>
            <a:endParaRPr lang="it-IT" dirty="0"/>
          </a:p>
          <a:p>
            <a:pPr marL="0" indent="0">
              <a:buNone/>
            </a:pPr>
            <a:r>
              <a:rPr lang="it-IT" dirty="0"/>
              <a:t>Esercizio Risolvere analiticamente la minimizzazione e controllare con quella implementata nel codice circle.py </a:t>
            </a:r>
          </a:p>
          <a:p>
            <a:pPr marL="0" indent="0">
              <a:buNone/>
            </a:pPr>
            <a:endParaRPr lang="it-IT" i="1" dirty="0"/>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11F2A7A-FA58-449F-B1AE-6662B7B42AA8}"/>
                  </a:ext>
                </a:extLst>
              </p:cNvPr>
              <p:cNvSpPr/>
              <p:nvPr/>
            </p:nvSpPr>
            <p:spPr>
              <a:xfrm>
                <a:off x="2777558" y="3211286"/>
                <a:ext cx="6636883" cy="17772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ea typeface="Cambria Math" panose="02040503050406030204" pitchFamily="18" charset="0"/>
                            </a:rPr>
                          </m:ctrlPr>
                        </m:sSupPr>
                        <m:e>
                          <m:r>
                            <a:rPr lang="it-IT" sz="3200" i="1">
                              <a:latin typeface="Cambria Math" panose="02040503050406030204" pitchFamily="18" charset="0"/>
                              <a:ea typeface="Cambria Math" panose="02040503050406030204" pitchFamily="18" charset="0"/>
                            </a:rPr>
                            <m:t>𝜒</m:t>
                          </m:r>
                        </m:e>
                        <m:sup>
                          <m:r>
                            <a:rPr lang="it-IT" sz="3200" i="1">
                              <a:latin typeface="Cambria Math" panose="02040503050406030204" pitchFamily="18" charset="0"/>
                              <a:ea typeface="Cambria Math" panose="02040503050406030204" pitchFamily="18" charset="0"/>
                            </a:rPr>
                            <m:t>2  </m:t>
                          </m:r>
                        </m:sup>
                      </m:sSup>
                      <m:r>
                        <a:rPr lang="it-IT" sz="3200" i="1">
                          <a:latin typeface="Cambria Math" panose="02040503050406030204" pitchFamily="18" charset="0"/>
                          <a:ea typeface="Cambria Math" panose="02040503050406030204" pitchFamily="18" charset="0"/>
                        </a:rPr>
                        <m:t>=</m:t>
                      </m:r>
                      <m:nary>
                        <m:naryPr>
                          <m:chr m:val="∑"/>
                          <m:subHide m:val="on"/>
                          <m:supHide m:val="on"/>
                          <m:ctrlPr>
                            <a:rPr lang="it-IT" sz="3200" i="1">
                              <a:latin typeface="Cambria Math" panose="02040503050406030204" pitchFamily="18" charset="0"/>
                              <a:ea typeface="Cambria Math" panose="02040503050406030204" pitchFamily="18" charset="0"/>
                            </a:rPr>
                          </m:ctrlPr>
                        </m:naryPr>
                        <m:sub/>
                        <m:sup/>
                        <m:e>
                          <m:sSup>
                            <m:sSupPr>
                              <m:ctrlPr>
                                <a:rPr lang="it-IT" sz="3200" i="1" smtClean="0">
                                  <a:latin typeface="Cambria Math" panose="02040503050406030204" pitchFamily="18" charset="0"/>
                                  <a:ea typeface="Cambria Math" panose="02040503050406030204" pitchFamily="18" charset="0"/>
                                </a:rPr>
                              </m:ctrlPr>
                            </m:sSupPr>
                            <m:e>
                              <m:d>
                                <m:dPr>
                                  <m:ctrlPr>
                                    <a:rPr lang="it-IT" sz="320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𝑔</m:t>
                                  </m:r>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𝑢</m:t>
                                      </m:r>
                                    </m:e>
                                    <m:sub>
                                      <m:r>
                                        <a:rPr lang="it-IT" sz="3200" b="0" i="1" smtClean="0">
                                          <a:latin typeface="Cambria Math" panose="02040503050406030204" pitchFamily="18" charset="0"/>
                                          <a:ea typeface="Cambria Math" panose="02040503050406030204" pitchFamily="18" charset="0"/>
                                        </a:rPr>
                                        <m:t>𝑖</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𝑣</m:t>
                                      </m:r>
                                    </m:e>
                                    <m:sub>
                                      <m:r>
                                        <a:rPr lang="it-IT" sz="3200" b="0" i="1" smtClean="0">
                                          <a:latin typeface="Cambria Math" panose="02040503050406030204" pitchFamily="18" charset="0"/>
                                          <a:ea typeface="Cambria Math" panose="02040503050406030204" pitchFamily="18" charset="0"/>
                                        </a:rPr>
                                        <m:t>𝑖</m:t>
                                      </m:r>
                                    </m:sub>
                                  </m:sSub>
                                  <m:r>
                                    <a:rPr lang="it-IT" sz="3200" b="0" i="1" smtClean="0">
                                      <a:latin typeface="Cambria Math" panose="02040503050406030204" pitchFamily="18" charset="0"/>
                                      <a:ea typeface="Cambria Math" panose="02040503050406030204" pitchFamily="18" charset="0"/>
                                    </a:rPr>
                                    <m:t>)</m:t>
                                  </m:r>
                                </m:e>
                              </m:d>
                            </m:e>
                            <m:sup>
                              <m:r>
                                <a:rPr lang="it-IT" sz="3200" b="0" i="1" smtClean="0">
                                  <a:latin typeface="Cambria Math" panose="02040503050406030204" pitchFamily="18" charset="0"/>
                                  <a:ea typeface="Cambria Math" panose="02040503050406030204" pitchFamily="18" charset="0"/>
                                </a:rPr>
                                <m:t>2</m:t>
                              </m:r>
                            </m:sup>
                          </m:sSup>
                        </m:e>
                      </m:nary>
                    </m:oMath>
                  </m:oMathPara>
                </a14:m>
                <a:endParaRPr lang="it-IT" sz="3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𝑔</m:t>
                      </m:r>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𝑢</m:t>
                          </m:r>
                          <m:r>
                            <a:rPr lang="it-IT" sz="3200" b="0" i="1" smtClean="0">
                              <a:latin typeface="Cambria Math" panose="02040503050406030204" pitchFamily="18" charset="0"/>
                            </a:rPr>
                            <m:t>,</m:t>
                          </m:r>
                          <m:r>
                            <a:rPr lang="it-IT" sz="3200" b="0" i="1" smtClean="0">
                              <a:latin typeface="Cambria Math" panose="02040503050406030204" pitchFamily="18" charset="0"/>
                            </a:rPr>
                            <m:t>𝑣</m:t>
                          </m:r>
                        </m:e>
                      </m:d>
                      <m:r>
                        <a:rPr lang="it-IT" sz="3200" i="1" smtClean="0">
                          <a:latin typeface="Cambria Math" panose="02040503050406030204" pitchFamily="18" charset="0"/>
                        </a:rPr>
                        <m:t>=</m:t>
                      </m:r>
                      <m:sSup>
                        <m:sSupPr>
                          <m:ctrlPr>
                            <a:rPr lang="it-IT" sz="3200" i="1" smtClean="0">
                              <a:latin typeface="Cambria Math" panose="02040503050406030204" pitchFamily="18" charset="0"/>
                            </a:rPr>
                          </m:ctrlPr>
                        </m:sSupPr>
                        <m:e>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𝑅</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r>
                            <a:rPr lang="it-IT" sz="3200" b="0" i="1" smtClean="0">
                              <a:latin typeface="Cambria Math" panose="02040503050406030204" pitchFamily="18" charset="0"/>
                            </a:rPr>
                            <m:t>𝑢</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𝑢</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𝑣</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𝑣</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oMath>
                  </m:oMathPara>
                </a14:m>
                <a:endParaRPr lang="it-IT" sz="3200" dirty="0"/>
              </a:p>
            </p:txBody>
          </p:sp>
        </mc:Choice>
        <mc:Fallback xmlns="">
          <p:sp>
            <p:nvSpPr>
              <p:cNvPr id="4" name="Rettangolo 3">
                <a:extLst>
                  <a:ext uri="{FF2B5EF4-FFF2-40B4-BE49-F238E27FC236}">
                    <a16:creationId xmlns:a16="http://schemas.microsoft.com/office/drawing/2014/main" id="{111F2A7A-FA58-449F-B1AE-6662B7B42AA8}"/>
                  </a:ext>
                </a:extLst>
              </p:cNvPr>
              <p:cNvSpPr>
                <a:spLocks noRot="1" noChangeAspect="1" noMove="1" noResize="1" noEditPoints="1" noAdjustHandles="1" noChangeArrowheads="1" noChangeShapeType="1" noTextEdit="1"/>
              </p:cNvSpPr>
              <p:nvPr/>
            </p:nvSpPr>
            <p:spPr>
              <a:xfrm>
                <a:off x="2777558" y="3211286"/>
                <a:ext cx="6636883" cy="1777281"/>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05463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3AF9F3-9F4B-4692-A028-D288F2D7652A}"/>
              </a:ext>
            </a:extLst>
          </p:cNvPr>
          <p:cNvSpPr>
            <a:spLocks noGrp="1"/>
          </p:cNvSpPr>
          <p:nvPr>
            <p:ph type="title"/>
          </p:nvPr>
        </p:nvSpPr>
        <p:spPr/>
        <p:txBody>
          <a:bodyPr/>
          <a:lstStyle/>
          <a:p>
            <a:r>
              <a:rPr lang="it-IT" dirty="0"/>
              <a:t>La simulazione mette in evidenza i dettagli</a:t>
            </a:r>
          </a:p>
        </p:txBody>
      </p:sp>
      <p:sp>
        <p:nvSpPr>
          <p:cNvPr id="3" name="Segnaposto contenuto 2">
            <a:extLst>
              <a:ext uri="{FF2B5EF4-FFF2-40B4-BE49-F238E27FC236}">
                <a16:creationId xmlns:a16="http://schemas.microsoft.com/office/drawing/2014/main" id="{53BA1BF1-E9C4-42B5-90BE-09C9071AF50A}"/>
              </a:ext>
            </a:extLst>
          </p:cNvPr>
          <p:cNvSpPr>
            <a:spLocks noGrp="1"/>
          </p:cNvSpPr>
          <p:nvPr>
            <p:ph idx="1"/>
          </p:nvPr>
        </p:nvSpPr>
        <p:spPr>
          <a:xfrm>
            <a:off x="838201" y="1825625"/>
            <a:ext cx="5410200" cy="3900261"/>
          </a:xfrm>
        </p:spPr>
        <p:txBody>
          <a:bodyPr>
            <a:normAutofit fontScale="77500" lnSpcReduction="20000"/>
          </a:bodyPr>
          <a:lstStyle/>
          <a:p>
            <a:r>
              <a:rPr lang="it-IT" dirty="0"/>
              <a:t>Algoritmo di fitting ricostruisce bene il raggio ? Con quale errore ?</a:t>
            </a:r>
          </a:p>
          <a:p>
            <a:r>
              <a:rPr lang="it-IT" dirty="0"/>
              <a:t>Quale è la correlazione tra gli errori sul Raggio e quelli sulle Coordinate del centro ? </a:t>
            </a:r>
          </a:p>
          <a:p>
            <a:r>
              <a:rPr lang="it-IT" dirty="0"/>
              <a:t>Come scala l’errore con il numero di punti ?</a:t>
            </a:r>
          </a:p>
          <a:p>
            <a:r>
              <a:rPr lang="it-IT" dirty="0"/>
              <a:t>Quale è l’effetto di poter usare solo «mezza» circonferenza ? </a:t>
            </a:r>
          </a:p>
          <a:p>
            <a:r>
              <a:rPr lang="it-IT" dirty="0"/>
              <a:t>Se vogliamo misurare l’indice di rifrazione con un errore del 0.1% di quanti punti abbiamo bisogno?  </a:t>
            </a:r>
          </a:p>
          <a:p>
            <a:r>
              <a:rPr lang="it-IT" dirty="0"/>
              <a:t>N.B.  </a:t>
            </a:r>
            <a:r>
              <a:rPr lang="it-IT" b="1" dirty="0"/>
              <a:t>Il metodo è sensibile all’indice di rifrazione  n oppure  a (n-1) ?    </a:t>
            </a:r>
          </a:p>
          <a:p>
            <a:pPr marL="0" indent="0">
              <a:buNone/>
            </a:pPr>
            <a:endParaRPr lang="it-IT" dirty="0"/>
          </a:p>
        </p:txBody>
      </p:sp>
      <p:pic>
        <p:nvPicPr>
          <p:cNvPr id="5" name="Immagine 4">
            <a:extLst>
              <a:ext uri="{FF2B5EF4-FFF2-40B4-BE49-F238E27FC236}">
                <a16:creationId xmlns:a16="http://schemas.microsoft.com/office/drawing/2014/main" id="{4A6C7AB4-8002-4D83-A12A-80F60C243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1478869"/>
            <a:ext cx="4443041" cy="3900261"/>
          </a:xfrm>
          <a:prstGeom prst="rect">
            <a:avLst/>
          </a:prstGeom>
        </p:spPr>
      </p:pic>
    </p:spTree>
    <p:extLst>
      <p:ext uri="{BB962C8B-B14F-4D97-AF65-F5344CB8AC3E}">
        <p14:creationId xmlns:p14="http://schemas.microsoft.com/office/powerpoint/2010/main" val="420698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pPr algn="ctr"/>
            <a:r>
              <a:rPr lang="it-IT" b="1" dirty="0"/>
              <a:t>Storia (breve) dei Metodi MC</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85000" lnSpcReduction="2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pPr algn="just"/>
            <a:r>
              <a:rPr lang="it-IT" dirty="0"/>
              <a:t>Le applicazioni  del Metodo sono ora vastissime e hanno seguito  di pari passo l’aumento delle prestazioni dei calcolatori.  </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500" dirty="0"/>
                  <a:t>Su un piano  decorativo a strisce parallele (per esempio un pavimento in parquet o un tappeto a strisce), tutte della stessa larghezza, si lancia a caso un ago. Qual è la probabilità che l'ago cada in una posizione in cui interseca il confine tra due strisce?</a:t>
                </a:r>
              </a:p>
              <a:p>
                <a:pPr marL="0" indent="0" algn="just">
                  <a:buNone/>
                </a:pPr>
                <a:r>
                  <a:rPr lang="it-IT" sz="4500" dirty="0"/>
                  <a:t>Se la spaziatura è pari alla lunghezza dell’ago  si ha    </a:t>
                </a:r>
                <a14:m>
                  <m:oMath xmlns:m="http://schemas.openxmlformats.org/officeDocument/2006/math">
                    <m:r>
                      <a:rPr lang="it-IT" sz="4500" b="1" i="0" smtClean="0">
                        <a:solidFill>
                          <a:srgbClr val="C00000"/>
                        </a:solidFill>
                        <a:latin typeface="Cambria Math" panose="02040503050406030204" pitchFamily="18" charset="0"/>
                        <a:ea typeface="Cambria Math" panose="02040503050406030204" pitchFamily="18" charset="0"/>
                      </a:rPr>
                      <m:t>𝐩</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el-GR" sz="4500" b="1" i="1" smtClean="0">
                            <a:solidFill>
                              <a:srgbClr val="C00000"/>
                            </a:solidFill>
                            <a:latin typeface="Cambria Math" panose="02040503050406030204" pitchFamily="18" charset="0"/>
                            <a:ea typeface="Cambria Math" panose="02040503050406030204" pitchFamily="18" charset="0"/>
                          </a:rPr>
                          <m:t>𝝅</m:t>
                        </m:r>
                      </m:den>
                    </m:f>
                    <m:r>
                      <a:rPr lang="it-IT" sz="4500" b="1" i="1" smtClean="0">
                        <a:solidFill>
                          <a:srgbClr val="C00000"/>
                        </a:solidFill>
                        <a:latin typeface="Cambria Math" panose="02040503050406030204" pitchFamily="18" charset="0"/>
                        <a:ea typeface="Cambria Math" panose="02040503050406030204" pitchFamily="18" charset="0"/>
                      </a:rPr>
                      <m:t> </m:t>
                    </m:r>
                  </m:oMath>
                </a14:m>
                <a:r>
                  <a:rPr lang="it-IT" sz="4500" b="1" dirty="0">
                    <a:solidFill>
                      <a:srgbClr val="C00000"/>
                    </a:solidFill>
                  </a:rPr>
                  <a:t>  </a:t>
                </a:r>
                <a:r>
                  <a:rPr lang="it-IT" sz="4500" dirty="0"/>
                  <a:t> (dimostrarlo per esercizio)</a:t>
                </a:r>
              </a:p>
              <a:p>
                <a:pPr marL="0" indent="0" algn="just">
                  <a:buNone/>
                </a:pPr>
                <a:r>
                  <a:rPr lang="it-IT" sz="4500" dirty="0"/>
                  <a:t>Indicato con N</a:t>
                </a:r>
                <a:r>
                  <a:rPr lang="it-IT" sz="4500" baseline="-25000" dirty="0"/>
                  <a:t>S</a:t>
                </a:r>
                <a:r>
                  <a:rPr lang="it-IT" sz="4500" dirty="0"/>
                  <a:t> il numero di successi su un totale di N lanci  si ha </a:t>
                </a:r>
              </a:p>
              <a:p>
                <a:pPr marL="0" indent="0" algn="ctr">
                  <a:buNone/>
                </a:pPr>
                <a:endParaRPr lang="it-IT" sz="4500" dirty="0"/>
              </a:p>
              <a:p>
                <a:pPr marL="0" indent="0" algn="ctr">
                  <a:buNone/>
                </a:pPr>
                <a14:m>
                  <m:oMath xmlns:m="http://schemas.openxmlformats.org/officeDocument/2006/math">
                    <m:func>
                      <m:funcPr>
                        <m:ctrlPr>
                          <a:rPr lang="pt-BR" sz="4500" b="1" i="1" smtClean="0">
                            <a:solidFill>
                              <a:srgbClr val="C00000"/>
                            </a:solidFill>
                            <a:latin typeface="Cambria Math" panose="02040503050406030204" pitchFamily="18" charset="0"/>
                          </a:rPr>
                        </m:ctrlPr>
                      </m:funcPr>
                      <m:fName>
                        <m:limLow>
                          <m:limLowPr>
                            <m:ctrlPr>
                              <a:rPr lang="pt-BR" sz="4500" b="1" i="1" smtClean="0">
                                <a:solidFill>
                                  <a:srgbClr val="C00000"/>
                                </a:solidFill>
                                <a:latin typeface="Cambria Math" panose="02040503050406030204" pitchFamily="18" charset="0"/>
                              </a:rPr>
                            </m:ctrlPr>
                          </m:limLowPr>
                          <m:e>
                            <m:r>
                              <a:rPr lang="pt-BR" sz="4500" b="1" i="0" smtClean="0">
                                <a:solidFill>
                                  <a:srgbClr val="C00000"/>
                                </a:solidFill>
                                <a:latin typeface="Cambria Math" panose="02040503050406030204" pitchFamily="18" charset="0"/>
                              </a:rPr>
                              <m:t>𝐥𝐢𝐦</m:t>
                            </m:r>
                          </m:e>
                          <m:lim>
                            <m:r>
                              <a:rPr lang="it-IT" sz="4500" b="1" i="1" smtClean="0">
                                <a:solidFill>
                                  <a:srgbClr val="C00000"/>
                                </a:solidFill>
                                <a:latin typeface="Cambria Math" panose="02040503050406030204" pitchFamily="18" charset="0"/>
                              </a:rPr>
                              <m:t>𝑵</m:t>
                            </m:r>
                            <m:r>
                              <a:rPr lang="pt-BR" sz="4500" b="1" i="1" smtClean="0">
                                <a:solidFill>
                                  <a:srgbClr val="C00000"/>
                                </a:solidFill>
                                <a:latin typeface="Cambria Math" panose="02040503050406030204" pitchFamily="18" charset="0"/>
                              </a:rPr>
                              <m:t>→∞</m:t>
                            </m:r>
                          </m:lim>
                        </m:limLow>
                      </m:fName>
                      <m:e>
                        <m:f>
                          <m:fPr>
                            <m:ctrlPr>
                              <a:rPr lang="pt-BR" sz="4500" b="1" i="1" smtClean="0">
                                <a:solidFill>
                                  <a:srgbClr val="C00000"/>
                                </a:solidFill>
                                <a:latin typeface="Cambria Math" panose="02040503050406030204" pitchFamily="18" charset="0"/>
                              </a:rPr>
                            </m:ctrlPr>
                          </m:fPr>
                          <m:num>
                            <m:sSub>
                              <m:sSubPr>
                                <m:ctrlPr>
                                  <a:rPr lang="pt-BR" sz="4500" b="1" i="1" smtClean="0">
                                    <a:solidFill>
                                      <a:srgbClr val="C00000"/>
                                    </a:solidFill>
                                    <a:latin typeface="Cambria Math" panose="02040503050406030204" pitchFamily="18" charset="0"/>
                                  </a:rPr>
                                </m:ctrlPr>
                              </m:sSubPr>
                              <m:e>
                                <m:r>
                                  <a:rPr lang="pt-BR" sz="4500" b="1" i="1" smtClean="0">
                                    <a:solidFill>
                                      <a:srgbClr val="C00000"/>
                                    </a:solidFill>
                                    <a:latin typeface="Cambria Math" panose="02040503050406030204" pitchFamily="18" charset="0"/>
                                  </a:rPr>
                                  <m:t>𝑵</m:t>
                                </m:r>
                              </m:e>
                              <m:sub>
                                <m:r>
                                  <a:rPr lang="pt-BR" sz="4500" b="1" i="1" smtClean="0">
                                    <a:solidFill>
                                      <a:srgbClr val="C00000"/>
                                    </a:solidFill>
                                    <a:latin typeface="Cambria Math" panose="02040503050406030204" pitchFamily="18" charset="0"/>
                                  </a:rPr>
                                  <m:t>𝒔</m:t>
                                </m:r>
                                <m:r>
                                  <a:rPr lang="it-IT" sz="4500" b="1" i="1" smtClean="0">
                                    <a:solidFill>
                                      <a:srgbClr val="C00000"/>
                                    </a:solidFill>
                                    <a:latin typeface="Cambria Math" panose="02040503050406030204" pitchFamily="18" charset="0"/>
                                  </a:rPr>
                                  <m:t>  </m:t>
                                </m:r>
                              </m:sub>
                            </m:sSub>
                          </m:num>
                          <m:den>
                            <m:r>
                              <a:rPr lang="it-IT" sz="4500" b="1" i="1" smtClean="0">
                                <a:solidFill>
                                  <a:srgbClr val="C00000"/>
                                </a:solidFill>
                                <a:latin typeface="Cambria Math" panose="02040503050406030204" pitchFamily="18" charset="0"/>
                              </a:rPr>
                              <m:t>𝑵</m:t>
                            </m:r>
                            <m:r>
                              <a:rPr lang="it-IT" sz="4500" b="1" i="1" smtClean="0">
                                <a:solidFill>
                                  <a:srgbClr val="C00000"/>
                                </a:solidFill>
                                <a:latin typeface="Cambria Math" panose="02040503050406030204" pitchFamily="18" charset="0"/>
                              </a:rPr>
                              <m:t> </m:t>
                            </m:r>
                          </m:den>
                        </m:f>
                        <m:r>
                          <a:rPr lang="it-IT" sz="4500" b="1" i="1" smtClean="0">
                            <a:solidFill>
                              <a:srgbClr val="C00000"/>
                            </a:solidFill>
                            <a:latin typeface="Cambria Math" panose="02040503050406030204" pitchFamily="18" charset="0"/>
                          </a:rPr>
                          <m:t>= </m:t>
                        </m:r>
                        <m:f>
                          <m:fPr>
                            <m:ctrlPr>
                              <a:rPr lang="it-IT" sz="4500" b="1" i="1" smtClean="0">
                                <a:solidFill>
                                  <a:srgbClr val="C00000"/>
                                </a:solidFill>
                                <a:latin typeface="Cambria Math" panose="02040503050406030204" pitchFamily="18" charset="0"/>
                              </a:rPr>
                            </m:ctrlPr>
                          </m:fPr>
                          <m:num>
                            <m:r>
                              <a:rPr lang="it-IT" sz="4500" b="1" i="1" smtClean="0">
                                <a:solidFill>
                                  <a:srgbClr val="C00000"/>
                                </a:solidFill>
                                <a:latin typeface="Cambria Math" panose="02040503050406030204" pitchFamily="18" charset="0"/>
                              </a:rPr>
                              <m:t>𝟐</m:t>
                            </m:r>
                          </m:num>
                          <m:den>
                            <m:r>
                              <a:rPr lang="el-GR" sz="4500" b="1" i="1" smtClean="0">
                                <a:solidFill>
                                  <a:srgbClr val="C00000"/>
                                </a:solidFill>
                                <a:latin typeface="Cambria Math" panose="02040503050406030204" pitchFamily="18" charset="0"/>
                              </a:rPr>
                              <m:t>𝝅</m:t>
                            </m:r>
                          </m:den>
                        </m:f>
                      </m:e>
                    </m:func>
                  </m:oMath>
                </a14:m>
                <a:r>
                  <a:rPr lang="it-IT" sz="4500" b="1" dirty="0">
                    <a:solidFill>
                      <a:srgbClr val="C00000"/>
                    </a:solidFill>
                  </a:rPr>
                  <a:t> </a:t>
                </a:r>
              </a:p>
              <a:p>
                <a:pPr marL="0" indent="0" algn="ctr">
                  <a:buNone/>
                </a:pPr>
                <a:r>
                  <a:rPr lang="it-IT" sz="4500" dirty="0"/>
                  <a:t>   </a:t>
                </a:r>
              </a:p>
              <a:p>
                <a:pPr marL="0" indent="0" algn="just">
                  <a:buNone/>
                </a:pPr>
                <a:r>
                  <a:rPr lang="it-IT" sz="4500" dirty="0"/>
                  <a:t>Da cui segue la stima «</a:t>
                </a:r>
                <a:r>
                  <a:rPr lang="it-IT" sz="4500" dirty="0" err="1"/>
                  <a:t>pi</a:t>
                </a:r>
                <a:r>
                  <a:rPr lang="it-IT" sz="4500" dirty="0"/>
                  <a:t> greco»   (legge grandi numeri)  </a:t>
                </a:r>
              </a:p>
              <a:p>
                <a:pPr marL="0" indent="0" algn="just">
                  <a:buNone/>
                </a:pPr>
                <a:endParaRPr lang="it-IT" sz="4500" dirty="0"/>
              </a:p>
              <a:p>
                <a:pPr marL="0" indent="0" algn="ctr">
                  <a:buNone/>
                </a:pPr>
                <a:r>
                  <a:rPr lang="it-IT" sz="4500" dirty="0"/>
                  <a:t> </a:t>
                </a:r>
                <a14:m>
                  <m:oMath xmlns:m="http://schemas.openxmlformats.org/officeDocument/2006/math">
                    <m:f>
                      <m:fPr>
                        <m:ctrlPr>
                          <a:rPr lang="it-IT" sz="4500" b="1" i="1" smtClean="0">
                            <a:solidFill>
                              <a:srgbClr val="C00000"/>
                            </a:solidFill>
                            <a:latin typeface="Cambria Math" panose="02040503050406030204" pitchFamily="18" charset="0"/>
                          </a:rPr>
                        </m:ctrlPr>
                      </m:fPr>
                      <m:num>
                        <m:sSub>
                          <m:sSubPr>
                            <m:ctrlPr>
                              <a:rPr lang="it-IT" sz="4500" b="1" i="1" smtClean="0">
                                <a:solidFill>
                                  <a:srgbClr val="C00000"/>
                                </a:solidFill>
                                <a:latin typeface="Cambria Math" panose="02040503050406030204" pitchFamily="18" charset="0"/>
                              </a:rPr>
                            </m:ctrlPr>
                          </m:sSubPr>
                          <m:e>
                            <m:r>
                              <a:rPr lang="it-IT" sz="4500" b="1" i="1" smtClean="0">
                                <a:solidFill>
                                  <a:srgbClr val="C00000"/>
                                </a:solidFill>
                                <a:latin typeface="Cambria Math" panose="02040503050406030204" pitchFamily="18" charset="0"/>
                              </a:rPr>
                              <m:t>𝑵</m:t>
                            </m:r>
                          </m:e>
                          <m:sub>
                            <m:r>
                              <a:rPr lang="it-IT" sz="4500" b="1" i="1" smtClean="0">
                                <a:solidFill>
                                  <a:srgbClr val="C00000"/>
                                </a:solidFill>
                                <a:latin typeface="Cambria Math" panose="02040503050406030204" pitchFamily="18" charset="0"/>
                              </a:rPr>
                              <m:t>𝒔</m:t>
                            </m:r>
                          </m:sub>
                        </m:sSub>
                      </m:num>
                      <m:den>
                        <m:r>
                          <a:rPr lang="it-IT" sz="4500" b="1" i="1" smtClean="0">
                            <a:solidFill>
                              <a:srgbClr val="C00000"/>
                            </a:solidFill>
                            <a:latin typeface="Cambria Math" panose="02040503050406030204" pitchFamily="18" charset="0"/>
                          </a:rPr>
                          <m:t>𝑵</m:t>
                        </m:r>
                      </m:den>
                    </m:f>
                    <m:r>
                      <a:rPr lang="it-IT" sz="4500" b="1" i="1" smtClean="0">
                        <a:solidFill>
                          <a:srgbClr val="C00000"/>
                        </a:solidFill>
                        <a:latin typeface="Cambria Math" panose="02040503050406030204" pitchFamily="18" charset="0"/>
                      </a:rPr>
                      <m:t> </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it-IT" sz="4500" b="1" i="1" smtClean="0">
                            <a:solidFill>
                              <a:srgbClr val="C00000"/>
                            </a:solidFill>
                            <a:latin typeface="Cambria Math" panose="02040503050406030204" pitchFamily="18" charset="0"/>
                            <a:ea typeface="Cambria Math" panose="02040503050406030204" pitchFamily="18" charset="0"/>
                          </a:rPr>
                          <m:t>𝝅</m:t>
                        </m:r>
                      </m:den>
                    </m:f>
                  </m:oMath>
                </a14:m>
                <a:endParaRPr lang="it-IT" sz="4500" b="1" dirty="0">
                  <a:ea typeface="Cambria Math" panose="02040503050406030204" pitchFamily="18" charset="0"/>
                </a:endParaRPr>
              </a:p>
              <a:p>
                <a:pPr marL="0" indent="0" algn="just">
                  <a:buNone/>
                </a:pPr>
                <a:r>
                  <a:rPr lang="it-IT" sz="4500" dirty="0"/>
                  <a:t>Il problema è  valutare la bontà della approssimazione ovvero  stimare  in senso probabilistico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i="1" dirty="0" smtClean="0">
                              <a:solidFill>
                                <a:srgbClr val="C00000"/>
                              </a:solidFill>
                              <a:latin typeface="Cambria Math" panose="02040503050406030204" pitchFamily="18" charset="0"/>
                            </a:rPr>
                          </m:ctrlPr>
                        </m:dPr>
                        <m:e>
                          <m:f>
                            <m:fPr>
                              <m:ctrlPr>
                                <a:rPr lang="it-IT" sz="4400" b="1" i="1" dirty="0">
                                  <a:solidFill>
                                    <a:srgbClr val="C00000"/>
                                  </a:solidFill>
                                  <a:latin typeface="Cambria Math" panose="02040503050406030204" pitchFamily="18" charset="0"/>
                                </a:rPr>
                              </m:ctrlPr>
                            </m:fPr>
                            <m:num>
                              <m:sSub>
                                <m:sSubPr>
                                  <m:ctrlPr>
                                    <a:rPr lang="it-IT" sz="4400" b="1" i="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 ?</m:t>
                      </m:r>
                    </m:oMath>
                  </m:oMathPara>
                </a14:m>
                <a:endParaRPr lang="it-IT" sz="4400" b="1" dirty="0">
                  <a:solidFill>
                    <a:srgbClr val="C00000"/>
                  </a:solidFill>
                </a:endParaRPr>
              </a:p>
              <a:p>
                <a:pPr marL="0" indent="0" algn="ctr">
                  <a:buNone/>
                </a:pPr>
                <a:endParaRPr lang="it-IT" dirty="0"/>
              </a:p>
            </p:txBody>
          </p:sp>
        </mc:Choice>
        <mc:Fallback xmlns="">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522" t="-2179" r="-928"/>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pPr algn="ctr"/>
            <a:r>
              <a:rPr lang="it-IT" b="1" dirty="0"/>
              <a:t>Una altra stima di «</a:t>
            </a:r>
            <a:r>
              <a:rPr lang="it-IT" b="1" dirty="0" err="1"/>
              <a:t>pi</a:t>
            </a:r>
            <a:r>
              <a:rPr lang="it-IT" b="1" dirty="0"/>
              <a:t> greco»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a:xfrm>
                <a:off x="838200" y="1825625"/>
                <a:ext cx="5962650" cy="4351338"/>
              </a:xfrm>
            </p:spPr>
            <p:txBody>
              <a:bodyPr>
                <a:normAutofit/>
              </a:bodyPr>
              <a:lstStyle/>
              <a:p>
                <a:pPr marL="0" indent="0">
                  <a:buNone/>
                </a:pPr>
                <a:r>
                  <a:rPr lang="it-IT" dirty="0"/>
                  <a:t>Se x e y sono aleatorie uniformi in [0,1]</a:t>
                </a:r>
              </a:p>
              <a:p>
                <a:pPr marL="0" indent="0">
                  <a:buNone/>
                </a:pPr>
                <a:r>
                  <a:rPr lang="it-IT" dirty="0"/>
                  <a:t>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endParaRPr lang="it-IT" dirty="0"/>
              </a:p>
              <a:p>
                <a:pPr marL="0" indent="0">
                  <a:buNone/>
                </a:pPr>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xfrm>
                <a:off x="838200" y="1825625"/>
                <a:ext cx="5962650" cy="4351338"/>
              </a:xfrm>
              <a:blipFill>
                <a:blip r:embed="rId2"/>
                <a:stretch>
                  <a:fillRect l="-214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732" y="1402001"/>
            <a:ext cx="4552950" cy="4552950"/>
          </a:xfrm>
          <a:prstGeom prst="rect">
            <a:avLst/>
          </a:prstGeom>
        </p:spPr>
      </p:pic>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7A761E37-528B-4274-A018-CD266DB77D27}"/>
                  </a:ext>
                </a:extLst>
              </p:cNvPr>
              <p:cNvSpPr/>
              <p:nvPr/>
            </p:nvSpPr>
            <p:spPr>
              <a:xfrm>
                <a:off x="552450" y="3429000"/>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xmlns="">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552450" y="3429000"/>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pPr algn="ctr"/>
            <a:r>
              <a:rPr lang="it-IT" b="1" dirty="0"/>
              <a:t>Stima dell’errore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r>
                              <a:rPr lang="it-IT" i="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abbiamo con un livello di confidenza    ̴̴68%</a:t>
                </a:r>
              </a:p>
              <a:p>
                <a:pPr marL="0" indent="0">
                  <a:buNone/>
                </a:pPr>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xmlns="">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5518</Words>
  <Application>Microsoft Office PowerPoint</Application>
  <PresentationFormat>Widescreen</PresentationFormat>
  <Paragraphs>528</Paragraphs>
  <Slides>56</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56</vt:i4>
      </vt:variant>
    </vt:vector>
  </HeadingPairs>
  <TitlesOfParts>
    <vt:vector size="65" baseType="lpstr">
      <vt:lpstr>Abadi</vt:lpstr>
      <vt:lpstr>Arial</vt:lpstr>
      <vt:lpstr>Calibri</vt:lpstr>
      <vt:lpstr>Calibri Light</vt:lpstr>
      <vt:lpstr>Cambria Math</vt:lpstr>
      <vt:lpstr>Comic Sans MS</vt:lpstr>
      <vt:lpstr>Comics</vt:lpstr>
      <vt:lpstr>Symbol</vt:lpstr>
      <vt:lpstr>Tema di Office</vt:lpstr>
      <vt:lpstr>Metodi Montecarlo per la Fisica Sperimentale </vt:lpstr>
      <vt:lpstr>Informazioni sul corso</vt:lpstr>
      <vt:lpstr>Programma del corso</vt:lpstr>
      <vt:lpstr>Materiale didattico:  </vt:lpstr>
      <vt:lpstr>Esempi di Studi presentati al colloquio finale</vt:lpstr>
      <vt:lpstr>Storia (breve) dei Metodi MC</vt:lpstr>
      <vt:lpstr>Ago di Buffon (1733) </vt:lpstr>
      <vt:lpstr>Una altra stima di «pi greco»  </vt:lpstr>
      <vt:lpstr>Stima dell’errore</vt:lpstr>
      <vt:lpstr>Esercizi</vt:lpstr>
      <vt:lpstr>Numeri casuali uniformi in [0,1] </vt:lpstr>
      <vt:lpstr>Implementazione Hardware di rand() </vt:lpstr>
      <vt:lpstr>Sequenze non ripetibili </vt:lpstr>
      <vt:lpstr>Esempio:  Accettanza geometrica </vt:lpstr>
      <vt:lpstr>Simulazioni Correlate </vt:lpstr>
      <vt:lpstr>Liste di numeri Pseudo-Casuali - Metodo delle Congruenze lineari  vedi  https://it.wikipedia.org/wiki/Generatore_lineare_congruenziale</vt:lpstr>
      <vt:lpstr>Sequenze pseudo-casuali  e Periodicità</vt:lpstr>
      <vt:lpstr>Montecarlo VS Metodi analitici </vt:lpstr>
      <vt:lpstr>Metodo dei trapezio</vt:lpstr>
      <vt:lpstr>Approssimazione parabolica </vt:lpstr>
      <vt:lpstr>Confronto con accuratezza MC e Integrali in dimensione d</vt:lpstr>
      <vt:lpstr>    Un teorema utile per il campionamento </vt:lpstr>
      <vt:lpstr>Campionamento Esatto </vt:lpstr>
      <vt:lpstr>Metodo del rigetto (Von Neumann, 1951)</vt:lpstr>
      <vt:lpstr>Rigetto ottimizzato </vt:lpstr>
      <vt:lpstr>Esercizi </vt:lpstr>
      <vt:lpstr>Presentazione standard di PowerPoint</vt:lpstr>
      <vt:lpstr>Presentazione standard di PowerPoint</vt:lpstr>
      <vt:lpstr>Presentazione standard di PowerPoint</vt:lpstr>
      <vt:lpstr>Alcune Applicazione dei Metodi Montecarlo</vt:lpstr>
      <vt:lpstr>Applicazione: Il  modello epidemiologico SI </vt:lpstr>
      <vt:lpstr>Equazioni del modello SI </vt:lpstr>
      <vt:lpstr>Soluzione Logistica  </vt:lpstr>
      <vt:lpstr>Campionare la distribuzione Logistica</vt:lpstr>
      <vt:lpstr> </vt:lpstr>
      <vt:lpstr>Distribuzione dei Ritardi  </vt:lpstr>
      <vt:lpstr>Scelta del modello per i ritardo </vt:lpstr>
      <vt:lpstr>Simulazione dei ritardi </vt:lpstr>
      <vt:lpstr>Simulazione dei ritardi </vt:lpstr>
      <vt:lpstr>Altri esempi di Integrali convolutori</vt:lpstr>
      <vt:lpstr>Il «mistero» dei grandi chi-square </vt:lpstr>
      <vt:lpstr>Presentazione standard di PowerPoint</vt:lpstr>
      <vt:lpstr>Presentazione standard di PowerPoint</vt:lpstr>
      <vt:lpstr>Generazione dei dati simulati </vt:lpstr>
      <vt:lpstr>  Generazione dei dati simulati : ciclo sul numero di misure annidato nel ciclo sulle lunghezze. Ogni «smearing»  corrisponde al campionamento di una distribuzione.  L’angolo viene scelto a caso uniforme tra un minimo e un massimo. Lo sperimentatore non si preoccupa di misurarlo !   (Fa bene ?)        </vt:lpstr>
      <vt:lpstr>Algoritmo di Analisi (o ricostruzione) </vt:lpstr>
      <vt:lpstr>Chi-square distribuzione nel caso «ideale»</vt:lpstr>
      <vt:lpstr>Chi-square distribuzione nel caso «lazy»</vt:lpstr>
      <vt:lpstr>Chi-square nel caso «inaccurate»</vt:lpstr>
      <vt:lpstr>Chi-square nel caso «inaccurate»</vt:lpstr>
      <vt:lpstr>Sistematica dovuta al non perfetto isocronismo</vt:lpstr>
      <vt:lpstr>Esercizi</vt:lpstr>
      <vt:lpstr>Best Fit a una circonferenza </vt:lpstr>
      <vt:lpstr>Algoritmo ingenuo ! </vt:lpstr>
      <vt:lpstr>Algoritmo meno ingenuo </vt:lpstr>
      <vt:lpstr>La simulazione mette in evidenza i dettagli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SERGIO GIUDICI</cp:lastModifiedBy>
  <cp:revision>174</cp:revision>
  <dcterms:created xsi:type="dcterms:W3CDTF">2020-03-11T10:55:55Z</dcterms:created>
  <dcterms:modified xsi:type="dcterms:W3CDTF">2020-04-02T11:36:43Z</dcterms:modified>
</cp:coreProperties>
</file>