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9" r:id="rId32"/>
    <p:sldId id="290" r:id="rId33"/>
    <p:sldId id="291" r:id="rId34"/>
    <p:sldId id="292" r:id="rId35"/>
    <p:sldId id="293" r:id="rId36"/>
    <p:sldId id="294" r:id="rId37"/>
    <p:sldId id="295" r:id="rId38"/>
    <p:sldId id="296" r:id="rId39"/>
    <p:sldId id="297" r:id="rId40"/>
    <p:sldId id="280" r:id="rId41"/>
    <p:sldId id="287" r:id="rId42"/>
    <p:sldId id="288" r:id="rId4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074"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88613-0B85-403D-92A7-6B6C545CB660}" type="datetimeFigureOut">
              <a:rPr lang="it-IT" smtClean="0"/>
              <a:t>26/03/2020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E505-1ADA-4304-97E7-1919B4D0EBB1}" type="slidenum">
              <a:rPr lang="it-IT" smtClean="0"/>
              <a:t>‹N›</a:t>
            </a:fld>
            <a:endParaRPr lang="it-IT"/>
          </a:p>
        </p:txBody>
      </p:sp>
    </p:spTree>
    <p:extLst>
      <p:ext uri="{BB962C8B-B14F-4D97-AF65-F5344CB8AC3E}">
        <p14:creationId xmlns:p14="http://schemas.microsoft.com/office/powerpoint/2010/main" val="1502628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767E505-1ADA-4304-97E7-1919B4D0EBB1}" type="slidenum">
              <a:rPr lang="it-IT" smtClean="0"/>
              <a:t>7</a:t>
            </a:fld>
            <a:endParaRPr lang="it-IT"/>
          </a:p>
        </p:txBody>
      </p:sp>
    </p:spTree>
    <p:extLst>
      <p:ext uri="{BB962C8B-B14F-4D97-AF65-F5344CB8AC3E}">
        <p14:creationId xmlns:p14="http://schemas.microsoft.com/office/powerpoint/2010/main" val="184460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E968-4BDA-4363-81D6-D6BD0FC146F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D22C395-31F5-49FE-827C-20EB4F8A2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757AA33-920D-4EC2-93BE-C68E299FB755}"/>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5" name="Segnaposto piè di pagina 4">
            <a:extLst>
              <a:ext uri="{FF2B5EF4-FFF2-40B4-BE49-F238E27FC236}">
                <a16:creationId xmlns:a16="http://schemas.microsoft.com/office/drawing/2014/main" id="{98DC41FF-C31E-45D7-9321-D3DC53274F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CBA9A3-27C6-46BF-8486-4E6AC865F7D8}"/>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08344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D43EDD-73CD-4326-8232-A1C4C92605B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622D35-B05C-47B7-980F-C23EEA13E5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7D41B4-7FA6-4BA5-8A9B-633C14D52449}"/>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5" name="Segnaposto piè di pagina 4">
            <a:extLst>
              <a:ext uri="{FF2B5EF4-FFF2-40B4-BE49-F238E27FC236}">
                <a16:creationId xmlns:a16="http://schemas.microsoft.com/office/drawing/2014/main" id="{BC373851-81A4-43DC-B58F-7246C263EB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EB935F-7812-4706-A51D-722CD7BC04AA}"/>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0195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FA69D2-5847-46EB-87AC-5DC0D683452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4FC2B98-9BA2-4548-A8BF-B71B132BC01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415F9F-1F9E-42CD-867F-87BF6DF2020A}"/>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5" name="Segnaposto piè di pagina 4">
            <a:extLst>
              <a:ext uri="{FF2B5EF4-FFF2-40B4-BE49-F238E27FC236}">
                <a16:creationId xmlns:a16="http://schemas.microsoft.com/office/drawing/2014/main" id="{89052C50-690F-4C48-B7DC-30A119AB4C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A232F5-5396-4D51-8063-4426CB0CC8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9254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F4D6F-F87A-49B7-BFD1-162A3CB1B9F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C10F2C5-1795-4CC6-A6A7-D912B00EBB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C87990-D810-40E5-BEC6-C62BFEB9DFEE}"/>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5" name="Segnaposto piè di pagina 4">
            <a:extLst>
              <a:ext uri="{FF2B5EF4-FFF2-40B4-BE49-F238E27FC236}">
                <a16:creationId xmlns:a16="http://schemas.microsoft.com/office/drawing/2014/main" id="{A15755DE-0D87-4401-99B8-9311289F0C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8F6EFC-8907-4B09-BAF7-855B5E25A9F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25237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18CD89-E7AA-4232-887E-AAEEF9C3A8E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EA5CF54-6295-4EFC-8079-398FD18F9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363609-DD65-487D-8F67-B222E0C9E293}"/>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5" name="Segnaposto piè di pagina 4">
            <a:extLst>
              <a:ext uri="{FF2B5EF4-FFF2-40B4-BE49-F238E27FC236}">
                <a16:creationId xmlns:a16="http://schemas.microsoft.com/office/drawing/2014/main" id="{C19182C5-E8BE-43FD-85D9-3152451EFD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B3640-3CEE-4C4C-B370-19E3F3FFDE6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2968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07FB38-0C20-4C78-A536-8FDD33BF69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5B7262-9023-427E-A35C-7A38BDB366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0DA4A0C-33FD-433F-B346-2D1508B6234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D858D0D-79D7-4028-AF6D-94C536EFCD56}"/>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6" name="Segnaposto piè di pagina 5">
            <a:extLst>
              <a:ext uri="{FF2B5EF4-FFF2-40B4-BE49-F238E27FC236}">
                <a16:creationId xmlns:a16="http://schemas.microsoft.com/office/drawing/2014/main" id="{7F0DF388-4FBA-40A9-AACF-E1C32C9DBD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A66DB59-AB49-4623-BA02-73E82524561D}"/>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89505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2C8B5-001D-433C-837F-D2B1C0A5C21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5E3AC8-4BA7-4401-929D-CFA1EE2D9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E8F1249-325F-43B2-AF5A-E88D2050E9C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CE58CF7-8930-437B-8503-381D5DFC1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FE2FB0B-5DA7-4D0C-AF75-496AF2F9E0F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0B7C94-0DBD-423C-AF2A-5EF6CA018919}"/>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8" name="Segnaposto piè di pagina 7">
            <a:extLst>
              <a:ext uri="{FF2B5EF4-FFF2-40B4-BE49-F238E27FC236}">
                <a16:creationId xmlns:a16="http://schemas.microsoft.com/office/drawing/2014/main" id="{31078AF4-7D15-4074-9108-D152EB80B93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02DC8B6-9E56-45E5-85B6-44B0E35AA0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17346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1D88EA-4921-4F18-B441-A2A5CFBECA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91D209-A06F-4A3C-AC2F-3FF776B02471}"/>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4" name="Segnaposto piè di pagina 3">
            <a:extLst>
              <a:ext uri="{FF2B5EF4-FFF2-40B4-BE49-F238E27FC236}">
                <a16:creationId xmlns:a16="http://schemas.microsoft.com/office/drawing/2014/main" id="{B36F54A5-C51E-4AA5-8D9C-3960D68BBA5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39D14AD-D0BF-481C-8873-E15D37E3E617}"/>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71079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490DFE-02F2-4C66-9930-F94AE7250500}"/>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3" name="Segnaposto piè di pagina 2">
            <a:extLst>
              <a:ext uri="{FF2B5EF4-FFF2-40B4-BE49-F238E27FC236}">
                <a16:creationId xmlns:a16="http://schemas.microsoft.com/office/drawing/2014/main" id="{3903D29F-94F0-400D-83FF-7C15301381A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D4E9C4-CC02-4581-B8D1-1D8985714A9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86883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A275B3-989D-4F71-BC7A-B5E3C5BA702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A35CED-AC02-4C07-9A98-447D9E90D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C022999-3968-4B90-8184-106C18AE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2CD4C59-AE72-4F17-AB2C-62AB8D495B40}"/>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6" name="Segnaposto piè di pagina 5">
            <a:extLst>
              <a:ext uri="{FF2B5EF4-FFF2-40B4-BE49-F238E27FC236}">
                <a16:creationId xmlns:a16="http://schemas.microsoft.com/office/drawing/2014/main" id="{95D8BBBB-F12D-4713-90A4-1169ECFB3F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AE851F-0623-41AA-9118-FC0381E9B5E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72921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0A304-38C1-4E71-9C32-AA76F9707CB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195F25-4358-4B96-92A5-DB4D8D0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93DA457-0C62-4D80-AE64-F43015A1E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94F419-A9E4-4946-9A12-8B819604E673}"/>
              </a:ext>
            </a:extLst>
          </p:cNvPr>
          <p:cNvSpPr>
            <a:spLocks noGrp="1"/>
          </p:cNvSpPr>
          <p:nvPr>
            <p:ph type="dt" sz="half" idx="10"/>
          </p:nvPr>
        </p:nvSpPr>
        <p:spPr/>
        <p:txBody>
          <a:bodyPr/>
          <a:lstStyle/>
          <a:p>
            <a:fld id="{1A3BF8E8-E514-488A-8533-83F354D3E341}" type="datetimeFigureOut">
              <a:rPr lang="it-IT" smtClean="0"/>
              <a:t>26/03/2020</a:t>
            </a:fld>
            <a:endParaRPr lang="it-IT"/>
          </a:p>
        </p:txBody>
      </p:sp>
      <p:sp>
        <p:nvSpPr>
          <p:cNvPr id="6" name="Segnaposto piè di pagina 5">
            <a:extLst>
              <a:ext uri="{FF2B5EF4-FFF2-40B4-BE49-F238E27FC236}">
                <a16:creationId xmlns:a16="http://schemas.microsoft.com/office/drawing/2014/main" id="{1A90A86E-4286-4940-AF49-BF531F1746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9E5AE4-75A4-45A9-B743-1F76248D7F8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69911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C05AB28-6B86-4CD4-A10F-74D6415AF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973F55-ACD7-48EE-A6DC-CBE16550F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41C89F-A4F0-4E53-AFA4-387AE87FA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BF8E8-E514-488A-8533-83F354D3E341}" type="datetimeFigureOut">
              <a:rPr lang="it-IT" smtClean="0"/>
              <a:t>26/03/2020</a:t>
            </a:fld>
            <a:endParaRPr lang="it-IT"/>
          </a:p>
        </p:txBody>
      </p:sp>
      <p:sp>
        <p:nvSpPr>
          <p:cNvPr id="5" name="Segnaposto piè di pagina 4">
            <a:extLst>
              <a:ext uri="{FF2B5EF4-FFF2-40B4-BE49-F238E27FC236}">
                <a16:creationId xmlns:a16="http://schemas.microsoft.com/office/drawing/2014/main" id="{B9191DBA-00B3-46B4-82ED-E56E7605B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2E90987-8841-4DA0-A117-261DDCCD6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22904-49BA-40AF-A23B-96A5916ADBF5}" type="slidenum">
              <a:rPr lang="it-IT" smtClean="0"/>
              <a:t>‹N›</a:t>
            </a:fld>
            <a:endParaRPr lang="it-IT"/>
          </a:p>
        </p:txBody>
      </p:sp>
    </p:spTree>
    <p:extLst>
      <p:ext uri="{BB962C8B-B14F-4D97-AF65-F5344CB8AC3E}">
        <p14:creationId xmlns:p14="http://schemas.microsoft.com/office/powerpoint/2010/main" val="166294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3E89E-387A-4F92-B3BD-DD8EF2597488}"/>
              </a:ext>
            </a:extLst>
          </p:cNvPr>
          <p:cNvSpPr>
            <a:spLocks noGrp="1"/>
          </p:cNvSpPr>
          <p:nvPr>
            <p:ph type="ctrTitle"/>
          </p:nvPr>
        </p:nvSpPr>
        <p:spPr/>
        <p:txBody>
          <a:bodyPr/>
          <a:lstStyle/>
          <a:p>
            <a:r>
              <a:rPr lang="it-IT" dirty="0"/>
              <a:t>Metodi Montecarlo per la Fisica Sperimentale </a:t>
            </a:r>
          </a:p>
        </p:txBody>
      </p:sp>
      <p:sp>
        <p:nvSpPr>
          <p:cNvPr id="3" name="Sottotitolo 2">
            <a:extLst>
              <a:ext uri="{FF2B5EF4-FFF2-40B4-BE49-F238E27FC236}">
                <a16:creationId xmlns:a16="http://schemas.microsoft.com/office/drawing/2014/main" id="{1EF8E532-4518-40C2-95E9-ED41833675DE}"/>
              </a:ext>
            </a:extLst>
          </p:cNvPr>
          <p:cNvSpPr>
            <a:spLocks noGrp="1"/>
          </p:cNvSpPr>
          <p:nvPr>
            <p:ph type="subTitle" idx="1"/>
          </p:nvPr>
        </p:nvSpPr>
        <p:spPr/>
        <p:txBody>
          <a:bodyPr/>
          <a:lstStyle/>
          <a:p>
            <a:r>
              <a:rPr lang="it-IT" dirty="0"/>
              <a:t>Sergio Giudici </a:t>
            </a:r>
          </a:p>
          <a:p>
            <a:r>
              <a:rPr lang="it-IT" dirty="0"/>
              <a:t>Dipartimento di Fisica – Università di Pisa </a:t>
            </a:r>
          </a:p>
          <a:p>
            <a:r>
              <a:rPr lang="it-IT" dirty="0"/>
              <a:t>sergio.giudici@unipi.it</a:t>
            </a:r>
          </a:p>
        </p:txBody>
      </p:sp>
    </p:spTree>
    <p:extLst>
      <p:ext uri="{BB962C8B-B14F-4D97-AF65-F5344CB8AC3E}">
        <p14:creationId xmlns:p14="http://schemas.microsoft.com/office/powerpoint/2010/main" val="446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5596D-38DE-4513-8D17-96B31A8B1246}"/>
              </a:ext>
            </a:extLst>
          </p:cNvPr>
          <p:cNvSpPr>
            <a:spLocks noGrp="1"/>
          </p:cNvSpPr>
          <p:nvPr>
            <p:ph type="title"/>
          </p:nvPr>
        </p:nvSpPr>
        <p:spPr/>
        <p:txBody>
          <a:bodyPr/>
          <a:lstStyle/>
          <a:p>
            <a:r>
              <a:rPr lang="it-IT" dirty="0"/>
              <a:t>Esercizi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5D4F340-C7AD-41D5-8178-4E3172E193A7}"/>
                  </a:ext>
                </a:extLst>
              </p:cNvPr>
              <p:cNvSpPr>
                <a:spLocks noGrp="1"/>
              </p:cNvSpPr>
              <p:nvPr>
                <p:ph idx="1"/>
              </p:nvPr>
            </p:nvSpPr>
            <p:spPr/>
            <p:txBody>
              <a:bodyPr>
                <a:normAutofit fontScale="85000" lnSpcReduction="20000"/>
              </a:bodyPr>
              <a:lstStyle/>
              <a:p>
                <a:r>
                  <a:rPr lang="it-IT" dirty="0"/>
                  <a:t>Discutere l’errore nel caso in cui si stimi </a:t>
                </a:r>
                <a:r>
                  <a:rPr lang="it-IT" dirty="0" err="1"/>
                  <a:t>pi</a:t>
                </a:r>
                <a:r>
                  <a:rPr lang="it-IT" dirty="0"/>
                  <a:t> greco con un ottante di sfera ovvero con </a:t>
                </a:r>
                <a:r>
                  <a:rPr lang="it-IT" dirty="0" err="1"/>
                  <a:t>x,y,z</a:t>
                </a:r>
                <a:r>
                  <a:rPr lang="it-IT" dirty="0"/>
                  <a:t> uniformi in [0,1]  e valutando la probabilità </a:t>
                </a:r>
              </a:p>
              <a:p>
                <a:pPr marL="0" indent="0" algn="ctr">
                  <a:buNone/>
                </a:pPr>
                <a:endParaRPr lang="it-IT" dirty="0"/>
              </a:p>
              <a:p>
                <a:pPr marL="0" indent="0" algn="ctr">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𝑃</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𝑥</m:t>
                              </m:r>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𝑦</m:t>
                              </m:r>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𝑧</m:t>
                              </m:r>
                            </m:e>
                            <m:sup>
                              <m:r>
                                <a:rPr lang="it-IT" b="0" i="1" smtClean="0">
                                  <a:latin typeface="Cambria Math" panose="02040503050406030204" pitchFamily="18" charset="0"/>
                                </a:rPr>
                                <m:t>2</m:t>
                              </m:r>
                            </m:sup>
                          </m:sSup>
                          <m:r>
                            <a:rPr lang="it-IT" i="1">
                              <a:latin typeface="Cambria Math" panose="02040503050406030204" pitchFamily="18" charset="0"/>
                            </a:rPr>
                            <m:t>&lt;1</m:t>
                          </m:r>
                        </m:e>
                      </m:d>
                    </m:oMath>
                  </m:oMathPara>
                </a14:m>
                <a:endParaRPr lang="it-IT" dirty="0"/>
              </a:p>
              <a:p>
                <a:pPr marL="0" indent="0" algn="ctr">
                  <a:buNone/>
                </a:pPr>
                <a:endParaRPr lang="it-IT" dirty="0"/>
              </a:p>
              <a:p>
                <a:pPr algn="just"/>
                <a:r>
                  <a:rPr lang="it-IT" dirty="0"/>
                  <a:t>Si consideri il caso con  n variabili uniformi in [0,1]  (n-sfera)  e dire se «conviene» rispetto al caso bidimensionale </a:t>
                </a:r>
              </a:p>
              <a:p>
                <a:pPr marL="0" indent="0" algn="just">
                  <a:buNone/>
                </a:pPr>
                <a:endParaRPr lang="it-IT" dirty="0"/>
              </a:p>
              <a:p>
                <a:pPr marL="0" indent="0" algn="just">
                  <a:buNone/>
                </a:pPr>
                <a:endParaRPr lang="it-IT" dirty="0"/>
              </a:p>
              <a:p>
                <a:pPr marL="0" indent="0" algn="ctr">
                  <a:buNone/>
                </a:pPr>
                <a:endParaRPr lang="it-IT" dirty="0"/>
              </a:p>
              <a:p>
                <a:pPr marL="0" indent="0" algn="ctr">
                  <a:buNone/>
                </a:pPr>
                <a:r>
                  <a:rPr lang="it-IT" dirty="0"/>
                  <a:t>   </a:t>
                </a:r>
              </a:p>
              <a:p>
                <a:pPr marL="0" indent="0" algn="ctr">
                  <a:buNone/>
                </a:pPr>
                <a:r>
                  <a:rPr lang="it-IT" dirty="0"/>
                  <a:t>  </a:t>
                </a:r>
              </a:p>
            </p:txBody>
          </p:sp>
        </mc:Choice>
        <mc:Fallback xmlns="">
          <p:sp>
            <p:nvSpPr>
              <p:cNvPr id="3" name="Segnaposto contenuto 2">
                <a:extLst>
                  <a:ext uri="{FF2B5EF4-FFF2-40B4-BE49-F238E27FC236}">
                    <a16:creationId xmlns:a16="http://schemas.microsoft.com/office/drawing/2014/main" id="{35D4F340-C7AD-41D5-8178-4E3172E193A7}"/>
                  </a:ext>
                </a:extLst>
              </p:cNvPr>
              <p:cNvSpPr>
                <a:spLocks noGrp="1" noRot="1" noChangeAspect="1" noMove="1" noResize="1" noEditPoints="1" noAdjustHandles="1" noChangeArrowheads="1" noChangeShapeType="1" noTextEdit="1"/>
              </p:cNvSpPr>
              <p:nvPr>
                <p:ph idx="1"/>
              </p:nvPr>
            </p:nvSpPr>
            <p:spPr>
              <a:blipFill>
                <a:blip r:embed="rId2"/>
                <a:stretch>
                  <a:fillRect l="-812" t="-3221" r="-870"/>
                </a:stretch>
              </a:blipFill>
            </p:spPr>
            <p:txBody>
              <a:bodyPr/>
              <a:lstStyle/>
              <a:p>
                <a:r>
                  <a:rPr lang="it-IT">
                    <a:noFill/>
                  </a:rPr>
                  <a:t> </a:t>
                </a:r>
              </a:p>
            </p:txBody>
          </p:sp>
        </mc:Fallback>
      </mc:AlternateContent>
    </p:spTree>
    <p:extLst>
      <p:ext uri="{BB962C8B-B14F-4D97-AF65-F5344CB8AC3E}">
        <p14:creationId xmlns:p14="http://schemas.microsoft.com/office/powerpoint/2010/main" val="180759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DB575A-1948-410D-A81C-F8549420E90A}"/>
              </a:ext>
            </a:extLst>
          </p:cNvPr>
          <p:cNvSpPr>
            <a:spLocks noGrp="1"/>
          </p:cNvSpPr>
          <p:nvPr>
            <p:ph type="title"/>
          </p:nvPr>
        </p:nvSpPr>
        <p:spPr/>
        <p:txBody>
          <a:bodyPr/>
          <a:lstStyle/>
          <a:p>
            <a:r>
              <a:rPr lang="it-IT" dirty="0"/>
              <a:t>Numeri casuali uniformi in [0,1] </a:t>
            </a:r>
          </a:p>
        </p:txBody>
      </p:sp>
      <p:sp>
        <p:nvSpPr>
          <p:cNvPr id="3" name="Segnaposto contenuto 2">
            <a:extLst>
              <a:ext uri="{FF2B5EF4-FFF2-40B4-BE49-F238E27FC236}">
                <a16:creationId xmlns:a16="http://schemas.microsoft.com/office/drawing/2014/main" id="{9C1D9700-0E58-43FD-BDC0-2F6AC08C2E9F}"/>
              </a:ext>
            </a:extLst>
          </p:cNvPr>
          <p:cNvSpPr>
            <a:spLocks noGrp="1"/>
          </p:cNvSpPr>
          <p:nvPr>
            <p:ph idx="1"/>
          </p:nvPr>
        </p:nvSpPr>
        <p:spPr/>
        <p:txBody>
          <a:bodyPr>
            <a:normAutofit/>
          </a:bodyPr>
          <a:lstStyle/>
          <a:p>
            <a:r>
              <a:rPr lang="it-IT" dirty="0"/>
              <a:t>La stima di π  si basa sul campionamento uniforme dell’intervallo [0,1]</a:t>
            </a:r>
          </a:p>
          <a:p>
            <a:r>
              <a:rPr lang="it-IT" dirty="0"/>
              <a:t>Come si realizza tale uniformità ? </a:t>
            </a:r>
          </a:p>
          <a:p>
            <a:r>
              <a:rPr lang="it-IT" dirty="0"/>
              <a:t>Si consideri un numero intero I a caso in formato binario con 64 bit</a:t>
            </a:r>
          </a:p>
          <a:p>
            <a:pPr marL="0" indent="0">
              <a:buNone/>
            </a:pPr>
            <a:r>
              <a:rPr lang="it-IT" b="1" dirty="0"/>
              <a:t>                                01101010010101001…00111  </a:t>
            </a:r>
          </a:p>
          <a:p>
            <a:r>
              <a:rPr lang="it-IT" b="1" dirty="0"/>
              <a:t>Si tratta di una successione casuale di 0 e 1 che in linea di principio  si potrebbe generare tirando una moneta 64 volte. </a:t>
            </a:r>
          </a:p>
          <a:p>
            <a:pPr algn="just"/>
            <a:r>
              <a:rPr lang="it-IT" dirty="0"/>
              <a:t>Il massimo di questi numeri è </a:t>
            </a:r>
            <a:r>
              <a:rPr lang="it-IT" b="1" dirty="0"/>
              <a:t>IMAX = 2</a:t>
            </a:r>
            <a:r>
              <a:rPr lang="it-IT" b="1" baseline="30000" dirty="0"/>
              <a:t> n-1 </a:t>
            </a:r>
          </a:p>
          <a:p>
            <a:pPr algn="just"/>
            <a:r>
              <a:rPr lang="it-IT" b="1" dirty="0"/>
              <a:t>Allora I/IMAX è uniforme in [0,1]   </a:t>
            </a:r>
          </a:p>
        </p:txBody>
      </p:sp>
    </p:spTree>
    <p:extLst>
      <p:ext uri="{BB962C8B-B14F-4D97-AF65-F5344CB8AC3E}">
        <p14:creationId xmlns:p14="http://schemas.microsoft.com/office/powerpoint/2010/main" val="319367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8BBC-9A92-4444-999D-92169B2835FE}"/>
              </a:ext>
            </a:extLst>
          </p:cNvPr>
          <p:cNvSpPr>
            <a:spLocks noGrp="1"/>
          </p:cNvSpPr>
          <p:nvPr>
            <p:ph type="title"/>
          </p:nvPr>
        </p:nvSpPr>
        <p:spPr/>
        <p:txBody>
          <a:bodyPr/>
          <a:lstStyle/>
          <a:p>
            <a:r>
              <a:rPr lang="it-IT" dirty="0"/>
              <a:t>Cosa è Rand() …. Hardware o Software ? </a:t>
            </a:r>
          </a:p>
        </p:txBody>
      </p:sp>
      <p:sp>
        <p:nvSpPr>
          <p:cNvPr id="3" name="Segnaposto contenuto 2">
            <a:extLst>
              <a:ext uri="{FF2B5EF4-FFF2-40B4-BE49-F238E27FC236}">
                <a16:creationId xmlns:a16="http://schemas.microsoft.com/office/drawing/2014/main" id="{9FBB03E7-A76E-4450-A1D1-16383E3DB418}"/>
              </a:ext>
            </a:extLst>
          </p:cNvPr>
          <p:cNvSpPr>
            <a:spLocks noGrp="1"/>
          </p:cNvSpPr>
          <p:nvPr>
            <p:ph idx="1"/>
          </p:nvPr>
        </p:nvSpPr>
        <p:spPr/>
        <p:txBody>
          <a:bodyPr>
            <a:normAutofit fontScale="92500" lnSpcReduction="10000"/>
          </a:bodyPr>
          <a:lstStyle/>
          <a:p>
            <a:r>
              <a:rPr lang="it-IT" dirty="0"/>
              <a:t>Cosa potrebbe essere l’analogo di «tirare un moneta» all’interno di un calcolatore?  Come si fa ad essere sicuri della uniformità ? </a:t>
            </a:r>
          </a:p>
          <a:p>
            <a:r>
              <a:rPr lang="it-IT" dirty="0"/>
              <a:t>Alcuni hanno proposto le fluttuazioni della corrente che circola in una resistenza: Un amperometro (abbastanza sensibile) sarebbe un generatore di numeri casuali </a:t>
            </a:r>
          </a:p>
          <a:p>
            <a:r>
              <a:rPr lang="it-IT" dirty="0"/>
              <a:t>In fisica delle alte energie si usa qualche volta un processo casuale per sorteggiare l’istante in cui «scaricare» lo stato di un detector (un trucco per studiare  l’attività accidentale come  raggi cosmici, interazione del fascio con gas residuo, canali </a:t>
            </a:r>
            <a:r>
              <a:rPr lang="it-IT" dirty="0" err="1"/>
              <a:t>noisy</a:t>
            </a:r>
            <a:r>
              <a:rPr lang="it-IT" dirty="0"/>
              <a:t>, </a:t>
            </a:r>
            <a:r>
              <a:rPr lang="it-IT" dirty="0" err="1"/>
              <a:t>etc</a:t>
            </a:r>
            <a:r>
              <a:rPr lang="it-IT" dirty="0"/>
              <a:t>…) . Per «</a:t>
            </a:r>
            <a:r>
              <a:rPr lang="it-IT" dirty="0" err="1"/>
              <a:t>triggerare</a:t>
            </a:r>
            <a:r>
              <a:rPr lang="it-IT" dirty="0"/>
              <a:t>» l’istante si può usare il decadimento radioattivo (come avviene nell’esperimento mentale del  «gatto di </a:t>
            </a:r>
            <a:r>
              <a:rPr lang="it-IT" dirty="0" err="1"/>
              <a:t>Schroedinger</a:t>
            </a:r>
            <a:r>
              <a:rPr lang="it-IT" dirty="0"/>
              <a:t>»).  L’emissione di una particella alfa da parte di nucleo radioattivo è, di fatto, un generatore di numeri casuali!</a:t>
            </a:r>
          </a:p>
          <a:p>
            <a:pPr marL="0" indent="0">
              <a:buNone/>
            </a:pPr>
            <a:endParaRPr lang="it-IT" dirty="0"/>
          </a:p>
        </p:txBody>
      </p:sp>
    </p:spTree>
    <p:extLst>
      <p:ext uri="{BB962C8B-B14F-4D97-AF65-F5344CB8AC3E}">
        <p14:creationId xmlns:p14="http://schemas.microsoft.com/office/powerpoint/2010/main" val="59832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44DD08-292D-4179-856D-CCC839CBF6B1}"/>
              </a:ext>
            </a:extLst>
          </p:cNvPr>
          <p:cNvSpPr>
            <a:spLocks noGrp="1"/>
          </p:cNvSpPr>
          <p:nvPr>
            <p:ph type="title"/>
          </p:nvPr>
        </p:nvSpPr>
        <p:spPr/>
        <p:txBody>
          <a:bodyPr/>
          <a:lstStyle/>
          <a:p>
            <a:r>
              <a:rPr lang="it-IT" dirty="0"/>
              <a:t>Liste di numeri casuali </a:t>
            </a:r>
          </a:p>
        </p:txBody>
      </p:sp>
      <p:sp>
        <p:nvSpPr>
          <p:cNvPr id="3" name="Segnaposto contenuto 2">
            <a:extLst>
              <a:ext uri="{FF2B5EF4-FFF2-40B4-BE49-F238E27FC236}">
                <a16:creationId xmlns:a16="http://schemas.microsoft.com/office/drawing/2014/main" id="{FE1C0750-3E02-4011-B9F6-237118EF6C69}"/>
              </a:ext>
            </a:extLst>
          </p:cNvPr>
          <p:cNvSpPr>
            <a:spLocks noGrp="1"/>
          </p:cNvSpPr>
          <p:nvPr>
            <p:ph idx="1"/>
          </p:nvPr>
        </p:nvSpPr>
        <p:spPr/>
        <p:txBody>
          <a:bodyPr/>
          <a:lstStyle/>
          <a:p>
            <a:r>
              <a:rPr lang="it-IT" dirty="0"/>
              <a:t>La soluzione amperometro o emissione radioattiva garantisce l’uniformità e fornisce una lista di numeri casuali </a:t>
            </a:r>
          </a:p>
          <a:p>
            <a:r>
              <a:rPr lang="it-IT" dirty="0"/>
              <a:t>A meno che non si «salvi» la lista, non sarà ripetibile.</a:t>
            </a:r>
          </a:p>
          <a:p>
            <a:r>
              <a:rPr lang="it-IT" dirty="0"/>
              <a:t>Perché vogliamo garantire la ripetibilità ?  </a:t>
            </a:r>
          </a:p>
          <a:p>
            <a:r>
              <a:rPr lang="it-IT" dirty="0"/>
              <a:t>L’esigenza nasce dal caso delle «Simulazioni Correlate»</a:t>
            </a:r>
          </a:p>
        </p:txBody>
      </p:sp>
    </p:spTree>
    <p:extLst>
      <p:ext uri="{BB962C8B-B14F-4D97-AF65-F5344CB8AC3E}">
        <p14:creationId xmlns:p14="http://schemas.microsoft.com/office/powerpoint/2010/main" val="35258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5B78F-46BF-42B6-86DA-1AF34BA3CAE7}"/>
              </a:ext>
            </a:extLst>
          </p:cNvPr>
          <p:cNvSpPr>
            <a:spLocks noGrp="1"/>
          </p:cNvSpPr>
          <p:nvPr>
            <p:ph type="title"/>
          </p:nvPr>
        </p:nvSpPr>
        <p:spPr/>
        <p:txBody>
          <a:bodyPr/>
          <a:lstStyle/>
          <a:p>
            <a:r>
              <a:rPr lang="it-IT" dirty="0"/>
              <a:t>Esempio:  Accettanza geometrica </a:t>
            </a:r>
          </a:p>
        </p:txBody>
      </p:sp>
      <p:pic>
        <p:nvPicPr>
          <p:cNvPr id="5" name="Segnaposto contenuto 4" descr="Immagine che contiene screenshot&#10;&#10;Descrizione generata automaticamente">
            <a:extLst>
              <a:ext uri="{FF2B5EF4-FFF2-40B4-BE49-F238E27FC236}">
                <a16:creationId xmlns:a16="http://schemas.microsoft.com/office/drawing/2014/main" id="{BC61FCC6-81AD-4F86-95F5-47D126236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025" y="1825625"/>
            <a:ext cx="8853949" cy="4351338"/>
          </a:xfrm>
        </p:spPr>
      </p:pic>
    </p:spTree>
    <p:extLst>
      <p:ext uri="{BB962C8B-B14F-4D97-AF65-F5344CB8AC3E}">
        <p14:creationId xmlns:p14="http://schemas.microsoft.com/office/powerpoint/2010/main" val="38125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A6D13-64CB-42D9-AF5E-4C337D307488}"/>
              </a:ext>
            </a:extLst>
          </p:cNvPr>
          <p:cNvSpPr>
            <a:spLocks noGrp="1"/>
          </p:cNvSpPr>
          <p:nvPr>
            <p:ph type="title"/>
          </p:nvPr>
        </p:nvSpPr>
        <p:spPr/>
        <p:txBody>
          <a:bodyPr/>
          <a:lstStyle/>
          <a:p>
            <a:r>
              <a:rPr lang="it-IT" dirty="0"/>
              <a:t>Simulazioni Correlate </a:t>
            </a:r>
          </a:p>
        </p:txBody>
      </p:sp>
      <p:sp>
        <p:nvSpPr>
          <p:cNvPr id="3" name="Segnaposto contenuto 2">
            <a:extLst>
              <a:ext uri="{FF2B5EF4-FFF2-40B4-BE49-F238E27FC236}">
                <a16:creationId xmlns:a16="http://schemas.microsoft.com/office/drawing/2014/main" id="{122F582D-82EB-442E-97C9-AE7D31E54DA9}"/>
              </a:ext>
            </a:extLst>
          </p:cNvPr>
          <p:cNvSpPr>
            <a:spLocks noGrp="1"/>
          </p:cNvSpPr>
          <p:nvPr>
            <p:ph idx="1"/>
          </p:nvPr>
        </p:nvSpPr>
        <p:spPr>
          <a:xfrm>
            <a:off x="838200" y="1885260"/>
            <a:ext cx="10515600" cy="4351338"/>
          </a:xfrm>
        </p:spPr>
        <p:txBody>
          <a:bodyPr>
            <a:normAutofit fontScale="92500" lnSpcReduction="10000"/>
          </a:bodyPr>
          <a:lstStyle/>
          <a:p>
            <a:r>
              <a:rPr lang="it-IT" dirty="0"/>
              <a:t>Invece di tentare l’integrazione numerica si possono «generare» eventi (nel senso Montecarlo!)  e stimare l’accettanza per via statistica</a:t>
            </a:r>
          </a:p>
          <a:p>
            <a:r>
              <a:rPr lang="it-IT" dirty="0"/>
              <a:t>In fase di progettazione si confrontano due diverse geometrie per il detector e si ottengono accettanze diverse:  A1 e A2</a:t>
            </a:r>
          </a:p>
          <a:p>
            <a:r>
              <a:rPr lang="it-IT" b="1" dirty="0"/>
              <a:t>Domanda? </a:t>
            </a:r>
            <a:r>
              <a:rPr lang="it-IT" dirty="0"/>
              <a:t>A1 e A2 differiscono perché la geometria è cambiata oppure a causa delle fluttuazioni statistiche nella generazione degli eventi ?  Come si possono «separare» i due effetti?</a:t>
            </a:r>
          </a:p>
          <a:p>
            <a:r>
              <a:rPr lang="it-IT" dirty="0"/>
              <a:t>Risposta: Basta «illuminare» le due diverse geometrie con gli stessi eventi: la differenza tra A1 e A2 sarà dovuta solo al cambio di geometria! </a:t>
            </a:r>
          </a:p>
          <a:p>
            <a:r>
              <a:rPr lang="it-IT" b="1" dirty="0"/>
              <a:t>Per garantire la medesima «illuminazione» bisogna ripetere la stessa sequenza di numeri casuali </a:t>
            </a:r>
            <a:r>
              <a:rPr lang="it-IT" b="1" dirty="0">
                <a:sym typeface="Wingdings" panose="05000000000000000000" pitchFamily="2" charset="2"/>
              </a:rPr>
              <a:t> ripetibilità </a:t>
            </a:r>
            <a:r>
              <a:rPr lang="it-IT" b="1" dirty="0"/>
              <a:t> </a:t>
            </a:r>
          </a:p>
          <a:p>
            <a:endParaRPr lang="it-IT" dirty="0"/>
          </a:p>
        </p:txBody>
      </p:sp>
    </p:spTree>
    <p:extLst>
      <p:ext uri="{BB962C8B-B14F-4D97-AF65-F5344CB8AC3E}">
        <p14:creationId xmlns:p14="http://schemas.microsoft.com/office/powerpoint/2010/main" val="244761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84EE5D-C583-4392-AD77-BC25C6E80878}"/>
              </a:ext>
            </a:extLst>
          </p:cNvPr>
          <p:cNvSpPr>
            <a:spLocks noGrp="1"/>
          </p:cNvSpPr>
          <p:nvPr>
            <p:ph type="title"/>
          </p:nvPr>
        </p:nvSpPr>
        <p:spPr>
          <a:xfrm>
            <a:off x="838200" y="365125"/>
            <a:ext cx="10515600" cy="2119658"/>
          </a:xfrm>
        </p:spPr>
        <p:txBody>
          <a:bodyPr>
            <a:normAutofit/>
          </a:bodyPr>
          <a:lstStyle/>
          <a:p>
            <a:pPr algn="ctr"/>
            <a:r>
              <a:rPr lang="it-IT" sz="2800" b="1" dirty="0"/>
              <a:t>Liste di numeri Pseudo-Casuali - Metodo delle Congruenze lineari </a:t>
            </a:r>
            <a:br>
              <a:rPr lang="it-IT" sz="2800" b="1" dirty="0"/>
            </a:br>
            <a:r>
              <a:rPr lang="it-IT" sz="2800" b="1" dirty="0"/>
              <a:t>https://it.wikipedia.org/wiki/Generatore_lineare_congruenziale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BD9EE97-C284-4687-BC62-98ABE71BBCD0}"/>
                  </a:ext>
                </a:extLst>
              </p:cNvPr>
              <p:cNvSpPr>
                <a:spLocks noGrp="1"/>
              </p:cNvSpPr>
              <p:nvPr>
                <p:ph idx="1"/>
              </p:nvPr>
            </p:nvSpPr>
            <p:spPr>
              <a:xfrm>
                <a:off x="1196008" y="2197549"/>
                <a:ext cx="10515600" cy="4351338"/>
              </a:xfrm>
            </p:spPr>
            <p:txBody>
              <a:bodyPr>
                <a:normAutofit fontScale="77500" lnSpcReduction="20000"/>
              </a:bodyPr>
              <a:lstStyle/>
              <a:p>
                <a:pPr marL="0" indent="0">
                  <a:buNone/>
                </a:pPr>
                <a:r>
                  <a:rPr lang="it-IT" dirty="0"/>
                  <a:t>Si consideri la successione definita per ricorrenza </a:t>
                </a:r>
              </a:p>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r>
                            <a:rPr lang="it-IT" b="0" i="1" smtClean="0">
                              <a:latin typeface="Cambria Math" panose="02040503050406030204" pitchFamily="18" charset="0"/>
                            </a:rPr>
                            <m:t>+1  </m:t>
                          </m:r>
                        </m:sub>
                      </m:sSub>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𝑎</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r>
                            <a:rPr lang="it-IT" b="0" i="1" smtClean="0">
                              <a:latin typeface="Cambria Math" panose="02040503050406030204" pitchFamily="18" charset="0"/>
                            </a:rPr>
                            <m:t>+</m:t>
                          </m:r>
                          <m:r>
                            <a:rPr lang="it-IT" b="0" i="1" smtClean="0">
                              <a:latin typeface="Cambria Math" panose="02040503050406030204" pitchFamily="18" charset="0"/>
                            </a:rPr>
                            <m:t>𝑐</m:t>
                          </m:r>
                        </m:e>
                      </m:d>
                      <m:r>
                        <a:rPr lang="it-IT" b="0" i="1" smtClean="0">
                          <a:latin typeface="Cambria Math" panose="02040503050406030204" pitchFamily="18" charset="0"/>
                        </a:rPr>
                        <m:t> </m:t>
                      </m:r>
                      <m:r>
                        <a:rPr lang="it-IT" b="0" i="1" smtClean="0">
                          <a:latin typeface="Cambria Math" panose="02040503050406030204" pitchFamily="18" charset="0"/>
                        </a:rPr>
                        <m:t>𝑚𝑜𝑑</m:t>
                      </m:r>
                      <m:r>
                        <a:rPr lang="it-IT" b="0" i="1" smtClean="0">
                          <a:latin typeface="Cambria Math" panose="02040503050406030204" pitchFamily="18" charset="0"/>
                        </a:rPr>
                        <m:t> </m:t>
                      </m:r>
                      <m:r>
                        <a:rPr lang="it-IT" b="0" i="1" smtClean="0">
                          <a:latin typeface="Cambria Math" panose="02040503050406030204" pitchFamily="18" charset="0"/>
                        </a:rPr>
                        <m:t>𝑚</m:t>
                      </m:r>
                    </m:oMath>
                  </m:oMathPara>
                </a14:m>
                <a:endParaRPr lang="it-IT" b="0" dirty="0"/>
              </a:p>
              <a:p>
                <a:pPr marL="0" indent="0">
                  <a:buNone/>
                </a:pPr>
                <a:endParaRPr lang="it-IT" dirty="0"/>
              </a:p>
              <a:p>
                <a:pPr marL="0" indent="0">
                  <a:buNone/>
                </a:pPr>
                <a:r>
                  <a:rPr lang="it-IT" dirty="0"/>
                  <a:t>I numeri cadono nell’intervallo  0 ≤ x ≤ m-1  se dividiamo per m-1 fornisce numeri in [0,1]. </a:t>
                </a:r>
              </a:p>
              <a:p>
                <a:pPr marL="0" indent="0">
                  <a:buNone/>
                </a:pPr>
                <a:r>
                  <a:rPr lang="it-IT" b="1" dirty="0"/>
                  <a:t>La successione è deterministica ma «sembra» casuale. Provate a fare l’esercizio di ingegneria inversa: data la lista x0,x1,…,</a:t>
                </a:r>
                <a:r>
                  <a:rPr lang="it-IT" b="1" dirty="0" err="1"/>
                  <a:t>xn</a:t>
                </a:r>
                <a:r>
                  <a:rPr lang="it-IT" b="1" dirty="0"/>
                  <a:t>    determinare </a:t>
                </a:r>
                <a:r>
                  <a:rPr lang="it-IT" b="1" dirty="0" err="1"/>
                  <a:t>a,c,m</a:t>
                </a:r>
                <a:r>
                  <a:rPr lang="it-IT" b="1" dirty="0"/>
                  <a:t>… ( ma anche solo immaginare che dietro ci sta la congruenza lineare!)</a:t>
                </a:r>
                <a:r>
                  <a:rPr lang="it-IT" dirty="0"/>
                  <a:t> </a:t>
                </a:r>
              </a:p>
              <a:p>
                <a:pPr marL="0" indent="0">
                  <a:buNone/>
                </a:pPr>
                <a:endParaRPr lang="it-IT" dirty="0"/>
              </a:p>
              <a:p>
                <a:pPr marL="0" indent="0">
                  <a:buNone/>
                </a:pPr>
                <a:r>
                  <a:rPr lang="it-IT" dirty="0"/>
                  <a:t>Gioco: Dire come prosegue la successione 3,3,3,7,6,3,5,4,4,5, …. </a:t>
                </a:r>
              </a:p>
              <a:p>
                <a:pPr marL="0" indent="0">
                  <a:buNone/>
                </a:pPr>
                <a:r>
                  <a:rPr lang="it-IT" dirty="0"/>
                  <a:t>(soluzione a fine corso)  </a:t>
                </a:r>
              </a:p>
              <a:p>
                <a:pPr marL="0" indent="0">
                  <a:buNone/>
                </a:pPr>
                <a:r>
                  <a:rPr lang="it-IT" dirty="0"/>
                  <a:t>In un episodio della serie Doctor Who si scopre di vivere in mondo virtuale (à la Matrix) … generando a caso numeri interi. Trovare l’episodio … non ricordo il titolo! </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endParaRPr lang="it-IT" dirty="0"/>
              </a:p>
            </p:txBody>
          </p:sp>
        </mc:Choice>
        <mc:Fallback>
          <p:sp>
            <p:nvSpPr>
              <p:cNvPr id="3" name="Segnaposto contenuto 2">
                <a:extLst>
                  <a:ext uri="{FF2B5EF4-FFF2-40B4-BE49-F238E27FC236}">
                    <a16:creationId xmlns:a16="http://schemas.microsoft.com/office/drawing/2014/main" id="{FBD9EE97-C284-4687-BC62-98ABE71BBCD0}"/>
                  </a:ext>
                </a:extLst>
              </p:cNvPr>
              <p:cNvSpPr>
                <a:spLocks noGrp="1" noRot="1" noChangeAspect="1" noMove="1" noResize="1" noEditPoints="1" noAdjustHandles="1" noChangeArrowheads="1" noChangeShapeType="1" noTextEdit="1"/>
              </p:cNvSpPr>
              <p:nvPr>
                <p:ph idx="1"/>
              </p:nvPr>
            </p:nvSpPr>
            <p:spPr>
              <a:xfrm>
                <a:off x="1196008" y="2197549"/>
                <a:ext cx="10515600" cy="4351338"/>
              </a:xfrm>
              <a:blipFill>
                <a:blip r:embed="rId2"/>
                <a:stretch>
                  <a:fillRect l="-754" t="-2801" b="-420"/>
                </a:stretch>
              </a:blipFill>
            </p:spPr>
            <p:txBody>
              <a:bodyPr/>
              <a:lstStyle/>
              <a:p>
                <a:r>
                  <a:rPr lang="it-IT">
                    <a:noFill/>
                  </a:rPr>
                  <a:t> </a:t>
                </a:r>
              </a:p>
            </p:txBody>
          </p:sp>
        </mc:Fallback>
      </mc:AlternateContent>
    </p:spTree>
    <p:extLst>
      <p:ext uri="{BB962C8B-B14F-4D97-AF65-F5344CB8AC3E}">
        <p14:creationId xmlns:p14="http://schemas.microsoft.com/office/powerpoint/2010/main" val="161085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2F2E5-A6A3-450B-B1B3-3845960B6DC4}"/>
              </a:ext>
            </a:extLst>
          </p:cNvPr>
          <p:cNvSpPr>
            <a:spLocks noGrp="1"/>
          </p:cNvSpPr>
          <p:nvPr>
            <p:ph type="title"/>
          </p:nvPr>
        </p:nvSpPr>
        <p:spPr/>
        <p:txBody>
          <a:bodyPr/>
          <a:lstStyle/>
          <a:p>
            <a:r>
              <a:rPr lang="it-IT" dirty="0"/>
              <a:t>Numeri pseudo-casuali e ripetibilità</a:t>
            </a:r>
          </a:p>
        </p:txBody>
      </p:sp>
      <p:sp>
        <p:nvSpPr>
          <p:cNvPr id="3" name="Segnaposto contenuto 2">
            <a:extLst>
              <a:ext uri="{FF2B5EF4-FFF2-40B4-BE49-F238E27FC236}">
                <a16:creationId xmlns:a16="http://schemas.microsoft.com/office/drawing/2014/main" id="{B2E2E4AC-A939-4812-810E-43FDB06A8F1A}"/>
              </a:ext>
            </a:extLst>
          </p:cNvPr>
          <p:cNvSpPr>
            <a:spLocks noGrp="1"/>
          </p:cNvSpPr>
          <p:nvPr>
            <p:ph idx="1"/>
          </p:nvPr>
        </p:nvSpPr>
        <p:spPr/>
        <p:txBody>
          <a:bodyPr/>
          <a:lstStyle/>
          <a:p>
            <a:r>
              <a:rPr lang="it-IT" dirty="0"/>
              <a:t>La lista è ripercorribile: basta partire dallo stesso </a:t>
            </a:r>
            <a:r>
              <a:rPr lang="it-IT" b="1" dirty="0"/>
              <a:t>seme X0 </a:t>
            </a:r>
          </a:p>
          <a:p>
            <a:r>
              <a:rPr lang="it-IT" dirty="0"/>
              <a:t>Esiste letteratura copiosa sui numeri </a:t>
            </a:r>
            <a:r>
              <a:rPr lang="it-IT" dirty="0" err="1"/>
              <a:t>pesudo</a:t>
            </a:r>
            <a:r>
              <a:rPr lang="it-IT" dirty="0"/>
              <a:t>-casuali (teoria dei numeri)  … ovviamente non ce ne occupiamo ! </a:t>
            </a:r>
          </a:p>
          <a:p>
            <a:r>
              <a:rPr lang="it-IT" dirty="0"/>
              <a:t>Le congruenze lineari forniscono liste che al massimo hanno periodo uguale a m  (dimostrarlo!) </a:t>
            </a:r>
          </a:p>
          <a:p>
            <a:r>
              <a:rPr lang="it-IT" dirty="0"/>
              <a:t>Ovviamente sono apprezzati gli algoritmi che hanno il periodo maggiore possibile (Fare una ricerca sui generatori random)</a:t>
            </a:r>
          </a:p>
          <a:p>
            <a:r>
              <a:rPr lang="it-IT" dirty="0"/>
              <a:t>Esercizio:  </a:t>
            </a:r>
            <a:r>
              <a:rPr lang="it-IT" b="1" dirty="0"/>
              <a:t>Dire cosa succede se stimate «</a:t>
            </a:r>
            <a:r>
              <a:rPr lang="it-IT" b="1" dirty="0" err="1"/>
              <a:t>pi</a:t>
            </a:r>
            <a:r>
              <a:rPr lang="it-IT" b="1" dirty="0"/>
              <a:t> greco» utilizzando n volte la stessa successione di m numeri pseudo-casuali</a:t>
            </a:r>
          </a:p>
        </p:txBody>
      </p:sp>
    </p:spTree>
    <p:extLst>
      <p:ext uri="{BB962C8B-B14F-4D97-AF65-F5344CB8AC3E}">
        <p14:creationId xmlns:p14="http://schemas.microsoft.com/office/powerpoint/2010/main" val="80047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45174-DB8A-4029-8A5B-BC03899574A1}"/>
              </a:ext>
            </a:extLst>
          </p:cNvPr>
          <p:cNvSpPr>
            <a:spLocks noGrp="1"/>
          </p:cNvSpPr>
          <p:nvPr>
            <p:ph type="title"/>
          </p:nvPr>
        </p:nvSpPr>
        <p:spPr/>
        <p:txBody>
          <a:bodyPr/>
          <a:lstStyle/>
          <a:p>
            <a:pPr algn="ctr"/>
            <a:r>
              <a:rPr lang="it-IT" dirty="0"/>
              <a:t>Montecarlo VS Metodi analitici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76A6703-AA5B-4B55-A1A6-4DD549BDFF91}"/>
                  </a:ext>
                </a:extLst>
              </p:cNvPr>
              <p:cNvSpPr>
                <a:spLocks noGrp="1"/>
              </p:cNvSpPr>
              <p:nvPr>
                <p:ph idx="1"/>
              </p:nvPr>
            </p:nvSpPr>
            <p:spPr/>
            <p:txBody>
              <a:bodyPr>
                <a:normAutofit lnSpcReduction="10000"/>
              </a:bodyPr>
              <a:lstStyle/>
              <a:p>
                <a:pPr marL="0" indent="0">
                  <a:buNone/>
                </a:pPr>
                <a:r>
                  <a:rPr lang="it-IT" dirty="0"/>
                  <a:t>Una delle applicazioni dei numeri pseudo-casuali consiste nella determinazione per via numerica di Integrali . La stima di </a:t>
                </a:r>
                <a:r>
                  <a:rPr lang="it-IT" dirty="0">
                    <a:latin typeface="Symbol" panose="05050102010706020507" pitchFamily="18" charset="2"/>
                  </a:rPr>
                  <a:t>p</a:t>
                </a:r>
                <a:r>
                  <a:rPr lang="it-IT" dirty="0"/>
                  <a:t> tirando «punti a caso» è un modo (forse non il più furbo!)  per risolvere numericamente l’integrale </a:t>
                </a:r>
              </a:p>
              <a:p>
                <a:pPr marL="0" indent="0">
                  <a:buNone/>
                </a:pPr>
                <a14:m>
                  <m:oMathPara xmlns:m="http://schemas.openxmlformats.org/officeDocument/2006/math">
                    <m:oMathParaPr>
                      <m:jc m:val="centerGroup"/>
                    </m:oMathParaPr>
                    <m:oMath xmlns:m="http://schemas.openxmlformats.org/officeDocument/2006/math">
                      <m:nary>
                        <m:naryPr>
                          <m:ctrlPr>
                            <a:rPr lang="it-IT" i="1" smtClean="0">
                              <a:latin typeface="Cambria Math" panose="02040503050406030204" pitchFamily="18" charset="0"/>
                            </a:rPr>
                          </m:ctrlPr>
                        </m:naryPr>
                        <m:sub>
                          <m:r>
                            <m:rPr>
                              <m:brk m:alnAt="23"/>
                            </m:rPr>
                            <a:rPr lang="it-IT" b="0" i="1" smtClean="0">
                              <a:latin typeface="Cambria Math" panose="02040503050406030204" pitchFamily="18" charset="0"/>
                            </a:rPr>
                            <m:t>0</m:t>
                          </m:r>
                        </m:sub>
                        <m:sup>
                          <m:r>
                            <a:rPr lang="it-IT" b="0" i="1" smtClean="0">
                              <a:latin typeface="Cambria Math" panose="02040503050406030204" pitchFamily="18" charset="0"/>
                            </a:rPr>
                            <m:t>1</m:t>
                          </m:r>
                        </m:sup>
                        <m:e>
                          <m:rad>
                            <m:radPr>
                              <m:degHide m:val="on"/>
                              <m:ctrlPr>
                                <a:rPr lang="it-IT" i="1" smtClean="0">
                                  <a:latin typeface="Cambria Math" panose="02040503050406030204" pitchFamily="18" charset="0"/>
                                </a:rPr>
                              </m:ctrlPr>
                            </m:radPr>
                            <m:deg/>
                            <m:e>
                              <m:r>
                                <a:rPr lang="it-IT" b="0" i="1" smtClean="0">
                                  <a:latin typeface="Cambria Math" panose="02040503050406030204" pitchFamily="18" charset="0"/>
                                </a:rPr>
                                <m:t>1−</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𝑥</m:t>
                                  </m:r>
                                </m:e>
                                <m:sup>
                                  <m:r>
                                    <a:rPr lang="it-IT" b="0" i="1" smtClean="0">
                                      <a:latin typeface="Cambria Math" panose="02040503050406030204" pitchFamily="18" charset="0"/>
                                    </a:rPr>
                                    <m:t>2</m:t>
                                  </m:r>
                                </m:sup>
                              </m:sSup>
                            </m:e>
                          </m:rad>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e>
                      </m:nary>
                    </m:oMath>
                  </m:oMathPara>
                </a14:m>
                <a:endParaRPr lang="it-IT" dirty="0"/>
              </a:p>
              <a:p>
                <a:pPr marL="0" indent="0">
                  <a:buNone/>
                </a:pPr>
                <a:r>
                  <a:rPr lang="it-IT" dirty="0"/>
                  <a:t>Se N indica il numero di punti sorteggiati ovvero il numero di volte che si è calcolato il valore dell’integrando, il metodo fornisce l’integrale con una accuratezza che scala come  N</a:t>
                </a:r>
                <a:r>
                  <a:rPr lang="it-IT" baseline="30000" dirty="0"/>
                  <a:t>-1/2</a:t>
                </a:r>
              </a:p>
              <a:p>
                <a:pPr marL="0" indent="0">
                  <a:buNone/>
                </a:pPr>
                <a:r>
                  <a:rPr lang="it-IT" dirty="0"/>
                  <a:t>Domanda: MMC è competitivo  quanto a accuratezza rispetto ad  altri  metodi ?  Vale la pena di adottarlo?  … vediamo gli altri metodi…</a:t>
                </a:r>
              </a:p>
              <a:p>
                <a:pPr marL="0" indent="0">
                  <a:buNone/>
                </a:pPr>
                <a:endParaRPr lang="it-IT" baseline="30000" dirty="0"/>
              </a:p>
              <a:p>
                <a:pPr marL="0" indent="0">
                  <a:buNone/>
                </a:pPr>
                <a:endParaRPr lang="it-IT" baseline="30000" dirty="0"/>
              </a:p>
            </p:txBody>
          </p:sp>
        </mc:Choice>
        <mc:Fallback xmlns="">
          <p:sp>
            <p:nvSpPr>
              <p:cNvPr id="3" name="Segnaposto contenuto 2">
                <a:extLst>
                  <a:ext uri="{FF2B5EF4-FFF2-40B4-BE49-F238E27FC236}">
                    <a16:creationId xmlns:a16="http://schemas.microsoft.com/office/drawing/2014/main" id="{976A6703-AA5B-4B55-A1A6-4DD549BDFF91}"/>
                  </a:ext>
                </a:extLst>
              </p:cNvPr>
              <p:cNvSpPr>
                <a:spLocks noGrp="1" noRot="1" noChangeAspect="1" noMove="1" noResize="1" noEditPoints="1" noAdjustHandles="1" noChangeArrowheads="1" noChangeShapeType="1" noTextEdit="1"/>
              </p:cNvSpPr>
              <p:nvPr>
                <p:ph idx="1"/>
              </p:nvPr>
            </p:nvSpPr>
            <p:spPr>
              <a:blipFill>
                <a:blip r:embed="rId2"/>
                <a:stretch>
                  <a:fillRect l="-1217" t="-3081" r="-870" b="-2521"/>
                </a:stretch>
              </a:blipFill>
            </p:spPr>
            <p:txBody>
              <a:bodyPr/>
              <a:lstStyle/>
              <a:p>
                <a:r>
                  <a:rPr lang="it-IT">
                    <a:noFill/>
                  </a:rPr>
                  <a:t> </a:t>
                </a:r>
              </a:p>
            </p:txBody>
          </p:sp>
        </mc:Fallback>
      </mc:AlternateContent>
    </p:spTree>
    <p:extLst>
      <p:ext uri="{BB962C8B-B14F-4D97-AF65-F5344CB8AC3E}">
        <p14:creationId xmlns:p14="http://schemas.microsoft.com/office/powerpoint/2010/main" val="313923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1A848-6F02-4FE5-A86B-19BE21B79200}"/>
              </a:ext>
            </a:extLst>
          </p:cNvPr>
          <p:cNvSpPr>
            <a:spLocks noGrp="1"/>
          </p:cNvSpPr>
          <p:nvPr>
            <p:ph type="title"/>
          </p:nvPr>
        </p:nvSpPr>
        <p:spPr/>
        <p:txBody>
          <a:bodyPr/>
          <a:lstStyle/>
          <a:p>
            <a:pPr algn="ctr"/>
            <a:r>
              <a:rPr lang="it-IT" dirty="0"/>
              <a:t>Metodo dei trapezio</a:t>
            </a:r>
          </a:p>
        </p:txBody>
      </p:sp>
      <p:sp>
        <p:nvSpPr>
          <p:cNvPr id="3" name="Segnaposto contenuto 2">
            <a:extLst>
              <a:ext uri="{FF2B5EF4-FFF2-40B4-BE49-F238E27FC236}">
                <a16:creationId xmlns:a16="http://schemas.microsoft.com/office/drawing/2014/main" id="{7F67AC89-B3B6-4495-8FF5-AEB650CE97A2}"/>
              </a:ext>
            </a:extLst>
          </p:cNvPr>
          <p:cNvSpPr>
            <a:spLocks noGrp="1"/>
          </p:cNvSpPr>
          <p:nvPr>
            <p:ph idx="1"/>
          </p:nvPr>
        </p:nvSpPr>
        <p:spPr/>
        <p:txBody>
          <a:bodyPr>
            <a:normAutofit/>
          </a:bodyPr>
          <a:lstStyle/>
          <a:p>
            <a:pPr algn="just"/>
            <a:r>
              <a:rPr lang="it-IT" sz="2400" dirty="0"/>
              <a:t>Un metodo classico per valutare numericamente integrali definiti consiste nel dividere l’intervallo di integrazione [</a:t>
            </a:r>
            <a:r>
              <a:rPr lang="it-IT" sz="2400" dirty="0" err="1"/>
              <a:t>a,b</a:t>
            </a:r>
            <a:r>
              <a:rPr lang="it-IT" sz="2400" dirty="0"/>
              <a:t>] in N </a:t>
            </a:r>
            <a:r>
              <a:rPr lang="it-IT" sz="2400" dirty="0" err="1"/>
              <a:t>sottointervalli</a:t>
            </a:r>
            <a:r>
              <a:rPr lang="it-IT" sz="2400" dirty="0"/>
              <a:t>  di uguale ampiezza (b-a)/N , nei quali la funzione si approssima con il suo valore medio  (Regola del trapezio): L’errore che si commette ad approssimare l’area sottesa con la successione di trapezi è data da </a:t>
            </a:r>
          </a:p>
        </p:txBody>
      </p:sp>
      <p:pic>
        <p:nvPicPr>
          <p:cNvPr id="5" name="Immagine 4" descr="Immagine che contiene edificio, orologio, torre&#10;&#10;Descrizione generata automaticamente">
            <a:extLst>
              <a:ext uri="{FF2B5EF4-FFF2-40B4-BE49-F238E27FC236}">
                <a16:creationId xmlns:a16="http://schemas.microsoft.com/office/drawing/2014/main" id="{52D9A14B-0CE7-463B-9F2A-15B7BF369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56" y="3719375"/>
            <a:ext cx="2744552" cy="2298562"/>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208AC86-D178-4FD8-8B0B-65271759B9B8}"/>
                  </a:ext>
                </a:extLst>
              </p:cNvPr>
              <p:cNvSpPr txBox="1"/>
              <p:nvPr/>
            </p:nvSpPr>
            <p:spPr>
              <a:xfrm>
                <a:off x="4512365" y="3429000"/>
                <a:ext cx="6420678" cy="2335126"/>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m:t>
                            </m:r>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r>
                              <a:rPr lang="it-IT" sz="3200" b="0" i="1" smtClean="0">
                                <a:latin typeface="Cambria Math" panose="02040503050406030204" pitchFamily="18" charset="0"/>
                              </a:rPr>
                              <m:t>)</m:t>
                            </m:r>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2</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−3</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La dimostrazione segue dal teorema della media di Lagrange. [Cercare una dimostrazione]  </a:t>
                </a:r>
              </a:p>
            </p:txBody>
          </p:sp>
        </mc:Choice>
        <mc:Fallback xmlns="">
          <p:sp>
            <p:nvSpPr>
              <p:cNvPr id="6" name="CasellaDiTesto 5">
                <a:extLst>
                  <a:ext uri="{FF2B5EF4-FFF2-40B4-BE49-F238E27FC236}">
                    <a16:creationId xmlns:a16="http://schemas.microsoft.com/office/drawing/2014/main" id="{F208AC86-D178-4FD8-8B0B-65271759B9B8}"/>
                  </a:ext>
                </a:extLst>
              </p:cNvPr>
              <p:cNvSpPr txBox="1">
                <a:spLocks noRot="1" noChangeAspect="1" noMove="1" noResize="1" noEditPoints="1" noAdjustHandles="1" noChangeArrowheads="1" noChangeShapeType="1" noTextEdit="1"/>
              </p:cNvSpPr>
              <p:nvPr/>
            </p:nvSpPr>
            <p:spPr>
              <a:xfrm>
                <a:off x="4512365" y="3429000"/>
                <a:ext cx="6420678" cy="2335126"/>
              </a:xfrm>
              <a:prstGeom prst="rect">
                <a:avLst/>
              </a:prstGeom>
              <a:blipFill>
                <a:blip r:embed="rId3"/>
                <a:stretch>
                  <a:fillRect l="-1425" r="-1519" b="-4700"/>
                </a:stretch>
              </a:blipFill>
            </p:spPr>
            <p:txBody>
              <a:bodyPr/>
              <a:lstStyle/>
              <a:p>
                <a:r>
                  <a:rPr lang="it-IT">
                    <a:noFill/>
                  </a:rPr>
                  <a:t> </a:t>
                </a:r>
              </a:p>
            </p:txBody>
          </p:sp>
        </mc:Fallback>
      </mc:AlternateContent>
    </p:spTree>
    <p:extLst>
      <p:ext uri="{BB962C8B-B14F-4D97-AF65-F5344CB8AC3E}">
        <p14:creationId xmlns:p14="http://schemas.microsoft.com/office/powerpoint/2010/main" val="269669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283DF3-F77A-495F-8B7A-95D12F80945A}"/>
              </a:ext>
            </a:extLst>
          </p:cNvPr>
          <p:cNvSpPr>
            <a:spLocks noGrp="1"/>
          </p:cNvSpPr>
          <p:nvPr>
            <p:ph type="title"/>
          </p:nvPr>
        </p:nvSpPr>
        <p:spPr/>
        <p:txBody>
          <a:bodyPr/>
          <a:lstStyle/>
          <a:p>
            <a:pPr algn="ctr"/>
            <a:r>
              <a:rPr lang="it-IT" b="1" dirty="0"/>
              <a:t>Informazioni sul corso</a:t>
            </a:r>
          </a:p>
        </p:txBody>
      </p:sp>
      <p:sp>
        <p:nvSpPr>
          <p:cNvPr id="3" name="Segnaposto contenuto 2">
            <a:extLst>
              <a:ext uri="{FF2B5EF4-FFF2-40B4-BE49-F238E27FC236}">
                <a16:creationId xmlns:a16="http://schemas.microsoft.com/office/drawing/2014/main" id="{13823161-F1A5-439A-8147-9EA404F91EBE}"/>
              </a:ext>
            </a:extLst>
          </p:cNvPr>
          <p:cNvSpPr>
            <a:spLocks noGrp="1"/>
          </p:cNvSpPr>
          <p:nvPr>
            <p:ph idx="1"/>
          </p:nvPr>
        </p:nvSpPr>
        <p:spPr>
          <a:xfrm>
            <a:off x="838200" y="1690688"/>
            <a:ext cx="10515600" cy="4486275"/>
          </a:xfrm>
        </p:spPr>
        <p:txBody>
          <a:bodyPr>
            <a:normAutofit fontScale="92500" lnSpcReduction="10000"/>
          </a:bodyPr>
          <a:lstStyle/>
          <a:p>
            <a:pPr algn="just"/>
            <a:r>
              <a:rPr lang="it-IT" b="1" dirty="0"/>
              <a:t>Codice 185BB </a:t>
            </a:r>
            <a:r>
              <a:rPr lang="it-IT" dirty="0"/>
              <a:t>;  </a:t>
            </a:r>
            <a:r>
              <a:rPr lang="it-IT" b="1" dirty="0"/>
              <a:t>Settore FIS-01 </a:t>
            </a:r>
            <a:r>
              <a:rPr lang="it-IT" dirty="0"/>
              <a:t>; </a:t>
            </a:r>
            <a:r>
              <a:rPr lang="it-IT" b="1" dirty="0"/>
              <a:t>6 CFU</a:t>
            </a:r>
            <a:r>
              <a:rPr lang="it-IT" dirty="0"/>
              <a:t> , </a:t>
            </a:r>
            <a:r>
              <a:rPr lang="it-IT" b="1" dirty="0"/>
              <a:t>36h </a:t>
            </a:r>
            <a:endParaRPr lang="it-IT" dirty="0"/>
          </a:p>
          <a:p>
            <a:pPr algn="just"/>
            <a:r>
              <a:rPr lang="it-IT" b="1" dirty="0"/>
              <a:t>Obiettivi</a:t>
            </a:r>
            <a:r>
              <a:rPr lang="it-IT" dirty="0"/>
              <a:t>: </a:t>
            </a:r>
            <a:r>
              <a:rPr lang="en-US" dirty="0"/>
              <a:t>Students are expected to acquire The mathematical basis of statistical sampling as a tool for computational problem. </a:t>
            </a:r>
            <a:r>
              <a:rPr lang="en-US" dirty="0" err="1"/>
              <a:t>Skillness</a:t>
            </a:r>
            <a:r>
              <a:rPr lang="en-US" dirty="0"/>
              <a:t> in applying pseudo-random number techniques for simulation in physics. Skill in the realization of algorithms based on pseudo-random number</a:t>
            </a:r>
          </a:p>
          <a:p>
            <a:pPr algn="just"/>
            <a:r>
              <a:rPr lang="en-US" b="1" dirty="0" err="1"/>
              <a:t>Modalità</a:t>
            </a:r>
            <a:r>
              <a:rPr lang="en-US" b="1" dirty="0"/>
              <a:t> </a:t>
            </a:r>
            <a:r>
              <a:rPr lang="en-US" b="1" dirty="0" err="1"/>
              <a:t>Esame</a:t>
            </a:r>
            <a:r>
              <a:rPr lang="en-US" dirty="0"/>
              <a:t>:   Final oral exam and  Written report. During the exam student must be able to demonstrate to know the mathematical basis of the statistical sampling method (50 % weight) and must be able to present and discuss with property of expression a specific problem (50% weight) assigned by the teacher, considering the interests of the student. Student must demonstrate the ability to approach a circumscribed research problem and organize an effective exposition of the results.</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019021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CECAB-D063-4B7B-8364-EE1C3D6C9752}"/>
              </a:ext>
            </a:extLst>
          </p:cNvPr>
          <p:cNvSpPr>
            <a:spLocks noGrp="1"/>
          </p:cNvSpPr>
          <p:nvPr>
            <p:ph type="title"/>
          </p:nvPr>
        </p:nvSpPr>
        <p:spPr/>
        <p:txBody>
          <a:bodyPr/>
          <a:lstStyle/>
          <a:p>
            <a:r>
              <a:rPr lang="it-IT" dirty="0"/>
              <a:t>Approssimazione parabolica </a:t>
            </a:r>
          </a:p>
        </p:txBody>
      </p:sp>
      <p:sp>
        <p:nvSpPr>
          <p:cNvPr id="3" name="Segnaposto contenuto 2">
            <a:extLst>
              <a:ext uri="{FF2B5EF4-FFF2-40B4-BE49-F238E27FC236}">
                <a16:creationId xmlns:a16="http://schemas.microsoft.com/office/drawing/2014/main" id="{93D6BF96-BAE1-47A0-B4D6-C09FAA3900C8}"/>
              </a:ext>
            </a:extLst>
          </p:cNvPr>
          <p:cNvSpPr>
            <a:spLocks noGrp="1"/>
          </p:cNvSpPr>
          <p:nvPr>
            <p:ph idx="1"/>
          </p:nvPr>
        </p:nvSpPr>
        <p:spPr/>
        <p:txBody>
          <a:bodyPr/>
          <a:lstStyle/>
          <a:p>
            <a:r>
              <a:rPr lang="it-IT" dirty="0"/>
              <a:t>Si possono usare altre approssimazioni. Il metodo Cavalieri-Simpson usa una approssimazione parabolica  </a:t>
            </a:r>
          </a:p>
        </p:txBody>
      </p:sp>
      <p:pic>
        <p:nvPicPr>
          <p:cNvPr id="5" name="Immagine 4" descr="Immagine che contiene luce&#10;&#10;Descrizione generata automaticamente">
            <a:extLst>
              <a:ext uri="{FF2B5EF4-FFF2-40B4-BE49-F238E27FC236}">
                <a16:creationId xmlns:a16="http://schemas.microsoft.com/office/drawing/2014/main" id="{2025D9F1-3434-4644-B2FC-B69EA0A69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44349"/>
            <a:ext cx="3594496" cy="3248526"/>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8A35430-DCB6-4364-BA33-A464BBD30EE0}"/>
                  </a:ext>
                </a:extLst>
              </p:cNvPr>
              <p:cNvSpPr txBox="1"/>
              <p:nvPr/>
            </p:nvSpPr>
            <p:spPr>
              <a:xfrm>
                <a:off x="4432696" y="3429000"/>
                <a:ext cx="6500347" cy="2704458"/>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e>
                            </m:d>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3</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−4</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a:t>
                </a:r>
              </a:p>
              <a:p>
                <a:pPr algn="just"/>
                <a:r>
                  <a:rPr lang="it-IT" sz="2400" dirty="0"/>
                  <a:t>Aumentando il grado del polinomio l’accuratezza migliora ma si paga il prezzo «computazionale» di dover calcolare derivate di ordine elevato !</a:t>
                </a:r>
              </a:p>
            </p:txBody>
          </p:sp>
        </mc:Choice>
        <mc:Fallback xmlns="">
          <p:sp>
            <p:nvSpPr>
              <p:cNvPr id="6" name="CasellaDiTesto 5">
                <a:extLst>
                  <a:ext uri="{FF2B5EF4-FFF2-40B4-BE49-F238E27FC236}">
                    <a16:creationId xmlns:a16="http://schemas.microsoft.com/office/drawing/2014/main" id="{A8A35430-DCB6-4364-BA33-A464BBD30EE0}"/>
                  </a:ext>
                </a:extLst>
              </p:cNvPr>
              <p:cNvSpPr txBox="1">
                <a:spLocks noRot="1" noChangeAspect="1" noMove="1" noResize="1" noEditPoints="1" noAdjustHandles="1" noChangeArrowheads="1" noChangeShapeType="1" noTextEdit="1"/>
              </p:cNvSpPr>
              <p:nvPr/>
            </p:nvSpPr>
            <p:spPr>
              <a:xfrm>
                <a:off x="4432696" y="3429000"/>
                <a:ext cx="6500347" cy="2704458"/>
              </a:xfrm>
              <a:prstGeom prst="rect">
                <a:avLst/>
              </a:prstGeom>
              <a:blipFill>
                <a:blip r:embed="rId3"/>
                <a:stretch>
                  <a:fillRect l="-1407" r="-1501" b="-4063"/>
                </a:stretch>
              </a:blipFill>
            </p:spPr>
            <p:txBody>
              <a:bodyPr/>
              <a:lstStyle/>
              <a:p>
                <a:r>
                  <a:rPr lang="it-IT">
                    <a:noFill/>
                  </a:rPr>
                  <a:t> </a:t>
                </a:r>
              </a:p>
            </p:txBody>
          </p:sp>
        </mc:Fallback>
      </mc:AlternateContent>
    </p:spTree>
    <p:extLst>
      <p:ext uri="{BB962C8B-B14F-4D97-AF65-F5344CB8AC3E}">
        <p14:creationId xmlns:p14="http://schemas.microsoft.com/office/powerpoint/2010/main" val="93906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1CC9C-CFC2-4A40-9E68-84E3A34E2FBF}"/>
              </a:ext>
            </a:extLst>
          </p:cNvPr>
          <p:cNvSpPr>
            <a:spLocks noGrp="1"/>
          </p:cNvSpPr>
          <p:nvPr>
            <p:ph type="title"/>
          </p:nvPr>
        </p:nvSpPr>
        <p:spPr/>
        <p:txBody>
          <a:bodyPr/>
          <a:lstStyle/>
          <a:p>
            <a:r>
              <a:rPr lang="it-IT" b="1" dirty="0"/>
              <a:t>Confronto con accuratezza MC e Integrali in dimensione d</a:t>
            </a:r>
          </a:p>
        </p:txBody>
      </p:sp>
      <p:sp>
        <p:nvSpPr>
          <p:cNvPr id="3" name="Segnaposto contenuto 2">
            <a:extLst>
              <a:ext uri="{FF2B5EF4-FFF2-40B4-BE49-F238E27FC236}">
                <a16:creationId xmlns:a16="http://schemas.microsoft.com/office/drawing/2014/main" id="{67F7055C-7768-4C18-AA51-07EFF0B7C0E2}"/>
              </a:ext>
            </a:extLst>
          </p:cNvPr>
          <p:cNvSpPr>
            <a:spLocks noGrp="1"/>
          </p:cNvSpPr>
          <p:nvPr>
            <p:ph idx="1"/>
          </p:nvPr>
        </p:nvSpPr>
        <p:spPr/>
        <p:txBody>
          <a:bodyPr/>
          <a:lstStyle/>
          <a:p>
            <a:r>
              <a:rPr lang="it-IT" dirty="0"/>
              <a:t>Il metodo dei trapezi si può estendere al caso di Integrali doppi (d=2) </a:t>
            </a:r>
          </a:p>
          <a:p>
            <a:r>
              <a:rPr lang="it-IT" dirty="0"/>
              <a:t>IL numero N di «chiamate» alla funzione integranda viene però distribuito su un una griglia  bidimensionale </a:t>
            </a:r>
            <a:r>
              <a:rPr lang="it-IT" dirty="0" err="1"/>
              <a:t>Nx</a:t>
            </a:r>
            <a:r>
              <a:rPr lang="it-IT" dirty="0"/>
              <a:t> x </a:t>
            </a:r>
            <a:r>
              <a:rPr lang="it-IT" dirty="0" err="1"/>
              <a:t>Ny</a:t>
            </a:r>
            <a:r>
              <a:rPr lang="it-IT" dirty="0"/>
              <a:t> = N  </a:t>
            </a:r>
          </a:p>
          <a:p>
            <a:r>
              <a:rPr lang="it-IT" dirty="0"/>
              <a:t>La precisione del metodo trapezio si abbassa di grado  N </a:t>
            </a:r>
            <a:r>
              <a:rPr lang="it-IT" baseline="30000" dirty="0"/>
              <a:t>-2/d </a:t>
            </a:r>
            <a:endParaRPr lang="it-IT" dirty="0"/>
          </a:p>
          <a:p>
            <a:r>
              <a:rPr lang="it-IT" dirty="0"/>
              <a:t>Invece, il metodo MC mantiene il suo carattere binomiale e qualunque sia d ha sempre la stessa accuratezza   N</a:t>
            </a:r>
            <a:r>
              <a:rPr lang="it-IT" baseline="30000" dirty="0"/>
              <a:t>-1/2</a:t>
            </a:r>
            <a:r>
              <a:rPr lang="it-IT" dirty="0"/>
              <a:t>  </a:t>
            </a:r>
          </a:p>
          <a:p>
            <a:r>
              <a:rPr lang="it-IT" b="1" dirty="0">
                <a:solidFill>
                  <a:srgbClr val="FF0000"/>
                </a:solidFill>
              </a:rPr>
              <a:t>Se d&gt;4  Montecarlo «vince» sui Trapezi </a:t>
            </a:r>
          </a:p>
          <a:p>
            <a:pPr marL="0" indent="0">
              <a:buNone/>
            </a:pPr>
            <a:endParaRPr lang="it-IT" b="1" dirty="0">
              <a:solidFill>
                <a:srgbClr val="FF0000"/>
              </a:solidFill>
            </a:endParaRPr>
          </a:p>
        </p:txBody>
      </p:sp>
    </p:spTree>
    <p:extLst>
      <p:ext uri="{BB962C8B-B14F-4D97-AF65-F5344CB8AC3E}">
        <p14:creationId xmlns:p14="http://schemas.microsoft.com/office/powerpoint/2010/main" val="11933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AB392-2FD5-4F25-8E2D-9FF896596D4E}"/>
              </a:ext>
            </a:extLst>
          </p:cNvPr>
          <p:cNvSpPr>
            <a:spLocks noGrp="1"/>
          </p:cNvSpPr>
          <p:nvPr>
            <p:ph type="title"/>
          </p:nvPr>
        </p:nvSpPr>
        <p:spPr/>
        <p:txBody>
          <a:bodyPr/>
          <a:lstStyle/>
          <a:p>
            <a:r>
              <a:rPr lang="it-IT" dirty="0"/>
              <a:t>    </a:t>
            </a:r>
            <a:r>
              <a:rPr lang="it-IT" b="1" dirty="0"/>
              <a:t>Un teorema utile per il campionamen</a:t>
            </a:r>
            <a:r>
              <a:rPr lang="it-IT" dirty="0"/>
              <a:t>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EDBD4CB-3647-460D-B44D-85529A5C3CB5}"/>
                  </a:ext>
                </a:extLst>
              </p:cNvPr>
              <p:cNvSpPr>
                <a:spLocks noGrp="1"/>
              </p:cNvSpPr>
              <p:nvPr>
                <p:ph idx="1"/>
              </p:nvPr>
            </p:nvSpPr>
            <p:spPr>
              <a:xfrm>
                <a:off x="838200" y="1825624"/>
                <a:ext cx="10515600" cy="3978827"/>
              </a:xfrm>
            </p:spPr>
            <p:txBody>
              <a:bodyPr>
                <a:normAutofit fontScale="77500" lnSpcReduction="20000"/>
              </a:bodyPr>
              <a:lstStyle/>
              <a:p>
                <a:r>
                  <a:rPr lang="it-IT" dirty="0"/>
                  <a:t>T</a:t>
                </a:r>
                <a:r>
                  <a:rPr lang="it-IT" sz="3100" dirty="0"/>
                  <a:t>eorema:  La distribuzione della cumulativa di una assegnata distribuzione P(x) è uniforme in [0,1]</a:t>
                </a:r>
              </a:p>
              <a:p>
                <a:pPr marL="0" indent="0">
                  <a:buNone/>
                </a:pPr>
                <a14:m>
                  <m:oMathPara xmlns:m="http://schemas.openxmlformats.org/officeDocument/2006/math">
                    <m:oMathParaPr>
                      <m:jc m:val="centerGroup"/>
                    </m:oMathParaPr>
                    <m:oMath xmlns:m="http://schemas.openxmlformats.org/officeDocument/2006/math">
                      <m:r>
                        <a:rPr lang="it-IT" sz="3100" b="0" i="1" smtClean="0">
                          <a:latin typeface="Cambria Math" panose="02040503050406030204" pitchFamily="18" charset="0"/>
                        </a:rPr>
                        <m:t>𝑟</m:t>
                      </m:r>
                      <m:r>
                        <a:rPr lang="it-IT" sz="3100" b="0" i="1" smtClean="0">
                          <a:latin typeface="Cambria Math" panose="02040503050406030204" pitchFamily="18" charset="0"/>
                        </a:rPr>
                        <m:t>(</m:t>
                      </m:r>
                      <m:r>
                        <a:rPr lang="it-IT" sz="3100" b="0" i="1" smtClean="0">
                          <a:latin typeface="Cambria Math" panose="02040503050406030204" pitchFamily="18" charset="0"/>
                        </a:rPr>
                        <m:t>𝑥</m:t>
                      </m:r>
                      <m:r>
                        <a:rPr lang="it-IT" sz="3100" b="0" i="1" smtClean="0">
                          <a:latin typeface="Cambria Math" panose="02040503050406030204" pitchFamily="18" charset="0"/>
                        </a:rPr>
                        <m:t>)=</m:t>
                      </m:r>
                      <m:nary>
                        <m:naryPr>
                          <m:ctrlPr>
                            <a:rPr lang="it-IT" sz="3100" i="1" smtClean="0">
                              <a:latin typeface="Cambria Math" panose="02040503050406030204" pitchFamily="18" charset="0"/>
                            </a:rPr>
                          </m:ctrlPr>
                        </m:naryPr>
                        <m:sub>
                          <m:r>
                            <m:rPr>
                              <m:brk m:alnAt="23"/>
                            </m:rPr>
                            <a:rPr lang="it-IT" sz="3100" b="0" i="1" smtClean="0">
                              <a:latin typeface="Cambria Math" panose="02040503050406030204" pitchFamily="18" charset="0"/>
                            </a:rPr>
                            <m:t>−</m:t>
                          </m:r>
                          <m:r>
                            <m:rPr>
                              <m:brk m:alnAt="23"/>
                            </m:rPr>
                            <a:rPr lang="it-IT" sz="3100" b="0" i="1" smtClean="0">
                              <a:latin typeface="Cambria Math" panose="02040503050406030204" pitchFamily="18" charset="0"/>
                              <a:ea typeface="Cambria Math" panose="02040503050406030204" pitchFamily="18" charset="0"/>
                            </a:rPr>
                            <m:t>∞</m:t>
                          </m:r>
                        </m:sub>
                        <m:sup>
                          <m:r>
                            <a:rPr lang="it-IT" sz="3100" b="0" i="1" smtClean="0">
                              <a:latin typeface="Cambria Math" panose="02040503050406030204" pitchFamily="18" charset="0"/>
                            </a:rPr>
                            <m:t>𝑥</m:t>
                          </m:r>
                        </m:sup>
                        <m:e>
                          <m:r>
                            <a:rPr lang="it-IT" sz="3100" b="0" i="1" smtClean="0">
                              <a:latin typeface="Cambria Math" panose="02040503050406030204" pitchFamily="18" charset="0"/>
                            </a:rPr>
                            <m:t>𝑃</m:t>
                          </m:r>
                          <m:d>
                            <m:dPr>
                              <m:ctrlPr>
                                <a:rPr lang="it-IT" sz="3100" b="0" i="1" smtClean="0">
                                  <a:latin typeface="Cambria Math" panose="02040503050406030204" pitchFamily="18" charset="0"/>
                                </a:rPr>
                              </m:ctrlPr>
                            </m:dPr>
                            <m:e>
                              <m:r>
                                <a:rPr lang="it-IT" sz="3100" b="0" i="1" smtClean="0">
                                  <a:latin typeface="Cambria Math" panose="02040503050406030204" pitchFamily="18" charset="0"/>
                                </a:rPr>
                                <m:t>𝑢</m:t>
                              </m:r>
                            </m:e>
                          </m:d>
                          <m:r>
                            <a:rPr lang="it-IT" sz="3100" b="0" i="1" smtClean="0">
                              <a:latin typeface="Cambria Math" panose="02040503050406030204" pitchFamily="18" charset="0"/>
                            </a:rPr>
                            <m:t>𝑑𝑢</m:t>
                          </m:r>
                          <m:r>
                            <a:rPr lang="it-IT" sz="3100" b="0" i="1" smtClean="0">
                              <a:latin typeface="Cambria Math" panose="02040503050406030204" pitchFamily="18" charset="0"/>
                            </a:rPr>
                            <m:t> </m:t>
                          </m:r>
                        </m:e>
                      </m:nary>
                    </m:oMath>
                  </m:oMathPara>
                </a14:m>
                <a:endParaRPr lang="it-IT" sz="3100" dirty="0"/>
              </a:p>
              <a:p>
                <a:r>
                  <a:rPr lang="it-IT" sz="3100" dirty="0"/>
                  <a:t>P(u) &gt;0 per ogni u perché P(u) è una densità di </a:t>
                </a:r>
                <a:r>
                  <a:rPr lang="it-IT" sz="3100" dirty="0" err="1"/>
                  <a:t>probabilita</a:t>
                </a:r>
                <a:r>
                  <a:rPr lang="it-IT" sz="3100" dirty="0"/>
                  <a:t> </a:t>
                </a:r>
                <a:r>
                  <a:rPr lang="it-IT" sz="3100" dirty="0">
                    <a:sym typeface="Wingdings" panose="05000000000000000000" pitchFamily="2" charset="2"/>
                  </a:rPr>
                  <a:t> r(x) è monotona crescente. </a:t>
                </a:r>
              </a:p>
              <a:p>
                <a:r>
                  <a:rPr lang="it-IT" sz="3100" dirty="0">
                    <a:sym typeface="Wingdings" panose="05000000000000000000" pitchFamily="2" charset="2"/>
                  </a:rPr>
                  <a:t>La probabilità di avere 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è uguale a </a:t>
                </a:r>
              </a:p>
              <a:p>
                <a:endParaRPr lang="it-IT" sz="3100" dirty="0">
                  <a:sym typeface="Wingdings" panose="05000000000000000000" pitchFamily="2" charset="2"/>
                </a:endParaRPr>
              </a:p>
              <a:p>
                <a:pPr marL="0" indent="0" algn="ctr">
                  <a:buNone/>
                </a:pPr>
                <a:r>
                  <a:rPr lang="it-IT" sz="3100" dirty="0">
                    <a:sym typeface="Wingdings" panose="05000000000000000000" pitchFamily="2" charset="2"/>
                  </a:rPr>
                  <a:t> </a:t>
                </a:r>
                <a14:m>
                  <m:oMath xmlns:m="http://schemas.openxmlformats.org/officeDocument/2006/math">
                    <m:nary>
                      <m:naryPr>
                        <m:ctrlPr>
                          <a:rPr lang="it-IT" sz="3100" i="1" smtClean="0">
                            <a:latin typeface="Cambria Math" panose="02040503050406030204" pitchFamily="18" charset="0"/>
                            <a:sym typeface="Wingdings" panose="05000000000000000000" pitchFamily="2" charset="2"/>
                          </a:rPr>
                        </m:ctrlPr>
                      </m:naryPr>
                      <m:sub>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sub>
                      <m:sup>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sub>
                        </m:sSub>
                      </m:sup>
                      <m:e>
                        <m:r>
                          <a:rPr lang="it-IT" sz="3100" b="0" i="1" smtClean="0">
                            <a:latin typeface="Cambria Math" panose="02040503050406030204" pitchFamily="18" charset="0"/>
                            <a:sym typeface="Wingdings" panose="05000000000000000000" pitchFamily="2" charset="2"/>
                          </a:rPr>
                          <m:t>𝑃</m:t>
                        </m:r>
                        <m:d>
                          <m:dPr>
                            <m:ctrlPr>
                              <a:rPr lang="it-IT" sz="3100" b="0" i="1" smtClean="0">
                                <a:latin typeface="Cambria Math" panose="02040503050406030204" pitchFamily="18" charset="0"/>
                                <a:sym typeface="Wingdings" panose="05000000000000000000" pitchFamily="2" charset="2"/>
                              </a:rPr>
                            </m:ctrlPr>
                          </m:dPr>
                          <m:e>
                            <m:r>
                              <a:rPr lang="it-IT" sz="3100" b="0" i="1" smtClean="0">
                                <a:latin typeface="Cambria Math" panose="02040503050406030204" pitchFamily="18" charset="0"/>
                                <a:sym typeface="Wingdings" panose="05000000000000000000" pitchFamily="2" charset="2"/>
                              </a:rPr>
                              <m:t>𝑢</m:t>
                            </m:r>
                          </m:e>
                        </m:d>
                        <m:r>
                          <a:rPr lang="it-IT" sz="3100" b="0" i="1" smtClean="0">
                            <a:latin typeface="Cambria Math" panose="02040503050406030204" pitchFamily="18" charset="0"/>
                            <a:sym typeface="Wingdings" panose="05000000000000000000" pitchFamily="2" charset="2"/>
                          </a:rPr>
                          <m:t>𝑑𝑢</m:t>
                        </m:r>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d>
                          <m:dPr>
                            <m:ctrlPr>
                              <a:rPr lang="it-IT" sz="3100" b="0" i="1" smtClean="0">
                                <a:latin typeface="Cambria Math" panose="02040503050406030204" pitchFamily="18" charset="0"/>
                                <a:sym typeface="Wingdings" panose="05000000000000000000" pitchFamily="2" charset="2"/>
                              </a:rPr>
                            </m:ctrlPr>
                          </m:dPr>
                          <m:e>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r>
                                  <a:rPr lang="it-IT" sz="3100" b="0" i="1" smtClean="0">
                                    <a:latin typeface="Cambria Math" panose="02040503050406030204" pitchFamily="18" charset="0"/>
                                    <a:sym typeface="Wingdings" panose="05000000000000000000" pitchFamily="2" charset="2"/>
                                  </a:rPr>
                                  <m:t> </m:t>
                                </m:r>
                              </m:sub>
                            </m:sSub>
                          </m:e>
                        </m:d>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e>
                    </m:nary>
                    <m:r>
                      <a:rPr lang="it-IT" sz="3100" b="0" i="1" smtClean="0">
                        <a:latin typeface="Cambria Math" panose="02040503050406030204" pitchFamily="18" charset="0"/>
                        <a:sym typeface="Wingdings" panose="05000000000000000000" pitchFamily="2" charset="2"/>
                      </a:rPr>
                      <m:t>)= </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2</m:t>
                        </m:r>
                      </m:sub>
                    </m:sSub>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1</m:t>
                        </m:r>
                      </m:sub>
                    </m:sSub>
                    <m:r>
                      <a:rPr lang="it-IT" sz="3100" b="0" i="1" smtClean="0">
                        <a:latin typeface="Cambria Math" panose="02040503050406030204" pitchFamily="18" charset="0"/>
                        <a:sym typeface="Wingdings" panose="05000000000000000000" pitchFamily="2" charset="2"/>
                      </a:rPr>
                      <m:t> </m:t>
                    </m:r>
                  </m:oMath>
                </a14:m>
                <a:endParaRPr lang="it-IT" sz="3100" b="0" dirty="0">
                  <a:sym typeface="Wingdings" panose="05000000000000000000" pitchFamily="2" charset="2"/>
                </a:endParaRPr>
              </a:p>
              <a:p>
                <a:pPr marL="0" indent="0">
                  <a:buNone/>
                </a:pPr>
                <a:endParaRPr lang="it-IT" sz="3100" b="0" dirty="0">
                  <a:sym typeface="Wingdings" panose="05000000000000000000" pitchFamily="2" charset="2"/>
                </a:endParaRPr>
              </a:p>
              <a:p>
                <a:pPr marL="0" indent="0">
                  <a:buNone/>
                </a:pPr>
                <a:r>
                  <a:rPr lang="it-IT" sz="3100" dirty="0">
                    <a:sym typeface="Wingdings" panose="05000000000000000000" pitchFamily="2" charset="2"/>
                  </a:rPr>
                  <a:t>Essendo P(r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 (r2-r1)   allora  r è uniforme in [0,1]</a:t>
                </a:r>
                <a:endParaRPr lang="it-IT" sz="3100" b="0" dirty="0">
                  <a:sym typeface="Wingdings" panose="05000000000000000000" pitchFamily="2" charset="2"/>
                </a:endParaRPr>
              </a:p>
              <a:p>
                <a:pPr marL="0" indent="0">
                  <a:buNone/>
                </a:pPr>
                <a:endParaRPr lang="it-IT"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dirty="0"/>
              </a:p>
              <a:p>
                <a:pPr marL="0" indent="0">
                  <a:buNone/>
                </a:pPr>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DEDBD4CB-3647-460D-B44D-85529A5C3CB5}"/>
                  </a:ext>
                </a:extLst>
              </p:cNvPr>
              <p:cNvSpPr>
                <a:spLocks noGrp="1" noRot="1" noChangeAspect="1" noMove="1" noResize="1" noEditPoints="1" noAdjustHandles="1" noChangeArrowheads="1" noChangeShapeType="1" noTextEdit="1"/>
              </p:cNvSpPr>
              <p:nvPr>
                <p:ph idx="1"/>
              </p:nvPr>
            </p:nvSpPr>
            <p:spPr>
              <a:xfrm>
                <a:off x="838200" y="1825624"/>
                <a:ext cx="10515600" cy="3978827"/>
              </a:xfrm>
              <a:blipFill>
                <a:blip r:embed="rId2"/>
                <a:stretch>
                  <a:fillRect l="-928" t="-3522" b="-3675"/>
                </a:stretch>
              </a:blipFill>
            </p:spPr>
            <p:txBody>
              <a:bodyPr/>
              <a:lstStyle/>
              <a:p>
                <a:r>
                  <a:rPr lang="it-IT">
                    <a:noFill/>
                  </a:rPr>
                  <a:t> </a:t>
                </a:r>
              </a:p>
            </p:txBody>
          </p:sp>
        </mc:Fallback>
      </mc:AlternateContent>
    </p:spTree>
    <p:extLst>
      <p:ext uri="{BB962C8B-B14F-4D97-AF65-F5344CB8AC3E}">
        <p14:creationId xmlns:p14="http://schemas.microsoft.com/office/powerpoint/2010/main" val="188233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3C867-3969-4245-B0CB-C559FBA5CBB7}"/>
              </a:ext>
            </a:extLst>
          </p:cNvPr>
          <p:cNvSpPr>
            <a:spLocks noGrp="1"/>
          </p:cNvSpPr>
          <p:nvPr>
            <p:ph type="title"/>
          </p:nvPr>
        </p:nvSpPr>
        <p:spPr/>
        <p:txBody>
          <a:bodyPr/>
          <a:lstStyle/>
          <a:p>
            <a:r>
              <a:rPr lang="it-IT" dirty="0"/>
              <a:t>Campionamento Esatto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E59ADB6-E3E0-4ADD-9DDB-011EB0A28CF6}"/>
                  </a:ext>
                </a:extLst>
              </p:cNvPr>
              <p:cNvSpPr>
                <a:spLocks noGrp="1"/>
              </p:cNvSpPr>
              <p:nvPr>
                <p:ph idx="1"/>
              </p:nvPr>
            </p:nvSpPr>
            <p:spPr/>
            <p:txBody>
              <a:bodyPr/>
              <a:lstStyle/>
              <a:p>
                <a:r>
                  <a:rPr lang="it-IT" dirty="0"/>
                  <a:t>Se si riesce analiticamente ad invertire l’equazione </a:t>
                </a:r>
                <a14:m>
                  <m:oMath xmlns:m="http://schemas.openxmlformats.org/officeDocument/2006/math">
                    <m:r>
                      <a:rPr lang="it-IT" i="1">
                        <a:latin typeface="Cambria Math" panose="02040503050406030204" pitchFamily="18" charset="0"/>
                      </a:rPr>
                      <m:t>𝑟</m:t>
                    </m:r>
                    <m:r>
                      <a:rPr lang="it-IT" i="1">
                        <a:latin typeface="Cambria Math" panose="02040503050406030204" pitchFamily="18" charset="0"/>
                      </a:rPr>
                      <m:t>=</m:t>
                    </m:r>
                    <m:nary>
                      <m:naryPr>
                        <m:ctrlPr>
                          <a:rPr lang="it-IT" i="1">
                            <a:latin typeface="Cambria Math" panose="02040503050406030204" pitchFamily="18" charset="0"/>
                          </a:rPr>
                        </m:ctrlPr>
                      </m:naryPr>
                      <m:sub>
                        <m:r>
                          <m:rPr>
                            <m:brk m:alnAt="23"/>
                          </m:rP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sub>
                      <m:sup>
                        <m:r>
                          <a:rPr lang="it-IT" i="1">
                            <a:latin typeface="Cambria Math" panose="02040503050406030204" pitchFamily="18" charset="0"/>
                          </a:rPr>
                          <m:t>𝑥</m:t>
                        </m:r>
                      </m:sup>
                      <m:e>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𝑢</m:t>
                            </m:r>
                          </m:e>
                        </m:d>
                        <m:r>
                          <a:rPr lang="it-IT" i="1">
                            <a:latin typeface="Cambria Math" panose="02040503050406030204" pitchFamily="18" charset="0"/>
                          </a:rPr>
                          <m:t>𝑑𝑢</m:t>
                        </m:r>
                        <m:r>
                          <a:rPr lang="it-IT" i="1">
                            <a:latin typeface="Cambria Math" panose="02040503050406030204" pitchFamily="18" charset="0"/>
                          </a:rPr>
                          <m:t> </m:t>
                        </m:r>
                      </m:e>
                    </m:nary>
                  </m:oMath>
                </a14:m>
                <a:endParaRPr lang="it-IT" dirty="0"/>
              </a:p>
              <a:p>
                <a:r>
                  <a:rPr lang="it-IT" dirty="0"/>
                  <a:t>Allora si può sorteggiare r uniforme in [0,1] e determinare x </a:t>
                </a:r>
              </a:p>
              <a:p>
                <a:r>
                  <a:rPr lang="it-IT" dirty="0"/>
                  <a:t>In questo modo si è certi che x si distribuisce come P(x) </a:t>
                </a:r>
              </a:p>
              <a:p>
                <a:endParaRPr lang="it-IT" dirty="0"/>
              </a:p>
            </p:txBody>
          </p:sp>
        </mc:Choice>
        <mc:Fallback xmlns="">
          <p:sp>
            <p:nvSpPr>
              <p:cNvPr id="3" name="Segnaposto contenuto 2">
                <a:extLst>
                  <a:ext uri="{FF2B5EF4-FFF2-40B4-BE49-F238E27FC236}">
                    <a16:creationId xmlns:a16="http://schemas.microsoft.com/office/drawing/2014/main" id="{BE59ADB6-E3E0-4ADD-9DDB-011EB0A28CF6}"/>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it-IT">
                    <a:noFill/>
                  </a:rPr>
                  <a:t> </a:t>
                </a:r>
              </a:p>
            </p:txBody>
          </p:sp>
        </mc:Fallback>
      </mc:AlternateContent>
    </p:spTree>
    <p:extLst>
      <p:ext uri="{BB962C8B-B14F-4D97-AF65-F5344CB8AC3E}">
        <p14:creationId xmlns:p14="http://schemas.microsoft.com/office/powerpoint/2010/main" val="225776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11A0BF-8940-426F-B817-C47133A0A947}"/>
              </a:ext>
            </a:extLst>
          </p:cNvPr>
          <p:cNvSpPr>
            <a:spLocks noGrp="1"/>
          </p:cNvSpPr>
          <p:nvPr>
            <p:ph type="title"/>
          </p:nvPr>
        </p:nvSpPr>
        <p:spPr/>
        <p:txBody>
          <a:bodyPr/>
          <a:lstStyle/>
          <a:p>
            <a:r>
              <a:rPr lang="it-IT" dirty="0"/>
              <a:t>..e se non è invertibile! </a:t>
            </a:r>
          </a:p>
        </p:txBody>
      </p:sp>
      <p:sp>
        <p:nvSpPr>
          <p:cNvPr id="3" name="Segnaposto contenuto 2">
            <a:extLst>
              <a:ext uri="{FF2B5EF4-FFF2-40B4-BE49-F238E27FC236}">
                <a16:creationId xmlns:a16="http://schemas.microsoft.com/office/drawing/2014/main" id="{F9FC0845-2EBF-4CB7-A0F6-11722A1EB84B}"/>
              </a:ext>
            </a:extLst>
          </p:cNvPr>
          <p:cNvSpPr>
            <a:spLocks noGrp="1"/>
          </p:cNvSpPr>
          <p:nvPr>
            <p:ph idx="1"/>
          </p:nvPr>
        </p:nvSpPr>
        <p:spPr/>
        <p:txBody>
          <a:bodyPr/>
          <a:lstStyle/>
          <a:p>
            <a:r>
              <a:rPr lang="it-IT" dirty="0"/>
              <a:t>Se 0&lt;P(x)&lt; P</a:t>
            </a:r>
            <a:r>
              <a:rPr lang="it-IT" baseline="-25000" dirty="0"/>
              <a:t>max  </a:t>
            </a:r>
            <a:r>
              <a:rPr lang="it-IT" dirty="0"/>
              <a:t>e si vuole campionare P(x) in a&lt;x&lt;b </a:t>
            </a:r>
          </a:p>
          <a:p>
            <a:r>
              <a:rPr lang="it-IT" dirty="0"/>
              <a:t>Si genera x uniforme in [</a:t>
            </a:r>
            <a:r>
              <a:rPr lang="it-IT" dirty="0" err="1"/>
              <a:t>a,b</a:t>
            </a:r>
            <a:r>
              <a:rPr lang="it-IT" dirty="0"/>
              <a:t>]</a:t>
            </a:r>
          </a:p>
          <a:p>
            <a:r>
              <a:rPr lang="it-IT" dirty="0"/>
              <a:t>Si genera un random uniforme in 0&lt;r&lt;P</a:t>
            </a:r>
            <a:r>
              <a:rPr lang="it-IT" baseline="-25000" dirty="0"/>
              <a:t>max</a:t>
            </a:r>
            <a:r>
              <a:rPr lang="it-IT" dirty="0"/>
              <a:t> </a:t>
            </a:r>
          </a:p>
          <a:p>
            <a:r>
              <a:rPr lang="it-IT" dirty="0"/>
              <a:t>Se r&lt; P(x) si tiene la x appena generata</a:t>
            </a:r>
          </a:p>
          <a:p>
            <a:r>
              <a:rPr lang="it-IT" dirty="0"/>
              <a:t>Se r &gt; P(x) si rigetta la x e si ripete l’estrazione. </a:t>
            </a:r>
          </a:p>
          <a:p>
            <a:endParaRPr lang="it-IT" dirty="0"/>
          </a:p>
        </p:txBody>
      </p:sp>
    </p:spTree>
    <p:extLst>
      <p:ext uri="{BB962C8B-B14F-4D97-AF65-F5344CB8AC3E}">
        <p14:creationId xmlns:p14="http://schemas.microsoft.com/office/powerpoint/2010/main" val="393310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56F8AF-293C-4737-9CE3-A6565B6076EA}"/>
              </a:ext>
            </a:extLst>
          </p:cNvPr>
          <p:cNvSpPr>
            <a:spLocks noGrp="1"/>
          </p:cNvSpPr>
          <p:nvPr>
            <p:ph type="title"/>
          </p:nvPr>
        </p:nvSpPr>
        <p:spPr/>
        <p:txBody>
          <a:bodyPr/>
          <a:lstStyle/>
          <a:p>
            <a:r>
              <a:rPr lang="it-IT" dirty="0"/>
              <a:t>Metodo del rigetto (Von Neumann, 1951)</a:t>
            </a:r>
          </a:p>
        </p:txBody>
      </p:sp>
      <p:sp>
        <p:nvSpPr>
          <p:cNvPr id="3" name="Segnaposto contenuto 2">
            <a:extLst>
              <a:ext uri="{FF2B5EF4-FFF2-40B4-BE49-F238E27FC236}">
                <a16:creationId xmlns:a16="http://schemas.microsoft.com/office/drawing/2014/main" id="{93F23D5E-974D-4DFA-B813-24AA9B7DA6CB}"/>
              </a:ext>
            </a:extLst>
          </p:cNvPr>
          <p:cNvSpPr>
            <a:spLocks noGrp="1"/>
          </p:cNvSpPr>
          <p:nvPr>
            <p:ph idx="1"/>
          </p:nvPr>
        </p:nvSpPr>
        <p:spPr/>
        <p:txBody>
          <a:bodyPr/>
          <a:lstStyle/>
          <a:p>
            <a:pPr marL="0" indent="0">
              <a:buNone/>
            </a:pPr>
            <a:r>
              <a:rPr lang="it-IT" sz="2000" dirty="0"/>
              <a:t>Supponete di voler generare random una variabile x distribuita secondo una distribuzione di probabilità P(x). Se il campionamento esatto non è applicabile (non si sa invertire !) allora si  può utilizzare la tecnica  un metodo  “hit or miss” (applicabile a ogni P(x) su dominio finito) </a:t>
            </a:r>
          </a:p>
          <a:p>
            <a:pPr marL="0" indent="0">
              <a:buNone/>
            </a:pPr>
            <a:r>
              <a:rPr lang="it-IT" sz="2000" dirty="0"/>
              <a:t>Generate due variabili casuali </a:t>
            </a:r>
            <a:r>
              <a:rPr lang="it-IT" sz="2000" dirty="0" err="1"/>
              <a:t>x,y</a:t>
            </a:r>
            <a:r>
              <a:rPr lang="it-IT" sz="2000" dirty="0"/>
              <a:t> distribuite uniformemente nei domini</a:t>
            </a:r>
          </a:p>
          <a:p>
            <a:pPr marL="0" indent="0">
              <a:buNone/>
            </a:pPr>
            <a:r>
              <a:rPr lang="it-IT" sz="2000" dirty="0"/>
              <a:t>x = random in [</a:t>
            </a:r>
            <a:r>
              <a:rPr lang="it-IT" sz="2000" dirty="0" err="1"/>
              <a:t>a,b</a:t>
            </a:r>
            <a:r>
              <a:rPr lang="it-IT" sz="2000" dirty="0"/>
              <a:t>]  ;  y random in [0, </a:t>
            </a:r>
            <a:r>
              <a:rPr lang="it-IT" sz="2000" dirty="0" err="1"/>
              <a:t>max</a:t>
            </a:r>
            <a:r>
              <a:rPr lang="it-IT" sz="2000" dirty="0"/>
              <a:t>]</a:t>
            </a:r>
          </a:p>
          <a:p>
            <a:pPr marL="0" indent="0">
              <a:buNone/>
            </a:pPr>
            <a:r>
              <a:rPr lang="it-IT" sz="2000" dirty="0"/>
              <a:t>x è accetta se y&lt;P(x)</a:t>
            </a:r>
          </a:p>
          <a:p>
            <a:pPr marL="0" indent="0">
              <a:buNone/>
            </a:pPr>
            <a:r>
              <a:rPr lang="it-IT" sz="2000" dirty="0"/>
              <a:t>Altrimenti si ripete il procedimento </a:t>
            </a:r>
          </a:p>
          <a:p>
            <a:pPr marL="0" indent="0">
              <a:buNone/>
            </a:pPr>
            <a:r>
              <a:rPr lang="it-IT" sz="2000" dirty="0"/>
              <a:t>Fino a che non si accetta la x!  </a:t>
            </a:r>
          </a:p>
        </p:txBody>
      </p:sp>
      <p:pic>
        <p:nvPicPr>
          <p:cNvPr id="5" name="Immagine 4" descr="Immagine che contiene oggetto, sedendo, orologio&#10;&#10;Descrizione generata automaticamente">
            <a:extLst>
              <a:ext uri="{FF2B5EF4-FFF2-40B4-BE49-F238E27FC236}">
                <a16:creationId xmlns:a16="http://schemas.microsoft.com/office/drawing/2014/main" id="{40CF447D-52BF-466E-B147-49DB40CA9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339" y="3296133"/>
            <a:ext cx="5643154" cy="3429000"/>
          </a:xfrm>
          <a:prstGeom prst="rect">
            <a:avLst/>
          </a:prstGeom>
        </p:spPr>
      </p:pic>
    </p:spTree>
    <p:extLst>
      <p:ext uri="{BB962C8B-B14F-4D97-AF65-F5344CB8AC3E}">
        <p14:creationId xmlns:p14="http://schemas.microsoft.com/office/powerpoint/2010/main" val="774742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4083D4-8CBD-4A1B-B3E2-84D8DA93D7A6}"/>
              </a:ext>
            </a:extLst>
          </p:cNvPr>
          <p:cNvSpPr>
            <a:spLocks noGrp="1"/>
          </p:cNvSpPr>
          <p:nvPr>
            <p:ph type="title"/>
          </p:nvPr>
        </p:nvSpPr>
        <p:spPr/>
        <p:txBody>
          <a:bodyPr/>
          <a:lstStyle/>
          <a:p>
            <a:pPr algn="ctr"/>
            <a:r>
              <a:rPr lang="it-IT" dirty="0"/>
              <a:t>Rigetto ottimizzato </a:t>
            </a:r>
          </a:p>
        </p:txBody>
      </p:sp>
      <p:sp>
        <p:nvSpPr>
          <p:cNvPr id="3" name="Segnaposto contenuto 2">
            <a:extLst>
              <a:ext uri="{FF2B5EF4-FFF2-40B4-BE49-F238E27FC236}">
                <a16:creationId xmlns:a16="http://schemas.microsoft.com/office/drawing/2014/main" id="{9BAE6AC2-635C-4168-AB00-C6885DF8D402}"/>
              </a:ext>
            </a:extLst>
          </p:cNvPr>
          <p:cNvSpPr>
            <a:spLocks noGrp="1"/>
          </p:cNvSpPr>
          <p:nvPr>
            <p:ph idx="1"/>
          </p:nvPr>
        </p:nvSpPr>
        <p:spPr>
          <a:xfrm>
            <a:off x="838200" y="1825625"/>
            <a:ext cx="10515600" cy="3183697"/>
          </a:xfrm>
        </p:spPr>
        <p:txBody>
          <a:bodyPr>
            <a:normAutofit lnSpcReduction="10000"/>
          </a:bodyPr>
          <a:lstStyle/>
          <a:p>
            <a:pPr marL="514350" indent="-514350">
              <a:buAutoNum type="alphaLcParenR"/>
            </a:pPr>
            <a:r>
              <a:rPr lang="it-IT" dirty="0"/>
              <a:t>determinate un’altra PDF g(x) per la quale la generazione di punti casuali è semplice e veloce (metodo dell’inversione) e tale che P(x)&lt;g(x)</a:t>
            </a:r>
          </a:p>
          <a:p>
            <a:pPr marL="0" indent="0">
              <a:buNone/>
            </a:pPr>
            <a:r>
              <a:rPr lang="it-IT" dirty="0"/>
              <a:t>b) Generate x distribuita secondo g(x) ed estraete un numero casuale </a:t>
            </a:r>
          </a:p>
          <a:p>
            <a:pPr marL="0" indent="0">
              <a:buNone/>
            </a:pPr>
            <a:r>
              <a:rPr lang="it-IT" dirty="0"/>
              <a:t>      y uniforme in  [0,g(x)]</a:t>
            </a:r>
          </a:p>
          <a:p>
            <a:pPr marL="0" indent="0">
              <a:buNone/>
            </a:pPr>
            <a:r>
              <a:rPr lang="it-IT" dirty="0"/>
              <a:t>c) Se y&lt; P(x) l’estrazione viene accettata, altrimenti viene rigettata e si </a:t>
            </a:r>
          </a:p>
          <a:p>
            <a:pPr marL="0" indent="0">
              <a:buNone/>
            </a:pPr>
            <a:r>
              <a:rPr lang="it-IT" dirty="0"/>
              <a:t>      ritorna al punto b). </a:t>
            </a:r>
          </a:p>
        </p:txBody>
      </p:sp>
    </p:spTree>
    <p:extLst>
      <p:ext uri="{BB962C8B-B14F-4D97-AF65-F5344CB8AC3E}">
        <p14:creationId xmlns:p14="http://schemas.microsoft.com/office/powerpoint/2010/main" val="131265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2BF84-53B9-4356-B925-D48D0A02AE52}"/>
              </a:ext>
            </a:extLst>
          </p:cNvPr>
          <p:cNvSpPr>
            <a:spLocks noGrp="1"/>
          </p:cNvSpPr>
          <p:nvPr>
            <p:ph type="title"/>
          </p:nvPr>
        </p:nvSpPr>
        <p:spPr/>
        <p:txBody>
          <a:bodyPr/>
          <a:lstStyle/>
          <a:p>
            <a:r>
              <a:rPr lang="it-IT" dirty="0"/>
              <a:t>Esercizi </a:t>
            </a:r>
          </a:p>
        </p:txBody>
      </p:sp>
      <p:sp>
        <p:nvSpPr>
          <p:cNvPr id="3" name="Segnaposto contenuto 2">
            <a:extLst>
              <a:ext uri="{FF2B5EF4-FFF2-40B4-BE49-F238E27FC236}">
                <a16:creationId xmlns:a16="http://schemas.microsoft.com/office/drawing/2014/main" id="{C5415BD6-245B-4418-B435-47F6F156779C}"/>
              </a:ext>
            </a:extLst>
          </p:cNvPr>
          <p:cNvSpPr>
            <a:spLocks noGrp="1"/>
          </p:cNvSpPr>
          <p:nvPr>
            <p:ph idx="1"/>
          </p:nvPr>
        </p:nvSpPr>
        <p:spPr/>
        <p:txBody>
          <a:bodyPr/>
          <a:lstStyle/>
          <a:p>
            <a:pPr marL="0" indent="0">
              <a:buNone/>
            </a:pPr>
            <a:r>
              <a:rPr lang="it-IT" dirty="0"/>
              <a:t>1)  Campionare la distribuzione   P(x) = </a:t>
            </a:r>
            <a:r>
              <a:rPr lang="it-IT" dirty="0" err="1"/>
              <a:t>exp</a:t>
            </a:r>
            <a:r>
              <a:rPr lang="it-IT" dirty="0"/>
              <a:t>(1/(1+x^2)) -1 </a:t>
            </a:r>
          </a:p>
          <a:p>
            <a:pPr marL="0" indent="0">
              <a:buNone/>
            </a:pPr>
            <a:r>
              <a:rPr lang="it-IT" dirty="0"/>
              <a:t>2) Campionare una gaussiana standardizzata sfruttando il teorema del limite centrale  [Suggerimento:   Se x1,x2,…..,</a:t>
            </a:r>
            <a:r>
              <a:rPr lang="it-IT" dirty="0" err="1"/>
              <a:t>xn</a:t>
            </a:r>
            <a:r>
              <a:rPr lang="it-IT" dirty="0"/>
              <a:t> sono uniformi in [0,1]</a:t>
            </a:r>
          </a:p>
          <a:p>
            <a:pPr marL="0" indent="0">
              <a:buNone/>
            </a:pPr>
            <a:r>
              <a:rPr lang="it-IT" dirty="0"/>
              <a:t>Come si distribuisce la media z=(x1+x2+x3+….</a:t>
            </a:r>
            <a:r>
              <a:rPr lang="it-IT" dirty="0" err="1"/>
              <a:t>xn</a:t>
            </a:r>
            <a:r>
              <a:rPr lang="it-IT" dirty="0"/>
              <a:t>)/n   ?</a:t>
            </a:r>
          </a:p>
          <a:p>
            <a:pPr marL="0" indent="0">
              <a:buNone/>
            </a:pPr>
            <a:r>
              <a:rPr lang="it-IT" dirty="0"/>
              <a:t>3) Dimostrare che (in coordinate polari)  si può determinare analiticamente la cumulativa  del prodotto di due Gaussiane indipendenti   G(x)*G(y)  </a:t>
            </a:r>
          </a:p>
          <a:p>
            <a:pPr marL="0" indent="0">
              <a:buNone/>
            </a:pPr>
            <a:r>
              <a:rPr lang="it-IT" dirty="0"/>
              <a:t>4) Dimostrare che se r1 e r2 sono uniformi in [0,1] allora </a:t>
            </a:r>
          </a:p>
          <a:p>
            <a:pPr marL="0" indent="0">
              <a:buNone/>
            </a:pPr>
            <a:r>
              <a:rPr lang="it-IT" dirty="0"/>
              <a:t>       x = </a:t>
            </a:r>
            <a:r>
              <a:rPr lang="it-IT" dirty="0" err="1"/>
              <a:t>sqrt</a:t>
            </a:r>
            <a:r>
              <a:rPr lang="it-IT" dirty="0"/>
              <a:t>(-log(r1))*cos(2</a:t>
            </a:r>
            <a:r>
              <a:rPr lang="it-IT" dirty="0">
                <a:latin typeface="Symbol" panose="05050102010706020507" pitchFamily="18" charset="2"/>
              </a:rPr>
              <a:t>p</a:t>
            </a:r>
            <a:r>
              <a:rPr lang="it-IT" dirty="0"/>
              <a:t>r2)   è gaussiana  (Metodo di Box-Muller)</a:t>
            </a:r>
          </a:p>
        </p:txBody>
      </p:sp>
    </p:spTree>
    <p:extLst>
      <p:ext uri="{BB962C8B-B14F-4D97-AF65-F5344CB8AC3E}">
        <p14:creationId xmlns:p14="http://schemas.microsoft.com/office/powerpoint/2010/main" val="1597644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330DB1A-BC4C-432F-8686-B11F77FC96C0}"/>
                  </a:ext>
                </a:extLst>
              </p:cNvPr>
              <p:cNvSpPr>
                <a:spLocks noGrp="1"/>
              </p:cNvSpPr>
              <p:nvPr>
                <p:ph idx="1"/>
              </p:nvPr>
            </p:nvSpPr>
            <p:spPr>
              <a:xfrm>
                <a:off x="894522" y="139148"/>
                <a:ext cx="10459278" cy="6037815"/>
              </a:xfrm>
            </p:spPr>
            <p:txBody>
              <a:bodyPr>
                <a:noAutofit/>
              </a:bodyPr>
              <a:lstStyle/>
              <a:p>
                <a:pPr marL="0" indent="0" algn="ctr">
                  <a:buNone/>
                </a:pPr>
                <a:r>
                  <a:rPr lang="it-IT" sz="1800" b="1" dirty="0"/>
                  <a:t>Esercizio: campionare la distribuzione   </a:t>
                </a:r>
                <a14:m>
                  <m:oMath xmlns:m="http://schemas.openxmlformats.org/officeDocument/2006/math">
                    <m:r>
                      <a:rPr lang="it-IT" sz="1800" b="1" i="1" smtClean="0">
                        <a:latin typeface="Cambria Math" panose="02040503050406030204" pitchFamily="18" charset="0"/>
                      </a:rPr>
                      <m:t>𝑷</m:t>
                    </m:r>
                    <m:d>
                      <m:dPr>
                        <m:ctrlPr>
                          <a:rPr lang="it-IT" sz="1800" b="1" i="1" smtClean="0">
                            <a:latin typeface="Cambria Math" panose="02040503050406030204" pitchFamily="18" charset="0"/>
                          </a:rPr>
                        </m:ctrlPr>
                      </m:dPr>
                      <m:e>
                        <m:r>
                          <a:rPr lang="it-IT" sz="1800" b="1" i="1" smtClean="0">
                            <a:latin typeface="Cambria Math" panose="02040503050406030204" pitchFamily="18" charset="0"/>
                          </a:rPr>
                          <m:t>𝒙</m:t>
                        </m:r>
                      </m:e>
                    </m:d>
                    <m:r>
                      <a:rPr lang="it-IT" sz="1800" b="1" i="1" smtClean="0">
                        <a:latin typeface="Cambria Math" panose="02040503050406030204" pitchFamily="18" charset="0"/>
                      </a:rPr>
                      <m:t>=</m:t>
                    </m:r>
                    <m:r>
                      <a:rPr lang="it-IT" sz="1800" b="1" i="1" smtClean="0">
                        <a:latin typeface="Cambria Math" panose="02040503050406030204" pitchFamily="18" charset="0"/>
                      </a:rPr>
                      <m:t>𝒆𝒙𝒑</m:t>
                    </m:r>
                    <m:d>
                      <m:dPr>
                        <m:ctrlPr>
                          <a:rPr lang="it-IT" sz="1800" b="1" i="1" smtClean="0">
                            <a:latin typeface="Cambria Math" panose="02040503050406030204" pitchFamily="18" charset="0"/>
                          </a:rPr>
                        </m:ctrlPr>
                      </m:dPr>
                      <m:e>
                        <m:f>
                          <m:fPr>
                            <m:ctrlPr>
                              <a:rPr lang="it-IT" sz="1800" b="1" i="1" smtClean="0">
                                <a:latin typeface="Cambria Math" panose="02040503050406030204" pitchFamily="18" charset="0"/>
                              </a:rPr>
                            </m:ctrlPr>
                          </m:fPr>
                          <m:num>
                            <m:r>
                              <a:rPr lang="it-IT" sz="1800" b="1" i="1" smtClean="0">
                                <a:latin typeface="Cambria Math" panose="02040503050406030204" pitchFamily="18" charset="0"/>
                              </a:rPr>
                              <m:t>𝟏</m:t>
                            </m:r>
                          </m:num>
                          <m:den>
                            <m:r>
                              <a:rPr lang="it-IT" sz="1800" b="1" i="1" smtClean="0">
                                <a:latin typeface="Cambria Math" panose="02040503050406030204" pitchFamily="18" charset="0"/>
                              </a:rPr>
                              <m:t>𝟏</m:t>
                            </m:r>
                            <m:r>
                              <a:rPr lang="it-IT" sz="1800" b="1" i="1" smtClean="0">
                                <a:latin typeface="Cambria Math" panose="02040503050406030204" pitchFamily="18" charset="0"/>
                              </a:rPr>
                              <m:t>+</m:t>
                            </m:r>
                            <m:sSup>
                              <m:sSupPr>
                                <m:ctrlPr>
                                  <a:rPr lang="it-IT" sz="1800" b="1" i="1" smtClean="0">
                                    <a:latin typeface="Cambria Math" panose="02040503050406030204" pitchFamily="18" charset="0"/>
                                  </a:rPr>
                                </m:ctrlPr>
                              </m:sSupPr>
                              <m:e>
                                <m:r>
                                  <a:rPr lang="it-IT" sz="1800" b="1" i="1" smtClean="0">
                                    <a:latin typeface="Cambria Math" panose="02040503050406030204" pitchFamily="18" charset="0"/>
                                  </a:rPr>
                                  <m:t>𝒙</m:t>
                                </m:r>
                              </m:e>
                              <m:sup>
                                <m:r>
                                  <a:rPr lang="it-IT" sz="1800" b="1" i="1" smtClean="0">
                                    <a:latin typeface="Cambria Math" panose="02040503050406030204" pitchFamily="18" charset="0"/>
                                  </a:rPr>
                                  <m:t>𝟐</m:t>
                                </m:r>
                              </m:sup>
                            </m:sSup>
                          </m:den>
                        </m:f>
                      </m:e>
                    </m:d>
                  </m:oMath>
                </a14:m>
                <a:r>
                  <a:rPr lang="it-IT" sz="1800" b="1" dirty="0"/>
                  <a:t> -1   </a:t>
                </a:r>
                <a:endParaRPr lang="it-IT" sz="1400" dirty="0"/>
              </a:p>
              <a:p>
                <a:pPr marL="0" indent="0" algn="ctr">
                  <a:buNone/>
                </a:pPr>
                <a:endParaRPr lang="it-IT" sz="1400" dirty="0"/>
              </a:p>
              <a:p>
                <a:pPr marL="0" indent="0">
                  <a:buNone/>
                </a:pPr>
                <a:r>
                  <a:rPr lang="it-IT" sz="1400" dirty="0"/>
                  <a:t> </a:t>
                </a:r>
                <a:r>
                  <a:rPr lang="it-IT" sz="1700" dirty="0"/>
                  <a:t>Essendo </a:t>
                </a:r>
                <a14:m>
                  <m:oMath xmlns:m="http://schemas.openxmlformats.org/officeDocument/2006/math">
                    <m:r>
                      <a:rPr lang="it-IT" sz="1700" b="0" i="1" smtClean="0">
                        <a:latin typeface="Cambria Math" panose="02040503050406030204" pitchFamily="18" charset="0"/>
                      </a:rPr>
                      <m:t>0&lt;</m:t>
                    </m:r>
                    <m:r>
                      <a:rPr lang="it-IT" sz="1700" b="0" i="1" smtClean="0">
                        <a:latin typeface="Cambria Math" panose="02040503050406030204" pitchFamily="18" charset="0"/>
                      </a:rPr>
                      <m:t>𝑡</m:t>
                    </m:r>
                    <m:r>
                      <a:rPr lang="it-IT" sz="1700" b="0" i="1" smtClean="0">
                        <a:latin typeface="Cambria Math" panose="02040503050406030204" pitchFamily="18" charset="0"/>
                      </a:rPr>
                      <m:t>= </m:t>
                    </m:r>
                    <m:f>
                      <m:fPr>
                        <m:ctrlPr>
                          <a:rPr lang="it-IT" sz="1700" b="0" i="1" smtClean="0">
                            <a:latin typeface="Cambria Math" panose="02040503050406030204" pitchFamily="18" charset="0"/>
                          </a:rPr>
                        </m:ctrlPr>
                      </m:fPr>
                      <m:num>
                        <m:r>
                          <a:rPr lang="it-IT" sz="1700" b="0" i="1" smtClean="0">
                            <a:latin typeface="Cambria Math" panose="02040503050406030204" pitchFamily="18" charset="0"/>
                          </a:rPr>
                          <m:t>1</m:t>
                        </m:r>
                      </m:num>
                      <m:den>
                        <m:r>
                          <a:rPr lang="it-IT" sz="1700" b="0" i="1" smtClean="0">
                            <a:latin typeface="Cambria Math" panose="02040503050406030204" pitchFamily="18" charset="0"/>
                          </a:rPr>
                          <m:t>1+</m:t>
                        </m:r>
                        <m:sSup>
                          <m:sSupPr>
                            <m:ctrlPr>
                              <a:rPr lang="it-IT" sz="1700" b="0" i="1" smtClean="0">
                                <a:latin typeface="Cambria Math" panose="02040503050406030204" pitchFamily="18" charset="0"/>
                              </a:rPr>
                            </m:ctrlPr>
                          </m:sSupPr>
                          <m:e>
                            <m:r>
                              <a:rPr lang="it-IT" sz="1700" b="0" i="1" smtClean="0">
                                <a:latin typeface="Cambria Math" panose="02040503050406030204" pitchFamily="18" charset="0"/>
                              </a:rPr>
                              <m:t>𝑥</m:t>
                            </m:r>
                          </m:e>
                          <m:sup>
                            <m:r>
                              <a:rPr lang="it-IT" sz="1700" b="0" i="1" smtClean="0">
                                <a:latin typeface="Cambria Math" panose="02040503050406030204" pitchFamily="18" charset="0"/>
                              </a:rPr>
                              <m:t>2</m:t>
                            </m:r>
                          </m:sup>
                        </m:sSup>
                      </m:den>
                    </m:f>
                    <m:r>
                      <a:rPr lang="it-IT" sz="1700" b="0" i="1" smtClean="0">
                        <a:latin typeface="Cambria Math" panose="02040503050406030204" pitchFamily="18" charset="0"/>
                      </a:rPr>
                      <m:t> </m:t>
                    </m:r>
                    <m:r>
                      <a:rPr lang="it-IT" sz="1700" b="0" i="1" smtClean="0">
                        <a:latin typeface="Cambria Math" panose="02040503050406030204" pitchFamily="18" charset="0"/>
                        <a:ea typeface="Cambria Math" panose="02040503050406030204" pitchFamily="18" charset="0"/>
                      </a:rPr>
                      <m:t>≤1</m:t>
                    </m:r>
                  </m:oMath>
                </a14:m>
                <a:r>
                  <a:rPr lang="it-IT" sz="1700" dirty="0"/>
                  <a:t>     si ha    </a:t>
                </a:r>
                <a14:m>
                  <m:oMath xmlns:m="http://schemas.openxmlformats.org/officeDocument/2006/math">
                    <m:f>
                      <m:fPr>
                        <m:ctrlPr>
                          <a:rPr lang="it-IT" sz="1700" i="1" smtClean="0">
                            <a:latin typeface="Cambria Math" panose="02040503050406030204" pitchFamily="18" charset="0"/>
                          </a:rPr>
                        </m:ctrlPr>
                      </m:fPr>
                      <m:num>
                        <m:sSup>
                          <m:sSupPr>
                            <m:ctrlPr>
                              <a:rPr lang="it-IT" sz="1700" i="1" smtClean="0">
                                <a:latin typeface="Cambria Math" panose="02040503050406030204" pitchFamily="18" charset="0"/>
                              </a:rPr>
                            </m:ctrlPr>
                          </m:sSupPr>
                          <m:e>
                            <m:r>
                              <a:rPr lang="it-IT" sz="1700" b="0" i="1" smtClean="0">
                                <a:latin typeface="Cambria Math" panose="02040503050406030204" pitchFamily="18" charset="0"/>
                              </a:rPr>
                              <m:t>𝑒</m:t>
                            </m:r>
                          </m:e>
                          <m:sup>
                            <m:r>
                              <a:rPr lang="it-IT" sz="1700" b="0" i="1" smtClean="0">
                                <a:latin typeface="Cambria Math" panose="02040503050406030204" pitchFamily="18" charset="0"/>
                              </a:rPr>
                              <m:t>𝑡</m:t>
                            </m:r>
                          </m:sup>
                        </m:sSup>
                        <m:r>
                          <a:rPr lang="it-IT" sz="1700" b="0" i="1" smtClean="0">
                            <a:latin typeface="Cambria Math" panose="02040503050406030204" pitchFamily="18" charset="0"/>
                          </a:rPr>
                          <m:t>−1</m:t>
                        </m:r>
                      </m:num>
                      <m:den>
                        <m:r>
                          <a:rPr lang="it-IT" sz="1700" b="0" i="1" smtClean="0">
                            <a:latin typeface="Cambria Math" panose="02040503050406030204" pitchFamily="18" charset="0"/>
                          </a:rPr>
                          <m:t>𝑒</m:t>
                        </m:r>
                        <m:r>
                          <a:rPr lang="it-IT" sz="1700" b="0" i="1" smtClean="0">
                            <a:latin typeface="Cambria Math" panose="02040503050406030204" pitchFamily="18" charset="0"/>
                          </a:rPr>
                          <m:t>−1</m:t>
                        </m:r>
                      </m:den>
                    </m:f>
                    <m:r>
                      <a:rPr lang="it-IT" sz="1700" i="1">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𝑡</m:t>
                    </m:r>
                    <m:r>
                      <a:rPr lang="it-IT" sz="1700" b="0" i="1" smtClean="0">
                        <a:latin typeface="Cambria Math" panose="02040503050406030204" pitchFamily="18" charset="0"/>
                        <a:ea typeface="Cambria Math" panose="02040503050406030204" pitchFamily="18" charset="0"/>
                      </a:rPr>
                      <m:t> </m:t>
                    </m:r>
                  </m:oMath>
                </a14:m>
                <a:r>
                  <a:rPr lang="it-IT" sz="1700" dirty="0"/>
                  <a:t> (Dimostratelo!)   e quindi </a:t>
                </a:r>
                <a14:m>
                  <m:oMath xmlns:m="http://schemas.openxmlformats.org/officeDocument/2006/math">
                    <m:r>
                      <a:rPr lang="it-IT" sz="1700" b="0" i="1" smtClean="0">
                        <a:latin typeface="Cambria Math" panose="02040503050406030204" pitchFamily="18" charset="0"/>
                      </a:rPr>
                      <m:t>  </m:t>
                    </m:r>
                    <m:r>
                      <a:rPr lang="it-IT" sz="1700" b="0" i="1" smtClean="0">
                        <a:latin typeface="Cambria Math" panose="02040503050406030204" pitchFamily="18" charset="0"/>
                      </a:rPr>
                      <m:t>𝑃</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ea typeface="Cambria Math" panose="02040503050406030204" pitchFamily="18" charset="0"/>
                      </a:rPr>
                      <m:t>≤</m:t>
                    </m:r>
                    <m:f>
                      <m:fPr>
                        <m:ctrlPr>
                          <a:rPr lang="it-IT" sz="1700" b="0" i="1" smtClean="0">
                            <a:latin typeface="Cambria Math" panose="02040503050406030204" pitchFamily="18" charset="0"/>
                            <a:ea typeface="Cambria Math" panose="02040503050406030204" pitchFamily="18" charset="0"/>
                          </a:rPr>
                        </m:ctrlPr>
                      </m:fPr>
                      <m:num>
                        <m:r>
                          <a:rPr lang="it-IT" sz="1700" b="0" i="1" smtClean="0">
                            <a:latin typeface="Cambria Math" panose="02040503050406030204" pitchFamily="18" charset="0"/>
                            <a:ea typeface="Cambria Math" panose="02040503050406030204" pitchFamily="18" charset="0"/>
                          </a:rPr>
                          <m:t>𝑒</m:t>
                        </m:r>
                        <m:r>
                          <a:rPr lang="it-IT" sz="1700" b="0" i="1" smtClean="0">
                            <a:latin typeface="Cambria Math" panose="02040503050406030204" pitchFamily="18" charset="0"/>
                            <a:ea typeface="Cambria Math" panose="02040503050406030204" pitchFamily="18" charset="0"/>
                          </a:rPr>
                          <m:t>−1</m:t>
                        </m:r>
                      </m:num>
                      <m:den>
                        <m:r>
                          <a:rPr lang="it-IT" sz="1700" b="0" i="1" smtClean="0">
                            <a:latin typeface="Cambria Math" panose="02040503050406030204" pitchFamily="18" charset="0"/>
                            <a:ea typeface="Cambria Math" panose="02040503050406030204" pitchFamily="18" charset="0"/>
                          </a:rPr>
                          <m:t>1+</m:t>
                        </m:r>
                        <m:sSup>
                          <m:sSupPr>
                            <m:ctrlPr>
                              <a:rPr lang="it-IT" sz="1700" b="0" i="1" smtClean="0">
                                <a:latin typeface="Cambria Math" panose="02040503050406030204" pitchFamily="18" charset="0"/>
                                <a:ea typeface="Cambria Math" panose="02040503050406030204" pitchFamily="18" charset="0"/>
                              </a:rPr>
                            </m:ctrlPr>
                          </m:sSupPr>
                          <m:e>
                            <m:r>
                              <a:rPr lang="it-IT" sz="1700" b="0" i="1" smtClean="0">
                                <a:latin typeface="Cambria Math" panose="02040503050406030204" pitchFamily="18" charset="0"/>
                                <a:ea typeface="Cambria Math" panose="02040503050406030204" pitchFamily="18" charset="0"/>
                              </a:rPr>
                              <m:t>𝑥</m:t>
                            </m:r>
                          </m:e>
                          <m:sup>
                            <m:r>
                              <a:rPr lang="it-IT" sz="1700" b="0" i="1" smtClean="0">
                                <a:latin typeface="Cambria Math" panose="02040503050406030204" pitchFamily="18" charset="0"/>
                                <a:ea typeface="Cambria Math" panose="02040503050406030204" pitchFamily="18" charset="0"/>
                              </a:rPr>
                              <m:t>2</m:t>
                            </m:r>
                          </m:sup>
                        </m:sSup>
                        <m:r>
                          <a:rPr lang="it-IT" sz="1700" b="0" i="1" smtClean="0">
                            <a:latin typeface="Cambria Math" panose="02040503050406030204" pitchFamily="18" charset="0"/>
                            <a:ea typeface="Cambria Math" panose="02040503050406030204" pitchFamily="18" charset="0"/>
                          </a:rPr>
                          <m:t> </m:t>
                        </m:r>
                      </m:den>
                    </m:f>
                    <m:r>
                      <a:rPr lang="it-IT" sz="1700" b="0" i="1" smtClean="0">
                        <a:latin typeface="Cambria Math" panose="02040503050406030204" pitchFamily="18" charset="0"/>
                        <a:ea typeface="Cambria Math" panose="02040503050406030204" pitchFamily="18" charset="0"/>
                      </a:rPr>
                      <m:t> =</m:t>
                    </m:r>
                    <m:d>
                      <m:dPr>
                        <m:ctrlPr>
                          <a:rPr lang="it-IT" sz="1700" b="0" i="1" smtClean="0">
                            <a:latin typeface="Cambria Math" panose="02040503050406030204" pitchFamily="18" charset="0"/>
                            <a:ea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𝑒</m:t>
                        </m:r>
                        <m:r>
                          <a:rPr lang="it-IT" sz="1700" b="0" i="1" smtClean="0">
                            <a:latin typeface="Cambria Math" panose="02040503050406030204" pitchFamily="18" charset="0"/>
                            <a:ea typeface="Cambria Math" panose="02040503050406030204" pitchFamily="18" charset="0"/>
                          </a:rPr>
                          <m:t>−1</m:t>
                        </m:r>
                      </m:e>
                    </m:d>
                    <m:r>
                      <a:rPr lang="it-IT" sz="1700" b="0" i="1" smtClean="0">
                        <a:latin typeface="Cambria Math" panose="02040503050406030204" pitchFamily="18" charset="0"/>
                        <a:ea typeface="Cambria Math" panose="02040503050406030204" pitchFamily="18" charset="0"/>
                      </a:rPr>
                      <m:t>𝑔</m:t>
                    </m:r>
                    <m:d>
                      <m:dPr>
                        <m:ctrlPr>
                          <a:rPr lang="it-IT" sz="1700" b="0" i="1" smtClean="0">
                            <a:latin typeface="Cambria Math" panose="02040503050406030204" pitchFamily="18" charset="0"/>
                            <a:ea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𝑥</m:t>
                        </m:r>
                      </m:e>
                    </m:d>
                  </m:oMath>
                </a14:m>
                <a:r>
                  <a:rPr lang="it-IT" sz="1700" dirty="0"/>
                  <a:t>    </a:t>
                </a:r>
              </a:p>
              <a:p>
                <a:pPr marL="0" indent="0">
                  <a:buNone/>
                </a:pPr>
                <a:r>
                  <a:rPr lang="it-IT" sz="1700" dirty="0"/>
                  <a:t>Poiché g(x) è normalizzabile  e P(x) ≤ g(x)  allora anche P(x) è normalizzabile  infatti</a:t>
                </a:r>
              </a:p>
              <a:p>
                <a:pPr marL="0" indent="0" algn="ctr">
                  <a:buNone/>
                </a:pPr>
                <a14:m>
                  <m:oMath xmlns:m="http://schemas.openxmlformats.org/officeDocument/2006/math">
                    <m:nary>
                      <m:naryPr>
                        <m:limLoc m:val="undOvr"/>
                        <m:ctrlPr>
                          <a:rPr lang="it-IT" sz="1700" i="1" smtClean="0">
                            <a:latin typeface="Cambria Math" panose="02040503050406030204" pitchFamily="18" charset="0"/>
                          </a:rPr>
                        </m:ctrlPr>
                      </m:naryPr>
                      <m:sub>
                        <m:r>
                          <m:rPr>
                            <m:brk m:alnAt="24"/>
                          </m:rP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b>
                      <m:sup>
                        <m: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p>
                      <m:e>
                        <m:r>
                          <a:rPr lang="it-IT" sz="1700" b="0" i="1" smtClean="0">
                            <a:latin typeface="Cambria Math" panose="02040503050406030204" pitchFamily="18" charset="0"/>
                          </a:rPr>
                          <m:t>𝑃</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rPr>
                          <m:t>𝑑𝑥</m:t>
                        </m:r>
                        <m:r>
                          <a:rPr lang="it-IT" sz="1700" b="0" i="1" smtClean="0">
                            <a:latin typeface="Cambria Math" panose="02040503050406030204" pitchFamily="18" charset="0"/>
                          </a:rPr>
                          <m:t>=</m:t>
                        </m:r>
                        <m:r>
                          <a:rPr lang="it-IT" sz="1700" b="0" i="1" smtClean="0">
                            <a:latin typeface="Cambria Math" panose="02040503050406030204" pitchFamily="18" charset="0"/>
                          </a:rPr>
                          <m:t>𝑘</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rPr>
                          <m:t> </m:t>
                        </m:r>
                      </m:e>
                    </m:nary>
                  </m:oMath>
                </a14:m>
                <a:r>
                  <a:rPr lang="it-IT" sz="1700" dirty="0"/>
                  <a:t>2.086…    </a:t>
                </a:r>
              </a:p>
              <a:p>
                <a:pPr marL="0" indent="0" algn="just">
                  <a:buNone/>
                </a:pPr>
                <a:r>
                  <a:rPr lang="it-IT" sz="1700" dirty="0"/>
                  <a:t>K non può essere espresso in termini di funzioni standard ma può essere approssimato numericamente.</a:t>
                </a:r>
              </a:p>
              <a:p>
                <a:pPr marL="0" indent="0" algn="just">
                  <a:buNone/>
                </a:pPr>
                <a:r>
                  <a:rPr lang="it-IT" sz="1700" dirty="0"/>
                  <a:t>Quanto segue, però, non dipende da k e pertanto è inutile conoscerlo. Basta sincerarsi che esista finito!   </a:t>
                </a:r>
              </a:p>
              <a:p>
                <a:pPr marL="0" indent="0" algn="just">
                  <a:buNone/>
                </a:pPr>
                <a:r>
                  <a:rPr lang="it-IT" sz="1700" dirty="0"/>
                  <a:t> Più  utile invece è  conoscere il massimo P(0) =  </a:t>
                </a:r>
                <a:r>
                  <a:rPr lang="it-IT" sz="1700" dirty="0" err="1"/>
                  <a:t>max</a:t>
                </a:r>
                <a:r>
                  <a:rPr lang="it-IT" sz="1700" dirty="0"/>
                  <a:t> (P(x))  </a:t>
                </a:r>
              </a:p>
              <a:p>
                <a:pPr marL="0" indent="0" algn="just">
                  <a:buNone/>
                </a:pPr>
                <a:r>
                  <a:rPr lang="it-IT" sz="1700" dirty="0"/>
                  <a:t>Occorre normalizzare la distribuzione g(x) e determinarne la cumulativa G(x).   Dall’integrale </a:t>
                </a:r>
              </a:p>
              <a:p>
                <a:pPr marL="0" indent="0" algn="ctr">
                  <a:buNone/>
                </a:pPr>
                <a:r>
                  <a:rPr lang="it-IT" sz="1700" dirty="0"/>
                  <a:t>  </a:t>
                </a:r>
                <a14:m>
                  <m:oMath xmlns:m="http://schemas.openxmlformats.org/officeDocument/2006/math">
                    <m:nary>
                      <m:naryPr>
                        <m:ctrlPr>
                          <a:rPr lang="it-IT" sz="1700" i="1" smtClean="0">
                            <a:latin typeface="Cambria Math" panose="02040503050406030204" pitchFamily="18" charset="0"/>
                          </a:rPr>
                        </m:ctrlPr>
                      </m:naryPr>
                      <m:sub>
                        <m:r>
                          <m:rPr>
                            <m:brk m:alnAt="23"/>
                          </m:rP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b>
                      <m:sup>
                        <m:r>
                          <a:rPr lang="it-IT" sz="1700" b="0" i="1" smtClean="0">
                            <a:latin typeface="Cambria Math" panose="02040503050406030204" pitchFamily="18" charset="0"/>
                          </a:rPr>
                          <m:t>𝑥</m:t>
                        </m:r>
                      </m:sup>
                      <m:e>
                        <m:r>
                          <a:rPr lang="it-IT" sz="1700" b="0" i="1" smtClean="0">
                            <a:latin typeface="Cambria Math" panose="02040503050406030204" pitchFamily="18" charset="0"/>
                          </a:rPr>
                          <m:t>𝑔</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𝑡</m:t>
                            </m:r>
                          </m:e>
                        </m:d>
                        <m:r>
                          <a:rPr lang="it-IT" sz="1700" b="0" i="1" smtClean="0">
                            <a:latin typeface="Cambria Math" panose="02040503050406030204" pitchFamily="18" charset="0"/>
                          </a:rPr>
                          <m:t>𝑑𝑡</m:t>
                        </m:r>
                        <m:r>
                          <a:rPr lang="it-IT" sz="1700" b="0" i="1" smtClean="0">
                            <a:latin typeface="Cambria Math" panose="02040503050406030204" pitchFamily="18" charset="0"/>
                          </a:rPr>
                          <m:t> </m:t>
                        </m:r>
                      </m:e>
                    </m:nary>
                    <m:r>
                      <a:rPr lang="it-IT" sz="1700" b="0" i="1" smtClean="0">
                        <a:latin typeface="Cambria Math" panose="02040503050406030204" pitchFamily="18" charset="0"/>
                      </a:rPr>
                      <m:t>=</m:t>
                    </m:r>
                    <m:f>
                      <m:fPr>
                        <m:ctrlPr>
                          <a:rPr lang="el-GR" sz="1700" b="0" i="1" smtClean="0">
                            <a:latin typeface="Cambria Math" panose="02040503050406030204" pitchFamily="18" charset="0"/>
                          </a:rPr>
                        </m:ctrlPr>
                      </m:fPr>
                      <m:num>
                        <m:r>
                          <a:rPr lang="el-GR" sz="1700" b="0" i="1" smtClean="0">
                            <a:latin typeface="Cambria Math" panose="02040503050406030204" pitchFamily="18" charset="0"/>
                          </a:rPr>
                          <m:t>𝜋</m:t>
                        </m:r>
                      </m:num>
                      <m:den>
                        <m:r>
                          <a:rPr lang="el-GR" sz="1700" b="0" i="1" smtClean="0">
                            <a:latin typeface="Cambria Math" panose="02040503050406030204" pitchFamily="18" charset="0"/>
                          </a:rPr>
                          <m:t>2</m:t>
                        </m:r>
                      </m:den>
                    </m:f>
                    <m:r>
                      <a:rPr lang="it-IT" sz="1700" b="0" i="1" smtClean="0">
                        <a:latin typeface="Cambria Math" panose="02040503050406030204" pitchFamily="18" charset="0"/>
                      </a:rPr>
                      <m:t>+</m:t>
                    </m:r>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atan</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r>
                      <a:rPr lang="it-IT" sz="1700" b="0" i="1" smtClean="0">
                        <a:latin typeface="Cambria Math" panose="02040503050406030204" pitchFamily="18" charset="0"/>
                      </a:rPr>
                      <m:t> </m:t>
                    </m:r>
                  </m:oMath>
                </a14:m>
                <a:r>
                  <a:rPr lang="it-IT" sz="1700" dirty="0"/>
                  <a:t>  </a:t>
                </a:r>
              </a:p>
              <a:p>
                <a:pPr marL="0" indent="0" algn="ctr">
                  <a:buNone/>
                </a:pPr>
                <a:r>
                  <a:rPr lang="it-IT" sz="1700" dirty="0"/>
                  <a:t> si determina la cumulativa G(x) correttamente normalizzata </a:t>
                </a:r>
                <a14:m>
                  <m:oMath xmlns:m="http://schemas.openxmlformats.org/officeDocument/2006/math">
                    <m:func>
                      <m:funcPr>
                        <m:ctrlPr>
                          <a:rPr lang="it-IT" sz="1700" i="1" smtClean="0">
                            <a:latin typeface="Cambria Math" panose="02040503050406030204" pitchFamily="18" charset="0"/>
                          </a:rPr>
                        </m:ctrlPr>
                      </m:funcPr>
                      <m:fName>
                        <m:limLow>
                          <m:limLowPr>
                            <m:ctrlPr>
                              <a:rPr lang="it-IT" sz="1700" i="1" smtClean="0">
                                <a:latin typeface="Cambria Math" panose="02040503050406030204" pitchFamily="18" charset="0"/>
                              </a:rPr>
                            </m:ctrlPr>
                          </m:limLowPr>
                          <m:e>
                            <m:r>
                              <m:rPr>
                                <m:sty m:val="p"/>
                              </m:rPr>
                              <a:rPr lang="it-IT" sz="1700" i="0" smtClean="0">
                                <a:latin typeface="Cambria Math" panose="02040503050406030204" pitchFamily="18" charset="0"/>
                              </a:rPr>
                              <m:t>lim</m:t>
                            </m:r>
                          </m:e>
                          <m:lim>
                            <m:r>
                              <a:rPr lang="it-IT" sz="1700" b="0" i="1" smtClean="0">
                                <a:latin typeface="Cambria Math" panose="02040503050406030204" pitchFamily="18" charset="0"/>
                              </a:rPr>
                              <m:t>𝑥</m:t>
                            </m:r>
                            <m:r>
                              <a:rPr lang="it-IT" sz="1700" b="0" i="1" smtClean="0">
                                <a:latin typeface="Cambria Math" panose="02040503050406030204" pitchFamily="18" charset="0"/>
                              </a:rPr>
                              <m:t>→∞ </m:t>
                            </m:r>
                          </m:lim>
                        </m:limLow>
                      </m:fName>
                      <m:e>
                        <m:r>
                          <a:rPr lang="it-IT" sz="1700" b="0" i="1" smtClean="0">
                            <a:latin typeface="Cambria Math" panose="02040503050406030204" pitchFamily="18" charset="0"/>
                          </a:rPr>
                          <m:t>𝐺</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oMath>
                </a14:m>
                <a:r>
                  <a:rPr lang="it-IT" sz="1700" dirty="0"/>
                  <a:t>=1    </a:t>
                </a:r>
              </a:p>
              <a:p>
                <a:pPr marL="0" indent="0" algn="just">
                  <a:buNone/>
                </a:pPr>
                <a14:m>
                  <m:oMathPara xmlns:m="http://schemas.openxmlformats.org/officeDocument/2006/math">
                    <m:oMathParaPr>
                      <m:jc m:val="centerGroup"/>
                    </m:oMathParaPr>
                    <m:oMath xmlns:m="http://schemas.openxmlformats.org/officeDocument/2006/math">
                      <m:r>
                        <a:rPr lang="it-IT" sz="1700" b="0" i="1" smtClean="0">
                          <a:latin typeface="Cambria Math" panose="02040503050406030204" pitchFamily="18" charset="0"/>
                        </a:rPr>
                        <m:t>𝐺</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rPr>
                        <m:t>=</m:t>
                      </m:r>
                      <m:f>
                        <m:fPr>
                          <m:ctrlPr>
                            <a:rPr lang="el-GR" sz="1700" b="0" i="1" smtClean="0">
                              <a:latin typeface="Cambria Math" panose="02040503050406030204" pitchFamily="18" charset="0"/>
                            </a:rPr>
                          </m:ctrlPr>
                        </m:fPr>
                        <m:num>
                          <m:r>
                            <a:rPr lang="it-IT" sz="1700" b="0" i="1" smtClean="0">
                              <a:latin typeface="Cambria Math" panose="02040503050406030204" pitchFamily="18" charset="0"/>
                            </a:rPr>
                            <m:t>1</m:t>
                          </m:r>
                        </m:num>
                        <m:den>
                          <m:r>
                            <a:rPr lang="el-GR" sz="1700" b="0" i="1" smtClean="0">
                              <a:latin typeface="Cambria Math" panose="02040503050406030204" pitchFamily="18" charset="0"/>
                            </a:rPr>
                            <m:t>2</m:t>
                          </m:r>
                        </m:den>
                      </m:f>
                      <m:r>
                        <a:rPr lang="it-IT" sz="1700" b="0" i="1" smtClean="0">
                          <a:latin typeface="Cambria Math" panose="02040503050406030204" pitchFamily="18" charset="0"/>
                        </a:rPr>
                        <m:t>+ </m:t>
                      </m:r>
                      <m:f>
                        <m:fPr>
                          <m:ctrlPr>
                            <a:rPr lang="el-GR" sz="1700" b="0" i="1" smtClean="0">
                              <a:latin typeface="Cambria Math" panose="02040503050406030204" pitchFamily="18" charset="0"/>
                            </a:rPr>
                          </m:ctrlPr>
                        </m:fPr>
                        <m:num>
                          <m:r>
                            <a:rPr lang="it-IT" sz="1700" b="0" i="1" smtClean="0">
                              <a:latin typeface="Cambria Math" panose="02040503050406030204" pitchFamily="18" charset="0"/>
                            </a:rPr>
                            <m:t>1</m:t>
                          </m:r>
                        </m:num>
                        <m:den>
                          <m:r>
                            <a:rPr lang="el-GR" sz="1700" i="1">
                              <a:latin typeface="Cambria Math" panose="02040503050406030204" pitchFamily="18" charset="0"/>
                              <a:ea typeface="Cambria Math" panose="02040503050406030204" pitchFamily="18" charset="0"/>
                            </a:rPr>
                            <m:t>𝜋</m:t>
                          </m:r>
                        </m:den>
                      </m:f>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atan</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r>
                        <a:rPr lang="it-IT" sz="1700" b="0" i="1" smtClean="0">
                          <a:latin typeface="Cambria Math" panose="02040503050406030204" pitchFamily="18" charset="0"/>
                        </a:rPr>
                        <m:t> </m:t>
                      </m:r>
                    </m:oMath>
                  </m:oMathPara>
                </a14:m>
                <a:endParaRPr lang="it-IT" sz="1700" b="0" dirty="0"/>
              </a:p>
              <a:p>
                <a:pPr marL="0" indent="0" algn="just">
                  <a:buNone/>
                </a:pPr>
                <a:r>
                  <a:rPr lang="it-IT" sz="1700" dirty="0"/>
                  <a:t>che è campionabile analiticamente.  Se r = rand()     </a:t>
                </a:r>
              </a:p>
              <a:p>
                <a:pPr marL="0" indent="0" algn="ctr">
                  <a:buNone/>
                </a:pPr>
                <a:r>
                  <a:rPr lang="it-IT" sz="1700" dirty="0"/>
                  <a:t>    </a:t>
                </a:r>
                <a14:m>
                  <m:oMath xmlns:m="http://schemas.openxmlformats.org/officeDocument/2006/math">
                    <m:r>
                      <a:rPr lang="it-IT" sz="1700" b="0" i="1" smtClean="0">
                        <a:latin typeface="Cambria Math" panose="02040503050406030204" pitchFamily="18" charset="0"/>
                      </a:rPr>
                      <m:t>𝑥</m:t>
                    </m:r>
                    <m:r>
                      <a:rPr lang="it-IT" sz="1700" b="0" i="1" smtClean="0">
                        <a:latin typeface="Cambria Math" panose="02040503050406030204" pitchFamily="18" charset="0"/>
                      </a:rPr>
                      <m:t>=</m:t>
                    </m:r>
                    <m:sSup>
                      <m:sSupPr>
                        <m:ctrlPr>
                          <a:rPr lang="it-IT" sz="1700" b="0" i="1" smtClean="0">
                            <a:latin typeface="Cambria Math" panose="02040503050406030204" pitchFamily="18" charset="0"/>
                          </a:rPr>
                        </m:ctrlPr>
                      </m:sSupPr>
                      <m:e>
                        <m:r>
                          <a:rPr lang="it-IT" sz="1700" b="0" i="1" smtClean="0">
                            <a:latin typeface="Cambria Math" panose="02040503050406030204" pitchFamily="18" charset="0"/>
                          </a:rPr>
                          <m:t>𝐺</m:t>
                        </m:r>
                      </m:e>
                      <m:sup>
                        <m:r>
                          <a:rPr lang="it-IT" sz="1700" b="0" i="1" smtClean="0">
                            <a:latin typeface="Cambria Math" panose="02040503050406030204" pitchFamily="18" charset="0"/>
                          </a:rPr>
                          <m:t>−1</m:t>
                        </m:r>
                      </m:sup>
                    </m:sSup>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𝑟</m:t>
                        </m:r>
                      </m:e>
                    </m:d>
                    <m:r>
                      <a:rPr lang="it-IT" sz="1700" b="0" i="1" smtClean="0">
                        <a:latin typeface="Cambria Math" panose="02040503050406030204" pitchFamily="18" charset="0"/>
                      </a:rPr>
                      <m:t>=−</m:t>
                    </m:r>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c</m:t>
                        </m:r>
                        <m:r>
                          <a:rPr lang="it-IT" sz="1700" b="0" i="1" smtClean="0">
                            <a:latin typeface="Cambria Math" panose="02040503050406030204" pitchFamily="18" charset="0"/>
                          </a:rPr>
                          <m:t>𝑜𝑡</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𝜋</m:t>
                            </m:r>
                            <m:r>
                              <a:rPr lang="it-IT" sz="1700" b="0" i="1" smtClean="0">
                                <a:latin typeface="Cambria Math" panose="02040503050406030204" pitchFamily="18" charset="0"/>
                              </a:rPr>
                              <m:t>𝑟</m:t>
                            </m:r>
                          </m:e>
                        </m:d>
                        <m:r>
                          <a:rPr lang="it-IT" sz="1700" b="0" i="1" smtClean="0">
                            <a:latin typeface="Cambria Math" panose="02040503050406030204" pitchFamily="18" charset="0"/>
                          </a:rPr>
                          <m:t>  </m:t>
                        </m:r>
                      </m:e>
                    </m:func>
                  </m:oMath>
                </a14:m>
                <a:endParaRPr lang="it-IT" sz="1700" dirty="0"/>
              </a:p>
              <a:p>
                <a:pPr marL="0" indent="0" algn="just">
                  <a:buNone/>
                </a:pPr>
                <a:r>
                  <a:rPr lang="it-IT" sz="1700" dirty="0"/>
                  <a:t>Si accetta la  x  generando un secondo numero  uniforme in [0,1] e controllando se    </a:t>
                </a:r>
                <a14:m>
                  <m:oMath xmlns:m="http://schemas.openxmlformats.org/officeDocument/2006/math">
                    <m:r>
                      <a:rPr lang="it-IT" sz="1700" b="0" i="1" smtClean="0">
                        <a:latin typeface="Cambria Math" panose="02040503050406030204" pitchFamily="18" charset="0"/>
                      </a:rPr>
                      <m:t>𝑟</m:t>
                    </m:r>
                    <m:r>
                      <a:rPr lang="it-IT" sz="1700" b="0" i="1" smtClean="0">
                        <a:latin typeface="Cambria Math" panose="02040503050406030204" pitchFamily="18" charset="0"/>
                      </a:rPr>
                      <m:t>&lt; </m:t>
                    </m:r>
                    <m:f>
                      <m:fPr>
                        <m:ctrlPr>
                          <a:rPr lang="it-IT" sz="1700" b="0" i="1" smtClean="0">
                            <a:latin typeface="Cambria Math" panose="02040503050406030204" pitchFamily="18" charset="0"/>
                          </a:rPr>
                        </m:ctrlPr>
                      </m:fPr>
                      <m:num>
                        <m:r>
                          <a:rPr lang="it-IT" sz="1700" b="0" i="1" smtClean="0">
                            <a:latin typeface="Cambria Math" panose="02040503050406030204" pitchFamily="18" charset="0"/>
                          </a:rPr>
                          <m:t>𝑃</m:t>
                        </m:r>
                        <m:r>
                          <a:rPr lang="it-IT" sz="1700" b="0" i="1" smtClean="0">
                            <a:latin typeface="Cambria Math" panose="02040503050406030204" pitchFamily="18" charset="0"/>
                          </a:rPr>
                          <m:t>(</m:t>
                        </m:r>
                        <m:r>
                          <a:rPr lang="it-IT" sz="1700" b="0" i="1" smtClean="0">
                            <a:latin typeface="Cambria Math" panose="02040503050406030204" pitchFamily="18" charset="0"/>
                          </a:rPr>
                          <m:t>𝑥</m:t>
                        </m:r>
                        <m:r>
                          <a:rPr lang="it-IT" sz="1700" b="0" i="1" smtClean="0">
                            <a:latin typeface="Cambria Math" panose="02040503050406030204" pitchFamily="18" charset="0"/>
                          </a:rPr>
                          <m:t>)</m:t>
                        </m:r>
                      </m:num>
                      <m:den>
                        <m:r>
                          <a:rPr lang="it-IT" sz="1700" b="0" i="1" smtClean="0">
                            <a:latin typeface="Cambria Math" panose="02040503050406030204" pitchFamily="18" charset="0"/>
                          </a:rPr>
                          <m:t>𝑃</m:t>
                        </m:r>
                        <m:r>
                          <a:rPr lang="it-IT" sz="1700" b="0" i="1" smtClean="0">
                            <a:latin typeface="Cambria Math" panose="02040503050406030204" pitchFamily="18" charset="0"/>
                          </a:rPr>
                          <m:t>(0)</m:t>
                        </m:r>
                      </m:den>
                    </m:f>
                  </m:oMath>
                </a14:m>
                <a:endParaRPr lang="it-IT" sz="1700" dirty="0"/>
              </a:p>
            </p:txBody>
          </p:sp>
        </mc:Choice>
        <mc:Fallback xmlns="">
          <p:sp>
            <p:nvSpPr>
              <p:cNvPr id="3" name="Segnaposto contenuto 2">
                <a:extLst>
                  <a:ext uri="{FF2B5EF4-FFF2-40B4-BE49-F238E27FC236}">
                    <a16:creationId xmlns:a16="http://schemas.microsoft.com/office/drawing/2014/main" id="{0330DB1A-BC4C-432F-8686-B11F77FC96C0}"/>
                  </a:ext>
                </a:extLst>
              </p:cNvPr>
              <p:cNvSpPr>
                <a:spLocks noGrp="1" noRot="1" noChangeAspect="1" noMove="1" noResize="1" noEditPoints="1" noAdjustHandles="1" noChangeArrowheads="1" noChangeShapeType="1" noTextEdit="1"/>
              </p:cNvSpPr>
              <p:nvPr>
                <p:ph idx="1"/>
              </p:nvPr>
            </p:nvSpPr>
            <p:spPr>
              <a:xfrm>
                <a:off x="894522" y="139148"/>
                <a:ext cx="10459278" cy="6037815"/>
              </a:xfrm>
              <a:blipFill>
                <a:blip r:embed="rId2"/>
                <a:stretch>
                  <a:fillRect l="-408" b="-808"/>
                </a:stretch>
              </a:blipFill>
            </p:spPr>
            <p:txBody>
              <a:bodyPr/>
              <a:lstStyle/>
              <a:p>
                <a:r>
                  <a:rPr lang="it-IT">
                    <a:noFill/>
                  </a:rPr>
                  <a:t> </a:t>
                </a:r>
              </a:p>
            </p:txBody>
          </p:sp>
        </mc:Fallback>
      </mc:AlternateContent>
    </p:spTree>
    <p:extLst>
      <p:ext uri="{BB962C8B-B14F-4D97-AF65-F5344CB8AC3E}">
        <p14:creationId xmlns:p14="http://schemas.microsoft.com/office/powerpoint/2010/main" val="1663046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42041FA-E4CA-4194-9E69-92BE6337D276}"/>
              </a:ext>
            </a:extLst>
          </p:cNvPr>
          <p:cNvSpPr>
            <a:spLocks noGrp="1"/>
          </p:cNvSpPr>
          <p:nvPr>
            <p:ph idx="1"/>
          </p:nvPr>
        </p:nvSpPr>
        <p:spPr>
          <a:xfrm>
            <a:off x="238539" y="397564"/>
            <a:ext cx="11115261" cy="6122505"/>
          </a:xfrm>
        </p:spPr>
        <p:txBody>
          <a:bodyPr>
            <a:normAutofit fontScale="92500" lnSpcReduction="20000"/>
          </a:bodyPr>
          <a:lstStyle/>
          <a:p>
            <a:pPr marL="0" indent="0">
              <a:lnSpc>
                <a:spcPct val="70000"/>
              </a:lnSpc>
              <a:buNone/>
            </a:pPr>
            <a:r>
              <a:rPr lang="it-IT" sz="1700" dirty="0">
                <a:solidFill>
                  <a:schemeClr val="accent2"/>
                </a:solidFill>
              </a:rPr>
              <a:t>#</a:t>
            </a:r>
            <a:r>
              <a:rPr lang="it-IT" sz="1700" b="1" dirty="0">
                <a:solidFill>
                  <a:schemeClr val="accent2"/>
                </a:solidFill>
              </a:rPr>
              <a:t> 1) </a:t>
            </a:r>
            <a:r>
              <a:rPr lang="it-IT" sz="1700" b="1" dirty="0" err="1">
                <a:solidFill>
                  <a:schemeClr val="accent2"/>
                </a:solidFill>
              </a:rPr>
              <a:t>Define</a:t>
            </a:r>
            <a:r>
              <a:rPr lang="it-IT" sz="1700" b="1" dirty="0">
                <a:solidFill>
                  <a:schemeClr val="accent2"/>
                </a:solidFill>
              </a:rPr>
              <a:t> pdf (</a:t>
            </a:r>
            <a:r>
              <a:rPr lang="it-IT" sz="1700" b="1" dirty="0" err="1">
                <a:solidFill>
                  <a:schemeClr val="accent2"/>
                </a:solidFill>
              </a:rPr>
              <a:t>Probabily</a:t>
            </a:r>
            <a:r>
              <a:rPr lang="it-IT" sz="1700" b="1" dirty="0">
                <a:solidFill>
                  <a:schemeClr val="accent2"/>
                </a:solidFill>
              </a:rPr>
              <a:t> </a:t>
            </a:r>
            <a:r>
              <a:rPr lang="it-IT" sz="1700" b="1" dirty="0" err="1">
                <a:solidFill>
                  <a:schemeClr val="accent2"/>
                </a:solidFill>
              </a:rPr>
              <a:t>Density</a:t>
            </a:r>
            <a:r>
              <a:rPr lang="it-IT" sz="1700" b="1" dirty="0">
                <a:solidFill>
                  <a:schemeClr val="accent2"/>
                </a:solidFill>
              </a:rPr>
              <a:t> </a:t>
            </a:r>
            <a:r>
              <a:rPr lang="it-IT" sz="1700" b="1" dirty="0" err="1">
                <a:solidFill>
                  <a:schemeClr val="accent2"/>
                </a:solidFill>
              </a:rPr>
              <a:t>Function</a:t>
            </a:r>
            <a:r>
              <a:rPr lang="it-IT" sz="1700" b="1" dirty="0">
                <a:solidFill>
                  <a:schemeClr val="accent2"/>
                </a:solidFill>
              </a:rPr>
              <a:t>) </a:t>
            </a:r>
          </a:p>
          <a:p>
            <a:pPr marL="0" indent="0">
              <a:lnSpc>
                <a:spcPct val="70000"/>
              </a:lnSpc>
              <a:buNone/>
            </a:pPr>
            <a:endParaRPr lang="it-IT" sz="1700" b="1" dirty="0">
              <a:solidFill>
                <a:schemeClr val="accent2"/>
              </a:solidFill>
            </a:endParaRPr>
          </a:p>
          <a:p>
            <a:pPr marL="0" indent="0">
              <a:lnSpc>
                <a:spcPct val="70000"/>
              </a:lnSpc>
              <a:buNone/>
            </a:pPr>
            <a:r>
              <a:rPr lang="it-IT" sz="1700" dirty="0" err="1">
                <a:latin typeface="Comic Sans MS" panose="030F0702030302020204" pitchFamily="66" charset="0"/>
              </a:rPr>
              <a:t>def</a:t>
            </a:r>
            <a:r>
              <a:rPr lang="it-IT" sz="1700" dirty="0">
                <a:latin typeface="Comic Sans MS" panose="030F0702030302020204" pitchFamily="66" charset="0"/>
              </a:rPr>
              <a:t> pdf(x):</a:t>
            </a:r>
          </a:p>
          <a:p>
            <a:pPr marL="0" indent="0">
              <a:lnSpc>
                <a:spcPct val="70000"/>
              </a:lnSpc>
              <a:buNone/>
            </a:pPr>
            <a:r>
              <a:rPr lang="it-IT" sz="1700" dirty="0">
                <a:latin typeface="Comic Sans MS" panose="030F0702030302020204" pitchFamily="66" charset="0"/>
              </a:rPr>
              <a:t>     y = </a:t>
            </a:r>
            <a:r>
              <a:rPr lang="it-IT" sz="1700" dirty="0" err="1">
                <a:latin typeface="Comic Sans MS" panose="030F0702030302020204" pitchFamily="66" charset="0"/>
              </a:rPr>
              <a:t>np.exp</a:t>
            </a:r>
            <a:r>
              <a:rPr lang="it-IT" sz="1700" dirty="0">
                <a:latin typeface="Comic Sans MS" panose="030F0702030302020204" pitchFamily="66" charset="0"/>
              </a:rPr>
              <a:t>(1/(1+x*x))-1</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return</a:t>
            </a:r>
            <a:r>
              <a:rPr lang="it-IT" sz="1700" dirty="0">
                <a:latin typeface="Comic Sans MS" panose="030F0702030302020204" pitchFamily="66" charset="0"/>
              </a:rPr>
              <a:t> y</a:t>
            </a:r>
          </a:p>
          <a:p>
            <a:pPr marL="0" indent="0">
              <a:lnSpc>
                <a:spcPct val="70000"/>
              </a:lnSpc>
              <a:buNone/>
            </a:pPr>
            <a:r>
              <a:rPr lang="it-IT" sz="1700" dirty="0" err="1">
                <a:latin typeface="Comic Sans MS" panose="030F0702030302020204" pitchFamily="66" charset="0"/>
              </a:rPr>
              <a:t>def</a:t>
            </a:r>
            <a:r>
              <a:rPr lang="it-IT" sz="1700" dirty="0">
                <a:latin typeface="Comic Sans MS" panose="030F0702030302020204" pitchFamily="66" charset="0"/>
              </a:rPr>
              <a:t> g(x):</a:t>
            </a:r>
          </a:p>
          <a:p>
            <a:pPr marL="0" indent="0">
              <a:lnSpc>
                <a:spcPct val="70000"/>
              </a:lnSpc>
              <a:buNone/>
            </a:pPr>
            <a:r>
              <a:rPr lang="it-IT" sz="1700" dirty="0">
                <a:latin typeface="Comic Sans MS" panose="030F0702030302020204" pitchFamily="66" charset="0"/>
              </a:rPr>
              <a:t>    y = 1/(1+x*x)</a:t>
            </a:r>
          </a:p>
          <a:p>
            <a:pPr marL="0" indent="0">
              <a:lnSpc>
                <a:spcPct val="70000"/>
              </a:lnSpc>
              <a:buNone/>
            </a:pPr>
            <a:r>
              <a:rPr lang="it-IT" sz="1700" dirty="0">
                <a:latin typeface="Comic Sans MS" panose="030F0702030302020204" pitchFamily="66" charset="0"/>
              </a:rPr>
              <a:t>    y = y*2*pdf(0) # </a:t>
            </a:r>
            <a:r>
              <a:rPr lang="it-IT" sz="1700" dirty="0" err="1">
                <a:latin typeface="Comic Sans MS" panose="030F0702030302020204" pitchFamily="66" charset="0"/>
              </a:rPr>
              <a:t>Maxima</a:t>
            </a:r>
            <a:r>
              <a:rPr lang="it-IT" sz="1700" dirty="0">
                <a:latin typeface="Comic Sans MS" panose="030F0702030302020204" pitchFamily="66" charset="0"/>
              </a:rPr>
              <a:t> g(0) = pdf(0) </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return</a:t>
            </a:r>
            <a:r>
              <a:rPr lang="it-IT" sz="1700" dirty="0">
                <a:latin typeface="Comic Sans MS" panose="030F0702030302020204" pitchFamily="66" charset="0"/>
              </a:rPr>
              <a:t> y</a:t>
            </a:r>
          </a:p>
          <a:p>
            <a:pPr marL="0" indent="0">
              <a:lnSpc>
                <a:spcPct val="70000"/>
              </a:lnSpc>
              <a:buNone/>
            </a:pPr>
            <a:endParaRPr lang="it-IT" sz="1700" dirty="0">
              <a:latin typeface="Comic Sans MS" panose="030F0702030302020204" pitchFamily="66" charset="0"/>
            </a:endParaRPr>
          </a:p>
          <a:p>
            <a:pPr marL="0" indent="0">
              <a:lnSpc>
                <a:spcPct val="70000"/>
              </a:lnSpc>
              <a:buNone/>
            </a:pPr>
            <a:r>
              <a:rPr lang="it-IT" sz="1700" dirty="0">
                <a:solidFill>
                  <a:schemeClr val="accent2"/>
                </a:solidFill>
                <a:latin typeface="Comic Sans MS" panose="030F0702030302020204" pitchFamily="66" charset="0"/>
              </a:rPr>
              <a:t># 2) Hit or Miss</a:t>
            </a:r>
          </a:p>
          <a:p>
            <a:pPr marL="0" indent="0">
              <a:lnSpc>
                <a:spcPct val="70000"/>
              </a:lnSpc>
              <a:buNone/>
            </a:pPr>
            <a:r>
              <a:rPr lang="it-IT" sz="1700" dirty="0" err="1">
                <a:latin typeface="Comic Sans MS" panose="030F0702030302020204" pitchFamily="66" charset="0"/>
              </a:rPr>
              <a:t>while</a:t>
            </a:r>
            <a:r>
              <a:rPr lang="it-IT" sz="1700" dirty="0">
                <a:latin typeface="Comic Sans MS" panose="030F0702030302020204" pitchFamily="66" charset="0"/>
              </a:rPr>
              <a:t> </a:t>
            </a:r>
            <a:r>
              <a:rPr lang="it-IT" sz="1700" dirty="0" err="1">
                <a:latin typeface="Comic Sans MS" panose="030F0702030302020204" pitchFamily="66" charset="0"/>
              </a:rPr>
              <a:t>ipoint</a:t>
            </a:r>
            <a:r>
              <a:rPr lang="it-IT" sz="1700" dirty="0">
                <a:latin typeface="Comic Sans MS" panose="030F0702030302020204" pitchFamily="66" charset="0"/>
              </a:rPr>
              <a:t> &lt; </a:t>
            </a:r>
            <a:r>
              <a:rPr lang="it-IT" sz="1700" dirty="0" err="1">
                <a:latin typeface="Comic Sans MS" panose="030F0702030302020204" pitchFamily="66" charset="0"/>
              </a:rPr>
              <a:t>npoint</a:t>
            </a:r>
            <a:r>
              <a:rPr lang="it-IT" sz="1700" dirty="0">
                <a:latin typeface="Comic Sans MS" panose="030F0702030302020204" pitchFamily="66" charset="0"/>
              </a:rPr>
              <a:t> :</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 -1 # </a:t>
            </a:r>
            <a:r>
              <a:rPr lang="it-IT" sz="1700" dirty="0" err="1">
                <a:latin typeface="Comic Sans MS" panose="030F0702030302020204" pitchFamily="66" charset="0"/>
              </a:rPr>
              <a:t>igen</a:t>
            </a:r>
            <a:r>
              <a:rPr lang="it-IT" sz="1700" dirty="0">
                <a:latin typeface="Comic Sans MS" panose="030F0702030302020204" pitchFamily="66" charset="0"/>
              </a:rPr>
              <a:t> = -1 </a:t>
            </a:r>
            <a:r>
              <a:rPr lang="it-IT" sz="1700" dirty="0" err="1">
                <a:latin typeface="Comic Sans MS" panose="030F0702030302020204" pitchFamily="66" charset="0"/>
              </a:rPr>
              <a:t>rejection</a:t>
            </a:r>
            <a:r>
              <a:rPr lang="it-IT" sz="1700" dirty="0">
                <a:latin typeface="Comic Sans MS" panose="030F0702030302020204" pitchFamily="66" charset="0"/>
              </a:rPr>
              <a:t> , </a:t>
            </a:r>
            <a:r>
              <a:rPr lang="it-IT" sz="1700" dirty="0" err="1">
                <a:latin typeface="Comic Sans MS" panose="030F0702030302020204" pitchFamily="66" charset="0"/>
              </a:rPr>
              <a:t>igen</a:t>
            </a:r>
            <a:r>
              <a:rPr lang="it-IT" sz="1700" dirty="0">
                <a:latin typeface="Comic Sans MS" panose="030F0702030302020204" pitchFamily="66" charset="0"/>
              </a:rPr>
              <a:t>=1 BINGO!</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while</a:t>
            </a: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&lt; 0 :</a:t>
            </a:r>
          </a:p>
          <a:p>
            <a:pPr marL="0" indent="0">
              <a:lnSpc>
                <a:spcPct val="70000"/>
              </a:lnSpc>
              <a:buNone/>
            </a:pPr>
            <a:r>
              <a:rPr lang="it-IT" sz="1700" dirty="0">
                <a:latin typeface="Comic Sans MS" panose="030F0702030302020204" pitchFamily="66" charset="0"/>
              </a:rPr>
              <a:t>               r = </a:t>
            </a:r>
            <a:r>
              <a:rPr lang="it-IT" sz="1700" dirty="0" err="1">
                <a:latin typeface="Comic Sans MS" panose="030F0702030302020204" pitchFamily="66" charset="0"/>
              </a:rPr>
              <a:t>np.random.uniform</a:t>
            </a:r>
            <a:r>
              <a:rPr lang="it-IT" sz="1700" dirty="0">
                <a:latin typeface="Comic Sans MS" panose="030F0702030302020204" pitchFamily="66" charset="0"/>
              </a:rPr>
              <a:t>() #first random</a:t>
            </a:r>
          </a:p>
          <a:p>
            <a:pPr marL="0" indent="0">
              <a:lnSpc>
                <a:spcPct val="70000"/>
              </a:lnSpc>
              <a:buNone/>
            </a:pPr>
            <a:r>
              <a:rPr lang="it-IT" sz="1700" dirty="0">
                <a:latin typeface="Comic Sans MS" panose="030F0702030302020204" pitchFamily="66" charset="0"/>
              </a:rPr>
              <a:t>               t = </a:t>
            </a:r>
            <a:r>
              <a:rPr lang="it-IT" sz="1700" dirty="0" err="1">
                <a:latin typeface="Comic Sans MS" panose="030F0702030302020204" pitchFamily="66" charset="0"/>
              </a:rPr>
              <a:t>np.tan</a:t>
            </a:r>
            <a:r>
              <a:rPr lang="it-IT" sz="1700" dirty="0">
                <a:latin typeface="Comic Sans MS" panose="030F0702030302020204" pitchFamily="66" charset="0"/>
              </a:rPr>
              <a:t>(</a:t>
            </a:r>
            <a:r>
              <a:rPr lang="it-IT" sz="1700" dirty="0" err="1">
                <a:latin typeface="Comic Sans MS" panose="030F0702030302020204" pitchFamily="66" charset="0"/>
              </a:rPr>
              <a:t>np.pi</a:t>
            </a:r>
            <a:r>
              <a:rPr lang="it-IT" sz="1700" dirty="0">
                <a:latin typeface="Comic Sans MS" panose="030F0702030302020204" pitchFamily="66" charset="0"/>
              </a:rPr>
              <a:t>*(r - 0.5))</a:t>
            </a:r>
          </a:p>
          <a:p>
            <a:pPr marL="0" indent="0">
              <a:lnSpc>
                <a:spcPct val="70000"/>
              </a:lnSpc>
              <a:buNone/>
            </a:pPr>
            <a:r>
              <a:rPr lang="it-IT" sz="1700" dirty="0">
                <a:latin typeface="Comic Sans MS" panose="030F0702030302020204" pitchFamily="66" charset="0"/>
              </a:rPr>
              <a:t>               r = </a:t>
            </a:r>
            <a:r>
              <a:rPr lang="it-IT" sz="1700" dirty="0" err="1">
                <a:latin typeface="Comic Sans MS" panose="030F0702030302020204" pitchFamily="66" charset="0"/>
              </a:rPr>
              <a:t>np.random.uniform</a:t>
            </a:r>
            <a:r>
              <a:rPr lang="it-IT" sz="1700" dirty="0">
                <a:latin typeface="Comic Sans MS" panose="030F0702030302020204" pitchFamily="66" charset="0"/>
              </a:rPr>
              <a:t>() #second random</a:t>
            </a:r>
          </a:p>
          <a:p>
            <a:pPr marL="0" indent="0">
              <a:lnSpc>
                <a:spcPct val="70000"/>
              </a:lnSpc>
              <a:buNone/>
            </a:pPr>
            <a:r>
              <a:rPr lang="it-IT" sz="1700" dirty="0">
                <a:latin typeface="Comic Sans MS" panose="030F0702030302020204" pitchFamily="66" charset="0"/>
              </a:rPr>
              <a:t>               r=r*g(t)</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if</a:t>
            </a:r>
            <a:r>
              <a:rPr lang="it-IT" sz="1700" dirty="0">
                <a:latin typeface="Comic Sans MS" panose="030F0702030302020204" pitchFamily="66" charset="0"/>
              </a:rPr>
              <a:t> r &lt; pdf(t) : # hit or miss</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 1</a:t>
            </a:r>
          </a:p>
          <a:p>
            <a:pPr marL="0" indent="0">
              <a:lnSpc>
                <a:spcPct val="70000"/>
              </a:lnSpc>
              <a:buNone/>
            </a:pPr>
            <a:r>
              <a:rPr lang="it-IT" sz="1700" dirty="0">
                <a:latin typeface="Comic Sans MS" panose="030F0702030302020204" pitchFamily="66" charset="0"/>
              </a:rPr>
              <a:t>      x[</a:t>
            </a:r>
            <a:r>
              <a:rPr lang="it-IT" sz="1700" dirty="0" err="1">
                <a:latin typeface="Comic Sans MS" panose="030F0702030302020204" pitchFamily="66" charset="0"/>
              </a:rPr>
              <a:t>ipoint</a:t>
            </a:r>
            <a:r>
              <a:rPr lang="it-IT" sz="1700" dirty="0">
                <a:latin typeface="Comic Sans MS" panose="030F0702030302020204" pitchFamily="66" charset="0"/>
              </a:rPr>
              <a:t>] = t</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ipoint</a:t>
            </a:r>
            <a:r>
              <a:rPr lang="it-IT" sz="1700" dirty="0">
                <a:latin typeface="Comic Sans MS" panose="030F0702030302020204" pitchFamily="66" charset="0"/>
              </a:rPr>
              <a:t> = ipoint+1</a:t>
            </a:r>
            <a:br>
              <a:rPr lang="it-IT" dirty="0">
                <a:latin typeface="Comic Sans MS" panose="030F0702030302020204" pitchFamily="66" charset="0"/>
              </a:rPr>
            </a:br>
            <a:endParaRPr lang="it-IT" dirty="0">
              <a:latin typeface="Comic Sans MS" panose="030F0702030302020204" pitchFamily="66" charset="0"/>
            </a:endParaRPr>
          </a:p>
        </p:txBody>
      </p:sp>
      <p:pic>
        <p:nvPicPr>
          <p:cNvPr id="5" name="Immagine 4">
            <a:extLst>
              <a:ext uri="{FF2B5EF4-FFF2-40B4-BE49-F238E27FC236}">
                <a16:creationId xmlns:a16="http://schemas.microsoft.com/office/drawing/2014/main" id="{A868C399-0595-4C71-A802-AC4260501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15009"/>
            <a:ext cx="6096000" cy="4850295"/>
          </a:xfrm>
          <a:prstGeom prst="rect">
            <a:avLst/>
          </a:prstGeom>
        </p:spPr>
      </p:pic>
    </p:spTree>
    <p:extLst>
      <p:ext uri="{BB962C8B-B14F-4D97-AF65-F5344CB8AC3E}">
        <p14:creationId xmlns:p14="http://schemas.microsoft.com/office/powerpoint/2010/main" val="98718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F2E11B-8D9A-46FE-9DF2-8054DDAF06CC}"/>
              </a:ext>
            </a:extLst>
          </p:cNvPr>
          <p:cNvSpPr>
            <a:spLocks noGrp="1"/>
          </p:cNvSpPr>
          <p:nvPr>
            <p:ph type="title"/>
          </p:nvPr>
        </p:nvSpPr>
        <p:spPr/>
        <p:txBody>
          <a:bodyPr/>
          <a:lstStyle/>
          <a:p>
            <a:pPr algn="ctr"/>
            <a:r>
              <a:rPr lang="it-IT" b="1"/>
              <a:t>Programma del corso</a:t>
            </a:r>
            <a:endParaRPr lang="it-IT" b="1" dirty="0"/>
          </a:p>
        </p:txBody>
      </p:sp>
      <p:sp>
        <p:nvSpPr>
          <p:cNvPr id="3" name="Segnaposto contenuto 2">
            <a:extLst>
              <a:ext uri="{FF2B5EF4-FFF2-40B4-BE49-F238E27FC236}">
                <a16:creationId xmlns:a16="http://schemas.microsoft.com/office/drawing/2014/main" id="{6922B7C6-7547-4113-8307-A9DDE62290BF}"/>
              </a:ext>
            </a:extLst>
          </p:cNvPr>
          <p:cNvSpPr>
            <a:spLocks noGrp="1"/>
          </p:cNvSpPr>
          <p:nvPr>
            <p:ph idx="1"/>
          </p:nvPr>
        </p:nvSpPr>
        <p:spPr/>
        <p:txBody>
          <a:bodyPr>
            <a:normAutofit lnSpcReduction="10000"/>
          </a:bodyPr>
          <a:lstStyle/>
          <a:p>
            <a:r>
              <a:rPr lang="it-IT" b="1" dirty="0"/>
              <a:t>Richiami di statistica e Fondamenti teorici del Metodo</a:t>
            </a:r>
          </a:p>
          <a:p>
            <a:r>
              <a:rPr lang="it-IT" b="1" dirty="0"/>
              <a:t>Numeri pseudo-casuali e campionamento di distribuzioni assegnate</a:t>
            </a:r>
          </a:p>
          <a:p>
            <a:r>
              <a:rPr lang="it-IT" b="1" dirty="0"/>
              <a:t>Architettura di una simulazione: generazione e ricostruzione</a:t>
            </a:r>
          </a:p>
          <a:p>
            <a:pPr marL="0" indent="0">
              <a:buNone/>
            </a:pPr>
            <a:r>
              <a:rPr lang="it-IT" dirty="0"/>
              <a:t>Sono discusse applicazioni specifiche tenendo conto degli interessi dei partecipanti. Esempi di argomenti trattati: </a:t>
            </a:r>
          </a:p>
          <a:p>
            <a:r>
              <a:rPr lang="it-IT" b="1" dirty="0"/>
              <a:t>Funzione di risposta di un detector in Fisica delle Alte Energie</a:t>
            </a:r>
            <a:endParaRPr lang="it-IT" dirty="0"/>
          </a:p>
          <a:p>
            <a:r>
              <a:rPr lang="it-IT" b="1" dirty="0" err="1"/>
              <a:t>fit</a:t>
            </a:r>
            <a:r>
              <a:rPr lang="it-IT" b="1" dirty="0"/>
              <a:t> cinematici e algoritmi di ricostruzione</a:t>
            </a:r>
            <a:endParaRPr lang="it-IT" dirty="0"/>
          </a:p>
          <a:p>
            <a:r>
              <a:rPr lang="it-IT" b="1" dirty="0"/>
              <a:t>simulazione della interazione radiazione-materia</a:t>
            </a:r>
            <a:r>
              <a:rPr lang="it-IT" dirty="0"/>
              <a:t> </a:t>
            </a:r>
          </a:p>
          <a:p>
            <a:r>
              <a:rPr lang="it-IT" b="1" dirty="0"/>
              <a:t>simulazioni Hamiltoniane con effetti stocastici</a:t>
            </a:r>
          </a:p>
          <a:p>
            <a:endParaRPr lang="it-IT" dirty="0"/>
          </a:p>
        </p:txBody>
      </p:sp>
    </p:spTree>
    <p:extLst>
      <p:ext uri="{BB962C8B-B14F-4D97-AF65-F5344CB8AC3E}">
        <p14:creationId xmlns:p14="http://schemas.microsoft.com/office/powerpoint/2010/main" val="407382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614228D-B5DB-40C3-A257-BA66F8058640}"/>
              </a:ext>
            </a:extLst>
          </p:cNvPr>
          <p:cNvSpPr>
            <a:spLocks noGrp="1"/>
          </p:cNvSpPr>
          <p:nvPr>
            <p:ph idx="1"/>
          </p:nvPr>
        </p:nvSpPr>
        <p:spPr>
          <a:xfrm>
            <a:off x="775252" y="337930"/>
            <a:ext cx="10578548" cy="5839033"/>
          </a:xfrm>
        </p:spPr>
        <p:txBody>
          <a:bodyPr/>
          <a:lstStyle/>
          <a:p>
            <a:pPr marL="0" indent="0">
              <a:buNone/>
            </a:pPr>
            <a:r>
              <a:rPr lang="it-IT" b="1" dirty="0">
                <a:latin typeface="Comics"/>
              </a:rPr>
              <a:t>Esercizio </a:t>
            </a:r>
            <a:r>
              <a:rPr lang="it-IT" b="1" dirty="0">
                <a:latin typeface="Comic Sans MS" panose="030F0702030302020204" pitchFamily="66" charset="0"/>
              </a:rPr>
              <a:t>2 </a:t>
            </a:r>
          </a:p>
          <a:p>
            <a:pPr marL="0" indent="0">
              <a:buNone/>
            </a:pPr>
            <a:r>
              <a:rPr lang="it-IT" sz="2000" dirty="0">
                <a:latin typeface="Comic Sans MS" panose="030F0702030302020204" pitchFamily="66" charset="0"/>
              </a:rPr>
              <a:t>Se x1,x2,..,xn  sono variabili casuali (con distribuzione qualunque purché avente varianza definita) allora la loro media si distribuisce (asintoticamente per n-&gt;∞)  come una gaussiana. (Teorema del limite centrale)  Lo verifichiamo «</a:t>
            </a:r>
            <a:r>
              <a:rPr lang="it-IT" sz="2000" dirty="0" err="1">
                <a:latin typeface="Comic Sans MS" panose="030F0702030302020204" pitchFamily="66" charset="0"/>
              </a:rPr>
              <a:t>computazionalmente</a:t>
            </a:r>
            <a:r>
              <a:rPr lang="it-IT" sz="2000" dirty="0">
                <a:latin typeface="Comic Sans MS" panose="030F0702030302020204" pitchFamily="66" charset="0"/>
              </a:rPr>
              <a:t> » con x1,x2…,</a:t>
            </a:r>
            <a:r>
              <a:rPr lang="it-IT" sz="2000" dirty="0" err="1">
                <a:latin typeface="Comic Sans MS" panose="030F0702030302020204" pitchFamily="66" charset="0"/>
              </a:rPr>
              <a:t>xn</a:t>
            </a:r>
            <a:r>
              <a:rPr lang="it-IT" sz="2000" dirty="0">
                <a:latin typeface="Comic Sans MS" panose="030F0702030302020204" pitchFamily="66" charset="0"/>
              </a:rPr>
              <a:t>  uniformi  [0,1]  </a:t>
            </a:r>
          </a:p>
          <a:p>
            <a:pPr marL="0" indent="0">
              <a:buNone/>
            </a:pPr>
            <a:endParaRPr lang="it-IT" sz="2000" dirty="0">
              <a:latin typeface="Comic Sans MS" panose="030F0702030302020204" pitchFamily="66" charset="0"/>
            </a:endParaRPr>
          </a:p>
          <a:p>
            <a:pPr marL="0" indent="0">
              <a:buNone/>
            </a:pPr>
            <a:endParaRPr lang="it-IT" sz="2000" dirty="0">
              <a:latin typeface="Comic Sans MS" panose="030F0702030302020204" pitchFamily="66" charset="0"/>
            </a:endParaRPr>
          </a:p>
        </p:txBody>
      </p:sp>
      <p:sp>
        <p:nvSpPr>
          <p:cNvPr id="5" name="CasellaDiTesto 4">
            <a:extLst>
              <a:ext uri="{FF2B5EF4-FFF2-40B4-BE49-F238E27FC236}">
                <a16:creationId xmlns:a16="http://schemas.microsoft.com/office/drawing/2014/main" id="{6BD679C3-9444-46D3-92B4-18D638962DAD}"/>
              </a:ext>
            </a:extLst>
          </p:cNvPr>
          <p:cNvSpPr txBox="1"/>
          <p:nvPr/>
        </p:nvSpPr>
        <p:spPr>
          <a:xfrm>
            <a:off x="775252" y="2272753"/>
            <a:ext cx="8229600" cy="4524315"/>
          </a:xfrm>
          <a:prstGeom prst="rect">
            <a:avLst/>
          </a:prstGeom>
          <a:noFill/>
        </p:spPr>
        <p:txBody>
          <a:bodyPr wrap="square" rtlCol="0">
            <a:spAutoFit/>
          </a:bodyPr>
          <a:lstStyle/>
          <a:p>
            <a:r>
              <a:rPr lang="en-US" dirty="0">
                <a:latin typeface="Comic Sans MS" panose="030F0702030302020204" pitchFamily="66" charset="0"/>
              </a:rPr>
              <a:t># 1) Initialization</a:t>
            </a:r>
          </a:p>
          <a:p>
            <a:r>
              <a:rPr lang="en-US" dirty="0" err="1">
                <a:latin typeface="Comic Sans MS" panose="030F0702030302020204" pitchFamily="66" charset="0"/>
              </a:rPr>
              <a:t>nevent</a:t>
            </a:r>
            <a:r>
              <a:rPr lang="en-US" dirty="0">
                <a:latin typeface="Comic Sans MS" panose="030F0702030302020204" pitchFamily="66" charset="0"/>
              </a:rPr>
              <a:t> = 100000      #total number of trials</a:t>
            </a:r>
          </a:p>
          <a:p>
            <a:r>
              <a:rPr lang="en-US" dirty="0" err="1">
                <a:latin typeface="Comic Sans MS" panose="030F0702030302020204" pitchFamily="66" charset="0"/>
              </a:rPr>
              <a:t>nd</a:t>
            </a:r>
            <a:r>
              <a:rPr lang="en-US" dirty="0">
                <a:latin typeface="Comic Sans MS" panose="030F0702030302020204" pitchFamily="66" charset="0"/>
              </a:rPr>
              <a:t> = 200                  #number of </a:t>
            </a:r>
            <a:r>
              <a:rPr lang="en-US" dirty="0" err="1">
                <a:latin typeface="Comic Sans MS" panose="030F0702030302020204" pitchFamily="66" charset="0"/>
              </a:rPr>
              <a:t>randoms</a:t>
            </a:r>
            <a:r>
              <a:rPr lang="en-US" dirty="0">
                <a:latin typeface="Comic Sans MS" panose="030F0702030302020204" pitchFamily="66" charset="0"/>
              </a:rPr>
              <a:t> to be </a:t>
            </a:r>
          </a:p>
          <a:p>
            <a:r>
              <a:rPr lang="en-US" dirty="0">
                <a:latin typeface="Comic Sans MS" panose="030F0702030302020204" pitchFamily="66" charset="0"/>
              </a:rPr>
              <a:t>                                #summed up in each trial</a:t>
            </a:r>
          </a:p>
          <a:p>
            <a:endParaRPr lang="en-US" dirty="0">
              <a:latin typeface="Comic Sans MS" panose="030F0702030302020204" pitchFamily="66" charset="0"/>
            </a:endParaRPr>
          </a:p>
          <a:p>
            <a:r>
              <a:rPr lang="it-IT" dirty="0">
                <a:latin typeface="Comic Sans MS" panose="030F0702030302020204" pitchFamily="66" charset="0"/>
              </a:rPr>
              <a:t># 2) Running</a:t>
            </a:r>
          </a:p>
          <a:p>
            <a:r>
              <a:rPr lang="it-IT" dirty="0" err="1">
                <a:latin typeface="Comic Sans MS" panose="030F0702030302020204" pitchFamily="66" charset="0"/>
              </a:rPr>
              <a:t>ievent</a:t>
            </a:r>
            <a:r>
              <a:rPr lang="it-IT" dirty="0">
                <a:latin typeface="Comic Sans MS" panose="030F0702030302020204" pitchFamily="66" charset="0"/>
              </a:rPr>
              <a:t> = 0</a:t>
            </a:r>
          </a:p>
          <a:p>
            <a:r>
              <a:rPr lang="it-IT" dirty="0" err="1">
                <a:latin typeface="Comic Sans MS" panose="030F0702030302020204" pitchFamily="66" charset="0"/>
              </a:rPr>
              <a:t>np.random.seed</a:t>
            </a:r>
            <a:r>
              <a:rPr lang="it-IT" dirty="0">
                <a:latin typeface="Comic Sans MS" panose="030F0702030302020204" pitchFamily="66" charset="0"/>
              </a:rPr>
              <a:t>(314) # random </a:t>
            </a:r>
            <a:r>
              <a:rPr lang="it-IT" dirty="0" err="1">
                <a:latin typeface="Comic Sans MS" panose="030F0702030302020204" pitchFamily="66" charset="0"/>
              </a:rPr>
              <a:t>seed</a:t>
            </a:r>
            <a:endParaRPr lang="it-IT" dirty="0">
              <a:latin typeface="Comic Sans MS" panose="030F0702030302020204" pitchFamily="66" charset="0"/>
            </a:endParaRPr>
          </a:p>
          <a:p>
            <a:r>
              <a:rPr lang="it-IT" dirty="0" err="1">
                <a:latin typeface="Comic Sans MS" panose="030F0702030302020204" pitchFamily="66" charset="0"/>
              </a:rPr>
              <a:t>while</a:t>
            </a:r>
            <a:r>
              <a:rPr lang="it-IT" dirty="0">
                <a:latin typeface="Comic Sans MS" panose="030F0702030302020204" pitchFamily="66" charset="0"/>
              </a:rPr>
              <a:t> </a:t>
            </a:r>
            <a:r>
              <a:rPr lang="it-IT" dirty="0" err="1">
                <a:latin typeface="Comic Sans MS" panose="030F0702030302020204" pitchFamily="66" charset="0"/>
              </a:rPr>
              <a:t>ievent</a:t>
            </a:r>
            <a:r>
              <a:rPr lang="it-IT" dirty="0">
                <a:latin typeface="Comic Sans MS" panose="030F0702030302020204" pitchFamily="66" charset="0"/>
              </a:rPr>
              <a:t>&lt;</a:t>
            </a:r>
            <a:r>
              <a:rPr lang="it-IT" dirty="0" err="1">
                <a:latin typeface="Comic Sans MS" panose="030F0702030302020204" pitchFamily="66" charset="0"/>
              </a:rPr>
              <a:t>nevent</a:t>
            </a:r>
            <a:r>
              <a:rPr lang="it-IT" dirty="0">
                <a:latin typeface="Comic Sans MS" panose="030F0702030302020204" pitchFamily="66" charset="0"/>
              </a:rPr>
              <a:t>:</a:t>
            </a:r>
          </a:p>
          <a:p>
            <a:r>
              <a:rPr lang="it-IT" dirty="0">
                <a:latin typeface="Comic Sans MS" panose="030F0702030302020204" pitchFamily="66" charset="0"/>
              </a:rPr>
              <a:t>       array = </a:t>
            </a:r>
            <a:r>
              <a:rPr lang="it-IT" dirty="0" err="1">
                <a:latin typeface="Comic Sans MS" panose="030F0702030302020204" pitchFamily="66" charset="0"/>
              </a:rPr>
              <a:t>np.random.random</a:t>
            </a:r>
            <a:r>
              <a:rPr lang="it-IT" dirty="0">
                <a:latin typeface="Comic Sans MS" panose="030F0702030302020204" pitchFamily="66" charset="0"/>
              </a:rPr>
              <a:t>(</a:t>
            </a:r>
            <a:r>
              <a:rPr lang="it-IT" dirty="0" err="1">
                <a:latin typeface="Comic Sans MS" panose="030F0702030302020204" pitchFamily="66" charset="0"/>
              </a:rPr>
              <a:t>nd</a:t>
            </a:r>
            <a:r>
              <a:rPr lang="it-IT" dirty="0">
                <a:latin typeface="Comic Sans MS" panose="030F0702030302020204" pitchFamily="66" charset="0"/>
              </a:rPr>
              <a:t>)</a:t>
            </a:r>
          </a:p>
          <a:p>
            <a:r>
              <a:rPr lang="it-IT" dirty="0">
                <a:latin typeface="Comic Sans MS" panose="030F0702030302020204" pitchFamily="66" charset="0"/>
              </a:rPr>
              <a:t>       mu = </a:t>
            </a:r>
            <a:r>
              <a:rPr lang="it-IT" dirty="0" err="1">
                <a:latin typeface="Comic Sans MS" panose="030F0702030302020204" pitchFamily="66" charset="0"/>
              </a:rPr>
              <a:t>np.mean</a:t>
            </a:r>
            <a:r>
              <a:rPr lang="it-IT" dirty="0">
                <a:latin typeface="Comic Sans MS" panose="030F0702030302020204" pitchFamily="66" charset="0"/>
              </a:rPr>
              <a:t>(array) # </a:t>
            </a:r>
            <a:r>
              <a:rPr lang="it-IT" dirty="0" err="1">
                <a:latin typeface="Comic Sans MS" panose="030F0702030302020204" pitchFamily="66" charset="0"/>
              </a:rPr>
              <a:t>mean</a:t>
            </a:r>
            <a:endParaRPr lang="it-IT" dirty="0">
              <a:latin typeface="Comic Sans MS" panose="030F0702030302020204" pitchFamily="66" charset="0"/>
            </a:endParaRPr>
          </a:p>
          <a:p>
            <a:r>
              <a:rPr lang="it-IT" dirty="0">
                <a:latin typeface="Comic Sans MS" panose="030F0702030302020204" pitchFamily="66" charset="0"/>
              </a:rPr>
              <a:t>       </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np.std</a:t>
            </a:r>
            <a:r>
              <a:rPr lang="it-IT" dirty="0">
                <a:latin typeface="Comic Sans MS" panose="030F0702030302020204" pitchFamily="66" charset="0"/>
              </a:rPr>
              <a:t>(array) # standard </a:t>
            </a:r>
            <a:r>
              <a:rPr lang="it-IT" dirty="0" err="1">
                <a:latin typeface="Comic Sans MS" panose="030F0702030302020204" pitchFamily="66" charset="0"/>
              </a:rPr>
              <a:t>deviation</a:t>
            </a:r>
            <a:endParaRPr lang="it-IT" dirty="0">
              <a:latin typeface="Comic Sans MS" panose="030F0702030302020204" pitchFamily="66" charset="0"/>
            </a:endParaRPr>
          </a:p>
          <a:p>
            <a:r>
              <a:rPr lang="it-IT" dirty="0">
                <a:latin typeface="Comic Sans MS" panose="030F0702030302020204" pitchFamily="66" charset="0"/>
              </a:rPr>
              <a:t>       </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std</a:t>
            </a:r>
            <a:r>
              <a:rPr lang="it-IT" dirty="0">
                <a:latin typeface="Comic Sans MS" panose="030F0702030302020204" pitchFamily="66" charset="0"/>
              </a:rPr>
              <a:t>/</a:t>
            </a:r>
            <a:r>
              <a:rPr lang="it-IT" dirty="0" err="1">
                <a:latin typeface="Comic Sans MS" panose="030F0702030302020204" pitchFamily="66" charset="0"/>
              </a:rPr>
              <a:t>np.sqrt</a:t>
            </a:r>
            <a:r>
              <a:rPr lang="it-IT" dirty="0">
                <a:latin typeface="Comic Sans MS" panose="030F0702030302020204" pitchFamily="66" charset="0"/>
              </a:rPr>
              <a:t>(</a:t>
            </a:r>
            <a:r>
              <a:rPr lang="it-IT" dirty="0" err="1">
                <a:latin typeface="Comic Sans MS" panose="030F0702030302020204" pitchFamily="66" charset="0"/>
              </a:rPr>
              <a:t>nd</a:t>
            </a:r>
            <a:r>
              <a:rPr lang="it-IT" dirty="0">
                <a:latin typeface="Comic Sans MS" panose="030F0702030302020204" pitchFamily="66" charset="0"/>
              </a:rPr>
              <a:t>) # </a:t>
            </a:r>
            <a:r>
              <a:rPr lang="it-IT" dirty="0" err="1">
                <a:latin typeface="Comic Sans MS" panose="030F0702030302020204" pitchFamily="66" charset="0"/>
              </a:rPr>
              <a:t>error</a:t>
            </a:r>
            <a:r>
              <a:rPr lang="it-IT" dirty="0">
                <a:latin typeface="Comic Sans MS" panose="030F0702030302020204" pitchFamily="66" charset="0"/>
              </a:rPr>
              <a:t> on the </a:t>
            </a:r>
            <a:r>
              <a:rPr lang="it-IT" dirty="0" err="1">
                <a:latin typeface="Comic Sans MS" panose="030F0702030302020204" pitchFamily="66" charset="0"/>
              </a:rPr>
              <a:t>mean</a:t>
            </a:r>
            <a:endParaRPr lang="it-IT" dirty="0">
              <a:latin typeface="Comic Sans MS" panose="030F0702030302020204" pitchFamily="66" charset="0"/>
            </a:endParaRPr>
          </a:p>
          <a:p>
            <a:r>
              <a:rPr lang="it-IT" dirty="0">
                <a:latin typeface="Comic Sans MS" panose="030F0702030302020204" pitchFamily="66" charset="0"/>
              </a:rPr>
              <a:t>       z = (mu-1/2)/</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standardization</a:t>
            </a:r>
            <a:endParaRPr lang="it-IT" dirty="0">
              <a:latin typeface="Comic Sans MS" panose="030F0702030302020204" pitchFamily="66" charset="0"/>
            </a:endParaRPr>
          </a:p>
          <a:p>
            <a:r>
              <a:rPr lang="it-IT" dirty="0">
                <a:latin typeface="Comic Sans MS" panose="030F0702030302020204" pitchFamily="66" charset="0"/>
              </a:rPr>
              <a:t>       x[</a:t>
            </a:r>
            <a:r>
              <a:rPr lang="it-IT" dirty="0" err="1">
                <a:latin typeface="Comic Sans MS" panose="030F0702030302020204" pitchFamily="66" charset="0"/>
              </a:rPr>
              <a:t>ievent</a:t>
            </a:r>
            <a:r>
              <a:rPr lang="it-IT" dirty="0">
                <a:latin typeface="Comic Sans MS" panose="030F0702030302020204" pitchFamily="66" charset="0"/>
              </a:rPr>
              <a:t>] = z</a:t>
            </a:r>
          </a:p>
          <a:p>
            <a:r>
              <a:rPr lang="it-IT" dirty="0">
                <a:latin typeface="Comic Sans MS" panose="030F0702030302020204" pitchFamily="66" charset="0"/>
              </a:rPr>
              <a:t>       </a:t>
            </a:r>
            <a:r>
              <a:rPr lang="it-IT" dirty="0" err="1">
                <a:latin typeface="Comic Sans MS" panose="030F0702030302020204" pitchFamily="66" charset="0"/>
              </a:rPr>
              <a:t>ievent</a:t>
            </a:r>
            <a:r>
              <a:rPr lang="it-IT" dirty="0">
                <a:latin typeface="Comic Sans MS" panose="030F0702030302020204" pitchFamily="66" charset="0"/>
              </a:rPr>
              <a:t> = </a:t>
            </a:r>
            <a:r>
              <a:rPr lang="it-IT" dirty="0" err="1">
                <a:latin typeface="Comic Sans MS" panose="030F0702030302020204" pitchFamily="66" charset="0"/>
              </a:rPr>
              <a:t>ievent</a:t>
            </a:r>
            <a:r>
              <a:rPr lang="it-IT" dirty="0">
                <a:latin typeface="Comic Sans MS" panose="030F0702030302020204" pitchFamily="66" charset="0"/>
              </a:rPr>
              <a:t> + 1</a:t>
            </a:r>
          </a:p>
        </p:txBody>
      </p:sp>
      <p:pic>
        <p:nvPicPr>
          <p:cNvPr id="7" name="Immagine 6" descr="Immagine che contiene testo, mappa&#10;&#10;Descrizione generata automaticamente">
            <a:extLst>
              <a:ext uri="{FF2B5EF4-FFF2-40B4-BE49-F238E27FC236}">
                <a16:creationId xmlns:a16="http://schemas.microsoft.com/office/drawing/2014/main" id="{B2CBB195-B25B-4099-B76E-6326BCDA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91101"/>
            <a:ext cx="6057660" cy="5287617"/>
          </a:xfrm>
          <a:prstGeom prst="rect">
            <a:avLst/>
          </a:prstGeom>
        </p:spPr>
      </p:pic>
    </p:spTree>
    <p:extLst>
      <p:ext uri="{BB962C8B-B14F-4D97-AF65-F5344CB8AC3E}">
        <p14:creationId xmlns:p14="http://schemas.microsoft.com/office/powerpoint/2010/main" val="414384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DAC1A0-F4C4-495A-A808-A9D1A5A978BB}"/>
              </a:ext>
            </a:extLst>
          </p:cNvPr>
          <p:cNvSpPr>
            <a:spLocks noGrp="1"/>
          </p:cNvSpPr>
          <p:nvPr>
            <p:ph type="title"/>
          </p:nvPr>
        </p:nvSpPr>
        <p:spPr/>
        <p:txBody>
          <a:bodyPr/>
          <a:lstStyle/>
          <a:p>
            <a:pPr algn="ctr"/>
            <a:r>
              <a:rPr lang="it-IT" b="1" dirty="0"/>
              <a:t>Applicazione: Il  modello epidemiologico SI </a:t>
            </a:r>
          </a:p>
        </p:txBody>
      </p:sp>
      <p:sp>
        <p:nvSpPr>
          <p:cNvPr id="3" name="Segnaposto contenuto 2">
            <a:extLst>
              <a:ext uri="{FF2B5EF4-FFF2-40B4-BE49-F238E27FC236}">
                <a16:creationId xmlns:a16="http://schemas.microsoft.com/office/drawing/2014/main" id="{37AF7867-B621-45CF-BBB7-D7D68038CC7C}"/>
              </a:ext>
            </a:extLst>
          </p:cNvPr>
          <p:cNvSpPr>
            <a:spLocks noGrp="1"/>
          </p:cNvSpPr>
          <p:nvPr>
            <p:ph idx="1"/>
          </p:nvPr>
        </p:nvSpPr>
        <p:spPr/>
        <p:txBody>
          <a:bodyPr/>
          <a:lstStyle/>
          <a:p>
            <a:r>
              <a:rPr lang="it-IT" dirty="0"/>
              <a:t>Il più semplice modello che descrive l’evoluzione di una epidemia è il modello SI  valido quando la malattia non da immunizzazione. (ad esempio: il comune raffreddore o influenza!)  </a:t>
            </a:r>
          </a:p>
          <a:p>
            <a:r>
              <a:rPr lang="it-IT" dirty="0"/>
              <a:t>La popolazione si divide in due categorie:  «Suscettibili» (che possono infettarsi) e gli «Infetti» . Se non c’è immunità, i guariti tornano nella categoria dei Suscettibili. In pratica si rimbalza da I a S</a:t>
            </a:r>
          </a:p>
          <a:p>
            <a:pPr marL="0" indent="0">
              <a:buNone/>
            </a:pPr>
            <a:r>
              <a:rPr lang="it-IT" dirty="0"/>
              <a:t> </a:t>
            </a:r>
          </a:p>
          <a:p>
            <a:endParaRPr lang="it-IT" dirty="0"/>
          </a:p>
        </p:txBody>
      </p:sp>
      <p:pic>
        <p:nvPicPr>
          <p:cNvPr id="5" name="Immagine 4">
            <a:extLst>
              <a:ext uri="{FF2B5EF4-FFF2-40B4-BE49-F238E27FC236}">
                <a16:creationId xmlns:a16="http://schemas.microsoft.com/office/drawing/2014/main" id="{9549040C-B6B8-4639-95EE-22B5A6B02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739" y="4596002"/>
            <a:ext cx="8072522" cy="1715898"/>
          </a:xfrm>
          <a:prstGeom prst="rect">
            <a:avLst/>
          </a:prstGeom>
        </p:spPr>
      </p:pic>
    </p:spTree>
    <p:extLst>
      <p:ext uri="{BB962C8B-B14F-4D97-AF65-F5344CB8AC3E}">
        <p14:creationId xmlns:p14="http://schemas.microsoft.com/office/powerpoint/2010/main" val="3916415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59736F-C60B-4CD5-9AA3-59F7F83F61EF}"/>
              </a:ext>
            </a:extLst>
          </p:cNvPr>
          <p:cNvSpPr>
            <a:spLocks noGrp="1"/>
          </p:cNvSpPr>
          <p:nvPr>
            <p:ph type="title"/>
          </p:nvPr>
        </p:nvSpPr>
        <p:spPr/>
        <p:txBody>
          <a:bodyPr/>
          <a:lstStyle/>
          <a:p>
            <a:pPr algn="ctr"/>
            <a:r>
              <a:rPr lang="it-IT" b="1" dirty="0"/>
              <a:t>Equazioni del modello SI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29B3237-E1DD-46EA-8195-FECC550DC6A5}"/>
                  </a:ext>
                </a:extLst>
              </p:cNvPr>
              <p:cNvSpPr>
                <a:spLocks noGrp="1"/>
              </p:cNvSpPr>
              <p:nvPr>
                <p:ph idx="1"/>
              </p:nvPr>
            </p:nvSpPr>
            <p:spPr>
              <a:xfrm>
                <a:off x="838200" y="1690687"/>
                <a:ext cx="10515600" cy="4802187"/>
              </a:xfrm>
            </p:spPr>
            <p:txBody>
              <a:bodyPr>
                <a:normAutofit/>
              </a:bodyPr>
              <a:lstStyle/>
              <a:p>
                <a:pPr marL="0" indent="0" algn="ctr">
                  <a:buNone/>
                </a:pPr>
                <a14:m>
                  <m:oMath xmlns:m="http://schemas.openxmlformats.org/officeDocument/2006/math">
                    <m:d>
                      <m:dPr>
                        <m:begChr m:val="{"/>
                        <m:endChr m:val=""/>
                        <m:ctrlPr>
                          <a:rPr lang="it-IT" b="0" i="1" smtClean="0">
                            <a:latin typeface="Cambria Math" panose="02040503050406030204" pitchFamily="18" charset="0"/>
                            <a:ea typeface="Cambria Math" panose="02040503050406030204" pitchFamily="18" charset="0"/>
                          </a:rPr>
                        </m:ctrlPr>
                      </m:dPr>
                      <m:e>
                        <m:eqArr>
                          <m:eqArrPr>
                            <m:ctrlPr>
                              <a:rPr lang="it-IT" b="0" i="1" smtClean="0">
                                <a:latin typeface="Cambria Math" panose="02040503050406030204" pitchFamily="18" charset="0"/>
                                <a:ea typeface="Cambria Math" panose="02040503050406030204" pitchFamily="18" charset="0"/>
                              </a:rPr>
                            </m:ctrlPr>
                          </m:eqArrPr>
                          <m:e>
                            <m:f>
                              <m:fPr>
                                <m:ctrlPr>
                                  <a:rPr lang="it-IT" i="1">
                                    <a:latin typeface="Cambria Math" panose="02040503050406030204" pitchFamily="18" charset="0"/>
                                  </a:rPr>
                                </m:ctrlPr>
                              </m:fPr>
                              <m:num>
                                <m:r>
                                  <a:rPr lang="it-IT" i="1">
                                    <a:latin typeface="Cambria Math" panose="02040503050406030204" pitchFamily="18" charset="0"/>
                                  </a:rPr>
                                  <m:t>𝑑𝑆</m:t>
                                </m:r>
                              </m:num>
                              <m:den>
                                <m:r>
                                  <a:rPr lang="it-IT" i="1">
                                    <a:latin typeface="Cambria Math" panose="02040503050406030204" pitchFamily="18" charset="0"/>
                                  </a:rPr>
                                  <m:t>𝑑𝑡</m:t>
                                </m:r>
                              </m:den>
                            </m:f>
                            <m:r>
                              <a:rPr lang="it-IT" i="1">
                                <a:latin typeface="Cambria Math" panose="02040503050406030204" pitchFamily="18" charset="0"/>
                              </a:rPr>
                              <m:t>=</m:t>
                            </m:r>
                            <m:r>
                              <a:rPr lang="it-IT" b="0" i="1" smtClean="0">
                                <a:latin typeface="Cambria Math" panose="02040503050406030204" pitchFamily="18" charset="0"/>
                              </a:rPr>
                              <m:t>−</m:t>
                            </m:r>
                            <m:r>
                              <a:rPr lang="it-IT" i="1">
                                <a:latin typeface="Cambria Math" panose="02040503050406030204" pitchFamily="18" charset="0"/>
                                <a:ea typeface="Cambria Math" panose="02040503050406030204" pitchFamily="18" charset="0"/>
                              </a:rPr>
                              <m:t>𝛽</m:t>
                            </m:r>
                            <m:f>
                              <m:fPr>
                                <m:ctrlPr>
                                  <a:rPr lang="it-IT" i="1">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𝑆𝐼</m:t>
                                </m:r>
                              </m:num>
                              <m:den>
                                <m:r>
                                  <a:rPr lang="it-IT" i="1">
                                    <a:latin typeface="Cambria Math" panose="02040503050406030204" pitchFamily="18" charset="0"/>
                                    <a:ea typeface="Cambria Math" panose="02040503050406030204" pitchFamily="18" charset="0"/>
                                  </a:rPr>
                                  <m:t>𝑁</m:t>
                                </m:r>
                              </m:den>
                            </m:f>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𝐼</m:t>
                            </m:r>
                          </m:e>
                          <m:e>
                            <m:f>
                              <m:fPr>
                                <m:ctrlPr>
                                  <a:rPr lang="it-IT" i="1">
                                    <a:latin typeface="Cambria Math" panose="02040503050406030204" pitchFamily="18" charset="0"/>
                                  </a:rPr>
                                </m:ctrlPr>
                              </m:fPr>
                              <m:num>
                                <m:r>
                                  <a:rPr lang="it-IT" i="1">
                                    <a:latin typeface="Cambria Math" panose="02040503050406030204" pitchFamily="18" charset="0"/>
                                  </a:rPr>
                                  <m:t>𝑑</m:t>
                                </m:r>
                                <m:r>
                                  <a:rPr lang="it-IT" b="0" i="1" smtClean="0">
                                    <a:latin typeface="Cambria Math" panose="02040503050406030204" pitchFamily="18" charset="0"/>
                                  </a:rPr>
                                  <m:t>𝐼</m:t>
                                </m:r>
                              </m:num>
                              <m:den>
                                <m:r>
                                  <a:rPr lang="it-IT" i="1">
                                    <a:latin typeface="Cambria Math" panose="02040503050406030204" pitchFamily="18" charset="0"/>
                                  </a:rPr>
                                  <m:t>𝑑𝑡</m:t>
                                </m:r>
                              </m:den>
                            </m:f>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𝛽</m:t>
                            </m:r>
                            <m:f>
                              <m:fPr>
                                <m:ctrlPr>
                                  <a:rPr lang="it-IT" i="1">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𝑆𝐼</m:t>
                                </m:r>
                              </m:num>
                              <m:den>
                                <m:r>
                                  <a:rPr lang="it-IT" i="1">
                                    <a:latin typeface="Cambria Math" panose="02040503050406030204" pitchFamily="18" charset="0"/>
                                    <a:ea typeface="Cambria Math" panose="02040503050406030204" pitchFamily="18" charset="0"/>
                                  </a:rPr>
                                  <m:t>𝑁</m:t>
                                </m:r>
                              </m:den>
                            </m:f>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𝐼</m:t>
                            </m:r>
                          </m:e>
                        </m:eqArr>
                      </m:e>
                    </m:d>
                  </m:oMath>
                </a14:m>
                <a:r>
                  <a:rPr lang="en-US" dirty="0"/>
                  <a:t>                                  </a:t>
                </a:r>
                <a14:m>
                  <m:oMath xmlns:m="http://schemas.openxmlformats.org/officeDocument/2006/math">
                    <m:d>
                      <m:dPr>
                        <m:begChr m:val="{"/>
                        <m:endChr m:val=""/>
                        <m:ctrlPr>
                          <a:rPr lang="it-IT" i="1">
                            <a:latin typeface="Cambria Math" panose="02040503050406030204" pitchFamily="18" charset="0"/>
                            <a:ea typeface="Cambria Math" panose="02040503050406030204" pitchFamily="18" charset="0"/>
                          </a:rPr>
                        </m:ctrlPr>
                      </m:dPr>
                      <m:e>
                        <m:eqArr>
                          <m:eqArrPr>
                            <m:ctrlPr>
                              <a:rPr lang="it-IT" i="1" smtClean="0">
                                <a:latin typeface="Cambria Math" panose="02040503050406030204" pitchFamily="18" charset="0"/>
                                <a:ea typeface="Cambria Math" panose="02040503050406030204" pitchFamily="18" charset="0"/>
                              </a:rPr>
                            </m:ctrlPr>
                          </m:eqArrPr>
                          <m:e>
                            <m:f>
                              <m:fPr>
                                <m:ctrlPr>
                                  <a:rPr lang="it-IT" i="1" smtClean="0">
                                    <a:latin typeface="Cambria Math" panose="02040503050406030204" pitchFamily="18" charset="0"/>
                                  </a:rPr>
                                </m:ctrlPr>
                              </m:fPr>
                              <m:num>
                                <m:r>
                                  <a:rPr lang="it-IT" i="1">
                                    <a:latin typeface="Cambria Math" panose="02040503050406030204" pitchFamily="18" charset="0"/>
                                  </a:rPr>
                                  <m:t>𝑑𝑆</m:t>
                                </m:r>
                              </m:num>
                              <m:den>
                                <m:r>
                                  <a:rPr lang="it-IT" i="1">
                                    <a:latin typeface="Cambria Math" panose="02040503050406030204" pitchFamily="18" charset="0"/>
                                  </a:rPr>
                                  <m:t>𝑑𝑡</m:t>
                                </m:r>
                              </m:den>
                            </m:f>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𝑑𝐼</m:t>
                                </m:r>
                              </m:num>
                              <m:den>
                                <m:r>
                                  <a:rPr lang="it-IT" b="0" i="1" smtClean="0">
                                    <a:latin typeface="Cambria Math" panose="02040503050406030204" pitchFamily="18" charset="0"/>
                                  </a:rPr>
                                  <m:t>𝑑𝑡</m:t>
                                </m:r>
                                <m:r>
                                  <a:rPr lang="it-IT" b="0" i="1" smtClean="0">
                                    <a:latin typeface="Cambria Math" panose="02040503050406030204" pitchFamily="18" charset="0"/>
                                  </a:rPr>
                                  <m:t> </m:t>
                                </m:r>
                              </m:den>
                            </m:f>
                            <m:r>
                              <a:rPr lang="it-IT" i="1">
                                <a:latin typeface="Cambria Math" panose="02040503050406030204" pitchFamily="18" charset="0"/>
                              </a:rPr>
                              <m:t>=</m:t>
                            </m:r>
                            <m:r>
                              <a:rPr lang="it-IT" b="0" i="1" smtClean="0">
                                <a:latin typeface="Cambria Math" panose="02040503050406030204" pitchFamily="18" charset="0"/>
                              </a:rPr>
                              <m:t>0</m:t>
                            </m:r>
                          </m:e>
                          <m:e>
                            <m:r>
                              <a:rPr lang="it-IT" b="0" i="1" smtClean="0">
                                <a:latin typeface="Cambria Math" panose="02040503050406030204" pitchFamily="18" charset="0"/>
                                <a:ea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𝑑𝐼</m:t>
                                </m:r>
                              </m:num>
                              <m:den>
                                <m:r>
                                  <a:rPr lang="it-IT" i="1">
                                    <a:latin typeface="Cambria Math" panose="02040503050406030204" pitchFamily="18" charset="0"/>
                                  </a:rPr>
                                  <m:t>𝑑𝑡</m:t>
                                </m:r>
                              </m:den>
                            </m:f>
                            <m:r>
                              <a:rPr lang="it-IT" i="1">
                                <a:latin typeface="Cambria Math" panose="02040503050406030204" pitchFamily="18" charset="0"/>
                              </a:rPr>
                              <m:t>=</m:t>
                            </m:r>
                            <m:r>
                              <a:rPr lang="it-IT" b="0" i="1" smtClean="0">
                                <a:latin typeface="Cambria Math" panose="02040503050406030204" pitchFamily="18" charset="0"/>
                              </a:rPr>
                              <m:t>𝑎𝐼</m:t>
                            </m:r>
                            <m:d>
                              <m:dPr>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𝑏𝐼</m:t>
                                </m:r>
                                <m:r>
                                  <a:rPr lang="it-IT" b="0" i="1" smtClean="0">
                                    <a:latin typeface="Cambria Math" panose="02040503050406030204" pitchFamily="18" charset="0"/>
                                  </a:rPr>
                                  <m:t> </m:t>
                                </m:r>
                              </m:e>
                            </m:d>
                          </m:e>
                        </m:eqArr>
                      </m:e>
                    </m:d>
                  </m:oMath>
                </a14:m>
                <a:r>
                  <a:rPr lang="en-US" dirty="0"/>
                  <a:t> </a:t>
                </a:r>
              </a:p>
              <a:p>
                <a:r>
                  <a:rPr lang="en-US" dirty="0"/>
                  <a:t>  </a:t>
                </a:r>
                <a:r>
                  <a:rPr lang="en-US" dirty="0">
                    <a:latin typeface="Symbol" panose="05050102010706020507" pitchFamily="18" charset="2"/>
                  </a:rPr>
                  <a:t>b</a:t>
                </a:r>
                <a:r>
                  <a:rPr lang="en-US" dirty="0"/>
                  <a:t> e y </a:t>
                </a:r>
                <a:r>
                  <a:rPr lang="en-US" dirty="0" err="1"/>
                  <a:t>sono</a:t>
                </a:r>
                <a:r>
                  <a:rPr lang="en-US" dirty="0"/>
                  <a:t> </a:t>
                </a:r>
                <a:r>
                  <a:rPr lang="en-US" dirty="0" err="1"/>
                  <a:t>costanti</a:t>
                </a:r>
                <a:r>
                  <a:rPr lang="en-US" dirty="0"/>
                  <a:t> </a:t>
                </a:r>
                <a:r>
                  <a:rPr lang="en-US" dirty="0" err="1"/>
                  <a:t>dimensionate</a:t>
                </a:r>
                <a:r>
                  <a:rPr lang="en-US" dirty="0"/>
                  <a:t> come </a:t>
                </a:r>
                <a:r>
                  <a:rPr lang="en-US" dirty="0" err="1"/>
                  <a:t>l’inverso</a:t>
                </a:r>
                <a:r>
                  <a:rPr lang="en-US" dirty="0"/>
                  <a:t> di un tempo  </a:t>
                </a:r>
              </a:p>
              <a:p>
                <a:r>
                  <a:rPr lang="en-US" dirty="0"/>
                  <a:t> β è </a:t>
                </a:r>
                <a:r>
                  <a:rPr lang="en-US" dirty="0" err="1"/>
                  <a:t>il</a:t>
                </a:r>
                <a:r>
                  <a:rPr lang="en-US" dirty="0"/>
                  <a:t> </a:t>
                </a:r>
                <a:r>
                  <a:rPr lang="en-US" dirty="0" err="1"/>
                  <a:t>numero</a:t>
                </a:r>
                <a:r>
                  <a:rPr lang="en-US" dirty="0"/>
                  <a:t> medio di </a:t>
                </a:r>
                <a:r>
                  <a:rPr lang="en-US" dirty="0" err="1"/>
                  <a:t>contatti</a:t>
                </a:r>
                <a:r>
                  <a:rPr lang="en-US" dirty="0"/>
                  <a:t> </a:t>
                </a:r>
                <a:r>
                  <a:rPr lang="en-US" dirty="0" err="1"/>
                  <a:t>tra</a:t>
                </a:r>
                <a:r>
                  <a:rPr lang="en-US" dirty="0"/>
                  <a:t> </a:t>
                </a:r>
                <a:r>
                  <a:rPr lang="en-US" dirty="0" err="1"/>
                  <a:t>persone</a:t>
                </a:r>
                <a:r>
                  <a:rPr lang="en-US" dirty="0"/>
                  <a:t> </a:t>
                </a:r>
                <a:r>
                  <a:rPr lang="en-US" dirty="0" err="1"/>
                  <a:t>nell’unità</a:t>
                </a:r>
                <a:r>
                  <a:rPr lang="en-US" dirty="0"/>
                  <a:t> di tempo </a:t>
                </a:r>
                <a:r>
                  <a:rPr lang="en-US" dirty="0" err="1"/>
                  <a:t>moltiplicato</a:t>
                </a:r>
                <a:r>
                  <a:rPr lang="en-US" dirty="0"/>
                  <a:t> per la </a:t>
                </a:r>
                <a:r>
                  <a:rPr lang="en-US" dirty="0" err="1"/>
                  <a:t>probabilità</a:t>
                </a:r>
                <a:r>
                  <a:rPr lang="en-US" dirty="0"/>
                  <a:t> </a:t>
                </a:r>
                <a:r>
                  <a:rPr lang="en-US" dirty="0" err="1"/>
                  <a:t>che</a:t>
                </a:r>
                <a:r>
                  <a:rPr lang="en-US" dirty="0"/>
                  <a:t> </a:t>
                </a:r>
                <a:r>
                  <a:rPr lang="en-US" dirty="0" err="1"/>
                  <a:t>nel</a:t>
                </a:r>
                <a:r>
                  <a:rPr lang="en-US" dirty="0"/>
                  <a:t> </a:t>
                </a:r>
                <a:r>
                  <a:rPr lang="en-US" dirty="0" err="1"/>
                  <a:t>contatto</a:t>
                </a:r>
                <a:r>
                  <a:rPr lang="en-US" dirty="0"/>
                  <a:t> </a:t>
                </a:r>
                <a:r>
                  <a:rPr lang="en-US" dirty="0" err="1"/>
                  <a:t>avvenga</a:t>
                </a:r>
                <a:r>
                  <a:rPr lang="en-US" dirty="0"/>
                  <a:t> </a:t>
                </a:r>
                <a:r>
                  <a:rPr lang="en-US" dirty="0" err="1"/>
                  <a:t>il</a:t>
                </a:r>
                <a:r>
                  <a:rPr lang="en-US" dirty="0"/>
                  <a:t> </a:t>
                </a:r>
                <a:r>
                  <a:rPr lang="en-US" dirty="0" err="1"/>
                  <a:t>contagio</a:t>
                </a:r>
                <a:r>
                  <a:rPr lang="en-US" dirty="0"/>
                  <a:t> di un </a:t>
                </a:r>
                <a:r>
                  <a:rPr lang="en-US" dirty="0" err="1"/>
                  <a:t>suscettibile</a:t>
                </a:r>
                <a:r>
                  <a:rPr lang="en-US" dirty="0"/>
                  <a:t> da </a:t>
                </a:r>
                <a:r>
                  <a:rPr lang="en-US" dirty="0" err="1"/>
                  <a:t>parte</a:t>
                </a:r>
                <a:r>
                  <a:rPr lang="en-US" dirty="0"/>
                  <a:t> di un </a:t>
                </a:r>
                <a:r>
                  <a:rPr lang="en-US" dirty="0" err="1"/>
                  <a:t>infetto</a:t>
                </a:r>
                <a:r>
                  <a:rPr lang="en-US" dirty="0"/>
                  <a:t>.</a:t>
                </a:r>
              </a:p>
              <a:p>
                <a:r>
                  <a:rPr lang="en-US" dirty="0"/>
                  <a:t>Se </a:t>
                </a:r>
                <a:r>
                  <a:rPr lang="en-US" dirty="0" err="1"/>
                  <a:t>il</a:t>
                </a:r>
                <a:r>
                  <a:rPr lang="en-US" dirty="0"/>
                  <a:t> tempo </a:t>
                </a:r>
                <a:r>
                  <a:rPr lang="en-US" dirty="0" err="1"/>
                  <a:t>necessario</a:t>
                </a:r>
                <a:r>
                  <a:rPr lang="en-US" dirty="0"/>
                  <a:t> per </a:t>
                </a:r>
                <a:r>
                  <a:rPr lang="en-US" dirty="0" err="1"/>
                  <a:t>guarire</a:t>
                </a:r>
                <a:r>
                  <a:rPr lang="en-US" dirty="0"/>
                  <a:t>  (</a:t>
                </a:r>
                <a:r>
                  <a:rPr lang="en-US" dirty="0" err="1"/>
                  <a:t>cioè</a:t>
                </a:r>
                <a:r>
                  <a:rPr lang="en-US" dirty="0"/>
                  <a:t> per </a:t>
                </a:r>
                <a:r>
                  <a:rPr lang="en-US" dirty="0" err="1"/>
                  <a:t>tornare</a:t>
                </a:r>
                <a:r>
                  <a:rPr lang="en-US" dirty="0"/>
                  <a:t> ad </a:t>
                </a:r>
                <a:r>
                  <a:rPr lang="en-US" dirty="0" err="1"/>
                  <a:t>essere</a:t>
                </a:r>
                <a:r>
                  <a:rPr lang="en-US" dirty="0"/>
                  <a:t> </a:t>
                </a:r>
                <a:r>
                  <a:rPr lang="en-US" dirty="0" err="1"/>
                  <a:t>suscettibile</a:t>
                </a:r>
                <a:r>
                  <a:rPr lang="en-US" dirty="0"/>
                  <a:t> </a:t>
                </a:r>
                <a:r>
                  <a:rPr lang="en-US" dirty="0" err="1"/>
                  <a:t>dopo</a:t>
                </a:r>
                <a:r>
                  <a:rPr lang="en-US" dirty="0"/>
                  <a:t> </a:t>
                </a:r>
                <a:r>
                  <a:rPr lang="en-US" dirty="0" err="1"/>
                  <a:t>essere</a:t>
                </a:r>
                <a:r>
                  <a:rPr lang="en-US" dirty="0"/>
                  <a:t> </a:t>
                </a:r>
                <a:r>
                  <a:rPr lang="en-US" dirty="0" err="1"/>
                  <a:t>stato</a:t>
                </a:r>
                <a:r>
                  <a:rPr lang="en-US" dirty="0"/>
                  <a:t> </a:t>
                </a:r>
                <a:r>
                  <a:rPr lang="en-US" dirty="0" err="1"/>
                  <a:t>infettato</a:t>
                </a:r>
                <a:r>
                  <a:rPr lang="en-US" dirty="0"/>
                  <a:t>)  dura D </a:t>
                </a:r>
                <a:r>
                  <a:rPr lang="en-US" dirty="0" err="1"/>
                  <a:t>giorni</a:t>
                </a:r>
                <a:r>
                  <a:rPr lang="en-US" dirty="0"/>
                  <a:t>  </a:t>
                </a:r>
                <a:r>
                  <a:rPr lang="en-US" dirty="0" err="1"/>
                  <a:t>allora</a:t>
                </a:r>
                <a:r>
                  <a:rPr lang="en-US" dirty="0"/>
                  <a:t>  γ = 1/</a:t>
                </a:r>
                <a:r>
                  <a:rPr lang="en-US" i="1" dirty="0"/>
                  <a:t>D  </a:t>
                </a:r>
              </a:p>
              <a:p>
                <a:pPr marL="0" indent="0">
                  <a:buNone/>
                </a:pPr>
                <a:endParaRPr lang="en-US" i="1" dirty="0"/>
              </a:p>
              <a:p>
                <a:pPr marL="0" indent="0">
                  <a:buNone/>
                </a:pPr>
                <a:endParaRPr lang="en-US" i="1" dirty="0"/>
              </a:p>
              <a:p>
                <a:endParaRPr lang="en-US"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629B3237-E1DD-46EA-8195-FECC550DC6A5}"/>
                  </a:ext>
                </a:extLst>
              </p:cNvPr>
              <p:cNvSpPr>
                <a:spLocks noGrp="1" noRot="1" noChangeAspect="1" noMove="1" noResize="1" noEditPoints="1" noAdjustHandles="1" noChangeArrowheads="1" noChangeShapeType="1" noTextEdit="1"/>
              </p:cNvSpPr>
              <p:nvPr>
                <p:ph idx="1"/>
              </p:nvPr>
            </p:nvSpPr>
            <p:spPr>
              <a:xfrm>
                <a:off x="838200" y="1690687"/>
                <a:ext cx="10515600" cy="4802187"/>
              </a:xfrm>
              <a:blipFill>
                <a:blip r:embed="rId2"/>
                <a:stretch>
                  <a:fillRect l="-1043" t="-381" r="-754"/>
                </a:stretch>
              </a:blipFill>
            </p:spPr>
            <p:txBody>
              <a:bodyPr/>
              <a:lstStyle/>
              <a:p>
                <a:r>
                  <a:rPr lang="it-IT">
                    <a:noFill/>
                  </a:rPr>
                  <a:t> </a:t>
                </a:r>
              </a:p>
            </p:txBody>
          </p:sp>
        </mc:Fallback>
      </mc:AlternateContent>
      <p:sp>
        <p:nvSpPr>
          <p:cNvPr id="4" name="Freccia a destra 3">
            <a:extLst>
              <a:ext uri="{FF2B5EF4-FFF2-40B4-BE49-F238E27FC236}">
                <a16:creationId xmlns:a16="http://schemas.microsoft.com/office/drawing/2014/main" id="{6C3521CB-6B3A-496E-B8BB-C2C972067D0C}"/>
              </a:ext>
            </a:extLst>
          </p:cNvPr>
          <p:cNvSpPr/>
          <p:nvPr/>
        </p:nvSpPr>
        <p:spPr>
          <a:xfrm>
            <a:off x="5148469" y="2126973"/>
            <a:ext cx="1232453" cy="6957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19875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8FE841-892A-4A1D-AC33-CB9D2ABC17DD}"/>
              </a:ext>
            </a:extLst>
          </p:cNvPr>
          <p:cNvSpPr>
            <a:spLocks noGrp="1"/>
          </p:cNvSpPr>
          <p:nvPr>
            <p:ph type="title"/>
          </p:nvPr>
        </p:nvSpPr>
        <p:spPr>
          <a:xfrm>
            <a:off x="838200" y="305490"/>
            <a:ext cx="10515600" cy="1325563"/>
          </a:xfrm>
        </p:spPr>
        <p:txBody>
          <a:bodyPr/>
          <a:lstStyle/>
          <a:p>
            <a:pPr algn="ctr"/>
            <a:r>
              <a:rPr lang="it-IT" b="1" dirty="0"/>
              <a:t>Soluzione Logistica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5AEA7BD-2274-4849-BA09-6B6235123D4D}"/>
                  </a:ext>
                </a:extLst>
              </p:cNvPr>
              <p:cNvSpPr>
                <a:spLocks noGrp="1"/>
              </p:cNvSpPr>
              <p:nvPr>
                <p:ph idx="1"/>
              </p:nvPr>
            </p:nvSpPr>
            <p:spPr>
              <a:xfrm>
                <a:off x="262457" y="1631053"/>
                <a:ext cx="6615422" cy="4921457"/>
              </a:xfrm>
            </p:spPr>
            <p:txBody>
              <a:bodyPr>
                <a:normAutofit fontScale="85000" lnSpcReduction="20000"/>
              </a:bodyPr>
              <a:lstStyle/>
              <a:p>
                <a:pPr marL="0" indent="0">
                  <a:buNone/>
                </a:pPr>
                <a:r>
                  <a:rPr lang="it-IT" dirty="0"/>
                  <a:t>La  soluzione per I(t) è data dalla cumulativa della distribuzione «logistica»  </a:t>
                </a:r>
              </a:p>
              <a:p>
                <a:pPr marL="0" indent="0">
                  <a:buNone/>
                </a:pP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𝐿</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𝐿</m:t>
                          </m:r>
                        </m:num>
                        <m:den>
                          <m:r>
                            <a:rPr lang="it-IT" b="0" i="1" smtClean="0">
                              <a:latin typeface="Cambria Math" panose="02040503050406030204" pitchFamily="18" charset="0"/>
                            </a:rPr>
                            <m:t>2</m:t>
                          </m:r>
                        </m:den>
                      </m:f>
                      <m:d>
                        <m:dPr>
                          <m:ctrlPr>
                            <a:rPr lang="it-IT" b="0" i="1" smtClean="0">
                              <a:latin typeface="Cambria Math" panose="02040503050406030204" pitchFamily="18" charset="0"/>
                            </a:rPr>
                          </m:ctrlPr>
                        </m:dPr>
                        <m:e>
                          <m:r>
                            <a:rPr lang="it-IT" b="0" i="1" smtClean="0">
                              <a:latin typeface="Cambria Math" panose="02040503050406030204" pitchFamily="18" charset="0"/>
                            </a:rPr>
                            <m:t>1+</m:t>
                          </m:r>
                          <m:r>
                            <m:rPr>
                              <m:sty m:val="p"/>
                            </m:rPr>
                            <a:rPr lang="it-IT" b="0" i="0" smtClean="0">
                              <a:latin typeface="Cambria Math" panose="02040503050406030204" pitchFamily="18" charset="0"/>
                            </a:rPr>
                            <m:t>tanh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e>
                      </m:d>
                      <m:r>
                        <a:rPr lang="it-IT" b="0" i="1" smtClean="0">
                          <a:latin typeface="Cambria Math" panose="02040503050406030204" pitchFamily="18" charset="0"/>
                        </a:rPr>
                        <m:t>    </m:t>
                      </m:r>
                      <m:r>
                        <a:rPr lang="it-IT" b="0" i="1" smtClean="0">
                          <a:latin typeface="Cambria Math" panose="02040503050406030204" pitchFamily="18" charset="0"/>
                        </a:rPr>
                        <m:t>𝑐𝑜𝑛</m:t>
                      </m:r>
                      <m:r>
                        <a:rPr lang="it-IT" b="0" i="1" smtClean="0">
                          <a:latin typeface="Cambria Math" panose="02040503050406030204" pitchFamily="18" charset="0"/>
                        </a:rPr>
                        <m:t>    </m:t>
                      </m:r>
                      <m:r>
                        <a:rPr lang="it-IT" b="0" i="1" smtClean="0">
                          <a:latin typeface="Cambria Math" panose="02040503050406030204" pitchFamily="18" charset="0"/>
                        </a:rPr>
                        <m:t>𝑥</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0</m:t>
                              </m:r>
                            </m:sub>
                          </m:sSub>
                        </m:num>
                        <m:den>
                          <m:r>
                            <a:rPr lang="it-IT" b="0" i="1" smtClean="0">
                              <a:latin typeface="Cambria Math" panose="02040503050406030204" pitchFamily="18" charset="0"/>
                              <a:ea typeface="Cambria Math" panose="02040503050406030204" pitchFamily="18" charset="0"/>
                            </a:rPr>
                            <m:t>𝜏</m:t>
                          </m:r>
                        </m:den>
                      </m:f>
                    </m:oMath>
                  </m:oMathPara>
                </a14:m>
                <a:endParaRPr lang="it-IT" dirty="0"/>
              </a:p>
              <a:p>
                <a:pPr marL="0" indent="0">
                  <a:buNone/>
                </a:pPr>
                <a:endParaRPr lang="it-IT" dirty="0"/>
              </a:p>
              <a:p>
                <a:pPr marL="0" indent="0">
                  <a:buNone/>
                </a:pPr>
                <a:r>
                  <a:rPr lang="it-IT" dirty="0"/>
                  <a:t>t</a:t>
                </a:r>
                <a:r>
                  <a:rPr lang="it-IT" baseline="-25000" dirty="0"/>
                  <a:t>0</a:t>
                </a:r>
                <a:r>
                  <a:rPr lang="it-IT" dirty="0"/>
                  <a:t> è il giorno di massimo contagio ovvero dove cade il massimo di </a:t>
                </a:r>
                <a:r>
                  <a:rPr lang="it-IT" dirty="0" err="1"/>
                  <a:t>dL</a:t>
                </a:r>
                <a:r>
                  <a:rPr lang="it-IT" dirty="0"/>
                  <a:t>/</a:t>
                </a:r>
                <a:r>
                  <a:rPr lang="it-IT" dirty="0" err="1"/>
                  <a:t>dt</a:t>
                </a:r>
                <a:r>
                  <a:rPr lang="it-IT" dirty="0"/>
                  <a:t>   (punto di flesso per L)</a:t>
                </a:r>
              </a:p>
              <a:p>
                <a:pPr marL="0" indent="0">
                  <a:buNone/>
                </a:pPr>
                <a:endParaRPr lang="it-IT" dirty="0">
                  <a:latin typeface="Symbol" panose="05050102010706020507" pitchFamily="18" charset="2"/>
                </a:endParaRPr>
              </a:p>
              <a:p>
                <a:pPr marL="0" indent="0">
                  <a:buNone/>
                </a:pPr>
                <a:r>
                  <a:rPr lang="it-IT" dirty="0">
                    <a:latin typeface="Symbol" panose="05050102010706020507" pitchFamily="18" charset="2"/>
                  </a:rPr>
                  <a:t> t </a:t>
                </a:r>
                <a:r>
                  <a:rPr lang="it-IT" dirty="0"/>
                  <a:t>è un tempo caratteristico del fenomeno. </a:t>
                </a:r>
              </a:p>
              <a:p>
                <a:pPr marL="0" indent="0">
                  <a:buNone/>
                </a:pPr>
                <a:endParaRPr lang="it-IT" dirty="0"/>
              </a:p>
              <a:p>
                <a:pPr marL="0" indent="0">
                  <a:buNone/>
                </a:pPr>
                <a:r>
                  <a:rPr lang="it-IT" dirty="0"/>
                  <a:t>I dati dalla Cina  (dove l’ epidemia è quasi conclusa) mostrano un</a:t>
                </a:r>
                <a:r>
                  <a:rPr lang="it-IT" b="1" dirty="0"/>
                  <a:t> grossolano </a:t>
                </a:r>
                <a:r>
                  <a:rPr lang="it-IT" dirty="0"/>
                  <a:t>accordo con il modello teorico.    (Tutte le curve ad S si somigliano!!!!) </a:t>
                </a:r>
              </a:p>
              <a:p>
                <a:pPr marL="0" indent="0">
                  <a:buNone/>
                </a:pPr>
                <a:endParaRPr lang="it-IT" dirty="0"/>
              </a:p>
            </p:txBody>
          </p:sp>
        </mc:Choice>
        <mc:Fallback>
          <p:sp>
            <p:nvSpPr>
              <p:cNvPr id="3" name="Segnaposto contenuto 2">
                <a:extLst>
                  <a:ext uri="{FF2B5EF4-FFF2-40B4-BE49-F238E27FC236}">
                    <a16:creationId xmlns:a16="http://schemas.microsoft.com/office/drawing/2014/main" id="{45AEA7BD-2274-4849-BA09-6B6235123D4D}"/>
                  </a:ext>
                </a:extLst>
              </p:cNvPr>
              <p:cNvSpPr>
                <a:spLocks noGrp="1" noRot="1" noChangeAspect="1" noMove="1" noResize="1" noEditPoints="1" noAdjustHandles="1" noChangeArrowheads="1" noChangeShapeType="1" noTextEdit="1"/>
              </p:cNvSpPr>
              <p:nvPr>
                <p:ph idx="1"/>
              </p:nvPr>
            </p:nvSpPr>
            <p:spPr>
              <a:xfrm>
                <a:off x="262457" y="1631053"/>
                <a:ext cx="6615422" cy="4921457"/>
              </a:xfrm>
              <a:blipFill>
                <a:blip r:embed="rId2"/>
                <a:stretch>
                  <a:fillRect l="-1382" t="-2850" r="-1198"/>
                </a:stretch>
              </a:blipFill>
            </p:spPr>
            <p:txBody>
              <a:bodyPr/>
              <a:lstStyle/>
              <a:p>
                <a:r>
                  <a:rPr lang="it-IT">
                    <a:noFill/>
                  </a:rPr>
                  <a:t> </a:t>
                </a:r>
              </a:p>
            </p:txBody>
          </p:sp>
        </mc:Fallback>
      </mc:AlternateContent>
      <p:pic>
        <p:nvPicPr>
          <p:cNvPr id="5" name="Immagine 4" descr="Immagine che contiene testo&#10;&#10;Descrizione generata automaticamente">
            <a:extLst>
              <a:ext uri="{FF2B5EF4-FFF2-40B4-BE49-F238E27FC236}">
                <a16:creationId xmlns:a16="http://schemas.microsoft.com/office/drawing/2014/main" id="{B551FB74-97C6-4DD5-B00E-BD74F9F7C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877" y="1341818"/>
            <a:ext cx="5051666" cy="5051666"/>
          </a:xfrm>
          <a:prstGeom prst="rect">
            <a:avLst/>
          </a:prstGeom>
        </p:spPr>
      </p:pic>
    </p:spTree>
    <p:extLst>
      <p:ext uri="{BB962C8B-B14F-4D97-AF65-F5344CB8AC3E}">
        <p14:creationId xmlns:p14="http://schemas.microsoft.com/office/powerpoint/2010/main" val="2446863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7CF5B-A2FA-476B-86B8-C6230EF46F00}"/>
              </a:ext>
            </a:extLst>
          </p:cNvPr>
          <p:cNvSpPr>
            <a:spLocks noGrp="1"/>
          </p:cNvSpPr>
          <p:nvPr>
            <p:ph type="title"/>
          </p:nvPr>
        </p:nvSpPr>
        <p:spPr/>
        <p:txBody>
          <a:bodyPr/>
          <a:lstStyle/>
          <a:p>
            <a:r>
              <a:rPr lang="it-IT" dirty="0"/>
              <a:t>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A2C6E6DA-27D2-48E4-A7D0-C3E7F77D9D54}"/>
                  </a:ext>
                </a:extLst>
              </p:cNvPr>
              <p:cNvSpPr>
                <a:spLocks noGrp="1"/>
              </p:cNvSpPr>
              <p:nvPr>
                <p:ph idx="1"/>
              </p:nvPr>
            </p:nvSpPr>
            <p:spPr>
              <a:xfrm>
                <a:off x="838200" y="1690688"/>
                <a:ext cx="10515600" cy="4562683"/>
              </a:xfrm>
            </p:spPr>
            <p:txBody>
              <a:bodyPr>
                <a:normAutofit/>
              </a:bodyPr>
              <a:lstStyle/>
              <a:p>
                <a:pPr algn="just"/>
                <a:r>
                  <a:rPr lang="it-IT" dirty="0"/>
                  <a:t>Mentre l’epidemia è in corso si vorrebbe «prevedere» quando  e come si raggiungerà il picco  per valutare se il sistema sanitario avrà posti a sufficienza per ospedalizzare chi ne ha bisogno  </a:t>
                </a:r>
              </a:p>
              <a:p>
                <a:pPr algn="just"/>
                <a:r>
                  <a:rPr lang="it-IT" dirty="0"/>
                  <a:t>T(t) è la PDF del tempo che intercorre tra  l’istante in cui si contrae l’infezione e la comparsa dei sintomi gravi che rendono necessario  il ricovero </a:t>
                </a:r>
              </a:p>
              <a:p>
                <a:pPr algn="just"/>
                <a:r>
                  <a:rPr lang="it-IT" dirty="0"/>
                  <a:t> La PDF dei malati gravi </a:t>
                </a:r>
                <a:r>
                  <a:rPr lang="it-IT" dirty="0" err="1"/>
                  <a:t>dP</a:t>
                </a:r>
                <a:r>
                  <a:rPr lang="it-IT" dirty="0"/>
                  <a:t>/</a:t>
                </a:r>
                <a:r>
                  <a:rPr lang="it-IT" dirty="0" err="1"/>
                  <a:t>dt</a:t>
                </a:r>
                <a:r>
                  <a:rPr lang="it-IT" dirty="0"/>
                  <a:t> (quanti ne arrivano tra t e </a:t>
                </a:r>
                <a:r>
                  <a:rPr lang="it-IT" dirty="0" err="1"/>
                  <a:t>t+dt</a:t>
                </a:r>
                <a:r>
                  <a:rPr lang="it-IT" dirty="0"/>
                  <a:t>) è una sorta di Logistica «ritardata» ottenuta convolvendo </a:t>
                </a:r>
                <a:r>
                  <a:rPr lang="it-IT" dirty="0" err="1"/>
                  <a:t>dL</a:t>
                </a:r>
                <a:r>
                  <a:rPr lang="it-IT" dirty="0"/>
                  <a:t>(t)/</a:t>
                </a:r>
                <a:r>
                  <a:rPr lang="it-IT" dirty="0" err="1"/>
                  <a:t>dt</a:t>
                </a:r>
                <a:r>
                  <a:rPr lang="it-IT" dirty="0"/>
                  <a:t> con la distribuzione T(t) </a:t>
                </a:r>
              </a:p>
              <a:p>
                <a:pPr marL="0" indent="0" algn="ctr">
                  <a:buNone/>
                </a:pPr>
                <a14:m>
                  <m:oMath xmlns:m="http://schemas.openxmlformats.org/officeDocument/2006/math">
                    <m:r>
                      <a:rPr lang="it-IT" b="0" i="1" smtClean="0">
                        <a:latin typeface="Cambria Math" panose="02040503050406030204" pitchFamily="18" charset="0"/>
                      </a:rPr>
                      <m:t>𝑑</m:t>
                    </m:r>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𝑑𝑡</m:t>
                    </m:r>
                    <m:r>
                      <a:rPr lang="it-IT" b="0" i="1" smtClean="0">
                        <a:latin typeface="Cambria Math" panose="02040503050406030204" pitchFamily="18" charset="0"/>
                      </a:rPr>
                      <m:t>= </m:t>
                    </m:r>
                    <m:nary>
                      <m:naryPr>
                        <m:limLoc m:val="undOvr"/>
                        <m:ctrlPr>
                          <a:rPr lang="it-IT" b="0" i="1" smtClean="0">
                            <a:latin typeface="Cambria Math" panose="02040503050406030204" pitchFamily="18" charset="0"/>
                          </a:rPr>
                        </m:ctrlPr>
                      </m:naryPr>
                      <m:sub>
                        <m:r>
                          <m:rPr>
                            <m:brk m:alnAt="24"/>
                          </m:rPr>
                          <a:rPr lang="it-IT" b="0" i="1" smtClean="0">
                            <a:latin typeface="Cambria Math" panose="02040503050406030204" pitchFamily="18" charset="0"/>
                          </a:rPr>
                          <m:t>0</m:t>
                        </m:r>
                      </m:sub>
                      <m:sup>
                        <m:r>
                          <a:rPr lang="it-IT" b="0" i="1" smtClean="0">
                            <a:latin typeface="Cambria Math" panose="02040503050406030204" pitchFamily="18" charset="0"/>
                            <a:ea typeface="Cambria Math" panose="02040503050406030204" pitchFamily="18" charset="0"/>
                          </a:rPr>
                          <m:t>∞</m:t>
                        </m:r>
                      </m:sup>
                      <m:e>
                        <m:r>
                          <a:rPr lang="it-IT" b="0" i="1" smtClean="0">
                            <a:latin typeface="Cambria Math" panose="02040503050406030204" pitchFamily="18" charset="0"/>
                          </a:rPr>
                          <m:t>𝑇</m:t>
                        </m:r>
                        <m:d>
                          <m:dPr>
                            <m:ctrlPr>
                              <a:rPr lang="it-IT" b="0" i="1" smtClean="0">
                                <a:latin typeface="Cambria Math" panose="02040503050406030204" pitchFamily="18" charset="0"/>
                              </a:rPr>
                            </m:ctrlPr>
                          </m:dPr>
                          <m:e>
                            <m:r>
                              <a:rPr lang="it-IT" b="0" i="1" smtClean="0">
                                <a:latin typeface="Cambria Math" panose="02040503050406030204" pitchFamily="18" charset="0"/>
                              </a:rPr>
                              <m:t>𝑢</m:t>
                            </m:r>
                          </m:e>
                        </m:d>
                        <m:f>
                          <m:fPr>
                            <m:ctrlPr>
                              <a:rPr lang="it-IT" b="0" i="1" smtClean="0">
                                <a:latin typeface="Cambria Math" panose="02040503050406030204" pitchFamily="18" charset="0"/>
                              </a:rPr>
                            </m:ctrlPr>
                          </m:fPr>
                          <m:num>
                            <m:r>
                              <a:rPr lang="it-IT" b="0" i="1" smtClean="0">
                                <a:latin typeface="Cambria Math" panose="02040503050406030204" pitchFamily="18" charset="0"/>
                              </a:rPr>
                              <m:t>𝑑𝐿</m:t>
                            </m:r>
                          </m:num>
                          <m:den>
                            <m:r>
                              <a:rPr lang="it-IT" b="0" i="1" smtClean="0">
                                <a:latin typeface="Cambria Math" panose="02040503050406030204" pitchFamily="18" charset="0"/>
                              </a:rPr>
                              <m:t>𝑑𝑥</m:t>
                            </m:r>
                          </m:den>
                        </m:f>
                        <m:d>
                          <m:dPr>
                            <m:ctrlPr>
                              <a:rPr lang="it-IT" b="0" i="1" smtClean="0">
                                <a:latin typeface="Cambria Math" panose="02040503050406030204" pitchFamily="18" charset="0"/>
                              </a:rPr>
                            </m:ctrlPr>
                          </m:dPr>
                          <m:e>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𝑥</m:t>
                            </m:r>
                          </m:e>
                        </m:d>
                      </m:e>
                    </m:nary>
                    <m:r>
                      <a:rPr lang="it-IT" b="0" i="1" smtClean="0">
                        <a:latin typeface="Cambria Math" panose="02040503050406030204" pitchFamily="18" charset="0"/>
                      </a:rPr>
                      <m:t>𝑑𝑢</m:t>
                    </m:r>
                  </m:oMath>
                </a14:m>
                <a:r>
                  <a:rPr lang="it-IT" dirty="0"/>
                  <a:t>      dove     </a:t>
                </a:r>
                <a14:m>
                  <m:oMath xmlns:m="http://schemas.openxmlformats.org/officeDocument/2006/math">
                    <m:r>
                      <a:rPr lang="it-IT" i="1">
                        <a:latin typeface="Cambria Math" panose="02040503050406030204" pitchFamily="18" charset="0"/>
                      </a:rPr>
                      <m:t>𝑥</m:t>
                    </m:r>
                    <m:r>
                      <a:rPr lang="it-IT" i="1">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𝑡</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0</m:t>
                            </m:r>
                          </m:sub>
                        </m:sSub>
                      </m:num>
                      <m:den>
                        <m:r>
                          <a:rPr lang="it-IT" i="1">
                            <a:latin typeface="Cambria Math" panose="02040503050406030204" pitchFamily="18" charset="0"/>
                            <a:ea typeface="Cambria Math" panose="02040503050406030204" pitchFamily="18" charset="0"/>
                          </a:rPr>
                          <m:t>𝜏</m:t>
                        </m:r>
                      </m:den>
                    </m:f>
                  </m:oMath>
                </a14:m>
                <a:endParaRPr lang="it-IT" dirty="0"/>
              </a:p>
              <a:p>
                <a:endParaRPr lang="it-IT" dirty="0"/>
              </a:p>
            </p:txBody>
          </p:sp>
        </mc:Choice>
        <mc:Fallback>
          <p:sp>
            <p:nvSpPr>
              <p:cNvPr id="3" name="Segnaposto contenuto 2">
                <a:extLst>
                  <a:ext uri="{FF2B5EF4-FFF2-40B4-BE49-F238E27FC236}">
                    <a16:creationId xmlns:a16="http://schemas.microsoft.com/office/drawing/2014/main" id="{A2C6E6DA-27D2-48E4-A7D0-C3E7F77D9D54}"/>
                  </a:ext>
                </a:extLst>
              </p:cNvPr>
              <p:cNvSpPr>
                <a:spLocks noGrp="1" noRot="1" noChangeAspect="1" noMove="1" noResize="1" noEditPoints="1" noAdjustHandles="1" noChangeArrowheads="1" noChangeShapeType="1" noTextEdit="1"/>
              </p:cNvSpPr>
              <p:nvPr>
                <p:ph idx="1"/>
              </p:nvPr>
            </p:nvSpPr>
            <p:spPr>
              <a:xfrm>
                <a:off x="838200" y="1690688"/>
                <a:ext cx="10515600" cy="4562683"/>
              </a:xfrm>
              <a:blipFill>
                <a:blip r:embed="rId2"/>
                <a:stretch>
                  <a:fillRect l="-1043" t="-2136" r="-1159" b="-401"/>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021E8F4B-E12F-4D1F-BC04-A77AA2B61C44}"/>
              </a:ext>
            </a:extLst>
          </p:cNvPr>
          <p:cNvSpPr txBox="1"/>
          <p:nvPr/>
        </p:nvSpPr>
        <p:spPr>
          <a:xfrm>
            <a:off x="838200" y="576470"/>
            <a:ext cx="10194235" cy="769441"/>
          </a:xfrm>
          <a:prstGeom prst="rect">
            <a:avLst/>
          </a:prstGeom>
          <a:noFill/>
        </p:spPr>
        <p:txBody>
          <a:bodyPr wrap="square" rtlCol="0">
            <a:spAutoFit/>
          </a:bodyPr>
          <a:lstStyle/>
          <a:p>
            <a:pPr algn="ctr"/>
            <a:r>
              <a:rPr lang="it-IT" sz="4400" dirty="0"/>
              <a:t>Effetto dovuto ai ritardi </a:t>
            </a:r>
          </a:p>
        </p:txBody>
      </p:sp>
    </p:spTree>
    <p:extLst>
      <p:ext uri="{BB962C8B-B14F-4D97-AF65-F5344CB8AC3E}">
        <p14:creationId xmlns:p14="http://schemas.microsoft.com/office/powerpoint/2010/main" val="2790515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90D4E5-C325-4696-9B26-C9835CA9DD8F}"/>
              </a:ext>
            </a:extLst>
          </p:cNvPr>
          <p:cNvSpPr>
            <a:spLocks noGrp="1"/>
          </p:cNvSpPr>
          <p:nvPr>
            <p:ph type="title"/>
          </p:nvPr>
        </p:nvSpPr>
        <p:spPr/>
        <p:txBody>
          <a:bodyPr/>
          <a:lstStyle/>
          <a:p>
            <a:pPr algn="ctr"/>
            <a:r>
              <a:rPr lang="it-IT" b="1" dirty="0"/>
              <a:t>Distribuzione dei Ritardi  </a:t>
            </a:r>
          </a:p>
        </p:txBody>
      </p:sp>
      <p:sp>
        <p:nvSpPr>
          <p:cNvPr id="3" name="Segnaposto contenuto 2">
            <a:extLst>
              <a:ext uri="{FF2B5EF4-FFF2-40B4-BE49-F238E27FC236}">
                <a16:creationId xmlns:a16="http://schemas.microsoft.com/office/drawing/2014/main" id="{ED592D9F-78A4-4485-B112-CD024A09216C}"/>
              </a:ext>
            </a:extLst>
          </p:cNvPr>
          <p:cNvSpPr>
            <a:spLocks noGrp="1"/>
          </p:cNvSpPr>
          <p:nvPr>
            <p:ph idx="1"/>
          </p:nvPr>
        </p:nvSpPr>
        <p:spPr>
          <a:xfrm>
            <a:off x="838200" y="1490870"/>
            <a:ext cx="10515600" cy="5061640"/>
          </a:xfrm>
        </p:spPr>
        <p:txBody>
          <a:bodyPr>
            <a:normAutofit/>
          </a:bodyPr>
          <a:lstStyle/>
          <a:p>
            <a:r>
              <a:rPr lang="it-IT" dirty="0"/>
              <a:t>Una stima sui ritardi (tempi di incubazione, comparsa dei sintomi, </a:t>
            </a:r>
            <a:r>
              <a:rPr lang="it-IT" dirty="0" err="1"/>
              <a:t>etc</a:t>
            </a:r>
            <a:r>
              <a:rPr lang="it-IT" dirty="0"/>
              <a:t>…)  nel caso del COVID19 è pubblicato in  </a:t>
            </a:r>
            <a:r>
              <a:rPr lang="en-US" i="1" dirty="0"/>
              <a:t>Incubation Period and Other Epidemiological Characteristics of 2019 Novel Coronavirus Infections ,   </a:t>
            </a:r>
            <a:r>
              <a:rPr lang="en-US" dirty="0"/>
              <a:t>Journal of  Clinical Medicine, 17/2/2020 </a:t>
            </a:r>
          </a:p>
          <a:p>
            <a:pPr marL="0" indent="0">
              <a:buNone/>
            </a:pPr>
            <a:endParaRPr lang="en-US" dirty="0"/>
          </a:p>
          <a:p>
            <a:pPr marL="0" indent="0">
              <a:buNone/>
            </a:pPr>
            <a:endParaRPr lang="it-IT" dirty="0"/>
          </a:p>
          <a:p>
            <a:pPr marL="0" indent="0">
              <a:buNone/>
            </a:pPr>
            <a:endParaRPr lang="it-IT" dirty="0"/>
          </a:p>
          <a:p>
            <a:pPr marL="0" indent="0">
              <a:buNone/>
            </a:pPr>
            <a:endParaRPr lang="it-IT" dirty="0"/>
          </a:p>
          <a:p>
            <a:pPr marL="0" indent="0">
              <a:buNone/>
            </a:pPr>
            <a:r>
              <a:rPr lang="it-IT" dirty="0"/>
              <a:t>Inoltre il tempo di degenza e decorso della malattia valgono in media 13 +- 12 giorni nel caso di decesso e supera anche i  30 giorni nel  caso di guarigione  </a:t>
            </a:r>
          </a:p>
          <a:p>
            <a:pPr marL="0" indent="0">
              <a:buNone/>
            </a:pPr>
            <a:endParaRPr lang="it-IT" dirty="0"/>
          </a:p>
          <a:p>
            <a:pPr marL="0" indent="0">
              <a:buNone/>
            </a:pPr>
            <a:endParaRPr lang="it-IT" dirty="0"/>
          </a:p>
          <a:p>
            <a:pPr marL="0" indent="0">
              <a:buNone/>
            </a:pPr>
            <a:endParaRPr lang="it-IT" dirty="0"/>
          </a:p>
        </p:txBody>
      </p:sp>
      <p:graphicFrame>
        <p:nvGraphicFramePr>
          <p:cNvPr id="4" name="Tabella 4">
            <a:extLst>
              <a:ext uri="{FF2B5EF4-FFF2-40B4-BE49-F238E27FC236}">
                <a16:creationId xmlns:a16="http://schemas.microsoft.com/office/drawing/2014/main" id="{D7E3B97E-D3B8-407F-BEDE-E1EF44E37D47}"/>
              </a:ext>
            </a:extLst>
          </p:cNvPr>
          <p:cNvGraphicFramePr>
            <a:graphicFrameLocks noGrp="1"/>
          </p:cNvGraphicFramePr>
          <p:nvPr>
            <p:extLst>
              <p:ext uri="{D42A27DB-BD31-4B8C-83A1-F6EECF244321}">
                <p14:modId xmlns:p14="http://schemas.microsoft.com/office/powerpoint/2010/main" val="3158478713"/>
              </p:ext>
            </p:extLst>
          </p:nvPr>
        </p:nvGraphicFramePr>
        <p:xfrm>
          <a:off x="1490869" y="3459425"/>
          <a:ext cx="9521687" cy="1649288"/>
        </p:xfrm>
        <a:graphic>
          <a:graphicData uri="http://schemas.openxmlformats.org/drawingml/2006/table">
            <a:tbl>
              <a:tblPr firstRow="1" bandRow="1">
                <a:tableStyleId>{21E4AEA4-8DFA-4A89-87EB-49C32662AFE0}</a:tableStyleId>
              </a:tblPr>
              <a:tblGrid>
                <a:gridCol w="2879139">
                  <a:extLst>
                    <a:ext uri="{9D8B030D-6E8A-4147-A177-3AD203B41FA5}">
                      <a16:colId xmlns:a16="http://schemas.microsoft.com/office/drawing/2014/main" val="431774064"/>
                    </a:ext>
                  </a:extLst>
                </a:gridCol>
                <a:gridCol w="3321274">
                  <a:extLst>
                    <a:ext uri="{9D8B030D-6E8A-4147-A177-3AD203B41FA5}">
                      <a16:colId xmlns:a16="http://schemas.microsoft.com/office/drawing/2014/main" val="1407761310"/>
                    </a:ext>
                  </a:extLst>
                </a:gridCol>
                <a:gridCol w="3321274">
                  <a:extLst>
                    <a:ext uri="{9D8B030D-6E8A-4147-A177-3AD203B41FA5}">
                      <a16:colId xmlns:a16="http://schemas.microsoft.com/office/drawing/2014/main" val="1166706497"/>
                    </a:ext>
                  </a:extLst>
                </a:gridCol>
              </a:tblGrid>
              <a:tr h="862334">
                <a:tc>
                  <a:txBody>
                    <a:bodyPr/>
                    <a:lstStyle/>
                    <a:p>
                      <a:r>
                        <a:rPr lang="it-IT" b="1" dirty="0" err="1"/>
                        <a:t>Lognormal</a:t>
                      </a:r>
                      <a:r>
                        <a:rPr lang="it-IT" dirty="0"/>
                        <a:t> </a:t>
                      </a:r>
                      <a:r>
                        <a:rPr lang="it-IT" dirty="0" err="1"/>
                        <a:t>distribution</a:t>
                      </a:r>
                      <a:r>
                        <a:rPr lang="it-IT" dirty="0"/>
                        <a:t> </a:t>
                      </a:r>
                    </a:p>
                  </a:txBody>
                  <a:tcPr/>
                </a:tc>
                <a:tc>
                  <a:txBody>
                    <a:bodyPr/>
                    <a:lstStyle/>
                    <a:p>
                      <a:r>
                        <a:rPr lang="it-IT" dirty="0" err="1"/>
                        <a:t>Incubation</a:t>
                      </a:r>
                      <a:r>
                        <a:rPr lang="it-IT" dirty="0"/>
                        <a:t> </a:t>
                      </a:r>
                      <a:r>
                        <a:rPr lang="it-IT" dirty="0" err="1"/>
                        <a:t>Period</a:t>
                      </a:r>
                      <a:r>
                        <a:rPr lang="it-IT" dirty="0"/>
                        <a:t>   (days)</a:t>
                      </a:r>
                    </a:p>
                  </a:txBody>
                  <a:tcPr/>
                </a:tc>
                <a:tc>
                  <a:txBody>
                    <a:bodyPr/>
                    <a:lstStyle/>
                    <a:p>
                      <a:r>
                        <a:rPr lang="it-IT" dirty="0" err="1"/>
                        <a:t>Onset</a:t>
                      </a:r>
                      <a:r>
                        <a:rPr lang="it-IT" dirty="0"/>
                        <a:t> to hospital </a:t>
                      </a:r>
                      <a:r>
                        <a:rPr lang="it-IT" dirty="0" err="1"/>
                        <a:t>admission</a:t>
                      </a:r>
                      <a:r>
                        <a:rPr lang="it-IT" dirty="0"/>
                        <a:t> (days)  </a:t>
                      </a:r>
                    </a:p>
                  </a:txBody>
                  <a:tcPr/>
                </a:tc>
                <a:extLst>
                  <a:ext uri="{0D108BD9-81ED-4DB2-BD59-A6C34878D82A}">
                    <a16:rowId xmlns:a16="http://schemas.microsoft.com/office/drawing/2014/main" val="3586561240"/>
                  </a:ext>
                </a:extLst>
              </a:tr>
              <a:tr h="786954">
                <a:tc>
                  <a:txBody>
                    <a:bodyPr/>
                    <a:lstStyle/>
                    <a:p>
                      <a:r>
                        <a:rPr lang="it-IT" dirty="0" err="1"/>
                        <a:t>Mean</a:t>
                      </a:r>
                      <a:endParaRPr lang="it-IT" dirty="0"/>
                    </a:p>
                    <a:p>
                      <a:r>
                        <a:rPr lang="it-IT" dirty="0" err="1"/>
                        <a:t>Std</a:t>
                      </a:r>
                      <a:r>
                        <a:rPr lang="it-IT" dirty="0"/>
                        <a:t> </a:t>
                      </a:r>
                    </a:p>
                  </a:txBody>
                  <a:tcPr/>
                </a:tc>
                <a:tc>
                  <a:txBody>
                    <a:bodyPr/>
                    <a:lstStyle/>
                    <a:p>
                      <a:r>
                        <a:rPr lang="it-IT" dirty="0"/>
                        <a:t>5.0 </a:t>
                      </a:r>
                    </a:p>
                    <a:p>
                      <a:r>
                        <a:rPr lang="it-IT" dirty="0"/>
                        <a:t>3</a:t>
                      </a:r>
                    </a:p>
                  </a:txBody>
                  <a:tcPr/>
                </a:tc>
                <a:tc>
                  <a:txBody>
                    <a:bodyPr/>
                    <a:lstStyle/>
                    <a:p>
                      <a:r>
                        <a:rPr lang="it-IT" dirty="0"/>
                        <a:t>10 </a:t>
                      </a:r>
                    </a:p>
                    <a:p>
                      <a:r>
                        <a:rPr lang="it-IT" dirty="0"/>
                        <a:t> 35</a:t>
                      </a:r>
                    </a:p>
                  </a:txBody>
                  <a:tcPr/>
                </a:tc>
                <a:extLst>
                  <a:ext uri="{0D108BD9-81ED-4DB2-BD59-A6C34878D82A}">
                    <a16:rowId xmlns:a16="http://schemas.microsoft.com/office/drawing/2014/main" val="2793368139"/>
                  </a:ext>
                </a:extLst>
              </a:tr>
            </a:tbl>
          </a:graphicData>
        </a:graphic>
      </p:graphicFrame>
    </p:spTree>
    <p:extLst>
      <p:ext uri="{BB962C8B-B14F-4D97-AF65-F5344CB8AC3E}">
        <p14:creationId xmlns:p14="http://schemas.microsoft.com/office/powerpoint/2010/main" val="3826263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78CA48-454F-49CE-A7F7-53B27560E39B}"/>
              </a:ext>
            </a:extLst>
          </p:cNvPr>
          <p:cNvSpPr>
            <a:spLocks noGrp="1"/>
          </p:cNvSpPr>
          <p:nvPr>
            <p:ph type="title"/>
          </p:nvPr>
        </p:nvSpPr>
        <p:spPr/>
        <p:txBody>
          <a:bodyPr/>
          <a:lstStyle/>
          <a:p>
            <a:pPr algn="ctr"/>
            <a:r>
              <a:rPr lang="it-IT" b="1" dirty="0"/>
              <a:t>Scelta del modello per il ritardo </a:t>
            </a:r>
          </a:p>
        </p:txBody>
      </p:sp>
      <p:sp>
        <p:nvSpPr>
          <p:cNvPr id="3" name="Segnaposto contenuto 2">
            <a:extLst>
              <a:ext uri="{FF2B5EF4-FFF2-40B4-BE49-F238E27FC236}">
                <a16:creationId xmlns:a16="http://schemas.microsoft.com/office/drawing/2014/main" id="{E8AE2E4C-F9F8-4A94-A2F7-67CAC9CDA315}"/>
              </a:ext>
            </a:extLst>
          </p:cNvPr>
          <p:cNvSpPr>
            <a:spLocks noGrp="1"/>
          </p:cNvSpPr>
          <p:nvPr>
            <p:ph idx="1"/>
          </p:nvPr>
        </p:nvSpPr>
        <p:spPr>
          <a:xfrm>
            <a:off x="1156252" y="1452239"/>
            <a:ext cx="10515600" cy="4351338"/>
          </a:xfrm>
        </p:spPr>
        <p:txBody>
          <a:bodyPr/>
          <a:lstStyle/>
          <a:p>
            <a:pPr marL="0" indent="0">
              <a:buNone/>
            </a:pPr>
            <a:r>
              <a:rPr lang="it-IT" dirty="0"/>
              <a:t> Si assume un ritardo medio  </a:t>
            </a:r>
            <a:r>
              <a:rPr lang="it-IT" dirty="0">
                <a:latin typeface="Symbol" panose="05050102010706020507" pitchFamily="18" charset="2"/>
              </a:rPr>
              <a:t>m</a:t>
            </a:r>
            <a:r>
              <a:rPr lang="it-IT" dirty="0"/>
              <a:t> ≈15  giorni e deviazione standard</a:t>
            </a:r>
          </a:p>
          <a:p>
            <a:pPr marL="0" indent="0">
              <a:buNone/>
            </a:pPr>
            <a:r>
              <a:rPr lang="el-GR" dirty="0"/>
              <a:t>σ</a:t>
            </a:r>
            <a:r>
              <a:rPr lang="it-IT" dirty="0"/>
              <a:t>   ≈30  giorni,  distribuito secondo una </a:t>
            </a:r>
            <a:r>
              <a:rPr lang="it-IT" dirty="0" err="1"/>
              <a:t>Lognormale</a:t>
            </a:r>
            <a:r>
              <a:rPr lang="it-IT" dirty="0"/>
              <a:t>  (suggerita dallo studio citato) </a:t>
            </a:r>
          </a:p>
          <a:p>
            <a:pPr marL="0" indent="0">
              <a:buNone/>
            </a:pPr>
            <a:endParaRPr lang="it-IT" dirty="0"/>
          </a:p>
          <a:p>
            <a:pPr marL="0" indent="0">
              <a:buNone/>
            </a:pPr>
            <a:endParaRPr lang="it-IT" dirty="0"/>
          </a:p>
          <a:p>
            <a:pPr marL="0" indent="0">
              <a:buNone/>
            </a:pPr>
            <a:endParaRPr lang="it-IT" dirty="0"/>
          </a:p>
          <a:p>
            <a:pPr marL="0" indent="0">
              <a:buNone/>
            </a:pPr>
            <a:r>
              <a:rPr lang="it-IT" dirty="0"/>
              <a:t>  </a:t>
            </a:r>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A86B5855-79E3-4B0F-BC5B-88DD42F94B81}"/>
                  </a:ext>
                </a:extLst>
              </p:cNvPr>
              <p:cNvSpPr txBox="1"/>
              <p:nvPr/>
            </p:nvSpPr>
            <p:spPr>
              <a:xfrm>
                <a:off x="1782418" y="3261791"/>
                <a:ext cx="9253330" cy="2541786"/>
              </a:xfrm>
              <a:prstGeom prst="rect">
                <a:avLst/>
              </a:prstGeom>
              <a:noFill/>
            </p:spPr>
            <p:txBody>
              <a:bodyPr wrap="square" lIns="0" tIns="0" rIns="0" bIns="0" rtlCol="0">
                <a:spAutoFit/>
              </a:bodyPr>
              <a:lstStyle/>
              <a:p>
                <a14:m>
                  <m:oMath xmlns:m="http://schemas.openxmlformats.org/officeDocument/2006/math">
                    <m:r>
                      <a:rPr lang="it-IT" sz="2800" b="0" i="1" smtClean="0">
                        <a:latin typeface="Cambria Math" panose="02040503050406030204" pitchFamily="18" charset="0"/>
                        <a:ea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Φ</m:t>
                    </m:r>
                    <m:r>
                      <a:rPr lang="it-IT" sz="2800" b="0" i="1" smtClean="0">
                        <a:latin typeface="Cambria Math" panose="02040503050406030204" pitchFamily="18" charset="0"/>
                      </a:rPr>
                      <m:t> </m:t>
                    </m:r>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𝑥</m:t>
                        </m:r>
                      </m:e>
                    </m:d>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2</m:t>
                        </m:r>
                      </m:den>
                    </m:f>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2</m:t>
                        </m:r>
                      </m:den>
                    </m:f>
                    <m:r>
                      <a:rPr lang="it-IT" sz="2800" b="0" i="1" smtClean="0">
                        <a:latin typeface="Cambria Math" panose="02040503050406030204" pitchFamily="18" charset="0"/>
                      </a:rPr>
                      <m:t>𝑒𝑟𝑓</m:t>
                    </m:r>
                    <m:d>
                      <m:dPr>
                        <m:ctrlPr>
                          <a:rPr lang="it-IT" sz="2800" b="0" i="1" smtClean="0">
                            <a:latin typeface="Cambria Math" panose="02040503050406030204" pitchFamily="18" charset="0"/>
                          </a:rPr>
                        </m:ctrlPr>
                      </m:dPr>
                      <m:e>
                        <m:f>
                          <m:fPr>
                            <m:ctrlPr>
                              <a:rPr lang="it-IT" sz="2800" b="0" i="1" smtClean="0">
                                <a:latin typeface="Cambria Math" panose="02040503050406030204" pitchFamily="18" charset="0"/>
                              </a:rPr>
                            </m:ctrlPr>
                          </m:fPr>
                          <m:num>
                            <m:func>
                              <m:funcPr>
                                <m:ctrlPr>
                                  <a:rPr lang="it-IT" sz="2800" b="0" i="1" smtClean="0">
                                    <a:latin typeface="Cambria Math" panose="02040503050406030204" pitchFamily="18" charset="0"/>
                                  </a:rPr>
                                </m:ctrlPr>
                              </m:funcPr>
                              <m:fName>
                                <m:r>
                                  <m:rPr>
                                    <m:sty m:val="p"/>
                                  </m:rPr>
                                  <a:rPr lang="it-IT" sz="2800" b="0" i="0" smtClean="0">
                                    <a:latin typeface="Cambria Math" panose="02040503050406030204" pitchFamily="18" charset="0"/>
                                  </a:rPr>
                                  <m:t>log</m:t>
                                </m:r>
                              </m:fName>
                              <m:e>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𝑥</m:t>
                                    </m:r>
                                  </m:e>
                                </m:d>
                              </m:e>
                            </m:func>
                            <m:r>
                              <a:rPr lang="it-IT" sz="2800" b="0" i="1" smtClean="0">
                                <a:latin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𝜇</m:t>
                            </m:r>
                          </m:num>
                          <m:den>
                            <m:r>
                              <a:rPr lang="it-IT" sz="2800" b="0" i="1" smtClean="0">
                                <a:latin typeface="Cambria Math" panose="02040503050406030204" pitchFamily="18" charset="0"/>
                                <a:ea typeface="Cambria Math" panose="02040503050406030204" pitchFamily="18" charset="0"/>
                              </a:rPr>
                              <m:t>𝜎</m:t>
                            </m:r>
                            <m:rad>
                              <m:radPr>
                                <m:degHide m:val="on"/>
                                <m:ctrlPr>
                                  <a:rPr lang="it-IT" sz="2800" b="0" i="1" smtClean="0">
                                    <a:latin typeface="Cambria Math" panose="02040503050406030204" pitchFamily="18" charset="0"/>
                                  </a:rPr>
                                </m:ctrlPr>
                              </m:radPr>
                              <m:deg/>
                              <m:e>
                                <m:r>
                                  <a:rPr lang="it-IT" sz="2800" b="0" i="1" smtClean="0">
                                    <a:latin typeface="Cambria Math" panose="02040503050406030204" pitchFamily="18" charset="0"/>
                                  </a:rPr>
                                  <m:t>2</m:t>
                                </m:r>
                              </m:e>
                            </m:rad>
                          </m:den>
                        </m:f>
                      </m:e>
                    </m:d>
                    <m:r>
                      <a:rPr lang="it-IT" sz="2800" b="0" i="1" smtClean="0">
                        <a:latin typeface="Cambria Math" panose="02040503050406030204" pitchFamily="18" charset="0"/>
                      </a:rPr>
                      <m:t> </m:t>
                    </m:r>
                  </m:oMath>
                </a14:m>
                <a:r>
                  <a:rPr lang="it-IT" sz="2800" b="0" dirty="0"/>
                  <a:t>                       CDF   Cumulativa   </a:t>
                </a:r>
              </a:p>
              <a:p>
                <a:pPr/>
                <a14:m>
                  <m:oMathPara xmlns:m="http://schemas.openxmlformats.org/officeDocument/2006/math">
                    <m:oMathParaPr>
                      <m:jc m:val="left"/>
                    </m:oMathParaPr>
                    <m:oMath xmlns:m="http://schemas.openxmlformats.org/officeDocument/2006/math">
                      <m:r>
                        <a:rPr lang="it-IT" sz="2800" b="0" i="1" smtClean="0">
                          <a:latin typeface="Cambria Math" panose="02040503050406030204" pitchFamily="18" charset="0"/>
                          <a:ea typeface="Cambria Math" panose="02040503050406030204" pitchFamily="18" charset="0"/>
                        </a:rPr>
                        <m:t>   </m:t>
                      </m:r>
                    </m:oMath>
                  </m:oMathPara>
                </a14:m>
                <a:endParaRPr lang="it-IT" sz="2800" b="0" i="1" dirty="0">
                  <a:latin typeface="Cambria Math" panose="02040503050406030204" pitchFamily="18" charset="0"/>
                  <a:ea typeface="Cambria Math" panose="02040503050406030204" pitchFamily="18" charset="0"/>
                </a:endParaRPr>
              </a:p>
              <a:p>
                <a14:m>
                  <m:oMath xmlns:m="http://schemas.openxmlformats.org/officeDocument/2006/math">
                    <m:r>
                      <a:rPr lang="it-IT" sz="2800" b="0" i="1" smtClean="0">
                        <a:latin typeface="Cambria Math" panose="02040503050406030204" pitchFamily="18" charset="0"/>
                        <a:ea typeface="Cambria Math" panose="02040503050406030204" pitchFamily="18" charset="0"/>
                      </a:rPr>
                      <m:t>𝐹</m:t>
                    </m:r>
                    <m:d>
                      <m:dPr>
                        <m:ctrlPr>
                          <a:rPr lang="it-IT" sz="2800" b="0" i="1" smtClean="0">
                            <a:latin typeface="Cambria Math" panose="02040503050406030204" pitchFamily="18" charset="0"/>
                            <a:ea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𝑥</m:t>
                        </m:r>
                      </m:e>
                    </m:d>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𝑑</m:t>
                        </m:r>
                        <m:r>
                          <m:rPr>
                            <m:sty m:val="p"/>
                          </m:rPr>
                          <a:rPr lang="el-GR" sz="2800" b="0" i="1" smtClean="0">
                            <a:latin typeface="Cambria Math" panose="02040503050406030204" pitchFamily="18" charset="0"/>
                            <a:ea typeface="Cambria Math" panose="02040503050406030204" pitchFamily="18" charset="0"/>
                          </a:rPr>
                          <m:t>Φ</m:t>
                        </m:r>
                      </m:num>
                      <m:den>
                        <m:r>
                          <a:rPr lang="it-IT" sz="2800" b="0" i="1" smtClean="0">
                            <a:latin typeface="Cambria Math" panose="02040503050406030204" pitchFamily="18" charset="0"/>
                            <a:ea typeface="Cambria Math" panose="02040503050406030204" pitchFamily="18" charset="0"/>
                          </a:rPr>
                          <m:t>𝑑𝑥</m:t>
                        </m:r>
                      </m:den>
                    </m:f>
                    <m:r>
                      <a:rPr lang="it-IT" sz="2800" i="1">
                        <a:latin typeface="Cambria Math" panose="02040503050406030204" pitchFamily="18" charset="0"/>
                      </a:rPr>
                      <m:t>=</m:t>
                    </m:r>
                    <m:f>
                      <m:fPr>
                        <m:ctrlPr>
                          <a:rPr lang="it-IT" sz="280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𝑥</m:t>
                        </m:r>
                        <m:r>
                          <a:rPr lang="it-IT" sz="2800" i="1">
                            <a:latin typeface="Cambria Math" panose="02040503050406030204" pitchFamily="18" charset="0"/>
                            <a:ea typeface="Cambria Math" panose="02040503050406030204" pitchFamily="18" charset="0"/>
                          </a:rPr>
                          <m:t>𝜎</m:t>
                        </m:r>
                        <m:rad>
                          <m:radPr>
                            <m:degHide m:val="on"/>
                            <m:ctrlPr>
                              <a:rPr lang="it-IT" sz="2800" i="1">
                                <a:latin typeface="Cambria Math" panose="02040503050406030204" pitchFamily="18" charset="0"/>
                              </a:rPr>
                            </m:ctrlPr>
                          </m:radPr>
                          <m:deg/>
                          <m:e>
                            <m:r>
                              <a:rPr lang="it-IT" sz="2800" i="1">
                                <a:latin typeface="Cambria Math" panose="02040503050406030204" pitchFamily="18" charset="0"/>
                              </a:rPr>
                              <m:t>2</m:t>
                            </m:r>
                            <m:r>
                              <a:rPr lang="it-IT" sz="2800" i="1" smtClean="0">
                                <a:latin typeface="Cambria Math" panose="02040503050406030204" pitchFamily="18" charset="0"/>
                                <a:ea typeface="Cambria Math" panose="02040503050406030204" pitchFamily="18" charset="0"/>
                              </a:rPr>
                              <m:t>𝜋</m:t>
                            </m:r>
                          </m:e>
                        </m:rad>
                      </m:den>
                    </m:f>
                    <m:r>
                      <a:rPr lang="it-IT" sz="2800" i="1">
                        <a:latin typeface="Cambria Math" panose="02040503050406030204" pitchFamily="18" charset="0"/>
                      </a:rPr>
                      <m:t>𝑒</m:t>
                    </m:r>
                    <m:r>
                      <a:rPr lang="it-IT" sz="2800" b="0" i="1" smtClean="0">
                        <a:latin typeface="Cambria Math" panose="02040503050406030204" pitchFamily="18" charset="0"/>
                      </a:rPr>
                      <m:t>𝑥𝑝</m:t>
                    </m:r>
                    <m:d>
                      <m:dPr>
                        <m:begChr m:val="⌈"/>
                        <m:endChr m:val="⌉"/>
                        <m:ctrlPr>
                          <a:rPr lang="it-IT" sz="2800" b="0" i="1" smtClean="0">
                            <a:latin typeface="Cambria Math" panose="02040503050406030204" pitchFamily="18" charset="0"/>
                          </a:rPr>
                        </m:ctrlPr>
                      </m:dPr>
                      <m:e>
                        <m:sSup>
                          <m:sSupPr>
                            <m:ctrlPr>
                              <a:rPr lang="it-IT" sz="2800" b="0" i="1" smtClean="0">
                                <a:latin typeface="Cambria Math" panose="02040503050406030204" pitchFamily="18" charset="0"/>
                              </a:rPr>
                            </m:ctrlPr>
                          </m:sSupPr>
                          <m:e>
                            <m:r>
                              <a:rPr lang="it-IT" sz="2800" b="0" i="1" smtClean="0">
                                <a:latin typeface="Cambria Math" panose="02040503050406030204" pitchFamily="18" charset="0"/>
                              </a:rPr>
                              <m:t>−</m:t>
                            </m:r>
                            <m:d>
                              <m:dPr>
                                <m:ctrlPr>
                                  <a:rPr lang="it-IT" sz="2800" i="1">
                                    <a:latin typeface="Cambria Math" panose="02040503050406030204" pitchFamily="18" charset="0"/>
                                  </a:rPr>
                                </m:ctrlPr>
                              </m:dPr>
                              <m:e>
                                <m:f>
                                  <m:fPr>
                                    <m:ctrlPr>
                                      <a:rPr lang="it-IT" sz="2800" i="1">
                                        <a:latin typeface="Cambria Math" panose="02040503050406030204" pitchFamily="18" charset="0"/>
                                      </a:rPr>
                                    </m:ctrlPr>
                                  </m:fPr>
                                  <m:num>
                                    <m:func>
                                      <m:funcPr>
                                        <m:ctrlPr>
                                          <a:rPr lang="it-IT" sz="2800" i="1">
                                            <a:latin typeface="Cambria Math" panose="02040503050406030204" pitchFamily="18" charset="0"/>
                                          </a:rPr>
                                        </m:ctrlPr>
                                      </m:funcPr>
                                      <m:fName>
                                        <m:r>
                                          <m:rPr>
                                            <m:sty m:val="p"/>
                                          </m:rPr>
                                          <a:rPr lang="it-IT" sz="2800">
                                            <a:latin typeface="Cambria Math" panose="02040503050406030204" pitchFamily="18" charset="0"/>
                                          </a:rPr>
                                          <m:t>log</m:t>
                                        </m:r>
                                      </m:fName>
                                      <m:e>
                                        <m:d>
                                          <m:dPr>
                                            <m:ctrlPr>
                                              <a:rPr lang="it-IT" sz="2800" i="1">
                                                <a:latin typeface="Cambria Math" panose="02040503050406030204" pitchFamily="18" charset="0"/>
                                              </a:rPr>
                                            </m:ctrlPr>
                                          </m:dPr>
                                          <m:e>
                                            <m:r>
                                              <a:rPr lang="it-IT" sz="2800" i="1">
                                                <a:latin typeface="Cambria Math" panose="02040503050406030204" pitchFamily="18" charset="0"/>
                                              </a:rPr>
                                              <m:t>𝑥</m:t>
                                            </m:r>
                                          </m:e>
                                        </m:d>
                                      </m:e>
                                    </m:func>
                                    <m:r>
                                      <a:rPr lang="it-IT" sz="2800" i="1">
                                        <a:latin typeface="Cambria Math" panose="02040503050406030204" pitchFamily="18" charset="0"/>
                                      </a:rPr>
                                      <m:t>−</m:t>
                                    </m:r>
                                    <m:r>
                                      <a:rPr lang="it-IT" sz="2800" i="1">
                                        <a:latin typeface="Cambria Math" panose="02040503050406030204" pitchFamily="18" charset="0"/>
                                        <a:ea typeface="Cambria Math" panose="02040503050406030204" pitchFamily="18" charset="0"/>
                                      </a:rPr>
                                      <m:t>𝜇</m:t>
                                    </m:r>
                                  </m:num>
                                  <m:den>
                                    <m:r>
                                      <a:rPr lang="it-IT" sz="2800" i="1">
                                        <a:latin typeface="Cambria Math" panose="02040503050406030204" pitchFamily="18" charset="0"/>
                                        <a:ea typeface="Cambria Math" panose="02040503050406030204" pitchFamily="18" charset="0"/>
                                      </a:rPr>
                                      <m:t>𝜎</m:t>
                                    </m:r>
                                    <m:rad>
                                      <m:radPr>
                                        <m:degHide m:val="on"/>
                                        <m:ctrlPr>
                                          <a:rPr lang="it-IT" sz="2800" i="1">
                                            <a:latin typeface="Cambria Math" panose="02040503050406030204" pitchFamily="18" charset="0"/>
                                          </a:rPr>
                                        </m:ctrlPr>
                                      </m:radPr>
                                      <m:deg/>
                                      <m:e>
                                        <m:r>
                                          <a:rPr lang="it-IT" sz="2800" i="1">
                                            <a:latin typeface="Cambria Math" panose="02040503050406030204" pitchFamily="18" charset="0"/>
                                          </a:rPr>
                                          <m:t>2</m:t>
                                        </m:r>
                                      </m:e>
                                    </m:rad>
                                  </m:den>
                                </m:f>
                              </m:e>
                            </m:d>
                          </m:e>
                          <m:sup>
                            <m:r>
                              <a:rPr lang="it-IT" sz="2800" b="0" i="1" smtClean="0">
                                <a:latin typeface="Cambria Math" panose="02040503050406030204" pitchFamily="18" charset="0"/>
                              </a:rPr>
                              <m:t>2</m:t>
                            </m:r>
                          </m:sup>
                        </m:sSup>
                      </m:e>
                    </m:d>
                  </m:oMath>
                </a14:m>
                <a:r>
                  <a:rPr lang="it-IT" sz="2800" dirty="0"/>
                  <a:t>       PDF   densità     </a:t>
                </a:r>
              </a:p>
              <a:p>
                <a:endParaRPr lang="it-IT" sz="2400" dirty="0"/>
              </a:p>
              <a:p>
                <a:endParaRPr lang="it-IT" dirty="0"/>
              </a:p>
            </p:txBody>
          </p:sp>
        </mc:Choice>
        <mc:Fallback>
          <p:sp>
            <p:nvSpPr>
              <p:cNvPr id="4" name="CasellaDiTesto 3">
                <a:extLst>
                  <a:ext uri="{FF2B5EF4-FFF2-40B4-BE49-F238E27FC236}">
                    <a16:creationId xmlns:a16="http://schemas.microsoft.com/office/drawing/2014/main" id="{A86B5855-79E3-4B0F-BC5B-88DD42F94B81}"/>
                  </a:ext>
                </a:extLst>
              </p:cNvPr>
              <p:cNvSpPr txBox="1">
                <a:spLocks noRot="1" noChangeAspect="1" noMove="1" noResize="1" noEditPoints="1" noAdjustHandles="1" noChangeArrowheads="1" noChangeShapeType="1" noTextEdit="1"/>
              </p:cNvSpPr>
              <p:nvPr/>
            </p:nvSpPr>
            <p:spPr>
              <a:xfrm>
                <a:off x="1782418" y="3261791"/>
                <a:ext cx="9253330" cy="2541786"/>
              </a:xfrm>
              <a:prstGeom prst="rect">
                <a:avLst/>
              </a:prstGeom>
              <a:blipFill>
                <a:blip r:embed="rId2"/>
                <a:stretch>
                  <a:fillRect r="-856"/>
                </a:stretch>
              </a:blipFill>
            </p:spPr>
            <p:txBody>
              <a:bodyPr/>
              <a:lstStyle/>
              <a:p>
                <a:r>
                  <a:rPr lang="it-IT">
                    <a:noFill/>
                  </a:rPr>
                  <a:t> </a:t>
                </a:r>
              </a:p>
            </p:txBody>
          </p:sp>
        </mc:Fallback>
      </mc:AlternateContent>
    </p:spTree>
    <p:extLst>
      <p:ext uri="{BB962C8B-B14F-4D97-AF65-F5344CB8AC3E}">
        <p14:creationId xmlns:p14="http://schemas.microsoft.com/office/powerpoint/2010/main" val="845140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2E157-665A-441A-B6DF-3793F05BD1DF}"/>
              </a:ext>
            </a:extLst>
          </p:cNvPr>
          <p:cNvSpPr>
            <a:spLocks noGrp="1"/>
          </p:cNvSpPr>
          <p:nvPr>
            <p:ph type="title"/>
          </p:nvPr>
        </p:nvSpPr>
        <p:spPr/>
        <p:txBody>
          <a:bodyPr/>
          <a:lstStyle/>
          <a:p>
            <a:pPr algn="ctr"/>
            <a:r>
              <a:rPr lang="it-IT" b="1" dirty="0"/>
              <a:t>Simulazione della convoluzione </a:t>
            </a:r>
          </a:p>
        </p:txBody>
      </p:sp>
      <p:sp>
        <p:nvSpPr>
          <p:cNvPr id="3" name="Segnaposto contenuto 2">
            <a:extLst>
              <a:ext uri="{FF2B5EF4-FFF2-40B4-BE49-F238E27FC236}">
                <a16:creationId xmlns:a16="http://schemas.microsoft.com/office/drawing/2014/main" id="{609335CA-B8A9-470F-BDC4-4C401B27EEDB}"/>
              </a:ext>
            </a:extLst>
          </p:cNvPr>
          <p:cNvSpPr>
            <a:spLocks noGrp="1"/>
          </p:cNvSpPr>
          <p:nvPr>
            <p:ph idx="1"/>
          </p:nvPr>
        </p:nvSpPr>
        <p:spPr/>
        <p:txBody>
          <a:bodyPr/>
          <a:lstStyle/>
          <a:p>
            <a:r>
              <a:rPr lang="it-IT" dirty="0"/>
              <a:t>L’integrale </a:t>
            </a:r>
            <a:r>
              <a:rPr lang="it-IT" dirty="0" err="1"/>
              <a:t>convolutorio</a:t>
            </a:r>
            <a:r>
              <a:rPr lang="it-IT" dirty="0"/>
              <a:t>  Logistica x </a:t>
            </a:r>
            <a:r>
              <a:rPr lang="it-IT" dirty="0" err="1"/>
              <a:t>Lognormale</a:t>
            </a:r>
            <a:r>
              <a:rPr lang="it-IT" dirty="0"/>
              <a:t> non è analiticamente esprimibile con funzioni standard (Se volete divertirvi fatelo fare a Wolfram-Alfa!)</a:t>
            </a:r>
          </a:p>
          <a:p>
            <a:r>
              <a:rPr lang="it-IT" dirty="0"/>
              <a:t>In pratica si può fare con le tecniche di campionamento Montecarlo   </a:t>
            </a:r>
          </a:p>
          <a:p>
            <a:pPr marL="514350" indent="-514350">
              <a:buAutoNum type="arabicParenR"/>
            </a:pPr>
            <a:r>
              <a:rPr lang="it-IT" dirty="0"/>
              <a:t>Si campiona la Logistica estraendo  x </a:t>
            </a:r>
          </a:p>
          <a:p>
            <a:pPr marL="514350" indent="-514350">
              <a:buAutoNum type="arabicParenR"/>
            </a:pPr>
            <a:r>
              <a:rPr lang="it-IT" dirty="0"/>
              <a:t>Si campiona la </a:t>
            </a:r>
            <a:r>
              <a:rPr lang="it-IT" dirty="0" err="1"/>
              <a:t>Lognormale</a:t>
            </a:r>
            <a:r>
              <a:rPr lang="it-IT" dirty="0"/>
              <a:t> estraendo u </a:t>
            </a:r>
          </a:p>
          <a:p>
            <a:pPr marL="514350" indent="-514350">
              <a:buAutoNum type="arabicParenR"/>
            </a:pPr>
            <a:r>
              <a:rPr lang="it-IT" dirty="0"/>
              <a:t>Si «ritarda»     x = x +u </a:t>
            </a:r>
          </a:p>
          <a:p>
            <a:pPr marL="514350" indent="-514350">
              <a:buAutoNum type="arabicParenR"/>
            </a:pPr>
            <a:r>
              <a:rPr lang="it-IT" dirty="0"/>
              <a:t>Si ripete molte volte per ottenere la distribuzione di  x </a:t>
            </a:r>
          </a:p>
          <a:p>
            <a:pPr marL="0" indent="0">
              <a:buNone/>
            </a:pPr>
            <a:endParaRPr lang="it-IT" dirty="0"/>
          </a:p>
        </p:txBody>
      </p:sp>
    </p:spTree>
    <p:extLst>
      <p:ext uri="{BB962C8B-B14F-4D97-AF65-F5344CB8AC3E}">
        <p14:creationId xmlns:p14="http://schemas.microsoft.com/office/powerpoint/2010/main" val="3608509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D8660F-B710-4001-BC5B-F54BC455BC3F}"/>
              </a:ext>
            </a:extLst>
          </p:cNvPr>
          <p:cNvSpPr>
            <a:spLocks noGrp="1"/>
          </p:cNvSpPr>
          <p:nvPr>
            <p:ph type="title"/>
          </p:nvPr>
        </p:nvSpPr>
        <p:spPr>
          <a:xfrm>
            <a:off x="838200" y="365125"/>
            <a:ext cx="5257800" cy="1325563"/>
          </a:xfrm>
        </p:spPr>
        <p:txBody>
          <a:bodyPr/>
          <a:lstStyle/>
          <a:p>
            <a:r>
              <a:rPr lang="it-IT" b="1" dirty="0"/>
              <a:t>Simulazione dei ritardi</a:t>
            </a:r>
            <a:r>
              <a:rPr lang="it-IT" dirty="0"/>
              <a:t> </a:t>
            </a:r>
          </a:p>
        </p:txBody>
      </p:sp>
      <p:sp>
        <p:nvSpPr>
          <p:cNvPr id="3" name="Segnaposto contenuto 2">
            <a:extLst>
              <a:ext uri="{FF2B5EF4-FFF2-40B4-BE49-F238E27FC236}">
                <a16:creationId xmlns:a16="http://schemas.microsoft.com/office/drawing/2014/main" id="{FFC0535B-F964-413A-A5EB-FD90E32788F2}"/>
              </a:ext>
            </a:extLst>
          </p:cNvPr>
          <p:cNvSpPr>
            <a:spLocks noGrp="1"/>
          </p:cNvSpPr>
          <p:nvPr>
            <p:ph idx="1"/>
          </p:nvPr>
        </p:nvSpPr>
        <p:spPr>
          <a:xfrm>
            <a:off x="590550" y="1893888"/>
            <a:ext cx="10512287" cy="4348163"/>
          </a:xfrm>
        </p:spPr>
        <p:txBody>
          <a:bodyPr>
            <a:normAutofit fontScale="55000" lnSpcReduction="20000"/>
          </a:bodyPr>
          <a:lstStyle/>
          <a:p>
            <a:pPr marL="0" indent="0">
              <a:lnSpc>
                <a:spcPct val="70000"/>
              </a:lnSpc>
              <a:buNone/>
            </a:pPr>
            <a:r>
              <a:rPr lang="it-IT" dirty="0"/>
              <a:t># Generation </a:t>
            </a:r>
            <a:r>
              <a:rPr lang="it-IT" dirty="0" err="1"/>
              <a:t>parameters</a:t>
            </a:r>
            <a:endParaRPr lang="it-IT" dirty="0"/>
          </a:p>
          <a:p>
            <a:pPr marL="0" indent="0">
              <a:lnSpc>
                <a:spcPct val="70000"/>
              </a:lnSpc>
              <a:buNone/>
            </a:pPr>
            <a:r>
              <a:rPr lang="it-IT" dirty="0"/>
              <a:t>tau = 10 #</a:t>
            </a:r>
            <a:r>
              <a:rPr lang="it-IT" dirty="0" err="1"/>
              <a:t>Logistic</a:t>
            </a:r>
            <a:r>
              <a:rPr lang="it-IT" dirty="0"/>
              <a:t> </a:t>
            </a:r>
            <a:r>
              <a:rPr lang="it-IT" dirty="0" err="1"/>
              <a:t>rising</a:t>
            </a:r>
            <a:r>
              <a:rPr lang="it-IT" dirty="0"/>
              <a:t> time</a:t>
            </a:r>
          </a:p>
          <a:p>
            <a:pPr marL="0" indent="0">
              <a:lnSpc>
                <a:spcPct val="70000"/>
              </a:lnSpc>
              <a:buNone/>
            </a:pPr>
            <a:r>
              <a:rPr lang="it-IT" dirty="0"/>
              <a:t>t0 = 0 # </a:t>
            </a:r>
            <a:r>
              <a:rPr lang="it-IT" dirty="0" err="1"/>
              <a:t>peak</a:t>
            </a:r>
            <a:r>
              <a:rPr lang="it-IT" dirty="0"/>
              <a:t> position</a:t>
            </a:r>
          </a:p>
          <a:p>
            <a:pPr marL="0" indent="0">
              <a:lnSpc>
                <a:spcPct val="70000"/>
              </a:lnSpc>
              <a:buNone/>
            </a:pPr>
            <a:r>
              <a:rPr lang="it-IT" dirty="0" err="1"/>
              <a:t>td</a:t>
            </a:r>
            <a:r>
              <a:rPr lang="it-IT" dirty="0"/>
              <a:t> = 15 # </a:t>
            </a:r>
            <a:r>
              <a:rPr lang="it-IT" dirty="0" err="1"/>
              <a:t>mean</a:t>
            </a:r>
            <a:r>
              <a:rPr lang="it-IT" dirty="0"/>
              <a:t> delay time</a:t>
            </a:r>
          </a:p>
          <a:p>
            <a:pPr marL="0" indent="0">
              <a:lnSpc>
                <a:spcPct val="70000"/>
              </a:lnSpc>
              <a:buNone/>
            </a:pPr>
            <a:r>
              <a:rPr lang="it-IT" dirty="0"/>
              <a:t>st = 30 # delay time standard </a:t>
            </a:r>
            <a:r>
              <a:rPr lang="it-IT" dirty="0" err="1"/>
              <a:t>deviation</a:t>
            </a:r>
            <a:endParaRPr lang="it-IT" dirty="0"/>
          </a:p>
          <a:p>
            <a:pPr marL="0" indent="0">
              <a:lnSpc>
                <a:spcPct val="70000"/>
              </a:lnSpc>
              <a:buNone/>
            </a:pPr>
            <a:br>
              <a:rPr lang="it-IT" dirty="0"/>
            </a:br>
            <a:r>
              <a:rPr lang="it-IT" dirty="0" err="1"/>
              <a:t>while</a:t>
            </a:r>
            <a:r>
              <a:rPr lang="it-IT" dirty="0"/>
              <a:t> </a:t>
            </a:r>
            <a:r>
              <a:rPr lang="it-IT" dirty="0" err="1"/>
              <a:t>ipoint</a:t>
            </a:r>
            <a:r>
              <a:rPr lang="it-IT" dirty="0"/>
              <a:t> &lt; </a:t>
            </a:r>
            <a:r>
              <a:rPr lang="it-IT" dirty="0" err="1"/>
              <a:t>npoint</a:t>
            </a:r>
            <a:r>
              <a:rPr lang="it-IT" dirty="0"/>
              <a:t> -1:</a:t>
            </a:r>
          </a:p>
          <a:p>
            <a:pPr marL="0" indent="0">
              <a:lnSpc>
                <a:spcPct val="70000"/>
              </a:lnSpc>
              <a:buNone/>
            </a:pPr>
            <a:r>
              <a:rPr lang="it-IT" b="1" dirty="0">
                <a:solidFill>
                  <a:schemeClr val="accent2">
                    <a:lumMod val="50000"/>
                  </a:schemeClr>
                </a:solidFill>
              </a:rPr>
              <a:t>       r = </a:t>
            </a:r>
            <a:r>
              <a:rPr lang="it-IT" b="1" dirty="0" err="1">
                <a:solidFill>
                  <a:schemeClr val="accent2">
                    <a:lumMod val="50000"/>
                  </a:schemeClr>
                </a:solidFill>
              </a:rPr>
              <a:t>np.random.uniform</a:t>
            </a:r>
            <a:r>
              <a:rPr lang="it-IT" b="1" dirty="0">
                <a:solidFill>
                  <a:schemeClr val="accent2">
                    <a:lumMod val="50000"/>
                  </a:schemeClr>
                </a:solidFill>
              </a:rPr>
              <a:t>()</a:t>
            </a:r>
          </a:p>
          <a:p>
            <a:pPr marL="0" indent="0">
              <a:lnSpc>
                <a:spcPct val="70000"/>
              </a:lnSpc>
              <a:buNone/>
            </a:pPr>
            <a:r>
              <a:rPr lang="it-IT" b="1" dirty="0">
                <a:solidFill>
                  <a:schemeClr val="accent2">
                    <a:lumMod val="50000"/>
                  </a:schemeClr>
                </a:solidFill>
              </a:rPr>
              <a:t>       r = </a:t>
            </a:r>
            <a:r>
              <a:rPr lang="it-IT" b="1" dirty="0" err="1">
                <a:solidFill>
                  <a:schemeClr val="accent2">
                    <a:lumMod val="50000"/>
                  </a:schemeClr>
                </a:solidFill>
              </a:rPr>
              <a:t>np.arctanh</a:t>
            </a:r>
            <a:r>
              <a:rPr lang="it-IT" b="1" dirty="0">
                <a:solidFill>
                  <a:schemeClr val="accent2">
                    <a:lumMod val="50000"/>
                  </a:schemeClr>
                </a:solidFill>
              </a:rPr>
              <a:t>(2*r-1)</a:t>
            </a:r>
          </a:p>
          <a:p>
            <a:pPr marL="0" indent="0">
              <a:lnSpc>
                <a:spcPct val="70000"/>
              </a:lnSpc>
              <a:buNone/>
            </a:pPr>
            <a:r>
              <a:rPr lang="it-IT" b="1" dirty="0">
                <a:solidFill>
                  <a:schemeClr val="accent2">
                    <a:lumMod val="50000"/>
                  </a:schemeClr>
                </a:solidFill>
              </a:rPr>
              <a:t>       t= r*tau + t0</a:t>
            </a:r>
          </a:p>
          <a:p>
            <a:pPr marL="0" indent="0">
              <a:lnSpc>
                <a:spcPct val="70000"/>
              </a:lnSpc>
              <a:buNone/>
            </a:pPr>
            <a:r>
              <a:rPr lang="it-IT" dirty="0"/>
              <a:t>#</a:t>
            </a:r>
            <a:r>
              <a:rPr lang="it-IT" dirty="0" err="1"/>
              <a:t>Saving</a:t>
            </a:r>
            <a:r>
              <a:rPr lang="it-IT" dirty="0"/>
              <a:t> </a:t>
            </a:r>
            <a:r>
              <a:rPr lang="it-IT" dirty="0" err="1"/>
              <a:t>not</a:t>
            </a:r>
            <a:r>
              <a:rPr lang="it-IT" dirty="0"/>
              <a:t> </a:t>
            </a:r>
            <a:r>
              <a:rPr lang="it-IT" dirty="0" err="1"/>
              <a:t>yet</a:t>
            </a:r>
            <a:r>
              <a:rPr lang="it-IT" dirty="0"/>
              <a:t> </a:t>
            </a:r>
            <a:r>
              <a:rPr lang="it-IT" dirty="0" err="1"/>
              <a:t>delayed</a:t>
            </a:r>
            <a:r>
              <a:rPr lang="it-IT" dirty="0"/>
              <a:t> </a:t>
            </a:r>
            <a:r>
              <a:rPr lang="it-IT" dirty="0" err="1"/>
              <a:t>Logistic</a:t>
            </a:r>
            <a:r>
              <a:rPr lang="it-IT" dirty="0"/>
              <a:t> sampling</a:t>
            </a:r>
          </a:p>
          <a:p>
            <a:pPr marL="0" indent="0">
              <a:lnSpc>
                <a:spcPct val="70000"/>
              </a:lnSpc>
              <a:buNone/>
            </a:pPr>
            <a:r>
              <a:rPr lang="it-IT" dirty="0"/>
              <a:t>       </a:t>
            </a:r>
            <a:r>
              <a:rPr lang="it-IT" dirty="0" err="1"/>
              <a:t>xlog</a:t>
            </a:r>
            <a:r>
              <a:rPr lang="it-IT" dirty="0"/>
              <a:t>[</a:t>
            </a:r>
            <a:r>
              <a:rPr lang="it-IT" dirty="0" err="1"/>
              <a:t>ipoint</a:t>
            </a:r>
            <a:r>
              <a:rPr lang="it-IT" dirty="0"/>
              <a:t>] = t</a:t>
            </a:r>
          </a:p>
          <a:p>
            <a:pPr marL="0" indent="0">
              <a:lnSpc>
                <a:spcPct val="70000"/>
              </a:lnSpc>
              <a:buNone/>
            </a:pPr>
            <a:r>
              <a:rPr lang="it-IT" dirty="0"/>
              <a:t># </a:t>
            </a:r>
            <a:r>
              <a:rPr lang="it-IT" dirty="0" err="1"/>
              <a:t>Lognormal</a:t>
            </a:r>
            <a:r>
              <a:rPr lang="it-IT" dirty="0"/>
              <a:t> delay </a:t>
            </a:r>
            <a:r>
              <a:rPr lang="it-IT" dirty="0" err="1"/>
              <a:t>inspired</a:t>
            </a:r>
            <a:r>
              <a:rPr lang="it-IT" dirty="0"/>
              <a:t> by</a:t>
            </a:r>
          </a:p>
          <a:p>
            <a:pPr marL="0" indent="0">
              <a:lnSpc>
                <a:spcPct val="70000"/>
              </a:lnSpc>
              <a:buNone/>
            </a:pPr>
            <a:r>
              <a:rPr lang="it-IT" dirty="0"/>
              <a:t>#  https://www.mdpi.com/2077-0383/9/2/538</a:t>
            </a:r>
          </a:p>
          <a:p>
            <a:pPr marL="0" indent="0">
              <a:lnSpc>
                <a:spcPct val="70000"/>
              </a:lnSpc>
              <a:buNone/>
            </a:pPr>
            <a:r>
              <a:rPr lang="it-IT" dirty="0"/>
              <a:t>       r = </a:t>
            </a:r>
            <a:r>
              <a:rPr lang="it-IT" dirty="0" err="1"/>
              <a:t>np.random.lognormal</a:t>
            </a:r>
            <a:r>
              <a:rPr lang="it-IT" dirty="0"/>
              <a:t>(</a:t>
            </a:r>
            <a:r>
              <a:rPr lang="it-IT" dirty="0" err="1"/>
              <a:t>mean</a:t>
            </a:r>
            <a:r>
              <a:rPr lang="it-IT" dirty="0"/>
              <a:t>=0, sigma=1)</a:t>
            </a:r>
          </a:p>
          <a:p>
            <a:pPr marL="0" indent="0">
              <a:lnSpc>
                <a:spcPct val="70000"/>
              </a:lnSpc>
              <a:buNone/>
            </a:pPr>
            <a:r>
              <a:rPr lang="it-IT" dirty="0"/>
              <a:t>       delay = r*</a:t>
            </a:r>
            <a:r>
              <a:rPr lang="it-IT" dirty="0" err="1"/>
              <a:t>st+td</a:t>
            </a:r>
            <a:endParaRPr lang="it-IT" dirty="0"/>
          </a:p>
          <a:p>
            <a:pPr marL="0" indent="0">
              <a:lnSpc>
                <a:spcPct val="70000"/>
              </a:lnSpc>
              <a:buNone/>
            </a:pPr>
            <a:r>
              <a:rPr lang="it-IT" dirty="0"/>
              <a:t>       x[</a:t>
            </a:r>
            <a:r>
              <a:rPr lang="it-IT" dirty="0" err="1"/>
              <a:t>ipoint</a:t>
            </a:r>
            <a:r>
              <a:rPr lang="it-IT" dirty="0"/>
              <a:t>] </a:t>
            </a:r>
            <a:r>
              <a:rPr lang="it-IT" b="1" dirty="0">
                <a:solidFill>
                  <a:srgbClr val="002060"/>
                </a:solidFill>
              </a:rPr>
              <a:t>= </a:t>
            </a:r>
            <a:r>
              <a:rPr lang="it-IT" b="1" dirty="0" err="1">
                <a:solidFill>
                  <a:srgbClr val="002060"/>
                </a:solidFill>
              </a:rPr>
              <a:t>t+delay</a:t>
            </a:r>
            <a:endParaRPr lang="it-IT" b="1" dirty="0">
              <a:solidFill>
                <a:srgbClr val="002060"/>
              </a:solidFill>
            </a:endParaRPr>
          </a:p>
          <a:p>
            <a:pPr marL="0" indent="0">
              <a:lnSpc>
                <a:spcPct val="70000"/>
              </a:lnSpc>
              <a:buNone/>
            </a:pPr>
            <a:r>
              <a:rPr lang="it-IT" dirty="0"/>
              <a:t>       </a:t>
            </a:r>
            <a:r>
              <a:rPr lang="it-IT" dirty="0" err="1"/>
              <a:t>ipoint</a:t>
            </a:r>
            <a:r>
              <a:rPr lang="it-IT" dirty="0"/>
              <a:t> = </a:t>
            </a:r>
            <a:r>
              <a:rPr lang="it-IT" dirty="0" err="1"/>
              <a:t>ipoint</a:t>
            </a:r>
            <a:r>
              <a:rPr lang="it-IT" dirty="0"/>
              <a:t> +1</a:t>
            </a:r>
          </a:p>
        </p:txBody>
      </p:sp>
      <p:pic>
        <p:nvPicPr>
          <p:cNvPr id="5" name="Immagine 4">
            <a:extLst>
              <a:ext uri="{FF2B5EF4-FFF2-40B4-BE49-F238E27FC236}">
                <a16:creationId xmlns:a16="http://schemas.microsoft.com/office/drawing/2014/main" id="{50754B4B-21AB-423C-BEB5-4C688B5C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647" y="1200150"/>
            <a:ext cx="7086494" cy="5292725"/>
          </a:xfrm>
          <a:prstGeom prst="rect">
            <a:avLst/>
          </a:prstGeom>
        </p:spPr>
      </p:pic>
    </p:spTree>
    <p:extLst>
      <p:ext uri="{BB962C8B-B14F-4D97-AF65-F5344CB8AC3E}">
        <p14:creationId xmlns:p14="http://schemas.microsoft.com/office/powerpoint/2010/main" val="4243512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54DBF-5B08-4C91-9585-28FA0D6B1F7A}"/>
              </a:ext>
            </a:extLst>
          </p:cNvPr>
          <p:cNvSpPr>
            <a:spLocks noGrp="1"/>
          </p:cNvSpPr>
          <p:nvPr>
            <p:ph type="title"/>
          </p:nvPr>
        </p:nvSpPr>
        <p:spPr/>
        <p:txBody>
          <a:bodyPr/>
          <a:lstStyle/>
          <a:p>
            <a:r>
              <a:rPr lang="it-IT" dirty="0"/>
              <a:t>Altri esempi di Integrali </a:t>
            </a:r>
            <a:r>
              <a:rPr lang="it-IT" dirty="0" err="1"/>
              <a:t>convolutori</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29EEFE3-66EE-4ADB-B44E-80D895D54B9F}"/>
                  </a:ext>
                </a:extLst>
              </p:cNvPr>
              <p:cNvSpPr>
                <a:spLocks noGrp="1"/>
              </p:cNvSpPr>
              <p:nvPr>
                <p:ph idx="1"/>
              </p:nvPr>
            </p:nvSpPr>
            <p:spPr/>
            <p:txBody>
              <a:bodyPr>
                <a:normAutofit/>
              </a:bodyPr>
              <a:lstStyle/>
              <a:p>
                <a:pPr marL="0" indent="0">
                  <a:buNone/>
                </a:pPr>
                <a:r>
                  <a:rPr lang="it-IT" dirty="0"/>
                  <a:t>L’esercizio basato sul modello SI  serve per attirare l’attenzione sui meccanismi </a:t>
                </a:r>
                <a:r>
                  <a:rPr lang="it-IT" dirty="0" err="1"/>
                  <a:t>convolutori</a:t>
                </a:r>
                <a:r>
                  <a:rPr lang="it-IT" dirty="0"/>
                  <a:t>.  Una applicazione meno drammatica  può essere la risposta di un detector </a:t>
                </a:r>
              </a:p>
              <a:p>
                <a:pPr marL="0" indent="0">
                  <a:buNone/>
                </a:pPr>
                <a:r>
                  <a:rPr lang="it-IT" dirty="0"/>
                  <a:t>Se un detector misura la variabile x con una risoluzione Gaussiana G(</a:t>
                </a:r>
                <a:r>
                  <a:rPr lang="it-IT" dirty="0" err="1"/>
                  <a:t>x,</a:t>
                </a:r>
                <a:r>
                  <a:rPr lang="it-IT" dirty="0" err="1">
                    <a:latin typeface="Symbol" panose="05050102010706020507" pitchFamily="18" charset="2"/>
                  </a:rPr>
                  <a:t>m</a:t>
                </a:r>
                <a:r>
                  <a:rPr lang="it-IT" dirty="0" err="1"/>
                  <a:t>,</a:t>
                </a:r>
                <a:r>
                  <a:rPr lang="it-IT" dirty="0" err="1">
                    <a:latin typeface="Symbol" panose="05050102010706020507" pitchFamily="18" charset="2"/>
                  </a:rPr>
                  <a:t>s</a:t>
                </a:r>
                <a:r>
                  <a:rPr lang="it-IT" dirty="0"/>
                  <a:t>) allora la distribuzione della x misurata differisce da quella delle x vere per effetto della convoluzione. </a:t>
                </a:r>
              </a:p>
              <a:p>
                <a:endParaRPr lang="it-IT" dirty="0"/>
              </a:p>
              <a:p>
                <a:pPr marL="0" indent="0">
                  <a:buNone/>
                </a:pPr>
                <a14:m>
                  <m:oMathPara xmlns:m="http://schemas.openxmlformats.org/officeDocument/2006/math">
                    <m:oMathParaPr>
                      <m:jc m:val="centerGroup"/>
                    </m:oMathParaPr>
                    <m:oMath xmlns:m="http://schemas.openxmlformats.org/officeDocument/2006/math">
                      <m:d>
                        <m:dPr>
                          <m:ctrlPr>
                            <a:rPr lang="it-IT" b="0" i="1" smtClean="0">
                              <a:latin typeface="Cambria Math" panose="02040503050406030204" pitchFamily="18" charset="0"/>
                            </a:rPr>
                          </m:ctrlPr>
                        </m:dPr>
                        <m:e>
                          <m:f>
                            <m:fPr>
                              <m:ctrlPr>
                                <a:rPr lang="it-IT" i="1">
                                  <a:latin typeface="Cambria Math" panose="02040503050406030204" pitchFamily="18" charset="0"/>
                                </a:rPr>
                              </m:ctrlPr>
                            </m:fPr>
                            <m:num>
                              <m:r>
                                <a:rPr lang="it-IT" i="1">
                                  <a:latin typeface="Cambria Math" panose="02040503050406030204" pitchFamily="18" charset="0"/>
                                </a:rPr>
                                <m:t>𝑑</m:t>
                              </m:r>
                              <m:r>
                                <a:rPr lang="it-IT" i="1">
                                  <a:latin typeface="Cambria Math" panose="02040503050406030204" pitchFamily="18" charset="0"/>
                                </a:rPr>
                                <m:t>𝑃</m:t>
                              </m:r>
                            </m:num>
                            <m:den>
                              <m:r>
                                <a:rPr lang="it-IT" i="1">
                                  <a:latin typeface="Cambria Math" panose="02040503050406030204" pitchFamily="18" charset="0"/>
                                </a:rPr>
                                <m:t>𝑑𝑥</m:t>
                              </m:r>
                            </m:den>
                          </m:f>
                        </m:e>
                      </m:d>
                      <m:r>
                        <a:rPr lang="it-IT" b="0" i="1" smtClean="0">
                          <a:latin typeface="Cambria Math" panose="02040503050406030204" pitchFamily="18" charset="0"/>
                        </a:rPr>
                        <m:t>→</m:t>
                      </m:r>
                      <m:r>
                        <a:rPr lang="it-IT" i="1" smtClean="0">
                          <a:latin typeface="Cambria Math" panose="02040503050406030204" pitchFamily="18" charset="0"/>
                        </a:rPr>
                        <m:t> </m:t>
                      </m:r>
                      <m:nary>
                        <m:naryPr>
                          <m:limLoc m:val="undOvr"/>
                          <m:ctrlPr>
                            <a:rPr lang="it-IT" i="1">
                              <a:latin typeface="Cambria Math" panose="02040503050406030204" pitchFamily="18" charset="0"/>
                            </a:rPr>
                          </m:ctrlPr>
                        </m:naryPr>
                        <m:sub>
                          <m:r>
                            <m:rPr>
                              <m:brk m:alnAt="24"/>
                            </m:rP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ub>
                        <m:sup>
                          <m:r>
                            <a:rPr lang="it-IT" i="1">
                              <a:latin typeface="Cambria Math" panose="02040503050406030204" pitchFamily="18" charset="0"/>
                              <a:ea typeface="Cambria Math" panose="02040503050406030204" pitchFamily="18" charset="0"/>
                            </a:rPr>
                            <m:t>∞</m:t>
                          </m:r>
                        </m:sup>
                        <m:e>
                          <m:sSub>
                            <m:sSubPr>
                              <m:ctrlPr>
                                <a:rPr lang="it-IT" i="1" smtClean="0">
                                  <a:latin typeface="Cambria Math" panose="02040503050406030204" pitchFamily="18" charset="0"/>
                                </a:rPr>
                              </m:ctrlPr>
                            </m:sSubPr>
                            <m:e>
                              <m:d>
                                <m:dPr>
                                  <m:ctrlPr>
                                    <a:rPr lang="it-IT" i="1" smtClean="0">
                                      <a:latin typeface="Cambria Math" panose="02040503050406030204" pitchFamily="18" charset="0"/>
                                    </a:rPr>
                                  </m:ctrlPr>
                                </m:dPr>
                                <m:e>
                                  <m:f>
                                    <m:fPr>
                                      <m:ctrlPr>
                                        <a:rPr lang="it-IT" i="1">
                                          <a:latin typeface="Cambria Math" panose="02040503050406030204" pitchFamily="18" charset="0"/>
                                        </a:rPr>
                                      </m:ctrlPr>
                                    </m:fPr>
                                    <m:num>
                                      <m:r>
                                        <a:rPr lang="it-IT" i="1">
                                          <a:latin typeface="Cambria Math" panose="02040503050406030204" pitchFamily="18" charset="0"/>
                                        </a:rPr>
                                        <m:t>𝑑</m:t>
                                      </m:r>
                                      <m:r>
                                        <a:rPr lang="it-IT" i="1">
                                          <a:latin typeface="Cambria Math" panose="02040503050406030204" pitchFamily="18" charset="0"/>
                                        </a:rPr>
                                        <m:t>𝑃</m:t>
                                      </m:r>
                                    </m:num>
                                    <m:den>
                                      <m:r>
                                        <a:rPr lang="it-IT" i="1">
                                          <a:latin typeface="Cambria Math" panose="02040503050406030204" pitchFamily="18" charset="0"/>
                                        </a:rPr>
                                        <m:t>𝑑𝑥</m:t>
                                      </m:r>
                                    </m:den>
                                  </m:f>
                                </m:e>
                              </m:d>
                            </m:e>
                            <m:sub>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𝑢</m:t>
                              </m:r>
                            </m:sub>
                          </m:sSub>
                          <m:r>
                            <a:rPr lang="it-IT" b="0" i="1" smtClean="0">
                              <a:latin typeface="Cambria Math" panose="02040503050406030204" pitchFamily="18" charset="0"/>
                            </a:rPr>
                            <m:t>𝐺</m:t>
                          </m:r>
                          <m:r>
                            <a:rPr lang="it-IT" b="0" i="1" smtClean="0">
                              <a:latin typeface="Cambria Math" panose="02040503050406030204" pitchFamily="18" charset="0"/>
                            </a:rPr>
                            <m:t>(</m:t>
                          </m:r>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𝜇</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𝜎</m:t>
                          </m:r>
                          <m:r>
                            <a:rPr lang="it-IT" b="0" i="1" smtClean="0">
                              <a:latin typeface="Cambria Math" panose="02040503050406030204" pitchFamily="18" charset="0"/>
                            </a:rPr>
                            <m:t>)</m:t>
                          </m:r>
                        </m:e>
                      </m:nary>
                      <m:r>
                        <a:rPr lang="it-IT" i="1" smtClean="0">
                          <a:latin typeface="Cambria Math" panose="02040503050406030204" pitchFamily="18" charset="0"/>
                        </a:rPr>
                        <m:t>𝑑</m:t>
                      </m:r>
                      <m:r>
                        <a:rPr lang="it-IT" b="0" i="1" smtClean="0">
                          <a:latin typeface="Cambria Math" panose="02040503050406030204" pitchFamily="18" charset="0"/>
                        </a:rPr>
                        <m:t>𝑢</m:t>
                      </m:r>
                    </m:oMath>
                  </m:oMathPara>
                </a14:m>
                <a:endParaRPr lang="it-IT" dirty="0"/>
              </a:p>
            </p:txBody>
          </p:sp>
        </mc:Choice>
        <mc:Fallback>
          <p:sp>
            <p:nvSpPr>
              <p:cNvPr id="3" name="Segnaposto contenuto 2">
                <a:extLst>
                  <a:ext uri="{FF2B5EF4-FFF2-40B4-BE49-F238E27FC236}">
                    <a16:creationId xmlns:a16="http://schemas.microsoft.com/office/drawing/2014/main" id="{F29EEFE3-66EE-4ADB-B44E-80D895D54B9F}"/>
                  </a:ext>
                </a:extLst>
              </p:cNvPr>
              <p:cNvSpPr>
                <a:spLocks noGrp="1" noRot="1" noChangeAspect="1" noMove="1" noResize="1" noEditPoints="1" noAdjustHandles="1" noChangeArrowheads="1" noChangeShapeType="1" noTextEdit="1"/>
              </p:cNvSpPr>
              <p:nvPr>
                <p:ph idx="1"/>
              </p:nvPr>
            </p:nvSpPr>
            <p:spPr>
              <a:blipFill>
                <a:blip r:embed="rId2"/>
                <a:stretch>
                  <a:fillRect l="-1217" t="-2241" r="-1623"/>
                </a:stretch>
              </a:blipFill>
            </p:spPr>
            <p:txBody>
              <a:bodyPr/>
              <a:lstStyle/>
              <a:p>
                <a:r>
                  <a:rPr lang="it-IT">
                    <a:noFill/>
                  </a:rPr>
                  <a:t> </a:t>
                </a:r>
              </a:p>
            </p:txBody>
          </p:sp>
        </mc:Fallback>
      </mc:AlternateContent>
    </p:spTree>
    <p:extLst>
      <p:ext uri="{BB962C8B-B14F-4D97-AF65-F5344CB8AC3E}">
        <p14:creationId xmlns:p14="http://schemas.microsoft.com/office/powerpoint/2010/main" val="329888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55BE4C-1C2E-43DC-A0DF-2A5D8766DCFB}"/>
              </a:ext>
            </a:extLst>
          </p:cNvPr>
          <p:cNvSpPr>
            <a:spLocks noGrp="1"/>
          </p:cNvSpPr>
          <p:nvPr>
            <p:ph type="title"/>
          </p:nvPr>
        </p:nvSpPr>
        <p:spPr/>
        <p:txBody>
          <a:bodyPr/>
          <a:lstStyle/>
          <a:p>
            <a:r>
              <a:rPr lang="it-IT" dirty="0"/>
              <a:t>Materiale didattico:  </a:t>
            </a:r>
          </a:p>
        </p:txBody>
      </p:sp>
      <p:sp>
        <p:nvSpPr>
          <p:cNvPr id="3" name="Segnaposto contenuto 2">
            <a:extLst>
              <a:ext uri="{FF2B5EF4-FFF2-40B4-BE49-F238E27FC236}">
                <a16:creationId xmlns:a16="http://schemas.microsoft.com/office/drawing/2014/main" id="{22C6C484-6761-4FC5-A6BA-70F4E8A2B834}"/>
              </a:ext>
            </a:extLst>
          </p:cNvPr>
          <p:cNvSpPr>
            <a:spLocks noGrp="1"/>
          </p:cNvSpPr>
          <p:nvPr>
            <p:ph idx="1"/>
          </p:nvPr>
        </p:nvSpPr>
        <p:spPr/>
        <p:txBody>
          <a:bodyPr>
            <a:normAutofit fontScale="92500"/>
          </a:bodyPr>
          <a:lstStyle/>
          <a:p>
            <a:r>
              <a:rPr lang="it-IT" b="1" dirty="0"/>
              <a:t>Testo di riferimento:  Rotondi A. et al, «Probabilità, Statistica e Simulazioni» , Springer 2004 (I capitoli relativi alla simulazione) </a:t>
            </a:r>
          </a:p>
          <a:p>
            <a:r>
              <a:rPr lang="it-IT" dirty="0"/>
              <a:t>Altro materiale utilizzato in passato</a:t>
            </a:r>
          </a:p>
          <a:p>
            <a:r>
              <a:rPr lang="en-US" dirty="0"/>
              <a:t>Levin C.S. "Calculation of positron range and its effect on the fundamental limit of positron emission tomography system spatial resolution", Phys. Med. Biol. 44 (1999) 781–799</a:t>
            </a:r>
          </a:p>
          <a:p>
            <a:r>
              <a:rPr lang="en-US" dirty="0"/>
              <a:t>Pia M.G. et al. "Epistemic and systematic uncertainties in </a:t>
            </a:r>
            <a:r>
              <a:rPr lang="en-US" dirty="0" err="1"/>
              <a:t>Montecarlo</a:t>
            </a:r>
            <a:r>
              <a:rPr lang="en-US" dirty="0"/>
              <a:t> Simulation: an investigation in proton Bragg peak simulation",  </a:t>
            </a:r>
            <a:r>
              <a:rPr lang="en-US" dirty="0" err="1"/>
              <a:t>arXiv</a:t>
            </a:r>
            <a:r>
              <a:rPr lang="en-US" dirty="0"/>
              <a:t> , 2010 </a:t>
            </a:r>
          </a:p>
          <a:p>
            <a:r>
              <a:rPr lang="en-US" dirty="0" err="1"/>
              <a:t>Beisbart</a:t>
            </a:r>
            <a:r>
              <a:rPr lang="en-US" dirty="0"/>
              <a:t> C., How Can Computer Simulations Produce New Knowledge?, European Journal for Philosophy of Science 2 (2012), S. 395-434</a:t>
            </a:r>
          </a:p>
          <a:p>
            <a:endParaRPr lang="en-US" dirty="0"/>
          </a:p>
          <a:p>
            <a:endParaRPr lang="en-US" dirty="0"/>
          </a:p>
          <a:p>
            <a:endParaRPr lang="it-IT" dirty="0"/>
          </a:p>
        </p:txBody>
      </p:sp>
    </p:spTree>
    <p:extLst>
      <p:ext uri="{BB962C8B-B14F-4D97-AF65-F5344CB8AC3E}">
        <p14:creationId xmlns:p14="http://schemas.microsoft.com/office/powerpoint/2010/main" val="353697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C415D6-008F-4E91-BA98-3474A5D87D93}"/>
              </a:ext>
            </a:extLst>
          </p:cNvPr>
          <p:cNvSpPr>
            <a:spLocks noGrp="1"/>
          </p:cNvSpPr>
          <p:nvPr>
            <p:ph type="title"/>
          </p:nvPr>
        </p:nvSpPr>
        <p:spPr/>
        <p:txBody>
          <a:bodyPr/>
          <a:lstStyle/>
          <a:p>
            <a:pPr algn="ctr"/>
            <a:r>
              <a:rPr lang="it-IT" dirty="0"/>
              <a:t>Campionare la distribuzione Logistica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C98467F-5502-4A83-B264-1E1C03BF74CD}"/>
                  </a:ext>
                </a:extLst>
              </p:cNvPr>
              <p:cNvSpPr>
                <a:spLocks noGrp="1"/>
              </p:cNvSpPr>
              <p:nvPr>
                <p:ph idx="1"/>
              </p:nvPr>
            </p:nvSpPr>
            <p:spPr>
              <a:xfrm>
                <a:off x="838199" y="1253330"/>
                <a:ext cx="10949609" cy="5432101"/>
              </a:xfrm>
            </p:spPr>
            <p:txBody>
              <a:bodyPr>
                <a:normAutofit/>
              </a:bodyPr>
              <a:lstStyle/>
              <a:p>
                <a:pPr marL="0" indent="0">
                  <a:buNone/>
                </a:pPr>
                <a:r>
                  <a:rPr lang="it-IT" dirty="0"/>
                  <a:t> </a:t>
                </a:r>
              </a:p>
              <a:p>
                <a:pPr marL="0" indent="0">
                  <a:buNone/>
                </a:pPr>
                <a:endParaRPr lang="it-IT" dirty="0"/>
              </a:p>
              <a:p>
                <a:pPr marL="0" indent="0">
                  <a:buNone/>
                </a:pPr>
                <a:r>
                  <a:rPr lang="it-IT" dirty="0"/>
                  <a:t>CDF cumulativa      </a:t>
                </a:r>
                <a14:m>
                  <m:oMath xmlns:m="http://schemas.openxmlformats.org/officeDocument/2006/math">
                    <m:r>
                      <a:rPr lang="it-IT" sz="2000" b="0" i="1" smtClean="0">
                        <a:latin typeface="Cambria Math" panose="02040503050406030204" pitchFamily="18" charset="0"/>
                      </a:rPr>
                      <m:t>𝐿</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e>
                    </m:d>
                    <m:r>
                      <a:rPr lang="it-IT" sz="2000" i="1" smtClean="0">
                        <a:latin typeface="Cambria Math" panose="02040503050406030204" pitchFamily="18" charset="0"/>
                      </a:rPr>
                      <m:t>=</m:t>
                    </m:r>
                    <m:f>
                      <m:fPr>
                        <m:ctrlPr>
                          <a:rPr lang="it-IT" sz="200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(1+</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tanh</m:t>
                        </m:r>
                      </m:fName>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e>
                        </m:d>
                      </m:e>
                    </m:func>
                    <m:r>
                      <a:rPr lang="it-IT" sz="2000" b="0" i="1" smtClean="0">
                        <a:latin typeface="Cambria Math" panose="02040503050406030204" pitchFamily="18" charset="0"/>
                      </a:rPr>
                      <m:t>)</m:t>
                    </m:r>
                  </m:oMath>
                </a14:m>
                <a:endParaRPr lang="it-IT" sz="2000" dirty="0"/>
              </a:p>
              <a:p>
                <a:pPr marL="0" indent="0">
                  <a:buNone/>
                </a:pPr>
                <a:r>
                  <a:rPr lang="it-IT" dirty="0"/>
                  <a:t>PDF  densità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𝑑𝐿</m:t>
                        </m:r>
                      </m:num>
                      <m:den>
                        <m:r>
                          <a:rPr lang="it-IT" b="0" i="1" smtClean="0">
                            <a:latin typeface="Cambria Math" panose="02040503050406030204" pitchFamily="18" charset="0"/>
                          </a:rPr>
                          <m:t>𝑑𝑥</m:t>
                        </m:r>
                      </m:den>
                    </m:f>
                    <m:r>
                      <a:rPr lang="it-IT" i="1" smtClean="0">
                        <a:latin typeface="Cambria Math" panose="02040503050406030204" pitchFamily="18" charset="0"/>
                      </a:rPr>
                      <m:t>=</m:t>
                    </m:r>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sSup>
                          <m:sSupPr>
                            <m:ctrlPr>
                              <a:rPr lang="it-IT" i="1" smtClean="0">
                                <a:latin typeface="Cambria Math" panose="02040503050406030204" pitchFamily="18" charset="0"/>
                              </a:rPr>
                            </m:ctrlPr>
                          </m:sSupPr>
                          <m:e>
                            <m:r>
                              <a:rPr lang="it-IT" b="0" i="1" smtClean="0">
                                <a:latin typeface="Cambria Math" panose="02040503050406030204" pitchFamily="18" charset="0"/>
                              </a:rPr>
                              <m:t>2</m:t>
                            </m:r>
                            <m:d>
                              <m:dPr>
                                <m:ctrlPr>
                                  <a:rPr lang="it-IT" i="1" smtClean="0">
                                    <a:latin typeface="Cambria Math" panose="02040503050406030204" pitchFamily="18" charset="0"/>
                                  </a:rPr>
                                </m:ctrlPr>
                              </m:dPr>
                              <m:e>
                                <m:r>
                                  <m:rPr>
                                    <m:sty m:val="p"/>
                                  </m:rPr>
                                  <a:rPr lang="it-IT" b="0" i="0" smtClean="0">
                                    <a:latin typeface="Cambria Math" panose="02040503050406030204" pitchFamily="18" charset="0"/>
                                  </a:rPr>
                                  <m:t>cosh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e>
                            </m:d>
                          </m:e>
                          <m:sup>
                            <m:r>
                              <a:rPr lang="it-IT" b="0" i="1" smtClean="0">
                                <a:latin typeface="Cambria Math" panose="02040503050406030204" pitchFamily="18" charset="0"/>
                              </a:rPr>
                              <m:t>2</m:t>
                            </m:r>
                          </m:sup>
                        </m:sSup>
                      </m:den>
                    </m:f>
                  </m:oMath>
                </a14:m>
                <a:endParaRPr lang="it-IT" b="0" dirty="0"/>
              </a:p>
              <a:p>
                <a:pPr marL="0" indent="0">
                  <a:buNone/>
                </a:pPr>
                <a:endParaRPr lang="it-IT" dirty="0"/>
              </a:p>
              <a:p>
                <a:pPr marL="0" indent="0">
                  <a:buNone/>
                </a:pPr>
                <a:r>
                  <a:rPr lang="it-IT" b="0" dirty="0"/>
                  <a:t>      </a:t>
                </a:r>
              </a:p>
            </p:txBody>
          </p:sp>
        </mc:Choice>
        <mc:Fallback xmlns="">
          <p:sp>
            <p:nvSpPr>
              <p:cNvPr id="3" name="Segnaposto contenuto 2">
                <a:extLst>
                  <a:ext uri="{FF2B5EF4-FFF2-40B4-BE49-F238E27FC236}">
                    <a16:creationId xmlns:a16="http://schemas.microsoft.com/office/drawing/2014/main" id="{2C98467F-5502-4A83-B264-1E1C03BF74CD}"/>
                  </a:ext>
                </a:extLst>
              </p:cNvPr>
              <p:cNvSpPr>
                <a:spLocks noGrp="1" noRot="1" noChangeAspect="1" noMove="1" noResize="1" noEditPoints="1" noAdjustHandles="1" noChangeArrowheads="1" noChangeShapeType="1" noTextEdit="1"/>
              </p:cNvSpPr>
              <p:nvPr>
                <p:ph idx="1"/>
              </p:nvPr>
            </p:nvSpPr>
            <p:spPr>
              <a:xfrm>
                <a:off x="838199" y="1253330"/>
                <a:ext cx="10949609" cy="5432101"/>
              </a:xfrm>
              <a:blipFill>
                <a:blip r:embed="rId2"/>
                <a:stretch>
                  <a:fillRect l="-1113"/>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5B52E84C-BD81-4138-8D24-30B61328C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836" y="1690688"/>
            <a:ext cx="5487997" cy="4098848"/>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D917CCE-2199-4562-94A2-BE93F8A8D26E}"/>
                  </a:ext>
                </a:extLst>
              </p:cNvPr>
              <p:cNvSpPr txBox="1"/>
              <p:nvPr/>
            </p:nvSpPr>
            <p:spPr>
              <a:xfrm>
                <a:off x="3716510" y="4188059"/>
                <a:ext cx="2933535" cy="1477328"/>
              </a:xfrm>
              <a:prstGeom prst="rect">
                <a:avLst/>
              </a:prstGeom>
              <a:noFill/>
            </p:spPr>
            <p:txBody>
              <a:bodyPr wrap="square" rtlCol="0">
                <a:spAutoFit/>
              </a:bodyPr>
              <a:lstStyle/>
              <a:p>
                <a:r>
                  <a:rPr lang="it-IT" dirty="0"/>
                  <a:t> </a:t>
                </a:r>
                <a:r>
                  <a:rPr lang="it-IT" b="1" dirty="0"/>
                  <a:t>while </a:t>
                </a:r>
                <a:r>
                  <a:rPr lang="it-IT" b="1" dirty="0" err="1"/>
                  <a:t>ipoint</a:t>
                </a:r>
                <a:r>
                  <a:rPr lang="it-IT" b="1" dirty="0"/>
                  <a:t> &lt; </a:t>
                </a:r>
                <a:r>
                  <a:rPr lang="it-IT" b="1" dirty="0" err="1"/>
                  <a:t>npoint</a:t>
                </a:r>
                <a:r>
                  <a:rPr lang="it-IT" b="1" dirty="0"/>
                  <a:t> -1  :</a:t>
                </a:r>
              </a:p>
              <a:p>
                <a:r>
                  <a:rPr lang="it-IT" b="1" dirty="0"/>
                  <a:t>      r = </a:t>
                </a:r>
                <a:r>
                  <a:rPr lang="it-IT" b="1" dirty="0" err="1"/>
                  <a:t>np.random.uniform</a:t>
                </a:r>
                <a:r>
                  <a:rPr lang="it-IT" b="1" dirty="0"/>
                  <a:t>()</a:t>
                </a:r>
              </a:p>
              <a:p>
                <a:r>
                  <a:rPr lang="it-IT" b="1" dirty="0"/>
                  <a:t> </a:t>
                </a:r>
                <a14:m>
                  <m:oMath xmlns:m="http://schemas.openxmlformats.org/officeDocument/2006/math">
                    <m:r>
                      <a:rPr lang="it-IT" b="1" i="1">
                        <a:latin typeface="Cambria Math" panose="02040503050406030204" pitchFamily="18" charset="0"/>
                      </a:rPr>
                      <m:t> </m:t>
                    </m:r>
                  </m:oMath>
                </a14:m>
                <a:r>
                  <a:rPr lang="it-IT" b="1" dirty="0"/>
                  <a:t>    r = </a:t>
                </a:r>
                <a:r>
                  <a:rPr lang="it-IT" b="1" dirty="0" err="1"/>
                  <a:t>np.arctanh</a:t>
                </a:r>
                <a:r>
                  <a:rPr lang="it-IT" b="1" dirty="0"/>
                  <a:t>(2*r-1)</a:t>
                </a:r>
              </a:p>
              <a:p>
                <a:r>
                  <a:rPr lang="it-IT" b="1" dirty="0"/>
                  <a:t>      x[</a:t>
                </a:r>
                <a:r>
                  <a:rPr lang="it-IT" b="1" dirty="0" err="1"/>
                  <a:t>ipoint</a:t>
                </a:r>
                <a:r>
                  <a:rPr lang="it-IT" b="1" dirty="0"/>
                  <a:t>]= r*tau + t0</a:t>
                </a:r>
              </a:p>
              <a:p>
                <a:r>
                  <a:rPr lang="it-IT" dirty="0"/>
                  <a:t>  </a:t>
                </a:r>
              </a:p>
            </p:txBody>
          </p:sp>
        </mc:Choice>
        <mc:Fallback xmlns="">
          <p:sp>
            <p:nvSpPr>
              <p:cNvPr id="7" name="CasellaDiTesto 6">
                <a:extLst>
                  <a:ext uri="{FF2B5EF4-FFF2-40B4-BE49-F238E27FC236}">
                    <a16:creationId xmlns:a16="http://schemas.microsoft.com/office/drawing/2014/main" id="{ED917CCE-2199-4562-94A2-BE93F8A8D26E}"/>
                  </a:ext>
                </a:extLst>
              </p:cNvPr>
              <p:cNvSpPr txBox="1">
                <a:spLocks noRot="1" noChangeAspect="1" noMove="1" noResize="1" noEditPoints="1" noAdjustHandles="1" noChangeArrowheads="1" noChangeShapeType="1" noTextEdit="1"/>
              </p:cNvSpPr>
              <p:nvPr/>
            </p:nvSpPr>
            <p:spPr>
              <a:xfrm>
                <a:off x="3716510" y="4188059"/>
                <a:ext cx="2933535" cy="1477328"/>
              </a:xfrm>
              <a:prstGeom prst="rect">
                <a:avLst/>
              </a:prstGeom>
              <a:blipFill>
                <a:blip r:embed="rId4"/>
                <a:stretch>
                  <a:fillRect l="-1871" t="-2066" b="-57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B5B495D0-F653-43E9-9E0F-514CF38D04AB}"/>
                  </a:ext>
                </a:extLst>
              </p:cNvPr>
              <p:cNvSpPr txBox="1"/>
              <p:nvPr/>
            </p:nvSpPr>
            <p:spPr>
              <a:xfrm>
                <a:off x="404192" y="4188059"/>
                <a:ext cx="2878311" cy="1107996"/>
              </a:xfrm>
              <a:prstGeom prst="rect">
                <a:avLst/>
              </a:prstGeom>
              <a:noFill/>
            </p:spPr>
            <p:txBody>
              <a:bodyPr wrap="square" lIns="0" tIns="0" rIns="0" bIns="0" rtlCol="0">
                <a:spAutoFit/>
              </a:bodyPr>
              <a:lstStyle/>
              <a:p>
                <a:pPr algn="ctr"/>
                <a:r>
                  <a:rPr lang="it-IT" sz="2400" b="0" i="1" dirty="0">
                    <a:latin typeface="Cambria Math" panose="02040503050406030204" pitchFamily="18" charset="0"/>
                  </a:rPr>
                  <a:t>    r = random in [0,1]</a:t>
                </a:r>
              </a:p>
              <a:p>
                <a:pPr algn="ct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2</m:t>
                      </m:r>
                      <m:r>
                        <a:rPr lang="it-IT" sz="2400" b="0" i="1" smtClean="0">
                          <a:latin typeface="Cambria Math" panose="02040503050406030204" pitchFamily="18" charset="0"/>
                        </a:rPr>
                        <m:t>𝑟</m:t>
                      </m:r>
                      <m:r>
                        <a:rPr lang="it-IT" sz="2400" b="0" i="1" smtClean="0">
                          <a:latin typeface="Cambria Math" panose="02040503050406030204" pitchFamily="18" charset="0"/>
                        </a:rPr>
                        <m:t>=</m:t>
                      </m:r>
                      <m:r>
                        <a:rPr lang="it-IT" sz="2400" b="0" i="0" smtClean="0">
                          <a:latin typeface="Cambria Math" panose="02040503050406030204" pitchFamily="18" charset="0"/>
                        </a:rPr>
                        <m:t>1+</m:t>
                      </m:r>
                      <m:r>
                        <m:rPr>
                          <m:sty m:val="p"/>
                        </m:rPr>
                        <a:rPr lang="it-IT" sz="2400" b="0" i="0" smtClean="0">
                          <a:latin typeface="Cambria Math" panose="02040503050406030204" pitchFamily="18" charset="0"/>
                        </a:rPr>
                        <m:t>tanh</m:t>
                      </m:r>
                      <m:d>
                        <m:dPr>
                          <m:ctrlPr>
                            <a:rPr lang="it-IT" sz="2400" b="0" i="1" smtClean="0">
                              <a:latin typeface="Cambria Math" panose="02040503050406030204" pitchFamily="18" charset="0"/>
                            </a:rPr>
                          </m:ctrlPr>
                        </m:dPr>
                        <m:e>
                          <m:r>
                            <m:rPr>
                              <m:sty m:val="p"/>
                            </m:rPr>
                            <a:rPr lang="it-IT" sz="2400" b="0" i="0" smtClean="0">
                              <a:latin typeface="Cambria Math" panose="02040503050406030204" pitchFamily="18" charset="0"/>
                            </a:rPr>
                            <m:t>x</m:t>
                          </m:r>
                        </m:e>
                      </m:d>
                    </m:oMath>
                  </m:oMathPara>
                </a14:m>
                <a:endParaRPr lang="it-IT" sz="2400" b="0" dirty="0"/>
              </a:p>
              <a:p>
                <a:pPr algn="ctr"/>
                <a:r>
                  <a:rPr lang="it-IT" sz="2400" dirty="0"/>
                  <a:t>x = </a:t>
                </a:r>
                <a:r>
                  <a:rPr lang="it-IT" sz="2400" dirty="0" err="1"/>
                  <a:t>atanh</a:t>
                </a:r>
                <a:r>
                  <a:rPr lang="it-IT" sz="2400" dirty="0"/>
                  <a:t>(2r-1) </a:t>
                </a:r>
              </a:p>
            </p:txBody>
          </p:sp>
        </mc:Choice>
        <mc:Fallback xmlns="">
          <p:sp>
            <p:nvSpPr>
              <p:cNvPr id="4" name="CasellaDiTesto 3">
                <a:extLst>
                  <a:ext uri="{FF2B5EF4-FFF2-40B4-BE49-F238E27FC236}">
                    <a16:creationId xmlns:a16="http://schemas.microsoft.com/office/drawing/2014/main" id="{B5B495D0-F653-43E9-9E0F-514CF38D04AB}"/>
                  </a:ext>
                </a:extLst>
              </p:cNvPr>
              <p:cNvSpPr txBox="1">
                <a:spLocks noRot="1" noChangeAspect="1" noMove="1" noResize="1" noEditPoints="1" noAdjustHandles="1" noChangeArrowheads="1" noChangeShapeType="1" noTextEdit="1"/>
              </p:cNvSpPr>
              <p:nvPr/>
            </p:nvSpPr>
            <p:spPr>
              <a:xfrm>
                <a:off x="404192" y="4188059"/>
                <a:ext cx="2878311" cy="1107996"/>
              </a:xfrm>
              <a:prstGeom prst="rect">
                <a:avLst/>
              </a:prstGeom>
              <a:blipFill>
                <a:blip r:embed="rId5"/>
                <a:stretch>
                  <a:fillRect l="-4873" t="-8242" r="-5085" b="-15934"/>
                </a:stretch>
              </a:blipFill>
            </p:spPr>
            <p:txBody>
              <a:bodyPr/>
              <a:lstStyle/>
              <a:p>
                <a:r>
                  <a:rPr lang="it-IT">
                    <a:noFill/>
                  </a:rPr>
                  <a:t> </a:t>
                </a:r>
              </a:p>
            </p:txBody>
          </p:sp>
        </mc:Fallback>
      </mc:AlternateContent>
    </p:spTree>
    <p:extLst>
      <p:ext uri="{BB962C8B-B14F-4D97-AF65-F5344CB8AC3E}">
        <p14:creationId xmlns:p14="http://schemas.microsoft.com/office/powerpoint/2010/main" val="599267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B73510-5E9A-4F31-9228-8A6FE6E9C0DD}"/>
              </a:ext>
            </a:extLst>
          </p:cNvPr>
          <p:cNvSpPr>
            <a:spLocks noGrp="1"/>
          </p:cNvSpPr>
          <p:nvPr>
            <p:ph type="title"/>
          </p:nvPr>
        </p:nvSpPr>
        <p:spPr/>
        <p:txBody>
          <a:bodyPr>
            <a:normAutofit/>
          </a:bodyPr>
          <a:lstStyle/>
          <a:p>
            <a:r>
              <a:rPr lang="it-IT" dirty="0"/>
              <a:t>Esempio: Il mistero dei chi-</a:t>
            </a:r>
            <a:r>
              <a:rPr lang="it-IT" dirty="0" err="1"/>
              <a:t>square</a:t>
            </a:r>
            <a:r>
              <a:rPr lang="it-IT" dirty="0"/>
              <a:t>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E286A4B6-8916-4689-BB9A-BB5215C30B45}"/>
                  </a:ext>
                </a:extLst>
              </p:cNvPr>
              <p:cNvSpPr>
                <a:spLocks noGrp="1"/>
              </p:cNvSpPr>
              <p:nvPr>
                <p:ph idx="1"/>
              </p:nvPr>
            </p:nvSpPr>
            <p:spPr>
              <a:xfrm>
                <a:off x="838200" y="1510748"/>
                <a:ext cx="10515600" cy="4666215"/>
              </a:xfrm>
            </p:spPr>
            <p:txBody>
              <a:bodyPr>
                <a:normAutofit/>
              </a:bodyPr>
              <a:lstStyle/>
              <a:p>
                <a:pPr marL="0" indent="0">
                  <a:buNone/>
                </a:pPr>
                <a:r>
                  <a:rPr lang="it-IT" dirty="0"/>
                  <a:t>Spesso il chi-</a:t>
                </a:r>
                <a:r>
                  <a:rPr lang="it-IT" dirty="0" err="1"/>
                  <a:t>square</a:t>
                </a:r>
                <a:r>
                  <a:rPr lang="it-IT" dirty="0"/>
                  <a:t> non torna con il valore atteso </a:t>
                </a:r>
                <a14:m>
                  <m:oMath xmlns:m="http://schemas.openxmlformats.org/officeDocument/2006/math">
                    <m:r>
                      <a:rPr lang="it-IT" b="0" i="1" smtClean="0">
                        <a:latin typeface="Cambria Math" panose="02040503050406030204" pitchFamily="18" charset="0"/>
                        <a:ea typeface="Cambria Math" panose="02040503050406030204" pitchFamily="18" charset="0"/>
                      </a:rPr>
                      <m:t> </m:t>
                    </m:r>
                    <m:d>
                      <m:dPr>
                        <m:begChr m:val="⟨"/>
                        <m:endChr m:val="⟩"/>
                        <m:ctrlPr>
                          <a:rPr lang="it-IT" b="0" i="1" smtClean="0">
                            <a:latin typeface="Cambria Math" panose="02040503050406030204" pitchFamily="18" charset="0"/>
                            <a:ea typeface="Cambria Math" panose="02040503050406030204" pitchFamily="18" charset="0"/>
                          </a:rPr>
                        </m:ctrlPr>
                      </m:dPr>
                      <m:e>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𝜒</m:t>
                            </m:r>
                          </m:e>
                          <m:sup>
                            <m:r>
                              <a:rPr lang="it-IT" i="1">
                                <a:latin typeface="Cambria Math" panose="02040503050406030204" pitchFamily="18" charset="0"/>
                                <a:ea typeface="Cambria Math" panose="02040503050406030204" pitchFamily="18" charset="0"/>
                              </a:rPr>
                              <m:t>2</m:t>
                            </m:r>
                          </m:sup>
                        </m:sSup>
                      </m:e>
                    </m:d>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𝜈</m:t>
                    </m:r>
                    <m:r>
                      <a:rPr lang="it-IT" b="0" i="1" smtClean="0">
                        <a:latin typeface="Cambria Math" panose="02040503050406030204" pitchFamily="18" charset="0"/>
                        <a:ea typeface="Cambria Math" panose="02040503050406030204" pitchFamily="18" charset="0"/>
                      </a:rPr>
                      <m:t>±</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𝜈</m:t>
                        </m:r>
                      </m:e>
                    </m:rad>
                  </m:oMath>
                </a14:m>
                <a:r>
                  <a:rPr lang="it-IT" dirty="0">
                    <a:latin typeface="Symbol" panose="05050102010706020507" pitchFamily="18" charset="2"/>
                  </a:rPr>
                  <a:t> </a:t>
                </a:r>
              </a:p>
              <a:p>
                <a:pPr marL="0" indent="0">
                  <a:buNone/>
                </a:pPr>
                <a:r>
                  <a:rPr lang="it-IT" dirty="0">
                    <a:latin typeface="+mj-lt"/>
                  </a:rPr>
                  <a:t>Capita se gli errori non sono gaussiani  o  se si media su poche misure (non si è nel  regime di «centralizzazione» nel senso del teorema del limite centrale)   Oppure perché si sottostimano o sovrastimano gli errori.  (oppure si commettono errori grossolani, sbagli, distrazioni…..) </a:t>
                </a:r>
              </a:p>
              <a:p>
                <a:pPr marL="0" indent="0" algn="ctr">
                  <a:buNone/>
                </a:pPr>
                <a:r>
                  <a:rPr lang="it-IT" dirty="0">
                    <a:latin typeface="+mj-lt"/>
                  </a:rPr>
                  <a:t>Simuliamo  i possibili esiti di una «verifica» della legge del pendolo Simulando gli errori tipici che capitano nei laboratori  didattici </a:t>
                </a: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p:txBody>
          </p:sp>
        </mc:Choice>
        <mc:Fallback>
          <p:sp>
            <p:nvSpPr>
              <p:cNvPr id="3" name="Segnaposto contenuto 2">
                <a:extLst>
                  <a:ext uri="{FF2B5EF4-FFF2-40B4-BE49-F238E27FC236}">
                    <a16:creationId xmlns:a16="http://schemas.microsoft.com/office/drawing/2014/main" id="{E286A4B6-8916-4689-BB9A-BB5215C30B45}"/>
                  </a:ext>
                </a:extLst>
              </p:cNvPr>
              <p:cNvSpPr>
                <a:spLocks noGrp="1" noRot="1" noChangeAspect="1" noMove="1" noResize="1" noEditPoints="1" noAdjustHandles="1" noChangeArrowheads="1" noChangeShapeType="1" noTextEdit="1"/>
              </p:cNvSpPr>
              <p:nvPr>
                <p:ph idx="1"/>
              </p:nvPr>
            </p:nvSpPr>
            <p:spPr>
              <a:xfrm>
                <a:off x="838200" y="1510748"/>
                <a:ext cx="10515600" cy="4666215"/>
              </a:xfrm>
              <a:blipFill>
                <a:blip r:embed="rId2"/>
                <a:stretch>
                  <a:fillRect l="-1217" t="-1438"/>
                </a:stretch>
              </a:blipFill>
            </p:spPr>
            <p:txBody>
              <a:bodyPr/>
              <a:lstStyle/>
              <a:p>
                <a:r>
                  <a:rPr lang="it-IT">
                    <a:noFill/>
                  </a:rPr>
                  <a:t> </a:t>
                </a:r>
              </a:p>
            </p:txBody>
          </p:sp>
        </mc:Fallback>
      </mc:AlternateContent>
    </p:spTree>
    <p:extLst>
      <p:ext uri="{BB962C8B-B14F-4D97-AF65-F5344CB8AC3E}">
        <p14:creationId xmlns:p14="http://schemas.microsoft.com/office/powerpoint/2010/main" val="3141658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E47CEA39-4762-4E25-946F-78463D566B62}"/>
                  </a:ext>
                </a:extLst>
              </p:cNvPr>
              <p:cNvSpPr>
                <a:spLocks noGrp="1"/>
              </p:cNvSpPr>
              <p:nvPr>
                <p:ph idx="1"/>
              </p:nvPr>
            </p:nvSpPr>
            <p:spPr>
              <a:xfrm>
                <a:off x="616226" y="238539"/>
                <a:ext cx="10737574" cy="5938424"/>
              </a:xfrm>
            </p:spPr>
            <p:txBody>
              <a:bodyPr>
                <a:normAutofit fontScale="77500" lnSpcReduction="20000"/>
              </a:bodyPr>
              <a:lstStyle/>
              <a:p>
                <a:pPr marL="0" indent="0">
                  <a:buNone/>
                </a:pPr>
                <a:r>
                  <a:rPr lang="it-IT" dirty="0"/>
                  <a:t>Si vuole usare un pendolo semplice per misurare il valore di g </a:t>
                </a: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𝑇</m:t>
                      </m:r>
                      <m:r>
                        <a:rPr lang="it-IT" b="0" i="1" smtClean="0">
                          <a:latin typeface="Cambria Math" panose="02040503050406030204" pitchFamily="18" charset="0"/>
                        </a:rPr>
                        <m:t>=2</m:t>
                      </m:r>
                      <m:r>
                        <a:rPr lang="el-GR" i="1" smtClean="0">
                          <a:latin typeface="Cambria Math" panose="02040503050406030204" pitchFamily="18" charset="0"/>
                        </a:rPr>
                        <m:t>𝜋</m:t>
                      </m:r>
                      <m:r>
                        <a:rPr lang="it-IT" b="0" i="1" smtClean="0">
                          <a:latin typeface="Cambria Math" panose="02040503050406030204" pitchFamily="18" charset="0"/>
                        </a:rPr>
                        <m:t> </m:t>
                      </m:r>
                      <m:rad>
                        <m:radPr>
                          <m:degHide m:val="on"/>
                          <m:ctrlPr>
                            <a:rPr lang="it-IT" b="0" i="1" smtClean="0">
                              <a:latin typeface="Cambria Math" panose="02040503050406030204" pitchFamily="18" charset="0"/>
                            </a:rPr>
                          </m:ctrlPr>
                        </m:radPr>
                        <m:deg/>
                        <m:e>
                          <m:f>
                            <m:fPr>
                              <m:ctrlPr>
                                <a:rPr lang="it-IT" b="0" i="1" smtClean="0">
                                  <a:latin typeface="Cambria Math" panose="02040503050406030204" pitchFamily="18" charset="0"/>
                                </a:rPr>
                              </m:ctrlPr>
                            </m:fPr>
                            <m:num>
                              <m:r>
                                <a:rPr lang="it-IT" b="0" i="1" smtClean="0">
                                  <a:latin typeface="Cambria Math" panose="02040503050406030204" pitchFamily="18" charset="0"/>
                                </a:rPr>
                                <m:t>𝐿</m:t>
                              </m:r>
                            </m:num>
                            <m:den>
                              <m:r>
                                <a:rPr lang="it-IT" b="0" i="1" smtClean="0">
                                  <a:latin typeface="Cambria Math" panose="02040503050406030204" pitchFamily="18" charset="0"/>
                                </a:rPr>
                                <m:t>𝑔</m:t>
                              </m:r>
                            </m:den>
                          </m:f>
                        </m:e>
                      </m:rad>
                      <m:r>
                        <a:rPr lang="it-IT" b="0" i="1" smtClean="0">
                          <a:latin typeface="Cambria Math" panose="02040503050406030204" pitchFamily="18" charset="0"/>
                        </a:rPr>
                        <m:t> </m:t>
                      </m:r>
                      <m:d>
                        <m:dPr>
                          <m:ctrlPr>
                            <a:rPr lang="it-IT" b="0" i="1" smtClean="0">
                              <a:latin typeface="Cambria Math" panose="02040503050406030204" pitchFamily="18" charset="0"/>
                            </a:rPr>
                          </m:ctrlPr>
                        </m:dPr>
                        <m:e>
                          <m:r>
                            <a:rPr lang="it-IT" b="0" i="1" smtClean="0">
                              <a:latin typeface="Cambria Math" panose="02040503050406030204" pitchFamily="18" charset="0"/>
                            </a:rPr>
                            <m:t>1+</m:t>
                          </m:r>
                          <m:f>
                            <m:fPr>
                              <m:ctrlPr>
                                <a:rPr lang="it-IT" b="0" i="1" smtClean="0">
                                  <a:latin typeface="Cambria Math" panose="02040503050406030204" pitchFamily="18" charset="0"/>
                                </a:rPr>
                              </m:ctrlPr>
                            </m:fPr>
                            <m:num>
                              <m:sSubSup>
                                <m:sSubSupPr>
                                  <m:ctrlPr>
                                    <a:rPr lang="it-IT" b="0" i="1" smtClean="0">
                                      <a:latin typeface="Cambria Math" panose="02040503050406030204" pitchFamily="18" charset="0"/>
                                    </a:rPr>
                                  </m:ctrlPr>
                                </m:sSubSupPr>
                                <m:e>
                                  <m:r>
                                    <a:rPr lang="it-IT" b="0" i="1" smtClean="0">
                                      <a:latin typeface="Cambria Math" panose="02040503050406030204" pitchFamily="18" charset="0"/>
                                      <a:ea typeface="Cambria Math" panose="02040503050406030204" pitchFamily="18" charset="0"/>
                                    </a:rPr>
                                    <m:t>𝜃</m:t>
                                  </m:r>
                                </m:e>
                                <m:sub>
                                  <m:r>
                                    <a:rPr lang="it-IT" b="0" i="1" smtClean="0">
                                      <a:latin typeface="Cambria Math" panose="02040503050406030204" pitchFamily="18" charset="0"/>
                                    </a:rPr>
                                    <m:t>0</m:t>
                                  </m:r>
                                </m:sub>
                                <m:sup>
                                  <m:r>
                                    <a:rPr lang="it-IT" b="0" i="1" smtClean="0">
                                      <a:latin typeface="Cambria Math" panose="02040503050406030204" pitchFamily="18" charset="0"/>
                                    </a:rPr>
                                    <m:t>2</m:t>
                                  </m:r>
                                </m:sup>
                              </m:sSubSup>
                            </m:num>
                            <m:den>
                              <m:r>
                                <a:rPr lang="it-IT" b="0" i="1" smtClean="0">
                                  <a:latin typeface="Cambria Math" panose="02040503050406030204" pitchFamily="18" charset="0"/>
                                </a:rPr>
                                <m:t>16</m:t>
                              </m:r>
                            </m:den>
                          </m:f>
                        </m:e>
                      </m:d>
                    </m:oMath>
                  </m:oMathPara>
                </a14:m>
                <a:endParaRPr lang="it-IT" dirty="0"/>
              </a:p>
              <a:p>
                <a:pPr marL="0" indent="0">
                  <a:buNone/>
                </a:pPr>
                <a:r>
                  <a:rPr lang="it-IT" dirty="0"/>
                  <a:t>Vediamo alcuni errori tipici</a:t>
                </a:r>
              </a:p>
              <a:p>
                <a:r>
                  <a:rPr lang="it-IT" dirty="0"/>
                  <a:t> Se L ≈1m quindi T ≈ 2 s  troppo breve per essere misurato bene. Una strategia è misurare 10 periodi e dividere per 10 il tempo totale. In questo modo l’errore dovuto al tempo di reazione umana (0.1 s) scende a 0.01s.  L’operazione va ripetuta n = 10 volte per  «</a:t>
                </a:r>
                <a:r>
                  <a:rPr lang="it-IT" dirty="0" err="1"/>
                  <a:t>gaussianizzare</a:t>
                </a:r>
                <a:r>
                  <a:rPr lang="it-IT" dirty="0"/>
                  <a:t>» gli errori </a:t>
                </a:r>
              </a:p>
              <a:p>
                <a:r>
                  <a:rPr lang="it-IT" dirty="0"/>
                  <a:t>gli studenti </a:t>
                </a:r>
                <a:r>
                  <a:rPr lang="it-IT" b="1" dirty="0"/>
                  <a:t>«pigri» </a:t>
                </a:r>
                <a:r>
                  <a:rPr lang="it-IT" dirty="0"/>
                  <a:t>scelgono n=3!</a:t>
                </a:r>
              </a:p>
              <a:p>
                <a:r>
                  <a:rPr lang="it-IT" dirty="0"/>
                  <a:t>Gli studenti </a:t>
                </a:r>
                <a:r>
                  <a:rPr lang="it-IT" b="1" dirty="0"/>
                  <a:t>«inaccurati»</a:t>
                </a:r>
                <a:r>
                  <a:rPr lang="it-IT" dirty="0"/>
                  <a:t> non tengono conto di </a:t>
                </a:r>
                <a:r>
                  <a:rPr lang="it-IT" dirty="0">
                    <a:latin typeface="Symbol" panose="05050102010706020507" pitchFamily="18" charset="2"/>
                  </a:rPr>
                  <a:t>q</a:t>
                </a:r>
                <a:r>
                  <a:rPr lang="it-IT" baseline="-25000" dirty="0"/>
                  <a:t>0</a:t>
                </a:r>
                <a:r>
                  <a:rPr lang="it-IT" dirty="0"/>
                  <a:t>. e dimenticano di propagare l’errore sulla lunghezza L </a:t>
                </a:r>
              </a:p>
              <a:p>
                <a:r>
                  <a:rPr lang="it-IT" dirty="0"/>
                  <a:t>Gli studenti </a:t>
                </a:r>
                <a:r>
                  <a:rPr lang="it-IT" b="1" dirty="0"/>
                  <a:t>«distratti» </a:t>
                </a:r>
                <a:r>
                  <a:rPr lang="it-IT" dirty="0"/>
                  <a:t>credono di prendere n =10 ma contano partendo da 1 e quindi in realtà misurano 9 periodi.  Se lo fanno sistematicamente il periodo misurato è più piccolo del 10% rispetto a quello vero e g risulta +20% rispetto al valore terrestre (Ottengono il valore di Saturno!). Se lo sbaglio è fatto non sistematicamente (p = 100%) ma con  probabilità p&lt;1  si introduce un errore casuale aggiuntivo….. </a:t>
                </a:r>
              </a:p>
              <a:p>
                <a:pPr marL="0" indent="0">
                  <a:buNone/>
                </a:pPr>
                <a:r>
                  <a:rPr lang="it-IT" dirty="0"/>
                  <a:t> </a:t>
                </a:r>
              </a:p>
            </p:txBody>
          </p:sp>
        </mc:Choice>
        <mc:Fallback>
          <p:sp>
            <p:nvSpPr>
              <p:cNvPr id="3" name="Segnaposto contenuto 2">
                <a:extLst>
                  <a:ext uri="{FF2B5EF4-FFF2-40B4-BE49-F238E27FC236}">
                    <a16:creationId xmlns:a16="http://schemas.microsoft.com/office/drawing/2014/main" id="{E47CEA39-4762-4E25-946F-78463D566B62}"/>
                  </a:ext>
                </a:extLst>
              </p:cNvPr>
              <p:cNvSpPr>
                <a:spLocks noGrp="1" noRot="1" noChangeAspect="1" noMove="1" noResize="1" noEditPoints="1" noAdjustHandles="1" noChangeArrowheads="1" noChangeShapeType="1" noTextEdit="1"/>
              </p:cNvSpPr>
              <p:nvPr>
                <p:ph idx="1"/>
              </p:nvPr>
            </p:nvSpPr>
            <p:spPr>
              <a:xfrm>
                <a:off x="616226" y="238539"/>
                <a:ext cx="10737574" cy="5938424"/>
              </a:xfrm>
              <a:blipFill>
                <a:blip r:embed="rId2"/>
                <a:stretch>
                  <a:fillRect l="-738" t="-2156" r="-1192"/>
                </a:stretch>
              </a:blipFill>
            </p:spPr>
            <p:txBody>
              <a:bodyPr/>
              <a:lstStyle/>
              <a:p>
                <a:r>
                  <a:rPr lang="it-IT">
                    <a:noFill/>
                  </a:rPr>
                  <a:t> </a:t>
                </a:r>
              </a:p>
            </p:txBody>
          </p:sp>
        </mc:Fallback>
      </mc:AlternateContent>
    </p:spTree>
    <p:extLst>
      <p:ext uri="{BB962C8B-B14F-4D97-AF65-F5344CB8AC3E}">
        <p14:creationId xmlns:p14="http://schemas.microsoft.com/office/powerpoint/2010/main" val="129296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28ABAC-46C1-4680-AEB9-0A97E52E2A41}"/>
              </a:ext>
            </a:extLst>
          </p:cNvPr>
          <p:cNvSpPr>
            <a:spLocks noGrp="1"/>
          </p:cNvSpPr>
          <p:nvPr>
            <p:ph type="title"/>
          </p:nvPr>
        </p:nvSpPr>
        <p:spPr/>
        <p:txBody>
          <a:bodyPr/>
          <a:lstStyle/>
          <a:p>
            <a:pPr algn="ctr"/>
            <a:r>
              <a:rPr lang="it-IT" b="1" dirty="0"/>
              <a:t>Esempi di Studi presentati al colloquio finale</a:t>
            </a:r>
          </a:p>
        </p:txBody>
      </p:sp>
      <p:sp>
        <p:nvSpPr>
          <p:cNvPr id="3" name="Segnaposto contenuto 2">
            <a:extLst>
              <a:ext uri="{FF2B5EF4-FFF2-40B4-BE49-F238E27FC236}">
                <a16:creationId xmlns:a16="http://schemas.microsoft.com/office/drawing/2014/main" id="{28E0C996-E71D-44DD-85D5-F7E372851C4B}"/>
              </a:ext>
            </a:extLst>
          </p:cNvPr>
          <p:cNvSpPr>
            <a:spLocks noGrp="1"/>
          </p:cNvSpPr>
          <p:nvPr>
            <p:ph idx="1"/>
          </p:nvPr>
        </p:nvSpPr>
        <p:spPr/>
        <p:txBody>
          <a:bodyPr>
            <a:normAutofit/>
          </a:bodyPr>
          <a:lstStyle/>
          <a:p>
            <a:r>
              <a:rPr lang="it-IT" dirty="0"/>
              <a:t>Studio della risoluzione spaziale del sistema GPS ed effetti dovuti alla ionosfera   </a:t>
            </a:r>
          </a:p>
          <a:p>
            <a:r>
              <a:rPr lang="it-IT" dirty="0"/>
              <a:t>Simulazione di uno spettrometro per un esperimento di Fisica delle Alte Energie </a:t>
            </a:r>
          </a:p>
          <a:p>
            <a:r>
              <a:rPr lang="it-IT" dirty="0"/>
              <a:t>Simulazione della tracciatura PET di un fascio di protoni incidente su target d’acqua</a:t>
            </a:r>
          </a:p>
          <a:p>
            <a:r>
              <a:rPr lang="it-IT" dirty="0"/>
              <a:t>Tecniche di ricostruzione di campo stellare tramite l’algoritmo STARFIND</a:t>
            </a:r>
          </a:p>
        </p:txBody>
      </p:sp>
    </p:spTree>
    <p:extLst>
      <p:ext uri="{BB962C8B-B14F-4D97-AF65-F5344CB8AC3E}">
        <p14:creationId xmlns:p14="http://schemas.microsoft.com/office/powerpoint/2010/main" val="86045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D0EAE-B465-490E-8994-EA633EC01F2C}"/>
              </a:ext>
            </a:extLst>
          </p:cNvPr>
          <p:cNvSpPr>
            <a:spLocks noGrp="1"/>
          </p:cNvSpPr>
          <p:nvPr>
            <p:ph type="title"/>
          </p:nvPr>
        </p:nvSpPr>
        <p:spPr/>
        <p:txBody>
          <a:bodyPr/>
          <a:lstStyle/>
          <a:p>
            <a:r>
              <a:rPr lang="it-IT" dirty="0"/>
              <a:t>Una breve storia del Metodo</a:t>
            </a:r>
          </a:p>
        </p:txBody>
      </p:sp>
      <p:sp>
        <p:nvSpPr>
          <p:cNvPr id="3" name="Segnaposto contenuto 2">
            <a:extLst>
              <a:ext uri="{FF2B5EF4-FFF2-40B4-BE49-F238E27FC236}">
                <a16:creationId xmlns:a16="http://schemas.microsoft.com/office/drawing/2014/main" id="{CE4AF5AE-1BD8-45EA-837D-F7D17778233B}"/>
              </a:ext>
            </a:extLst>
          </p:cNvPr>
          <p:cNvSpPr>
            <a:spLocks noGrp="1"/>
          </p:cNvSpPr>
          <p:nvPr>
            <p:ph idx="1"/>
          </p:nvPr>
        </p:nvSpPr>
        <p:spPr/>
        <p:txBody>
          <a:bodyPr>
            <a:normAutofit fontScale="92500" lnSpcReduction="10000"/>
          </a:bodyPr>
          <a:lstStyle/>
          <a:p>
            <a:pPr algn="just"/>
            <a:r>
              <a:rPr lang="it-IT" b="1" dirty="0"/>
              <a:t>1733 </a:t>
            </a:r>
            <a:r>
              <a:rPr lang="it-IT" dirty="0"/>
              <a:t>: Problema dell’ago di Buffon «</a:t>
            </a:r>
            <a:r>
              <a:rPr lang="it-IT" b="1" dirty="0"/>
              <a:t>Essai d’</a:t>
            </a:r>
            <a:r>
              <a:rPr lang="it-IT" b="1" dirty="0" err="1"/>
              <a:t>arithmétique</a:t>
            </a:r>
            <a:r>
              <a:rPr lang="it-IT" b="1" dirty="0"/>
              <a:t> morale»</a:t>
            </a:r>
            <a:endParaRPr lang="it-IT" dirty="0"/>
          </a:p>
          <a:p>
            <a:pPr algn="just"/>
            <a:r>
              <a:rPr lang="it-IT" b="1" i="1" dirty="0"/>
              <a:t>1940s </a:t>
            </a:r>
            <a:r>
              <a:rPr lang="it-IT" dirty="0"/>
              <a:t> :  L’invenzione del metodo è attribuita a S. </a:t>
            </a:r>
            <a:r>
              <a:rPr lang="it-IT" dirty="0" err="1"/>
              <a:t>Ulam</a:t>
            </a:r>
            <a:r>
              <a:rPr lang="it-IT" dirty="0"/>
              <a:t>, J. Von Neumann, N. Metropolis.  I primi due erano coinvolti nel Progetto Manhattan (bomba atomica).  Si pensi al problema di determinare la massa critica di Uranio affinché si inneschi la reazione  a catena.  ( cfr. Markov Chain) </a:t>
            </a:r>
          </a:p>
          <a:p>
            <a:pPr algn="just"/>
            <a:r>
              <a:rPr lang="it-IT" dirty="0" err="1"/>
              <a:t>Ulam</a:t>
            </a:r>
            <a:r>
              <a:rPr lang="it-IT" dirty="0"/>
              <a:t>, von Neumann e Metropolis hanno sviluppato algoritmi per implementare il campionamento statistico su calcolatori e studiato modi per facilitare la soluzione di problemi deterministici (Integrazione numerica, </a:t>
            </a:r>
            <a:r>
              <a:rPr lang="it-IT" dirty="0" err="1"/>
              <a:t>eq</a:t>
            </a:r>
            <a:r>
              <a:rPr lang="it-IT" dirty="0"/>
              <a:t>. alle derivate parziali, etc..) utilizzando metodi basati sul campionamento statistico. </a:t>
            </a:r>
          </a:p>
          <a:p>
            <a:pPr algn="just"/>
            <a:r>
              <a:rPr lang="it-IT" b="1" dirty="0"/>
              <a:t>1949: </a:t>
            </a:r>
            <a:r>
              <a:rPr lang="it-IT" dirty="0" err="1"/>
              <a:t>Ulam</a:t>
            </a:r>
            <a:r>
              <a:rPr lang="it-IT" dirty="0"/>
              <a:t> e Metropolis,  «</a:t>
            </a:r>
            <a:r>
              <a:rPr lang="it-IT" i="1" dirty="0"/>
              <a:t>The Montecarlo Method</a:t>
            </a:r>
            <a:r>
              <a:rPr lang="it-IT" dirty="0"/>
              <a:t>», Journal of American Statistical Association, 44 (247) , 335-341, 1949</a:t>
            </a:r>
          </a:p>
          <a:p>
            <a:endParaRPr lang="it-IT" dirty="0"/>
          </a:p>
        </p:txBody>
      </p:sp>
    </p:spTree>
    <p:extLst>
      <p:ext uri="{BB962C8B-B14F-4D97-AF65-F5344CB8AC3E}">
        <p14:creationId xmlns:p14="http://schemas.microsoft.com/office/powerpoint/2010/main" val="45992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F06E96-68F8-4495-8538-3935270DB883}"/>
              </a:ext>
            </a:extLst>
          </p:cNvPr>
          <p:cNvSpPr>
            <a:spLocks noGrp="1"/>
          </p:cNvSpPr>
          <p:nvPr>
            <p:ph type="title"/>
          </p:nvPr>
        </p:nvSpPr>
        <p:spPr/>
        <p:txBody>
          <a:bodyPr/>
          <a:lstStyle/>
          <a:p>
            <a:pPr algn="ctr"/>
            <a:r>
              <a:rPr lang="it-IT" b="1" dirty="0"/>
              <a:t>Ago di Buffon (1733)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A2C19F0-FEE5-44A4-BBB2-B1CEB1589535}"/>
                  </a:ext>
                </a:extLst>
              </p:cNvPr>
              <p:cNvSpPr>
                <a:spLocks noGrp="1"/>
              </p:cNvSpPr>
              <p:nvPr>
                <p:ph idx="1"/>
              </p:nvPr>
            </p:nvSpPr>
            <p:spPr>
              <a:xfrm>
                <a:off x="838200" y="1418897"/>
                <a:ext cx="10515600" cy="4758066"/>
              </a:xfrm>
            </p:spPr>
            <p:txBody>
              <a:bodyPr>
                <a:normAutofit fontScale="40000" lnSpcReduction="20000"/>
              </a:bodyPr>
              <a:lstStyle/>
              <a:p>
                <a:pPr marL="0" indent="0" algn="just">
                  <a:buNone/>
                </a:pPr>
                <a:r>
                  <a:rPr lang="it-IT" sz="4500" dirty="0"/>
                  <a:t>Si supponga un motivo decorativo a strisce parallele (per esempio un pavimento in parquet o un tappeto a strisce), tutte della stessa larghezza, su cui si lancia in modo casuale un ago. Qual è la probabilità che l'ago cada in una posizione in cui tocca una linea fra le due strisce?</a:t>
                </a:r>
              </a:p>
              <a:p>
                <a:pPr marL="0" indent="0" algn="just">
                  <a:buNone/>
                </a:pPr>
                <a:r>
                  <a:rPr lang="it-IT" sz="4500" dirty="0"/>
                  <a:t>Se la spaziatura è pari alla lunghezza dell’ago  si ha    </a:t>
                </a:r>
                <a14:m>
                  <m:oMath xmlns:m="http://schemas.openxmlformats.org/officeDocument/2006/math">
                    <m:r>
                      <a:rPr lang="it-IT" sz="4500" b="1" i="0" smtClean="0">
                        <a:solidFill>
                          <a:srgbClr val="C00000"/>
                        </a:solidFill>
                        <a:latin typeface="Cambria Math" panose="02040503050406030204" pitchFamily="18" charset="0"/>
                        <a:ea typeface="Cambria Math" panose="02040503050406030204" pitchFamily="18" charset="0"/>
                      </a:rPr>
                      <m:t>𝐩</m:t>
                    </m:r>
                    <m:r>
                      <a:rPr lang="it-IT" sz="4500" b="1" i="1" smtClean="0">
                        <a:solidFill>
                          <a:srgbClr val="C00000"/>
                        </a:solidFill>
                        <a:latin typeface="Cambria Math" panose="02040503050406030204" pitchFamily="18" charset="0"/>
                        <a:ea typeface="Cambria Math" panose="02040503050406030204" pitchFamily="18" charset="0"/>
                      </a:rPr>
                      <m:t>=</m:t>
                    </m:r>
                    <m:f>
                      <m:fPr>
                        <m:ctrlPr>
                          <a:rPr lang="it-IT" sz="4500" b="1" i="1" smtClean="0">
                            <a:solidFill>
                              <a:srgbClr val="C00000"/>
                            </a:solidFill>
                            <a:latin typeface="Cambria Math" panose="02040503050406030204" pitchFamily="18" charset="0"/>
                            <a:ea typeface="Cambria Math" panose="02040503050406030204" pitchFamily="18" charset="0"/>
                          </a:rPr>
                        </m:ctrlPr>
                      </m:fPr>
                      <m:num>
                        <m:r>
                          <a:rPr lang="it-IT" sz="4500" b="1" i="1" smtClean="0">
                            <a:solidFill>
                              <a:srgbClr val="C00000"/>
                            </a:solidFill>
                            <a:latin typeface="Cambria Math" panose="02040503050406030204" pitchFamily="18" charset="0"/>
                            <a:ea typeface="Cambria Math" panose="02040503050406030204" pitchFamily="18" charset="0"/>
                          </a:rPr>
                          <m:t>𝟐</m:t>
                        </m:r>
                      </m:num>
                      <m:den>
                        <m:r>
                          <a:rPr lang="el-GR" sz="4500" b="1" i="1" smtClean="0">
                            <a:solidFill>
                              <a:srgbClr val="C00000"/>
                            </a:solidFill>
                            <a:latin typeface="Cambria Math" panose="02040503050406030204" pitchFamily="18" charset="0"/>
                            <a:ea typeface="Cambria Math" panose="02040503050406030204" pitchFamily="18" charset="0"/>
                          </a:rPr>
                          <m:t>𝝅</m:t>
                        </m:r>
                      </m:den>
                    </m:f>
                    <m:r>
                      <a:rPr lang="it-IT" sz="4500" b="1" i="1" smtClean="0">
                        <a:solidFill>
                          <a:srgbClr val="C00000"/>
                        </a:solidFill>
                        <a:latin typeface="Cambria Math" panose="02040503050406030204" pitchFamily="18" charset="0"/>
                        <a:ea typeface="Cambria Math" panose="02040503050406030204" pitchFamily="18" charset="0"/>
                      </a:rPr>
                      <m:t> </m:t>
                    </m:r>
                  </m:oMath>
                </a14:m>
                <a:r>
                  <a:rPr lang="it-IT" sz="4500" b="1" dirty="0">
                    <a:solidFill>
                      <a:srgbClr val="C00000"/>
                    </a:solidFill>
                  </a:rPr>
                  <a:t>  </a:t>
                </a:r>
                <a:r>
                  <a:rPr lang="it-IT" sz="4500" dirty="0"/>
                  <a:t> (dimostrarlo per esercizio)</a:t>
                </a:r>
              </a:p>
              <a:p>
                <a:pPr marL="0" indent="0" algn="just">
                  <a:buNone/>
                </a:pPr>
                <a:r>
                  <a:rPr lang="it-IT" sz="4500" dirty="0"/>
                  <a:t>Indicato con N</a:t>
                </a:r>
                <a:r>
                  <a:rPr lang="it-IT" sz="4500" baseline="-25000" dirty="0"/>
                  <a:t>S</a:t>
                </a:r>
                <a:r>
                  <a:rPr lang="it-IT" sz="4500" dirty="0"/>
                  <a:t> il numero di successi su un totale di N lanci  si ha </a:t>
                </a:r>
              </a:p>
              <a:p>
                <a:pPr marL="0" indent="0" algn="ctr">
                  <a:buNone/>
                </a:pPr>
                <a:endParaRPr lang="it-IT" sz="4500" dirty="0"/>
              </a:p>
              <a:p>
                <a:pPr marL="0" indent="0" algn="ctr">
                  <a:buNone/>
                </a:pPr>
                <a14:m>
                  <m:oMath xmlns:m="http://schemas.openxmlformats.org/officeDocument/2006/math">
                    <m:func>
                      <m:funcPr>
                        <m:ctrlPr>
                          <a:rPr lang="pt-BR" sz="4500" b="1" i="1" smtClean="0">
                            <a:solidFill>
                              <a:srgbClr val="C00000"/>
                            </a:solidFill>
                            <a:latin typeface="Cambria Math" panose="02040503050406030204" pitchFamily="18" charset="0"/>
                          </a:rPr>
                        </m:ctrlPr>
                      </m:funcPr>
                      <m:fName>
                        <m:limLow>
                          <m:limLowPr>
                            <m:ctrlPr>
                              <a:rPr lang="pt-BR" sz="4500" b="1" i="1" smtClean="0">
                                <a:solidFill>
                                  <a:srgbClr val="C00000"/>
                                </a:solidFill>
                                <a:latin typeface="Cambria Math" panose="02040503050406030204" pitchFamily="18" charset="0"/>
                              </a:rPr>
                            </m:ctrlPr>
                          </m:limLowPr>
                          <m:e>
                            <m:r>
                              <a:rPr lang="pt-BR" sz="4500" b="1" i="0" smtClean="0">
                                <a:solidFill>
                                  <a:srgbClr val="C00000"/>
                                </a:solidFill>
                                <a:latin typeface="Cambria Math" panose="02040503050406030204" pitchFamily="18" charset="0"/>
                              </a:rPr>
                              <m:t>𝐥𝐢𝐦</m:t>
                            </m:r>
                          </m:e>
                          <m:lim>
                            <m:r>
                              <a:rPr lang="it-IT" sz="4500" b="1" i="1" smtClean="0">
                                <a:solidFill>
                                  <a:srgbClr val="C00000"/>
                                </a:solidFill>
                                <a:latin typeface="Cambria Math" panose="02040503050406030204" pitchFamily="18" charset="0"/>
                              </a:rPr>
                              <m:t>𝑵</m:t>
                            </m:r>
                            <m:r>
                              <a:rPr lang="pt-BR" sz="4500" b="1" i="1" smtClean="0">
                                <a:solidFill>
                                  <a:srgbClr val="C00000"/>
                                </a:solidFill>
                                <a:latin typeface="Cambria Math" panose="02040503050406030204" pitchFamily="18" charset="0"/>
                              </a:rPr>
                              <m:t>→∞</m:t>
                            </m:r>
                          </m:lim>
                        </m:limLow>
                      </m:fName>
                      <m:e>
                        <m:f>
                          <m:fPr>
                            <m:ctrlPr>
                              <a:rPr lang="pt-BR" sz="4500" b="1" i="1" smtClean="0">
                                <a:solidFill>
                                  <a:srgbClr val="C00000"/>
                                </a:solidFill>
                                <a:latin typeface="Cambria Math" panose="02040503050406030204" pitchFamily="18" charset="0"/>
                              </a:rPr>
                            </m:ctrlPr>
                          </m:fPr>
                          <m:num>
                            <m:sSub>
                              <m:sSubPr>
                                <m:ctrlPr>
                                  <a:rPr lang="pt-BR" sz="4500" b="1" i="1" smtClean="0">
                                    <a:solidFill>
                                      <a:srgbClr val="C00000"/>
                                    </a:solidFill>
                                    <a:latin typeface="Cambria Math" panose="02040503050406030204" pitchFamily="18" charset="0"/>
                                  </a:rPr>
                                </m:ctrlPr>
                              </m:sSubPr>
                              <m:e>
                                <m:r>
                                  <a:rPr lang="pt-BR" sz="4500" b="1" i="1" smtClean="0">
                                    <a:solidFill>
                                      <a:srgbClr val="C00000"/>
                                    </a:solidFill>
                                    <a:latin typeface="Cambria Math" panose="02040503050406030204" pitchFamily="18" charset="0"/>
                                  </a:rPr>
                                  <m:t>𝑵</m:t>
                                </m:r>
                              </m:e>
                              <m:sub>
                                <m:r>
                                  <a:rPr lang="pt-BR" sz="4500" b="1" i="1" smtClean="0">
                                    <a:solidFill>
                                      <a:srgbClr val="C00000"/>
                                    </a:solidFill>
                                    <a:latin typeface="Cambria Math" panose="02040503050406030204" pitchFamily="18" charset="0"/>
                                  </a:rPr>
                                  <m:t>𝒔</m:t>
                                </m:r>
                                <m:r>
                                  <a:rPr lang="it-IT" sz="4500" b="1" i="1" smtClean="0">
                                    <a:solidFill>
                                      <a:srgbClr val="C00000"/>
                                    </a:solidFill>
                                    <a:latin typeface="Cambria Math" panose="02040503050406030204" pitchFamily="18" charset="0"/>
                                  </a:rPr>
                                  <m:t>  </m:t>
                                </m:r>
                              </m:sub>
                            </m:sSub>
                          </m:num>
                          <m:den>
                            <m:r>
                              <a:rPr lang="it-IT" sz="4500" b="1" i="1" smtClean="0">
                                <a:solidFill>
                                  <a:srgbClr val="C00000"/>
                                </a:solidFill>
                                <a:latin typeface="Cambria Math" panose="02040503050406030204" pitchFamily="18" charset="0"/>
                              </a:rPr>
                              <m:t>𝑵</m:t>
                            </m:r>
                            <m:r>
                              <a:rPr lang="it-IT" sz="4500" b="1" i="1" smtClean="0">
                                <a:solidFill>
                                  <a:srgbClr val="C00000"/>
                                </a:solidFill>
                                <a:latin typeface="Cambria Math" panose="02040503050406030204" pitchFamily="18" charset="0"/>
                              </a:rPr>
                              <m:t> </m:t>
                            </m:r>
                          </m:den>
                        </m:f>
                        <m:r>
                          <a:rPr lang="it-IT" sz="4500" b="1" i="1" smtClean="0">
                            <a:solidFill>
                              <a:srgbClr val="C00000"/>
                            </a:solidFill>
                            <a:latin typeface="Cambria Math" panose="02040503050406030204" pitchFamily="18" charset="0"/>
                          </a:rPr>
                          <m:t>= </m:t>
                        </m:r>
                        <m:f>
                          <m:fPr>
                            <m:ctrlPr>
                              <a:rPr lang="it-IT" sz="4500" b="1" i="1" smtClean="0">
                                <a:solidFill>
                                  <a:srgbClr val="C00000"/>
                                </a:solidFill>
                                <a:latin typeface="Cambria Math" panose="02040503050406030204" pitchFamily="18" charset="0"/>
                              </a:rPr>
                            </m:ctrlPr>
                          </m:fPr>
                          <m:num>
                            <m:r>
                              <a:rPr lang="it-IT" sz="4500" b="1" i="1" smtClean="0">
                                <a:solidFill>
                                  <a:srgbClr val="C00000"/>
                                </a:solidFill>
                                <a:latin typeface="Cambria Math" panose="02040503050406030204" pitchFamily="18" charset="0"/>
                              </a:rPr>
                              <m:t>𝟐</m:t>
                            </m:r>
                          </m:num>
                          <m:den>
                            <m:r>
                              <a:rPr lang="el-GR" sz="4500" b="1" i="1" smtClean="0">
                                <a:solidFill>
                                  <a:srgbClr val="C00000"/>
                                </a:solidFill>
                                <a:latin typeface="Cambria Math" panose="02040503050406030204" pitchFamily="18" charset="0"/>
                              </a:rPr>
                              <m:t>𝝅</m:t>
                            </m:r>
                          </m:den>
                        </m:f>
                      </m:e>
                    </m:func>
                  </m:oMath>
                </a14:m>
                <a:r>
                  <a:rPr lang="it-IT" sz="4500" b="1" dirty="0">
                    <a:solidFill>
                      <a:srgbClr val="C00000"/>
                    </a:solidFill>
                  </a:rPr>
                  <a:t> </a:t>
                </a:r>
              </a:p>
              <a:p>
                <a:pPr marL="0" indent="0" algn="ctr">
                  <a:buNone/>
                </a:pPr>
                <a:r>
                  <a:rPr lang="it-IT" sz="4500" dirty="0"/>
                  <a:t>   </a:t>
                </a:r>
              </a:p>
              <a:p>
                <a:pPr marL="0" indent="0" algn="just">
                  <a:buNone/>
                </a:pPr>
                <a:r>
                  <a:rPr lang="it-IT" sz="4500" dirty="0"/>
                  <a:t>Da cui segue la stima «</a:t>
                </a:r>
                <a:r>
                  <a:rPr lang="it-IT" sz="4500" dirty="0" err="1"/>
                  <a:t>pi</a:t>
                </a:r>
                <a:r>
                  <a:rPr lang="it-IT" sz="4500" dirty="0"/>
                  <a:t> greco»   (legge grandi numeri)  </a:t>
                </a:r>
              </a:p>
              <a:p>
                <a:pPr marL="0" indent="0" algn="just">
                  <a:buNone/>
                </a:pPr>
                <a:endParaRPr lang="it-IT" sz="4500" dirty="0"/>
              </a:p>
              <a:p>
                <a:pPr marL="0" indent="0" algn="ctr">
                  <a:buNone/>
                </a:pPr>
                <a:r>
                  <a:rPr lang="it-IT" sz="4500" dirty="0"/>
                  <a:t> </a:t>
                </a:r>
                <a14:m>
                  <m:oMath xmlns:m="http://schemas.openxmlformats.org/officeDocument/2006/math">
                    <m:f>
                      <m:fPr>
                        <m:ctrlPr>
                          <a:rPr lang="it-IT" sz="4500" b="1" i="1" smtClean="0">
                            <a:solidFill>
                              <a:srgbClr val="C00000"/>
                            </a:solidFill>
                            <a:latin typeface="Cambria Math" panose="02040503050406030204" pitchFamily="18" charset="0"/>
                          </a:rPr>
                        </m:ctrlPr>
                      </m:fPr>
                      <m:num>
                        <m:sSub>
                          <m:sSubPr>
                            <m:ctrlPr>
                              <a:rPr lang="it-IT" sz="4500" b="1" i="1" smtClean="0">
                                <a:solidFill>
                                  <a:srgbClr val="C00000"/>
                                </a:solidFill>
                                <a:latin typeface="Cambria Math" panose="02040503050406030204" pitchFamily="18" charset="0"/>
                              </a:rPr>
                            </m:ctrlPr>
                          </m:sSubPr>
                          <m:e>
                            <m:r>
                              <a:rPr lang="it-IT" sz="4500" b="1" i="1" smtClean="0">
                                <a:solidFill>
                                  <a:srgbClr val="C00000"/>
                                </a:solidFill>
                                <a:latin typeface="Cambria Math" panose="02040503050406030204" pitchFamily="18" charset="0"/>
                              </a:rPr>
                              <m:t>𝑵</m:t>
                            </m:r>
                          </m:e>
                          <m:sub>
                            <m:r>
                              <a:rPr lang="it-IT" sz="4500" b="1" i="1" smtClean="0">
                                <a:solidFill>
                                  <a:srgbClr val="C00000"/>
                                </a:solidFill>
                                <a:latin typeface="Cambria Math" panose="02040503050406030204" pitchFamily="18" charset="0"/>
                              </a:rPr>
                              <m:t>𝒔</m:t>
                            </m:r>
                          </m:sub>
                        </m:sSub>
                      </m:num>
                      <m:den>
                        <m:r>
                          <a:rPr lang="it-IT" sz="4500" b="1" i="1" smtClean="0">
                            <a:solidFill>
                              <a:srgbClr val="C00000"/>
                            </a:solidFill>
                            <a:latin typeface="Cambria Math" panose="02040503050406030204" pitchFamily="18" charset="0"/>
                          </a:rPr>
                          <m:t>𝑵</m:t>
                        </m:r>
                      </m:den>
                    </m:f>
                    <m:r>
                      <a:rPr lang="it-IT" sz="4500" b="1" i="1" smtClean="0">
                        <a:solidFill>
                          <a:srgbClr val="C00000"/>
                        </a:solidFill>
                        <a:latin typeface="Cambria Math" panose="02040503050406030204" pitchFamily="18" charset="0"/>
                      </a:rPr>
                      <m:t> </m:t>
                    </m:r>
                    <m:r>
                      <a:rPr lang="it-IT" sz="4500" b="1" i="1" smtClean="0">
                        <a:solidFill>
                          <a:srgbClr val="C00000"/>
                        </a:solidFill>
                        <a:latin typeface="Cambria Math" panose="02040503050406030204" pitchFamily="18" charset="0"/>
                        <a:ea typeface="Cambria Math" panose="02040503050406030204" pitchFamily="18" charset="0"/>
                      </a:rPr>
                      <m:t>≈</m:t>
                    </m:r>
                    <m:f>
                      <m:fPr>
                        <m:ctrlPr>
                          <a:rPr lang="it-IT" sz="4500" b="1" i="1" smtClean="0">
                            <a:solidFill>
                              <a:srgbClr val="C00000"/>
                            </a:solidFill>
                            <a:latin typeface="Cambria Math" panose="02040503050406030204" pitchFamily="18" charset="0"/>
                            <a:ea typeface="Cambria Math" panose="02040503050406030204" pitchFamily="18" charset="0"/>
                          </a:rPr>
                        </m:ctrlPr>
                      </m:fPr>
                      <m:num>
                        <m:r>
                          <a:rPr lang="it-IT" sz="4500" b="1" i="1" smtClean="0">
                            <a:solidFill>
                              <a:srgbClr val="C00000"/>
                            </a:solidFill>
                            <a:latin typeface="Cambria Math" panose="02040503050406030204" pitchFamily="18" charset="0"/>
                            <a:ea typeface="Cambria Math" panose="02040503050406030204" pitchFamily="18" charset="0"/>
                          </a:rPr>
                          <m:t>𝟐</m:t>
                        </m:r>
                      </m:num>
                      <m:den>
                        <m:r>
                          <a:rPr lang="it-IT" sz="4500" b="1" i="1" smtClean="0">
                            <a:solidFill>
                              <a:srgbClr val="C00000"/>
                            </a:solidFill>
                            <a:latin typeface="Cambria Math" panose="02040503050406030204" pitchFamily="18" charset="0"/>
                            <a:ea typeface="Cambria Math" panose="02040503050406030204" pitchFamily="18" charset="0"/>
                          </a:rPr>
                          <m:t>𝝅</m:t>
                        </m:r>
                      </m:den>
                    </m:f>
                  </m:oMath>
                </a14:m>
                <a:endParaRPr lang="it-IT" sz="4500" b="1" dirty="0">
                  <a:ea typeface="Cambria Math" panose="02040503050406030204" pitchFamily="18" charset="0"/>
                </a:endParaRPr>
              </a:p>
              <a:p>
                <a:pPr marL="0" indent="0" algn="just">
                  <a:buNone/>
                </a:pPr>
                <a:r>
                  <a:rPr lang="it-IT" sz="4500" dirty="0"/>
                  <a:t>Il problema è  valutare la bontà della approssimazione ovvero  stimare  in senso probabilistico </a:t>
                </a:r>
              </a:p>
              <a:p>
                <a:pPr marL="0" indent="0" algn="just">
                  <a:buNone/>
                </a:pPr>
                <a:endParaRPr lang="it-IT"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it-IT" sz="4400" b="1" i="1" dirty="0" smtClean="0">
                              <a:solidFill>
                                <a:srgbClr val="C00000"/>
                              </a:solidFill>
                              <a:latin typeface="Cambria Math" panose="02040503050406030204" pitchFamily="18" charset="0"/>
                            </a:rPr>
                          </m:ctrlPr>
                        </m:dPr>
                        <m:e>
                          <m:f>
                            <m:fPr>
                              <m:ctrlPr>
                                <a:rPr lang="it-IT" sz="4400" b="1" i="1" dirty="0">
                                  <a:solidFill>
                                    <a:srgbClr val="C00000"/>
                                  </a:solidFill>
                                  <a:latin typeface="Cambria Math" panose="02040503050406030204" pitchFamily="18" charset="0"/>
                                </a:rPr>
                              </m:ctrlPr>
                            </m:fPr>
                            <m:num>
                              <m:sSub>
                                <m:sSubPr>
                                  <m:ctrlPr>
                                    <a:rPr lang="it-IT" sz="4400" b="1" i="1" dirty="0">
                                      <a:solidFill>
                                        <a:srgbClr val="C00000"/>
                                      </a:solidFill>
                                      <a:latin typeface="Cambria Math" panose="02040503050406030204" pitchFamily="18" charset="0"/>
                                    </a:rPr>
                                  </m:ctrlPr>
                                </m:sSubPr>
                                <m:e>
                                  <m:r>
                                    <a:rPr lang="it-IT" sz="4400" b="1" i="1" dirty="0">
                                      <a:solidFill>
                                        <a:srgbClr val="C00000"/>
                                      </a:solidFill>
                                      <a:latin typeface="Cambria Math" panose="02040503050406030204" pitchFamily="18" charset="0"/>
                                    </a:rPr>
                                    <m:t>𝑵</m:t>
                                  </m:r>
                                </m:e>
                                <m:sub>
                                  <m:r>
                                    <a:rPr lang="it-IT" sz="4400" b="1" i="0" dirty="0" smtClean="0">
                                      <a:solidFill>
                                        <a:srgbClr val="C00000"/>
                                      </a:solidFill>
                                      <a:latin typeface="Cambria Math" panose="02040503050406030204" pitchFamily="18" charset="0"/>
                                    </a:rPr>
                                    <m:t>𝐬</m:t>
                                  </m:r>
                                </m:sub>
                              </m:sSub>
                            </m:num>
                            <m:den>
                              <m:r>
                                <a:rPr lang="it-IT" sz="4400" b="1" i="1" dirty="0" smtClean="0">
                                  <a:solidFill>
                                    <a:srgbClr val="C00000"/>
                                  </a:solidFill>
                                  <a:latin typeface="Cambria Math" panose="02040503050406030204" pitchFamily="18" charset="0"/>
                                </a:rPr>
                                <m:t>𝑵</m:t>
                              </m:r>
                            </m:den>
                          </m:f>
                          <m:r>
                            <a:rPr lang="it-IT" sz="4400" b="1" i="0" dirty="0">
                              <a:solidFill>
                                <a:srgbClr val="C00000"/>
                              </a:solidFill>
                              <a:latin typeface="Cambria Math" panose="02040503050406030204" pitchFamily="18" charset="0"/>
                            </a:rPr>
                            <m:t>−</m:t>
                          </m:r>
                          <m:f>
                            <m:fPr>
                              <m:ctrlPr>
                                <a:rPr lang="it-IT" sz="4400" b="1" i="1" dirty="0">
                                  <a:solidFill>
                                    <a:srgbClr val="C00000"/>
                                  </a:solidFill>
                                  <a:latin typeface="Cambria Math" panose="02040503050406030204" pitchFamily="18" charset="0"/>
                                </a:rPr>
                              </m:ctrlPr>
                            </m:fPr>
                            <m:num>
                              <m:r>
                                <a:rPr lang="it-IT" sz="4400" b="1" i="0" dirty="0">
                                  <a:solidFill>
                                    <a:srgbClr val="C00000"/>
                                  </a:solidFill>
                                  <a:latin typeface="Cambria Math" panose="02040503050406030204" pitchFamily="18" charset="0"/>
                                </a:rPr>
                                <m:t>𝟐</m:t>
                              </m:r>
                            </m:num>
                            <m:den>
                              <m:r>
                                <a:rPr lang="it-IT" sz="4400" b="1" i="1" dirty="0" smtClean="0">
                                  <a:solidFill>
                                    <a:srgbClr val="C00000"/>
                                  </a:solidFill>
                                  <a:latin typeface="Cambria Math" panose="02040503050406030204" pitchFamily="18" charset="0"/>
                                  <a:ea typeface="Cambria Math" panose="02040503050406030204" pitchFamily="18" charset="0"/>
                                </a:rPr>
                                <m:t>𝝅</m:t>
                              </m:r>
                            </m:den>
                          </m:f>
                        </m:e>
                      </m:d>
                      <m:r>
                        <a:rPr lang="it-IT" sz="4400" b="1" i="0" dirty="0">
                          <a:solidFill>
                            <a:srgbClr val="C00000"/>
                          </a:solidFill>
                          <a:latin typeface="Cambria Math" panose="02040503050406030204" pitchFamily="18" charset="0"/>
                        </a:rPr>
                        <m:t>&lt;</m:t>
                      </m:r>
                      <m:r>
                        <a:rPr lang="it-IT" sz="4400" b="1" i="0" dirty="0" smtClean="0">
                          <a:solidFill>
                            <a:srgbClr val="C00000"/>
                          </a:solidFill>
                          <a:latin typeface="Cambria Math" panose="02040503050406030204" pitchFamily="18" charset="0"/>
                        </a:rPr>
                        <m:t> ?</m:t>
                      </m:r>
                    </m:oMath>
                  </m:oMathPara>
                </a14:m>
                <a:endParaRPr lang="it-IT" sz="4400" b="1" dirty="0">
                  <a:solidFill>
                    <a:srgbClr val="C00000"/>
                  </a:solidFill>
                </a:endParaRPr>
              </a:p>
              <a:p>
                <a:pPr marL="0" indent="0" algn="ctr">
                  <a:buNone/>
                </a:pPr>
                <a:endParaRPr lang="it-IT" dirty="0"/>
              </a:p>
            </p:txBody>
          </p:sp>
        </mc:Choice>
        <mc:Fallback xmlns="">
          <p:sp>
            <p:nvSpPr>
              <p:cNvPr id="3" name="Segnaposto contenuto 2">
                <a:extLst>
                  <a:ext uri="{FF2B5EF4-FFF2-40B4-BE49-F238E27FC236}">
                    <a16:creationId xmlns:a16="http://schemas.microsoft.com/office/drawing/2014/main" id="{8A2C19F0-FEE5-44A4-BBB2-B1CEB1589535}"/>
                  </a:ext>
                </a:extLst>
              </p:cNvPr>
              <p:cNvSpPr>
                <a:spLocks noGrp="1" noRot="1" noChangeAspect="1" noMove="1" noResize="1" noEditPoints="1" noAdjustHandles="1" noChangeArrowheads="1" noChangeShapeType="1" noTextEdit="1"/>
              </p:cNvSpPr>
              <p:nvPr>
                <p:ph idx="1"/>
              </p:nvPr>
            </p:nvSpPr>
            <p:spPr>
              <a:xfrm>
                <a:off x="838200" y="1418897"/>
                <a:ext cx="10515600" cy="4758066"/>
              </a:xfrm>
              <a:blipFill>
                <a:blip r:embed="rId3"/>
                <a:stretch>
                  <a:fillRect l="-522" t="-2179" r="-464"/>
                </a:stretch>
              </a:blipFill>
            </p:spPr>
            <p:txBody>
              <a:bodyPr/>
              <a:lstStyle/>
              <a:p>
                <a:r>
                  <a:rPr lang="it-IT">
                    <a:noFill/>
                  </a:rPr>
                  <a:t> </a:t>
                </a:r>
              </a:p>
            </p:txBody>
          </p:sp>
        </mc:Fallback>
      </mc:AlternateContent>
    </p:spTree>
    <p:extLst>
      <p:ext uri="{BB962C8B-B14F-4D97-AF65-F5344CB8AC3E}">
        <p14:creationId xmlns:p14="http://schemas.microsoft.com/office/powerpoint/2010/main" val="320730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4B2949-E7F8-4087-969F-B58ED127EC7E}"/>
              </a:ext>
            </a:extLst>
          </p:cNvPr>
          <p:cNvSpPr>
            <a:spLocks noGrp="1"/>
          </p:cNvSpPr>
          <p:nvPr>
            <p:ph type="title"/>
          </p:nvPr>
        </p:nvSpPr>
        <p:spPr/>
        <p:txBody>
          <a:bodyPr/>
          <a:lstStyle/>
          <a:p>
            <a:r>
              <a:rPr lang="it-IT" dirty="0"/>
              <a:t>Una altra stima di «</a:t>
            </a:r>
            <a:r>
              <a:rPr lang="it-IT" dirty="0" err="1"/>
              <a:t>pi</a:t>
            </a:r>
            <a:r>
              <a:rPr lang="it-IT" dirty="0"/>
              <a:t> greco»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C06469F-C2E9-46C8-8115-8BC79336F4DD}"/>
                  </a:ext>
                </a:extLst>
              </p:cNvPr>
              <p:cNvSpPr>
                <a:spLocks noGrp="1"/>
              </p:cNvSpPr>
              <p:nvPr>
                <p:ph idx="1"/>
              </p:nvPr>
            </p:nvSpPr>
            <p:spPr/>
            <p:txBody>
              <a:bodyPr>
                <a:normAutofit/>
              </a:bodyPr>
              <a:lstStyle/>
              <a:p>
                <a:pPr marL="0" indent="0">
                  <a:buNone/>
                </a:pPr>
                <a:r>
                  <a:rPr lang="it-IT" dirty="0"/>
                  <a:t>Se x e y sono due variabili aleatorie uniformi in [0,1]</a:t>
                </a:r>
              </a:p>
              <a:p>
                <a:pPr marL="0" indent="0">
                  <a:buNone/>
                </a:pPr>
                <a:r>
                  <a:rPr lang="it-IT" dirty="0"/>
                  <a:t>              </a:t>
                </a:r>
                <a14:m>
                  <m:oMath xmlns:m="http://schemas.openxmlformats.org/officeDocument/2006/math">
                    <m:r>
                      <a:rPr lang="it-IT" i="1" smtClean="0">
                        <a:latin typeface="Cambria Math" panose="02040503050406030204" pitchFamily="18" charset="0"/>
                      </a:rPr>
                      <m:t>𝑃</m:t>
                    </m:r>
                    <m:d>
                      <m:dPr>
                        <m:ctrlPr>
                          <a:rPr lang="it-IT" i="1" smtClean="0">
                            <a:latin typeface="Cambria Math" panose="02040503050406030204" pitchFamily="18" charset="0"/>
                          </a:rPr>
                        </m:ctrlPr>
                      </m:dPr>
                      <m:e>
                        <m:sSup>
                          <m:sSupPr>
                            <m:ctrlPr>
                              <a:rPr lang="it-IT" i="1" smtClean="0">
                                <a:latin typeface="Cambria Math" panose="02040503050406030204" pitchFamily="18" charset="0"/>
                              </a:rPr>
                            </m:ctrlPr>
                          </m:sSupPr>
                          <m:e>
                            <m:r>
                              <a:rPr lang="it-IT" i="1" smtClean="0">
                                <a:latin typeface="Cambria Math" panose="02040503050406030204" pitchFamily="18" charset="0"/>
                              </a:rPr>
                              <m:t>𝑥</m:t>
                            </m:r>
                          </m:e>
                          <m:sup>
                            <m:r>
                              <a:rPr lang="it-IT" i="1" smtClean="0">
                                <a:latin typeface="Cambria Math" panose="02040503050406030204" pitchFamily="18" charset="0"/>
                              </a:rPr>
                              <m:t>2</m:t>
                            </m:r>
                          </m:sup>
                        </m:sSup>
                        <m:r>
                          <a:rPr lang="it-IT" i="1" smtClean="0">
                            <a:latin typeface="Cambria Math" panose="02040503050406030204" pitchFamily="18" charset="0"/>
                          </a:rPr>
                          <m:t>+</m:t>
                        </m:r>
                        <m:sSup>
                          <m:sSupPr>
                            <m:ctrlPr>
                              <a:rPr lang="it-IT" i="1" smtClean="0">
                                <a:latin typeface="Cambria Math" panose="02040503050406030204" pitchFamily="18" charset="0"/>
                              </a:rPr>
                            </m:ctrlPr>
                          </m:sSupPr>
                          <m:e>
                            <m:r>
                              <a:rPr lang="it-IT" i="1" smtClean="0">
                                <a:latin typeface="Cambria Math" panose="02040503050406030204" pitchFamily="18" charset="0"/>
                              </a:rPr>
                              <m:t>𝑦</m:t>
                            </m:r>
                          </m:e>
                          <m:sup>
                            <m:r>
                              <a:rPr lang="it-IT" i="1" smtClean="0">
                                <a:latin typeface="Cambria Math" panose="02040503050406030204" pitchFamily="18" charset="0"/>
                              </a:rPr>
                              <m:t>2</m:t>
                            </m:r>
                          </m:sup>
                        </m:sSup>
                        <m:r>
                          <a:rPr lang="it-IT" i="1" smtClean="0">
                            <a:latin typeface="Cambria Math" panose="02040503050406030204" pitchFamily="18" charset="0"/>
                          </a:rPr>
                          <m:t>&lt;1</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oMath>
                </a14:m>
                <a:endParaRPr lang="it-IT" dirty="0"/>
              </a:p>
              <a:p>
                <a:pPr marL="0" indent="0">
                  <a:buNone/>
                </a:pPr>
                <a:r>
                  <a:rPr lang="it-IT" dirty="0"/>
                  <a:t>I casi favorevoli sono i punti in rosso</a:t>
                </a:r>
              </a:p>
              <a:p>
                <a:pPr marL="0" indent="0">
                  <a:buNone/>
                </a:pPr>
                <a:endParaRPr lang="it-IT" dirty="0"/>
              </a:p>
              <a:p>
                <a:pPr marL="0" indent="0">
                  <a:buNone/>
                </a:pPr>
                <a:r>
                  <a:rPr lang="it-IT" dirty="0"/>
                  <a:t>     </a:t>
                </a:r>
              </a:p>
            </p:txBody>
          </p:sp>
        </mc:Choice>
        <mc:Fallback xmlns="">
          <p:sp>
            <p:nvSpPr>
              <p:cNvPr id="3" name="Segnaposto contenuto 2">
                <a:extLst>
                  <a:ext uri="{FF2B5EF4-FFF2-40B4-BE49-F238E27FC236}">
                    <a16:creationId xmlns:a16="http://schemas.microsoft.com/office/drawing/2014/main" id="{EC06469F-C2E9-46C8-8115-8BC79336F4D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it-IT">
                    <a:noFill/>
                  </a:rPr>
                  <a:t> </a:t>
                </a:r>
              </a:p>
            </p:txBody>
          </p:sp>
        </mc:Fallback>
      </mc:AlternateContent>
      <p:pic>
        <p:nvPicPr>
          <p:cNvPr id="5" name="Immagine 4" descr="Immagine che contiene gioco&#10;&#10;Descrizione generata automaticamente">
            <a:extLst>
              <a:ext uri="{FF2B5EF4-FFF2-40B4-BE49-F238E27FC236}">
                <a16:creationId xmlns:a16="http://schemas.microsoft.com/office/drawing/2014/main" id="{7C5BFBAE-E271-4DCD-829D-36FD4EECD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587" y="3109674"/>
            <a:ext cx="3748326" cy="3748326"/>
          </a:xfrm>
          <a:prstGeom prst="rect">
            <a:avLst/>
          </a:prstGeom>
        </p:spPr>
      </p:pic>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7A761E37-528B-4274-A018-CD266DB77D27}"/>
                  </a:ext>
                </a:extLst>
              </p:cNvPr>
              <p:cNvSpPr/>
              <p:nvPr/>
            </p:nvSpPr>
            <p:spPr>
              <a:xfrm>
                <a:off x="838200" y="4167301"/>
                <a:ext cx="4495070" cy="112614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pt-BR" sz="3600" b="1" i="1">
                              <a:solidFill>
                                <a:srgbClr val="C00000"/>
                              </a:solidFill>
                              <a:latin typeface="Cambria Math" panose="02040503050406030204" pitchFamily="18" charset="0"/>
                            </a:rPr>
                          </m:ctrlPr>
                        </m:funcPr>
                        <m:fName>
                          <m:limLow>
                            <m:limLowPr>
                              <m:ctrlPr>
                                <a:rPr lang="pt-BR" sz="3600" b="1" i="1">
                                  <a:solidFill>
                                    <a:srgbClr val="C00000"/>
                                  </a:solidFill>
                                  <a:latin typeface="Cambria Math" panose="02040503050406030204" pitchFamily="18" charset="0"/>
                                </a:rPr>
                              </m:ctrlPr>
                            </m:limLowPr>
                            <m:e>
                              <m:r>
                                <a:rPr lang="pt-BR" sz="3600" b="1">
                                  <a:solidFill>
                                    <a:srgbClr val="C00000"/>
                                  </a:solidFill>
                                  <a:latin typeface="Cambria Math" panose="02040503050406030204" pitchFamily="18" charset="0"/>
                                </a:rPr>
                                <m:t>𝐥𝐢𝐦</m:t>
                              </m:r>
                            </m:e>
                            <m:lim>
                              <m:r>
                                <a:rPr lang="it-IT" sz="3600" b="1" i="1">
                                  <a:solidFill>
                                    <a:srgbClr val="C00000"/>
                                  </a:solidFill>
                                  <a:latin typeface="Cambria Math" panose="02040503050406030204" pitchFamily="18" charset="0"/>
                                </a:rPr>
                                <m:t>𝑵</m:t>
                              </m:r>
                              <m:r>
                                <a:rPr lang="pt-BR" sz="3600" b="1" i="1">
                                  <a:solidFill>
                                    <a:srgbClr val="C00000"/>
                                  </a:solidFill>
                                  <a:latin typeface="Cambria Math" panose="02040503050406030204" pitchFamily="18" charset="0"/>
                                </a:rPr>
                                <m:t>→∞</m:t>
                              </m:r>
                            </m:lim>
                          </m:limLow>
                        </m:fName>
                        <m:e>
                          <m:f>
                            <m:fPr>
                              <m:ctrlPr>
                                <a:rPr lang="pt-BR" sz="3600" b="1" i="1">
                                  <a:solidFill>
                                    <a:srgbClr val="C00000"/>
                                  </a:solidFill>
                                  <a:latin typeface="Cambria Math" panose="02040503050406030204" pitchFamily="18" charset="0"/>
                                </a:rPr>
                              </m:ctrlPr>
                            </m:fPr>
                            <m:num>
                              <m:sSub>
                                <m:sSubPr>
                                  <m:ctrlPr>
                                    <a:rPr lang="pt-BR" sz="3600" b="1" i="1">
                                      <a:solidFill>
                                        <a:srgbClr val="C00000"/>
                                      </a:solidFill>
                                      <a:latin typeface="Cambria Math" panose="02040503050406030204" pitchFamily="18" charset="0"/>
                                    </a:rPr>
                                  </m:ctrlPr>
                                </m:sSubPr>
                                <m:e>
                                  <m:r>
                                    <a:rPr lang="pt-BR" sz="3600" b="1" i="1">
                                      <a:solidFill>
                                        <a:srgbClr val="C00000"/>
                                      </a:solidFill>
                                      <a:latin typeface="Cambria Math" panose="02040503050406030204" pitchFamily="18" charset="0"/>
                                    </a:rPr>
                                    <m:t>𝑵</m:t>
                                  </m:r>
                                </m:e>
                                <m:sub>
                                  <m:r>
                                    <a:rPr lang="pt-BR" sz="3600" b="1" i="1">
                                      <a:solidFill>
                                        <a:srgbClr val="C00000"/>
                                      </a:solidFill>
                                      <a:latin typeface="Cambria Math" panose="02040503050406030204" pitchFamily="18" charset="0"/>
                                    </a:rPr>
                                    <m:t>𝒔</m:t>
                                  </m:r>
                                  <m:r>
                                    <a:rPr lang="it-IT" sz="3600" b="1" i="1">
                                      <a:solidFill>
                                        <a:srgbClr val="C00000"/>
                                      </a:solidFill>
                                      <a:latin typeface="Cambria Math" panose="02040503050406030204" pitchFamily="18" charset="0"/>
                                    </a:rPr>
                                    <m:t>  </m:t>
                                  </m:r>
                                </m:sub>
                              </m:sSub>
                            </m:num>
                            <m:den>
                              <m:r>
                                <a:rPr lang="it-IT" sz="3600" b="1" i="1">
                                  <a:solidFill>
                                    <a:srgbClr val="C00000"/>
                                  </a:solidFill>
                                  <a:latin typeface="Cambria Math" panose="02040503050406030204" pitchFamily="18" charset="0"/>
                                </a:rPr>
                                <m:t>𝑵</m:t>
                              </m:r>
                              <m:r>
                                <a:rPr lang="it-IT" sz="3600" b="1" i="1">
                                  <a:solidFill>
                                    <a:srgbClr val="C00000"/>
                                  </a:solidFill>
                                  <a:latin typeface="Cambria Math" panose="02040503050406030204" pitchFamily="18" charset="0"/>
                                </a:rPr>
                                <m:t> </m:t>
                              </m:r>
                            </m:den>
                          </m:f>
                          <m:r>
                            <a:rPr lang="it-IT" sz="3600" b="1" i="1">
                              <a:solidFill>
                                <a:srgbClr val="C00000"/>
                              </a:solidFill>
                              <a:latin typeface="Cambria Math" panose="02040503050406030204" pitchFamily="18" charset="0"/>
                            </a:rPr>
                            <m:t>= </m:t>
                          </m:r>
                          <m:f>
                            <m:fPr>
                              <m:ctrlPr>
                                <a:rPr lang="it-IT" sz="3600" b="1" i="1">
                                  <a:solidFill>
                                    <a:srgbClr val="C00000"/>
                                  </a:solidFill>
                                  <a:latin typeface="Cambria Math" panose="02040503050406030204" pitchFamily="18" charset="0"/>
                                </a:rPr>
                              </m:ctrlPr>
                            </m:fPr>
                            <m:num>
                              <m:r>
                                <a:rPr lang="it-IT" sz="3600" b="1" i="1" smtClean="0">
                                  <a:solidFill>
                                    <a:srgbClr val="C00000"/>
                                  </a:solidFill>
                                  <a:latin typeface="Cambria Math" panose="02040503050406030204" pitchFamily="18" charset="0"/>
                                  <a:ea typeface="Cambria Math" panose="02040503050406030204" pitchFamily="18" charset="0"/>
                                </a:rPr>
                                <m:t>𝝅</m:t>
                              </m:r>
                            </m:num>
                            <m:den>
                              <m:r>
                                <a:rPr lang="it-IT" sz="3600" b="1" i="1" smtClean="0">
                                  <a:solidFill>
                                    <a:srgbClr val="C00000"/>
                                  </a:solidFill>
                                  <a:latin typeface="Cambria Math" panose="02040503050406030204" pitchFamily="18" charset="0"/>
                                </a:rPr>
                                <m:t>𝟒</m:t>
                              </m:r>
                            </m:den>
                          </m:f>
                        </m:e>
                      </m:func>
                    </m:oMath>
                  </m:oMathPara>
                </a14:m>
                <a:endParaRPr lang="it-IT" sz="3600" dirty="0"/>
              </a:p>
            </p:txBody>
          </p:sp>
        </mc:Choice>
        <mc:Fallback xmlns="">
          <p:sp>
            <p:nvSpPr>
              <p:cNvPr id="6" name="Rettangolo 5">
                <a:extLst>
                  <a:ext uri="{FF2B5EF4-FFF2-40B4-BE49-F238E27FC236}">
                    <a16:creationId xmlns:a16="http://schemas.microsoft.com/office/drawing/2014/main" id="{7A761E37-528B-4274-A018-CD266DB77D27}"/>
                  </a:ext>
                </a:extLst>
              </p:cNvPr>
              <p:cNvSpPr>
                <a:spLocks noRot="1" noChangeAspect="1" noMove="1" noResize="1" noEditPoints="1" noAdjustHandles="1" noChangeArrowheads="1" noChangeShapeType="1" noTextEdit="1"/>
              </p:cNvSpPr>
              <p:nvPr/>
            </p:nvSpPr>
            <p:spPr>
              <a:xfrm>
                <a:off x="838200" y="4167301"/>
                <a:ext cx="4495070" cy="1126142"/>
              </a:xfrm>
              <a:prstGeom prst="rect">
                <a:avLst/>
              </a:prstGeom>
              <a:blipFill>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58871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299A95-34C9-4758-ABF5-F024AC93B3FB}"/>
              </a:ext>
            </a:extLst>
          </p:cNvPr>
          <p:cNvSpPr>
            <a:spLocks noGrp="1"/>
          </p:cNvSpPr>
          <p:nvPr>
            <p:ph type="title"/>
          </p:nvPr>
        </p:nvSpPr>
        <p:spPr/>
        <p:txBody>
          <a:bodyPr/>
          <a:lstStyle/>
          <a:p>
            <a:r>
              <a:rPr lang="it-IT" dirty="0"/>
              <a:t>Stima dell’errore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6F1AF90-2EA9-474E-B627-61214D55222F}"/>
                  </a:ext>
                </a:extLst>
              </p:cNvPr>
              <p:cNvSpPr>
                <a:spLocks noGrp="1"/>
              </p:cNvSpPr>
              <p:nvPr>
                <p:ph idx="1"/>
              </p:nvPr>
            </p:nvSpPr>
            <p:spPr/>
            <p:txBody>
              <a:bodyPr/>
              <a:lstStyle/>
              <a:p>
                <a:r>
                  <a:rPr lang="it-IT" dirty="0"/>
                  <a:t>Il numero di successi Ns ha evidentemente un carattere «binomiale»</a:t>
                </a:r>
              </a:p>
              <a:p>
                <a:r>
                  <a:rPr lang="it-IT" dirty="0"/>
                  <a:t>Con varianza  </a:t>
                </a:r>
                <a14:m>
                  <m:oMath xmlns:m="http://schemas.openxmlformats.org/officeDocument/2006/math">
                    <m:r>
                      <m:rPr>
                        <m:sty m:val="p"/>
                      </m:rPr>
                      <a:rPr lang="it-IT" smtClean="0">
                        <a:latin typeface="Cambria Math" panose="02040503050406030204" pitchFamily="18" charset="0"/>
                      </a:rPr>
                      <m:t>Δ</m:t>
                    </m:r>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i="1">
                            <a:latin typeface="Cambria Math" panose="02040503050406030204" pitchFamily="18" charset="0"/>
                          </a:rPr>
                          <m:t>𝑠</m:t>
                        </m:r>
                      </m:sub>
                    </m:sSub>
                    <m:r>
                      <a:rPr lang="it-IT" i="0">
                        <a:latin typeface="Cambria Math" panose="02040503050406030204" pitchFamily="18" charset="0"/>
                      </a:rPr>
                      <m:t>=</m:t>
                    </m:r>
                    <m:rad>
                      <m:radPr>
                        <m:degHide m:val="on"/>
                        <m:ctrlPr>
                          <a:rPr lang="it-IT" i="1">
                            <a:latin typeface="Cambria Math" panose="02040503050406030204" pitchFamily="18" charset="0"/>
                          </a:rPr>
                        </m:ctrlPr>
                      </m:radPr>
                      <m:deg/>
                      <m:e>
                        <m:f>
                          <m:fPr>
                            <m:ctrlPr>
                              <a:rPr lang="it-IT" i="1">
                                <a:latin typeface="Cambria Math" panose="02040503050406030204" pitchFamily="18" charset="0"/>
                              </a:rPr>
                            </m:ctrlPr>
                          </m:fPr>
                          <m:num>
                            <m:r>
                              <a:rPr lang="it-IT" i="1" smtClean="0">
                                <a:latin typeface="Cambria Math" panose="02040503050406030204" pitchFamily="18" charset="0"/>
                                <a:ea typeface="Cambria Math" panose="02040503050406030204" pitchFamily="18" charset="0"/>
                              </a:rPr>
                              <m:t>𝜋</m:t>
                            </m:r>
                          </m:num>
                          <m:den>
                            <m:r>
                              <a:rPr lang="it-IT" i="0">
                                <a:latin typeface="Cambria Math" panose="02040503050406030204" pitchFamily="18" charset="0"/>
                              </a:rPr>
                              <m:t>4</m:t>
                            </m:r>
                          </m:den>
                        </m:f>
                        <m:d>
                          <m:dPr>
                            <m:ctrlPr>
                              <a:rPr lang="it-IT" i="1">
                                <a:latin typeface="Cambria Math" panose="02040503050406030204" pitchFamily="18" charset="0"/>
                              </a:rPr>
                            </m:ctrlPr>
                          </m:dPr>
                          <m:e>
                            <m:r>
                              <a:rPr lang="it-IT" i="0">
                                <a:latin typeface="Cambria Math" panose="02040503050406030204" pitchFamily="18" charset="0"/>
                              </a:rPr>
                              <m:t>1−</m:t>
                            </m:r>
                            <m:f>
                              <m:fPr>
                                <m:ctrlPr>
                                  <a:rPr lang="it-IT" i="1">
                                    <a:latin typeface="Cambria Math" panose="02040503050406030204" pitchFamily="18" charset="0"/>
                                  </a:rPr>
                                </m:ctrlPr>
                              </m:fPr>
                              <m:num>
                                <m:r>
                                  <a:rPr lang="it-IT" i="1">
                                    <a:latin typeface="Cambria Math" panose="02040503050406030204" pitchFamily="18" charset="0"/>
                                  </a:rPr>
                                  <m:t>𝜋</m:t>
                                </m:r>
                              </m:num>
                              <m:den>
                                <m:r>
                                  <a:rPr lang="it-IT" i="0">
                                    <a:latin typeface="Cambria Math" panose="02040503050406030204" pitchFamily="18" charset="0"/>
                                  </a:rPr>
                                  <m:t>4</m:t>
                                </m:r>
                              </m:den>
                            </m:f>
                          </m:e>
                        </m:d>
                        <m:r>
                          <a:rPr lang="it-IT" b="0" i="1" smtClean="0">
                            <a:latin typeface="Cambria Math" panose="02040503050406030204" pitchFamily="18" charset="0"/>
                          </a:rPr>
                          <m:t>𝑁</m:t>
                        </m:r>
                      </m:e>
                    </m:rad>
                  </m:oMath>
                </a14:m>
                <a:endParaRPr lang="it-IT" dirty="0"/>
              </a:p>
              <a:p>
                <a:r>
                  <a:rPr lang="it-IT" dirty="0"/>
                  <a:t>Se N è abbastanza grande in modo che la binomiale «assomigli» alla Gaussiana , abbiamo con un livello di confidenza    ̴̴68%</a:t>
                </a:r>
              </a:p>
              <a:p>
                <a:pPr marL="0" indent="0">
                  <a:buNone/>
                </a:pPr>
                <a:endParaRPr lang="it-IT" dirty="0"/>
              </a:p>
              <a:p>
                <a:endParaRPr lang="it-IT" dirty="0"/>
              </a:p>
              <a:p>
                <a:endParaRPr lang="it-IT" dirty="0"/>
              </a:p>
            </p:txBody>
          </p:sp>
        </mc:Choice>
        <mc:Fallback xmlns="">
          <p:sp>
            <p:nvSpPr>
              <p:cNvPr id="3" name="Segnaposto contenuto 2">
                <a:extLst>
                  <a:ext uri="{FF2B5EF4-FFF2-40B4-BE49-F238E27FC236}">
                    <a16:creationId xmlns:a16="http://schemas.microsoft.com/office/drawing/2014/main" id="{A6F1AF90-2EA9-474E-B627-61214D55222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14C0247F-621A-420D-BE35-5B137371B5AD}"/>
                  </a:ext>
                </a:extLst>
              </p:cNvPr>
              <p:cNvSpPr/>
              <p:nvPr/>
            </p:nvSpPr>
            <p:spPr>
              <a:xfrm>
                <a:off x="4214472" y="4663446"/>
                <a:ext cx="2848665" cy="664606"/>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it-IT" b="1" i="1" dirty="0" smtClean="0">
                              <a:solidFill>
                                <a:srgbClr val="C00000"/>
                              </a:solidFill>
                              <a:latin typeface="Cambria Math" panose="02040503050406030204" pitchFamily="18" charset="0"/>
                            </a:rPr>
                          </m:ctrlPr>
                        </m:dPr>
                        <m:e>
                          <m:f>
                            <m:fPr>
                              <m:ctrlPr>
                                <a:rPr lang="it-IT" b="1" i="1" dirty="0">
                                  <a:solidFill>
                                    <a:srgbClr val="C00000"/>
                                  </a:solidFill>
                                  <a:latin typeface="Cambria Math" panose="02040503050406030204" pitchFamily="18" charset="0"/>
                                </a:rPr>
                              </m:ctrlPr>
                            </m:fPr>
                            <m:num>
                              <m:sSub>
                                <m:sSubPr>
                                  <m:ctrlPr>
                                    <a:rPr lang="it-IT" b="1" i="1" dirty="0">
                                      <a:solidFill>
                                        <a:srgbClr val="C00000"/>
                                      </a:solidFill>
                                      <a:latin typeface="Cambria Math" panose="02040503050406030204" pitchFamily="18" charset="0"/>
                                    </a:rPr>
                                  </m:ctrlPr>
                                </m:sSubPr>
                                <m:e>
                                  <m:r>
                                    <a:rPr lang="it-IT" b="1" i="1" dirty="0">
                                      <a:solidFill>
                                        <a:srgbClr val="C00000"/>
                                      </a:solidFill>
                                      <a:latin typeface="Cambria Math" panose="02040503050406030204" pitchFamily="18" charset="0"/>
                                    </a:rPr>
                                    <m:t>𝑵</m:t>
                                  </m:r>
                                </m:e>
                                <m:sub>
                                  <m:r>
                                    <a:rPr lang="it-IT" b="1" dirty="0">
                                      <a:solidFill>
                                        <a:srgbClr val="C00000"/>
                                      </a:solidFill>
                                      <a:latin typeface="Cambria Math" panose="02040503050406030204" pitchFamily="18" charset="0"/>
                                    </a:rPr>
                                    <m:t>𝐬</m:t>
                                  </m:r>
                                </m:sub>
                              </m:sSub>
                            </m:num>
                            <m:den>
                              <m:r>
                                <a:rPr lang="it-IT" b="1" i="1" dirty="0">
                                  <a:solidFill>
                                    <a:srgbClr val="C00000"/>
                                  </a:solidFill>
                                  <a:latin typeface="Cambria Math" panose="02040503050406030204" pitchFamily="18" charset="0"/>
                                </a:rPr>
                                <m:t>𝑵</m:t>
                              </m:r>
                            </m:den>
                          </m:f>
                          <m:r>
                            <a:rPr lang="it-IT" b="1" dirty="0">
                              <a:solidFill>
                                <a:srgbClr val="C00000"/>
                              </a:solidFill>
                              <a:latin typeface="Cambria Math" panose="02040503050406030204" pitchFamily="18" charset="0"/>
                            </a:rPr>
                            <m:t>−</m:t>
                          </m:r>
                          <m:f>
                            <m:fPr>
                              <m:ctrlPr>
                                <a:rPr lang="it-IT" b="1" i="1" dirty="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𝝅</m:t>
                              </m:r>
                            </m:num>
                            <m:den>
                              <m:r>
                                <a:rPr lang="it-IT" b="1" i="1" dirty="0" smtClean="0">
                                  <a:solidFill>
                                    <a:srgbClr val="C00000"/>
                                  </a:solidFill>
                                  <a:latin typeface="Cambria Math" panose="02040503050406030204" pitchFamily="18" charset="0"/>
                                </a:rPr>
                                <m:t>𝟒</m:t>
                              </m:r>
                            </m:den>
                          </m:f>
                        </m:e>
                      </m:d>
                      <m:r>
                        <a:rPr lang="it-IT" b="1" dirty="0">
                          <a:solidFill>
                            <a:srgbClr val="C00000"/>
                          </a:solidFill>
                          <a:latin typeface="Cambria Math" panose="02040503050406030204" pitchFamily="18" charset="0"/>
                        </a:rPr>
                        <m:t>&lt;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m:t>
                          </m:r>
                          <m:sSub>
                            <m:sSubPr>
                              <m:ctrlPr>
                                <a:rPr lang="it-IT" b="1" i="1" dirty="0" smtClean="0">
                                  <a:solidFill>
                                    <a:srgbClr val="C00000"/>
                                  </a:solidFill>
                                  <a:latin typeface="Cambria Math" panose="02040503050406030204" pitchFamily="18" charset="0"/>
                                  <a:ea typeface="Cambria Math" panose="02040503050406030204" pitchFamily="18" charset="0"/>
                                </a:rPr>
                              </m:ctrlPr>
                            </m:sSubPr>
                            <m:e>
                              <m:r>
                                <a:rPr lang="it-IT" b="1" i="1" dirty="0" smtClean="0">
                                  <a:solidFill>
                                    <a:srgbClr val="C00000"/>
                                  </a:solidFill>
                                  <a:latin typeface="Cambria Math" panose="02040503050406030204" pitchFamily="18" charset="0"/>
                                  <a:ea typeface="Cambria Math" panose="02040503050406030204" pitchFamily="18" charset="0"/>
                                </a:rPr>
                                <m:t>𝑵</m:t>
                              </m:r>
                            </m:e>
                            <m:sub>
                              <m:r>
                                <a:rPr lang="it-IT" b="1" i="1" dirty="0" smtClean="0">
                                  <a:solidFill>
                                    <a:srgbClr val="C00000"/>
                                  </a:solidFill>
                                  <a:latin typeface="Cambria Math" panose="02040503050406030204" pitchFamily="18" charset="0"/>
                                  <a:ea typeface="Cambria Math" panose="02040503050406030204" pitchFamily="18" charset="0"/>
                                </a:rPr>
                                <m:t>𝒔</m:t>
                              </m:r>
                            </m:sub>
                          </m:sSub>
                        </m:num>
                        <m:den>
                          <m:r>
                            <a:rPr lang="it-IT" b="1" i="1" dirty="0" smtClean="0">
                              <a:solidFill>
                                <a:srgbClr val="C00000"/>
                              </a:solidFill>
                              <a:latin typeface="Cambria Math" panose="02040503050406030204" pitchFamily="18" charset="0"/>
                            </a:rPr>
                            <m:t>𝑵</m:t>
                          </m:r>
                        </m:den>
                      </m:f>
                      <m:r>
                        <a:rPr lang="it-IT" b="1" i="0" dirty="0" smtClean="0">
                          <a:solidFill>
                            <a:srgbClr val="C00000"/>
                          </a:solidFill>
                          <a:latin typeface="Cambria Math" panose="02040503050406030204" pitchFamily="18" charset="0"/>
                        </a:rPr>
                        <m:t> </m:t>
                      </m:r>
                      <m:r>
                        <a:rPr lang="it-IT" b="1" i="1" dirty="0" smtClean="0">
                          <a:solidFill>
                            <a:srgbClr val="C00000"/>
                          </a:solidFill>
                          <a:latin typeface="Cambria Math" panose="02040503050406030204" pitchFamily="18" charset="0"/>
                          <a:ea typeface="Cambria Math" panose="02040503050406030204" pitchFamily="18" charset="0"/>
                        </a:rPr>
                        <m: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rPr>
                            <m:t>𝟎</m:t>
                          </m:r>
                          <m:r>
                            <a:rPr lang="it-IT" b="1" i="1" dirty="0" smtClean="0">
                              <a:solidFill>
                                <a:srgbClr val="C00000"/>
                              </a:solidFill>
                              <a:latin typeface="Cambria Math" panose="02040503050406030204" pitchFamily="18" charset="0"/>
                            </a:rPr>
                            <m:t>.</m:t>
                          </m:r>
                          <m:r>
                            <a:rPr lang="it-IT" b="1" i="1" dirty="0" smtClean="0">
                              <a:solidFill>
                                <a:srgbClr val="C00000"/>
                              </a:solidFill>
                              <a:latin typeface="Cambria Math" panose="02040503050406030204" pitchFamily="18" charset="0"/>
                            </a:rPr>
                            <m:t>𝟒𝟏</m:t>
                          </m:r>
                        </m:num>
                        <m:den>
                          <m:rad>
                            <m:radPr>
                              <m:degHide m:val="on"/>
                              <m:ctrlPr>
                                <a:rPr lang="it-IT" b="1" i="1" dirty="0" smtClean="0">
                                  <a:solidFill>
                                    <a:srgbClr val="C00000"/>
                                  </a:solidFill>
                                  <a:latin typeface="Cambria Math" panose="02040503050406030204" pitchFamily="18" charset="0"/>
                                </a:rPr>
                              </m:ctrlPr>
                            </m:radPr>
                            <m:deg/>
                            <m:e>
                              <m:r>
                                <a:rPr lang="it-IT" b="1" i="1" dirty="0" smtClean="0">
                                  <a:solidFill>
                                    <a:srgbClr val="C00000"/>
                                  </a:solidFill>
                                  <a:latin typeface="Cambria Math" panose="02040503050406030204" pitchFamily="18" charset="0"/>
                                </a:rPr>
                                <m:t>𝑵</m:t>
                              </m:r>
                            </m:e>
                          </m:rad>
                        </m:den>
                      </m:f>
                      <m:r>
                        <a:rPr lang="it-IT" b="1" i="0" dirty="0" smtClean="0">
                          <a:solidFill>
                            <a:srgbClr val="C00000"/>
                          </a:solidFill>
                          <a:latin typeface="Cambria Math" panose="02040503050406030204" pitchFamily="18" charset="0"/>
                        </a:rPr>
                        <m:t>  </m:t>
                      </m:r>
                    </m:oMath>
                  </m:oMathPara>
                </a14:m>
                <a:endParaRPr lang="it-IT" b="1" dirty="0">
                  <a:solidFill>
                    <a:srgbClr val="C00000"/>
                  </a:solidFill>
                </a:endParaRPr>
              </a:p>
            </p:txBody>
          </p:sp>
        </mc:Choice>
        <mc:Fallback xmlns="">
          <p:sp>
            <p:nvSpPr>
              <p:cNvPr id="4" name="Rettangolo 3">
                <a:extLst>
                  <a:ext uri="{FF2B5EF4-FFF2-40B4-BE49-F238E27FC236}">
                    <a16:creationId xmlns:a16="http://schemas.microsoft.com/office/drawing/2014/main" id="{14C0247F-621A-420D-BE35-5B137371B5AD}"/>
                  </a:ext>
                </a:extLst>
              </p:cNvPr>
              <p:cNvSpPr>
                <a:spLocks noRot="1" noChangeAspect="1" noMove="1" noResize="1" noEditPoints="1" noAdjustHandles="1" noChangeArrowheads="1" noChangeShapeType="1" noTextEdit="1"/>
              </p:cNvSpPr>
              <p:nvPr/>
            </p:nvSpPr>
            <p:spPr>
              <a:xfrm>
                <a:off x="4214472" y="4663446"/>
                <a:ext cx="2848665" cy="664606"/>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5635299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4134</Words>
  <Application>Microsoft Office PowerPoint</Application>
  <PresentationFormat>Widescreen</PresentationFormat>
  <Paragraphs>355</Paragraphs>
  <Slides>42</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42</vt:i4>
      </vt:variant>
    </vt:vector>
  </HeadingPairs>
  <TitlesOfParts>
    <vt:vector size="50" baseType="lpstr">
      <vt:lpstr>Arial</vt:lpstr>
      <vt:lpstr>Calibri</vt:lpstr>
      <vt:lpstr>Calibri Light</vt:lpstr>
      <vt:lpstr>Cambria Math</vt:lpstr>
      <vt:lpstr>Comic Sans MS</vt:lpstr>
      <vt:lpstr>Comics</vt:lpstr>
      <vt:lpstr>Symbol</vt:lpstr>
      <vt:lpstr>Tema di Office</vt:lpstr>
      <vt:lpstr>Metodi Montecarlo per la Fisica Sperimentale </vt:lpstr>
      <vt:lpstr>Informazioni sul corso</vt:lpstr>
      <vt:lpstr>Programma del corso</vt:lpstr>
      <vt:lpstr>Materiale didattico:  </vt:lpstr>
      <vt:lpstr>Esempi di Studi presentati al colloquio finale</vt:lpstr>
      <vt:lpstr>Una breve storia del Metodo</vt:lpstr>
      <vt:lpstr>Ago di Buffon (1733) </vt:lpstr>
      <vt:lpstr>Una altra stima di «pi greco»  </vt:lpstr>
      <vt:lpstr>Stima dell’errore</vt:lpstr>
      <vt:lpstr>Esercizi</vt:lpstr>
      <vt:lpstr>Numeri casuali uniformi in [0,1] </vt:lpstr>
      <vt:lpstr>Cosa è Rand() …. Hardware o Software ? </vt:lpstr>
      <vt:lpstr>Liste di numeri casuali </vt:lpstr>
      <vt:lpstr>Esempio:  Accettanza geometrica </vt:lpstr>
      <vt:lpstr>Simulazioni Correlate </vt:lpstr>
      <vt:lpstr>Liste di numeri Pseudo-Casuali - Metodo delle Congruenze lineari  https://it.wikipedia.org/wiki/Generatore_lineare_congruenziale</vt:lpstr>
      <vt:lpstr>Numeri pseudo-casuali e ripetibilità</vt:lpstr>
      <vt:lpstr>Montecarlo VS Metodi analitici </vt:lpstr>
      <vt:lpstr>Metodo dei trapezio</vt:lpstr>
      <vt:lpstr>Approssimazione parabolica </vt:lpstr>
      <vt:lpstr>Confronto con accuratezza MC e Integrali in dimensione d</vt:lpstr>
      <vt:lpstr>    Un teorema utile per il campionamento </vt:lpstr>
      <vt:lpstr>Campionamento Esatto </vt:lpstr>
      <vt:lpstr>..e se non è invertibile! </vt:lpstr>
      <vt:lpstr>Metodo del rigetto (Von Neumann, 1951)</vt:lpstr>
      <vt:lpstr>Rigetto ottimizzato </vt:lpstr>
      <vt:lpstr>Esercizi </vt:lpstr>
      <vt:lpstr>Presentazione standard di PowerPoint</vt:lpstr>
      <vt:lpstr>Presentazione standard di PowerPoint</vt:lpstr>
      <vt:lpstr>Presentazione standard di PowerPoint</vt:lpstr>
      <vt:lpstr>Applicazione: Il  modello epidemiologico SI </vt:lpstr>
      <vt:lpstr>Equazioni del modello SI </vt:lpstr>
      <vt:lpstr>Soluzione Logistica  </vt:lpstr>
      <vt:lpstr> </vt:lpstr>
      <vt:lpstr>Distribuzione dei Ritardi  </vt:lpstr>
      <vt:lpstr>Scelta del modello per il ritardo </vt:lpstr>
      <vt:lpstr>Simulazione della convoluzione </vt:lpstr>
      <vt:lpstr>Simulazione dei ritardi </vt:lpstr>
      <vt:lpstr>Altri esempi di Integrali convolutori</vt:lpstr>
      <vt:lpstr>Campionare la distribuzione Logistica</vt:lpstr>
      <vt:lpstr>Esempio: Il mistero dei chi-square </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Metodi Montecarlo per la Fisica Sperimentale </dc:title>
  <dc:creator>SERGIO GIUDICI</dc:creator>
  <cp:lastModifiedBy>SERGIO GIUDICI</cp:lastModifiedBy>
  <cp:revision>122</cp:revision>
  <dcterms:created xsi:type="dcterms:W3CDTF">2020-03-11T10:55:55Z</dcterms:created>
  <dcterms:modified xsi:type="dcterms:W3CDTF">2020-03-26T11:18:32Z</dcterms:modified>
</cp:coreProperties>
</file>