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1" r:id="rId25"/>
    <p:sldId id="282" r:id="rId26"/>
    <p:sldId id="283" r:id="rId27"/>
    <p:sldId id="284" r:id="rId28"/>
    <p:sldId id="285" r:id="rId29"/>
    <p:sldId id="286" r:id="rId30"/>
    <p:sldId id="307" r:id="rId31"/>
    <p:sldId id="289" r:id="rId32"/>
    <p:sldId id="290" r:id="rId33"/>
    <p:sldId id="291" r:id="rId34"/>
    <p:sldId id="280" r:id="rId35"/>
    <p:sldId id="292" r:id="rId36"/>
    <p:sldId id="293" r:id="rId37"/>
    <p:sldId id="294" r:id="rId38"/>
    <p:sldId id="295" r:id="rId39"/>
    <p:sldId id="296" r:id="rId40"/>
    <p:sldId id="297" r:id="rId41"/>
    <p:sldId id="287" r:id="rId42"/>
    <p:sldId id="288" r:id="rId43"/>
    <p:sldId id="298" r:id="rId44"/>
    <p:sldId id="299" r:id="rId45"/>
    <p:sldId id="300" r:id="rId46"/>
    <p:sldId id="301" r:id="rId47"/>
    <p:sldId id="302" r:id="rId48"/>
    <p:sldId id="303" r:id="rId49"/>
    <p:sldId id="304" r:id="rId50"/>
    <p:sldId id="305" r:id="rId51"/>
    <p:sldId id="308" r:id="rId52"/>
    <p:sldId id="313" r:id="rId53"/>
    <p:sldId id="309" r:id="rId54"/>
    <p:sldId id="310" r:id="rId55"/>
    <p:sldId id="311" r:id="rId56"/>
    <p:sldId id="312" r:id="rId57"/>
    <p:sldId id="315" r:id="rId58"/>
    <p:sldId id="314" r:id="rId59"/>
    <p:sldId id="316" r:id="rId60"/>
    <p:sldId id="317" r:id="rId61"/>
    <p:sldId id="318" r:id="rId62"/>
    <p:sldId id="319" r:id="rId63"/>
    <p:sldId id="320" r:id="rId64"/>
    <p:sldId id="321" r:id="rId65"/>
    <p:sldId id="322" r:id="rId6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94" autoAdjust="0"/>
  </p:normalViewPr>
  <p:slideViewPr>
    <p:cSldViewPr snapToGrid="0">
      <p:cViewPr varScale="1">
        <p:scale>
          <a:sx n="47" d="100"/>
          <a:sy n="47" d="100"/>
        </p:scale>
        <p:origin x="119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88613-0B85-403D-92A7-6B6C545CB660}" type="datetimeFigureOut">
              <a:rPr lang="it-IT" smtClean="0"/>
              <a:t>09/04/2020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7E505-1ADA-4304-97E7-1919B4D0EBB1}" type="slidenum">
              <a:rPr lang="it-IT" smtClean="0"/>
              <a:t>‹N›</a:t>
            </a:fld>
            <a:endParaRPr lang="it-IT"/>
          </a:p>
        </p:txBody>
      </p:sp>
    </p:spTree>
    <p:extLst>
      <p:ext uri="{BB962C8B-B14F-4D97-AF65-F5344CB8AC3E}">
        <p14:creationId xmlns:p14="http://schemas.microsoft.com/office/powerpoint/2010/main" val="1502628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767E505-1ADA-4304-97E7-1919B4D0EBB1}" type="slidenum">
              <a:rPr lang="it-IT" smtClean="0"/>
              <a:t>7</a:t>
            </a:fld>
            <a:endParaRPr lang="it-IT"/>
          </a:p>
        </p:txBody>
      </p:sp>
    </p:spTree>
    <p:extLst>
      <p:ext uri="{BB962C8B-B14F-4D97-AF65-F5344CB8AC3E}">
        <p14:creationId xmlns:p14="http://schemas.microsoft.com/office/powerpoint/2010/main" val="184460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767E505-1ADA-4304-97E7-1919B4D0EBB1}" type="slidenum">
              <a:rPr lang="it-IT" smtClean="0"/>
              <a:t>57</a:t>
            </a:fld>
            <a:endParaRPr lang="it-IT"/>
          </a:p>
        </p:txBody>
      </p:sp>
    </p:spTree>
    <p:extLst>
      <p:ext uri="{BB962C8B-B14F-4D97-AF65-F5344CB8AC3E}">
        <p14:creationId xmlns:p14="http://schemas.microsoft.com/office/powerpoint/2010/main" val="3587116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1E968-4BDA-4363-81D6-D6BD0FC146F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D22C395-31F5-49FE-827C-20EB4F8A2F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757AA33-920D-4EC2-93BE-C68E299FB755}"/>
              </a:ext>
            </a:extLst>
          </p:cNvPr>
          <p:cNvSpPr>
            <a:spLocks noGrp="1"/>
          </p:cNvSpPr>
          <p:nvPr>
            <p:ph type="dt" sz="half" idx="10"/>
          </p:nvPr>
        </p:nvSpPr>
        <p:spPr/>
        <p:txBody>
          <a:bodyPr/>
          <a:lstStyle/>
          <a:p>
            <a:fld id="{1A3BF8E8-E514-488A-8533-83F354D3E341}" type="datetimeFigureOut">
              <a:rPr lang="it-IT" smtClean="0"/>
              <a:t>09/04/2020</a:t>
            </a:fld>
            <a:endParaRPr lang="it-IT"/>
          </a:p>
        </p:txBody>
      </p:sp>
      <p:sp>
        <p:nvSpPr>
          <p:cNvPr id="5" name="Segnaposto piè di pagina 4">
            <a:extLst>
              <a:ext uri="{FF2B5EF4-FFF2-40B4-BE49-F238E27FC236}">
                <a16:creationId xmlns:a16="http://schemas.microsoft.com/office/drawing/2014/main" id="{98DC41FF-C31E-45D7-9321-D3DC53274F9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8CBA9A3-27C6-46BF-8486-4E6AC865F7D8}"/>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108344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D43EDD-73CD-4326-8232-A1C4C92605B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7622D35-B05C-47B7-980F-C23EEA13E52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97D41B4-7FA6-4BA5-8A9B-633C14D52449}"/>
              </a:ext>
            </a:extLst>
          </p:cNvPr>
          <p:cNvSpPr>
            <a:spLocks noGrp="1"/>
          </p:cNvSpPr>
          <p:nvPr>
            <p:ph type="dt" sz="half" idx="10"/>
          </p:nvPr>
        </p:nvSpPr>
        <p:spPr/>
        <p:txBody>
          <a:bodyPr/>
          <a:lstStyle/>
          <a:p>
            <a:fld id="{1A3BF8E8-E514-488A-8533-83F354D3E341}" type="datetimeFigureOut">
              <a:rPr lang="it-IT" smtClean="0"/>
              <a:t>09/04/2020</a:t>
            </a:fld>
            <a:endParaRPr lang="it-IT"/>
          </a:p>
        </p:txBody>
      </p:sp>
      <p:sp>
        <p:nvSpPr>
          <p:cNvPr id="5" name="Segnaposto piè di pagina 4">
            <a:extLst>
              <a:ext uri="{FF2B5EF4-FFF2-40B4-BE49-F238E27FC236}">
                <a16:creationId xmlns:a16="http://schemas.microsoft.com/office/drawing/2014/main" id="{BC373851-81A4-43DC-B58F-7246C263EBB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9EB935F-7812-4706-A51D-722CD7BC04AA}"/>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3101954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6FA69D2-5847-46EB-87AC-5DC0D6834520}"/>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4FC2B98-9BA2-4548-A8BF-B71B132BC01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8415F9F-1F9E-42CD-867F-87BF6DF2020A}"/>
              </a:ext>
            </a:extLst>
          </p:cNvPr>
          <p:cNvSpPr>
            <a:spLocks noGrp="1"/>
          </p:cNvSpPr>
          <p:nvPr>
            <p:ph type="dt" sz="half" idx="10"/>
          </p:nvPr>
        </p:nvSpPr>
        <p:spPr/>
        <p:txBody>
          <a:bodyPr/>
          <a:lstStyle/>
          <a:p>
            <a:fld id="{1A3BF8E8-E514-488A-8533-83F354D3E341}" type="datetimeFigureOut">
              <a:rPr lang="it-IT" smtClean="0"/>
              <a:t>09/04/2020</a:t>
            </a:fld>
            <a:endParaRPr lang="it-IT"/>
          </a:p>
        </p:txBody>
      </p:sp>
      <p:sp>
        <p:nvSpPr>
          <p:cNvPr id="5" name="Segnaposto piè di pagina 4">
            <a:extLst>
              <a:ext uri="{FF2B5EF4-FFF2-40B4-BE49-F238E27FC236}">
                <a16:creationId xmlns:a16="http://schemas.microsoft.com/office/drawing/2014/main" id="{89052C50-690F-4C48-B7DC-30A119AB4CF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0A232F5-5396-4D51-8063-4426CB0CC82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392540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AF4D6F-F87A-49B7-BFD1-162A3CB1B9F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C10F2C5-1795-4CC6-A6A7-D912B00EBB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2C87990-D810-40E5-BEC6-C62BFEB9DFEE}"/>
              </a:ext>
            </a:extLst>
          </p:cNvPr>
          <p:cNvSpPr>
            <a:spLocks noGrp="1"/>
          </p:cNvSpPr>
          <p:nvPr>
            <p:ph type="dt" sz="half" idx="10"/>
          </p:nvPr>
        </p:nvSpPr>
        <p:spPr/>
        <p:txBody>
          <a:bodyPr/>
          <a:lstStyle/>
          <a:p>
            <a:fld id="{1A3BF8E8-E514-488A-8533-83F354D3E341}" type="datetimeFigureOut">
              <a:rPr lang="it-IT" smtClean="0"/>
              <a:t>09/04/2020</a:t>
            </a:fld>
            <a:endParaRPr lang="it-IT"/>
          </a:p>
        </p:txBody>
      </p:sp>
      <p:sp>
        <p:nvSpPr>
          <p:cNvPr id="5" name="Segnaposto piè di pagina 4">
            <a:extLst>
              <a:ext uri="{FF2B5EF4-FFF2-40B4-BE49-F238E27FC236}">
                <a16:creationId xmlns:a16="http://schemas.microsoft.com/office/drawing/2014/main" id="{A15755DE-0D87-4401-99B8-9311289F0C7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18F6EFC-8907-4B09-BAF7-855B5E25A9F0}"/>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225237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18CD89-E7AA-4232-887E-AAEEF9C3A8E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EA5CF54-6295-4EFC-8079-398FD18F94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5363609-DD65-487D-8F67-B222E0C9E293}"/>
              </a:ext>
            </a:extLst>
          </p:cNvPr>
          <p:cNvSpPr>
            <a:spLocks noGrp="1"/>
          </p:cNvSpPr>
          <p:nvPr>
            <p:ph type="dt" sz="half" idx="10"/>
          </p:nvPr>
        </p:nvSpPr>
        <p:spPr/>
        <p:txBody>
          <a:bodyPr/>
          <a:lstStyle/>
          <a:p>
            <a:fld id="{1A3BF8E8-E514-488A-8533-83F354D3E341}" type="datetimeFigureOut">
              <a:rPr lang="it-IT" smtClean="0"/>
              <a:t>09/04/2020</a:t>
            </a:fld>
            <a:endParaRPr lang="it-IT"/>
          </a:p>
        </p:txBody>
      </p:sp>
      <p:sp>
        <p:nvSpPr>
          <p:cNvPr id="5" name="Segnaposto piè di pagina 4">
            <a:extLst>
              <a:ext uri="{FF2B5EF4-FFF2-40B4-BE49-F238E27FC236}">
                <a16:creationId xmlns:a16="http://schemas.microsoft.com/office/drawing/2014/main" id="{C19182C5-E8BE-43FD-85D9-3152451EFD8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FFB3640-3CEE-4C4C-B370-19E3F3FFDE60}"/>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3129684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07FB38-0C20-4C78-A536-8FDD33BF693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55B7262-9023-427E-A35C-7A38BDB366D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0DA4A0C-33FD-433F-B346-2D1508B6234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BD858D0D-79D7-4028-AF6D-94C536EFCD56}"/>
              </a:ext>
            </a:extLst>
          </p:cNvPr>
          <p:cNvSpPr>
            <a:spLocks noGrp="1"/>
          </p:cNvSpPr>
          <p:nvPr>
            <p:ph type="dt" sz="half" idx="10"/>
          </p:nvPr>
        </p:nvSpPr>
        <p:spPr/>
        <p:txBody>
          <a:bodyPr/>
          <a:lstStyle/>
          <a:p>
            <a:fld id="{1A3BF8E8-E514-488A-8533-83F354D3E341}" type="datetimeFigureOut">
              <a:rPr lang="it-IT" smtClean="0"/>
              <a:t>09/04/2020</a:t>
            </a:fld>
            <a:endParaRPr lang="it-IT"/>
          </a:p>
        </p:txBody>
      </p:sp>
      <p:sp>
        <p:nvSpPr>
          <p:cNvPr id="6" name="Segnaposto piè di pagina 5">
            <a:extLst>
              <a:ext uri="{FF2B5EF4-FFF2-40B4-BE49-F238E27FC236}">
                <a16:creationId xmlns:a16="http://schemas.microsoft.com/office/drawing/2014/main" id="{7F0DF388-4FBA-40A9-AACF-E1C32C9DBDF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A66DB59-AB49-4623-BA02-73E82524561D}"/>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2895058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62C8B5-001D-433C-837F-D2B1C0A5C21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D5E3AC8-4BA7-4401-929D-CFA1EE2D95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E8F1249-325F-43B2-AF5A-E88D2050E9C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CE58CF7-8930-437B-8503-381D5DFC1B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FE2FB0B-5DA7-4D0C-AF75-496AF2F9E0F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00B7C94-0DBD-423C-AF2A-5EF6CA018919}"/>
              </a:ext>
            </a:extLst>
          </p:cNvPr>
          <p:cNvSpPr>
            <a:spLocks noGrp="1"/>
          </p:cNvSpPr>
          <p:nvPr>
            <p:ph type="dt" sz="half" idx="10"/>
          </p:nvPr>
        </p:nvSpPr>
        <p:spPr/>
        <p:txBody>
          <a:bodyPr/>
          <a:lstStyle/>
          <a:p>
            <a:fld id="{1A3BF8E8-E514-488A-8533-83F354D3E341}" type="datetimeFigureOut">
              <a:rPr lang="it-IT" smtClean="0"/>
              <a:t>09/04/2020</a:t>
            </a:fld>
            <a:endParaRPr lang="it-IT"/>
          </a:p>
        </p:txBody>
      </p:sp>
      <p:sp>
        <p:nvSpPr>
          <p:cNvPr id="8" name="Segnaposto piè di pagina 7">
            <a:extLst>
              <a:ext uri="{FF2B5EF4-FFF2-40B4-BE49-F238E27FC236}">
                <a16:creationId xmlns:a16="http://schemas.microsoft.com/office/drawing/2014/main" id="{31078AF4-7D15-4074-9108-D152EB80B93E}"/>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02DC8B6-9E56-45E5-85B6-44B0E35AA02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1173460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1D88EA-4921-4F18-B441-A2A5CFBECA7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591D209-A06F-4A3C-AC2F-3FF776B02471}"/>
              </a:ext>
            </a:extLst>
          </p:cNvPr>
          <p:cNvSpPr>
            <a:spLocks noGrp="1"/>
          </p:cNvSpPr>
          <p:nvPr>
            <p:ph type="dt" sz="half" idx="10"/>
          </p:nvPr>
        </p:nvSpPr>
        <p:spPr/>
        <p:txBody>
          <a:bodyPr/>
          <a:lstStyle/>
          <a:p>
            <a:fld id="{1A3BF8E8-E514-488A-8533-83F354D3E341}" type="datetimeFigureOut">
              <a:rPr lang="it-IT" smtClean="0"/>
              <a:t>09/04/2020</a:t>
            </a:fld>
            <a:endParaRPr lang="it-IT"/>
          </a:p>
        </p:txBody>
      </p:sp>
      <p:sp>
        <p:nvSpPr>
          <p:cNvPr id="4" name="Segnaposto piè di pagina 3">
            <a:extLst>
              <a:ext uri="{FF2B5EF4-FFF2-40B4-BE49-F238E27FC236}">
                <a16:creationId xmlns:a16="http://schemas.microsoft.com/office/drawing/2014/main" id="{B36F54A5-C51E-4AA5-8D9C-3960D68BBA5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239D14AD-D0BF-481C-8873-E15D37E3E617}"/>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710791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A490DFE-02F2-4C66-9930-F94AE7250500}"/>
              </a:ext>
            </a:extLst>
          </p:cNvPr>
          <p:cNvSpPr>
            <a:spLocks noGrp="1"/>
          </p:cNvSpPr>
          <p:nvPr>
            <p:ph type="dt" sz="half" idx="10"/>
          </p:nvPr>
        </p:nvSpPr>
        <p:spPr/>
        <p:txBody>
          <a:bodyPr/>
          <a:lstStyle/>
          <a:p>
            <a:fld id="{1A3BF8E8-E514-488A-8533-83F354D3E341}" type="datetimeFigureOut">
              <a:rPr lang="it-IT" smtClean="0"/>
              <a:t>09/04/2020</a:t>
            </a:fld>
            <a:endParaRPr lang="it-IT"/>
          </a:p>
        </p:txBody>
      </p:sp>
      <p:sp>
        <p:nvSpPr>
          <p:cNvPr id="3" name="Segnaposto piè di pagina 2">
            <a:extLst>
              <a:ext uri="{FF2B5EF4-FFF2-40B4-BE49-F238E27FC236}">
                <a16:creationId xmlns:a16="http://schemas.microsoft.com/office/drawing/2014/main" id="{3903D29F-94F0-400D-83FF-7C15301381A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B3D4E9C4-CC02-4581-B8D1-1D8985714A9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868832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A275B3-989D-4F71-BC7A-B5E3C5BA702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4A35CED-AC02-4C07-9A98-447D9E90D7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C022999-3968-4B90-8184-106C18AEE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2CD4C59-AE72-4F17-AB2C-62AB8D495B40}"/>
              </a:ext>
            </a:extLst>
          </p:cNvPr>
          <p:cNvSpPr>
            <a:spLocks noGrp="1"/>
          </p:cNvSpPr>
          <p:nvPr>
            <p:ph type="dt" sz="half" idx="10"/>
          </p:nvPr>
        </p:nvSpPr>
        <p:spPr/>
        <p:txBody>
          <a:bodyPr/>
          <a:lstStyle/>
          <a:p>
            <a:fld id="{1A3BF8E8-E514-488A-8533-83F354D3E341}" type="datetimeFigureOut">
              <a:rPr lang="it-IT" smtClean="0"/>
              <a:t>09/04/2020</a:t>
            </a:fld>
            <a:endParaRPr lang="it-IT"/>
          </a:p>
        </p:txBody>
      </p:sp>
      <p:sp>
        <p:nvSpPr>
          <p:cNvPr id="6" name="Segnaposto piè di pagina 5">
            <a:extLst>
              <a:ext uri="{FF2B5EF4-FFF2-40B4-BE49-F238E27FC236}">
                <a16:creationId xmlns:a16="http://schemas.microsoft.com/office/drawing/2014/main" id="{95D8BBBB-F12D-4713-90A4-1169ECFB3F6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5AE851F-0623-41AA-9118-FC0381E9B5E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272921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0A304-38C1-4E71-9C32-AA76F9707CB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0195F25-4358-4B96-92A5-DB4D8D079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93DA457-0C62-4D80-AE64-F43015A1E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F94F419-A9E4-4946-9A12-8B819604E673}"/>
              </a:ext>
            </a:extLst>
          </p:cNvPr>
          <p:cNvSpPr>
            <a:spLocks noGrp="1"/>
          </p:cNvSpPr>
          <p:nvPr>
            <p:ph type="dt" sz="half" idx="10"/>
          </p:nvPr>
        </p:nvSpPr>
        <p:spPr/>
        <p:txBody>
          <a:bodyPr/>
          <a:lstStyle/>
          <a:p>
            <a:fld id="{1A3BF8E8-E514-488A-8533-83F354D3E341}" type="datetimeFigureOut">
              <a:rPr lang="it-IT" smtClean="0"/>
              <a:t>09/04/2020</a:t>
            </a:fld>
            <a:endParaRPr lang="it-IT"/>
          </a:p>
        </p:txBody>
      </p:sp>
      <p:sp>
        <p:nvSpPr>
          <p:cNvPr id="6" name="Segnaposto piè di pagina 5">
            <a:extLst>
              <a:ext uri="{FF2B5EF4-FFF2-40B4-BE49-F238E27FC236}">
                <a16:creationId xmlns:a16="http://schemas.microsoft.com/office/drawing/2014/main" id="{1A90A86E-4286-4940-AF49-BF531F17468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69E5AE4-75A4-45A9-B743-1F76248D7F8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699115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C05AB28-6B86-4CD4-A10F-74D6415AFD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B973F55-ACD7-48EE-A6DC-CBE16550F6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841C89F-A4F0-4E53-AFA4-387AE87FA7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3BF8E8-E514-488A-8533-83F354D3E341}" type="datetimeFigureOut">
              <a:rPr lang="it-IT" smtClean="0"/>
              <a:t>09/04/2020</a:t>
            </a:fld>
            <a:endParaRPr lang="it-IT"/>
          </a:p>
        </p:txBody>
      </p:sp>
      <p:sp>
        <p:nvSpPr>
          <p:cNvPr id="5" name="Segnaposto piè di pagina 4">
            <a:extLst>
              <a:ext uri="{FF2B5EF4-FFF2-40B4-BE49-F238E27FC236}">
                <a16:creationId xmlns:a16="http://schemas.microsoft.com/office/drawing/2014/main" id="{B9191DBA-00B3-46B4-82ED-E56E7605B0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2E90987-8841-4DA0-A117-261DDCCD6F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22904-49BA-40AF-A23B-96A5916ADBF5}" type="slidenum">
              <a:rPr lang="it-IT" smtClean="0"/>
              <a:t>‹N›</a:t>
            </a:fld>
            <a:endParaRPr lang="it-IT"/>
          </a:p>
        </p:txBody>
      </p:sp>
    </p:spTree>
    <p:extLst>
      <p:ext uri="{BB962C8B-B14F-4D97-AF65-F5344CB8AC3E}">
        <p14:creationId xmlns:p14="http://schemas.microsoft.com/office/powerpoint/2010/main" val="1662947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210.png"/></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83E89E-387A-4F92-B3BD-DD8EF2597488}"/>
              </a:ext>
            </a:extLst>
          </p:cNvPr>
          <p:cNvSpPr>
            <a:spLocks noGrp="1"/>
          </p:cNvSpPr>
          <p:nvPr>
            <p:ph type="ctrTitle"/>
          </p:nvPr>
        </p:nvSpPr>
        <p:spPr/>
        <p:txBody>
          <a:bodyPr/>
          <a:lstStyle/>
          <a:p>
            <a:r>
              <a:rPr lang="it-IT" dirty="0"/>
              <a:t>Metodi Montecarlo per la Fisica Sperimentale </a:t>
            </a:r>
          </a:p>
        </p:txBody>
      </p:sp>
      <p:sp>
        <p:nvSpPr>
          <p:cNvPr id="3" name="Sottotitolo 2">
            <a:extLst>
              <a:ext uri="{FF2B5EF4-FFF2-40B4-BE49-F238E27FC236}">
                <a16:creationId xmlns:a16="http://schemas.microsoft.com/office/drawing/2014/main" id="{1EF8E532-4518-40C2-95E9-ED41833675DE}"/>
              </a:ext>
            </a:extLst>
          </p:cNvPr>
          <p:cNvSpPr>
            <a:spLocks noGrp="1"/>
          </p:cNvSpPr>
          <p:nvPr>
            <p:ph type="subTitle" idx="1"/>
          </p:nvPr>
        </p:nvSpPr>
        <p:spPr/>
        <p:txBody>
          <a:bodyPr/>
          <a:lstStyle/>
          <a:p>
            <a:r>
              <a:rPr lang="it-IT" dirty="0"/>
              <a:t>Sergio Giudici </a:t>
            </a:r>
          </a:p>
          <a:p>
            <a:r>
              <a:rPr lang="it-IT" dirty="0"/>
              <a:t>Dipartimento di Fisica – Università di Pisa </a:t>
            </a:r>
          </a:p>
          <a:p>
            <a:r>
              <a:rPr lang="it-IT" dirty="0"/>
              <a:t>sergio.giudici@unipi.it</a:t>
            </a:r>
          </a:p>
        </p:txBody>
      </p:sp>
    </p:spTree>
    <p:extLst>
      <p:ext uri="{BB962C8B-B14F-4D97-AF65-F5344CB8AC3E}">
        <p14:creationId xmlns:p14="http://schemas.microsoft.com/office/powerpoint/2010/main" val="4464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85596D-38DE-4513-8D17-96B31A8B1246}"/>
              </a:ext>
            </a:extLst>
          </p:cNvPr>
          <p:cNvSpPr>
            <a:spLocks noGrp="1"/>
          </p:cNvSpPr>
          <p:nvPr>
            <p:ph type="title"/>
          </p:nvPr>
        </p:nvSpPr>
        <p:spPr/>
        <p:txBody>
          <a:bodyPr/>
          <a:lstStyle/>
          <a:p>
            <a:r>
              <a:rPr lang="it-IT" b="1" dirty="0"/>
              <a:t>Esercizi</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5D4F340-C7AD-41D5-8178-4E3172E193A7}"/>
                  </a:ext>
                </a:extLst>
              </p:cNvPr>
              <p:cNvSpPr>
                <a:spLocks noGrp="1"/>
              </p:cNvSpPr>
              <p:nvPr>
                <p:ph idx="1"/>
              </p:nvPr>
            </p:nvSpPr>
            <p:spPr/>
            <p:txBody>
              <a:bodyPr>
                <a:normAutofit fontScale="85000" lnSpcReduction="20000"/>
              </a:bodyPr>
              <a:lstStyle/>
              <a:p>
                <a:r>
                  <a:rPr lang="it-IT" dirty="0"/>
                  <a:t>Discutere l’errore nel caso in cui si stimi </a:t>
                </a:r>
                <a:r>
                  <a:rPr lang="it-IT" dirty="0" err="1"/>
                  <a:t>pi</a:t>
                </a:r>
                <a:r>
                  <a:rPr lang="it-IT" dirty="0"/>
                  <a:t> greco con un ottante di sfera ovvero con </a:t>
                </a:r>
                <a:r>
                  <a:rPr lang="it-IT" dirty="0" err="1"/>
                  <a:t>x,y,z</a:t>
                </a:r>
                <a:r>
                  <a:rPr lang="it-IT" dirty="0"/>
                  <a:t> uniformi in [0,1]  e valutando la probabilità </a:t>
                </a:r>
              </a:p>
              <a:p>
                <a:pPr marL="0" indent="0" algn="ctr">
                  <a:buNone/>
                </a:pPr>
                <a:endParaRPr lang="it-IT" dirty="0"/>
              </a:p>
              <a:p>
                <a:pPr marL="0" indent="0" algn="ctr">
                  <a:buNone/>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𝑃</m:t>
                      </m:r>
                      <m:d>
                        <m:dPr>
                          <m:ctrlPr>
                            <a:rPr lang="it-IT" i="1">
                              <a:latin typeface="Cambria Math" panose="02040503050406030204" pitchFamily="18" charset="0"/>
                            </a:rPr>
                          </m:ctrlPr>
                        </m:dPr>
                        <m:e>
                          <m:sSup>
                            <m:sSupPr>
                              <m:ctrlPr>
                                <a:rPr lang="it-IT" i="1">
                                  <a:latin typeface="Cambria Math" panose="02040503050406030204" pitchFamily="18" charset="0"/>
                                </a:rPr>
                              </m:ctrlPr>
                            </m:sSupPr>
                            <m:e>
                              <m:r>
                                <a:rPr lang="it-IT" i="1">
                                  <a:latin typeface="Cambria Math" panose="02040503050406030204" pitchFamily="18" charset="0"/>
                                </a:rPr>
                                <m:t>𝑥</m:t>
                              </m:r>
                            </m:e>
                            <m:sup>
                              <m:r>
                                <a:rPr lang="it-IT" i="1">
                                  <a:latin typeface="Cambria Math" panose="02040503050406030204" pitchFamily="18" charset="0"/>
                                </a:rPr>
                                <m:t>2</m:t>
                              </m:r>
                            </m:sup>
                          </m:sSup>
                          <m:r>
                            <a:rPr lang="it-IT" i="1">
                              <a:latin typeface="Cambria Math" panose="02040503050406030204" pitchFamily="18" charset="0"/>
                            </a:rPr>
                            <m:t>+</m:t>
                          </m:r>
                          <m:sSup>
                            <m:sSupPr>
                              <m:ctrlPr>
                                <a:rPr lang="it-IT" i="1">
                                  <a:latin typeface="Cambria Math" panose="02040503050406030204" pitchFamily="18" charset="0"/>
                                </a:rPr>
                              </m:ctrlPr>
                            </m:sSupPr>
                            <m:e>
                              <m:r>
                                <a:rPr lang="it-IT" i="1">
                                  <a:latin typeface="Cambria Math" panose="02040503050406030204" pitchFamily="18" charset="0"/>
                                </a:rPr>
                                <m:t>𝑦</m:t>
                              </m:r>
                            </m:e>
                            <m:sup>
                              <m:r>
                                <a:rPr lang="it-IT" i="1">
                                  <a:latin typeface="Cambria Math" panose="02040503050406030204" pitchFamily="18" charset="0"/>
                                </a:rPr>
                                <m:t>2</m:t>
                              </m:r>
                            </m:sup>
                          </m:sSup>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𝑧</m:t>
                              </m:r>
                            </m:e>
                            <m:sup>
                              <m:r>
                                <a:rPr lang="it-IT" b="0" i="1" smtClean="0">
                                  <a:latin typeface="Cambria Math" panose="02040503050406030204" pitchFamily="18" charset="0"/>
                                </a:rPr>
                                <m:t>2</m:t>
                              </m:r>
                            </m:sup>
                          </m:sSup>
                          <m:r>
                            <a:rPr lang="it-IT" i="1">
                              <a:latin typeface="Cambria Math" panose="02040503050406030204" pitchFamily="18" charset="0"/>
                            </a:rPr>
                            <m:t>&lt;1</m:t>
                          </m:r>
                        </m:e>
                      </m:d>
                    </m:oMath>
                  </m:oMathPara>
                </a14:m>
                <a:endParaRPr lang="it-IT" dirty="0"/>
              </a:p>
              <a:p>
                <a:pPr marL="0" indent="0" algn="ctr">
                  <a:buNone/>
                </a:pPr>
                <a:endParaRPr lang="it-IT" dirty="0"/>
              </a:p>
              <a:p>
                <a:pPr algn="just"/>
                <a:r>
                  <a:rPr lang="it-IT" dirty="0"/>
                  <a:t>Si consideri il caso con  n variabili uniformi in [0,1]  (n-sfera)  e dire se «conviene» spingersi a dimensioni elevate </a:t>
                </a:r>
              </a:p>
              <a:p>
                <a:pPr marL="0" indent="0" algn="just">
                  <a:buNone/>
                </a:pPr>
                <a:endParaRPr lang="it-IT" dirty="0"/>
              </a:p>
              <a:p>
                <a:pPr marL="0" indent="0" algn="just">
                  <a:buNone/>
                </a:pPr>
                <a:endParaRPr lang="it-IT" dirty="0"/>
              </a:p>
              <a:p>
                <a:pPr marL="0" indent="0" algn="ctr">
                  <a:buNone/>
                </a:pPr>
                <a:endParaRPr lang="it-IT" dirty="0"/>
              </a:p>
              <a:p>
                <a:pPr marL="0" indent="0" algn="ctr">
                  <a:buNone/>
                </a:pPr>
                <a:r>
                  <a:rPr lang="it-IT" dirty="0"/>
                  <a:t>   </a:t>
                </a:r>
              </a:p>
              <a:p>
                <a:pPr marL="0" indent="0" algn="ctr">
                  <a:buNone/>
                </a:pPr>
                <a:r>
                  <a:rPr lang="it-IT" dirty="0"/>
                  <a:t>  </a:t>
                </a:r>
              </a:p>
            </p:txBody>
          </p:sp>
        </mc:Choice>
        <mc:Fallback xmlns="">
          <p:sp>
            <p:nvSpPr>
              <p:cNvPr id="3" name="Segnaposto contenuto 2">
                <a:extLst>
                  <a:ext uri="{FF2B5EF4-FFF2-40B4-BE49-F238E27FC236}">
                    <a16:creationId xmlns:a16="http://schemas.microsoft.com/office/drawing/2014/main" id="{35D4F340-C7AD-41D5-8178-4E3172E193A7}"/>
                  </a:ext>
                </a:extLst>
              </p:cNvPr>
              <p:cNvSpPr>
                <a:spLocks noGrp="1" noRot="1" noChangeAspect="1" noMove="1" noResize="1" noEditPoints="1" noAdjustHandles="1" noChangeArrowheads="1" noChangeShapeType="1" noTextEdit="1"/>
              </p:cNvSpPr>
              <p:nvPr>
                <p:ph idx="1"/>
              </p:nvPr>
            </p:nvSpPr>
            <p:spPr>
              <a:blipFill>
                <a:blip r:embed="rId2"/>
                <a:stretch>
                  <a:fillRect l="-812" t="-3221" r="-870"/>
                </a:stretch>
              </a:blipFill>
            </p:spPr>
            <p:txBody>
              <a:bodyPr/>
              <a:lstStyle/>
              <a:p>
                <a:r>
                  <a:rPr lang="it-IT">
                    <a:noFill/>
                  </a:rPr>
                  <a:t> </a:t>
                </a:r>
              </a:p>
            </p:txBody>
          </p:sp>
        </mc:Fallback>
      </mc:AlternateContent>
    </p:spTree>
    <p:extLst>
      <p:ext uri="{BB962C8B-B14F-4D97-AF65-F5344CB8AC3E}">
        <p14:creationId xmlns:p14="http://schemas.microsoft.com/office/powerpoint/2010/main" val="1807593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DB575A-1948-410D-A81C-F8549420E90A}"/>
              </a:ext>
            </a:extLst>
          </p:cNvPr>
          <p:cNvSpPr>
            <a:spLocks noGrp="1"/>
          </p:cNvSpPr>
          <p:nvPr>
            <p:ph type="title"/>
          </p:nvPr>
        </p:nvSpPr>
        <p:spPr/>
        <p:txBody>
          <a:bodyPr/>
          <a:lstStyle/>
          <a:p>
            <a:pPr algn="ctr"/>
            <a:r>
              <a:rPr lang="it-IT" b="1" dirty="0"/>
              <a:t>Numeri casuali uniformi in [0,1] </a:t>
            </a:r>
          </a:p>
        </p:txBody>
      </p:sp>
      <p:sp>
        <p:nvSpPr>
          <p:cNvPr id="3" name="Segnaposto contenuto 2">
            <a:extLst>
              <a:ext uri="{FF2B5EF4-FFF2-40B4-BE49-F238E27FC236}">
                <a16:creationId xmlns:a16="http://schemas.microsoft.com/office/drawing/2014/main" id="{9C1D9700-0E58-43FD-BDC0-2F6AC08C2E9F}"/>
              </a:ext>
            </a:extLst>
          </p:cNvPr>
          <p:cNvSpPr>
            <a:spLocks noGrp="1"/>
          </p:cNvSpPr>
          <p:nvPr>
            <p:ph idx="1"/>
          </p:nvPr>
        </p:nvSpPr>
        <p:spPr/>
        <p:txBody>
          <a:bodyPr>
            <a:normAutofit/>
          </a:bodyPr>
          <a:lstStyle/>
          <a:p>
            <a:r>
              <a:rPr lang="it-IT" dirty="0"/>
              <a:t>La stima di π  si basa sul campionamento uniforme dell’intervallo [0,1]</a:t>
            </a:r>
          </a:p>
          <a:p>
            <a:r>
              <a:rPr lang="it-IT" dirty="0"/>
              <a:t>Come si realizza tale uniformità ? </a:t>
            </a:r>
          </a:p>
          <a:p>
            <a:r>
              <a:rPr lang="it-IT" dirty="0"/>
              <a:t>Si consideri  l’intero I a caso in formato binario con 64 bit</a:t>
            </a:r>
          </a:p>
          <a:p>
            <a:pPr marL="0" indent="0">
              <a:buNone/>
            </a:pPr>
            <a:r>
              <a:rPr lang="it-IT" b="1" dirty="0"/>
              <a:t>                                I = 01101010010101001…00111  </a:t>
            </a:r>
          </a:p>
          <a:p>
            <a:r>
              <a:rPr lang="it-IT" b="1" dirty="0"/>
              <a:t>Si tratta di una successione casuale di 0 e 1 che in linea di principio  si potrebbe generare tirando una moneta 64 volte. </a:t>
            </a:r>
          </a:p>
          <a:p>
            <a:pPr algn="just"/>
            <a:r>
              <a:rPr lang="it-IT" dirty="0"/>
              <a:t>Il massimo di questi interi è </a:t>
            </a:r>
            <a:r>
              <a:rPr lang="it-IT" b="1" dirty="0"/>
              <a:t>IMAX = 2</a:t>
            </a:r>
            <a:r>
              <a:rPr lang="it-IT" b="1" baseline="30000" dirty="0"/>
              <a:t> n-1 </a:t>
            </a:r>
          </a:p>
          <a:p>
            <a:pPr algn="just"/>
            <a:r>
              <a:rPr lang="it-IT" b="1" dirty="0"/>
              <a:t>Allora I/IMAX è uniforme in [0,1]   </a:t>
            </a:r>
          </a:p>
        </p:txBody>
      </p:sp>
    </p:spTree>
    <p:extLst>
      <p:ext uri="{BB962C8B-B14F-4D97-AF65-F5344CB8AC3E}">
        <p14:creationId xmlns:p14="http://schemas.microsoft.com/office/powerpoint/2010/main" val="3193679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168BBC-9A92-4444-999D-92169B2835FE}"/>
              </a:ext>
            </a:extLst>
          </p:cNvPr>
          <p:cNvSpPr>
            <a:spLocks noGrp="1"/>
          </p:cNvSpPr>
          <p:nvPr>
            <p:ph type="title"/>
          </p:nvPr>
        </p:nvSpPr>
        <p:spPr/>
        <p:txBody>
          <a:bodyPr/>
          <a:lstStyle/>
          <a:p>
            <a:r>
              <a:rPr lang="it-IT" b="1" dirty="0"/>
              <a:t>Implementazione Hardware di rand() </a:t>
            </a:r>
          </a:p>
        </p:txBody>
      </p:sp>
      <p:sp>
        <p:nvSpPr>
          <p:cNvPr id="3" name="Segnaposto contenuto 2">
            <a:extLst>
              <a:ext uri="{FF2B5EF4-FFF2-40B4-BE49-F238E27FC236}">
                <a16:creationId xmlns:a16="http://schemas.microsoft.com/office/drawing/2014/main" id="{9FBB03E7-A76E-4450-A1D1-16383E3DB418}"/>
              </a:ext>
            </a:extLst>
          </p:cNvPr>
          <p:cNvSpPr>
            <a:spLocks noGrp="1"/>
          </p:cNvSpPr>
          <p:nvPr>
            <p:ph idx="1"/>
          </p:nvPr>
        </p:nvSpPr>
        <p:spPr/>
        <p:txBody>
          <a:bodyPr>
            <a:normAutofit fontScale="92500" lnSpcReduction="20000"/>
          </a:bodyPr>
          <a:lstStyle/>
          <a:p>
            <a:r>
              <a:rPr lang="it-IT" dirty="0"/>
              <a:t>Cosa potrebbe essere l’analogo di «tirare un moneta» all’interno di un calcolatore?  Come si fa ad essere sicuri della uniformità ? </a:t>
            </a:r>
          </a:p>
          <a:p>
            <a:r>
              <a:rPr lang="it-IT" dirty="0"/>
              <a:t>Alcuni hanno proposto come generatore hardware di rand() le fluttuazioni della corrente che circola in una resistenza: Un amperometro (abbastanza sensibile) sarebbe un generatore di numeri casuali </a:t>
            </a:r>
          </a:p>
          <a:p>
            <a:r>
              <a:rPr lang="it-IT" dirty="0"/>
              <a:t>In fisica delle alte energie si usa qualche volta un processo casuale per sorteggiare l’istante in cui «scaricare» lo stato di un detector (un trucco per studiare  l’attività accidentale come  raggi cosmici, interazione del fascio con gas residuo, canali </a:t>
            </a:r>
            <a:r>
              <a:rPr lang="it-IT" dirty="0" err="1"/>
              <a:t>noisy</a:t>
            </a:r>
            <a:r>
              <a:rPr lang="it-IT" dirty="0"/>
              <a:t>) . Per «</a:t>
            </a:r>
            <a:r>
              <a:rPr lang="it-IT" dirty="0" err="1"/>
              <a:t>triggerare</a:t>
            </a:r>
            <a:r>
              <a:rPr lang="it-IT" dirty="0"/>
              <a:t>» l’istante in cui fare il download  si può usare il decadimento radioattivo come avviene nell’esperimento mentale del  «gatto di </a:t>
            </a:r>
            <a:r>
              <a:rPr lang="it-IT" dirty="0" err="1"/>
              <a:t>Schroedinger</a:t>
            </a:r>
            <a:r>
              <a:rPr lang="it-IT" dirty="0"/>
              <a:t>».  </a:t>
            </a:r>
          </a:p>
          <a:p>
            <a:r>
              <a:rPr lang="it-IT" dirty="0"/>
              <a:t>L’emissione di una particella alfa da parte di nucleo radioattivo è, di fatto, un generatore di numeri casuali!</a:t>
            </a:r>
          </a:p>
          <a:p>
            <a:pPr marL="0" indent="0">
              <a:buNone/>
            </a:pPr>
            <a:endParaRPr lang="it-IT" dirty="0"/>
          </a:p>
        </p:txBody>
      </p:sp>
    </p:spTree>
    <p:extLst>
      <p:ext uri="{BB962C8B-B14F-4D97-AF65-F5344CB8AC3E}">
        <p14:creationId xmlns:p14="http://schemas.microsoft.com/office/powerpoint/2010/main" val="598326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44DD08-292D-4179-856D-CCC839CBF6B1}"/>
              </a:ext>
            </a:extLst>
          </p:cNvPr>
          <p:cNvSpPr>
            <a:spLocks noGrp="1"/>
          </p:cNvSpPr>
          <p:nvPr>
            <p:ph type="title"/>
          </p:nvPr>
        </p:nvSpPr>
        <p:spPr/>
        <p:txBody>
          <a:bodyPr/>
          <a:lstStyle/>
          <a:p>
            <a:r>
              <a:rPr lang="it-IT" dirty="0"/>
              <a:t>Sequenze non ripetibili </a:t>
            </a:r>
          </a:p>
        </p:txBody>
      </p:sp>
      <p:sp>
        <p:nvSpPr>
          <p:cNvPr id="3" name="Segnaposto contenuto 2">
            <a:extLst>
              <a:ext uri="{FF2B5EF4-FFF2-40B4-BE49-F238E27FC236}">
                <a16:creationId xmlns:a16="http://schemas.microsoft.com/office/drawing/2014/main" id="{FE1C0750-3E02-4011-B9F6-237118EF6C69}"/>
              </a:ext>
            </a:extLst>
          </p:cNvPr>
          <p:cNvSpPr>
            <a:spLocks noGrp="1"/>
          </p:cNvSpPr>
          <p:nvPr>
            <p:ph idx="1"/>
          </p:nvPr>
        </p:nvSpPr>
        <p:spPr/>
        <p:txBody>
          <a:bodyPr/>
          <a:lstStyle/>
          <a:p>
            <a:r>
              <a:rPr lang="it-IT" dirty="0"/>
              <a:t>La soluzione amperometro o emissione radioattiva garantisce l’uniformità e fornisce una sequenza di numeri casuali  tuttavia </a:t>
            </a:r>
          </a:p>
          <a:p>
            <a:r>
              <a:rPr lang="it-IT" dirty="0"/>
              <a:t>A meno che non si «salvi» la sequenza, non sarà ripetibile.</a:t>
            </a:r>
          </a:p>
          <a:p>
            <a:r>
              <a:rPr lang="it-IT" dirty="0"/>
              <a:t>Perché vogliamo garantire la ripetibilità ?  </a:t>
            </a:r>
          </a:p>
          <a:p>
            <a:r>
              <a:rPr lang="it-IT" dirty="0"/>
              <a:t>L’esigenza nasce dal caso delle «Simulazioni Correlate»</a:t>
            </a:r>
          </a:p>
        </p:txBody>
      </p:sp>
    </p:spTree>
    <p:extLst>
      <p:ext uri="{BB962C8B-B14F-4D97-AF65-F5344CB8AC3E}">
        <p14:creationId xmlns:p14="http://schemas.microsoft.com/office/powerpoint/2010/main" val="352582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B5B78F-46BF-42B6-86DA-1AF34BA3CAE7}"/>
              </a:ext>
            </a:extLst>
          </p:cNvPr>
          <p:cNvSpPr>
            <a:spLocks noGrp="1"/>
          </p:cNvSpPr>
          <p:nvPr>
            <p:ph type="title"/>
          </p:nvPr>
        </p:nvSpPr>
        <p:spPr/>
        <p:txBody>
          <a:bodyPr/>
          <a:lstStyle/>
          <a:p>
            <a:r>
              <a:rPr lang="it-IT" dirty="0"/>
              <a:t>Esempio:  Accettanza geometrica </a:t>
            </a:r>
          </a:p>
        </p:txBody>
      </p:sp>
      <p:pic>
        <p:nvPicPr>
          <p:cNvPr id="5" name="Segnaposto contenuto 4" descr="Immagine che contiene screenshot&#10;&#10;Descrizione generata automaticamente">
            <a:extLst>
              <a:ext uri="{FF2B5EF4-FFF2-40B4-BE49-F238E27FC236}">
                <a16:creationId xmlns:a16="http://schemas.microsoft.com/office/drawing/2014/main" id="{BC61FCC6-81AD-4F86-95F5-47D126236A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9025" y="1825625"/>
            <a:ext cx="8853949" cy="4351338"/>
          </a:xfrm>
        </p:spPr>
      </p:pic>
    </p:spTree>
    <p:extLst>
      <p:ext uri="{BB962C8B-B14F-4D97-AF65-F5344CB8AC3E}">
        <p14:creationId xmlns:p14="http://schemas.microsoft.com/office/powerpoint/2010/main" val="381251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DA6D13-64CB-42D9-AF5E-4C337D307488}"/>
              </a:ext>
            </a:extLst>
          </p:cNvPr>
          <p:cNvSpPr>
            <a:spLocks noGrp="1"/>
          </p:cNvSpPr>
          <p:nvPr>
            <p:ph type="title"/>
          </p:nvPr>
        </p:nvSpPr>
        <p:spPr/>
        <p:txBody>
          <a:bodyPr/>
          <a:lstStyle/>
          <a:p>
            <a:r>
              <a:rPr lang="it-IT" dirty="0"/>
              <a:t>Simulazioni Correlate </a:t>
            </a:r>
          </a:p>
        </p:txBody>
      </p:sp>
      <p:sp>
        <p:nvSpPr>
          <p:cNvPr id="3" name="Segnaposto contenuto 2">
            <a:extLst>
              <a:ext uri="{FF2B5EF4-FFF2-40B4-BE49-F238E27FC236}">
                <a16:creationId xmlns:a16="http://schemas.microsoft.com/office/drawing/2014/main" id="{122F582D-82EB-442E-97C9-AE7D31E54DA9}"/>
              </a:ext>
            </a:extLst>
          </p:cNvPr>
          <p:cNvSpPr>
            <a:spLocks noGrp="1"/>
          </p:cNvSpPr>
          <p:nvPr>
            <p:ph idx="1"/>
          </p:nvPr>
        </p:nvSpPr>
        <p:spPr>
          <a:xfrm>
            <a:off x="838200" y="1885260"/>
            <a:ext cx="10515600" cy="4351338"/>
          </a:xfrm>
        </p:spPr>
        <p:txBody>
          <a:bodyPr>
            <a:normAutofit fontScale="92500" lnSpcReduction="10000"/>
          </a:bodyPr>
          <a:lstStyle/>
          <a:p>
            <a:r>
              <a:rPr lang="it-IT" dirty="0"/>
              <a:t>Invece di tentare l’integrazione numerica si possono «generare» eventi (nel senso Montecarlo!)  e stimare l’accettanza per via statistica</a:t>
            </a:r>
          </a:p>
          <a:p>
            <a:r>
              <a:rPr lang="it-IT" dirty="0"/>
              <a:t>In fase di progettazione si confrontano due diverse geometrie per il detector e si ottengono accettanze diverse:  A1 e A2</a:t>
            </a:r>
          </a:p>
          <a:p>
            <a:r>
              <a:rPr lang="it-IT" b="1" dirty="0"/>
              <a:t>Domanda? </a:t>
            </a:r>
            <a:r>
              <a:rPr lang="it-IT" dirty="0"/>
              <a:t>A1 e A2 differiscono perché la geometria è cambiata oppure a causa delle fluttuazioni statistiche nella generazione degli eventi ?  Come si possono «separare» i due effetti?</a:t>
            </a:r>
          </a:p>
          <a:p>
            <a:r>
              <a:rPr lang="it-IT" dirty="0"/>
              <a:t>Risposta: Basta «illuminare» le due diverse geometrie con gli stessi eventi: la differenza tra A1 e A2 sarà dovuta solo al cambio di geometria! </a:t>
            </a:r>
          </a:p>
          <a:p>
            <a:r>
              <a:rPr lang="it-IT" b="1" dirty="0"/>
              <a:t>Per garantire la medesima «illuminazione» bisogna ripetere la stessa sequenza di numeri casuali </a:t>
            </a:r>
            <a:r>
              <a:rPr lang="it-IT" b="1" dirty="0">
                <a:sym typeface="Wingdings" panose="05000000000000000000" pitchFamily="2" charset="2"/>
              </a:rPr>
              <a:t> ripetibilità </a:t>
            </a:r>
            <a:r>
              <a:rPr lang="it-IT" b="1" dirty="0"/>
              <a:t> </a:t>
            </a:r>
          </a:p>
          <a:p>
            <a:endParaRPr lang="it-IT" dirty="0"/>
          </a:p>
        </p:txBody>
      </p:sp>
    </p:spTree>
    <p:extLst>
      <p:ext uri="{BB962C8B-B14F-4D97-AF65-F5344CB8AC3E}">
        <p14:creationId xmlns:p14="http://schemas.microsoft.com/office/powerpoint/2010/main" val="2447619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84EE5D-C583-4392-AD77-BC25C6E80878}"/>
              </a:ext>
            </a:extLst>
          </p:cNvPr>
          <p:cNvSpPr>
            <a:spLocks noGrp="1"/>
          </p:cNvSpPr>
          <p:nvPr>
            <p:ph type="title"/>
          </p:nvPr>
        </p:nvSpPr>
        <p:spPr>
          <a:xfrm>
            <a:off x="838200" y="365125"/>
            <a:ext cx="10515600" cy="2119658"/>
          </a:xfrm>
        </p:spPr>
        <p:txBody>
          <a:bodyPr>
            <a:normAutofit/>
          </a:bodyPr>
          <a:lstStyle/>
          <a:p>
            <a:pPr algn="ctr"/>
            <a:r>
              <a:rPr lang="it-IT" sz="2800" b="1" dirty="0"/>
              <a:t>Liste di numeri Pseudo-Casuali - Metodo delle Congruenze lineari </a:t>
            </a:r>
            <a:br>
              <a:rPr lang="it-IT" sz="2800" b="1" dirty="0"/>
            </a:br>
            <a:r>
              <a:rPr lang="it-IT" sz="2000" b="1" dirty="0"/>
              <a:t>vedi  https://it.wikipedia.org/wiki/Generatore_lineare_congruenziale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BD9EE97-C284-4687-BC62-98ABE71BBCD0}"/>
                  </a:ext>
                </a:extLst>
              </p:cNvPr>
              <p:cNvSpPr>
                <a:spLocks noGrp="1"/>
              </p:cNvSpPr>
              <p:nvPr>
                <p:ph idx="1"/>
              </p:nvPr>
            </p:nvSpPr>
            <p:spPr>
              <a:xfrm>
                <a:off x="1196008" y="2197549"/>
                <a:ext cx="10515600" cy="4351338"/>
              </a:xfrm>
            </p:spPr>
            <p:txBody>
              <a:bodyPr>
                <a:normAutofit fontScale="77500" lnSpcReduction="20000"/>
              </a:bodyPr>
              <a:lstStyle/>
              <a:p>
                <a:pPr marL="0" indent="0">
                  <a:buNone/>
                </a:pPr>
                <a:r>
                  <a:rPr lang="it-IT" dirty="0"/>
                  <a:t>Si consideri la successione definita per ricorrenza </a:t>
                </a:r>
              </a:p>
              <a:p>
                <a:pPr marL="0" indent="0">
                  <a:buNone/>
                </a:pPr>
                <a:endParaRPr lang="it-IT"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𝑛</m:t>
                          </m:r>
                          <m:r>
                            <a:rPr lang="it-IT" b="0" i="1" smtClean="0">
                              <a:latin typeface="Cambria Math" panose="02040503050406030204" pitchFamily="18" charset="0"/>
                            </a:rPr>
                            <m:t>+1  </m:t>
                          </m:r>
                        </m:sub>
                      </m:sSub>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𝑎</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𝑛</m:t>
                              </m:r>
                            </m:sub>
                          </m:sSub>
                          <m:r>
                            <a:rPr lang="it-IT" b="0" i="1" smtClean="0">
                              <a:latin typeface="Cambria Math" panose="02040503050406030204" pitchFamily="18" charset="0"/>
                            </a:rPr>
                            <m:t>+</m:t>
                          </m:r>
                          <m:r>
                            <a:rPr lang="it-IT" b="0" i="1" smtClean="0">
                              <a:latin typeface="Cambria Math" panose="02040503050406030204" pitchFamily="18" charset="0"/>
                            </a:rPr>
                            <m:t>𝑐</m:t>
                          </m:r>
                        </m:e>
                      </m:d>
                      <m:r>
                        <a:rPr lang="it-IT" b="0" i="1" smtClean="0">
                          <a:latin typeface="Cambria Math" panose="02040503050406030204" pitchFamily="18" charset="0"/>
                        </a:rPr>
                        <m:t> </m:t>
                      </m:r>
                      <m:r>
                        <a:rPr lang="it-IT" b="0" i="1" smtClean="0">
                          <a:latin typeface="Cambria Math" panose="02040503050406030204" pitchFamily="18" charset="0"/>
                        </a:rPr>
                        <m:t>𝑚𝑜𝑑</m:t>
                      </m:r>
                      <m:r>
                        <a:rPr lang="it-IT" b="0" i="1" smtClean="0">
                          <a:latin typeface="Cambria Math" panose="02040503050406030204" pitchFamily="18" charset="0"/>
                        </a:rPr>
                        <m:t> </m:t>
                      </m:r>
                      <m:r>
                        <a:rPr lang="it-IT" b="0" i="1" smtClean="0">
                          <a:latin typeface="Cambria Math" panose="02040503050406030204" pitchFamily="18" charset="0"/>
                        </a:rPr>
                        <m:t>𝑚</m:t>
                      </m:r>
                    </m:oMath>
                  </m:oMathPara>
                </a14:m>
                <a:endParaRPr lang="it-IT" b="0" dirty="0"/>
              </a:p>
              <a:p>
                <a:pPr marL="0" indent="0">
                  <a:buNone/>
                </a:pPr>
                <a:endParaRPr lang="it-IT" dirty="0"/>
              </a:p>
              <a:p>
                <a:pPr marL="0" indent="0">
                  <a:buNone/>
                </a:pPr>
                <a:r>
                  <a:rPr lang="it-IT" dirty="0"/>
                  <a:t>I numeri cadono nell’intervallo  0 ≤ x ≤ m-1  se dividiamo per m-1 fornisce numeri in [0,1]. </a:t>
                </a:r>
              </a:p>
              <a:p>
                <a:pPr marL="0" indent="0">
                  <a:buNone/>
                </a:pPr>
                <a:r>
                  <a:rPr lang="it-IT" b="1" dirty="0"/>
                  <a:t>La successione è deterministica ma «sembra» casuale. Provate a fare l’esercizio di ingegneria inversa: data la sequenza determinare </a:t>
                </a:r>
                <a:r>
                  <a:rPr lang="it-IT" b="1" dirty="0" err="1"/>
                  <a:t>a,c,m</a:t>
                </a:r>
                <a:r>
                  <a:rPr lang="it-IT" b="1" dirty="0"/>
                  <a:t>… ( ma anche solo immaginare che dietro ci sta la congruenza lineare!)</a:t>
                </a:r>
                <a:r>
                  <a:rPr lang="it-IT" dirty="0"/>
                  <a:t> </a:t>
                </a:r>
              </a:p>
              <a:p>
                <a:pPr marL="0" indent="0">
                  <a:buNone/>
                </a:pPr>
                <a:endParaRPr lang="it-IT" dirty="0"/>
              </a:p>
              <a:p>
                <a:pPr marL="0" indent="0">
                  <a:buNone/>
                </a:pPr>
                <a:r>
                  <a:rPr lang="it-IT" dirty="0"/>
                  <a:t>Gioco: Dire come prosegue la successione 3,3,3,7,6,3,5,4,4,5, ….  (soluzione a fine corso)  </a:t>
                </a:r>
              </a:p>
              <a:p>
                <a:pPr marL="0" indent="0">
                  <a:buNone/>
                </a:pPr>
                <a:r>
                  <a:rPr lang="it-IT" dirty="0"/>
                  <a:t>In un episodio della serie Doctor Who si scopre di vivere in mondo virtuale (à la Matrix) … generando a caso numeri interi. Trovare l’episodio … non ricordo il titolo! </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endParaRPr lang="it-IT" dirty="0"/>
              </a:p>
            </p:txBody>
          </p:sp>
        </mc:Choice>
        <mc:Fallback xmlns="">
          <p:sp>
            <p:nvSpPr>
              <p:cNvPr id="3" name="Segnaposto contenuto 2">
                <a:extLst>
                  <a:ext uri="{FF2B5EF4-FFF2-40B4-BE49-F238E27FC236}">
                    <a16:creationId xmlns:a16="http://schemas.microsoft.com/office/drawing/2014/main" id="{FBD9EE97-C284-4687-BC62-98ABE71BBCD0}"/>
                  </a:ext>
                </a:extLst>
              </p:cNvPr>
              <p:cNvSpPr>
                <a:spLocks noGrp="1" noRot="1" noChangeAspect="1" noMove="1" noResize="1" noEditPoints="1" noAdjustHandles="1" noChangeArrowheads="1" noChangeShapeType="1" noTextEdit="1"/>
              </p:cNvSpPr>
              <p:nvPr>
                <p:ph idx="1"/>
              </p:nvPr>
            </p:nvSpPr>
            <p:spPr>
              <a:xfrm>
                <a:off x="1196008" y="2197549"/>
                <a:ext cx="10515600" cy="4351338"/>
              </a:xfrm>
              <a:blipFill>
                <a:blip r:embed="rId2"/>
                <a:stretch>
                  <a:fillRect l="-754" t="-2801"/>
                </a:stretch>
              </a:blipFill>
            </p:spPr>
            <p:txBody>
              <a:bodyPr/>
              <a:lstStyle/>
              <a:p>
                <a:r>
                  <a:rPr lang="it-IT">
                    <a:noFill/>
                  </a:rPr>
                  <a:t> </a:t>
                </a:r>
              </a:p>
            </p:txBody>
          </p:sp>
        </mc:Fallback>
      </mc:AlternateContent>
    </p:spTree>
    <p:extLst>
      <p:ext uri="{BB962C8B-B14F-4D97-AF65-F5344CB8AC3E}">
        <p14:creationId xmlns:p14="http://schemas.microsoft.com/office/powerpoint/2010/main" val="1610851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52F2E5-A6A3-450B-B1B3-3845960B6DC4}"/>
              </a:ext>
            </a:extLst>
          </p:cNvPr>
          <p:cNvSpPr>
            <a:spLocks noGrp="1"/>
          </p:cNvSpPr>
          <p:nvPr>
            <p:ph type="title"/>
          </p:nvPr>
        </p:nvSpPr>
        <p:spPr/>
        <p:txBody>
          <a:bodyPr/>
          <a:lstStyle/>
          <a:p>
            <a:r>
              <a:rPr lang="it-IT" dirty="0"/>
              <a:t>Sequenze pseudo-casuali  e Periodicità</a:t>
            </a:r>
          </a:p>
        </p:txBody>
      </p:sp>
      <p:sp>
        <p:nvSpPr>
          <p:cNvPr id="3" name="Segnaposto contenuto 2">
            <a:extLst>
              <a:ext uri="{FF2B5EF4-FFF2-40B4-BE49-F238E27FC236}">
                <a16:creationId xmlns:a16="http://schemas.microsoft.com/office/drawing/2014/main" id="{B2E2E4AC-A939-4812-810E-43FDB06A8F1A}"/>
              </a:ext>
            </a:extLst>
          </p:cNvPr>
          <p:cNvSpPr>
            <a:spLocks noGrp="1"/>
          </p:cNvSpPr>
          <p:nvPr>
            <p:ph idx="1"/>
          </p:nvPr>
        </p:nvSpPr>
        <p:spPr/>
        <p:txBody>
          <a:bodyPr>
            <a:normAutofit lnSpcReduction="10000"/>
          </a:bodyPr>
          <a:lstStyle/>
          <a:p>
            <a:r>
              <a:rPr lang="it-IT" dirty="0"/>
              <a:t>La lista di pseudo-casuali è ripercorribile: basta partire dallo stesso </a:t>
            </a:r>
            <a:r>
              <a:rPr lang="it-IT" b="1" dirty="0"/>
              <a:t>seme X0 </a:t>
            </a:r>
          </a:p>
          <a:p>
            <a:r>
              <a:rPr lang="it-IT" dirty="0"/>
              <a:t>Esiste letteratura copiosa sui numeri pseudo-casuali (teoria dei numeri)  … ovviamente non ce ne occupiamo ! </a:t>
            </a:r>
          </a:p>
          <a:p>
            <a:r>
              <a:rPr lang="it-IT" dirty="0"/>
              <a:t>Le congruenze lineari forniscono liste che al massimo hanno periodo uguale a m  (dimostrarlo!) </a:t>
            </a:r>
          </a:p>
          <a:p>
            <a:r>
              <a:rPr lang="it-IT" dirty="0"/>
              <a:t>Ovviamente sono apprezzati gli algoritmi che hanno il periodo maggiore possibile (Fare una ricerca sui generatori random)</a:t>
            </a:r>
          </a:p>
          <a:p>
            <a:r>
              <a:rPr lang="it-IT" dirty="0"/>
              <a:t>Esercizio:  </a:t>
            </a:r>
            <a:r>
              <a:rPr lang="it-IT" b="1" dirty="0"/>
              <a:t>Dire cosa succede se stimate «</a:t>
            </a:r>
            <a:r>
              <a:rPr lang="it-IT" b="1" dirty="0" err="1"/>
              <a:t>pi</a:t>
            </a:r>
            <a:r>
              <a:rPr lang="it-IT" b="1" dirty="0"/>
              <a:t> greco» utilizzando n volte la stessa successione di m numeri pseudo-casuali</a:t>
            </a:r>
          </a:p>
        </p:txBody>
      </p:sp>
    </p:spTree>
    <p:extLst>
      <p:ext uri="{BB962C8B-B14F-4D97-AF65-F5344CB8AC3E}">
        <p14:creationId xmlns:p14="http://schemas.microsoft.com/office/powerpoint/2010/main" val="800471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545174-DB8A-4029-8A5B-BC03899574A1}"/>
              </a:ext>
            </a:extLst>
          </p:cNvPr>
          <p:cNvSpPr>
            <a:spLocks noGrp="1"/>
          </p:cNvSpPr>
          <p:nvPr>
            <p:ph type="title"/>
          </p:nvPr>
        </p:nvSpPr>
        <p:spPr/>
        <p:txBody>
          <a:bodyPr/>
          <a:lstStyle/>
          <a:p>
            <a:pPr algn="ctr"/>
            <a:r>
              <a:rPr lang="it-IT" b="1" dirty="0"/>
              <a:t>Montecarlo VS Metodi analitici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76A6703-AA5B-4B55-A1A6-4DD549BDFF91}"/>
                  </a:ext>
                </a:extLst>
              </p:cNvPr>
              <p:cNvSpPr>
                <a:spLocks noGrp="1"/>
              </p:cNvSpPr>
              <p:nvPr>
                <p:ph idx="1"/>
              </p:nvPr>
            </p:nvSpPr>
            <p:spPr/>
            <p:txBody>
              <a:bodyPr>
                <a:normAutofit lnSpcReduction="10000"/>
              </a:bodyPr>
              <a:lstStyle/>
              <a:p>
                <a:pPr marL="0" indent="0">
                  <a:buNone/>
                </a:pPr>
                <a:r>
                  <a:rPr lang="it-IT" dirty="0"/>
                  <a:t>Una delle applicazioni dei numeri pseudo-casuali consiste nella determinazione per via numerica di Integrali . La stima di </a:t>
                </a:r>
                <a:r>
                  <a:rPr lang="it-IT" dirty="0">
                    <a:latin typeface="Symbol" panose="05050102010706020507" pitchFamily="18" charset="2"/>
                  </a:rPr>
                  <a:t>p</a:t>
                </a:r>
                <a:r>
                  <a:rPr lang="it-IT" dirty="0"/>
                  <a:t> tirando «punti a caso» è un modo (forse non il più furbo!)  per risolvere numericamente l’integrale </a:t>
                </a:r>
              </a:p>
              <a:p>
                <a:pPr marL="0" indent="0">
                  <a:buNone/>
                </a:pPr>
                <a14:m>
                  <m:oMathPara xmlns:m="http://schemas.openxmlformats.org/officeDocument/2006/math">
                    <m:oMathParaPr>
                      <m:jc m:val="centerGroup"/>
                    </m:oMathParaPr>
                    <m:oMath xmlns:m="http://schemas.openxmlformats.org/officeDocument/2006/math">
                      <m:nary>
                        <m:naryPr>
                          <m:ctrlPr>
                            <a:rPr lang="it-IT" i="1" smtClean="0">
                              <a:latin typeface="Cambria Math" panose="02040503050406030204" pitchFamily="18" charset="0"/>
                            </a:rPr>
                          </m:ctrlPr>
                        </m:naryPr>
                        <m:sub>
                          <m:r>
                            <m:rPr>
                              <m:brk m:alnAt="23"/>
                            </m:rPr>
                            <a:rPr lang="it-IT" b="0" i="1" smtClean="0">
                              <a:latin typeface="Cambria Math" panose="02040503050406030204" pitchFamily="18" charset="0"/>
                            </a:rPr>
                            <m:t>0</m:t>
                          </m:r>
                        </m:sub>
                        <m:sup>
                          <m:r>
                            <a:rPr lang="it-IT" b="0" i="1" smtClean="0">
                              <a:latin typeface="Cambria Math" panose="02040503050406030204" pitchFamily="18" charset="0"/>
                            </a:rPr>
                            <m:t>1</m:t>
                          </m:r>
                        </m:sup>
                        <m:e>
                          <m:rad>
                            <m:radPr>
                              <m:degHide m:val="on"/>
                              <m:ctrlPr>
                                <a:rPr lang="it-IT" i="1" smtClean="0">
                                  <a:latin typeface="Cambria Math" panose="02040503050406030204" pitchFamily="18" charset="0"/>
                                </a:rPr>
                              </m:ctrlPr>
                            </m:radPr>
                            <m:deg/>
                            <m:e>
                              <m:r>
                                <a:rPr lang="it-IT" b="0" i="1" smtClean="0">
                                  <a:latin typeface="Cambria Math" panose="02040503050406030204" pitchFamily="18" charset="0"/>
                                </a:rPr>
                                <m:t>1−</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𝑥</m:t>
                                  </m:r>
                                </m:e>
                                <m:sup>
                                  <m:r>
                                    <a:rPr lang="it-IT" b="0" i="1" smtClean="0">
                                      <a:latin typeface="Cambria Math" panose="02040503050406030204" pitchFamily="18" charset="0"/>
                                    </a:rPr>
                                    <m:t>2</m:t>
                                  </m:r>
                                </m:sup>
                              </m:sSup>
                            </m:e>
                          </m:rad>
                          <m:r>
                            <a:rPr lang="it-IT" b="0" i="1" smtClean="0">
                              <a:latin typeface="Cambria Math" panose="02040503050406030204" pitchFamily="18" charset="0"/>
                            </a:rPr>
                            <m:t>= </m:t>
                          </m:r>
                          <m:f>
                            <m:fPr>
                              <m:ctrlPr>
                                <a:rPr lang="it-IT" b="0" i="1" smtClean="0">
                                  <a:latin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𝜋</m:t>
                              </m:r>
                            </m:num>
                            <m:den>
                              <m:r>
                                <a:rPr lang="it-IT" b="0" i="1" smtClean="0">
                                  <a:latin typeface="Cambria Math" panose="02040503050406030204" pitchFamily="18" charset="0"/>
                                </a:rPr>
                                <m:t>4</m:t>
                              </m:r>
                            </m:den>
                          </m:f>
                        </m:e>
                      </m:nary>
                    </m:oMath>
                  </m:oMathPara>
                </a14:m>
                <a:endParaRPr lang="it-IT" dirty="0"/>
              </a:p>
              <a:p>
                <a:pPr marL="0" indent="0">
                  <a:buNone/>
                </a:pPr>
                <a:r>
                  <a:rPr lang="it-IT" dirty="0"/>
                  <a:t>Se N indica il numero di punti sorteggiati ovvero il numero di volte che si è calcolato il valore dell’integrando, il metodo fornisce l’integrale con una accuratezza che scala come  N</a:t>
                </a:r>
                <a:r>
                  <a:rPr lang="it-IT" baseline="30000" dirty="0"/>
                  <a:t>-1/2</a:t>
                </a:r>
              </a:p>
              <a:p>
                <a:pPr marL="0" indent="0">
                  <a:buNone/>
                </a:pPr>
                <a:r>
                  <a:rPr lang="it-IT" dirty="0"/>
                  <a:t>Domanda: MMC è competitivo  quanto a accuratezza rispetto ad  altri  metodi ?  Vale la pena di adottarlo?  … vediamo gli altri metodi…</a:t>
                </a:r>
              </a:p>
              <a:p>
                <a:pPr marL="0" indent="0">
                  <a:buNone/>
                </a:pPr>
                <a:endParaRPr lang="it-IT" baseline="30000" dirty="0"/>
              </a:p>
              <a:p>
                <a:pPr marL="0" indent="0">
                  <a:buNone/>
                </a:pPr>
                <a:endParaRPr lang="it-IT" baseline="30000" dirty="0"/>
              </a:p>
            </p:txBody>
          </p:sp>
        </mc:Choice>
        <mc:Fallback xmlns="">
          <p:sp>
            <p:nvSpPr>
              <p:cNvPr id="3" name="Segnaposto contenuto 2">
                <a:extLst>
                  <a:ext uri="{FF2B5EF4-FFF2-40B4-BE49-F238E27FC236}">
                    <a16:creationId xmlns:a16="http://schemas.microsoft.com/office/drawing/2014/main" id="{976A6703-AA5B-4B55-A1A6-4DD549BDFF91}"/>
                  </a:ext>
                </a:extLst>
              </p:cNvPr>
              <p:cNvSpPr>
                <a:spLocks noGrp="1" noRot="1" noChangeAspect="1" noMove="1" noResize="1" noEditPoints="1" noAdjustHandles="1" noChangeArrowheads="1" noChangeShapeType="1" noTextEdit="1"/>
              </p:cNvSpPr>
              <p:nvPr>
                <p:ph idx="1"/>
              </p:nvPr>
            </p:nvSpPr>
            <p:spPr>
              <a:blipFill>
                <a:blip r:embed="rId2"/>
                <a:stretch>
                  <a:fillRect l="-1217" t="-3081" r="-870" b="-2521"/>
                </a:stretch>
              </a:blipFill>
            </p:spPr>
            <p:txBody>
              <a:bodyPr/>
              <a:lstStyle/>
              <a:p>
                <a:r>
                  <a:rPr lang="it-IT">
                    <a:noFill/>
                  </a:rPr>
                  <a:t> </a:t>
                </a:r>
              </a:p>
            </p:txBody>
          </p:sp>
        </mc:Fallback>
      </mc:AlternateContent>
    </p:spTree>
    <p:extLst>
      <p:ext uri="{BB962C8B-B14F-4D97-AF65-F5344CB8AC3E}">
        <p14:creationId xmlns:p14="http://schemas.microsoft.com/office/powerpoint/2010/main" val="3139230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11A848-6F02-4FE5-A86B-19BE21B79200}"/>
              </a:ext>
            </a:extLst>
          </p:cNvPr>
          <p:cNvSpPr>
            <a:spLocks noGrp="1"/>
          </p:cNvSpPr>
          <p:nvPr>
            <p:ph type="title"/>
          </p:nvPr>
        </p:nvSpPr>
        <p:spPr/>
        <p:txBody>
          <a:bodyPr/>
          <a:lstStyle/>
          <a:p>
            <a:pPr algn="ctr"/>
            <a:r>
              <a:rPr lang="it-IT" dirty="0"/>
              <a:t>Metodo dei trapezio</a:t>
            </a:r>
          </a:p>
        </p:txBody>
      </p:sp>
      <p:sp>
        <p:nvSpPr>
          <p:cNvPr id="3" name="Segnaposto contenuto 2">
            <a:extLst>
              <a:ext uri="{FF2B5EF4-FFF2-40B4-BE49-F238E27FC236}">
                <a16:creationId xmlns:a16="http://schemas.microsoft.com/office/drawing/2014/main" id="{7F67AC89-B3B6-4495-8FF5-AEB650CE97A2}"/>
              </a:ext>
            </a:extLst>
          </p:cNvPr>
          <p:cNvSpPr>
            <a:spLocks noGrp="1"/>
          </p:cNvSpPr>
          <p:nvPr>
            <p:ph idx="1"/>
          </p:nvPr>
        </p:nvSpPr>
        <p:spPr/>
        <p:txBody>
          <a:bodyPr>
            <a:normAutofit/>
          </a:bodyPr>
          <a:lstStyle/>
          <a:p>
            <a:pPr algn="just"/>
            <a:r>
              <a:rPr lang="it-IT" sz="2400" dirty="0"/>
              <a:t>Un metodo classico per valutare numericamente integrali definiti consiste nel dividere l’intervallo di integrazione [</a:t>
            </a:r>
            <a:r>
              <a:rPr lang="it-IT" sz="2400" dirty="0" err="1"/>
              <a:t>a,b</a:t>
            </a:r>
            <a:r>
              <a:rPr lang="it-IT" sz="2400" dirty="0"/>
              <a:t>] in N </a:t>
            </a:r>
            <a:r>
              <a:rPr lang="it-IT" sz="2400" dirty="0" err="1"/>
              <a:t>sottointervalli</a:t>
            </a:r>
            <a:r>
              <a:rPr lang="it-IT" sz="2400" dirty="0"/>
              <a:t>  di uguale ampiezza (b-a)/N , nei quali la funzione si approssima con il suo valore medio  (Regola del trapezio): L’errore che si commette ad approssimare l’area sottesa con la successione di trapezi è data da </a:t>
            </a:r>
          </a:p>
        </p:txBody>
      </p:sp>
      <p:pic>
        <p:nvPicPr>
          <p:cNvPr id="5" name="Immagine 4" descr="Immagine che contiene edificio, orologio, torre&#10;&#10;Descrizione generata automaticamente">
            <a:extLst>
              <a:ext uri="{FF2B5EF4-FFF2-40B4-BE49-F238E27FC236}">
                <a16:creationId xmlns:a16="http://schemas.microsoft.com/office/drawing/2014/main" id="{52D9A14B-0CE7-463B-9F2A-15B7BF369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256" y="3719375"/>
            <a:ext cx="2744552" cy="2298562"/>
          </a:xfrm>
          <a:prstGeom prst="rect">
            <a:avLst/>
          </a:prstGeom>
        </p:spPr>
      </p:pic>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208AC86-D178-4FD8-8B0B-65271759B9B8}"/>
                  </a:ext>
                </a:extLst>
              </p:cNvPr>
              <p:cNvSpPr txBox="1"/>
              <p:nvPr/>
            </p:nvSpPr>
            <p:spPr>
              <a:xfrm>
                <a:off x="4512365" y="3429000"/>
                <a:ext cx="6420678" cy="2335126"/>
              </a:xfrm>
              <a:prstGeom prst="rect">
                <a:avLst/>
              </a:prstGeom>
              <a:noFill/>
            </p:spPr>
            <p:txBody>
              <a:bodyPr wrap="square" rtlCol="0">
                <a:spAutoFit/>
              </a:bodyPr>
              <a:lstStyle/>
              <a:p>
                <a14:m>
                  <m:oMath xmlns:m="http://schemas.openxmlformats.org/officeDocument/2006/math">
                    <m:r>
                      <a:rPr lang="it-IT" sz="3200" b="0" i="1" smtClean="0">
                        <a:latin typeface="Cambria Math" panose="02040503050406030204" pitchFamily="18" charset="0"/>
                      </a:rPr>
                      <m:t>𝐸𝑟𝑟𝑜𝑟</m:t>
                    </m:r>
                    <m:r>
                      <a:rPr lang="it-IT" sz="3200" b="0" i="1" smtClean="0">
                        <a:latin typeface="Cambria Math" panose="02040503050406030204" pitchFamily="18" charset="0"/>
                      </a:rPr>
                      <m:t> =−</m:t>
                    </m:r>
                    <m:f>
                      <m:fPr>
                        <m:ctrlPr>
                          <a:rPr lang="it-IT" sz="3200" i="1" smtClean="0">
                            <a:latin typeface="Cambria Math" panose="02040503050406030204" pitchFamily="18" charset="0"/>
                          </a:rPr>
                        </m:ctrlPr>
                      </m:fPr>
                      <m:num>
                        <m:sSup>
                          <m:sSupPr>
                            <m:ctrlPr>
                              <a:rPr lang="it-IT" sz="3200" i="1" smtClean="0">
                                <a:latin typeface="Cambria Math" panose="02040503050406030204" pitchFamily="18" charset="0"/>
                              </a:rPr>
                            </m:ctrlPr>
                          </m:sSupPr>
                          <m:e>
                            <m:r>
                              <a:rPr lang="it-IT" sz="3200" b="0" i="1" smtClean="0">
                                <a:latin typeface="Cambria Math" panose="02040503050406030204" pitchFamily="18" charset="0"/>
                              </a:rPr>
                              <m:t>(</m:t>
                            </m:r>
                            <m:r>
                              <a:rPr lang="it-IT" sz="3200" b="0" i="1" smtClean="0">
                                <a:latin typeface="Cambria Math" panose="02040503050406030204" pitchFamily="18" charset="0"/>
                              </a:rPr>
                              <m:t>𝑏</m:t>
                            </m:r>
                            <m:r>
                              <a:rPr lang="it-IT" sz="3200" b="0" i="1" smtClean="0">
                                <a:latin typeface="Cambria Math" panose="02040503050406030204" pitchFamily="18" charset="0"/>
                              </a:rPr>
                              <m:t>−</m:t>
                            </m:r>
                            <m:r>
                              <a:rPr lang="it-IT" sz="3200" b="0" i="1" smtClean="0">
                                <a:latin typeface="Cambria Math" panose="02040503050406030204" pitchFamily="18" charset="0"/>
                              </a:rPr>
                              <m:t>𝑎</m:t>
                            </m:r>
                            <m:r>
                              <a:rPr lang="it-IT" sz="3200" b="0" i="1" smtClean="0">
                                <a:latin typeface="Cambria Math" panose="02040503050406030204" pitchFamily="18" charset="0"/>
                              </a:rPr>
                              <m:t>)</m:t>
                            </m:r>
                          </m:e>
                          <m:sup>
                            <m:r>
                              <a:rPr lang="it-IT" sz="3200" b="0" i="1" smtClean="0">
                                <a:latin typeface="Cambria Math" panose="02040503050406030204" pitchFamily="18" charset="0"/>
                              </a:rPr>
                              <m:t>3</m:t>
                            </m:r>
                          </m:sup>
                        </m:sSup>
                      </m:num>
                      <m:den>
                        <m:sSup>
                          <m:sSupPr>
                            <m:ctrlPr>
                              <a:rPr lang="it-IT" sz="3200" i="1" smtClean="0">
                                <a:latin typeface="Cambria Math" panose="02040503050406030204" pitchFamily="18" charset="0"/>
                              </a:rPr>
                            </m:ctrlPr>
                          </m:sSupPr>
                          <m:e>
                            <m:r>
                              <a:rPr lang="it-IT" sz="3200" b="0" i="1" smtClean="0">
                                <a:latin typeface="Cambria Math" panose="02040503050406030204" pitchFamily="18" charset="0"/>
                              </a:rPr>
                              <m:t>𝑁</m:t>
                            </m:r>
                          </m:e>
                          <m:sup>
                            <m:r>
                              <a:rPr lang="it-IT" sz="3200" b="0" i="1" smtClean="0">
                                <a:latin typeface="Cambria Math" panose="02040503050406030204" pitchFamily="18" charset="0"/>
                              </a:rPr>
                              <m:t>2</m:t>
                            </m:r>
                          </m:sup>
                        </m:sSup>
                      </m:den>
                    </m:f>
                    <m:r>
                      <a:rPr lang="it-IT" sz="3200" b="0" i="1" smtClean="0">
                        <a:latin typeface="Cambria Math" panose="02040503050406030204" pitchFamily="18" charset="0"/>
                      </a:rPr>
                      <m:t> </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𝑓</m:t>
                        </m:r>
                      </m:e>
                      <m:sup>
                        <m:r>
                          <a:rPr lang="it-IT" sz="3200" b="0" i="1" smtClean="0">
                            <a:latin typeface="Cambria Math" panose="02040503050406030204" pitchFamily="18" charset="0"/>
                          </a:rPr>
                          <m:t>′′</m:t>
                        </m:r>
                      </m:sup>
                    </m:sSup>
                    <m:d>
                      <m:dPr>
                        <m:ctrlPr>
                          <a:rPr lang="it-IT" sz="3200" b="0" i="1" smtClean="0">
                            <a:latin typeface="Cambria Math" panose="02040503050406030204" pitchFamily="18" charset="0"/>
                          </a:rPr>
                        </m:ctrlPr>
                      </m:dPr>
                      <m:e>
                        <m:r>
                          <a:rPr lang="it-IT" sz="3200" b="0" i="1" smtClean="0">
                            <a:latin typeface="Cambria Math" panose="02040503050406030204" pitchFamily="18" charset="0"/>
                          </a:rPr>
                          <m:t>𝑐</m:t>
                        </m:r>
                      </m:e>
                    </m:d>
                    <m:r>
                      <a:rPr lang="it-IT" sz="3200" b="0" i="1" smtClean="0">
                        <a:latin typeface="Cambria Math" panose="02040503050406030204" pitchFamily="18" charset="0"/>
                      </a:rPr>
                      <m:t>+</m:t>
                    </m:r>
                    <m:r>
                      <a:rPr lang="it-IT" sz="3200" b="0" i="1" smtClean="0">
                        <a:latin typeface="Cambria Math" panose="02040503050406030204" pitchFamily="18" charset="0"/>
                      </a:rPr>
                      <m:t>𝑂</m:t>
                    </m:r>
                    <m:r>
                      <a:rPr lang="it-IT" sz="3200" b="0" i="1" smtClean="0">
                        <a:latin typeface="Cambria Math" panose="02040503050406030204" pitchFamily="18" charset="0"/>
                      </a:rPr>
                      <m:t>(</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𝑁</m:t>
                        </m:r>
                      </m:e>
                      <m:sup>
                        <m:r>
                          <a:rPr lang="it-IT" sz="3200" b="0" i="1" smtClean="0">
                            <a:latin typeface="Cambria Math" panose="02040503050406030204" pitchFamily="18" charset="0"/>
                          </a:rPr>
                          <m:t>−3</m:t>
                        </m:r>
                      </m:sup>
                    </m:sSup>
                    <m:r>
                      <a:rPr lang="it-IT" sz="3200" b="0" i="1" smtClean="0">
                        <a:latin typeface="Cambria Math" panose="02040503050406030204" pitchFamily="18" charset="0"/>
                      </a:rPr>
                      <m:t>)</m:t>
                    </m:r>
                  </m:oMath>
                </a14:m>
                <a:r>
                  <a:rPr lang="it-IT" sz="3200" dirty="0"/>
                  <a:t> </a:t>
                </a:r>
              </a:p>
              <a:p>
                <a:endParaRPr lang="it-IT" sz="2400" dirty="0"/>
              </a:p>
              <a:p>
                <a:pPr algn="just"/>
                <a:r>
                  <a:rPr lang="it-IT" sz="2400" dirty="0"/>
                  <a:t>Dove c è un qualche punto in [</a:t>
                </a:r>
                <a:r>
                  <a:rPr lang="it-IT" sz="2400" dirty="0" err="1"/>
                  <a:t>a,b</a:t>
                </a:r>
                <a:r>
                  <a:rPr lang="it-IT" sz="2400" dirty="0"/>
                  <a:t>]. La dimostrazione segue dal teorema della media di Lagrange. [Cercare una dimostrazione]  </a:t>
                </a:r>
              </a:p>
            </p:txBody>
          </p:sp>
        </mc:Choice>
        <mc:Fallback xmlns="">
          <p:sp>
            <p:nvSpPr>
              <p:cNvPr id="6" name="CasellaDiTesto 5">
                <a:extLst>
                  <a:ext uri="{FF2B5EF4-FFF2-40B4-BE49-F238E27FC236}">
                    <a16:creationId xmlns:a16="http://schemas.microsoft.com/office/drawing/2014/main" id="{F208AC86-D178-4FD8-8B0B-65271759B9B8}"/>
                  </a:ext>
                </a:extLst>
              </p:cNvPr>
              <p:cNvSpPr txBox="1">
                <a:spLocks noRot="1" noChangeAspect="1" noMove="1" noResize="1" noEditPoints="1" noAdjustHandles="1" noChangeArrowheads="1" noChangeShapeType="1" noTextEdit="1"/>
              </p:cNvSpPr>
              <p:nvPr/>
            </p:nvSpPr>
            <p:spPr>
              <a:xfrm>
                <a:off x="4512365" y="3429000"/>
                <a:ext cx="6420678" cy="2335126"/>
              </a:xfrm>
              <a:prstGeom prst="rect">
                <a:avLst/>
              </a:prstGeom>
              <a:blipFill>
                <a:blip r:embed="rId3"/>
                <a:stretch>
                  <a:fillRect l="-1425" r="-1519" b="-4700"/>
                </a:stretch>
              </a:blipFill>
            </p:spPr>
            <p:txBody>
              <a:bodyPr/>
              <a:lstStyle/>
              <a:p>
                <a:r>
                  <a:rPr lang="it-IT">
                    <a:noFill/>
                  </a:rPr>
                  <a:t> </a:t>
                </a:r>
              </a:p>
            </p:txBody>
          </p:sp>
        </mc:Fallback>
      </mc:AlternateContent>
    </p:spTree>
    <p:extLst>
      <p:ext uri="{BB962C8B-B14F-4D97-AF65-F5344CB8AC3E}">
        <p14:creationId xmlns:p14="http://schemas.microsoft.com/office/powerpoint/2010/main" val="269669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283DF3-F77A-495F-8B7A-95D12F80945A}"/>
              </a:ext>
            </a:extLst>
          </p:cNvPr>
          <p:cNvSpPr>
            <a:spLocks noGrp="1"/>
          </p:cNvSpPr>
          <p:nvPr>
            <p:ph type="title"/>
          </p:nvPr>
        </p:nvSpPr>
        <p:spPr/>
        <p:txBody>
          <a:bodyPr/>
          <a:lstStyle/>
          <a:p>
            <a:pPr algn="ctr"/>
            <a:r>
              <a:rPr lang="it-IT" b="1" dirty="0"/>
              <a:t>Informazioni sul corso</a:t>
            </a:r>
          </a:p>
        </p:txBody>
      </p:sp>
      <p:sp>
        <p:nvSpPr>
          <p:cNvPr id="3" name="Segnaposto contenuto 2">
            <a:extLst>
              <a:ext uri="{FF2B5EF4-FFF2-40B4-BE49-F238E27FC236}">
                <a16:creationId xmlns:a16="http://schemas.microsoft.com/office/drawing/2014/main" id="{13823161-F1A5-439A-8147-9EA404F91EBE}"/>
              </a:ext>
            </a:extLst>
          </p:cNvPr>
          <p:cNvSpPr>
            <a:spLocks noGrp="1"/>
          </p:cNvSpPr>
          <p:nvPr>
            <p:ph idx="1"/>
          </p:nvPr>
        </p:nvSpPr>
        <p:spPr>
          <a:xfrm>
            <a:off x="838200" y="1690688"/>
            <a:ext cx="10515600" cy="4486275"/>
          </a:xfrm>
        </p:spPr>
        <p:txBody>
          <a:bodyPr>
            <a:normAutofit fontScale="92500" lnSpcReduction="10000"/>
          </a:bodyPr>
          <a:lstStyle/>
          <a:p>
            <a:pPr algn="just"/>
            <a:r>
              <a:rPr lang="it-IT" b="1" dirty="0"/>
              <a:t>Codice 185BB </a:t>
            </a:r>
            <a:r>
              <a:rPr lang="it-IT" dirty="0"/>
              <a:t>;  </a:t>
            </a:r>
            <a:r>
              <a:rPr lang="it-IT" b="1" dirty="0"/>
              <a:t>Settore FIS-01 </a:t>
            </a:r>
            <a:r>
              <a:rPr lang="it-IT" dirty="0"/>
              <a:t>; </a:t>
            </a:r>
            <a:r>
              <a:rPr lang="it-IT" b="1" dirty="0"/>
              <a:t>6 CFU</a:t>
            </a:r>
            <a:r>
              <a:rPr lang="it-IT" dirty="0"/>
              <a:t> , </a:t>
            </a:r>
            <a:r>
              <a:rPr lang="it-IT" b="1" dirty="0"/>
              <a:t>36h </a:t>
            </a:r>
            <a:endParaRPr lang="it-IT" dirty="0"/>
          </a:p>
          <a:p>
            <a:pPr algn="just"/>
            <a:r>
              <a:rPr lang="it-IT" b="1" dirty="0"/>
              <a:t>Obiettivi</a:t>
            </a:r>
            <a:r>
              <a:rPr lang="it-IT" dirty="0"/>
              <a:t>: </a:t>
            </a:r>
            <a:r>
              <a:rPr lang="en-US" dirty="0"/>
              <a:t>Students are expected to acquire The mathematical basis of statistical sampling as a tool for computational problem. </a:t>
            </a:r>
            <a:r>
              <a:rPr lang="en-US" dirty="0" err="1"/>
              <a:t>Skillness</a:t>
            </a:r>
            <a:r>
              <a:rPr lang="en-US" dirty="0"/>
              <a:t> in applying pseudo-random number techniques for simulation in physics. Skill in the realization of algorithms based on pseudo-random number</a:t>
            </a:r>
          </a:p>
          <a:p>
            <a:pPr algn="just"/>
            <a:r>
              <a:rPr lang="en-US" b="1" dirty="0" err="1"/>
              <a:t>Modalità</a:t>
            </a:r>
            <a:r>
              <a:rPr lang="en-US" b="1" dirty="0"/>
              <a:t> </a:t>
            </a:r>
            <a:r>
              <a:rPr lang="en-US" b="1" dirty="0" err="1"/>
              <a:t>Esame</a:t>
            </a:r>
            <a:r>
              <a:rPr lang="en-US" dirty="0"/>
              <a:t>:   Final oral exam and  Written report. During the exam student must be able to demonstrate to know the mathematical basis of the statistical sampling method (50 % weight) and must be able to present and discuss with property of expression a specific problem (50% weight) assigned by the teacher, considering the interests of the student. Student must demonstrate the ability to approach a circumscribed research problem and organize an effective exposition of the results.</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1019021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1CECAB-D063-4B7B-8364-EE1C3D6C9752}"/>
              </a:ext>
            </a:extLst>
          </p:cNvPr>
          <p:cNvSpPr>
            <a:spLocks noGrp="1"/>
          </p:cNvSpPr>
          <p:nvPr>
            <p:ph type="title"/>
          </p:nvPr>
        </p:nvSpPr>
        <p:spPr/>
        <p:txBody>
          <a:bodyPr/>
          <a:lstStyle/>
          <a:p>
            <a:r>
              <a:rPr lang="it-IT" dirty="0"/>
              <a:t>Approssimazione parabolica </a:t>
            </a:r>
          </a:p>
        </p:txBody>
      </p:sp>
      <p:sp>
        <p:nvSpPr>
          <p:cNvPr id="3" name="Segnaposto contenuto 2">
            <a:extLst>
              <a:ext uri="{FF2B5EF4-FFF2-40B4-BE49-F238E27FC236}">
                <a16:creationId xmlns:a16="http://schemas.microsoft.com/office/drawing/2014/main" id="{93D6BF96-BAE1-47A0-B4D6-C09FAA3900C8}"/>
              </a:ext>
            </a:extLst>
          </p:cNvPr>
          <p:cNvSpPr>
            <a:spLocks noGrp="1"/>
          </p:cNvSpPr>
          <p:nvPr>
            <p:ph idx="1"/>
          </p:nvPr>
        </p:nvSpPr>
        <p:spPr/>
        <p:txBody>
          <a:bodyPr/>
          <a:lstStyle/>
          <a:p>
            <a:r>
              <a:rPr lang="it-IT" dirty="0"/>
              <a:t>Si possono usare altre approssimazioni. Il metodo Cavalieri-Simpson usa una approssimazione parabolica  </a:t>
            </a:r>
          </a:p>
        </p:txBody>
      </p:sp>
      <p:pic>
        <p:nvPicPr>
          <p:cNvPr id="5" name="Immagine 4" descr="Immagine che contiene luce&#10;&#10;Descrizione generata automaticamente">
            <a:extLst>
              <a:ext uri="{FF2B5EF4-FFF2-40B4-BE49-F238E27FC236}">
                <a16:creationId xmlns:a16="http://schemas.microsoft.com/office/drawing/2014/main" id="{2025D9F1-3434-4644-B2FC-B69EA0A69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44349"/>
            <a:ext cx="3594496" cy="3248526"/>
          </a:xfrm>
          <a:prstGeom prst="rect">
            <a:avLst/>
          </a:prstGeom>
        </p:spPr>
      </p:pic>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A8A35430-DCB6-4364-BA33-A464BBD30EE0}"/>
                  </a:ext>
                </a:extLst>
              </p:cNvPr>
              <p:cNvSpPr txBox="1"/>
              <p:nvPr/>
            </p:nvSpPr>
            <p:spPr>
              <a:xfrm>
                <a:off x="4432696" y="3429000"/>
                <a:ext cx="6500347" cy="2704458"/>
              </a:xfrm>
              <a:prstGeom prst="rect">
                <a:avLst/>
              </a:prstGeom>
              <a:noFill/>
            </p:spPr>
            <p:txBody>
              <a:bodyPr wrap="square" rtlCol="0">
                <a:spAutoFit/>
              </a:bodyPr>
              <a:lstStyle/>
              <a:p>
                <a14:m>
                  <m:oMath xmlns:m="http://schemas.openxmlformats.org/officeDocument/2006/math">
                    <m:r>
                      <a:rPr lang="it-IT" sz="3200" b="0" i="1" smtClean="0">
                        <a:latin typeface="Cambria Math" panose="02040503050406030204" pitchFamily="18" charset="0"/>
                      </a:rPr>
                      <m:t>𝐸𝑟𝑟𝑜𝑟</m:t>
                    </m:r>
                    <m:r>
                      <a:rPr lang="it-IT" sz="3200" b="0" i="1" smtClean="0">
                        <a:latin typeface="Cambria Math" panose="02040503050406030204" pitchFamily="18" charset="0"/>
                      </a:rPr>
                      <m:t> =−</m:t>
                    </m:r>
                    <m:f>
                      <m:fPr>
                        <m:ctrlPr>
                          <a:rPr lang="it-IT" sz="3200" i="1" smtClean="0">
                            <a:latin typeface="Cambria Math" panose="02040503050406030204" pitchFamily="18" charset="0"/>
                          </a:rPr>
                        </m:ctrlPr>
                      </m:fPr>
                      <m:num>
                        <m:sSup>
                          <m:sSupPr>
                            <m:ctrlPr>
                              <a:rPr lang="it-IT" sz="3200" i="1" smtClean="0">
                                <a:latin typeface="Cambria Math" panose="02040503050406030204" pitchFamily="18" charset="0"/>
                              </a:rPr>
                            </m:ctrlPr>
                          </m:sSupPr>
                          <m:e>
                            <m:d>
                              <m:dPr>
                                <m:ctrlPr>
                                  <a:rPr lang="it-IT" sz="3200" b="0" i="1" smtClean="0">
                                    <a:latin typeface="Cambria Math" panose="02040503050406030204" pitchFamily="18" charset="0"/>
                                  </a:rPr>
                                </m:ctrlPr>
                              </m:dPr>
                              <m:e>
                                <m:r>
                                  <a:rPr lang="it-IT" sz="3200" b="0" i="1" smtClean="0">
                                    <a:latin typeface="Cambria Math" panose="02040503050406030204" pitchFamily="18" charset="0"/>
                                  </a:rPr>
                                  <m:t>𝑏</m:t>
                                </m:r>
                                <m:r>
                                  <a:rPr lang="it-IT" sz="3200" b="0" i="1" smtClean="0">
                                    <a:latin typeface="Cambria Math" panose="02040503050406030204" pitchFamily="18" charset="0"/>
                                  </a:rPr>
                                  <m:t>−</m:t>
                                </m:r>
                                <m:r>
                                  <a:rPr lang="it-IT" sz="3200" b="0" i="1" smtClean="0">
                                    <a:latin typeface="Cambria Math" panose="02040503050406030204" pitchFamily="18" charset="0"/>
                                  </a:rPr>
                                  <m:t>𝑎</m:t>
                                </m:r>
                              </m:e>
                            </m:d>
                          </m:e>
                          <m:sup>
                            <m:r>
                              <a:rPr lang="it-IT" sz="3200" b="0" i="1" smtClean="0">
                                <a:latin typeface="Cambria Math" panose="02040503050406030204" pitchFamily="18" charset="0"/>
                              </a:rPr>
                              <m:t>3</m:t>
                            </m:r>
                          </m:sup>
                        </m:sSup>
                      </m:num>
                      <m:den>
                        <m:sSup>
                          <m:sSupPr>
                            <m:ctrlPr>
                              <a:rPr lang="it-IT" sz="3200" i="1" smtClean="0">
                                <a:latin typeface="Cambria Math" panose="02040503050406030204" pitchFamily="18" charset="0"/>
                              </a:rPr>
                            </m:ctrlPr>
                          </m:sSupPr>
                          <m:e>
                            <m:r>
                              <a:rPr lang="it-IT" sz="3200" b="0" i="1" smtClean="0">
                                <a:latin typeface="Cambria Math" panose="02040503050406030204" pitchFamily="18" charset="0"/>
                              </a:rPr>
                              <m:t>𝑁</m:t>
                            </m:r>
                          </m:e>
                          <m:sup>
                            <m:r>
                              <a:rPr lang="it-IT" sz="3200" b="0" i="1" smtClean="0">
                                <a:latin typeface="Cambria Math" panose="02040503050406030204" pitchFamily="18" charset="0"/>
                              </a:rPr>
                              <m:t>3</m:t>
                            </m:r>
                          </m:sup>
                        </m:sSup>
                      </m:den>
                    </m:f>
                    <m:r>
                      <a:rPr lang="it-IT" sz="3200" b="0" i="1" smtClean="0">
                        <a:latin typeface="Cambria Math" panose="02040503050406030204" pitchFamily="18" charset="0"/>
                      </a:rPr>
                      <m:t> </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𝑓</m:t>
                        </m:r>
                      </m:e>
                      <m:sup>
                        <m:r>
                          <a:rPr lang="it-IT" sz="3200" b="0" i="1" smtClean="0">
                            <a:latin typeface="Cambria Math" panose="02040503050406030204" pitchFamily="18" charset="0"/>
                          </a:rPr>
                          <m:t>′′′</m:t>
                        </m:r>
                      </m:sup>
                    </m:sSup>
                    <m:d>
                      <m:dPr>
                        <m:ctrlPr>
                          <a:rPr lang="it-IT" sz="3200" b="0" i="1" smtClean="0">
                            <a:latin typeface="Cambria Math" panose="02040503050406030204" pitchFamily="18" charset="0"/>
                          </a:rPr>
                        </m:ctrlPr>
                      </m:dPr>
                      <m:e>
                        <m:r>
                          <a:rPr lang="it-IT" sz="3200" b="0" i="1" smtClean="0">
                            <a:latin typeface="Cambria Math" panose="02040503050406030204" pitchFamily="18" charset="0"/>
                          </a:rPr>
                          <m:t>𝑐</m:t>
                        </m:r>
                      </m:e>
                    </m:d>
                    <m:r>
                      <a:rPr lang="it-IT" sz="3200" b="0" i="1" smtClean="0">
                        <a:latin typeface="Cambria Math" panose="02040503050406030204" pitchFamily="18" charset="0"/>
                      </a:rPr>
                      <m:t>+</m:t>
                    </m:r>
                    <m:r>
                      <a:rPr lang="it-IT" sz="3200" b="0" i="1" smtClean="0">
                        <a:latin typeface="Cambria Math" panose="02040503050406030204" pitchFamily="18" charset="0"/>
                      </a:rPr>
                      <m:t>𝑂</m:t>
                    </m:r>
                    <m:r>
                      <a:rPr lang="it-IT" sz="3200" b="0" i="1" smtClean="0">
                        <a:latin typeface="Cambria Math" panose="02040503050406030204" pitchFamily="18" charset="0"/>
                      </a:rPr>
                      <m:t>(</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𝑁</m:t>
                        </m:r>
                      </m:e>
                      <m:sup>
                        <m:r>
                          <a:rPr lang="it-IT" sz="3200" b="0" i="1" smtClean="0">
                            <a:latin typeface="Cambria Math" panose="02040503050406030204" pitchFamily="18" charset="0"/>
                          </a:rPr>
                          <m:t>−4</m:t>
                        </m:r>
                      </m:sup>
                    </m:sSup>
                    <m:r>
                      <a:rPr lang="it-IT" sz="3200" b="0" i="1" smtClean="0">
                        <a:latin typeface="Cambria Math" panose="02040503050406030204" pitchFamily="18" charset="0"/>
                      </a:rPr>
                      <m:t>)</m:t>
                    </m:r>
                  </m:oMath>
                </a14:m>
                <a:r>
                  <a:rPr lang="it-IT" sz="3200" dirty="0"/>
                  <a:t> </a:t>
                </a:r>
              </a:p>
              <a:p>
                <a:endParaRPr lang="it-IT" sz="2400" dirty="0"/>
              </a:p>
              <a:p>
                <a:pPr algn="just"/>
                <a:r>
                  <a:rPr lang="it-IT" sz="2400" dirty="0"/>
                  <a:t>Dove c è un qualche punto in [</a:t>
                </a:r>
                <a:r>
                  <a:rPr lang="it-IT" sz="2400" dirty="0" err="1"/>
                  <a:t>a,b</a:t>
                </a:r>
                <a:r>
                  <a:rPr lang="it-IT" sz="2400" dirty="0"/>
                  <a:t>].  </a:t>
                </a:r>
              </a:p>
              <a:p>
                <a:pPr algn="just"/>
                <a:r>
                  <a:rPr lang="it-IT" sz="2400" dirty="0"/>
                  <a:t>Aumentando il grado del polinomio l’accuratezza migliora ma si paga il prezzo «computazionale» di dover calcolare derivate di ordine elevato !</a:t>
                </a:r>
              </a:p>
            </p:txBody>
          </p:sp>
        </mc:Choice>
        <mc:Fallback xmlns="">
          <p:sp>
            <p:nvSpPr>
              <p:cNvPr id="6" name="CasellaDiTesto 5">
                <a:extLst>
                  <a:ext uri="{FF2B5EF4-FFF2-40B4-BE49-F238E27FC236}">
                    <a16:creationId xmlns:a16="http://schemas.microsoft.com/office/drawing/2014/main" id="{A8A35430-DCB6-4364-BA33-A464BBD30EE0}"/>
                  </a:ext>
                </a:extLst>
              </p:cNvPr>
              <p:cNvSpPr txBox="1">
                <a:spLocks noRot="1" noChangeAspect="1" noMove="1" noResize="1" noEditPoints="1" noAdjustHandles="1" noChangeArrowheads="1" noChangeShapeType="1" noTextEdit="1"/>
              </p:cNvSpPr>
              <p:nvPr/>
            </p:nvSpPr>
            <p:spPr>
              <a:xfrm>
                <a:off x="4432696" y="3429000"/>
                <a:ext cx="6500347" cy="2704458"/>
              </a:xfrm>
              <a:prstGeom prst="rect">
                <a:avLst/>
              </a:prstGeom>
              <a:blipFill>
                <a:blip r:embed="rId3"/>
                <a:stretch>
                  <a:fillRect l="-1407" r="-1501" b="-4063"/>
                </a:stretch>
              </a:blipFill>
            </p:spPr>
            <p:txBody>
              <a:bodyPr/>
              <a:lstStyle/>
              <a:p>
                <a:r>
                  <a:rPr lang="it-IT">
                    <a:noFill/>
                  </a:rPr>
                  <a:t> </a:t>
                </a:r>
              </a:p>
            </p:txBody>
          </p:sp>
        </mc:Fallback>
      </mc:AlternateContent>
    </p:spTree>
    <p:extLst>
      <p:ext uri="{BB962C8B-B14F-4D97-AF65-F5344CB8AC3E}">
        <p14:creationId xmlns:p14="http://schemas.microsoft.com/office/powerpoint/2010/main" val="939066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E1CC9C-CFC2-4A40-9E68-84E3A34E2FBF}"/>
              </a:ext>
            </a:extLst>
          </p:cNvPr>
          <p:cNvSpPr>
            <a:spLocks noGrp="1"/>
          </p:cNvSpPr>
          <p:nvPr>
            <p:ph type="title"/>
          </p:nvPr>
        </p:nvSpPr>
        <p:spPr/>
        <p:txBody>
          <a:bodyPr/>
          <a:lstStyle/>
          <a:p>
            <a:r>
              <a:rPr lang="it-IT" b="1" dirty="0"/>
              <a:t>Confronto con accuratezza MC e Integrali in dimensione d</a:t>
            </a:r>
          </a:p>
        </p:txBody>
      </p:sp>
      <p:sp>
        <p:nvSpPr>
          <p:cNvPr id="3" name="Segnaposto contenuto 2">
            <a:extLst>
              <a:ext uri="{FF2B5EF4-FFF2-40B4-BE49-F238E27FC236}">
                <a16:creationId xmlns:a16="http://schemas.microsoft.com/office/drawing/2014/main" id="{67F7055C-7768-4C18-AA51-07EFF0B7C0E2}"/>
              </a:ext>
            </a:extLst>
          </p:cNvPr>
          <p:cNvSpPr>
            <a:spLocks noGrp="1"/>
          </p:cNvSpPr>
          <p:nvPr>
            <p:ph idx="1"/>
          </p:nvPr>
        </p:nvSpPr>
        <p:spPr/>
        <p:txBody>
          <a:bodyPr/>
          <a:lstStyle/>
          <a:p>
            <a:r>
              <a:rPr lang="it-IT" dirty="0"/>
              <a:t>Il metodo dei trapezi si può estendere al caso di Integrali doppi (d=2) </a:t>
            </a:r>
          </a:p>
          <a:p>
            <a:r>
              <a:rPr lang="it-IT" dirty="0"/>
              <a:t>IL numero N di «chiamate» alla funzione integranda viene però distribuito su un una griglia  bidimensionale </a:t>
            </a:r>
            <a:r>
              <a:rPr lang="it-IT" dirty="0" err="1"/>
              <a:t>Nx</a:t>
            </a:r>
            <a:r>
              <a:rPr lang="it-IT" dirty="0"/>
              <a:t> x </a:t>
            </a:r>
            <a:r>
              <a:rPr lang="it-IT" dirty="0" err="1"/>
              <a:t>Ny</a:t>
            </a:r>
            <a:r>
              <a:rPr lang="it-IT" dirty="0"/>
              <a:t> = N  </a:t>
            </a:r>
          </a:p>
          <a:p>
            <a:r>
              <a:rPr lang="it-IT" dirty="0"/>
              <a:t>La precisione del metodo trapezio si abbassa di grado  N </a:t>
            </a:r>
            <a:r>
              <a:rPr lang="it-IT" baseline="30000" dirty="0"/>
              <a:t>-2/d </a:t>
            </a:r>
            <a:endParaRPr lang="it-IT" dirty="0"/>
          </a:p>
          <a:p>
            <a:r>
              <a:rPr lang="it-IT" dirty="0"/>
              <a:t>Invece, il metodo MC mantiene il suo carattere binomiale e qualunque sia d ha sempre la stessa accuratezza   N</a:t>
            </a:r>
            <a:r>
              <a:rPr lang="it-IT" baseline="30000" dirty="0"/>
              <a:t>-1/2</a:t>
            </a:r>
            <a:r>
              <a:rPr lang="it-IT" dirty="0"/>
              <a:t>  </a:t>
            </a:r>
          </a:p>
          <a:p>
            <a:r>
              <a:rPr lang="it-IT" b="1" dirty="0">
                <a:solidFill>
                  <a:srgbClr val="FF0000"/>
                </a:solidFill>
              </a:rPr>
              <a:t>Se d&gt;4  Montecarlo «vince» sui Trapezi </a:t>
            </a:r>
          </a:p>
          <a:p>
            <a:pPr marL="0" indent="0">
              <a:buNone/>
            </a:pPr>
            <a:endParaRPr lang="it-IT" b="1" dirty="0">
              <a:solidFill>
                <a:srgbClr val="FF0000"/>
              </a:solidFill>
            </a:endParaRPr>
          </a:p>
        </p:txBody>
      </p:sp>
    </p:spTree>
    <p:extLst>
      <p:ext uri="{BB962C8B-B14F-4D97-AF65-F5344CB8AC3E}">
        <p14:creationId xmlns:p14="http://schemas.microsoft.com/office/powerpoint/2010/main" val="119337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BAB392-2FD5-4F25-8E2D-9FF896596D4E}"/>
              </a:ext>
            </a:extLst>
          </p:cNvPr>
          <p:cNvSpPr>
            <a:spLocks noGrp="1"/>
          </p:cNvSpPr>
          <p:nvPr>
            <p:ph type="title"/>
          </p:nvPr>
        </p:nvSpPr>
        <p:spPr/>
        <p:txBody>
          <a:bodyPr/>
          <a:lstStyle/>
          <a:p>
            <a:r>
              <a:rPr lang="it-IT" dirty="0"/>
              <a:t>    </a:t>
            </a:r>
            <a:r>
              <a:rPr lang="it-IT" b="1" dirty="0"/>
              <a:t>Un teorema utile per il campionamen</a:t>
            </a:r>
            <a:r>
              <a:rPr lang="it-IT" dirty="0"/>
              <a:t>to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DEDBD4CB-3647-460D-B44D-85529A5C3CB5}"/>
                  </a:ext>
                </a:extLst>
              </p:cNvPr>
              <p:cNvSpPr>
                <a:spLocks noGrp="1"/>
              </p:cNvSpPr>
              <p:nvPr>
                <p:ph idx="1"/>
              </p:nvPr>
            </p:nvSpPr>
            <p:spPr>
              <a:xfrm>
                <a:off x="838200" y="1825624"/>
                <a:ext cx="10515600" cy="3978827"/>
              </a:xfrm>
            </p:spPr>
            <p:txBody>
              <a:bodyPr>
                <a:normAutofit fontScale="77500" lnSpcReduction="20000"/>
              </a:bodyPr>
              <a:lstStyle/>
              <a:p>
                <a:r>
                  <a:rPr lang="it-IT" dirty="0"/>
                  <a:t>T</a:t>
                </a:r>
                <a:r>
                  <a:rPr lang="it-IT" sz="3100" dirty="0"/>
                  <a:t>eorema:  La distribuzione della cumulativa di una PDF  </a:t>
                </a:r>
                <a:r>
                  <a:rPr lang="it-IT" sz="3100" dirty="0" err="1"/>
                  <a:t>dP</a:t>
                </a:r>
                <a:r>
                  <a:rPr lang="it-IT" sz="3100" dirty="0"/>
                  <a:t>(x)/dx  è uniforme in [0,1]</a:t>
                </a:r>
              </a:p>
              <a:p>
                <a:pPr marL="0" indent="0">
                  <a:buNone/>
                </a:pPr>
                <a14:m>
                  <m:oMathPara xmlns:m="http://schemas.openxmlformats.org/officeDocument/2006/math">
                    <m:oMathParaPr>
                      <m:jc m:val="centerGroup"/>
                    </m:oMathParaPr>
                    <m:oMath xmlns:m="http://schemas.openxmlformats.org/officeDocument/2006/math">
                      <m:r>
                        <a:rPr lang="it-IT" sz="3100" b="0" i="1" smtClean="0">
                          <a:latin typeface="Cambria Math" panose="02040503050406030204" pitchFamily="18" charset="0"/>
                        </a:rPr>
                        <m:t>𝑟</m:t>
                      </m:r>
                      <m:r>
                        <a:rPr lang="it-IT" sz="3100" b="0" i="1" smtClean="0">
                          <a:latin typeface="Cambria Math" panose="02040503050406030204" pitchFamily="18" charset="0"/>
                        </a:rPr>
                        <m:t>(</m:t>
                      </m:r>
                      <m:r>
                        <a:rPr lang="it-IT" sz="3100" b="0" i="1" smtClean="0">
                          <a:latin typeface="Cambria Math" panose="02040503050406030204" pitchFamily="18" charset="0"/>
                        </a:rPr>
                        <m:t>𝑥</m:t>
                      </m:r>
                      <m:r>
                        <a:rPr lang="it-IT" sz="3100" b="0" i="1" smtClean="0">
                          <a:latin typeface="Cambria Math" panose="02040503050406030204" pitchFamily="18" charset="0"/>
                        </a:rPr>
                        <m:t>)=</m:t>
                      </m:r>
                      <m:nary>
                        <m:naryPr>
                          <m:ctrlPr>
                            <a:rPr lang="it-IT" sz="3100" i="1" smtClean="0">
                              <a:latin typeface="Cambria Math" panose="02040503050406030204" pitchFamily="18" charset="0"/>
                            </a:rPr>
                          </m:ctrlPr>
                        </m:naryPr>
                        <m:sub>
                          <m:r>
                            <m:rPr>
                              <m:brk m:alnAt="23"/>
                            </m:rPr>
                            <a:rPr lang="it-IT" sz="3100" b="0" i="1" smtClean="0">
                              <a:latin typeface="Cambria Math" panose="02040503050406030204" pitchFamily="18" charset="0"/>
                            </a:rPr>
                            <m:t>−</m:t>
                          </m:r>
                          <m:r>
                            <m:rPr>
                              <m:brk m:alnAt="23"/>
                            </m:rPr>
                            <a:rPr lang="it-IT" sz="3100" b="0" i="1" smtClean="0">
                              <a:latin typeface="Cambria Math" panose="02040503050406030204" pitchFamily="18" charset="0"/>
                              <a:ea typeface="Cambria Math" panose="02040503050406030204" pitchFamily="18" charset="0"/>
                            </a:rPr>
                            <m:t>∞</m:t>
                          </m:r>
                        </m:sub>
                        <m:sup>
                          <m:r>
                            <a:rPr lang="it-IT" sz="3100" b="0" i="1" smtClean="0">
                              <a:latin typeface="Cambria Math" panose="02040503050406030204" pitchFamily="18" charset="0"/>
                            </a:rPr>
                            <m:t>𝑥</m:t>
                          </m:r>
                        </m:sup>
                        <m:e>
                          <m:r>
                            <a:rPr lang="it-IT" sz="3100" b="0" i="1" smtClean="0">
                              <a:latin typeface="Cambria Math" panose="02040503050406030204" pitchFamily="18" charset="0"/>
                            </a:rPr>
                            <m:t>𝑃</m:t>
                          </m:r>
                          <m:d>
                            <m:dPr>
                              <m:ctrlPr>
                                <a:rPr lang="it-IT" sz="3100" b="0" i="1" smtClean="0">
                                  <a:latin typeface="Cambria Math" panose="02040503050406030204" pitchFamily="18" charset="0"/>
                                </a:rPr>
                              </m:ctrlPr>
                            </m:dPr>
                            <m:e>
                              <m:r>
                                <a:rPr lang="it-IT" sz="3100" b="0" i="1" smtClean="0">
                                  <a:latin typeface="Cambria Math" panose="02040503050406030204" pitchFamily="18" charset="0"/>
                                </a:rPr>
                                <m:t>𝑢</m:t>
                              </m:r>
                            </m:e>
                          </m:d>
                          <m:r>
                            <a:rPr lang="it-IT" sz="3100" b="0" i="1" smtClean="0">
                              <a:latin typeface="Cambria Math" panose="02040503050406030204" pitchFamily="18" charset="0"/>
                            </a:rPr>
                            <m:t>𝑑𝑢</m:t>
                          </m:r>
                          <m:r>
                            <a:rPr lang="it-IT" sz="3100" b="0" i="1" smtClean="0">
                              <a:latin typeface="Cambria Math" panose="02040503050406030204" pitchFamily="18" charset="0"/>
                            </a:rPr>
                            <m:t> </m:t>
                          </m:r>
                        </m:e>
                      </m:nary>
                    </m:oMath>
                  </m:oMathPara>
                </a14:m>
                <a:endParaRPr lang="it-IT" sz="3100" dirty="0"/>
              </a:p>
              <a:p>
                <a:r>
                  <a:rPr lang="it-IT" sz="3100" dirty="0"/>
                  <a:t>P(u) &gt;0 per ogni u perché P(u) è una densità di </a:t>
                </a:r>
                <a:r>
                  <a:rPr lang="it-IT" sz="3100" dirty="0" err="1"/>
                  <a:t>probabilita</a:t>
                </a:r>
                <a:r>
                  <a:rPr lang="it-IT" sz="3100" dirty="0"/>
                  <a:t> </a:t>
                </a:r>
                <a:r>
                  <a:rPr lang="it-IT" sz="3100" dirty="0">
                    <a:sym typeface="Wingdings" panose="05000000000000000000" pitchFamily="2" charset="2"/>
                  </a:rPr>
                  <a:t> r(x) è monotona crescente. </a:t>
                </a:r>
              </a:p>
              <a:p>
                <a:r>
                  <a:rPr lang="it-IT" sz="3100" dirty="0">
                    <a:sym typeface="Wingdings" panose="05000000000000000000" pitchFamily="2" charset="2"/>
                  </a:rPr>
                  <a:t>La probabilità di avere r</a:t>
                </a:r>
                <a:r>
                  <a:rPr lang="it-IT" sz="3100" baseline="-25000" dirty="0">
                    <a:sym typeface="Wingdings" panose="05000000000000000000" pitchFamily="2" charset="2"/>
                  </a:rPr>
                  <a:t>1</a:t>
                </a:r>
                <a:r>
                  <a:rPr lang="it-IT" sz="3100" dirty="0">
                    <a:sym typeface="Wingdings" panose="05000000000000000000" pitchFamily="2" charset="2"/>
                  </a:rPr>
                  <a:t>&lt;r&lt;r</a:t>
                </a:r>
                <a:r>
                  <a:rPr lang="it-IT" sz="3100" baseline="-25000" dirty="0">
                    <a:sym typeface="Wingdings" panose="05000000000000000000" pitchFamily="2" charset="2"/>
                  </a:rPr>
                  <a:t>2</a:t>
                </a:r>
                <a:r>
                  <a:rPr lang="it-IT" sz="3100" dirty="0">
                    <a:sym typeface="Wingdings" panose="05000000000000000000" pitchFamily="2" charset="2"/>
                  </a:rPr>
                  <a:t>   è uguale a </a:t>
                </a:r>
              </a:p>
              <a:p>
                <a:endParaRPr lang="it-IT" sz="3100" dirty="0">
                  <a:sym typeface="Wingdings" panose="05000000000000000000" pitchFamily="2" charset="2"/>
                </a:endParaRPr>
              </a:p>
              <a:p>
                <a:pPr marL="0" indent="0" algn="ctr">
                  <a:buNone/>
                </a:pPr>
                <a:r>
                  <a:rPr lang="it-IT" sz="3100" dirty="0">
                    <a:sym typeface="Wingdings" panose="05000000000000000000" pitchFamily="2" charset="2"/>
                  </a:rPr>
                  <a:t> </a:t>
                </a:r>
                <a14:m>
                  <m:oMath xmlns:m="http://schemas.openxmlformats.org/officeDocument/2006/math">
                    <m:nary>
                      <m:naryPr>
                        <m:ctrlPr>
                          <a:rPr lang="it-IT" sz="3100" i="1" smtClean="0">
                            <a:latin typeface="Cambria Math" panose="02040503050406030204" pitchFamily="18" charset="0"/>
                            <a:sym typeface="Wingdings" panose="05000000000000000000" pitchFamily="2" charset="2"/>
                          </a:rPr>
                        </m:ctrlPr>
                      </m:naryPr>
                      <m:sub>
                        <m:sSub>
                          <m:sSubPr>
                            <m:ctrlPr>
                              <a:rPr lang="it-IT" sz="310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𝑥</m:t>
                            </m:r>
                          </m:e>
                          <m:sub>
                            <m:r>
                              <a:rPr lang="it-IT" sz="3100" b="0" i="1" smtClean="0">
                                <a:latin typeface="Cambria Math" panose="02040503050406030204" pitchFamily="18" charset="0"/>
                                <a:sym typeface="Wingdings" panose="05000000000000000000" pitchFamily="2" charset="2"/>
                              </a:rPr>
                              <m:t>1</m:t>
                            </m:r>
                          </m:sub>
                        </m:sSub>
                      </m:sub>
                      <m:sup>
                        <m:sSub>
                          <m:sSubPr>
                            <m:ctrlPr>
                              <a:rPr lang="it-IT" sz="310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𝑥</m:t>
                            </m:r>
                          </m:e>
                          <m:sub>
                            <m:r>
                              <a:rPr lang="it-IT" sz="3100" b="0" i="1" smtClean="0">
                                <a:latin typeface="Cambria Math" panose="02040503050406030204" pitchFamily="18" charset="0"/>
                                <a:sym typeface="Wingdings" panose="05000000000000000000" pitchFamily="2" charset="2"/>
                              </a:rPr>
                              <m:t>2</m:t>
                            </m:r>
                          </m:sub>
                        </m:sSub>
                      </m:sup>
                      <m:e>
                        <m:r>
                          <a:rPr lang="it-IT" sz="3100" b="0" i="1" smtClean="0">
                            <a:latin typeface="Cambria Math" panose="02040503050406030204" pitchFamily="18" charset="0"/>
                            <a:sym typeface="Wingdings" panose="05000000000000000000" pitchFamily="2" charset="2"/>
                          </a:rPr>
                          <m:t>𝑃</m:t>
                        </m:r>
                        <m:d>
                          <m:dPr>
                            <m:ctrlPr>
                              <a:rPr lang="it-IT" sz="3100" b="0" i="1" smtClean="0">
                                <a:latin typeface="Cambria Math" panose="02040503050406030204" pitchFamily="18" charset="0"/>
                                <a:sym typeface="Wingdings" panose="05000000000000000000" pitchFamily="2" charset="2"/>
                              </a:rPr>
                            </m:ctrlPr>
                          </m:dPr>
                          <m:e>
                            <m:r>
                              <a:rPr lang="it-IT" sz="3100" b="0" i="1" smtClean="0">
                                <a:latin typeface="Cambria Math" panose="02040503050406030204" pitchFamily="18" charset="0"/>
                                <a:sym typeface="Wingdings" panose="05000000000000000000" pitchFamily="2" charset="2"/>
                              </a:rPr>
                              <m:t>𝑢</m:t>
                            </m:r>
                          </m:e>
                        </m:d>
                        <m:r>
                          <a:rPr lang="it-IT" sz="3100" b="0" i="1" smtClean="0">
                            <a:latin typeface="Cambria Math" panose="02040503050406030204" pitchFamily="18" charset="0"/>
                            <a:sym typeface="Wingdings" panose="05000000000000000000" pitchFamily="2" charset="2"/>
                          </a:rPr>
                          <m:t>𝑑𝑢</m:t>
                        </m:r>
                        <m:r>
                          <a:rPr lang="it-IT" sz="3100" b="0" i="1" smtClean="0">
                            <a:latin typeface="Cambria Math" panose="02040503050406030204" pitchFamily="18" charset="0"/>
                            <a:sym typeface="Wingdings" panose="05000000000000000000" pitchFamily="2" charset="2"/>
                          </a:rPr>
                          <m:t>=</m:t>
                        </m:r>
                        <m:r>
                          <a:rPr lang="it-IT" sz="3100" b="0" i="1" smtClean="0">
                            <a:latin typeface="Cambria Math" panose="02040503050406030204" pitchFamily="18" charset="0"/>
                            <a:sym typeface="Wingdings" panose="05000000000000000000" pitchFamily="2" charset="2"/>
                          </a:rPr>
                          <m:t>𝑟</m:t>
                        </m:r>
                        <m:d>
                          <m:dPr>
                            <m:ctrlPr>
                              <a:rPr lang="it-IT" sz="3100" b="0" i="1" smtClean="0">
                                <a:latin typeface="Cambria Math" panose="02040503050406030204" pitchFamily="18" charset="0"/>
                                <a:sym typeface="Wingdings" panose="05000000000000000000" pitchFamily="2" charset="2"/>
                              </a:rPr>
                            </m:ctrlPr>
                          </m:dPr>
                          <m:e>
                            <m:sSub>
                              <m:sSubPr>
                                <m:ctrlPr>
                                  <a:rPr lang="it-IT" sz="3100" b="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𝑥</m:t>
                                </m:r>
                              </m:e>
                              <m:sub>
                                <m:r>
                                  <a:rPr lang="it-IT" sz="3100" b="0" i="1" smtClean="0">
                                    <a:latin typeface="Cambria Math" panose="02040503050406030204" pitchFamily="18" charset="0"/>
                                    <a:sym typeface="Wingdings" panose="05000000000000000000" pitchFamily="2" charset="2"/>
                                  </a:rPr>
                                  <m:t>2</m:t>
                                </m:r>
                                <m:r>
                                  <a:rPr lang="it-IT" sz="3100" b="0" i="1" smtClean="0">
                                    <a:latin typeface="Cambria Math" panose="02040503050406030204" pitchFamily="18" charset="0"/>
                                    <a:sym typeface="Wingdings" panose="05000000000000000000" pitchFamily="2" charset="2"/>
                                  </a:rPr>
                                  <m:t> </m:t>
                                </m:r>
                              </m:sub>
                            </m:sSub>
                          </m:e>
                        </m:d>
                        <m:r>
                          <a:rPr lang="it-IT" sz="3100" b="0" i="1" smtClean="0">
                            <a:latin typeface="Cambria Math" panose="02040503050406030204" pitchFamily="18" charset="0"/>
                            <a:sym typeface="Wingdings" panose="05000000000000000000" pitchFamily="2" charset="2"/>
                          </a:rPr>
                          <m:t>−</m:t>
                        </m:r>
                        <m:r>
                          <a:rPr lang="it-IT" sz="3100" b="0" i="1" smtClean="0">
                            <a:latin typeface="Cambria Math" panose="02040503050406030204" pitchFamily="18" charset="0"/>
                            <a:sym typeface="Wingdings" panose="05000000000000000000" pitchFamily="2" charset="2"/>
                          </a:rPr>
                          <m:t>𝑟</m:t>
                        </m:r>
                        <m:r>
                          <a:rPr lang="it-IT" sz="3100" b="0" i="1" smtClean="0">
                            <a:latin typeface="Cambria Math" panose="02040503050406030204" pitchFamily="18" charset="0"/>
                            <a:sym typeface="Wingdings" panose="05000000000000000000" pitchFamily="2" charset="2"/>
                          </a:rPr>
                          <m:t>(</m:t>
                        </m:r>
                        <m:sSub>
                          <m:sSubPr>
                            <m:ctrlPr>
                              <a:rPr lang="it-IT" sz="3100" b="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𝑥</m:t>
                            </m:r>
                          </m:e>
                          <m:sub>
                            <m:r>
                              <a:rPr lang="it-IT" sz="3100" b="0" i="1" smtClean="0">
                                <a:latin typeface="Cambria Math" panose="02040503050406030204" pitchFamily="18" charset="0"/>
                                <a:sym typeface="Wingdings" panose="05000000000000000000" pitchFamily="2" charset="2"/>
                              </a:rPr>
                              <m:t>1</m:t>
                            </m:r>
                          </m:sub>
                        </m:sSub>
                      </m:e>
                    </m:nary>
                    <m:r>
                      <a:rPr lang="it-IT" sz="3100" b="0" i="1" smtClean="0">
                        <a:latin typeface="Cambria Math" panose="02040503050406030204" pitchFamily="18" charset="0"/>
                        <a:sym typeface="Wingdings" panose="05000000000000000000" pitchFamily="2" charset="2"/>
                      </a:rPr>
                      <m:t>)= </m:t>
                    </m:r>
                    <m:sSub>
                      <m:sSubPr>
                        <m:ctrlPr>
                          <a:rPr lang="it-IT" sz="3100" b="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𝑟</m:t>
                        </m:r>
                      </m:e>
                      <m:sub>
                        <m:r>
                          <a:rPr lang="it-IT" sz="3100" b="0" i="1" smtClean="0">
                            <a:latin typeface="Cambria Math" panose="02040503050406030204" pitchFamily="18" charset="0"/>
                            <a:sym typeface="Wingdings" panose="05000000000000000000" pitchFamily="2" charset="2"/>
                          </a:rPr>
                          <m:t>2</m:t>
                        </m:r>
                      </m:sub>
                    </m:sSub>
                    <m:r>
                      <a:rPr lang="it-IT" sz="3100" b="0" i="1" smtClean="0">
                        <a:latin typeface="Cambria Math" panose="02040503050406030204" pitchFamily="18" charset="0"/>
                        <a:sym typeface="Wingdings" panose="05000000000000000000" pitchFamily="2" charset="2"/>
                      </a:rPr>
                      <m:t>−</m:t>
                    </m:r>
                    <m:sSub>
                      <m:sSubPr>
                        <m:ctrlPr>
                          <a:rPr lang="it-IT" sz="3100" b="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𝑟</m:t>
                        </m:r>
                      </m:e>
                      <m:sub>
                        <m:r>
                          <a:rPr lang="it-IT" sz="3100" b="0" i="1" smtClean="0">
                            <a:latin typeface="Cambria Math" panose="02040503050406030204" pitchFamily="18" charset="0"/>
                            <a:sym typeface="Wingdings" panose="05000000000000000000" pitchFamily="2" charset="2"/>
                          </a:rPr>
                          <m:t>1</m:t>
                        </m:r>
                      </m:sub>
                    </m:sSub>
                    <m:r>
                      <a:rPr lang="it-IT" sz="3100" b="0" i="1" smtClean="0">
                        <a:latin typeface="Cambria Math" panose="02040503050406030204" pitchFamily="18" charset="0"/>
                        <a:sym typeface="Wingdings" panose="05000000000000000000" pitchFamily="2" charset="2"/>
                      </a:rPr>
                      <m:t> </m:t>
                    </m:r>
                  </m:oMath>
                </a14:m>
                <a:endParaRPr lang="it-IT" sz="3100" b="0" dirty="0">
                  <a:sym typeface="Wingdings" panose="05000000000000000000" pitchFamily="2" charset="2"/>
                </a:endParaRPr>
              </a:p>
              <a:p>
                <a:pPr marL="0" indent="0">
                  <a:buNone/>
                </a:pPr>
                <a:endParaRPr lang="it-IT" sz="3100" b="0" dirty="0">
                  <a:sym typeface="Wingdings" panose="05000000000000000000" pitchFamily="2" charset="2"/>
                </a:endParaRPr>
              </a:p>
              <a:p>
                <a:pPr marL="0" indent="0">
                  <a:buNone/>
                </a:pPr>
                <a:r>
                  <a:rPr lang="it-IT" sz="3100" dirty="0">
                    <a:sym typeface="Wingdings" panose="05000000000000000000" pitchFamily="2" charset="2"/>
                  </a:rPr>
                  <a:t>Essendo P(r</a:t>
                </a:r>
                <a:r>
                  <a:rPr lang="it-IT" sz="3100" baseline="-25000" dirty="0">
                    <a:sym typeface="Wingdings" panose="05000000000000000000" pitchFamily="2" charset="2"/>
                  </a:rPr>
                  <a:t>1</a:t>
                </a:r>
                <a:r>
                  <a:rPr lang="it-IT" sz="3100" dirty="0">
                    <a:sym typeface="Wingdings" panose="05000000000000000000" pitchFamily="2" charset="2"/>
                  </a:rPr>
                  <a:t>&lt;r&lt;r</a:t>
                </a:r>
                <a:r>
                  <a:rPr lang="it-IT" sz="3100" baseline="-25000" dirty="0">
                    <a:sym typeface="Wingdings" panose="05000000000000000000" pitchFamily="2" charset="2"/>
                  </a:rPr>
                  <a:t>2</a:t>
                </a:r>
                <a:r>
                  <a:rPr lang="it-IT" sz="3100" dirty="0">
                    <a:sym typeface="Wingdings" panose="05000000000000000000" pitchFamily="2" charset="2"/>
                  </a:rPr>
                  <a:t>)  = (r2-r1)   allora  r è uniforme in [0,1]</a:t>
                </a:r>
                <a:endParaRPr lang="it-IT" sz="3100" b="0" dirty="0">
                  <a:sym typeface="Wingdings" panose="05000000000000000000" pitchFamily="2" charset="2"/>
                </a:endParaRPr>
              </a:p>
              <a:p>
                <a:pPr marL="0" indent="0">
                  <a:buNone/>
                </a:pPr>
                <a:endParaRPr lang="it-IT" dirty="0">
                  <a:sym typeface="Wingdings" panose="05000000000000000000" pitchFamily="2" charset="2"/>
                </a:endParaRPr>
              </a:p>
              <a:p>
                <a:pPr marL="0" indent="0">
                  <a:buNone/>
                </a:pPr>
                <a:endParaRPr lang="it-IT" b="0" dirty="0">
                  <a:sym typeface="Wingdings" panose="05000000000000000000" pitchFamily="2" charset="2"/>
                </a:endParaRPr>
              </a:p>
              <a:p>
                <a:pPr marL="0" indent="0">
                  <a:buNone/>
                </a:pPr>
                <a:endParaRPr lang="it-IT" b="0" dirty="0">
                  <a:sym typeface="Wingdings" panose="05000000000000000000" pitchFamily="2" charset="2"/>
                </a:endParaRPr>
              </a:p>
              <a:p>
                <a:pPr marL="0" indent="0">
                  <a:buNone/>
                </a:pPr>
                <a:endParaRPr lang="it-IT" b="0" dirty="0">
                  <a:sym typeface="Wingdings" panose="05000000000000000000" pitchFamily="2" charset="2"/>
                </a:endParaRPr>
              </a:p>
              <a:p>
                <a:pPr marL="0" indent="0">
                  <a:buNone/>
                </a:pPr>
                <a:endParaRPr lang="it-IT" dirty="0"/>
              </a:p>
              <a:p>
                <a:pPr marL="0" indent="0">
                  <a:buNone/>
                </a:pPr>
                <a:endParaRPr lang="it-IT" dirty="0"/>
              </a:p>
              <a:p>
                <a:pPr marL="0" indent="0">
                  <a:buNone/>
                </a:pPr>
                <a:endParaRPr lang="it-IT" dirty="0"/>
              </a:p>
            </p:txBody>
          </p:sp>
        </mc:Choice>
        <mc:Fallback xmlns="">
          <p:sp>
            <p:nvSpPr>
              <p:cNvPr id="3" name="Segnaposto contenuto 2">
                <a:extLst>
                  <a:ext uri="{FF2B5EF4-FFF2-40B4-BE49-F238E27FC236}">
                    <a16:creationId xmlns:a16="http://schemas.microsoft.com/office/drawing/2014/main" id="{DEDBD4CB-3647-460D-B44D-85529A5C3CB5}"/>
                  </a:ext>
                </a:extLst>
              </p:cNvPr>
              <p:cNvSpPr>
                <a:spLocks noGrp="1" noRot="1" noChangeAspect="1" noMove="1" noResize="1" noEditPoints="1" noAdjustHandles="1" noChangeArrowheads="1" noChangeShapeType="1" noTextEdit="1"/>
              </p:cNvSpPr>
              <p:nvPr>
                <p:ph idx="1"/>
              </p:nvPr>
            </p:nvSpPr>
            <p:spPr>
              <a:xfrm>
                <a:off x="838200" y="1825624"/>
                <a:ext cx="10515600" cy="3978827"/>
              </a:xfrm>
              <a:blipFill>
                <a:blip r:embed="rId2"/>
                <a:stretch>
                  <a:fillRect l="-928" t="-3522" b="-3675"/>
                </a:stretch>
              </a:blipFill>
            </p:spPr>
            <p:txBody>
              <a:bodyPr/>
              <a:lstStyle/>
              <a:p>
                <a:r>
                  <a:rPr lang="it-IT">
                    <a:noFill/>
                  </a:rPr>
                  <a:t> </a:t>
                </a:r>
              </a:p>
            </p:txBody>
          </p:sp>
        </mc:Fallback>
      </mc:AlternateContent>
    </p:spTree>
    <p:extLst>
      <p:ext uri="{BB962C8B-B14F-4D97-AF65-F5344CB8AC3E}">
        <p14:creationId xmlns:p14="http://schemas.microsoft.com/office/powerpoint/2010/main" val="188233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33C867-3969-4245-B0CB-C559FBA5CBB7}"/>
              </a:ext>
            </a:extLst>
          </p:cNvPr>
          <p:cNvSpPr>
            <a:spLocks noGrp="1"/>
          </p:cNvSpPr>
          <p:nvPr>
            <p:ph type="title"/>
          </p:nvPr>
        </p:nvSpPr>
        <p:spPr/>
        <p:txBody>
          <a:bodyPr/>
          <a:lstStyle/>
          <a:p>
            <a:r>
              <a:rPr lang="it-IT" dirty="0"/>
              <a:t>Campionamento Esatto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E59ADB6-E3E0-4ADD-9DDB-011EB0A28CF6}"/>
                  </a:ext>
                </a:extLst>
              </p:cNvPr>
              <p:cNvSpPr>
                <a:spLocks noGrp="1"/>
              </p:cNvSpPr>
              <p:nvPr>
                <p:ph idx="1"/>
              </p:nvPr>
            </p:nvSpPr>
            <p:spPr/>
            <p:txBody>
              <a:bodyPr/>
              <a:lstStyle/>
              <a:p>
                <a:r>
                  <a:rPr lang="it-IT" dirty="0"/>
                  <a:t>Se si sa invertire l’equazione </a:t>
                </a:r>
                <a14:m>
                  <m:oMath xmlns:m="http://schemas.openxmlformats.org/officeDocument/2006/math">
                    <m:r>
                      <a:rPr lang="it-IT" i="1">
                        <a:latin typeface="Cambria Math" panose="02040503050406030204" pitchFamily="18" charset="0"/>
                      </a:rPr>
                      <m:t>𝑟</m:t>
                    </m:r>
                    <m:r>
                      <a:rPr lang="it-IT" i="1">
                        <a:latin typeface="Cambria Math" panose="02040503050406030204" pitchFamily="18" charset="0"/>
                      </a:rPr>
                      <m:t>=</m:t>
                    </m:r>
                    <m:nary>
                      <m:naryPr>
                        <m:ctrlPr>
                          <a:rPr lang="it-IT" i="1">
                            <a:latin typeface="Cambria Math" panose="02040503050406030204" pitchFamily="18" charset="0"/>
                          </a:rPr>
                        </m:ctrlPr>
                      </m:naryPr>
                      <m:sub>
                        <m:r>
                          <m:rPr>
                            <m:brk m:alnAt="23"/>
                          </m:rPr>
                          <a:rPr lang="it-IT" i="1">
                            <a:latin typeface="Cambria Math" panose="02040503050406030204" pitchFamily="18" charset="0"/>
                          </a:rPr>
                          <m:t>−</m:t>
                        </m:r>
                        <m:r>
                          <a:rPr lang="it-IT" i="1">
                            <a:latin typeface="Cambria Math" panose="02040503050406030204" pitchFamily="18" charset="0"/>
                            <a:ea typeface="Cambria Math" panose="02040503050406030204" pitchFamily="18" charset="0"/>
                          </a:rPr>
                          <m:t>∞</m:t>
                        </m:r>
                      </m:sub>
                      <m:sup>
                        <m:r>
                          <a:rPr lang="it-IT" i="1">
                            <a:latin typeface="Cambria Math" panose="02040503050406030204" pitchFamily="18" charset="0"/>
                          </a:rPr>
                          <m:t>𝑥</m:t>
                        </m:r>
                      </m:sup>
                      <m:e>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𝑢</m:t>
                            </m:r>
                          </m:e>
                        </m:d>
                        <m:r>
                          <a:rPr lang="it-IT" i="1">
                            <a:latin typeface="Cambria Math" panose="02040503050406030204" pitchFamily="18" charset="0"/>
                          </a:rPr>
                          <m:t>𝑑𝑢</m:t>
                        </m:r>
                        <m:r>
                          <a:rPr lang="it-IT" i="1">
                            <a:latin typeface="Cambria Math" panose="02040503050406030204" pitchFamily="18" charset="0"/>
                          </a:rPr>
                          <m:t> </m:t>
                        </m:r>
                      </m:e>
                    </m:nary>
                  </m:oMath>
                </a14:m>
                <a:endParaRPr lang="it-IT" dirty="0"/>
              </a:p>
              <a:p>
                <a:r>
                  <a:rPr lang="it-IT" dirty="0"/>
                  <a:t>Allora si può sorteggiare r uniforme in [0,1] e determinare x </a:t>
                </a:r>
              </a:p>
              <a:p>
                <a:r>
                  <a:rPr lang="it-IT" dirty="0"/>
                  <a:t>In questo modo si è certi che x si distribuisce come </a:t>
                </a:r>
                <a:r>
                  <a:rPr lang="it-IT" dirty="0" err="1"/>
                  <a:t>dP</a:t>
                </a:r>
                <a:r>
                  <a:rPr lang="it-IT" dirty="0"/>
                  <a:t>(x)/dx </a:t>
                </a:r>
              </a:p>
              <a:p>
                <a:endParaRPr lang="it-IT" dirty="0"/>
              </a:p>
            </p:txBody>
          </p:sp>
        </mc:Choice>
        <mc:Fallback xmlns="">
          <p:sp>
            <p:nvSpPr>
              <p:cNvPr id="3" name="Segnaposto contenuto 2">
                <a:extLst>
                  <a:ext uri="{FF2B5EF4-FFF2-40B4-BE49-F238E27FC236}">
                    <a16:creationId xmlns:a16="http://schemas.microsoft.com/office/drawing/2014/main" id="{BE59ADB6-E3E0-4ADD-9DDB-011EB0A28CF6}"/>
                  </a:ext>
                </a:extLst>
              </p:cNvPr>
              <p:cNvSpPr>
                <a:spLocks noGrp="1" noRot="1" noChangeAspect="1" noMove="1" noResize="1" noEditPoints="1" noAdjustHandles="1" noChangeArrowheads="1" noChangeShapeType="1" noTextEdit="1"/>
              </p:cNvSpPr>
              <p:nvPr>
                <p:ph idx="1"/>
              </p:nvPr>
            </p:nvSpPr>
            <p:spPr>
              <a:blipFill>
                <a:blip r:embed="rId2"/>
                <a:stretch>
                  <a:fillRect l="-1043" t="-840"/>
                </a:stretch>
              </a:blipFill>
            </p:spPr>
            <p:txBody>
              <a:bodyPr/>
              <a:lstStyle/>
              <a:p>
                <a:r>
                  <a:rPr lang="it-IT">
                    <a:noFill/>
                  </a:rPr>
                  <a:t> </a:t>
                </a:r>
              </a:p>
            </p:txBody>
          </p:sp>
        </mc:Fallback>
      </mc:AlternateContent>
    </p:spTree>
    <p:extLst>
      <p:ext uri="{BB962C8B-B14F-4D97-AF65-F5344CB8AC3E}">
        <p14:creationId xmlns:p14="http://schemas.microsoft.com/office/powerpoint/2010/main" val="2257768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56F8AF-293C-4737-9CE3-A6565B6076EA}"/>
              </a:ext>
            </a:extLst>
          </p:cNvPr>
          <p:cNvSpPr>
            <a:spLocks noGrp="1"/>
          </p:cNvSpPr>
          <p:nvPr>
            <p:ph type="title"/>
          </p:nvPr>
        </p:nvSpPr>
        <p:spPr/>
        <p:txBody>
          <a:bodyPr/>
          <a:lstStyle/>
          <a:p>
            <a:pPr algn="ctr"/>
            <a:r>
              <a:rPr lang="it-IT" b="1" dirty="0"/>
              <a:t>Metodo del rigetto (Von Neumann, 1951)</a:t>
            </a:r>
          </a:p>
        </p:txBody>
      </p:sp>
      <p:sp>
        <p:nvSpPr>
          <p:cNvPr id="3" name="Segnaposto contenuto 2">
            <a:extLst>
              <a:ext uri="{FF2B5EF4-FFF2-40B4-BE49-F238E27FC236}">
                <a16:creationId xmlns:a16="http://schemas.microsoft.com/office/drawing/2014/main" id="{93F23D5E-974D-4DFA-B813-24AA9B7DA6CB}"/>
              </a:ext>
            </a:extLst>
          </p:cNvPr>
          <p:cNvSpPr>
            <a:spLocks noGrp="1"/>
          </p:cNvSpPr>
          <p:nvPr>
            <p:ph idx="1"/>
          </p:nvPr>
        </p:nvSpPr>
        <p:spPr/>
        <p:txBody>
          <a:bodyPr/>
          <a:lstStyle/>
          <a:p>
            <a:pPr marL="0" indent="0">
              <a:buNone/>
            </a:pPr>
            <a:r>
              <a:rPr lang="it-IT" sz="2000" dirty="0"/>
              <a:t>Supponete di voler generare random una variabile x distribuita secondo una distribuzione di probabilità P(x). Se il campionamento esatto non è applicabile (non si sa invertire !) allora si  può utilizzare la tecnica  un metodo  “hit or miss” (applicabile a ogni P(x) su dominio finito) </a:t>
            </a:r>
          </a:p>
          <a:p>
            <a:pPr marL="0" indent="0">
              <a:buNone/>
            </a:pPr>
            <a:r>
              <a:rPr lang="it-IT" sz="2000" dirty="0"/>
              <a:t>Generate due variabili casuali </a:t>
            </a:r>
            <a:r>
              <a:rPr lang="it-IT" sz="2000" dirty="0" err="1"/>
              <a:t>x,y</a:t>
            </a:r>
            <a:r>
              <a:rPr lang="it-IT" sz="2000" dirty="0"/>
              <a:t> distribuite uniformemente nei domini</a:t>
            </a:r>
          </a:p>
          <a:p>
            <a:pPr marL="0" indent="0">
              <a:buNone/>
            </a:pPr>
            <a:r>
              <a:rPr lang="it-IT" sz="2000" dirty="0"/>
              <a:t>x = random in [</a:t>
            </a:r>
            <a:r>
              <a:rPr lang="it-IT" sz="2000" dirty="0" err="1"/>
              <a:t>a,b</a:t>
            </a:r>
            <a:r>
              <a:rPr lang="it-IT" sz="2000" dirty="0"/>
              <a:t>]  ;  y random in [0, </a:t>
            </a:r>
            <a:r>
              <a:rPr lang="it-IT" sz="2000" dirty="0" err="1"/>
              <a:t>max</a:t>
            </a:r>
            <a:r>
              <a:rPr lang="it-IT" sz="2000" dirty="0"/>
              <a:t>]</a:t>
            </a:r>
          </a:p>
          <a:p>
            <a:pPr marL="0" indent="0">
              <a:buNone/>
            </a:pPr>
            <a:r>
              <a:rPr lang="it-IT" sz="2000" dirty="0"/>
              <a:t>x è accetta se y&lt;P(x)</a:t>
            </a:r>
          </a:p>
          <a:p>
            <a:pPr marL="0" indent="0">
              <a:buNone/>
            </a:pPr>
            <a:r>
              <a:rPr lang="it-IT" sz="2000" dirty="0"/>
              <a:t>Altrimenti si ripete il procedimento </a:t>
            </a:r>
          </a:p>
          <a:p>
            <a:pPr marL="0" indent="0">
              <a:buNone/>
            </a:pPr>
            <a:r>
              <a:rPr lang="it-IT" sz="2000" dirty="0"/>
              <a:t>Fino a che non si accetta la x!  </a:t>
            </a:r>
          </a:p>
        </p:txBody>
      </p:sp>
      <p:pic>
        <p:nvPicPr>
          <p:cNvPr id="5" name="Immagine 4" descr="Immagine che contiene oggetto, sedendo, orologio&#10;&#10;Descrizione generata automaticamente">
            <a:extLst>
              <a:ext uri="{FF2B5EF4-FFF2-40B4-BE49-F238E27FC236}">
                <a16:creationId xmlns:a16="http://schemas.microsoft.com/office/drawing/2014/main" id="{40CF447D-52BF-466E-B147-49DB40CA9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7339" y="3296133"/>
            <a:ext cx="5643154" cy="3429000"/>
          </a:xfrm>
          <a:prstGeom prst="rect">
            <a:avLst/>
          </a:prstGeom>
        </p:spPr>
      </p:pic>
    </p:spTree>
    <p:extLst>
      <p:ext uri="{BB962C8B-B14F-4D97-AF65-F5344CB8AC3E}">
        <p14:creationId xmlns:p14="http://schemas.microsoft.com/office/powerpoint/2010/main" val="774742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4083D4-8CBD-4A1B-B3E2-84D8DA93D7A6}"/>
              </a:ext>
            </a:extLst>
          </p:cNvPr>
          <p:cNvSpPr>
            <a:spLocks noGrp="1"/>
          </p:cNvSpPr>
          <p:nvPr>
            <p:ph type="title"/>
          </p:nvPr>
        </p:nvSpPr>
        <p:spPr/>
        <p:txBody>
          <a:bodyPr/>
          <a:lstStyle/>
          <a:p>
            <a:pPr algn="ctr"/>
            <a:r>
              <a:rPr lang="it-IT" b="1" dirty="0"/>
              <a:t>Rigetto ottimizzato </a:t>
            </a:r>
          </a:p>
        </p:txBody>
      </p:sp>
      <p:sp>
        <p:nvSpPr>
          <p:cNvPr id="3" name="Segnaposto contenuto 2">
            <a:extLst>
              <a:ext uri="{FF2B5EF4-FFF2-40B4-BE49-F238E27FC236}">
                <a16:creationId xmlns:a16="http://schemas.microsoft.com/office/drawing/2014/main" id="{9BAE6AC2-635C-4168-AB00-C6885DF8D402}"/>
              </a:ext>
            </a:extLst>
          </p:cNvPr>
          <p:cNvSpPr>
            <a:spLocks noGrp="1"/>
          </p:cNvSpPr>
          <p:nvPr>
            <p:ph idx="1"/>
          </p:nvPr>
        </p:nvSpPr>
        <p:spPr>
          <a:xfrm>
            <a:off x="838200" y="1825625"/>
            <a:ext cx="10515600" cy="3183697"/>
          </a:xfrm>
        </p:spPr>
        <p:txBody>
          <a:bodyPr>
            <a:normAutofit lnSpcReduction="10000"/>
          </a:bodyPr>
          <a:lstStyle/>
          <a:p>
            <a:pPr marL="514350" indent="-514350">
              <a:buAutoNum type="alphaLcParenR"/>
            </a:pPr>
            <a:r>
              <a:rPr lang="it-IT" dirty="0"/>
              <a:t>determinate un’altra PDF g(x) per la quale la generazione di punti casuali è semplice e veloce (metodo dell’inversione) e tale che P(x)&lt;g(x)</a:t>
            </a:r>
          </a:p>
          <a:p>
            <a:pPr marL="0" indent="0">
              <a:buNone/>
            </a:pPr>
            <a:r>
              <a:rPr lang="it-IT" dirty="0"/>
              <a:t>b) Generate x distribuita secondo g(x) ed estraete un numero casuale </a:t>
            </a:r>
          </a:p>
          <a:p>
            <a:pPr marL="0" indent="0">
              <a:buNone/>
            </a:pPr>
            <a:r>
              <a:rPr lang="it-IT" dirty="0"/>
              <a:t>      y uniforme in  [0,g(x)]</a:t>
            </a:r>
          </a:p>
          <a:p>
            <a:pPr marL="0" indent="0">
              <a:buNone/>
            </a:pPr>
            <a:r>
              <a:rPr lang="it-IT" dirty="0"/>
              <a:t>c) Se y&lt; P(x) l’estrazione viene accettata, altrimenti viene rigettata e si </a:t>
            </a:r>
          </a:p>
          <a:p>
            <a:pPr marL="0" indent="0">
              <a:buNone/>
            </a:pPr>
            <a:r>
              <a:rPr lang="it-IT" dirty="0"/>
              <a:t>      ritorna al punto b). </a:t>
            </a:r>
          </a:p>
        </p:txBody>
      </p:sp>
    </p:spTree>
    <p:extLst>
      <p:ext uri="{BB962C8B-B14F-4D97-AF65-F5344CB8AC3E}">
        <p14:creationId xmlns:p14="http://schemas.microsoft.com/office/powerpoint/2010/main" val="131265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A2BF84-53B9-4356-B925-D48D0A02AE52}"/>
              </a:ext>
            </a:extLst>
          </p:cNvPr>
          <p:cNvSpPr>
            <a:spLocks noGrp="1"/>
          </p:cNvSpPr>
          <p:nvPr>
            <p:ph type="title"/>
          </p:nvPr>
        </p:nvSpPr>
        <p:spPr/>
        <p:txBody>
          <a:bodyPr/>
          <a:lstStyle/>
          <a:p>
            <a:r>
              <a:rPr lang="it-IT" dirty="0"/>
              <a:t>Esercizi </a:t>
            </a:r>
          </a:p>
        </p:txBody>
      </p:sp>
      <p:sp>
        <p:nvSpPr>
          <p:cNvPr id="3" name="Segnaposto contenuto 2">
            <a:extLst>
              <a:ext uri="{FF2B5EF4-FFF2-40B4-BE49-F238E27FC236}">
                <a16:creationId xmlns:a16="http://schemas.microsoft.com/office/drawing/2014/main" id="{C5415BD6-245B-4418-B435-47F6F156779C}"/>
              </a:ext>
            </a:extLst>
          </p:cNvPr>
          <p:cNvSpPr>
            <a:spLocks noGrp="1"/>
          </p:cNvSpPr>
          <p:nvPr>
            <p:ph idx="1"/>
          </p:nvPr>
        </p:nvSpPr>
        <p:spPr/>
        <p:txBody>
          <a:bodyPr/>
          <a:lstStyle/>
          <a:p>
            <a:pPr marL="0" indent="0">
              <a:buNone/>
            </a:pPr>
            <a:r>
              <a:rPr lang="it-IT" dirty="0"/>
              <a:t>1)  Campionare la distribuzione   P(x) = </a:t>
            </a:r>
            <a:r>
              <a:rPr lang="it-IT" dirty="0" err="1"/>
              <a:t>exp</a:t>
            </a:r>
            <a:r>
              <a:rPr lang="it-IT" dirty="0"/>
              <a:t>(1/(1+x^2)) -1 </a:t>
            </a:r>
          </a:p>
          <a:p>
            <a:pPr marL="0" indent="0">
              <a:buNone/>
            </a:pPr>
            <a:r>
              <a:rPr lang="it-IT" dirty="0"/>
              <a:t>2) Campionare una gaussiana standardizzata sfruttando il teorema del limite centrale  [Suggerimento:   Se x1,x2,…..,</a:t>
            </a:r>
            <a:r>
              <a:rPr lang="it-IT" dirty="0" err="1"/>
              <a:t>xn</a:t>
            </a:r>
            <a:r>
              <a:rPr lang="it-IT" dirty="0"/>
              <a:t> sono uniformi in [0,1]</a:t>
            </a:r>
          </a:p>
          <a:p>
            <a:pPr marL="0" indent="0">
              <a:buNone/>
            </a:pPr>
            <a:r>
              <a:rPr lang="it-IT" dirty="0"/>
              <a:t>Come si distribuisce la media z=(x1+x2+x3+….</a:t>
            </a:r>
            <a:r>
              <a:rPr lang="it-IT" dirty="0" err="1"/>
              <a:t>xn</a:t>
            </a:r>
            <a:r>
              <a:rPr lang="it-IT" dirty="0"/>
              <a:t>)/n   ?</a:t>
            </a:r>
          </a:p>
          <a:p>
            <a:pPr marL="0" indent="0">
              <a:buNone/>
            </a:pPr>
            <a:r>
              <a:rPr lang="it-IT" dirty="0"/>
              <a:t>3) Dimostrare che (in coordinate polari)  si può determinare analiticamente la cumulativa  del prodotto di due Gaussiane indipendenti   G(x)*G(y)  </a:t>
            </a:r>
          </a:p>
          <a:p>
            <a:pPr marL="0" indent="0">
              <a:buNone/>
            </a:pPr>
            <a:r>
              <a:rPr lang="it-IT" dirty="0"/>
              <a:t>4) Dimostrare che se r1 e r2 sono uniformi in [0,1] allora </a:t>
            </a:r>
          </a:p>
          <a:p>
            <a:pPr marL="0" indent="0">
              <a:buNone/>
            </a:pPr>
            <a:r>
              <a:rPr lang="it-IT" dirty="0"/>
              <a:t>       x = </a:t>
            </a:r>
            <a:r>
              <a:rPr lang="it-IT" dirty="0" err="1"/>
              <a:t>sqrt</a:t>
            </a:r>
            <a:r>
              <a:rPr lang="it-IT" dirty="0"/>
              <a:t>(-log(r1))*cos(2</a:t>
            </a:r>
            <a:r>
              <a:rPr lang="it-IT" dirty="0">
                <a:latin typeface="Symbol" panose="05050102010706020507" pitchFamily="18" charset="2"/>
              </a:rPr>
              <a:t>p</a:t>
            </a:r>
            <a:r>
              <a:rPr lang="it-IT" dirty="0"/>
              <a:t>r2)   è gaussiana  (Metodo di Box-Muller)</a:t>
            </a:r>
          </a:p>
        </p:txBody>
      </p:sp>
    </p:spTree>
    <p:extLst>
      <p:ext uri="{BB962C8B-B14F-4D97-AF65-F5344CB8AC3E}">
        <p14:creationId xmlns:p14="http://schemas.microsoft.com/office/powerpoint/2010/main" val="1597644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330DB1A-BC4C-432F-8686-B11F77FC96C0}"/>
                  </a:ext>
                </a:extLst>
              </p:cNvPr>
              <p:cNvSpPr>
                <a:spLocks noGrp="1"/>
              </p:cNvSpPr>
              <p:nvPr>
                <p:ph idx="1"/>
              </p:nvPr>
            </p:nvSpPr>
            <p:spPr>
              <a:xfrm>
                <a:off x="894522" y="139148"/>
                <a:ext cx="10459278" cy="6037815"/>
              </a:xfrm>
            </p:spPr>
            <p:txBody>
              <a:bodyPr>
                <a:noAutofit/>
              </a:bodyPr>
              <a:lstStyle/>
              <a:p>
                <a:pPr marL="0" indent="0" algn="ctr">
                  <a:buNone/>
                </a:pPr>
                <a:r>
                  <a:rPr lang="it-IT" sz="1800" b="1" dirty="0"/>
                  <a:t>Esercizio: campionare la distribuzione   </a:t>
                </a:r>
                <a14:m>
                  <m:oMath xmlns:m="http://schemas.openxmlformats.org/officeDocument/2006/math">
                    <m:r>
                      <a:rPr lang="it-IT" sz="1800" b="1" i="1" smtClean="0">
                        <a:latin typeface="Cambria Math" panose="02040503050406030204" pitchFamily="18" charset="0"/>
                      </a:rPr>
                      <m:t>𝑷</m:t>
                    </m:r>
                    <m:d>
                      <m:dPr>
                        <m:ctrlPr>
                          <a:rPr lang="it-IT" sz="1800" b="1" i="1" smtClean="0">
                            <a:latin typeface="Cambria Math" panose="02040503050406030204" pitchFamily="18" charset="0"/>
                          </a:rPr>
                        </m:ctrlPr>
                      </m:dPr>
                      <m:e>
                        <m:r>
                          <a:rPr lang="it-IT" sz="1800" b="1" i="1" smtClean="0">
                            <a:latin typeface="Cambria Math" panose="02040503050406030204" pitchFamily="18" charset="0"/>
                          </a:rPr>
                          <m:t>𝒙</m:t>
                        </m:r>
                      </m:e>
                    </m:d>
                    <m:r>
                      <a:rPr lang="it-IT" sz="1800" b="1" i="1" smtClean="0">
                        <a:latin typeface="Cambria Math" panose="02040503050406030204" pitchFamily="18" charset="0"/>
                      </a:rPr>
                      <m:t>=</m:t>
                    </m:r>
                    <m:r>
                      <a:rPr lang="it-IT" sz="1800" b="1" i="1" smtClean="0">
                        <a:latin typeface="Cambria Math" panose="02040503050406030204" pitchFamily="18" charset="0"/>
                      </a:rPr>
                      <m:t>𝒆𝒙𝒑</m:t>
                    </m:r>
                    <m:d>
                      <m:dPr>
                        <m:ctrlPr>
                          <a:rPr lang="it-IT" sz="1800" b="1" i="1" smtClean="0">
                            <a:latin typeface="Cambria Math" panose="02040503050406030204" pitchFamily="18" charset="0"/>
                          </a:rPr>
                        </m:ctrlPr>
                      </m:dPr>
                      <m:e>
                        <m:f>
                          <m:fPr>
                            <m:ctrlPr>
                              <a:rPr lang="it-IT" sz="1800" b="1" i="1" smtClean="0">
                                <a:latin typeface="Cambria Math" panose="02040503050406030204" pitchFamily="18" charset="0"/>
                              </a:rPr>
                            </m:ctrlPr>
                          </m:fPr>
                          <m:num>
                            <m:r>
                              <a:rPr lang="it-IT" sz="1800" b="1" i="1" smtClean="0">
                                <a:latin typeface="Cambria Math" panose="02040503050406030204" pitchFamily="18" charset="0"/>
                              </a:rPr>
                              <m:t>𝟏</m:t>
                            </m:r>
                          </m:num>
                          <m:den>
                            <m:r>
                              <a:rPr lang="it-IT" sz="1800" b="1" i="1" smtClean="0">
                                <a:latin typeface="Cambria Math" panose="02040503050406030204" pitchFamily="18" charset="0"/>
                              </a:rPr>
                              <m:t>𝟏</m:t>
                            </m:r>
                            <m:r>
                              <a:rPr lang="it-IT" sz="1800" b="1" i="1" smtClean="0">
                                <a:latin typeface="Cambria Math" panose="02040503050406030204" pitchFamily="18" charset="0"/>
                              </a:rPr>
                              <m:t>+</m:t>
                            </m:r>
                            <m:sSup>
                              <m:sSupPr>
                                <m:ctrlPr>
                                  <a:rPr lang="it-IT" sz="1800" b="1" i="1" smtClean="0">
                                    <a:latin typeface="Cambria Math" panose="02040503050406030204" pitchFamily="18" charset="0"/>
                                  </a:rPr>
                                </m:ctrlPr>
                              </m:sSupPr>
                              <m:e>
                                <m:r>
                                  <a:rPr lang="it-IT" sz="1800" b="1" i="1" smtClean="0">
                                    <a:latin typeface="Cambria Math" panose="02040503050406030204" pitchFamily="18" charset="0"/>
                                  </a:rPr>
                                  <m:t>𝒙</m:t>
                                </m:r>
                              </m:e>
                              <m:sup>
                                <m:r>
                                  <a:rPr lang="it-IT" sz="1800" b="1" i="1" smtClean="0">
                                    <a:latin typeface="Cambria Math" panose="02040503050406030204" pitchFamily="18" charset="0"/>
                                  </a:rPr>
                                  <m:t>𝟐</m:t>
                                </m:r>
                              </m:sup>
                            </m:sSup>
                          </m:den>
                        </m:f>
                      </m:e>
                    </m:d>
                  </m:oMath>
                </a14:m>
                <a:r>
                  <a:rPr lang="it-IT" sz="1800" b="1" dirty="0"/>
                  <a:t> -1   </a:t>
                </a:r>
                <a:endParaRPr lang="it-IT" sz="1400" dirty="0"/>
              </a:p>
              <a:p>
                <a:pPr marL="0" indent="0" algn="ctr">
                  <a:buNone/>
                </a:pPr>
                <a:endParaRPr lang="it-IT" sz="1400" dirty="0"/>
              </a:p>
              <a:p>
                <a:pPr marL="0" indent="0">
                  <a:buNone/>
                </a:pPr>
                <a:r>
                  <a:rPr lang="it-IT" sz="1400" dirty="0"/>
                  <a:t> </a:t>
                </a:r>
                <a:r>
                  <a:rPr lang="it-IT" sz="1700" dirty="0"/>
                  <a:t>Essendo </a:t>
                </a:r>
                <a14:m>
                  <m:oMath xmlns:m="http://schemas.openxmlformats.org/officeDocument/2006/math">
                    <m:r>
                      <a:rPr lang="it-IT" sz="1700" b="0" i="1" smtClean="0">
                        <a:latin typeface="Cambria Math" panose="02040503050406030204" pitchFamily="18" charset="0"/>
                      </a:rPr>
                      <m:t>0</m:t>
                    </m:r>
                    <m:r>
                      <a:rPr lang="it-IT" sz="1700" b="0" i="1" smtClean="0">
                        <a:latin typeface="Cambria Math" panose="02040503050406030204" pitchFamily="18" charset="0"/>
                      </a:rPr>
                      <m:t>&lt;</m:t>
                    </m:r>
                    <m:r>
                      <a:rPr lang="it-IT" sz="1700" b="0" i="1" smtClean="0">
                        <a:latin typeface="Cambria Math" panose="02040503050406030204" pitchFamily="18" charset="0"/>
                      </a:rPr>
                      <m:t>𝑡</m:t>
                    </m:r>
                    <m:r>
                      <a:rPr lang="it-IT" sz="1700" b="0" i="1" smtClean="0">
                        <a:latin typeface="Cambria Math" panose="02040503050406030204" pitchFamily="18" charset="0"/>
                      </a:rPr>
                      <m:t>= </m:t>
                    </m:r>
                    <m:f>
                      <m:fPr>
                        <m:ctrlPr>
                          <a:rPr lang="it-IT" sz="1700" b="0" i="1" smtClean="0">
                            <a:latin typeface="Cambria Math" panose="02040503050406030204" pitchFamily="18" charset="0"/>
                          </a:rPr>
                        </m:ctrlPr>
                      </m:fPr>
                      <m:num>
                        <m:r>
                          <a:rPr lang="it-IT" sz="1700" b="0" i="1" smtClean="0">
                            <a:latin typeface="Cambria Math" panose="02040503050406030204" pitchFamily="18" charset="0"/>
                          </a:rPr>
                          <m:t>1</m:t>
                        </m:r>
                      </m:num>
                      <m:den>
                        <m:r>
                          <a:rPr lang="it-IT" sz="1700" b="0" i="1" smtClean="0">
                            <a:latin typeface="Cambria Math" panose="02040503050406030204" pitchFamily="18" charset="0"/>
                          </a:rPr>
                          <m:t>1</m:t>
                        </m:r>
                        <m:r>
                          <a:rPr lang="it-IT" sz="1700" b="0" i="1" smtClean="0">
                            <a:latin typeface="Cambria Math" panose="02040503050406030204" pitchFamily="18" charset="0"/>
                          </a:rPr>
                          <m:t>+</m:t>
                        </m:r>
                        <m:sSup>
                          <m:sSupPr>
                            <m:ctrlPr>
                              <a:rPr lang="it-IT" sz="1700" b="0" i="1" smtClean="0">
                                <a:latin typeface="Cambria Math" panose="02040503050406030204" pitchFamily="18" charset="0"/>
                              </a:rPr>
                            </m:ctrlPr>
                          </m:sSupPr>
                          <m:e>
                            <m:r>
                              <a:rPr lang="it-IT" sz="1700" b="0" i="1" smtClean="0">
                                <a:latin typeface="Cambria Math" panose="02040503050406030204" pitchFamily="18" charset="0"/>
                              </a:rPr>
                              <m:t>𝑥</m:t>
                            </m:r>
                          </m:e>
                          <m:sup>
                            <m:r>
                              <a:rPr lang="it-IT" sz="1700" b="0" i="1" smtClean="0">
                                <a:latin typeface="Cambria Math" panose="02040503050406030204" pitchFamily="18" charset="0"/>
                              </a:rPr>
                              <m:t>2</m:t>
                            </m:r>
                          </m:sup>
                        </m:sSup>
                      </m:den>
                    </m:f>
                    <m:r>
                      <a:rPr lang="it-IT" sz="1700" b="0" i="1" smtClean="0">
                        <a:latin typeface="Cambria Math" panose="02040503050406030204" pitchFamily="18" charset="0"/>
                      </a:rPr>
                      <m:t> </m:t>
                    </m:r>
                    <m:r>
                      <a:rPr lang="it-IT" sz="1700" b="0" i="1" smtClean="0">
                        <a:latin typeface="Cambria Math" panose="02040503050406030204" pitchFamily="18" charset="0"/>
                        <a:ea typeface="Cambria Math" panose="02040503050406030204" pitchFamily="18" charset="0"/>
                      </a:rPr>
                      <m:t>≤</m:t>
                    </m:r>
                    <m:r>
                      <a:rPr lang="it-IT" sz="1700" b="0" i="1" smtClean="0">
                        <a:latin typeface="Cambria Math" panose="02040503050406030204" pitchFamily="18" charset="0"/>
                        <a:ea typeface="Cambria Math" panose="02040503050406030204" pitchFamily="18" charset="0"/>
                      </a:rPr>
                      <m:t>1</m:t>
                    </m:r>
                  </m:oMath>
                </a14:m>
                <a:r>
                  <a:rPr lang="it-IT" sz="1700" dirty="0"/>
                  <a:t>     si ha    </a:t>
                </a:r>
                <a14:m>
                  <m:oMath xmlns:m="http://schemas.openxmlformats.org/officeDocument/2006/math">
                    <m:f>
                      <m:fPr>
                        <m:ctrlPr>
                          <a:rPr lang="it-IT" sz="1700" i="1" smtClean="0">
                            <a:latin typeface="Cambria Math" panose="02040503050406030204" pitchFamily="18" charset="0"/>
                          </a:rPr>
                        </m:ctrlPr>
                      </m:fPr>
                      <m:num>
                        <m:sSup>
                          <m:sSupPr>
                            <m:ctrlPr>
                              <a:rPr lang="it-IT" sz="1700" i="1" smtClean="0">
                                <a:latin typeface="Cambria Math" panose="02040503050406030204" pitchFamily="18" charset="0"/>
                              </a:rPr>
                            </m:ctrlPr>
                          </m:sSupPr>
                          <m:e>
                            <m:r>
                              <a:rPr lang="it-IT" sz="1700" b="0" i="1" smtClean="0">
                                <a:latin typeface="Cambria Math" panose="02040503050406030204" pitchFamily="18" charset="0"/>
                              </a:rPr>
                              <m:t>𝑒</m:t>
                            </m:r>
                          </m:e>
                          <m:sup>
                            <m:r>
                              <a:rPr lang="it-IT" sz="1700" b="0" i="1" smtClean="0">
                                <a:latin typeface="Cambria Math" panose="02040503050406030204" pitchFamily="18" charset="0"/>
                              </a:rPr>
                              <m:t>𝑡</m:t>
                            </m:r>
                          </m:sup>
                        </m:sSup>
                        <m:r>
                          <a:rPr lang="it-IT" sz="1700" b="0" i="1" smtClean="0">
                            <a:latin typeface="Cambria Math" panose="02040503050406030204" pitchFamily="18" charset="0"/>
                          </a:rPr>
                          <m:t>−</m:t>
                        </m:r>
                        <m:r>
                          <a:rPr lang="it-IT" sz="1700" b="0" i="1" smtClean="0">
                            <a:latin typeface="Cambria Math" panose="02040503050406030204" pitchFamily="18" charset="0"/>
                          </a:rPr>
                          <m:t>1</m:t>
                        </m:r>
                      </m:num>
                      <m:den>
                        <m:r>
                          <a:rPr lang="it-IT" sz="1700" b="0" i="1" smtClean="0">
                            <a:latin typeface="Cambria Math" panose="02040503050406030204" pitchFamily="18" charset="0"/>
                          </a:rPr>
                          <m:t>𝑒</m:t>
                        </m:r>
                        <m:r>
                          <a:rPr lang="it-IT" sz="1700" b="0" i="1" smtClean="0">
                            <a:latin typeface="Cambria Math" panose="02040503050406030204" pitchFamily="18" charset="0"/>
                          </a:rPr>
                          <m:t>−</m:t>
                        </m:r>
                        <m:r>
                          <a:rPr lang="it-IT" sz="1700" b="0" i="1" smtClean="0">
                            <a:latin typeface="Cambria Math" panose="02040503050406030204" pitchFamily="18" charset="0"/>
                          </a:rPr>
                          <m:t>1</m:t>
                        </m:r>
                      </m:den>
                    </m:f>
                    <m:r>
                      <a:rPr lang="it-IT" sz="1700" i="1">
                        <a:latin typeface="Cambria Math" panose="02040503050406030204" pitchFamily="18" charset="0"/>
                        <a:ea typeface="Cambria Math" panose="02040503050406030204" pitchFamily="18" charset="0"/>
                      </a:rPr>
                      <m:t>≤</m:t>
                    </m:r>
                    <m:r>
                      <a:rPr lang="it-IT" sz="1700" b="0" i="1" smtClean="0">
                        <a:latin typeface="Cambria Math" panose="02040503050406030204" pitchFamily="18" charset="0"/>
                        <a:ea typeface="Cambria Math" panose="02040503050406030204" pitchFamily="18" charset="0"/>
                      </a:rPr>
                      <m:t>𝑡</m:t>
                    </m:r>
                    <m:r>
                      <a:rPr lang="it-IT" sz="1700" b="0" i="1" smtClean="0">
                        <a:latin typeface="Cambria Math" panose="02040503050406030204" pitchFamily="18" charset="0"/>
                        <a:ea typeface="Cambria Math" panose="02040503050406030204" pitchFamily="18" charset="0"/>
                      </a:rPr>
                      <m:t> </m:t>
                    </m:r>
                  </m:oMath>
                </a14:m>
                <a:r>
                  <a:rPr lang="it-IT" sz="1700" dirty="0"/>
                  <a:t> (Dimostratelo!)   e quindi </a:t>
                </a:r>
                <a14:m>
                  <m:oMath xmlns:m="http://schemas.openxmlformats.org/officeDocument/2006/math">
                    <m:r>
                      <a:rPr lang="it-IT" sz="1700" b="0" i="1" smtClean="0">
                        <a:latin typeface="Cambria Math" panose="02040503050406030204" pitchFamily="18" charset="0"/>
                      </a:rPr>
                      <m:t>  </m:t>
                    </m:r>
                    <m:r>
                      <a:rPr lang="it-IT" sz="1700" b="0" i="1" smtClean="0">
                        <a:latin typeface="Cambria Math" panose="02040503050406030204" pitchFamily="18" charset="0"/>
                      </a:rPr>
                      <m:t>𝑃</m:t>
                    </m:r>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𝑥</m:t>
                        </m:r>
                      </m:e>
                    </m:d>
                    <m:r>
                      <a:rPr lang="it-IT" sz="1700" b="0" i="1" smtClean="0">
                        <a:latin typeface="Cambria Math" panose="02040503050406030204" pitchFamily="18" charset="0"/>
                        <a:ea typeface="Cambria Math" panose="02040503050406030204" pitchFamily="18" charset="0"/>
                      </a:rPr>
                      <m:t>≤</m:t>
                    </m:r>
                    <m:f>
                      <m:fPr>
                        <m:ctrlPr>
                          <a:rPr lang="it-IT" sz="1700" b="0" i="1" smtClean="0">
                            <a:latin typeface="Cambria Math" panose="02040503050406030204" pitchFamily="18" charset="0"/>
                            <a:ea typeface="Cambria Math" panose="02040503050406030204" pitchFamily="18" charset="0"/>
                          </a:rPr>
                        </m:ctrlPr>
                      </m:fPr>
                      <m:num>
                        <m:r>
                          <a:rPr lang="it-IT" sz="1700" b="0" i="1" smtClean="0">
                            <a:latin typeface="Cambria Math" panose="02040503050406030204" pitchFamily="18" charset="0"/>
                            <a:ea typeface="Cambria Math" panose="02040503050406030204" pitchFamily="18" charset="0"/>
                          </a:rPr>
                          <m:t>𝑒</m:t>
                        </m:r>
                        <m:r>
                          <a:rPr lang="it-IT" sz="1700" b="0" i="1" smtClean="0">
                            <a:latin typeface="Cambria Math" panose="02040503050406030204" pitchFamily="18" charset="0"/>
                            <a:ea typeface="Cambria Math" panose="02040503050406030204" pitchFamily="18" charset="0"/>
                          </a:rPr>
                          <m:t>−</m:t>
                        </m:r>
                        <m:r>
                          <a:rPr lang="it-IT" sz="1700" b="0" i="1" smtClean="0">
                            <a:latin typeface="Cambria Math" panose="02040503050406030204" pitchFamily="18" charset="0"/>
                            <a:ea typeface="Cambria Math" panose="02040503050406030204" pitchFamily="18" charset="0"/>
                          </a:rPr>
                          <m:t>1</m:t>
                        </m:r>
                      </m:num>
                      <m:den>
                        <m:r>
                          <a:rPr lang="it-IT" sz="1700" b="0" i="1" smtClean="0">
                            <a:latin typeface="Cambria Math" panose="02040503050406030204" pitchFamily="18" charset="0"/>
                            <a:ea typeface="Cambria Math" panose="02040503050406030204" pitchFamily="18" charset="0"/>
                          </a:rPr>
                          <m:t>1</m:t>
                        </m:r>
                        <m:r>
                          <a:rPr lang="it-IT" sz="1700" b="0" i="1" smtClean="0">
                            <a:latin typeface="Cambria Math" panose="02040503050406030204" pitchFamily="18" charset="0"/>
                            <a:ea typeface="Cambria Math" panose="02040503050406030204" pitchFamily="18" charset="0"/>
                          </a:rPr>
                          <m:t>+</m:t>
                        </m:r>
                        <m:sSup>
                          <m:sSupPr>
                            <m:ctrlPr>
                              <a:rPr lang="it-IT" sz="1700" b="0" i="1" smtClean="0">
                                <a:latin typeface="Cambria Math" panose="02040503050406030204" pitchFamily="18" charset="0"/>
                                <a:ea typeface="Cambria Math" panose="02040503050406030204" pitchFamily="18" charset="0"/>
                              </a:rPr>
                            </m:ctrlPr>
                          </m:sSupPr>
                          <m:e>
                            <m:r>
                              <a:rPr lang="it-IT" sz="1700" b="0" i="1" smtClean="0">
                                <a:latin typeface="Cambria Math" panose="02040503050406030204" pitchFamily="18" charset="0"/>
                                <a:ea typeface="Cambria Math" panose="02040503050406030204" pitchFamily="18" charset="0"/>
                              </a:rPr>
                              <m:t>𝑥</m:t>
                            </m:r>
                          </m:e>
                          <m:sup>
                            <m:r>
                              <a:rPr lang="it-IT" sz="1700" b="0" i="1" smtClean="0">
                                <a:latin typeface="Cambria Math" panose="02040503050406030204" pitchFamily="18" charset="0"/>
                                <a:ea typeface="Cambria Math" panose="02040503050406030204" pitchFamily="18" charset="0"/>
                              </a:rPr>
                              <m:t>2</m:t>
                            </m:r>
                          </m:sup>
                        </m:sSup>
                        <m:r>
                          <a:rPr lang="it-IT" sz="1700" b="0" i="1" smtClean="0">
                            <a:latin typeface="Cambria Math" panose="02040503050406030204" pitchFamily="18" charset="0"/>
                            <a:ea typeface="Cambria Math" panose="02040503050406030204" pitchFamily="18" charset="0"/>
                          </a:rPr>
                          <m:t> </m:t>
                        </m:r>
                      </m:den>
                    </m:f>
                    <m:r>
                      <a:rPr lang="it-IT" sz="1700" b="0" i="1" smtClean="0">
                        <a:latin typeface="Cambria Math" panose="02040503050406030204" pitchFamily="18" charset="0"/>
                        <a:ea typeface="Cambria Math" panose="02040503050406030204" pitchFamily="18" charset="0"/>
                      </a:rPr>
                      <m:t> =</m:t>
                    </m:r>
                    <m:d>
                      <m:dPr>
                        <m:ctrlPr>
                          <a:rPr lang="it-IT" sz="1700" b="0" i="1" smtClean="0">
                            <a:latin typeface="Cambria Math" panose="02040503050406030204" pitchFamily="18" charset="0"/>
                            <a:ea typeface="Cambria Math" panose="02040503050406030204" pitchFamily="18" charset="0"/>
                          </a:rPr>
                        </m:ctrlPr>
                      </m:dPr>
                      <m:e>
                        <m:r>
                          <a:rPr lang="it-IT" sz="1700" b="0" i="1" smtClean="0">
                            <a:latin typeface="Cambria Math" panose="02040503050406030204" pitchFamily="18" charset="0"/>
                            <a:ea typeface="Cambria Math" panose="02040503050406030204" pitchFamily="18" charset="0"/>
                          </a:rPr>
                          <m:t>𝑒</m:t>
                        </m:r>
                        <m:r>
                          <a:rPr lang="it-IT" sz="1700" b="0" i="1" smtClean="0">
                            <a:latin typeface="Cambria Math" panose="02040503050406030204" pitchFamily="18" charset="0"/>
                            <a:ea typeface="Cambria Math" panose="02040503050406030204" pitchFamily="18" charset="0"/>
                          </a:rPr>
                          <m:t>−</m:t>
                        </m:r>
                        <m:r>
                          <a:rPr lang="it-IT" sz="1700" b="0" i="1" smtClean="0">
                            <a:latin typeface="Cambria Math" panose="02040503050406030204" pitchFamily="18" charset="0"/>
                            <a:ea typeface="Cambria Math" panose="02040503050406030204" pitchFamily="18" charset="0"/>
                          </a:rPr>
                          <m:t>1</m:t>
                        </m:r>
                      </m:e>
                    </m:d>
                    <m:r>
                      <a:rPr lang="it-IT" sz="1700" b="0" i="1" smtClean="0">
                        <a:latin typeface="Cambria Math" panose="02040503050406030204" pitchFamily="18" charset="0"/>
                        <a:ea typeface="Cambria Math" panose="02040503050406030204" pitchFamily="18" charset="0"/>
                      </a:rPr>
                      <m:t>𝑔</m:t>
                    </m:r>
                    <m:d>
                      <m:dPr>
                        <m:ctrlPr>
                          <a:rPr lang="it-IT" sz="1700" b="0" i="1" smtClean="0">
                            <a:latin typeface="Cambria Math" panose="02040503050406030204" pitchFamily="18" charset="0"/>
                            <a:ea typeface="Cambria Math" panose="02040503050406030204" pitchFamily="18" charset="0"/>
                          </a:rPr>
                        </m:ctrlPr>
                      </m:dPr>
                      <m:e>
                        <m:r>
                          <a:rPr lang="it-IT" sz="1700" b="0" i="1" smtClean="0">
                            <a:latin typeface="Cambria Math" panose="02040503050406030204" pitchFamily="18" charset="0"/>
                            <a:ea typeface="Cambria Math" panose="02040503050406030204" pitchFamily="18" charset="0"/>
                          </a:rPr>
                          <m:t>𝑥</m:t>
                        </m:r>
                      </m:e>
                    </m:d>
                  </m:oMath>
                </a14:m>
                <a:r>
                  <a:rPr lang="it-IT" sz="1700" dirty="0"/>
                  <a:t>    </a:t>
                </a:r>
              </a:p>
              <a:p>
                <a:pPr marL="0" indent="0">
                  <a:buNone/>
                </a:pPr>
                <a:r>
                  <a:rPr lang="it-IT" sz="1700" dirty="0"/>
                  <a:t>Poiché g(x) è normalizzabile  e P(x) ≤ g(x)  allora anche P(x) è normalizzabile  infatti</a:t>
                </a:r>
              </a:p>
              <a:p>
                <a:pPr marL="0" indent="0" algn="ctr">
                  <a:buNone/>
                </a:pPr>
                <a14:m>
                  <m:oMath xmlns:m="http://schemas.openxmlformats.org/officeDocument/2006/math">
                    <m:nary>
                      <m:naryPr>
                        <m:limLoc m:val="undOvr"/>
                        <m:ctrlPr>
                          <a:rPr lang="it-IT" sz="1700" i="1" smtClean="0">
                            <a:latin typeface="Cambria Math" panose="02040503050406030204" pitchFamily="18" charset="0"/>
                          </a:rPr>
                        </m:ctrlPr>
                      </m:naryPr>
                      <m:sub>
                        <m:r>
                          <m:rPr>
                            <m:brk m:alnAt="24"/>
                          </m:rPr>
                          <a:rPr lang="it-IT" sz="1700" b="0" i="1" smtClean="0">
                            <a:latin typeface="Cambria Math" panose="02040503050406030204" pitchFamily="18" charset="0"/>
                          </a:rPr>
                          <m:t>−</m:t>
                        </m:r>
                        <m:r>
                          <a:rPr lang="it-IT" sz="1700" b="0" i="1" smtClean="0">
                            <a:latin typeface="Cambria Math" panose="02040503050406030204" pitchFamily="18" charset="0"/>
                            <a:ea typeface="Cambria Math" panose="02040503050406030204" pitchFamily="18" charset="0"/>
                          </a:rPr>
                          <m:t>∞</m:t>
                        </m:r>
                      </m:sub>
                      <m:sup>
                        <m:r>
                          <a:rPr lang="it-IT" sz="1700" b="0" i="1" smtClean="0">
                            <a:latin typeface="Cambria Math" panose="02040503050406030204" pitchFamily="18" charset="0"/>
                          </a:rPr>
                          <m:t>+</m:t>
                        </m:r>
                        <m:r>
                          <a:rPr lang="it-IT" sz="1700" b="0" i="1" smtClean="0">
                            <a:latin typeface="Cambria Math" panose="02040503050406030204" pitchFamily="18" charset="0"/>
                            <a:ea typeface="Cambria Math" panose="02040503050406030204" pitchFamily="18" charset="0"/>
                          </a:rPr>
                          <m:t>∞</m:t>
                        </m:r>
                      </m:sup>
                      <m:e>
                        <m:r>
                          <a:rPr lang="it-IT" sz="1700" b="0" i="1" smtClean="0">
                            <a:latin typeface="Cambria Math" panose="02040503050406030204" pitchFamily="18" charset="0"/>
                          </a:rPr>
                          <m:t>𝑃</m:t>
                        </m:r>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𝑥</m:t>
                            </m:r>
                          </m:e>
                        </m:d>
                        <m:r>
                          <a:rPr lang="it-IT" sz="1700" b="0" i="1" smtClean="0">
                            <a:latin typeface="Cambria Math" panose="02040503050406030204" pitchFamily="18" charset="0"/>
                          </a:rPr>
                          <m:t>𝑑𝑥</m:t>
                        </m:r>
                        <m:r>
                          <a:rPr lang="it-IT" sz="1700" b="0" i="1" smtClean="0">
                            <a:latin typeface="Cambria Math" panose="02040503050406030204" pitchFamily="18" charset="0"/>
                          </a:rPr>
                          <m:t>=</m:t>
                        </m:r>
                        <m:r>
                          <a:rPr lang="it-IT" sz="1700" b="0" i="1" smtClean="0">
                            <a:latin typeface="Cambria Math" panose="02040503050406030204" pitchFamily="18" charset="0"/>
                          </a:rPr>
                          <m:t>𝑘</m:t>
                        </m:r>
                        <m:r>
                          <a:rPr lang="it-IT" sz="1700" b="0" i="1" smtClean="0">
                            <a:latin typeface="Cambria Math" panose="02040503050406030204" pitchFamily="18" charset="0"/>
                            <a:ea typeface="Cambria Math" panose="02040503050406030204" pitchFamily="18" charset="0"/>
                          </a:rPr>
                          <m:t>≈</m:t>
                        </m:r>
                        <m:r>
                          <a:rPr lang="it-IT" sz="1700" b="0" i="1" smtClean="0">
                            <a:latin typeface="Cambria Math" panose="02040503050406030204" pitchFamily="18" charset="0"/>
                          </a:rPr>
                          <m:t> </m:t>
                        </m:r>
                      </m:e>
                    </m:nary>
                  </m:oMath>
                </a14:m>
                <a:r>
                  <a:rPr lang="it-IT" sz="1700" dirty="0"/>
                  <a:t>2.086…    </a:t>
                </a:r>
              </a:p>
              <a:p>
                <a:pPr marL="0" indent="0" algn="just">
                  <a:buNone/>
                </a:pPr>
                <a:r>
                  <a:rPr lang="it-IT" sz="1700" dirty="0"/>
                  <a:t>K non può essere espresso in termini di funzioni standard ma può essere approssimato numericamente.</a:t>
                </a:r>
              </a:p>
              <a:p>
                <a:pPr marL="0" indent="0" algn="just">
                  <a:buNone/>
                </a:pPr>
                <a:r>
                  <a:rPr lang="it-IT" sz="1700" dirty="0"/>
                  <a:t>Quanto segue, però, non dipende da k e pertanto è inutile conoscerlo. Basta sincerarsi che esista finito!   </a:t>
                </a:r>
              </a:p>
              <a:p>
                <a:pPr marL="0" indent="0" algn="just">
                  <a:buNone/>
                </a:pPr>
                <a:r>
                  <a:rPr lang="it-IT" sz="1700" dirty="0"/>
                  <a:t> Più  utile invece è  conoscere il massimo P(0) =  </a:t>
                </a:r>
                <a:r>
                  <a:rPr lang="it-IT" sz="1700" dirty="0" err="1"/>
                  <a:t>max</a:t>
                </a:r>
                <a:r>
                  <a:rPr lang="it-IT" sz="1700" dirty="0"/>
                  <a:t> (P(x))  </a:t>
                </a:r>
              </a:p>
              <a:p>
                <a:pPr marL="0" indent="0" algn="just">
                  <a:buNone/>
                </a:pPr>
                <a:r>
                  <a:rPr lang="it-IT" sz="1700" dirty="0"/>
                  <a:t>Occorre normalizzare la distribuzione g(x) e determinarne la cumulativa G(x).   Dall’integrale </a:t>
                </a:r>
              </a:p>
              <a:p>
                <a:pPr marL="0" indent="0" algn="ctr">
                  <a:buNone/>
                </a:pPr>
                <a:r>
                  <a:rPr lang="it-IT" sz="1700" dirty="0"/>
                  <a:t>  </a:t>
                </a:r>
                <a14:m>
                  <m:oMath xmlns:m="http://schemas.openxmlformats.org/officeDocument/2006/math">
                    <m:nary>
                      <m:naryPr>
                        <m:ctrlPr>
                          <a:rPr lang="it-IT" sz="1700" i="1" smtClean="0">
                            <a:latin typeface="Cambria Math" panose="02040503050406030204" pitchFamily="18" charset="0"/>
                          </a:rPr>
                        </m:ctrlPr>
                      </m:naryPr>
                      <m:sub>
                        <m:r>
                          <m:rPr>
                            <m:brk m:alnAt="23"/>
                          </m:rPr>
                          <a:rPr lang="it-IT" sz="1700" b="0" i="1" smtClean="0">
                            <a:latin typeface="Cambria Math" panose="02040503050406030204" pitchFamily="18" charset="0"/>
                          </a:rPr>
                          <m:t>−</m:t>
                        </m:r>
                        <m:r>
                          <a:rPr lang="it-IT" sz="1700" b="0" i="1" smtClean="0">
                            <a:latin typeface="Cambria Math" panose="02040503050406030204" pitchFamily="18" charset="0"/>
                            <a:ea typeface="Cambria Math" panose="02040503050406030204" pitchFamily="18" charset="0"/>
                          </a:rPr>
                          <m:t>∞</m:t>
                        </m:r>
                      </m:sub>
                      <m:sup>
                        <m:r>
                          <a:rPr lang="it-IT" sz="1700" b="0" i="1" smtClean="0">
                            <a:latin typeface="Cambria Math" panose="02040503050406030204" pitchFamily="18" charset="0"/>
                          </a:rPr>
                          <m:t>𝑥</m:t>
                        </m:r>
                      </m:sup>
                      <m:e>
                        <m:r>
                          <a:rPr lang="it-IT" sz="1700" b="0" i="1" smtClean="0">
                            <a:latin typeface="Cambria Math" panose="02040503050406030204" pitchFamily="18" charset="0"/>
                          </a:rPr>
                          <m:t>𝑔</m:t>
                        </m:r>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𝑡</m:t>
                            </m:r>
                          </m:e>
                        </m:d>
                        <m:r>
                          <a:rPr lang="it-IT" sz="1700" b="0" i="1" smtClean="0">
                            <a:latin typeface="Cambria Math" panose="02040503050406030204" pitchFamily="18" charset="0"/>
                          </a:rPr>
                          <m:t>𝑑𝑡</m:t>
                        </m:r>
                        <m:r>
                          <a:rPr lang="it-IT" sz="1700" b="0" i="1" smtClean="0">
                            <a:latin typeface="Cambria Math" panose="02040503050406030204" pitchFamily="18" charset="0"/>
                          </a:rPr>
                          <m:t> </m:t>
                        </m:r>
                      </m:e>
                    </m:nary>
                    <m:r>
                      <a:rPr lang="it-IT" sz="1700" b="0" i="1" smtClean="0">
                        <a:latin typeface="Cambria Math" panose="02040503050406030204" pitchFamily="18" charset="0"/>
                      </a:rPr>
                      <m:t>=</m:t>
                    </m:r>
                    <m:f>
                      <m:fPr>
                        <m:ctrlPr>
                          <a:rPr lang="el-GR" sz="1700" b="0" i="1" smtClean="0">
                            <a:latin typeface="Cambria Math" panose="02040503050406030204" pitchFamily="18" charset="0"/>
                          </a:rPr>
                        </m:ctrlPr>
                      </m:fPr>
                      <m:num>
                        <m:r>
                          <a:rPr lang="el-GR" sz="1700" b="0" i="1" smtClean="0">
                            <a:latin typeface="Cambria Math" panose="02040503050406030204" pitchFamily="18" charset="0"/>
                          </a:rPr>
                          <m:t>𝜋</m:t>
                        </m:r>
                      </m:num>
                      <m:den>
                        <m:r>
                          <a:rPr lang="el-GR" sz="1700" b="0" i="1" smtClean="0">
                            <a:latin typeface="Cambria Math" panose="02040503050406030204" pitchFamily="18" charset="0"/>
                          </a:rPr>
                          <m:t>2</m:t>
                        </m:r>
                      </m:den>
                    </m:f>
                    <m:r>
                      <a:rPr lang="it-IT" sz="1700" b="0" i="1" smtClean="0">
                        <a:latin typeface="Cambria Math" panose="02040503050406030204" pitchFamily="18" charset="0"/>
                      </a:rPr>
                      <m:t>+</m:t>
                    </m:r>
                    <m:func>
                      <m:funcPr>
                        <m:ctrlPr>
                          <a:rPr lang="it-IT" sz="1700" b="0" i="1" smtClean="0">
                            <a:latin typeface="Cambria Math" panose="02040503050406030204" pitchFamily="18" charset="0"/>
                          </a:rPr>
                        </m:ctrlPr>
                      </m:funcPr>
                      <m:fName>
                        <m:r>
                          <m:rPr>
                            <m:sty m:val="p"/>
                          </m:rPr>
                          <a:rPr lang="it-IT" sz="1700" b="0" i="0" smtClean="0">
                            <a:latin typeface="Cambria Math" panose="02040503050406030204" pitchFamily="18" charset="0"/>
                          </a:rPr>
                          <m:t>atan</m:t>
                        </m:r>
                      </m:fName>
                      <m:e>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𝑥</m:t>
                            </m:r>
                          </m:e>
                        </m:d>
                      </m:e>
                    </m:func>
                    <m:r>
                      <a:rPr lang="it-IT" sz="1700" b="0" i="1" smtClean="0">
                        <a:latin typeface="Cambria Math" panose="02040503050406030204" pitchFamily="18" charset="0"/>
                      </a:rPr>
                      <m:t> </m:t>
                    </m:r>
                  </m:oMath>
                </a14:m>
                <a:r>
                  <a:rPr lang="it-IT" sz="1700" dirty="0"/>
                  <a:t>  </a:t>
                </a:r>
              </a:p>
              <a:p>
                <a:pPr marL="0" indent="0" algn="ctr">
                  <a:buNone/>
                </a:pPr>
                <a:r>
                  <a:rPr lang="it-IT" sz="1700" dirty="0"/>
                  <a:t> si determina la cumulativa G(x) correttamente normalizzata </a:t>
                </a:r>
                <a14:m>
                  <m:oMath xmlns:m="http://schemas.openxmlformats.org/officeDocument/2006/math">
                    <m:func>
                      <m:funcPr>
                        <m:ctrlPr>
                          <a:rPr lang="it-IT" sz="1700" i="1" smtClean="0">
                            <a:latin typeface="Cambria Math" panose="02040503050406030204" pitchFamily="18" charset="0"/>
                          </a:rPr>
                        </m:ctrlPr>
                      </m:funcPr>
                      <m:fName>
                        <m:limLow>
                          <m:limLowPr>
                            <m:ctrlPr>
                              <a:rPr lang="it-IT" sz="1700" i="1" smtClean="0">
                                <a:latin typeface="Cambria Math" panose="02040503050406030204" pitchFamily="18" charset="0"/>
                              </a:rPr>
                            </m:ctrlPr>
                          </m:limLowPr>
                          <m:e>
                            <m:r>
                              <m:rPr>
                                <m:sty m:val="p"/>
                              </m:rPr>
                              <a:rPr lang="it-IT" sz="1700" i="0" smtClean="0">
                                <a:latin typeface="Cambria Math" panose="02040503050406030204" pitchFamily="18" charset="0"/>
                              </a:rPr>
                              <m:t>lim</m:t>
                            </m:r>
                          </m:e>
                          <m:lim>
                            <m:r>
                              <a:rPr lang="it-IT" sz="1700" b="0" i="1" smtClean="0">
                                <a:latin typeface="Cambria Math" panose="02040503050406030204" pitchFamily="18" charset="0"/>
                              </a:rPr>
                              <m:t>𝑥</m:t>
                            </m:r>
                            <m:r>
                              <a:rPr lang="it-IT" sz="1700" b="0" i="1" smtClean="0">
                                <a:latin typeface="Cambria Math" panose="02040503050406030204" pitchFamily="18" charset="0"/>
                              </a:rPr>
                              <m:t>→</m:t>
                            </m:r>
                            <m:r>
                              <a:rPr lang="it-IT" sz="1700" b="0" i="1" smtClean="0">
                                <a:latin typeface="Cambria Math" panose="02040503050406030204" pitchFamily="18" charset="0"/>
                              </a:rPr>
                              <m:t>∞</m:t>
                            </m:r>
                            <m:r>
                              <a:rPr lang="it-IT" sz="1700" b="0" i="1" smtClean="0">
                                <a:latin typeface="Cambria Math" panose="02040503050406030204" pitchFamily="18" charset="0"/>
                              </a:rPr>
                              <m:t> </m:t>
                            </m:r>
                          </m:lim>
                        </m:limLow>
                      </m:fName>
                      <m:e>
                        <m:r>
                          <a:rPr lang="it-IT" sz="1700" b="0" i="1" smtClean="0">
                            <a:latin typeface="Cambria Math" panose="02040503050406030204" pitchFamily="18" charset="0"/>
                          </a:rPr>
                          <m:t>𝐺</m:t>
                        </m:r>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𝑥</m:t>
                            </m:r>
                          </m:e>
                        </m:d>
                      </m:e>
                    </m:func>
                  </m:oMath>
                </a14:m>
                <a:r>
                  <a:rPr lang="it-IT" sz="1700" dirty="0"/>
                  <a:t>=1    </a:t>
                </a:r>
              </a:p>
              <a:p>
                <a:pPr marL="0" indent="0" algn="just">
                  <a:buNone/>
                </a:pPr>
                <a14:m>
                  <m:oMathPara xmlns:m="http://schemas.openxmlformats.org/officeDocument/2006/math">
                    <m:oMathParaPr>
                      <m:jc m:val="centerGroup"/>
                    </m:oMathParaPr>
                    <m:oMath xmlns:m="http://schemas.openxmlformats.org/officeDocument/2006/math">
                      <m:r>
                        <a:rPr lang="it-IT" sz="1700" b="0" i="1" smtClean="0">
                          <a:latin typeface="Cambria Math" panose="02040503050406030204" pitchFamily="18" charset="0"/>
                        </a:rPr>
                        <m:t>𝐺</m:t>
                      </m:r>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𝑥</m:t>
                          </m:r>
                        </m:e>
                      </m:d>
                      <m:r>
                        <a:rPr lang="it-IT" sz="1700" b="0" i="1" smtClean="0">
                          <a:latin typeface="Cambria Math" panose="02040503050406030204" pitchFamily="18" charset="0"/>
                        </a:rPr>
                        <m:t>=</m:t>
                      </m:r>
                      <m:f>
                        <m:fPr>
                          <m:ctrlPr>
                            <a:rPr lang="el-GR" sz="1700" b="0" i="1" smtClean="0">
                              <a:latin typeface="Cambria Math" panose="02040503050406030204" pitchFamily="18" charset="0"/>
                            </a:rPr>
                          </m:ctrlPr>
                        </m:fPr>
                        <m:num>
                          <m:r>
                            <a:rPr lang="it-IT" sz="1700" b="0" i="1" smtClean="0">
                              <a:latin typeface="Cambria Math" panose="02040503050406030204" pitchFamily="18" charset="0"/>
                            </a:rPr>
                            <m:t>1</m:t>
                          </m:r>
                        </m:num>
                        <m:den>
                          <m:r>
                            <a:rPr lang="el-GR" sz="1700" b="0" i="1" smtClean="0">
                              <a:latin typeface="Cambria Math" panose="02040503050406030204" pitchFamily="18" charset="0"/>
                            </a:rPr>
                            <m:t>2</m:t>
                          </m:r>
                        </m:den>
                      </m:f>
                      <m:r>
                        <a:rPr lang="it-IT" sz="1700" b="0" i="1" smtClean="0">
                          <a:latin typeface="Cambria Math" panose="02040503050406030204" pitchFamily="18" charset="0"/>
                        </a:rPr>
                        <m:t>+ </m:t>
                      </m:r>
                      <m:f>
                        <m:fPr>
                          <m:ctrlPr>
                            <a:rPr lang="el-GR" sz="1700" b="0" i="1" smtClean="0">
                              <a:latin typeface="Cambria Math" panose="02040503050406030204" pitchFamily="18" charset="0"/>
                            </a:rPr>
                          </m:ctrlPr>
                        </m:fPr>
                        <m:num>
                          <m:r>
                            <a:rPr lang="it-IT" sz="1700" b="0" i="1" smtClean="0">
                              <a:latin typeface="Cambria Math" panose="02040503050406030204" pitchFamily="18" charset="0"/>
                            </a:rPr>
                            <m:t>1</m:t>
                          </m:r>
                        </m:num>
                        <m:den>
                          <m:r>
                            <a:rPr lang="el-GR" sz="1700" i="1">
                              <a:latin typeface="Cambria Math" panose="02040503050406030204" pitchFamily="18" charset="0"/>
                              <a:ea typeface="Cambria Math" panose="02040503050406030204" pitchFamily="18" charset="0"/>
                            </a:rPr>
                            <m:t>𝜋</m:t>
                          </m:r>
                        </m:den>
                      </m:f>
                      <m:func>
                        <m:funcPr>
                          <m:ctrlPr>
                            <a:rPr lang="it-IT" sz="1700" b="0" i="1" smtClean="0">
                              <a:latin typeface="Cambria Math" panose="02040503050406030204" pitchFamily="18" charset="0"/>
                            </a:rPr>
                          </m:ctrlPr>
                        </m:funcPr>
                        <m:fName>
                          <m:r>
                            <m:rPr>
                              <m:sty m:val="p"/>
                            </m:rPr>
                            <a:rPr lang="it-IT" sz="1700" b="0" i="0" smtClean="0">
                              <a:latin typeface="Cambria Math" panose="02040503050406030204" pitchFamily="18" charset="0"/>
                            </a:rPr>
                            <m:t>atan</m:t>
                          </m:r>
                        </m:fName>
                        <m:e>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𝑥</m:t>
                              </m:r>
                            </m:e>
                          </m:d>
                        </m:e>
                      </m:func>
                      <m:r>
                        <a:rPr lang="it-IT" sz="1700" b="0" i="1" smtClean="0">
                          <a:latin typeface="Cambria Math" panose="02040503050406030204" pitchFamily="18" charset="0"/>
                        </a:rPr>
                        <m:t> </m:t>
                      </m:r>
                    </m:oMath>
                  </m:oMathPara>
                </a14:m>
                <a:endParaRPr lang="it-IT" sz="1700" b="0" dirty="0"/>
              </a:p>
              <a:p>
                <a:pPr marL="0" indent="0" algn="just">
                  <a:buNone/>
                </a:pPr>
                <a:r>
                  <a:rPr lang="it-IT" sz="1700" dirty="0"/>
                  <a:t>che è campionabile analiticamente.  Se r = rand()     </a:t>
                </a:r>
              </a:p>
              <a:p>
                <a:pPr marL="0" indent="0" algn="ctr">
                  <a:buNone/>
                </a:pPr>
                <a:r>
                  <a:rPr lang="it-IT" sz="1700" dirty="0"/>
                  <a:t>    </a:t>
                </a:r>
                <a14:m>
                  <m:oMath xmlns:m="http://schemas.openxmlformats.org/officeDocument/2006/math">
                    <m:r>
                      <a:rPr lang="it-IT" sz="1700" b="0" i="1" smtClean="0">
                        <a:latin typeface="Cambria Math" panose="02040503050406030204" pitchFamily="18" charset="0"/>
                      </a:rPr>
                      <m:t>𝑥</m:t>
                    </m:r>
                    <m:r>
                      <a:rPr lang="it-IT" sz="1700" b="0" i="1" smtClean="0">
                        <a:latin typeface="Cambria Math" panose="02040503050406030204" pitchFamily="18" charset="0"/>
                      </a:rPr>
                      <m:t>=</m:t>
                    </m:r>
                    <m:sSup>
                      <m:sSupPr>
                        <m:ctrlPr>
                          <a:rPr lang="it-IT" sz="1700" b="0" i="1" smtClean="0">
                            <a:latin typeface="Cambria Math" panose="02040503050406030204" pitchFamily="18" charset="0"/>
                          </a:rPr>
                        </m:ctrlPr>
                      </m:sSupPr>
                      <m:e>
                        <m:r>
                          <a:rPr lang="it-IT" sz="1700" b="0" i="1" smtClean="0">
                            <a:latin typeface="Cambria Math" panose="02040503050406030204" pitchFamily="18" charset="0"/>
                          </a:rPr>
                          <m:t>𝐺</m:t>
                        </m:r>
                      </m:e>
                      <m:sup>
                        <m:r>
                          <a:rPr lang="it-IT" sz="1700" b="0" i="1" smtClean="0">
                            <a:latin typeface="Cambria Math" panose="02040503050406030204" pitchFamily="18" charset="0"/>
                          </a:rPr>
                          <m:t>−</m:t>
                        </m:r>
                        <m:r>
                          <a:rPr lang="it-IT" sz="1700" b="0" i="1" smtClean="0">
                            <a:latin typeface="Cambria Math" panose="02040503050406030204" pitchFamily="18" charset="0"/>
                          </a:rPr>
                          <m:t>1</m:t>
                        </m:r>
                      </m:sup>
                    </m:sSup>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𝑟</m:t>
                        </m:r>
                      </m:e>
                    </m:d>
                    <m:r>
                      <a:rPr lang="it-IT" sz="1700" b="0" i="1" smtClean="0">
                        <a:latin typeface="Cambria Math" panose="02040503050406030204" pitchFamily="18" charset="0"/>
                      </a:rPr>
                      <m:t>=−</m:t>
                    </m:r>
                    <m:func>
                      <m:funcPr>
                        <m:ctrlPr>
                          <a:rPr lang="it-IT" sz="1700" b="0" i="1" smtClean="0">
                            <a:latin typeface="Cambria Math" panose="02040503050406030204" pitchFamily="18" charset="0"/>
                          </a:rPr>
                        </m:ctrlPr>
                      </m:funcPr>
                      <m:fName>
                        <m:r>
                          <m:rPr>
                            <m:sty m:val="p"/>
                          </m:rPr>
                          <a:rPr lang="it-IT" sz="1700" b="0" i="0" smtClean="0">
                            <a:latin typeface="Cambria Math" panose="02040503050406030204" pitchFamily="18" charset="0"/>
                          </a:rPr>
                          <m:t>c</m:t>
                        </m:r>
                        <m:r>
                          <a:rPr lang="it-IT" sz="1700" b="0" i="1" smtClean="0">
                            <a:latin typeface="Cambria Math" panose="02040503050406030204" pitchFamily="18" charset="0"/>
                          </a:rPr>
                          <m:t>𝑜𝑡</m:t>
                        </m:r>
                      </m:fName>
                      <m:e>
                        <m:d>
                          <m:dPr>
                            <m:ctrlPr>
                              <a:rPr lang="it-IT" sz="1700" b="0" i="1" smtClean="0">
                                <a:latin typeface="Cambria Math" panose="02040503050406030204" pitchFamily="18" charset="0"/>
                              </a:rPr>
                            </m:ctrlPr>
                          </m:dPr>
                          <m:e>
                            <m:r>
                              <a:rPr lang="it-IT" sz="1700" b="0" i="1" smtClean="0">
                                <a:latin typeface="Cambria Math" panose="02040503050406030204" pitchFamily="18" charset="0"/>
                                <a:ea typeface="Cambria Math" panose="02040503050406030204" pitchFamily="18" charset="0"/>
                              </a:rPr>
                              <m:t>𝜋</m:t>
                            </m:r>
                            <m:r>
                              <a:rPr lang="it-IT" sz="1700" b="0" i="1" smtClean="0">
                                <a:latin typeface="Cambria Math" panose="02040503050406030204" pitchFamily="18" charset="0"/>
                              </a:rPr>
                              <m:t>𝑟</m:t>
                            </m:r>
                          </m:e>
                        </m:d>
                        <m:r>
                          <a:rPr lang="it-IT" sz="1700" b="0" i="1" smtClean="0">
                            <a:latin typeface="Cambria Math" panose="02040503050406030204" pitchFamily="18" charset="0"/>
                          </a:rPr>
                          <m:t>  </m:t>
                        </m:r>
                      </m:e>
                    </m:func>
                  </m:oMath>
                </a14:m>
                <a:endParaRPr lang="it-IT" sz="1700" dirty="0"/>
              </a:p>
              <a:p>
                <a:pPr marL="0" indent="0" algn="just">
                  <a:buNone/>
                </a:pPr>
                <a:r>
                  <a:rPr lang="it-IT" sz="1700" dirty="0"/>
                  <a:t>Si accetta la  x  generando un secondo numero  uniforme in [0,1] e controllando se    </a:t>
                </a:r>
                <a14:m>
                  <m:oMath xmlns:m="http://schemas.openxmlformats.org/officeDocument/2006/math">
                    <m:r>
                      <a:rPr lang="it-IT" sz="1700" b="0" i="1" smtClean="0">
                        <a:latin typeface="Cambria Math" panose="02040503050406030204" pitchFamily="18" charset="0"/>
                      </a:rPr>
                      <m:t>𝑟</m:t>
                    </m:r>
                    <m:r>
                      <a:rPr lang="it-IT" sz="1700" b="0" i="1" smtClean="0">
                        <a:latin typeface="Cambria Math" panose="02040503050406030204" pitchFamily="18" charset="0"/>
                      </a:rPr>
                      <m:t>&lt; </m:t>
                    </m:r>
                    <m:f>
                      <m:fPr>
                        <m:ctrlPr>
                          <a:rPr lang="it-IT" sz="1700" b="0" i="1" smtClean="0">
                            <a:latin typeface="Cambria Math" panose="02040503050406030204" pitchFamily="18" charset="0"/>
                          </a:rPr>
                        </m:ctrlPr>
                      </m:fPr>
                      <m:num>
                        <m:r>
                          <a:rPr lang="it-IT" sz="1700" b="0" i="1" smtClean="0">
                            <a:latin typeface="Cambria Math" panose="02040503050406030204" pitchFamily="18" charset="0"/>
                          </a:rPr>
                          <m:t>𝑃</m:t>
                        </m:r>
                        <m:r>
                          <a:rPr lang="it-IT" sz="1700" b="0" i="1" smtClean="0">
                            <a:latin typeface="Cambria Math" panose="02040503050406030204" pitchFamily="18" charset="0"/>
                          </a:rPr>
                          <m:t>(</m:t>
                        </m:r>
                        <m:r>
                          <a:rPr lang="it-IT" sz="1700" b="0" i="1" smtClean="0">
                            <a:latin typeface="Cambria Math" panose="02040503050406030204" pitchFamily="18" charset="0"/>
                          </a:rPr>
                          <m:t>𝑥</m:t>
                        </m:r>
                        <m:r>
                          <a:rPr lang="it-IT" sz="1700" b="0" i="1" smtClean="0">
                            <a:latin typeface="Cambria Math" panose="02040503050406030204" pitchFamily="18" charset="0"/>
                          </a:rPr>
                          <m:t>)</m:t>
                        </m:r>
                      </m:num>
                      <m:den>
                        <m:r>
                          <a:rPr lang="it-IT" sz="1700" b="0" i="1" smtClean="0">
                            <a:latin typeface="Cambria Math" panose="02040503050406030204" pitchFamily="18" charset="0"/>
                          </a:rPr>
                          <m:t>𝑃</m:t>
                        </m:r>
                        <m:r>
                          <a:rPr lang="it-IT" sz="1700" b="0" i="1" smtClean="0">
                            <a:latin typeface="Cambria Math" panose="02040503050406030204" pitchFamily="18" charset="0"/>
                          </a:rPr>
                          <m:t>(</m:t>
                        </m:r>
                        <m:r>
                          <a:rPr lang="it-IT" sz="1700" b="0" i="1" smtClean="0">
                            <a:latin typeface="Cambria Math" panose="02040503050406030204" pitchFamily="18" charset="0"/>
                          </a:rPr>
                          <m:t>0</m:t>
                        </m:r>
                        <m:r>
                          <a:rPr lang="it-IT" sz="1700" b="0" i="1" smtClean="0">
                            <a:latin typeface="Cambria Math" panose="02040503050406030204" pitchFamily="18" charset="0"/>
                          </a:rPr>
                          <m:t>)</m:t>
                        </m:r>
                      </m:den>
                    </m:f>
                  </m:oMath>
                </a14:m>
                <a:endParaRPr lang="it-IT" sz="1700" dirty="0"/>
              </a:p>
            </p:txBody>
          </p:sp>
        </mc:Choice>
        <mc:Fallback xmlns="">
          <p:sp>
            <p:nvSpPr>
              <p:cNvPr id="3" name="Segnaposto contenuto 2">
                <a:extLst>
                  <a:ext uri="{FF2B5EF4-FFF2-40B4-BE49-F238E27FC236}">
                    <a16:creationId xmlns:a16="http://schemas.microsoft.com/office/drawing/2014/main" id="{0330DB1A-BC4C-432F-8686-B11F77FC96C0}"/>
                  </a:ext>
                </a:extLst>
              </p:cNvPr>
              <p:cNvSpPr>
                <a:spLocks noGrp="1" noRot="1" noChangeAspect="1" noMove="1" noResize="1" noEditPoints="1" noAdjustHandles="1" noChangeArrowheads="1" noChangeShapeType="1" noTextEdit="1"/>
              </p:cNvSpPr>
              <p:nvPr>
                <p:ph idx="1"/>
              </p:nvPr>
            </p:nvSpPr>
            <p:spPr>
              <a:xfrm>
                <a:off x="894522" y="139148"/>
                <a:ext cx="10459278" cy="6037815"/>
              </a:xfrm>
              <a:blipFill>
                <a:blip r:embed="rId2"/>
                <a:stretch>
                  <a:fillRect l="-408" b="-808"/>
                </a:stretch>
              </a:blipFill>
            </p:spPr>
            <p:txBody>
              <a:bodyPr/>
              <a:lstStyle/>
              <a:p>
                <a:r>
                  <a:rPr lang="it-IT">
                    <a:noFill/>
                  </a:rPr>
                  <a:t> </a:t>
                </a:r>
              </a:p>
            </p:txBody>
          </p:sp>
        </mc:Fallback>
      </mc:AlternateContent>
    </p:spTree>
    <p:extLst>
      <p:ext uri="{BB962C8B-B14F-4D97-AF65-F5344CB8AC3E}">
        <p14:creationId xmlns:p14="http://schemas.microsoft.com/office/powerpoint/2010/main" val="1663046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42041FA-E4CA-4194-9E69-92BE6337D276}"/>
              </a:ext>
            </a:extLst>
          </p:cNvPr>
          <p:cNvSpPr>
            <a:spLocks noGrp="1"/>
          </p:cNvSpPr>
          <p:nvPr>
            <p:ph idx="1"/>
          </p:nvPr>
        </p:nvSpPr>
        <p:spPr>
          <a:xfrm>
            <a:off x="552450" y="1466851"/>
            <a:ext cx="4229100" cy="5208104"/>
          </a:xfrm>
        </p:spPr>
        <p:txBody>
          <a:bodyPr>
            <a:normAutofit fontScale="77500" lnSpcReduction="20000"/>
          </a:bodyPr>
          <a:lstStyle/>
          <a:p>
            <a:pPr marL="0" indent="0">
              <a:lnSpc>
                <a:spcPct val="70000"/>
              </a:lnSpc>
              <a:buNone/>
            </a:pPr>
            <a:r>
              <a:rPr lang="it-IT" sz="1700" dirty="0">
                <a:solidFill>
                  <a:schemeClr val="accent2"/>
                </a:solidFill>
              </a:rPr>
              <a:t>#</a:t>
            </a:r>
            <a:r>
              <a:rPr lang="it-IT" sz="1700" b="1" dirty="0">
                <a:solidFill>
                  <a:schemeClr val="accent2"/>
                </a:solidFill>
              </a:rPr>
              <a:t> 1) </a:t>
            </a:r>
            <a:r>
              <a:rPr lang="it-IT" sz="1700" b="1" dirty="0" err="1">
                <a:solidFill>
                  <a:schemeClr val="accent2"/>
                </a:solidFill>
              </a:rPr>
              <a:t>Define</a:t>
            </a:r>
            <a:r>
              <a:rPr lang="it-IT" sz="1700" b="1" dirty="0">
                <a:solidFill>
                  <a:schemeClr val="accent2"/>
                </a:solidFill>
              </a:rPr>
              <a:t> pdf (</a:t>
            </a:r>
            <a:r>
              <a:rPr lang="it-IT" sz="1700" b="1" dirty="0" err="1">
                <a:solidFill>
                  <a:schemeClr val="accent2"/>
                </a:solidFill>
              </a:rPr>
              <a:t>Probabily</a:t>
            </a:r>
            <a:r>
              <a:rPr lang="it-IT" sz="1700" b="1" dirty="0">
                <a:solidFill>
                  <a:schemeClr val="accent2"/>
                </a:solidFill>
              </a:rPr>
              <a:t> </a:t>
            </a:r>
            <a:r>
              <a:rPr lang="it-IT" sz="1700" b="1" dirty="0" err="1">
                <a:solidFill>
                  <a:schemeClr val="accent2"/>
                </a:solidFill>
              </a:rPr>
              <a:t>Density</a:t>
            </a:r>
            <a:r>
              <a:rPr lang="it-IT" sz="1700" b="1" dirty="0">
                <a:solidFill>
                  <a:schemeClr val="accent2"/>
                </a:solidFill>
              </a:rPr>
              <a:t> </a:t>
            </a:r>
            <a:r>
              <a:rPr lang="it-IT" sz="1700" b="1" dirty="0" err="1">
                <a:solidFill>
                  <a:schemeClr val="accent2"/>
                </a:solidFill>
              </a:rPr>
              <a:t>Function</a:t>
            </a:r>
            <a:r>
              <a:rPr lang="it-IT" sz="1700" b="1" dirty="0">
                <a:solidFill>
                  <a:schemeClr val="accent2"/>
                </a:solidFill>
              </a:rPr>
              <a:t>) </a:t>
            </a:r>
          </a:p>
          <a:p>
            <a:pPr marL="0" indent="0">
              <a:lnSpc>
                <a:spcPct val="70000"/>
              </a:lnSpc>
              <a:buNone/>
            </a:pPr>
            <a:endParaRPr lang="it-IT" sz="1700" b="1" dirty="0">
              <a:solidFill>
                <a:schemeClr val="accent2"/>
              </a:solidFill>
            </a:endParaRPr>
          </a:p>
          <a:p>
            <a:pPr marL="0" indent="0">
              <a:lnSpc>
                <a:spcPct val="70000"/>
              </a:lnSpc>
              <a:buNone/>
            </a:pPr>
            <a:r>
              <a:rPr lang="it-IT" sz="1700" dirty="0" err="1">
                <a:latin typeface="Comic Sans MS" panose="030F0702030302020204" pitchFamily="66" charset="0"/>
              </a:rPr>
              <a:t>def</a:t>
            </a:r>
            <a:r>
              <a:rPr lang="it-IT" sz="1700" dirty="0">
                <a:latin typeface="Comic Sans MS" panose="030F0702030302020204" pitchFamily="66" charset="0"/>
              </a:rPr>
              <a:t> pdf(x):</a:t>
            </a:r>
          </a:p>
          <a:p>
            <a:pPr marL="0" indent="0">
              <a:lnSpc>
                <a:spcPct val="70000"/>
              </a:lnSpc>
              <a:buNone/>
            </a:pPr>
            <a:r>
              <a:rPr lang="it-IT" sz="1700" dirty="0">
                <a:latin typeface="Comic Sans MS" panose="030F0702030302020204" pitchFamily="66" charset="0"/>
              </a:rPr>
              <a:t>     y = </a:t>
            </a:r>
            <a:r>
              <a:rPr lang="it-IT" sz="1700" dirty="0" err="1">
                <a:latin typeface="Comic Sans MS" panose="030F0702030302020204" pitchFamily="66" charset="0"/>
              </a:rPr>
              <a:t>np.exp</a:t>
            </a:r>
            <a:r>
              <a:rPr lang="it-IT" sz="1700" dirty="0">
                <a:latin typeface="Comic Sans MS" panose="030F0702030302020204" pitchFamily="66" charset="0"/>
              </a:rPr>
              <a:t>(1/(1+x*x))-1</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return</a:t>
            </a:r>
            <a:r>
              <a:rPr lang="it-IT" sz="1700" dirty="0">
                <a:latin typeface="Comic Sans MS" panose="030F0702030302020204" pitchFamily="66" charset="0"/>
              </a:rPr>
              <a:t> y</a:t>
            </a:r>
          </a:p>
          <a:p>
            <a:pPr marL="0" indent="0">
              <a:lnSpc>
                <a:spcPct val="70000"/>
              </a:lnSpc>
              <a:buNone/>
            </a:pPr>
            <a:r>
              <a:rPr lang="it-IT" sz="1700" dirty="0" err="1">
                <a:latin typeface="Comic Sans MS" panose="030F0702030302020204" pitchFamily="66" charset="0"/>
              </a:rPr>
              <a:t>def</a:t>
            </a:r>
            <a:r>
              <a:rPr lang="it-IT" sz="1700" dirty="0">
                <a:latin typeface="Comic Sans MS" panose="030F0702030302020204" pitchFamily="66" charset="0"/>
              </a:rPr>
              <a:t> g(x):</a:t>
            </a:r>
          </a:p>
          <a:p>
            <a:pPr marL="0" indent="0">
              <a:lnSpc>
                <a:spcPct val="70000"/>
              </a:lnSpc>
              <a:buNone/>
            </a:pPr>
            <a:r>
              <a:rPr lang="it-IT" sz="1700" dirty="0">
                <a:latin typeface="Comic Sans MS" panose="030F0702030302020204" pitchFamily="66" charset="0"/>
              </a:rPr>
              <a:t>    y = 1/(1+x*x)</a:t>
            </a:r>
          </a:p>
          <a:p>
            <a:pPr marL="0" indent="0">
              <a:lnSpc>
                <a:spcPct val="70000"/>
              </a:lnSpc>
              <a:buNone/>
            </a:pPr>
            <a:r>
              <a:rPr lang="it-IT" sz="1700" dirty="0">
                <a:latin typeface="Comic Sans MS" panose="030F0702030302020204" pitchFamily="66" charset="0"/>
              </a:rPr>
              <a:t>    y = y*2*pdf(0) # </a:t>
            </a:r>
            <a:r>
              <a:rPr lang="it-IT" sz="1700" dirty="0" err="1">
                <a:latin typeface="Comic Sans MS" panose="030F0702030302020204" pitchFamily="66" charset="0"/>
              </a:rPr>
              <a:t>Maxima</a:t>
            </a:r>
            <a:r>
              <a:rPr lang="it-IT" sz="1700" dirty="0">
                <a:latin typeface="Comic Sans MS" panose="030F0702030302020204" pitchFamily="66" charset="0"/>
              </a:rPr>
              <a:t> g(0) = pdf(0) </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return</a:t>
            </a:r>
            <a:r>
              <a:rPr lang="it-IT" sz="1700" dirty="0">
                <a:latin typeface="Comic Sans MS" panose="030F0702030302020204" pitchFamily="66" charset="0"/>
              </a:rPr>
              <a:t> y</a:t>
            </a:r>
          </a:p>
          <a:p>
            <a:pPr marL="0" indent="0">
              <a:lnSpc>
                <a:spcPct val="70000"/>
              </a:lnSpc>
              <a:buNone/>
            </a:pPr>
            <a:endParaRPr lang="it-IT" sz="1700" dirty="0">
              <a:latin typeface="Comic Sans MS" panose="030F0702030302020204" pitchFamily="66" charset="0"/>
            </a:endParaRPr>
          </a:p>
          <a:p>
            <a:pPr marL="0" indent="0">
              <a:lnSpc>
                <a:spcPct val="70000"/>
              </a:lnSpc>
              <a:buNone/>
            </a:pPr>
            <a:r>
              <a:rPr lang="it-IT" sz="1700" dirty="0">
                <a:solidFill>
                  <a:schemeClr val="accent2"/>
                </a:solidFill>
                <a:latin typeface="Comic Sans MS" panose="030F0702030302020204" pitchFamily="66" charset="0"/>
              </a:rPr>
              <a:t># 2) Hit or Miss</a:t>
            </a:r>
          </a:p>
          <a:p>
            <a:pPr marL="0" indent="0">
              <a:lnSpc>
                <a:spcPct val="70000"/>
              </a:lnSpc>
              <a:buNone/>
            </a:pPr>
            <a:r>
              <a:rPr lang="it-IT" sz="1700" dirty="0" err="1">
                <a:latin typeface="Comic Sans MS" panose="030F0702030302020204" pitchFamily="66" charset="0"/>
              </a:rPr>
              <a:t>while</a:t>
            </a:r>
            <a:r>
              <a:rPr lang="it-IT" sz="1700" dirty="0">
                <a:latin typeface="Comic Sans MS" panose="030F0702030302020204" pitchFamily="66" charset="0"/>
              </a:rPr>
              <a:t> </a:t>
            </a:r>
            <a:r>
              <a:rPr lang="it-IT" sz="1700" dirty="0" err="1">
                <a:latin typeface="Comic Sans MS" panose="030F0702030302020204" pitchFamily="66" charset="0"/>
              </a:rPr>
              <a:t>ipoint</a:t>
            </a:r>
            <a:r>
              <a:rPr lang="it-IT" sz="1700" dirty="0">
                <a:latin typeface="Comic Sans MS" panose="030F0702030302020204" pitchFamily="66" charset="0"/>
              </a:rPr>
              <a:t> &lt; </a:t>
            </a:r>
            <a:r>
              <a:rPr lang="it-IT" sz="1700" dirty="0" err="1">
                <a:latin typeface="Comic Sans MS" panose="030F0702030302020204" pitchFamily="66" charset="0"/>
              </a:rPr>
              <a:t>npoint</a:t>
            </a:r>
            <a:r>
              <a:rPr lang="it-IT" sz="1700" dirty="0">
                <a:latin typeface="Comic Sans MS" panose="030F0702030302020204" pitchFamily="66" charset="0"/>
              </a:rPr>
              <a:t> :</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igen</a:t>
            </a:r>
            <a:r>
              <a:rPr lang="it-IT" sz="1700" dirty="0">
                <a:latin typeface="Comic Sans MS" panose="030F0702030302020204" pitchFamily="66" charset="0"/>
              </a:rPr>
              <a:t> = -1 # </a:t>
            </a:r>
            <a:r>
              <a:rPr lang="it-IT" sz="1700" dirty="0" err="1">
                <a:latin typeface="Comic Sans MS" panose="030F0702030302020204" pitchFamily="66" charset="0"/>
              </a:rPr>
              <a:t>igen</a:t>
            </a:r>
            <a:r>
              <a:rPr lang="it-IT" sz="1700" dirty="0">
                <a:latin typeface="Comic Sans MS" panose="030F0702030302020204" pitchFamily="66" charset="0"/>
              </a:rPr>
              <a:t> = -1 </a:t>
            </a:r>
            <a:r>
              <a:rPr lang="it-IT" sz="1700" dirty="0" err="1">
                <a:latin typeface="Comic Sans MS" panose="030F0702030302020204" pitchFamily="66" charset="0"/>
              </a:rPr>
              <a:t>rejection</a:t>
            </a:r>
            <a:r>
              <a:rPr lang="it-IT" sz="1700" dirty="0">
                <a:latin typeface="Comic Sans MS" panose="030F0702030302020204" pitchFamily="66" charset="0"/>
              </a:rPr>
              <a:t> , </a:t>
            </a:r>
            <a:r>
              <a:rPr lang="it-IT" sz="1700" dirty="0" err="1">
                <a:latin typeface="Comic Sans MS" panose="030F0702030302020204" pitchFamily="66" charset="0"/>
              </a:rPr>
              <a:t>igen</a:t>
            </a:r>
            <a:r>
              <a:rPr lang="it-IT" sz="1700" dirty="0">
                <a:latin typeface="Comic Sans MS" panose="030F0702030302020204" pitchFamily="66" charset="0"/>
              </a:rPr>
              <a:t>=1 BINGO!</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while</a:t>
            </a:r>
            <a:r>
              <a:rPr lang="it-IT" sz="1700" dirty="0">
                <a:latin typeface="Comic Sans MS" panose="030F0702030302020204" pitchFamily="66" charset="0"/>
              </a:rPr>
              <a:t> </a:t>
            </a:r>
            <a:r>
              <a:rPr lang="it-IT" sz="1700" dirty="0" err="1">
                <a:latin typeface="Comic Sans MS" panose="030F0702030302020204" pitchFamily="66" charset="0"/>
              </a:rPr>
              <a:t>igen</a:t>
            </a:r>
            <a:r>
              <a:rPr lang="it-IT" sz="1700" dirty="0">
                <a:latin typeface="Comic Sans MS" panose="030F0702030302020204" pitchFamily="66" charset="0"/>
              </a:rPr>
              <a:t> &lt; 0 :</a:t>
            </a:r>
          </a:p>
          <a:p>
            <a:pPr marL="0" indent="0">
              <a:lnSpc>
                <a:spcPct val="70000"/>
              </a:lnSpc>
              <a:buNone/>
            </a:pPr>
            <a:r>
              <a:rPr lang="it-IT" sz="1700" dirty="0">
                <a:latin typeface="Comic Sans MS" panose="030F0702030302020204" pitchFamily="66" charset="0"/>
              </a:rPr>
              <a:t>               r = </a:t>
            </a:r>
            <a:r>
              <a:rPr lang="it-IT" sz="1700" dirty="0" err="1">
                <a:latin typeface="Comic Sans MS" panose="030F0702030302020204" pitchFamily="66" charset="0"/>
              </a:rPr>
              <a:t>np.random.uniform</a:t>
            </a:r>
            <a:r>
              <a:rPr lang="it-IT" sz="1700" dirty="0">
                <a:latin typeface="Comic Sans MS" panose="030F0702030302020204" pitchFamily="66" charset="0"/>
              </a:rPr>
              <a:t>() #first random</a:t>
            </a:r>
          </a:p>
          <a:p>
            <a:pPr marL="0" indent="0">
              <a:lnSpc>
                <a:spcPct val="70000"/>
              </a:lnSpc>
              <a:buNone/>
            </a:pPr>
            <a:r>
              <a:rPr lang="it-IT" sz="1700" dirty="0">
                <a:latin typeface="Comic Sans MS" panose="030F0702030302020204" pitchFamily="66" charset="0"/>
              </a:rPr>
              <a:t>               t = </a:t>
            </a:r>
            <a:r>
              <a:rPr lang="it-IT" sz="1700" dirty="0" err="1">
                <a:latin typeface="Comic Sans MS" panose="030F0702030302020204" pitchFamily="66" charset="0"/>
              </a:rPr>
              <a:t>np.tan</a:t>
            </a:r>
            <a:r>
              <a:rPr lang="it-IT" sz="1700" dirty="0">
                <a:latin typeface="Comic Sans MS" panose="030F0702030302020204" pitchFamily="66" charset="0"/>
              </a:rPr>
              <a:t>(</a:t>
            </a:r>
            <a:r>
              <a:rPr lang="it-IT" sz="1700" dirty="0" err="1">
                <a:latin typeface="Comic Sans MS" panose="030F0702030302020204" pitchFamily="66" charset="0"/>
              </a:rPr>
              <a:t>np.pi</a:t>
            </a:r>
            <a:r>
              <a:rPr lang="it-IT" sz="1700" dirty="0">
                <a:latin typeface="Comic Sans MS" panose="030F0702030302020204" pitchFamily="66" charset="0"/>
              </a:rPr>
              <a:t>*(r - 0.5))</a:t>
            </a:r>
          </a:p>
          <a:p>
            <a:pPr marL="0" indent="0">
              <a:lnSpc>
                <a:spcPct val="70000"/>
              </a:lnSpc>
              <a:buNone/>
            </a:pPr>
            <a:r>
              <a:rPr lang="it-IT" sz="1700" dirty="0">
                <a:latin typeface="Comic Sans MS" panose="030F0702030302020204" pitchFamily="66" charset="0"/>
              </a:rPr>
              <a:t>               r = </a:t>
            </a:r>
            <a:r>
              <a:rPr lang="it-IT" sz="1700" dirty="0" err="1">
                <a:latin typeface="Comic Sans MS" panose="030F0702030302020204" pitchFamily="66" charset="0"/>
              </a:rPr>
              <a:t>np.random.uniform</a:t>
            </a:r>
            <a:r>
              <a:rPr lang="it-IT" sz="1700" dirty="0">
                <a:latin typeface="Comic Sans MS" panose="030F0702030302020204" pitchFamily="66" charset="0"/>
              </a:rPr>
              <a:t>() #second random</a:t>
            </a:r>
          </a:p>
          <a:p>
            <a:pPr marL="0" indent="0">
              <a:lnSpc>
                <a:spcPct val="70000"/>
              </a:lnSpc>
              <a:buNone/>
            </a:pPr>
            <a:r>
              <a:rPr lang="it-IT" sz="1700" dirty="0">
                <a:latin typeface="Comic Sans MS" panose="030F0702030302020204" pitchFamily="66" charset="0"/>
              </a:rPr>
              <a:t>               r=r*g(t)</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if</a:t>
            </a:r>
            <a:r>
              <a:rPr lang="it-IT" sz="1700" dirty="0">
                <a:latin typeface="Comic Sans MS" panose="030F0702030302020204" pitchFamily="66" charset="0"/>
              </a:rPr>
              <a:t> r &lt; pdf(t) : # hit or miss</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igen</a:t>
            </a:r>
            <a:r>
              <a:rPr lang="it-IT" sz="1700" dirty="0">
                <a:latin typeface="Comic Sans MS" panose="030F0702030302020204" pitchFamily="66" charset="0"/>
              </a:rPr>
              <a:t> = 1</a:t>
            </a:r>
          </a:p>
          <a:p>
            <a:pPr marL="0" indent="0">
              <a:lnSpc>
                <a:spcPct val="70000"/>
              </a:lnSpc>
              <a:buNone/>
            </a:pPr>
            <a:r>
              <a:rPr lang="it-IT" sz="1700" dirty="0">
                <a:latin typeface="Comic Sans MS" panose="030F0702030302020204" pitchFamily="66" charset="0"/>
              </a:rPr>
              <a:t>      x[</a:t>
            </a:r>
            <a:r>
              <a:rPr lang="it-IT" sz="1700" dirty="0" err="1">
                <a:latin typeface="Comic Sans MS" panose="030F0702030302020204" pitchFamily="66" charset="0"/>
              </a:rPr>
              <a:t>ipoint</a:t>
            </a:r>
            <a:r>
              <a:rPr lang="it-IT" sz="1700" dirty="0">
                <a:latin typeface="Comic Sans MS" panose="030F0702030302020204" pitchFamily="66" charset="0"/>
              </a:rPr>
              <a:t>] = t</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ipoint</a:t>
            </a:r>
            <a:r>
              <a:rPr lang="it-IT" sz="1700" dirty="0">
                <a:latin typeface="Comic Sans MS" panose="030F0702030302020204" pitchFamily="66" charset="0"/>
              </a:rPr>
              <a:t> = ipoint+1</a:t>
            </a:r>
            <a:endParaRPr lang="it-IT" dirty="0">
              <a:latin typeface="Comic Sans MS" panose="030F0702030302020204" pitchFamily="66" charset="0"/>
            </a:endParaRPr>
          </a:p>
        </p:txBody>
      </p:sp>
      <p:pic>
        <p:nvPicPr>
          <p:cNvPr id="5" name="Immagine 4">
            <a:extLst>
              <a:ext uri="{FF2B5EF4-FFF2-40B4-BE49-F238E27FC236}">
                <a16:creationId xmlns:a16="http://schemas.microsoft.com/office/drawing/2014/main" id="{A868C399-0595-4C71-A802-AC4260501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1606" y="815009"/>
            <a:ext cx="7020394" cy="5585791"/>
          </a:xfrm>
          <a:prstGeom prst="rect">
            <a:avLst/>
          </a:prstGeom>
        </p:spPr>
      </p:pic>
      <p:sp>
        <p:nvSpPr>
          <p:cNvPr id="2" name="CasellaDiTesto 1">
            <a:extLst>
              <a:ext uri="{FF2B5EF4-FFF2-40B4-BE49-F238E27FC236}">
                <a16:creationId xmlns:a16="http://schemas.microsoft.com/office/drawing/2014/main" id="{FF598501-2A76-48F8-A3D0-7950330FCE61}"/>
              </a:ext>
            </a:extLst>
          </p:cNvPr>
          <p:cNvSpPr txBox="1"/>
          <p:nvPr/>
        </p:nvSpPr>
        <p:spPr>
          <a:xfrm>
            <a:off x="1504950" y="361950"/>
            <a:ext cx="2000250" cy="584775"/>
          </a:xfrm>
          <a:prstGeom prst="rect">
            <a:avLst/>
          </a:prstGeom>
          <a:noFill/>
        </p:spPr>
        <p:txBody>
          <a:bodyPr wrap="square" rtlCol="0">
            <a:spAutoFit/>
          </a:bodyPr>
          <a:lstStyle/>
          <a:p>
            <a:r>
              <a:rPr lang="it-IT" sz="3200" b="1" dirty="0"/>
              <a:t>Esercizio 1</a:t>
            </a:r>
            <a:r>
              <a:rPr lang="it-IT" sz="3200" dirty="0"/>
              <a:t> </a:t>
            </a:r>
          </a:p>
        </p:txBody>
      </p:sp>
    </p:spTree>
    <p:extLst>
      <p:ext uri="{BB962C8B-B14F-4D97-AF65-F5344CB8AC3E}">
        <p14:creationId xmlns:p14="http://schemas.microsoft.com/office/powerpoint/2010/main" val="987186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614228D-B5DB-40C3-A257-BA66F8058640}"/>
              </a:ext>
            </a:extLst>
          </p:cNvPr>
          <p:cNvSpPr>
            <a:spLocks noGrp="1"/>
          </p:cNvSpPr>
          <p:nvPr>
            <p:ph idx="1"/>
          </p:nvPr>
        </p:nvSpPr>
        <p:spPr>
          <a:xfrm>
            <a:off x="775252" y="337930"/>
            <a:ext cx="10578548" cy="5839033"/>
          </a:xfrm>
        </p:spPr>
        <p:txBody>
          <a:bodyPr/>
          <a:lstStyle/>
          <a:p>
            <a:pPr marL="0" indent="0">
              <a:buNone/>
            </a:pPr>
            <a:r>
              <a:rPr lang="it-IT" b="1" dirty="0">
                <a:latin typeface="Comics"/>
              </a:rPr>
              <a:t>Esercizio </a:t>
            </a:r>
            <a:r>
              <a:rPr lang="it-IT" b="1" dirty="0">
                <a:latin typeface="Comic Sans MS" panose="030F0702030302020204" pitchFamily="66" charset="0"/>
              </a:rPr>
              <a:t>2 </a:t>
            </a:r>
          </a:p>
          <a:p>
            <a:pPr marL="0" indent="0">
              <a:buNone/>
            </a:pPr>
            <a:r>
              <a:rPr lang="it-IT" sz="2000" dirty="0">
                <a:latin typeface="Comic Sans MS" panose="030F0702030302020204" pitchFamily="66" charset="0"/>
              </a:rPr>
              <a:t>Se x1,x2,..,xn  sono variabili casuali (con distribuzione qualunque purché avente varianza definita) allora la loro media si distribuisce (asintoticamente per n-&gt;∞)  come una gaussiana. (Teorema del limite centrale)  Lo verifichiamo «</a:t>
            </a:r>
            <a:r>
              <a:rPr lang="it-IT" sz="2000" dirty="0" err="1">
                <a:latin typeface="Comic Sans MS" panose="030F0702030302020204" pitchFamily="66" charset="0"/>
              </a:rPr>
              <a:t>computazionalmente</a:t>
            </a:r>
            <a:r>
              <a:rPr lang="it-IT" sz="2000" dirty="0">
                <a:latin typeface="Comic Sans MS" panose="030F0702030302020204" pitchFamily="66" charset="0"/>
              </a:rPr>
              <a:t> » con x1,x2…,</a:t>
            </a:r>
            <a:r>
              <a:rPr lang="it-IT" sz="2000" dirty="0" err="1">
                <a:latin typeface="Comic Sans MS" panose="030F0702030302020204" pitchFamily="66" charset="0"/>
              </a:rPr>
              <a:t>xn</a:t>
            </a:r>
            <a:r>
              <a:rPr lang="it-IT" sz="2000" dirty="0">
                <a:latin typeface="Comic Sans MS" panose="030F0702030302020204" pitchFamily="66" charset="0"/>
              </a:rPr>
              <a:t>  uniformi  [0,1]  </a:t>
            </a:r>
          </a:p>
          <a:p>
            <a:pPr marL="0" indent="0">
              <a:buNone/>
            </a:pPr>
            <a:endParaRPr lang="it-IT" sz="2000" dirty="0">
              <a:latin typeface="Comic Sans MS" panose="030F0702030302020204" pitchFamily="66" charset="0"/>
            </a:endParaRPr>
          </a:p>
          <a:p>
            <a:pPr marL="0" indent="0">
              <a:buNone/>
            </a:pPr>
            <a:endParaRPr lang="it-IT" sz="2000" dirty="0">
              <a:latin typeface="Comic Sans MS" panose="030F0702030302020204" pitchFamily="66" charset="0"/>
            </a:endParaRPr>
          </a:p>
        </p:txBody>
      </p:sp>
      <p:sp>
        <p:nvSpPr>
          <p:cNvPr id="5" name="CasellaDiTesto 4">
            <a:extLst>
              <a:ext uri="{FF2B5EF4-FFF2-40B4-BE49-F238E27FC236}">
                <a16:creationId xmlns:a16="http://schemas.microsoft.com/office/drawing/2014/main" id="{6BD679C3-9444-46D3-92B4-18D638962DAD}"/>
              </a:ext>
            </a:extLst>
          </p:cNvPr>
          <p:cNvSpPr txBox="1"/>
          <p:nvPr/>
        </p:nvSpPr>
        <p:spPr>
          <a:xfrm>
            <a:off x="775252" y="2272753"/>
            <a:ext cx="8229600" cy="4524315"/>
          </a:xfrm>
          <a:prstGeom prst="rect">
            <a:avLst/>
          </a:prstGeom>
          <a:noFill/>
        </p:spPr>
        <p:txBody>
          <a:bodyPr wrap="square" rtlCol="0">
            <a:spAutoFit/>
          </a:bodyPr>
          <a:lstStyle/>
          <a:p>
            <a:r>
              <a:rPr lang="en-US" dirty="0">
                <a:latin typeface="Comic Sans MS" panose="030F0702030302020204" pitchFamily="66" charset="0"/>
              </a:rPr>
              <a:t># 1) Initialization</a:t>
            </a:r>
          </a:p>
          <a:p>
            <a:r>
              <a:rPr lang="en-US" dirty="0" err="1">
                <a:latin typeface="Comic Sans MS" panose="030F0702030302020204" pitchFamily="66" charset="0"/>
              </a:rPr>
              <a:t>nevent</a:t>
            </a:r>
            <a:r>
              <a:rPr lang="en-US" dirty="0">
                <a:latin typeface="Comic Sans MS" panose="030F0702030302020204" pitchFamily="66" charset="0"/>
              </a:rPr>
              <a:t> = 100000      #total number of trials</a:t>
            </a:r>
          </a:p>
          <a:p>
            <a:r>
              <a:rPr lang="en-US" dirty="0" err="1">
                <a:latin typeface="Comic Sans MS" panose="030F0702030302020204" pitchFamily="66" charset="0"/>
              </a:rPr>
              <a:t>nd</a:t>
            </a:r>
            <a:r>
              <a:rPr lang="en-US" dirty="0">
                <a:latin typeface="Comic Sans MS" panose="030F0702030302020204" pitchFamily="66" charset="0"/>
              </a:rPr>
              <a:t> = 200                  #number of </a:t>
            </a:r>
            <a:r>
              <a:rPr lang="en-US" dirty="0" err="1">
                <a:latin typeface="Comic Sans MS" panose="030F0702030302020204" pitchFamily="66" charset="0"/>
              </a:rPr>
              <a:t>randoms</a:t>
            </a:r>
            <a:r>
              <a:rPr lang="en-US" dirty="0">
                <a:latin typeface="Comic Sans MS" panose="030F0702030302020204" pitchFamily="66" charset="0"/>
              </a:rPr>
              <a:t> to be </a:t>
            </a:r>
          </a:p>
          <a:p>
            <a:r>
              <a:rPr lang="en-US" dirty="0">
                <a:latin typeface="Comic Sans MS" panose="030F0702030302020204" pitchFamily="66" charset="0"/>
              </a:rPr>
              <a:t>                                #summed up in each trial</a:t>
            </a:r>
          </a:p>
          <a:p>
            <a:endParaRPr lang="en-US" dirty="0">
              <a:latin typeface="Comic Sans MS" panose="030F0702030302020204" pitchFamily="66" charset="0"/>
            </a:endParaRPr>
          </a:p>
          <a:p>
            <a:r>
              <a:rPr lang="it-IT" dirty="0">
                <a:latin typeface="Comic Sans MS" panose="030F0702030302020204" pitchFamily="66" charset="0"/>
              </a:rPr>
              <a:t># 2) Running</a:t>
            </a:r>
          </a:p>
          <a:p>
            <a:r>
              <a:rPr lang="it-IT" dirty="0" err="1">
                <a:latin typeface="Comic Sans MS" panose="030F0702030302020204" pitchFamily="66" charset="0"/>
              </a:rPr>
              <a:t>ievent</a:t>
            </a:r>
            <a:r>
              <a:rPr lang="it-IT" dirty="0">
                <a:latin typeface="Comic Sans MS" panose="030F0702030302020204" pitchFamily="66" charset="0"/>
              </a:rPr>
              <a:t> = 0</a:t>
            </a:r>
          </a:p>
          <a:p>
            <a:r>
              <a:rPr lang="it-IT" dirty="0" err="1">
                <a:latin typeface="Comic Sans MS" panose="030F0702030302020204" pitchFamily="66" charset="0"/>
              </a:rPr>
              <a:t>np.random.seed</a:t>
            </a:r>
            <a:r>
              <a:rPr lang="it-IT" dirty="0">
                <a:latin typeface="Comic Sans MS" panose="030F0702030302020204" pitchFamily="66" charset="0"/>
              </a:rPr>
              <a:t>(314) # random </a:t>
            </a:r>
            <a:r>
              <a:rPr lang="it-IT" dirty="0" err="1">
                <a:latin typeface="Comic Sans MS" panose="030F0702030302020204" pitchFamily="66" charset="0"/>
              </a:rPr>
              <a:t>seed</a:t>
            </a:r>
            <a:endParaRPr lang="it-IT" dirty="0">
              <a:latin typeface="Comic Sans MS" panose="030F0702030302020204" pitchFamily="66" charset="0"/>
            </a:endParaRPr>
          </a:p>
          <a:p>
            <a:r>
              <a:rPr lang="it-IT" dirty="0" err="1">
                <a:latin typeface="Comic Sans MS" panose="030F0702030302020204" pitchFamily="66" charset="0"/>
              </a:rPr>
              <a:t>while</a:t>
            </a:r>
            <a:r>
              <a:rPr lang="it-IT" dirty="0">
                <a:latin typeface="Comic Sans MS" panose="030F0702030302020204" pitchFamily="66" charset="0"/>
              </a:rPr>
              <a:t> </a:t>
            </a:r>
            <a:r>
              <a:rPr lang="it-IT" dirty="0" err="1">
                <a:latin typeface="Comic Sans MS" panose="030F0702030302020204" pitchFamily="66" charset="0"/>
              </a:rPr>
              <a:t>ievent</a:t>
            </a:r>
            <a:r>
              <a:rPr lang="it-IT" dirty="0">
                <a:latin typeface="Comic Sans MS" panose="030F0702030302020204" pitchFamily="66" charset="0"/>
              </a:rPr>
              <a:t>&lt;</a:t>
            </a:r>
            <a:r>
              <a:rPr lang="it-IT" dirty="0" err="1">
                <a:latin typeface="Comic Sans MS" panose="030F0702030302020204" pitchFamily="66" charset="0"/>
              </a:rPr>
              <a:t>nevent</a:t>
            </a:r>
            <a:r>
              <a:rPr lang="it-IT" dirty="0">
                <a:latin typeface="Comic Sans MS" panose="030F0702030302020204" pitchFamily="66" charset="0"/>
              </a:rPr>
              <a:t>:</a:t>
            </a:r>
          </a:p>
          <a:p>
            <a:r>
              <a:rPr lang="it-IT" dirty="0">
                <a:latin typeface="Comic Sans MS" panose="030F0702030302020204" pitchFamily="66" charset="0"/>
              </a:rPr>
              <a:t>       array = </a:t>
            </a:r>
            <a:r>
              <a:rPr lang="it-IT" dirty="0" err="1">
                <a:latin typeface="Comic Sans MS" panose="030F0702030302020204" pitchFamily="66" charset="0"/>
              </a:rPr>
              <a:t>np.random.random</a:t>
            </a:r>
            <a:r>
              <a:rPr lang="it-IT" dirty="0">
                <a:latin typeface="Comic Sans MS" panose="030F0702030302020204" pitchFamily="66" charset="0"/>
              </a:rPr>
              <a:t>(</a:t>
            </a:r>
            <a:r>
              <a:rPr lang="it-IT" dirty="0" err="1">
                <a:latin typeface="Comic Sans MS" panose="030F0702030302020204" pitchFamily="66" charset="0"/>
              </a:rPr>
              <a:t>nd</a:t>
            </a:r>
            <a:r>
              <a:rPr lang="it-IT" dirty="0">
                <a:latin typeface="Comic Sans MS" panose="030F0702030302020204" pitchFamily="66" charset="0"/>
              </a:rPr>
              <a:t>)</a:t>
            </a:r>
          </a:p>
          <a:p>
            <a:r>
              <a:rPr lang="it-IT" dirty="0">
                <a:latin typeface="Comic Sans MS" panose="030F0702030302020204" pitchFamily="66" charset="0"/>
              </a:rPr>
              <a:t>       mu = </a:t>
            </a:r>
            <a:r>
              <a:rPr lang="it-IT" dirty="0" err="1">
                <a:latin typeface="Comic Sans MS" panose="030F0702030302020204" pitchFamily="66" charset="0"/>
              </a:rPr>
              <a:t>np.mean</a:t>
            </a:r>
            <a:r>
              <a:rPr lang="it-IT" dirty="0">
                <a:latin typeface="Comic Sans MS" panose="030F0702030302020204" pitchFamily="66" charset="0"/>
              </a:rPr>
              <a:t>(array) # </a:t>
            </a:r>
            <a:r>
              <a:rPr lang="it-IT" dirty="0" err="1">
                <a:latin typeface="Comic Sans MS" panose="030F0702030302020204" pitchFamily="66" charset="0"/>
              </a:rPr>
              <a:t>mean</a:t>
            </a:r>
            <a:endParaRPr lang="it-IT" dirty="0">
              <a:latin typeface="Comic Sans MS" panose="030F0702030302020204" pitchFamily="66" charset="0"/>
            </a:endParaRPr>
          </a:p>
          <a:p>
            <a:r>
              <a:rPr lang="it-IT" dirty="0">
                <a:latin typeface="Comic Sans MS" panose="030F0702030302020204" pitchFamily="66" charset="0"/>
              </a:rPr>
              <a:t>       </a:t>
            </a:r>
            <a:r>
              <a:rPr lang="it-IT" dirty="0" err="1">
                <a:latin typeface="Comic Sans MS" panose="030F0702030302020204" pitchFamily="66" charset="0"/>
              </a:rPr>
              <a:t>std</a:t>
            </a:r>
            <a:r>
              <a:rPr lang="it-IT" dirty="0">
                <a:latin typeface="Comic Sans MS" panose="030F0702030302020204" pitchFamily="66" charset="0"/>
              </a:rPr>
              <a:t> = </a:t>
            </a:r>
            <a:r>
              <a:rPr lang="it-IT" dirty="0" err="1">
                <a:latin typeface="Comic Sans MS" panose="030F0702030302020204" pitchFamily="66" charset="0"/>
              </a:rPr>
              <a:t>np.std</a:t>
            </a:r>
            <a:r>
              <a:rPr lang="it-IT" dirty="0">
                <a:latin typeface="Comic Sans MS" panose="030F0702030302020204" pitchFamily="66" charset="0"/>
              </a:rPr>
              <a:t>(array) # standard </a:t>
            </a:r>
            <a:r>
              <a:rPr lang="it-IT" dirty="0" err="1">
                <a:latin typeface="Comic Sans MS" panose="030F0702030302020204" pitchFamily="66" charset="0"/>
              </a:rPr>
              <a:t>deviation</a:t>
            </a:r>
            <a:endParaRPr lang="it-IT" dirty="0">
              <a:latin typeface="Comic Sans MS" panose="030F0702030302020204" pitchFamily="66" charset="0"/>
            </a:endParaRPr>
          </a:p>
          <a:p>
            <a:r>
              <a:rPr lang="it-IT" dirty="0">
                <a:latin typeface="Comic Sans MS" panose="030F0702030302020204" pitchFamily="66" charset="0"/>
              </a:rPr>
              <a:t>       </a:t>
            </a:r>
            <a:r>
              <a:rPr lang="it-IT" dirty="0" err="1">
                <a:latin typeface="Comic Sans MS" panose="030F0702030302020204" pitchFamily="66" charset="0"/>
              </a:rPr>
              <a:t>std</a:t>
            </a:r>
            <a:r>
              <a:rPr lang="it-IT" dirty="0">
                <a:latin typeface="Comic Sans MS" panose="030F0702030302020204" pitchFamily="66" charset="0"/>
              </a:rPr>
              <a:t> = </a:t>
            </a:r>
            <a:r>
              <a:rPr lang="it-IT" dirty="0" err="1">
                <a:latin typeface="Comic Sans MS" panose="030F0702030302020204" pitchFamily="66" charset="0"/>
              </a:rPr>
              <a:t>std</a:t>
            </a:r>
            <a:r>
              <a:rPr lang="it-IT" dirty="0">
                <a:latin typeface="Comic Sans MS" panose="030F0702030302020204" pitchFamily="66" charset="0"/>
              </a:rPr>
              <a:t>/</a:t>
            </a:r>
            <a:r>
              <a:rPr lang="it-IT" dirty="0" err="1">
                <a:latin typeface="Comic Sans MS" panose="030F0702030302020204" pitchFamily="66" charset="0"/>
              </a:rPr>
              <a:t>np.sqrt</a:t>
            </a:r>
            <a:r>
              <a:rPr lang="it-IT" dirty="0">
                <a:latin typeface="Comic Sans MS" panose="030F0702030302020204" pitchFamily="66" charset="0"/>
              </a:rPr>
              <a:t>(</a:t>
            </a:r>
            <a:r>
              <a:rPr lang="it-IT" dirty="0" err="1">
                <a:latin typeface="Comic Sans MS" panose="030F0702030302020204" pitchFamily="66" charset="0"/>
              </a:rPr>
              <a:t>nd</a:t>
            </a:r>
            <a:r>
              <a:rPr lang="it-IT" dirty="0">
                <a:latin typeface="Comic Sans MS" panose="030F0702030302020204" pitchFamily="66" charset="0"/>
              </a:rPr>
              <a:t>) # </a:t>
            </a:r>
            <a:r>
              <a:rPr lang="it-IT" dirty="0" err="1">
                <a:latin typeface="Comic Sans MS" panose="030F0702030302020204" pitchFamily="66" charset="0"/>
              </a:rPr>
              <a:t>error</a:t>
            </a:r>
            <a:r>
              <a:rPr lang="it-IT" dirty="0">
                <a:latin typeface="Comic Sans MS" panose="030F0702030302020204" pitchFamily="66" charset="0"/>
              </a:rPr>
              <a:t> on the </a:t>
            </a:r>
            <a:r>
              <a:rPr lang="it-IT" dirty="0" err="1">
                <a:latin typeface="Comic Sans MS" panose="030F0702030302020204" pitchFamily="66" charset="0"/>
              </a:rPr>
              <a:t>mean</a:t>
            </a:r>
            <a:endParaRPr lang="it-IT" dirty="0">
              <a:latin typeface="Comic Sans MS" panose="030F0702030302020204" pitchFamily="66" charset="0"/>
            </a:endParaRPr>
          </a:p>
          <a:p>
            <a:r>
              <a:rPr lang="it-IT" dirty="0">
                <a:latin typeface="Comic Sans MS" panose="030F0702030302020204" pitchFamily="66" charset="0"/>
              </a:rPr>
              <a:t>       z = (mu-1/2)/</a:t>
            </a:r>
            <a:r>
              <a:rPr lang="it-IT" dirty="0" err="1">
                <a:latin typeface="Comic Sans MS" panose="030F0702030302020204" pitchFamily="66" charset="0"/>
              </a:rPr>
              <a:t>std</a:t>
            </a:r>
            <a:r>
              <a:rPr lang="it-IT" dirty="0">
                <a:latin typeface="Comic Sans MS" panose="030F0702030302020204" pitchFamily="66" charset="0"/>
              </a:rPr>
              <a:t> # </a:t>
            </a:r>
            <a:r>
              <a:rPr lang="it-IT" dirty="0" err="1">
                <a:latin typeface="Comic Sans MS" panose="030F0702030302020204" pitchFamily="66" charset="0"/>
              </a:rPr>
              <a:t>standardization</a:t>
            </a:r>
            <a:endParaRPr lang="it-IT" dirty="0">
              <a:latin typeface="Comic Sans MS" panose="030F0702030302020204" pitchFamily="66" charset="0"/>
            </a:endParaRPr>
          </a:p>
          <a:p>
            <a:r>
              <a:rPr lang="it-IT" dirty="0">
                <a:latin typeface="Comic Sans MS" panose="030F0702030302020204" pitchFamily="66" charset="0"/>
              </a:rPr>
              <a:t>       x[</a:t>
            </a:r>
            <a:r>
              <a:rPr lang="it-IT" dirty="0" err="1">
                <a:latin typeface="Comic Sans MS" panose="030F0702030302020204" pitchFamily="66" charset="0"/>
              </a:rPr>
              <a:t>ievent</a:t>
            </a:r>
            <a:r>
              <a:rPr lang="it-IT" dirty="0">
                <a:latin typeface="Comic Sans MS" panose="030F0702030302020204" pitchFamily="66" charset="0"/>
              </a:rPr>
              <a:t>] = z</a:t>
            </a:r>
          </a:p>
          <a:p>
            <a:r>
              <a:rPr lang="it-IT" dirty="0">
                <a:latin typeface="Comic Sans MS" panose="030F0702030302020204" pitchFamily="66" charset="0"/>
              </a:rPr>
              <a:t>       </a:t>
            </a:r>
            <a:r>
              <a:rPr lang="it-IT" dirty="0" err="1">
                <a:latin typeface="Comic Sans MS" panose="030F0702030302020204" pitchFamily="66" charset="0"/>
              </a:rPr>
              <a:t>ievent</a:t>
            </a:r>
            <a:r>
              <a:rPr lang="it-IT" dirty="0">
                <a:latin typeface="Comic Sans MS" panose="030F0702030302020204" pitchFamily="66" charset="0"/>
              </a:rPr>
              <a:t> = </a:t>
            </a:r>
            <a:r>
              <a:rPr lang="it-IT" dirty="0" err="1">
                <a:latin typeface="Comic Sans MS" panose="030F0702030302020204" pitchFamily="66" charset="0"/>
              </a:rPr>
              <a:t>ievent</a:t>
            </a:r>
            <a:r>
              <a:rPr lang="it-IT" dirty="0">
                <a:latin typeface="Comic Sans MS" panose="030F0702030302020204" pitchFamily="66" charset="0"/>
              </a:rPr>
              <a:t> + 1</a:t>
            </a:r>
          </a:p>
        </p:txBody>
      </p:sp>
      <p:pic>
        <p:nvPicPr>
          <p:cNvPr id="7" name="Immagine 6" descr="Immagine che contiene testo, mappa&#10;&#10;Descrizione generata automaticamente">
            <a:extLst>
              <a:ext uri="{FF2B5EF4-FFF2-40B4-BE49-F238E27FC236}">
                <a16:creationId xmlns:a16="http://schemas.microsoft.com/office/drawing/2014/main" id="{B2CBB195-B25B-4099-B76E-6326BCDAF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91101"/>
            <a:ext cx="6057660" cy="5287617"/>
          </a:xfrm>
          <a:prstGeom prst="rect">
            <a:avLst/>
          </a:prstGeom>
        </p:spPr>
      </p:pic>
    </p:spTree>
    <p:extLst>
      <p:ext uri="{BB962C8B-B14F-4D97-AF65-F5344CB8AC3E}">
        <p14:creationId xmlns:p14="http://schemas.microsoft.com/office/powerpoint/2010/main" val="4143841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F2E11B-8D9A-46FE-9DF2-8054DDAF06CC}"/>
              </a:ext>
            </a:extLst>
          </p:cNvPr>
          <p:cNvSpPr>
            <a:spLocks noGrp="1"/>
          </p:cNvSpPr>
          <p:nvPr>
            <p:ph type="title"/>
          </p:nvPr>
        </p:nvSpPr>
        <p:spPr/>
        <p:txBody>
          <a:bodyPr/>
          <a:lstStyle/>
          <a:p>
            <a:pPr algn="ctr"/>
            <a:r>
              <a:rPr lang="it-IT" b="1"/>
              <a:t>Programma del corso</a:t>
            </a:r>
            <a:endParaRPr lang="it-IT" b="1" dirty="0"/>
          </a:p>
        </p:txBody>
      </p:sp>
      <p:sp>
        <p:nvSpPr>
          <p:cNvPr id="3" name="Segnaposto contenuto 2">
            <a:extLst>
              <a:ext uri="{FF2B5EF4-FFF2-40B4-BE49-F238E27FC236}">
                <a16:creationId xmlns:a16="http://schemas.microsoft.com/office/drawing/2014/main" id="{6922B7C6-7547-4113-8307-A9DDE62290BF}"/>
              </a:ext>
            </a:extLst>
          </p:cNvPr>
          <p:cNvSpPr>
            <a:spLocks noGrp="1"/>
          </p:cNvSpPr>
          <p:nvPr>
            <p:ph idx="1"/>
          </p:nvPr>
        </p:nvSpPr>
        <p:spPr/>
        <p:txBody>
          <a:bodyPr>
            <a:normAutofit lnSpcReduction="10000"/>
          </a:bodyPr>
          <a:lstStyle/>
          <a:p>
            <a:r>
              <a:rPr lang="it-IT" b="1" dirty="0"/>
              <a:t>Richiami di statistica e Fondamenti teorici del Metodo</a:t>
            </a:r>
          </a:p>
          <a:p>
            <a:r>
              <a:rPr lang="it-IT" b="1" dirty="0"/>
              <a:t>Numeri pseudo-casuali e campionamento di distribuzioni assegnate</a:t>
            </a:r>
          </a:p>
          <a:p>
            <a:r>
              <a:rPr lang="it-IT" b="1" dirty="0"/>
              <a:t>Architettura di una simulazione: generazione e ricostruzione</a:t>
            </a:r>
          </a:p>
          <a:p>
            <a:pPr marL="0" indent="0">
              <a:buNone/>
            </a:pPr>
            <a:r>
              <a:rPr lang="it-IT" dirty="0"/>
              <a:t>Sono discusse applicazioni specifiche tenendo conto degli interessi dei partecipanti. Esempi di argomenti trattati: </a:t>
            </a:r>
          </a:p>
          <a:p>
            <a:r>
              <a:rPr lang="it-IT" b="1" dirty="0"/>
              <a:t>Funzione di risposta di un detector in Fisica delle Alte Energie</a:t>
            </a:r>
            <a:endParaRPr lang="it-IT" dirty="0"/>
          </a:p>
          <a:p>
            <a:r>
              <a:rPr lang="it-IT" b="1" dirty="0" err="1"/>
              <a:t>fit</a:t>
            </a:r>
            <a:r>
              <a:rPr lang="it-IT" b="1" dirty="0"/>
              <a:t> cinematici e algoritmi di ricostruzione</a:t>
            </a:r>
            <a:endParaRPr lang="it-IT" dirty="0"/>
          </a:p>
          <a:p>
            <a:r>
              <a:rPr lang="it-IT" b="1" dirty="0"/>
              <a:t>simulazione della interazione radiazione-materia</a:t>
            </a:r>
            <a:r>
              <a:rPr lang="it-IT" dirty="0"/>
              <a:t> </a:t>
            </a:r>
          </a:p>
          <a:p>
            <a:r>
              <a:rPr lang="it-IT" b="1" dirty="0"/>
              <a:t>simulazioni Hamiltoniane con effetti stocastici</a:t>
            </a:r>
          </a:p>
          <a:p>
            <a:endParaRPr lang="it-IT" dirty="0"/>
          </a:p>
        </p:txBody>
      </p:sp>
    </p:spTree>
    <p:extLst>
      <p:ext uri="{BB962C8B-B14F-4D97-AF65-F5344CB8AC3E}">
        <p14:creationId xmlns:p14="http://schemas.microsoft.com/office/powerpoint/2010/main" val="4073821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A090E2-528A-47FF-93FF-0F739B73DA31}"/>
              </a:ext>
            </a:extLst>
          </p:cNvPr>
          <p:cNvSpPr>
            <a:spLocks noGrp="1"/>
          </p:cNvSpPr>
          <p:nvPr>
            <p:ph type="title"/>
          </p:nvPr>
        </p:nvSpPr>
        <p:spPr/>
        <p:txBody>
          <a:bodyPr/>
          <a:lstStyle/>
          <a:p>
            <a:r>
              <a:rPr lang="it-IT" dirty="0"/>
              <a:t>Alcune Applicazione dei Metodi Montecarlo</a:t>
            </a:r>
          </a:p>
        </p:txBody>
      </p:sp>
      <p:sp>
        <p:nvSpPr>
          <p:cNvPr id="3" name="Segnaposto contenuto 2">
            <a:extLst>
              <a:ext uri="{FF2B5EF4-FFF2-40B4-BE49-F238E27FC236}">
                <a16:creationId xmlns:a16="http://schemas.microsoft.com/office/drawing/2014/main" id="{ED5D7F2F-811D-4FC2-9073-0852FF21A05A}"/>
              </a:ext>
            </a:extLst>
          </p:cNvPr>
          <p:cNvSpPr>
            <a:spLocks noGrp="1"/>
          </p:cNvSpPr>
          <p:nvPr>
            <p:ph idx="1"/>
          </p:nvPr>
        </p:nvSpPr>
        <p:spPr/>
        <p:txBody>
          <a:bodyPr/>
          <a:lstStyle/>
          <a:p>
            <a:r>
              <a:rPr lang="it-IT" dirty="0"/>
              <a:t>Esempio:  Modello Epidemiologico SI – studio degli effetti dovuti al tempo di latenza e di decorso della malattia </a:t>
            </a:r>
          </a:p>
          <a:p>
            <a:r>
              <a:rPr lang="it-IT" dirty="0"/>
              <a:t>Il «mistero» dei grandi chi-</a:t>
            </a:r>
            <a:r>
              <a:rPr lang="it-IT" dirty="0" err="1"/>
              <a:t>square</a:t>
            </a:r>
            <a:r>
              <a:rPr lang="it-IT" dirty="0"/>
              <a:t> : </a:t>
            </a:r>
          </a:p>
          <a:p>
            <a:r>
              <a:rPr lang="it-IT" dirty="0"/>
              <a:t>Valutazione dell’errore nel best </a:t>
            </a:r>
            <a:r>
              <a:rPr lang="it-IT" dirty="0" err="1"/>
              <a:t>fit</a:t>
            </a:r>
            <a:r>
              <a:rPr lang="it-IT" dirty="0"/>
              <a:t> di una circonferenza </a:t>
            </a:r>
          </a:p>
        </p:txBody>
      </p:sp>
    </p:spTree>
    <p:extLst>
      <p:ext uri="{BB962C8B-B14F-4D97-AF65-F5344CB8AC3E}">
        <p14:creationId xmlns:p14="http://schemas.microsoft.com/office/powerpoint/2010/main" val="982183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DAC1A0-F4C4-495A-A808-A9D1A5A978BB}"/>
              </a:ext>
            </a:extLst>
          </p:cNvPr>
          <p:cNvSpPr>
            <a:spLocks noGrp="1"/>
          </p:cNvSpPr>
          <p:nvPr>
            <p:ph type="title"/>
          </p:nvPr>
        </p:nvSpPr>
        <p:spPr/>
        <p:txBody>
          <a:bodyPr/>
          <a:lstStyle/>
          <a:p>
            <a:pPr algn="ctr"/>
            <a:r>
              <a:rPr lang="it-IT" b="1" dirty="0"/>
              <a:t>Applicazione: Il  modello epidemiologico SI </a:t>
            </a:r>
          </a:p>
        </p:txBody>
      </p:sp>
      <p:sp>
        <p:nvSpPr>
          <p:cNvPr id="3" name="Segnaposto contenuto 2">
            <a:extLst>
              <a:ext uri="{FF2B5EF4-FFF2-40B4-BE49-F238E27FC236}">
                <a16:creationId xmlns:a16="http://schemas.microsoft.com/office/drawing/2014/main" id="{37AF7867-B621-45CF-BBB7-D7D68038CC7C}"/>
              </a:ext>
            </a:extLst>
          </p:cNvPr>
          <p:cNvSpPr>
            <a:spLocks noGrp="1"/>
          </p:cNvSpPr>
          <p:nvPr>
            <p:ph idx="1"/>
          </p:nvPr>
        </p:nvSpPr>
        <p:spPr/>
        <p:txBody>
          <a:bodyPr/>
          <a:lstStyle/>
          <a:p>
            <a:r>
              <a:rPr lang="it-IT" dirty="0"/>
              <a:t>Il più semplice modello che descrive l’evoluzione di una epidemia è il modello SI  valido quando la malattia non da immunizzazione. (ad esempio: il comune raffreddore o influenza!)  </a:t>
            </a:r>
          </a:p>
          <a:p>
            <a:r>
              <a:rPr lang="it-IT" dirty="0"/>
              <a:t>La popolazione si divide in due categorie:  «Suscettibili» (che possono infettarsi) e gli «Infetti» . Se non c’è immunità, i guariti tornano nella categoria dei Suscettibili. In pratica si rimbalza da I a S</a:t>
            </a:r>
          </a:p>
          <a:p>
            <a:pPr marL="0" indent="0">
              <a:buNone/>
            </a:pPr>
            <a:r>
              <a:rPr lang="it-IT" dirty="0"/>
              <a:t> </a:t>
            </a:r>
          </a:p>
          <a:p>
            <a:endParaRPr lang="it-IT" dirty="0"/>
          </a:p>
        </p:txBody>
      </p:sp>
      <p:pic>
        <p:nvPicPr>
          <p:cNvPr id="5" name="Immagine 4">
            <a:extLst>
              <a:ext uri="{FF2B5EF4-FFF2-40B4-BE49-F238E27FC236}">
                <a16:creationId xmlns:a16="http://schemas.microsoft.com/office/drawing/2014/main" id="{9549040C-B6B8-4639-95EE-22B5A6B02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739" y="4596002"/>
            <a:ext cx="8072522" cy="1715898"/>
          </a:xfrm>
          <a:prstGeom prst="rect">
            <a:avLst/>
          </a:prstGeom>
        </p:spPr>
      </p:pic>
    </p:spTree>
    <p:extLst>
      <p:ext uri="{BB962C8B-B14F-4D97-AF65-F5344CB8AC3E}">
        <p14:creationId xmlns:p14="http://schemas.microsoft.com/office/powerpoint/2010/main" val="3916415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59736F-C60B-4CD5-9AA3-59F7F83F61EF}"/>
              </a:ext>
            </a:extLst>
          </p:cNvPr>
          <p:cNvSpPr>
            <a:spLocks noGrp="1"/>
          </p:cNvSpPr>
          <p:nvPr>
            <p:ph type="title"/>
          </p:nvPr>
        </p:nvSpPr>
        <p:spPr/>
        <p:txBody>
          <a:bodyPr/>
          <a:lstStyle/>
          <a:p>
            <a:pPr algn="ctr"/>
            <a:r>
              <a:rPr lang="it-IT" b="1" dirty="0"/>
              <a:t>Equazioni del modello SI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29B3237-E1DD-46EA-8195-FECC550DC6A5}"/>
                  </a:ext>
                </a:extLst>
              </p:cNvPr>
              <p:cNvSpPr>
                <a:spLocks noGrp="1"/>
              </p:cNvSpPr>
              <p:nvPr>
                <p:ph idx="1"/>
              </p:nvPr>
            </p:nvSpPr>
            <p:spPr>
              <a:xfrm>
                <a:off x="838200" y="1690687"/>
                <a:ext cx="10515600" cy="4802187"/>
              </a:xfrm>
            </p:spPr>
            <p:txBody>
              <a:bodyPr>
                <a:normAutofit/>
              </a:bodyPr>
              <a:lstStyle/>
              <a:p>
                <a:pPr marL="0" indent="0" algn="ctr">
                  <a:buNone/>
                </a:pPr>
                <a14:m>
                  <m:oMath xmlns:m="http://schemas.openxmlformats.org/officeDocument/2006/math">
                    <m:d>
                      <m:dPr>
                        <m:begChr m:val="{"/>
                        <m:endChr m:val=""/>
                        <m:ctrlPr>
                          <a:rPr lang="it-IT" b="0" i="1" smtClean="0">
                            <a:latin typeface="Cambria Math" panose="02040503050406030204" pitchFamily="18" charset="0"/>
                            <a:ea typeface="Cambria Math" panose="02040503050406030204" pitchFamily="18" charset="0"/>
                          </a:rPr>
                        </m:ctrlPr>
                      </m:dPr>
                      <m:e>
                        <m:eqArr>
                          <m:eqArrPr>
                            <m:ctrlPr>
                              <a:rPr lang="it-IT" b="0" i="1" smtClean="0">
                                <a:latin typeface="Cambria Math" panose="02040503050406030204" pitchFamily="18" charset="0"/>
                                <a:ea typeface="Cambria Math" panose="02040503050406030204" pitchFamily="18" charset="0"/>
                              </a:rPr>
                            </m:ctrlPr>
                          </m:eqArrPr>
                          <m:e>
                            <m:f>
                              <m:fPr>
                                <m:ctrlPr>
                                  <a:rPr lang="it-IT" i="1">
                                    <a:latin typeface="Cambria Math" panose="02040503050406030204" pitchFamily="18" charset="0"/>
                                  </a:rPr>
                                </m:ctrlPr>
                              </m:fPr>
                              <m:num>
                                <m:r>
                                  <a:rPr lang="it-IT" i="1">
                                    <a:latin typeface="Cambria Math" panose="02040503050406030204" pitchFamily="18" charset="0"/>
                                  </a:rPr>
                                  <m:t>𝑑𝑆</m:t>
                                </m:r>
                              </m:num>
                              <m:den>
                                <m:r>
                                  <a:rPr lang="it-IT" i="1">
                                    <a:latin typeface="Cambria Math" panose="02040503050406030204" pitchFamily="18" charset="0"/>
                                  </a:rPr>
                                  <m:t>𝑑𝑡</m:t>
                                </m:r>
                              </m:den>
                            </m:f>
                            <m:r>
                              <a:rPr lang="it-IT" i="1">
                                <a:latin typeface="Cambria Math" panose="02040503050406030204" pitchFamily="18" charset="0"/>
                              </a:rPr>
                              <m:t>=</m:t>
                            </m:r>
                            <m:r>
                              <a:rPr lang="it-IT" b="0" i="1" smtClean="0">
                                <a:latin typeface="Cambria Math" panose="02040503050406030204" pitchFamily="18" charset="0"/>
                              </a:rPr>
                              <m:t>−</m:t>
                            </m:r>
                            <m:r>
                              <a:rPr lang="it-IT" i="1">
                                <a:latin typeface="Cambria Math" panose="02040503050406030204" pitchFamily="18" charset="0"/>
                                <a:ea typeface="Cambria Math" panose="02040503050406030204" pitchFamily="18" charset="0"/>
                              </a:rPr>
                              <m:t>𝛽</m:t>
                            </m:r>
                            <m:f>
                              <m:fPr>
                                <m:ctrlPr>
                                  <a:rPr lang="it-IT" i="1">
                                    <a:latin typeface="Cambria Math" panose="02040503050406030204" pitchFamily="18" charset="0"/>
                                    <a:ea typeface="Cambria Math" panose="02040503050406030204" pitchFamily="18" charset="0"/>
                                  </a:rPr>
                                </m:ctrlPr>
                              </m:fPr>
                              <m:num>
                                <m:r>
                                  <a:rPr lang="it-IT" i="1">
                                    <a:latin typeface="Cambria Math" panose="02040503050406030204" pitchFamily="18" charset="0"/>
                                    <a:ea typeface="Cambria Math" panose="02040503050406030204" pitchFamily="18" charset="0"/>
                                  </a:rPr>
                                  <m:t>𝑆𝐼</m:t>
                                </m:r>
                              </m:num>
                              <m:den>
                                <m:r>
                                  <a:rPr lang="it-IT" i="1">
                                    <a:latin typeface="Cambria Math" panose="02040503050406030204" pitchFamily="18" charset="0"/>
                                    <a:ea typeface="Cambria Math" panose="02040503050406030204" pitchFamily="18" charset="0"/>
                                  </a:rPr>
                                  <m:t>𝑁</m:t>
                                </m:r>
                              </m:den>
                            </m:f>
                            <m:r>
                              <a:rPr lang="it-IT" b="0" i="1" smtClean="0">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𝛾</m:t>
                            </m:r>
                            <m:r>
                              <a:rPr lang="it-IT" b="0" i="1" smtClean="0">
                                <a:latin typeface="Cambria Math" panose="02040503050406030204" pitchFamily="18" charset="0"/>
                                <a:ea typeface="Cambria Math" panose="02040503050406030204" pitchFamily="18" charset="0"/>
                              </a:rPr>
                              <m:t>𝐼</m:t>
                            </m:r>
                          </m:e>
                          <m:e>
                            <m:f>
                              <m:fPr>
                                <m:ctrlPr>
                                  <a:rPr lang="it-IT" i="1">
                                    <a:latin typeface="Cambria Math" panose="02040503050406030204" pitchFamily="18" charset="0"/>
                                  </a:rPr>
                                </m:ctrlPr>
                              </m:fPr>
                              <m:num>
                                <m:r>
                                  <a:rPr lang="it-IT" i="1">
                                    <a:latin typeface="Cambria Math" panose="02040503050406030204" pitchFamily="18" charset="0"/>
                                  </a:rPr>
                                  <m:t>𝑑</m:t>
                                </m:r>
                                <m:r>
                                  <a:rPr lang="it-IT" b="0" i="1" smtClean="0">
                                    <a:latin typeface="Cambria Math" panose="02040503050406030204" pitchFamily="18" charset="0"/>
                                  </a:rPr>
                                  <m:t>𝐼</m:t>
                                </m:r>
                              </m:num>
                              <m:den>
                                <m:r>
                                  <a:rPr lang="it-IT" i="1">
                                    <a:latin typeface="Cambria Math" panose="02040503050406030204" pitchFamily="18" charset="0"/>
                                  </a:rPr>
                                  <m:t>𝑑𝑡</m:t>
                                </m:r>
                              </m:den>
                            </m:f>
                            <m:r>
                              <a:rPr lang="it-IT" i="1">
                                <a:latin typeface="Cambria Math" panose="02040503050406030204" pitchFamily="18" charset="0"/>
                              </a:rPr>
                              <m:t>=</m:t>
                            </m:r>
                            <m:r>
                              <a:rPr lang="it-IT" i="1">
                                <a:latin typeface="Cambria Math" panose="02040503050406030204" pitchFamily="18" charset="0"/>
                                <a:ea typeface="Cambria Math" panose="02040503050406030204" pitchFamily="18" charset="0"/>
                              </a:rPr>
                              <m:t>𝛽</m:t>
                            </m:r>
                            <m:f>
                              <m:fPr>
                                <m:ctrlPr>
                                  <a:rPr lang="it-IT" i="1">
                                    <a:latin typeface="Cambria Math" panose="02040503050406030204" pitchFamily="18" charset="0"/>
                                    <a:ea typeface="Cambria Math" panose="02040503050406030204" pitchFamily="18" charset="0"/>
                                  </a:rPr>
                                </m:ctrlPr>
                              </m:fPr>
                              <m:num>
                                <m:r>
                                  <a:rPr lang="it-IT" i="1">
                                    <a:latin typeface="Cambria Math" panose="02040503050406030204" pitchFamily="18" charset="0"/>
                                    <a:ea typeface="Cambria Math" panose="02040503050406030204" pitchFamily="18" charset="0"/>
                                  </a:rPr>
                                  <m:t>𝑆𝐼</m:t>
                                </m:r>
                              </m:num>
                              <m:den>
                                <m:r>
                                  <a:rPr lang="it-IT" i="1">
                                    <a:latin typeface="Cambria Math" panose="02040503050406030204" pitchFamily="18" charset="0"/>
                                    <a:ea typeface="Cambria Math" panose="02040503050406030204" pitchFamily="18" charset="0"/>
                                  </a:rPr>
                                  <m:t>𝑁</m:t>
                                </m:r>
                              </m:den>
                            </m:f>
                            <m:r>
                              <a:rPr lang="it-IT" b="0" i="1" smtClean="0">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𝛾</m:t>
                            </m:r>
                            <m:r>
                              <a:rPr lang="it-IT" b="0" i="1" smtClean="0">
                                <a:latin typeface="Cambria Math" panose="02040503050406030204" pitchFamily="18" charset="0"/>
                                <a:ea typeface="Cambria Math" panose="02040503050406030204" pitchFamily="18" charset="0"/>
                              </a:rPr>
                              <m:t>𝐼</m:t>
                            </m:r>
                          </m:e>
                        </m:eqArr>
                      </m:e>
                    </m:d>
                  </m:oMath>
                </a14:m>
                <a:r>
                  <a:rPr lang="en-US" dirty="0"/>
                  <a:t>                                  </a:t>
                </a:r>
                <a14:m>
                  <m:oMath xmlns:m="http://schemas.openxmlformats.org/officeDocument/2006/math">
                    <m:d>
                      <m:dPr>
                        <m:begChr m:val="{"/>
                        <m:endChr m:val=""/>
                        <m:ctrlPr>
                          <a:rPr lang="it-IT" i="1">
                            <a:latin typeface="Cambria Math" panose="02040503050406030204" pitchFamily="18" charset="0"/>
                            <a:ea typeface="Cambria Math" panose="02040503050406030204" pitchFamily="18" charset="0"/>
                          </a:rPr>
                        </m:ctrlPr>
                      </m:dPr>
                      <m:e>
                        <m:eqArr>
                          <m:eqArrPr>
                            <m:ctrlPr>
                              <a:rPr lang="it-IT" i="1" smtClean="0">
                                <a:latin typeface="Cambria Math" panose="02040503050406030204" pitchFamily="18" charset="0"/>
                                <a:ea typeface="Cambria Math" panose="02040503050406030204" pitchFamily="18" charset="0"/>
                              </a:rPr>
                            </m:ctrlPr>
                          </m:eqArrPr>
                          <m:e>
                            <m:f>
                              <m:fPr>
                                <m:ctrlPr>
                                  <a:rPr lang="it-IT" i="1" smtClean="0">
                                    <a:latin typeface="Cambria Math" panose="02040503050406030204" pitchFamily="18" charset="0"/>
                                  </a:rPr>
                                </m:ctrlPr>
                              </m:fPr>
                              <m:num>
                                <m:r>
                                  <a:rPr lang="it-IT" i="1">
                                    <a:latin typeface="Cambria Math" panose="02040503050406030204" pitchFamily="18" charset="0"/>
                                  </a:rPr>
                                  <m:t>𝑑𝑆</m:t>
                                </m:r>
                              </m:num>
                              <m:den>
                                <m:r>
                                  <a:rPr lang="it-IT" i="1">
                                    <a:latin typeface="Cambria Math" panose="02040503050406030204" pitchFamily="18" charset="0"/>
                                  </a:rPr>
                                  <m:t>𝑑𝑡</m:t>
                                </m:r>
                              </m:den>
                            </m:f>
                            <m:r>
                              <a:rPr lang="it-IT" b="0" i="1" smtClean="0">
                                <a:latin typeface="Cambria Math" panose="02040503050406030204" pitchFamily="18" charset="0"/>
                              </a:rPr>
                              <m:t>+ </m:t>
                            </m:r>
                            <m:f>
                              <m:fPr>
                                <m:ctrlPr>
                                  <a:rPr lang="it-IT" b="0" i="1" smtClean="0">
                                    <a:latin typeface="Cambria Math" panose="02040503050406030204" pitchFamily="18" charset="0"/>
                                  </a:rPr>
                                </m:ctrlPr>
                              </m:fPr>
                              <m:num>
                                <m:r>
                                  <a:rPr lang="it-IT" b="0" i="1" smtClean="0">
                                    <a:latin typeface="Cambria Math" panose="02040503050406030204" pitchFamily="18" charset="0"/>
                                  </a:rPr>
                                  <m:t>𝑑𝐼</m:t>
                                </m:r>
                              </m:num>
                              <m:den>
                                <m:r>
                                  <a:rPr lang="it-IT" b="0" i="1" smtClean="0">
                                    <a:latin typeface="Cambria Math" panose="02040503050406030204" pitchFamily="18" charset="0"/>
                                  </a:rPr>
                                  <m:t>𝑑𝑡</m:t>
                                </m:r>
                                <m:r>
                                  <a:rPr lang="it-IT" b="0" i="1" smtClean="0">
                                    <a:latin typeface="Cambria Math" panose="02040503050406030204" pitchFamily="18" charset="0"/>
                                  </a:rPr>
                                  <m:t> </m:t>
                                </m:r>
                              </m:den>
                            </m:f>
                            <m:r>
                              <a:rPr lang="it-IT" i="1">
                                <a:latin typeface="Cambria Math" panose="02040503050406030204" pitchFamily="18" charset="0"/>
                              </a:rPr>
                              <m:t>=</m:t>
                            </m:r>
                            <m:r>
                              <a:rPr lang="it-IT" b="0" i="1" smtClean="0">
                                <a:latin typeface="Cambria Math" panose="02040503050406030204" pitchFamily="18" charset="0"/>
                              </a:rPr>
                              <m:t>0</m:t>
                            </m:r>
                          </m:e>
                          <m:e>
                            <m:r>
                              <a:rPr lang="it-IT" b="0" i="1" smtClean="0">
                                <a:latin typeface="Cambria Math" panose="02040503050406030204" pitchFamily="18" charset="0"/>
                                <a:ea typeface="Cambria Math" panose="02040503050406030204" pitchFamily="18" charset="0"/>
                              </a:rPr>
                              <m:t> </m:t>
                            </m:r>
                            <m:f>
                              <m:fPr>
                                <m:ctrlPr>
                                  <a:rPr lang="it-IT" i="1" smtClean="0">
                                    <a:solidFill>
                                      <a:srgbClr val="FF0000"/>
                                    </a:solidFill>
                                    <a:latin typeface="Cambria Math" panose="02040503050406030204" pitchFamily="18" charset="0"/>
                                  </a:rPr>
                                </m:ctrlPr>
                              </m:fPr>
                              <m:num>
                                <m:r>
                                  <a:rPr lang="it-IT" i="1">
                                    <a:solidFill>
                                      <a:srgbClr val="FF0000"/>
                                    </a:solidFill>
                                    <a:latin typeface="Cambria Math" panose="02040503050406030204" pitchFamily="18" charset="0"/>
                                  </a:rPr>
                                  <m:t>𝑑𝐼</m:t>
                                </m:r>
                              </m:num>
                              <m:den>
                                <m:r>
                                  <a:rPr lang="it-IT" i="1">
                                    <a:solidFill>
                                      <a:srgbClr val="FF0000"/>
                                    </a:solidFill>
                                    <a:latin typeface="Cambria Math" panose="02040503050406030204" pitchFamily="18" charset="0"/>
                                  </a:rPr>
                                  <m:t>𝑑𝑡</m:t>
                                </m:r>
                              </m:den>
                            </m:f>
                            <m:r>
                              <a:rPr lang="it-IT" i="1">
                                <a:solidFill>
                                  <a:srgbClr val="FF0000"/>
                                </a:solidFill>
                                <a:latin typeface="Cambria Math" panose="02040503050406030204" pitchFamily="18" charset="0"/>
                              </a:rPr>
                              <m:t>=</m:t>
                            </m:r>
                            <m:r>
                              <a:rPr lang="it-IT" b="0" i="1" smtClean="0">
                                <a:solidFill>
                                  <a:srgbClr val="FF0000"/>
                                </a:solidFill>
                                <a:latin typeface="Cambria Math" panose="02040503050406030204" pitchFamily="18" charset="0"/>
                              </a:rPr>
                              <m:t>𝑎𝐼</m:t>
                            </m:r>
                            <m:d>
                              <m:dPr>
                                <m:ctrlPr>
                                  <a:rPr lang="it-IT" b="0" i="1" smtClean="0">
                                    <a:solidFill>
                                      <a:srgbClr val="FF0000"/>
                                    </a:solidFill>
                                    <a:latin typeface="Cambria Math" panose="02040503050406030204" pitchFamily="18" charset="0"/>
                                  </a:rPr>
                                </m:ctrlPr>
                              </m:dPr>
                              <m:e>
                                <m:r>
                                  <a:rPr lang="it-IT" b="0" i="1" smtClean="0">
                                    <a:solidFill>
                                      <a:srgbClr val="FF0000"/>
                                    </a:solidFill>
                                    <a:latin typeface="Cambria Math" panose="02040503050406030204" pitchFamily="18" charset="0"/>
                                  </a:rPr>
                                  <m:t>1−</m:t>
                                </m:r>
                                <m:r>
                                  <a:rPr lang="it-IT" b="0" i="1" smtClean="0">
                                    <a:solidFill>
                                      <a:srgbClr val="FF0000"/>
                                    </a:solidFill>
                                    <a:latin typeface="Cambria Math" panose="02040503050406030204" pitchFamily="18" charset="0"/>
                                  </a:rPr>
                                  <m:t>𝑏𝐼</m:t>
                                </m:r>
                                <m:r>
                                  <a:rPr lang="it-IT" b="0" i="1" smtClean="0">
                                    <a:solidFill>
                                      <a:srgbClr val="FF0000"/>
                                    </a:solidFill>
                                    <a:latin typeface="Cambria Math" panose="02040503050406030204" pitchFamily="18" charset="0"/>
                                  </a:rPr>
                                  <m:t> </m:t>
                                </m:r>
                              </m:e>
                            </m:d>
                          </m:e>
                        </m:eqArr>
                      </m:e>
                    </m:d>
                  </m:oMath>
                </a14:m>
                <a:r>
                  <a:rPr lang="en-US" dirty="0"/>
                  <a:t> </a:t>
                </a:r>
              </a:p>
              <a:p>
                <a:r>
                  <a:rPr lang="en-US" dirty="0"/>
                  <a:t>  </a:t>
                </a:r>
                <a:r>
                  <a:rPr lang="en-US" dirty="0">
                    <a:latin typeface="Symbol" panose="05050102010706020507" pitchFamily="18" charset="2"/>
                  </a:rPr>
                  <a:t>b</a:t>
                </a:r>
                <a:r>
                  <a:rPr lang="en-US" dirty="0"/>
                  <a:t> e </a:t>
                </a:r>
                <a:r>
                  <a:rPr lang="en-US" dirty="0">
                    <a:latin typeface="Symbol" panose="05050102010706020507" pitchFamily="18" charset="2"/>
                  </a:rPr>
                  <a:t>g</a:t>
                </a:r>
                <a:r>
                  <a:rPr lang="en-US" dirty="0"/>
                  <a:t> </a:t>
                </a:r>
                <a:r>
                  <a:rPr lang="en-US" dirty="0" err="1"/>
                  <a:t>sono</a:t>
                </a:r>
                <a:r>
                  <a:rPr lang="en-US" dirty="0"/>
                  <a:t> </a:t>
                </a:r>
                <a:r>
                  <a:rPr lang="en-US" dirty="0" err="1"/>
                  <a:t>costanti</a:t>
                </a:r>
                <a:r>
                  <a:rPr lang="en-US" dirty="0"/>
                  <a:t> </a:t>
                </a:r>
                <a:r>
                  <a:rPr lang="en-US" dirty="0" err="1"/>
                  <a:t>dimensionate</a:t>
                </a:r>
                <a:r>
                  <a:rPr lang="en-US" dirty="0"/>
                  <a:t> come </a:t>
                </a:r>
                <a:r>
                  <a:rPr lang="en-US" dirty="0" err="1"/>
                  <a:t>l’inverso</a:t>
                </a:r>
                <a:r>
                  <a:rPr lang="en-US" dirty="0"/>
                  <a:t> di un tempo  </a:t>
                </a:r>
              </a:p>
              <a:p>
                <a:r>
                  <a:rPr lang="en-US" dirty="0"/>
                  <a:t> β è </a:t>
                </a:r>
                <a:r>
                  <a:rPr lang="en-US" dirty="0" err="1"/>
                  <a:t>il</a:t>
                </a:r>
                <a:r>
                  <a:rPr lang="en-US" dirty="0"/>
                  <a:t> </a:t>
                </a:r>
                <a:r>
                  <a:rPr lang="en-US" dirty="0" err="1"/>
                  <a:t>numero</a:t>
                </a:r>
                <a:r>
                  <a:rPr lang="en-US" dirty="0"/>
                  <a:t> medio di </a:t>
                </a:r>
                <a:r>
                  <a:rPr lang="en-US" dirty="0" err="1"/>
                  <a:t>contatti</a:t>
                </a:r>
                <a:r>
                  <a:rPr lang="en-US" dirty="0"/>
                  <a:t> </a:t>
                </a:r>
                <a:r>
                  <a:rPr lang="en-US" dirty="0" err="1"/>
                  <a:t>tra</a:t>
                </a:r>
                <a:r>
                  <a:rPr lang="en-US" dirty="0"/>
                  <a:t> </a:t>
                </a:r>
                <a:r>
                  <a:rPr lang="en-US" dirty="0" err="1"/>
                  <a:t>persone</a:t>
                </a:r>
                <a:r>
                  <a:rPr lang="en-US" dirty="0"/>
                  <a:t> </a:t>
                </a:r>
                <a:r>
                  <a:rPr lang="en-US" dirty="0" err="1"/>
                  <a:t>nell’unità</a:t>
                </a:r>
                <a:r>
                  <a:rPr lang="en-US" dirty="0"/>
                  <a:t> di tempo </a:t>
                </a:r>
                <a:r>
                  <a:rPr lang="en-US" dirty="0" err="1"/>
                  <a:t>moltiplicato</a:t>
                </a:r>
                <a:r>
                  <a:rPr lang="en-US" dirty="0"/>
                  <a:t> per la </a:t>
                </a:r>
                <a:r>
                  <a:rPr lang="en-US" dirty="0" err="1"/>
                  <a:t>probabilità</a:t>
                </a:r>
                <a:r>
                  <a:rPr lang="en-US" dirty="0"/>
                  <a:t> </a:t>
                </a:r>
                <a:r>
                  <a:rPr lang="en-US" dirty="0" err="1"/>
                  <a:t>che</a:t>
                </a:r>
                <a:r>
                  <a:rPr lang="en-US" dirty="0"/>
                  <a:t> </a:t>
                </a:r>
                <a:r>
                  <a:rPr lang="en-US" dirty="0" err="1"/>
                  <a:t>nel</a:t>
                </a:r>
                <a:r>
                  <a:rPr lang="en-US" dirty="0"/>
                  <a:t> </a:t>
                </a:r>
                <a:r>
                  <a:rPr lang="en-US" dirty="0" err="1"/>
                  <a:t>contatto</a:t>
                </a:r>
                <a:r>
                  <a:rPr lang="en-US" dirty="0"/>
                  <a:t> </a:t>
                </a:r>
                <a:r>
                  <a:rPr lang="en-US" dirty="0" err="1"/>
                  <a:t>avvenga</a:t>
                </a:r>
                <a:r>
                  <a:rPr lang="en-US" dirty="0"/>
                  <a:t> </a:t>
                </a:r>
                <a:r>
                  <a:rPr lang="en-US" dirty="0" err="1"/>
                  <a:t>il</a:t>
                </a:r>
                <a:r>
                  <a:rPr lang="en-US" dirty="0"/>
                  <a:t> </a:t>
                </a:r>
                <a:r>
                  <a:rPr lang="en-US" dirty="0" err="1"/>
                  <a:t>contagio</a:t>
                </a:r>
                <a:r>
                  <a:rPr lang="en-US" dirty="0"/>
                  <a:t> di un </a:t>
                </a:r>
                <a:r>
                  <a:rPr lang="en-US" dirty="0" err="1"/>
                  <a:t>suscettibile</a:t>
                </a:r>
                <a:r>
                  <a:rPr lang="en-US" dirty="0"/>
                  <a:t> da </a:t>
                </a:r>
                <a:r>
                  <a:rPr lang="en-US" dirty="0" err="1"/>
                  <a:t>parte</a:t>
                </a:r>
                <a:r>
                  <a:rPr lang="en-US" dirty="0"/>
                  <a:t> di un </a:t>
                </a:r>
                <a:r>
                  <a:rPr lang="en-US" dirty="0" err="1"/>
                  <a:t>infetto</a:t>
                </a:r>
                <a:r>
                  <a:rPr lang="en-US" dirty="0"/>
                  <a:t>.</a:t>
                </a:r>
              </a:p>
              <a:p>
                <a:r>
                  <a:rPr lang="en-US" dirty="0"/>
                  <a:t>Se </a:t>
                </a:r>
                <a:r>
                  <a:rPr lang="en-US" dirty="0" err="1"/>
                  <a:t>il</a:t>
                </a:r>
                <a:r>
                  <a:rPr lang="en-US" dirty="0"/>
                  <a:t> tempo </a:t>
                </a:r>
                <a:r>
                  <a:rPr lang="en-US" dirty="0" err="1"/>
                  <a:t>necessario</a:t>
                </a:r>
                <a:r>
                  <a:rPr lang="en-US" dirty="0"/>
                  <a:t> per </a:t>
                </a:r>
                <a:r>
                  <a:rPr lang="en-US" dirty="0" err="1"/>
                  <a:t>guarire</a:t>
                </a:r>
                <a:r>
                  <a:rPr lang="en-US" dirty="0"/>
                  <a:t>  (</a:t>
                </a:r>
                <a:r>
                  <a:rPr lang="en-US" dirty="0" err="1"/>
                  <a:t>cioè</a:t>
                </a:r>
                <a:r>
                  <a:rPr lang="en-US" dirty="0"/>
                  <a:t> per </a:t>
                </a:r>
                <a:r>
                  <a:rPr lang="en-US" dirty="0" err="1"/>
                  <a:t>tornare</a:t>
                </a:r>
                <a:r>
                  <a:rPr lang="en-US" dirty="0"/>
                  <a:t> ad </a:t>
                </a:r>
                <a:r>
                  <a:rPr lang="en-US" dirty="0" err="1"/>
                  <a:t>essere</a:t>
                </a:r>
                <a:r>
                  <a:rPr lang="en-US" dirty="0"/>
                  <a:t> </a:t>
                </a:r>
                <a:r>
                  <a:rPr lang="en-US" dirty="0" err="1"/>
                  <a:t>suscettibile</a:t>
                </a:r>
                <a:r>
                  <a:rPr lang="en-US" dirty="0"/>
                  <a:t> </a:t>
                </a:r>
                <a:r>
                  <a:rPr lang="en-US" dirty="0" err="1"/>
                  <a:t>dopo</a:t>
                </a:r>
                <a:r>
                  <a:rPr lang="en-US" dirty="0"/>
                  <a:t> </a:t>
                </a:r>
                <a:r>
                  <a:rPr lang="en-US" dirty="0" err="1"/>
                  <a:t>essere</a:t>
                </a:r>
                <a:r>
                  <a:rPr lang="en-US" dirty="0"/>
                  <a:t> </a:t>
                </a:r>
                <a:r>
                  <a:rPr lang="en-US" dirty="0" err="1"/>
                  <a:t>stato</a:t>
                </a:r>
                <a:r>
                  <a:rPr lang="en-US" dirty="0"/>
                  <a:t> </a:t>
                </a:r>
                <a:r>
                  <a:rPr lang="en-US" dirty="0" err="1"/>
                  <a:t>infettato</a:t>
                </a:r>
                <a:r>
                  <a:rPr lang="en-US" dirty="0"/>
                  <a:t>)  se dura D </a:t>
                </a:r>
                <a:r>
                  <a:rPr lang="en-US" dirty="0" err="1"/>
                  <a:t>giorni</a:t>
                </a:r>
                <a:r>
                  <a:rPr lang="en-US" dirty="0"/>
                  <a:t>  </a:t>
                </a:r>
                <a:r>
                  <a:rPr lang="en-US" dirty="0" err="1"/>
                  <a:t>allora</a:t>
                </a:r>
                <a:r>
                  <a:rPr lang="en-US" dirty="0"/>
                  <a:t>  γ = 1/</a:t>
                </a:r>
                <a:r>
                  <a:rPr lang="en-US" i="1" dirty="0"/>
                  <a:t>D  </a:t>
                </a:r>
              </a:p>
              <a:p>
                <a:pPr marL="0" indent="0">
                  <a:buNone/>
                </a:pPr>
                <a:endParaRPr lang="en-US" i="1" dirty="0"/>
              </a:p>
              <a:p>
                <a:pPr marL="0" indent="0">
                  <a:buNone/>
                </a:pPr>
                <a:endParaRPr lang="en-US" i="1" dirty="0"/>
              </a:p>
              <a:p>
                <a:endParaRPr lang="en-US" dirty="0"/>
              </a:p>
              <a:p>
                <a:pPr marL="0" indent="0">
                  <a:buNone/>
                </a:pPr>
                <a:endParaRPr lang="it-IT" dirty="0"/>
              </a:p>
            </p:txBody>
          </p:sp>
        </mc:Choice>
        <mc:Fallback xmlns="">
          <p:sp>
            <p:nvSpPr>
              <p:cNvPr id="3" name="Segnaposto contenuto 2">
                <a:extLst>
                  <a:ext uri="{FF2B5EF4-FFF2-40B4-BE49-F238E27FC236}">
                    <a16:creationId xmlns:a16="http://schemas.microsoft.com/office/drawing/2014/main" id="{629B3237-E1DD-46EA-8195-FECC550DC6A5}"/>
                  </a:ext>
                </a:extLst>
              </p:cNvPr>
              <p:cNvSpPr>
                <a:spLocks noGrp="1" noRot="1" noChangeAspect="1" noMove="1" noResize="1" noEditPoints="1" noAdjustHandles="1" noChangeArrowheads="1" noChangeShapeType="1" noTextEdit="1"/>
              </p:cNvSpPr>
              <p:nvPr>
                <p:ph idx="1"/>
              </p:nvPr>
            </p:nvSpPr>
            <p:spPr>
              <a:xfrm>
                <a:off x="838200" y="1690687"/>
                <a:ext cx="10515600" cy="4802187"/>
              </a:xfrm>
              <a:blipFill>
                <a:blip r:embed="rId2"/>
                <a:stretch>
                  <a:fillRect l="-1043" t="-381"/>
                </a:stretch>
              </a:blipFill>
            </p:spPr>
            <p:txBody>
              <a:bodyPr/>
              <a:lstStyle/>
              <a:p>
                <a:r>
                  <a:rPr lang="it-IT">
                    <a:noFill/>
                  </a:rPr>
                  <a:t> </a:t>
                </a:r>
              </a:p>
            </p:txBody>
          </p:sp>
        </mc:Fallback>
      </mc:AlternateContent>
      <p:sp>
        <p:nvSpPr>
          <p:cNvPr id="4" name="Freccia a destra 3">
            <a:extLst>
              <a:ext uri="{FF2B5EF4-FFF2-40B4-BE49-F238E27FC236}">
                <a16:creationId xmlns:a16="http://schemas.microsoft.com/office/drawing/2014/main" id="{6C3521CB-6B3A-496E-B8BB-C2C972067D0C}"/>
              </a:ext>
            </a:extLst>
          </p:cNvPr>
          <p:cNvSpPr/>
          <p:nvPr/>
        </p:nvSpPr>
        <p:spPr>
          <a:xfrm>
            <a:off x="5148469" y="2126973"/>
            <a:ext cx="1232453" cy="6957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019875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8FE841-892A-4A1D-AC33-CB9D2ABC17DD}"/>
              </a:ext>
            </a:extLst>
          </p:cNvPr>
          <p:cNvSpPr>
            <a:spLocks noGrp="1"/>
          </p:cNvSpPr>
          <p:nvPr>
            <p:ph type="title"/>
          </p:nvPr>
        </p:nvSpPr>
        <p:spPr>
          <a:xfrm>
            <a:off x="838200" y="305490"/>
            <a:ext cx="10515600" cy="1325563"/>
          </a:xfrm>
        </p:spPr>
        <p:txBody>
          <a:bodyPr/>
          <a:lstStyle/>
          <a:p>
            <a:pPr algn="ctr"/>
            <a:r>
              <a:rPr lang="it-IT" b="1" dirty="0"/>
              <a:t>Soluzione Logistica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45AEA7BD-2274-4849-BA09-6B6235123D4D}"/>
                  </a:ext>
                </a:extLst>
              </p:cNvPr>
              <p:cNvSpPr>
                <a:spLocks noGrp="1"/>
              </p:cNvSpPr>
              <p:nvPr>
                <p:ph idx="1"/>
              </p:nvPr>
            </p:nvSpPr>
            <p:spPr>
              <a:xfrm>
                <a:off x="262457" y="1631053"/>
                <a:ext cx="6615422" cy="4921457"/>
              </a:xfrm>
            </p:spPr>
            <p:txBody>
              <a:bodyPr>
                <a:normAutofit fontScale="85000" lnSpcReduction="20000"/>
              </a:bodyPr>
              <a:lstStyle/>
              <a:p>
                <a:pPr marL="0" indent="0">
                  <a:buNone/>
                </a:pPr>
                <a:r>
                  <a:rPr lang="it-IT" dirty="0"/>
                  <a:t>La  soluzione per I(t) è data dalla cumulativa della distribuzione «logistica»  </a:t>
                </a:r>
              </a:p>
              <a:p>
                <a:pPr marL="0" indent="0">
                  <a:buNone/>
                </a:pPr>
                <a:endParaRPr lang="it-IT" dirty="0"/>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𝐿</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𝐿</m:t>
                          </m:r>
                        </m:num>
                        <m:den>
                          <m:r>
                            <a:rPr lang="it-IT" b="0" i="1" smtClean="0">
                              <a:latin typeface="Cambria Math" panose="02040503050406030204" pitchFamily="18" charset="0"/>
                            </a:rPr>
                            <m:t>2</m:t>
                          </m:r>
                        </m:den>
                      </m:f>
                      <m:d>
                        <m:dPr>
                          <m:ctrlPr>
                            <a:rPr lang="it-IT" b="0" i="1" smtClean="0">
                              <a:latin typeface="Cambria Math" panose="02040503050406030204" pitchFamily="18" charset="0"/>
                            </a:rPr>
                          </m:ctrlPr>
                        </m:dPr>
                        <m:e>
                          <m:r>
                            <a:rPr lang="it-IT" b="0" i="1" smtClean="0">
                              <a:latin typeface="Cambria Math" panose="02040503050406030204" pitchFamily="18" charset="0"/>
                            </a:rPr>
                            <m:t>1+</m:t>
                          </m:r>
                          <m:r>
                            <m:rPr>
                              <m:sty m:val="p"/>
                            </m:rPr>
                            <a:rPr lang="it-IT" b="0" i="0" smtClean="0">
                              <a:latin typeface="Cambria Math" panose="02040503050406030204" pitchFamily="18" charset="0"/>
                            </a:rPr>
                            <m:t>tanh</m:t>
                          </m:r>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m:t>
                          </m:r>
                        </m:e>
                      </m:d>
                      <m:r>
                        <a:rPr lang="it-IT" b="0" i="1" smtClean="0">
                          <a:latin typeface="Cambria Math" panose="02040503050406030204" pitchFamily="18" charset="0"/>
                        </a:rPr>
                        <m:t>    </m:t>
                      </m:r>
                      <m:r>
                        <a:rPr lang="it-IT" b="0" i="1" smtClean="0">
                          <a:latin typeface="Cambria Math" panose="02040503050406030204" pitchFamily="18" charset="0"/>
                        </a:rPr>
                        <m:t>𝑐𝑜𝑛</m:t>
                      </m:r>
                      <m:r>
                        <a:rPr lang="it-IT" b="0" i="1" smtClean="0">
                          <a:latin typeface="Cambria Math" panose="02040503050406030204" pitchFamily="18" charset="0"/>
                        </a:rPr>
                        <m:t>    </m:t>
                      </m:r>
                      <m:r>
                        <a:rPr lang="it-IT" b="0" i="1" smtClean="0">
                          <a:latin typeface="Cambria Math" panose="02040503050406030204" pitchFamily="18" charset="0"/>
                        </a:rPr>
                        <m:t>𝑥</m:t>
                      </m:r>
                      <m:r>
                        <a:rPr lang="it-IT" b="0" i="1" smtClean="0">
                          <a:latin typeface="Cambria Math" panose="02040503050406030204" pitchFamily="18" charset="0"/>
                        </a:rPr>
                        <m:t>= </m:t>
                      </m:r>
                      <m:f>
                        <m:fPr>
                          <m:ctrlPr>
                            <a:rPr lang="it-IT" b="0" i="1" smtClean="0">
                              <a:latin typeface="Cambria Math" panose="02040503050406030204" pitchFamily="18" charset="0"/>
                            </a:rPr>
                          </m:ctrlPr>
                        </m:fPr>
                        <m:num>
                          <m:r>
                            <a:rPr lang="it-IT" b="0" i="1" smtClean="0">
                              <a:latin typeface="Cambria Math" panose="02040503050406030204" pitchFamily="18" charset="0"/>
                            </a:rPr>
                            <m:t>𝑡</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0</m:t>
                              </m:r>
                            </m:sub>
                          </m:sSub>
                        </m:num>
                        <m:den>
                          <m:r>
                            <a:rPr lang="it-IT" b="0" i="1" smtClean="0">
                              <a:latin typeface="Cambria Math" panose="02040503050406030204" pitchFamily="18" charset="0"/>
                              <a:ea typeface="Cambria Math" panose="02040503050406030204" pitchFamily="18" charset="0"/>
                            </a:rPr>
                            <m:t>𝜏</m:t>
                          </m:r>
                        </m:den>
                      </m:f>
                    </m:oMath>
                  </m:oMathPara>
                </a14:m>
                <a:endParaRPr lang="it-IT" dirty="0"/>
              </a:p>
              <a:p>
                <a:pPr marL="0" indent="0">
                  <a:buNone/>
                </a:pPr>
                <a:endParaRPr lang="it-IT" dirty="0"/>
              </a:p>
              <a:p>
                <a:pPr marL="0" indent="0">
                  <a:buNone/>
                </a:pPr>
                <a:r>
                  <a:rPr lang="it-IT" dirty="0"/>
                  <a:t>t</a:t>
                </a:r>
                <a:r>
                  <a:rPr lang="it-IT" baseline="-25000" dirty="0"/>
                  <a:t>0</a:t>
                </a:r>
                <a:r>
                  <a:rPr lang="it-IT" dirty="0"/>
                  <a:t> è il giorno di massimo contagio ovvero dove cade il massimo di </a:t>
                </a:r>
                <a:r>
                  <a:rPr lang="it-IT" dirty="0" err="1"/>
                  <a:t>dL</a:t>
                </a:r>
                <a:r>
                  <a:rPr lang="it-IT" dirty="0"/>
                  <a:t>/</a:t>
                </a:r>
                <a:r>
                  <a:rPr lang="it-IT" dirty="0" err="1"/>
                  <a:t>dt</a:t>
                </a:r>
                <a:r>
                  <a:rPr lang="it-IT" dirty="0"/>
                  <a:t>   (punto di flesso per L)</a:t>
                </a:r>
              </a:p>
              <a:p>
                <a:pPr marL="0" indent="0">
                  <a:buNone/>
                </a:pPr>
                <a:endParaRPr lang="it-IT" dirty="0">
                  <a:latin typeface="Symbol" panose="05050102010706020507" pitchFamily="18" charset="2"/>
                </a:endParaRPr>
              </a:p>
              <a:p>
                <a:pPr marL="0" indent="0">
                  <a:buNone/>
                </a:pPr>
                <a:r>
                  <a:rPr lang="it-IT" dirty="0">
                    <a:latin typeface="Symbol" panose="05050102010706020507" pitchFamily="18" charset="2"/>
                  </a:rPr>
                  <a:t> t </a:t>
                </a:r>
                <a:r>
                  <a:rPr lang="it-IT" dirty="0"/>
                  <a:t>è un tempo caratteristico del fenomeno. </a:t>
                </a:r>
              </a:p>
              <a:p>
                <a:pPr marL="0" indent="0">
                  <a:buNone/>
                </a:pPr>
                <a:endParaRPr lang="it-IT" dirty="0"/>
              </a:p>
              <a:p>
                <a:pPr marL="0" indent="0">
                  <a:buNone/>
                </a:pPr>
                <a:r>
                  <a:rPr lang="it-IT" dirty="0"/>
                  <a:t>I dati dalla Cina  (dove l’ epidemia è quasi conclusa) mostrano un</a:t>
                </a:r>
                <a:r>
                  <a:rPr lang="it-IT" b="1" dirty="0"/>
                  <a:t> grossolano </a:t>
                </a:r>
                <a:r>
                  <a:rPr lang="it-IT" dirty="0"/>
                  <a:t>accordo con il modello teorico.    (Tutte le curve ad S si somigliano!!!!) </a:t>
                </a:r>
              </a:p>
              <a:p>
                <a:pPr marL="0" indent="0">
                  <a:buNone/>
                </a:pPr>
                <a:endParaRPr lang="it-IT" dirty="0"/>
              </a:p>
            </p:txBody>
          </p:sp>
        </mc:Choice>
        <mc:Fallback xmlns="">
          <p:sp>
            <p:nvSpPr>
              <p:cNvPr id="3" name="Segnaposto contenuto 2">
                <a:extLst>
                  <a:ext uri="{FF2B5EF4-FFF2-40B4-BE49-F238E27FC236}">
                    <a16:creationId xmlns:a16="http://schemas.microsoft.com/office/drawing/2014/main" id="{45AEA7BD-2274-4849-BA09-6B6235123D4D}"/>
                  </a:ext>
                </a:extLst>
              </p:cNvPr>
              <p:cNvSpPr>
                <a:spLocks noGrp="1" noRot="1" noChangeAspect="1" noMove="1" noResize="1" noEditPoints="1" noAdjustHandles="1" noChangeArrowheads="1" noChangeShapeType="1" noTextEdit="1"/>
              </p:cNvSpPr>
              <p:nvPr>
                <p:ph idx="1"/>
              </p:nvPr>
            </p:nvSpPr>
            <p:spPr>
              <a:xfrm>
                <a:off x="262457" y="1631053"/>
                <a:ext cx="6615422" cy="4921457"/>
              </a:xfrm>
              <a:blipFill>
                <a:blip r:embed="rId2"/>
                <a:stretch>
                  <a:fillRect l="-1382" t="-2850" r="-1198"/>
                </a:stretch>
              </a:blipFill>
            </p:spPr>
            <p:txBody>
              <a:bodyPr/>
              <a:lstStyle/>
              <a:p>
                <a:r>
                  <a:rPr lang="it-IT">
                    <a:noFill/>
                  </a:rPr>
                  <a:t> </a:t>
                </a:r>
              </a:p>
            </p:txBody>
          </p:sp>
        </mc:Fallback>
      </mc:AlternateContent>
      <p:pic>
        <p:nvPicPr>
          <p:cNvPr id="5" name="Immagine 4" descr="Immagine che contiene testo&#10;&#10;Descrizione generata automaticamente">
            <a:extLst>
              <a:ext uri="{FF2B5EF4-FFF2-40B4-BE49-F238E27FC236}">
                <a16:creationId xmlns:a16="http://schemas.microsoft.com/office/drawing/2014/main" id="{B551FB74-97C6-4DD5-B00E-BD74F9F7C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7877" y="1341818"/>
            <a:ext cx="5051666" cy="5051666"/>
          </a:xfrm>
          <a:prstGeom prst="rect">
            <a:avLst/>
          </a:prstGeom>
        </p:spPr>
      </p:pic>
    </p:spTree>
    <p:extLst>
      <p:ext uri="{BB962C8B-B14F-4D97-AF65-F5344CB8AC3E}">
        <p14:creationId xmlns:p14="http://schemas.microsoft.com/office/powerpoint/2010/main" val="2446863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C415D6-008F-4E91-BA98-3474A5D87D93}"/>
              </a:ext>
            </a:extLst>
          </p:cNvPr>
          <p:cNvSpPr>
            <a:spLocks noGrp="1"/>
          </p:cNvSpPr>
          <p:nvPr>
            <p:ph type="title"/>
          </p:nvPr>
        </p:nvSpPr>
        <p:spPr/>
        <p:txBody>
          <a:bodyPr/>
          <a:lstStyle/>
          <a:p>
            <a:pPr algn="ctr"/>
            <a:r>
              <a:rPr lang="it-IT" dirty="0"/>
              <a:t>Campionare la distribuzione Logistica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C98467F-5502-4A83-B264-1E1C03BF74CD}"/>
                  </a:ext>
                </a:extLst>
              </p:cNvPr>
              <p:cNvSpPr>
                <a:spLocks noGrp="1"/>
              </p:cNvSpPr>
              <p:nvPr>
                <p:ph idx="1"/>
              </p:nvPr>
            </p:nvSpPr>
            <p:spPr>
              <a:xfrm>
                <a:off x="838199" y="1253330"/>
                <a:ext cx="10949609" cy="5432101"/>
              </a:xfrm>
            </p:spPr>
            <p:txBody>
              <a:bodyPr>
                <a:normAutofit/>
              </a:bodyPr>
              <a:lstStyle/>
              <a:p>
                <a:pPr marL="0" indent="0">
                  <a:buNone/>
                </a:pPr>
                <a:r>
                  <a:rPr lang="it-IT" dirty="0"/>
                  <a:t> </a:t>
                </a:r>
              </a:p>
              <a:p>
                <a:pPr marL="0" indent="0">
                  <a:buNone/>
                </a:pPr>
                <a:endParaRPr lang="it-IT" dirty="0"/>
              </a:p>
              <a:p>
                <a:pPr marL="0" indent="0">
                  <a:buNone/>
                </a:pPr>
                <a:r>
                  <a:rPr lang="it-IT" dirty="0"/>
                  <a:t>CDF cumulativa      </a:t>
                </a:r>
                <a14:m>
                  <m:oMath xmlns:m="http://schemas.openxmlformats.org/officeDocument/2006/math">
                    <m:r>
                      <a:rPr lang="it-IT" sz="2000" b="0" i="1" smtClean="0">
                        <a:latin typeface="Cambria Math" panose="02040503050406030204" pitchFamily="18" charset="0"/>
                      </a:rPr>
                      <m:t>𝐿</m:t>
                    </m:r>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𝑥</m:t>
                        </m:r>
                      </m:e>
                    </m:d>
                    <m:r>
                      <a:rPr lang="it-IT" sz="2000" i="1" smtClean="0">
                        <a:latin typeface="Cambria Math" panose="02040503050406030204" pitchFamily="18" charset="0"/>
                      </a:rPr>
                      <m:t>=</m:t>
                    </m:r>
                    <m:f>
                      <m:fPr>
                        <m:ctrlPr>
                          <a:rPr lang="it-IT" sz="200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(1+</m:t>
                    </m:r>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tanh</m:t>
                        </m:r>
                      </m:fName>
                      <m:e>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𝑥</m:t>
                            </m:r>
                          </m:e>
                        </m:d>
                      </m:e>
                    </m:func>
                    <m:r>
                      <a:rPr lang="it-IT" sz="2000" b="0" i="1" smtClean="0">
                        <a:latin typeface="Cambria Math" panose="02040503050406030204" pitchFamily="18" charset="0"/>
                      </a:rPr>
                      <m:t>)</m:t>
                    </m:r>
                  </m:oMath>
                </a14:m>
                <a:endParaRPr lang="it-IT" sz="2000" dirty="0"/>
              </a:p>
              <a:p>
                <a:pPr marL="0" indent="0">
                  <a:buNone/>
                </a:pPr>
                <a:r>
                  <a:rPr lang="it-IT" dirty="0"/>
                  <a:t>PDF  densità          </a:t>
                </a:r>
                <a14:m>
                  <m:oMath xmlns:m="http://schemas.openxmlformats.org/officeDocument/2006/math">
                    <m:f>
                      <m:fPr>
                        <m:ctrlPr>
                          <a:rPr lang="it-IT" i="1" smtClean="0">
                            <a:latin typeface="Cambria Math" panose="02040503050406030204" pitchFamily="18" charset="0"/>
                          </a:rPr>
                        </m:ctrlPr>
                      </m:fPr>
                      <m:num>
                        <m:r>
                          <a:rPr lang="it-IT" b="0" i="1" smtClean="0">
                            <a:latin typeface="Cambria Math" panose="02040503050406030204" pitchFamily="18" charset="0"/>
                          </a:rPr>
                          <m:t>𝑑𝐿</m:t>
                        </m:r>
                      </m:num>
                      <m:den>
                        <m:r>
                          <a:rPr lang="it-IT" b="0" i="1" smtClean="0">
                            <a:latin typeface="Cambria Math" panose="02040503050406030204" pitchFamily="18" charset="0"/>
                          </a:rPr>
                          <m:t>𝑑𝑥</m:t>
                        </m:r>
                      </m:den>
                    </m:f>
                    <m:r>
                      <a:rPr lang="it-IT" i="1" smtClean="0">
                        <a:latin typeface="Cambria Math" panose="02040503050406030204" pitchFamily="18" charset="0"/>
                      </a:rPr>
                      <m:t>=</m:t>
                    </m:r>
                    <m:f>
                      <m:fPr>
                        <m:ctrlPr>
                          <a:rPr lang="it-IT" i="1" smtClean="0">
                            <a:latin typeface="Cambria Math" panose="02040503050406030204" pitchFamily="18" charset="0"/>
                          </a:rPr>
                        </m:ctrlPr>
                      </m:fPr>
                      <m:num>
                        <m:r>
                          <a:rPr lang="it-IT" b="0" i="1" smtClean="0">
                            <a:latin typeface="Cambria Math" panose="02040503050406030204" pitchFamily="18" charset="0"/>
                          </a:rPr>
                          <m:t>1</m:t>
                        </m:r>
                      </m:num>
                      <m:den>
                        <m:sSup>
                          <m:sSupPr>
                            <m:ctrlPr>
                              <a:rPr lang="it-IT" i="1" smtClean="0">
                                <a:latin typeface="Cambria Math" panose="02040503050406030204" pitchFamily="18" charset="0"/>
                              </a:rPr>
                            </m:ctrlPr>
                          </m:sSupPr>
                          <m:e>
                            <m:r>
                              <a:rPr lang="it-IT" b="0" i="1" smtClean="0">
                                <a:latin typeface="Cambria Math" panose="02040503050406030204" pitchFamily="18" charset="0"/>
                              </a:rPr>
                              <m:t>2</m:t>
                            </m:r>
                            <m:d>
                              <m:dPr>
                                <m:ctrlPr>
                                  <a:rPr lang="it-IT" i="1" smtClean="0">
                                    <a:latin typeface="Cambria Math" panose="02040503050406030204" pitchFamily="18" charset="0"/>
                                  </a:rPr>
                                </m:ctrlPr>
                              </m:dPr>
                              <m:e>
                                <m:r>
                                  <m:rPr>
                                    <m:sty m:val="p"/>
                                  </m:rPr>
                                  <a:rPr lang="it-IT" b="0" i="0" smtClean="0">
                                    <a:latin typeface="Cambria Math" panose="02040503050406030204" pitchFamily="18" charset="0"/>
                                  </a:rPr>
                                  <m:t>cosh</m:t>
                                </m:r>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m:t>
                                </m:r>
                              </m:e>
                            </m:d>
                          </m:e>
                          <m:sup>
                            <m:r>
                              <a:rPr lang="it-IT" b="0" i="1" smtClean="0">
                                <a:latin typeface="Cambria Math" panose="02040503050406030204" pitchFamily="18" charset="0"/>
                              </a:rPr>
                              <m:t>2</m:t>
                            </m:r>
                          </m:sup>
                        </m:sSup>
                      </m:den>
                    </m:f>
                  </m:oMath>
                </a14:m>
                <a:endParaRPr lang="it-IT" b="0" dirty="0"/>
              </a:p>
              <a:p>
                <a:pPr marL="0" indent="0">
                  <a:buNone/>
                </a:pPr>
                <a:endParaRPr lang="it-IT" dirty="0"/>
              </a:p>
              <a:p>
                <a:pPr marL="0" indent="0">
                  <a:buNone/>
                </a:pPr>
                <a:r>
                  <a:rPr lang="it-IT" b="0" dirty="0"/>
                  <a:t>      </a:t>
                </a:r>
              </a:p>
            </p:txBody>
          </p:sp>
        </mc:Choice>
        <mc:Fallback xmlns="">
          <p:sp>
            <p:nvSpPr>
              <p:cNvPr id="3" name="Segnaposto contenuto 2">
                <a:extLst>
                  <a:ext uri="{FF2B5EF4-FFF2-40B4-BE49-F238E27FC236}">
                    <a16:creationId xmlns:a16="http://schemas.microsoft.com/office/drawing/2014/main" id="{2C98467F-5502-4A83-B264-1E1C03BF74CD}"/>
                  </a:ext>
                </a:extLst>
              </p:cNvPr>
              <p:cNvSpPr>
                <a:spLocks noGrp="1" noRot="1" noChangeAspect="1" noMove="1" noResize="1" noEditPoints="1" noAdjustHandles="1" noChangeArrowheads="1" noChangeShapeType="1" noTextEdit="1"/>
              </p:cNvSpPr>
              <p:nvPr>
                <p:ph idx="1"/>
              </p:nvPr>
            </p:nvSpPr>
            <p:spPr>
              <a:xfrm>
                <a:off x="838199" y="1253330"/>
                <a:ext cx="10949609" cy="5432101"/>
              </a:xfrm>
              <a:blipFill>
                <a:blip r:embed="rId2"/>
                <a:stretch>
                  <a:fillRect l="-1113"/>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5B52E84C-BD81-4138-8D24-30B61328C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836" y="1690688"/>
            <a:ext cx="5487997" cy="4098848"/>
          </a:xfrm>
          <a:prstGeom prst="rect">
            <a:avLst/>
          </a:prstGeom>
        </p:spPr>
      </p:pic>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ED917CCE-2199-4562-94A2-BE93F8A8D26E}"/>
                  </a:ext>
                </a:extLst>
              </p:cNvPr>
              <p:cNvSpPr txBox="1"/>
              <p:nvPr/>
            </p:nvSpPr>
            <p:spPr>
              <a:xfrm>
                <a:off x="3716510" y="4188059"/>
                <a:ext cx="2933535" cy="1477328"/>
              </a:xfrm>
              <a:prstGeom prst="rect">
                <a:avLst/>
              </a:prstGeom>
              <a:noFill/>
            </p:spPr>
            <p:txBody>
              <a:bodyPr wrap="square" rtlCol="0">
                <a:spAutoFit/>
              </a:bodyPr>
              <a:lstStyle/>
              <a:p>
                <a:r>
                  <a:rPr lang="it-IT" dirty="0"/>
                  <a:t> </a:t>
                </a:r>
                <a:r>
                  <a:rPr lang="it-IT" b="1" dirty="0"/>
                  <a:t>while </a:t>
                </a:r>
                <a:r>
                  <a:rPr lang="it-IT" b="1" dirty="0" err="1"/>
                  <a:t>ipoint</a:t>
                </a:r>
                <a:r>
                  <a:rPr lang="it-IT" b="1" dirty="0"/>
                  <a:t> &lt; </a:t>
                </a:r>
                <a:r>
                  <a:rPr lang="it-IT" b="1" dirty="0" err="1"/>
                  <a:t>npoint</a:t>
                </a:r>
                <a:r>
                  <a:rPr lang="it-IT" b="1" dirty="0"/>
                  <a:t> -1  :</a:t>
                </a:r>
              </a:p>
              <a:p>
                <a:r>
                  <a:rPr lang="it-IT" b="1" dirty="0"/>
                  <a:t>      r = </a:t>
                </a:r>
                <a:r>
                  <a:rPr lang="it-IT" b="1" dirty="0" err="1"/>
                  <a:t>np.random.uniform</a:t>
                </a:r>
                <a:r>
                  <a:rPr lang="it-IT" b="1" dirty="0"/>
                  <a:t>()</a:t>
                </a:r>
              </a:p>
              <a:p>
                <a:r>
                  <a:rPr lang="it-IT" b="1" dirty="0"/>
                  <a:t> </a:t>
                </a:r>
                <a14:m>
                  <m:oMath xmlns:m="http://schemas.openxmlformats.org/officeDocument/2006/math">
                    <m:r>
                      <a:rPr lang="it-IT" b="1" i="1">
                        <a:latin typeface="Cambria Math" panose="02040503050406030204" pitchFamily="18" charset="0"/>
                      </a:rPr>
                      <m:t> </m:t>
                    </m:r>
                  </m:oMath>
                </a14:m>
                <a:r>
                  <a:rPr lang="it-IT" b="1" dirty="0"/>
                  <a:t>    r = </a:t>
                </a:r>
                <a:r>
                  <a:rPr lang="it-IT" b="1" dirty="0" err="1"/>
                  <a:t>np.arctanh</a:t>
                </a:r>
                <a:r>
                  <a:rPr lang="it-IT" b="1" dirty="0"/>
                  <a:t>(2*r-1)</a:t>
                </a:r>
              </a:p>
              <a:p>
                <a:r>
                  <a:rPr lang="it-IT" b="1" dirty="0"/>
                  <a:t>      x[</a:t>
                </a:r>
                <a:r>
                  <a:rPr lang="it-IT" b="1" dirty="0" err="1"/>
                  <a:t>ipoint</a:t>
                </a:r>
                <a:r>
                  <a:rPr lang="it-IT" b="1" dirty="0"/>
                  <a:t>]= r*tau + t0</a:t>
                </a:r>
              </a:p>
              <a:p>
                <a:r>
                  <a:rPr lang="it-IT" dirty="0"/>
                  <a:t>  </a:t>
                </a:r>
              </a:p>
            </p:txBody>
          </p:sp>
        </mc:Choice>
        <mc:Fallback xmlns="">
          <p:sp>
            <p:nvSpPr>
              <p:cNvPr id="7" name="CasellaDiTesto 6">
                <a:extLst>
                  <a:ext uri="{FF2B5EF4-FFF2-40B4-BE49-F238E27FC236}">
                    <a16:creationId xmlns:a16="http://schemas.microsoft.com/office/drawing/2014/main" id="{ED917CCE-2199-4562-94A2-BE93F8A8D26E}"/>
                  </a:ext>
                </a:extLst>
              </p:cNvPr>
              <p:cNvSpPr txBox="1">
                <a:spLocks noRot="1" noChangeAspect="1" noMove="1" noResize="1" noEditPoints="1" noAdjustHandles="1" noChangeArrowheads="1" noChangeShapeType="1" noTextEdit="1"/>
              </p:cNvSpPr>
              <p:nvPr/>
            </p:nvSpPr>
            <p:spPr>
              <a:xfrm>
                <a:off x="3716510" y="4188059"/>
                <a:ext cx="2933535" cy="1477328"/>
              </a:xfrm>
              <a:prstGeom prst="rect">
                <a:avLst/>
              </a:prstGeom>
              <a:blipFill>
                <a:blip r:embed="rId4"/>
                <a:stretch>
                  <a:fillRect l="-1871" t="-2066" b="-578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B5B495D0-F653-43E9-9E0F-514CF38D04AB}"/>
                  </a:ext>
                </a:extLst>
              </p:cNvPr>
              <p:cNvSpPr txBox="1"/>
              <p:nvPr/>
            </p:nvSpPr>
            <p:spPr>
              <a:xfrm>
                <a:off x="404192" y="4188059"/>
                <a:ext cx="2878311" cy="1107996"/>
              </a:xfrm>
              <a:prstGeom prst="rect">
                <a:avLst/>
              </a:prstGeom>
              <a:noFill/>
            </p:spPr>
            <p:txBody>
              <a:bodyPr wrap="square" lIns="0" tIns="0" rIns="0" bIns="0" rtlCol="0">
                <a:spAutoFit/>
              </a:bodyPr>
              <a:lstStyle/>
              <a:p>
                <a:pPr algn="ctr"/>
                <a:r>
                  <a:rPr lang="it-IT" sz="2400" b="0" i="1" dirty="0">
                    <a:latin typeface="Cambria Math" panose="02040503050406030204" pitchFamily="18" charset="0"/>
                  </a:rPr>
                  <a:t>    r = random in [0,1]</a:t>
                </a:r>
              </a:p>
              <a:p>
                <a:pPr algn="ct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2</m:t>
                      </m:r>
                      <m:r>
                        <a:rPr lang="it-IT" sz="2400" b="0" i="1" smtClean="0">
                          <a:latin typeface="Cambria Math" panose="02040503050406030204" pitchFamily="18" charset="0"/>
                        </a:rPr>
                        <m:t>𝑟</m:t>
                      </m:r>
                      <m:r>
                        <a:rPr lang="it-IT" sz="2400" b="0" i="1" smtClean="0">
                          <a:latin typeface="Cambria Math" panose="02040503050406030204" pitchFamily="18" charset="0"/>
                        </a:rPr>
                        <m:t>=</m:t>
                      </m:r>
                      <m:r>
                        <a:rPr lang="it-IT" sz="2400" b="0" i="0" smtClean="0">
                          <a:latin typeface="Cambria Math" panose="02040503050406030204" pitchFamily="18" charset="0"/>
                        </a:rPr>
                        <m:t>1+</m:t>
                      </m:r>
                      <m:r>
                        <m:rPr>
                          <m:sty m:val="p"/>
                        </m:rPr>
                        <a:rPr lang="it-IT" sz="2400" b="0" i="0" smtClean="0">
                          <a:latin typeface="Cambria Math" panose="02040503050406030204" pitchFamily="18" charset="0"/>
                        </a:rPr>
                        <m:t>tanh</m:t>
                      </m:r>
                      <m:d>
                        <m:dPr>
                          <m:ctrlPr>
                            <a:rPr lang="it-IT" sz="2400" b="0" i="1" smtClean="0">
                              <a:latin typeface="Cambria Math" panose="02040503050406030204" pitchFamily="18" charset="0"/>
                            </a:rPr>
                          </m:ctrlPr>
                        </m:dPr>
                        <m:e>
                          <m:r>
                            <m:rPr>
                              <m:sty m:val="p"/>
                            </m:rPr>
                            <a:rPr lang="it-IT" sz="2400" b="0" i="0" smtClean="0">
                              <a:latin typeface="Cambria Math" panose="02040503050406030204" pitchFamily="18" charset="0"/>
                            </a:rPr>
                            <m:t>x</m:t>
                          </m:r>
                        </m:e>
                      </m:d>
                    </m:oMath>
                  </m:oMathPara>
                </a14:m>
                <a:endParaRPr lang="it-IT" sz="2400" b="0" dirty="0"/>
              </a:p>
              <a:p>
                <a:pPr algn="ctr"/>
                <a:r>
                  <a:rPr lang="it-IT" sz="2400" dirty="0"/>
                  <a:t>x = </a:t>
                </a:r>
                <a:r>
                  <a:rPr lang="it-IT" sz="2400" dirty="0" err="1"/>
                  <a:t>atanh</a:t>
                </a:r>
                <a:r>
                  <a:rPr lang="it-IT" sz="2400" dirty="0"/>
                  <a:t>(2r-1) </a:t>
                </a:r>
              </a:p>
            </p:txBody>
          </p:sp>
        </mc:Choice>
        <mc:Fallback xmlns="">
          <p:sp>
            <p:nvSpPr>
              <p:cNvPr id="4" name="CasellaDiTesto 3">
                <a:extLst>
                  <a:ext uri="{FF2B5EF4-FFF2-40B4-BE49-F238E27FC236}">
                    <a16:creationId xmlns:a16="http://schemas.microsoft.com/office/drawing/2014/main" id="{B5B495D0-F653-43E9-9E0F-514CF38D04AB}"/>
                  </a:ext>
                </a:extLst>
              </p:cNvPr>
              <p:cNvSpPr txBox="1">
                <a:spLocks noRot="1" noChangeAspect="1" noMove="1" noResize="1" noEditPoints="1" noAdjustHandles="1" noChangeArrowheads="1" noChangeShapeType="1" noTextEdit="1"/>
              </p:cNvSpPr>
              <p:nvPr/>
            </p:nvSpPr>
            <p:spPr>
              <a:xfrm>
                <a:off x="404192" y="4188059"/>
                <a:ext cx="2878311" cy="1107996"/>
              </a:xfrm>
              <a:prstGeom prst="rect">
                <a:avLst/>
              </a:prstGeom>
              <a:blipFill>
                <a:blip r:embed="rId5"/>
                <a:stretch>
                  <a:fillRect l="-4873" t="-8242" r="-5085" b="-15934"/>
                </a:stretch>
              </a:blipFill>
            </p:spPr>
            <p:txBody>
              <a:bodyPr/>
              <a:lstStyle/>
              <a:p>
                <a:r>
                  <a:rPr lang="it-IT">
                    <a:noFill/>
                  </a:rPr>
                  <a:t> </a:t>
                </a:r>
              </a:p>
            </p:txBody>
          </p:sp>
        </mc:Fallback>
      </mc:AlternateContent>
    </p:spTree>
    <p:extLst>
      <p:ext uri="{BB962C8B-B14F-4D97-AF65-F5344CB8AC3E}">
        <p14:creationId xmlns:p14="http://schemas.microsoft.com/office/powerpoint/2010/main" val="599267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47CF5B-A2FA-476B-86B8-C6230EF46F00}"/>
              </a:ext>
            </a:extLst>
          </p:cNvPr>
          <p:cNvSpPr>
            <a:spLocks noGrp="1"/>
          </p:cNvSpPr>
          <p:nvPr>
            <p:ph type="title"/>
          </p:nvPr>
        </p:nvSpPr>
        <p:spPr/>
        <p:txBody>
          <a:bodyPr/>
          <a:lstStyle/>
          <a:p>
            <a:r>
              <a:rPr lang="it-IT" dirty="0"/>
              <a:t>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2C6E6DA-27D2-48E4-A7D0-C3E7F77D9D54}"/>
                  </a:ext>
                </a:extLst>
              </p:cNvPr>
              <p:cNvSpPr>
                <a:spLocks noGrp="1"/>
              </p:cNvSpPr>
              <p:nvPr>
                <p:ph idx="1"/>
              </p:nvPr>
            </p:nvSpPr>
            <p:spPr>
              <a:xfrm>
                <a:off x="838200" y="1690688"/>
                <a:ext cx="10515600" cy="4562683"/>
              </a:xfrm>
            </p:spPr>
            <p:txBody>
              <a:bodyPr>
                <a:normAutofit/>
              </a:bodyPr>
              <a:lstStyle/>
              <a:p>
                <a:pPr algn="just"/>
                <a:r>
                  <a:rPr lang="it-IT" dirty="0"/>
                  <a:t>Mentre l’epidemia è in corso si vorrebbe «prevedere» quando  e come si raggiungerà il picco  per valutare se il sistema sanitario avrà posti a sufficienza per ospedalizzare chi ne ha bisogno  </a:t>
                </a:r>
              </a:p>
              <a:p>
                <a:pPr algn="just"/>
                <a:r>
                  <a:rPr lang="it-IT" dirty="0"/>
                  <a:t>T(t) è la PDF del tempo che intercorre tra  l’istante in cui si contrae l’infezione e la comparsa dei sintomi gravi che rendono necessario  il ricovero </a:t>
                </a:r>
              </a:p>
              <a:p>
                <a:pPr algn="just"/>
                <a:r>
                  <a:rPr lang="it-IT" dirty="0"/>
                  <a:t> La PDF dei malati gravi </a:t>
                </a:r>
                <a:r>
                  <a:rPr lang="it-IT" dirty="0" err="1"/>
                  <a:t>dP</a:t>
                </a:r>
                <a:r>
                  <a:rPr lang="it-IT" dirty="0"/>
                  <a:t>/</a:t>
                </a:r>
                <a:r>
                  <a:rPr lang="it-IT" dirty="0" err="1"/>
                  <a:t>dt</a:t>
                </a:r>
                <a:r>
                  <a:rPr lang="it-IT" dirty="0"/>
                  <a:t> (quanti ne arrivano tra t e </a:t>
                </a:r>
                <a:r>
                  <a:rPr lang="it-IT" dirty="0" err="1"/>
                  <a:t>t+dt</a:t>
                </a:r>
                <a:r>
                  <a:rPr lang="it-IT" dirty="0"/>
                  <a:t>) è una Logistica «ritardata» ottenuta convolvendo </a:t>
                </a:r>
                <a:r>
                  <a:rPr lang="it-IT" dirty="0" err="1"/>
                  <a:t>dL</a:t>
                </a:r>
                <a:r>
                  <a:rPr lang="it-IT" dirty="0"/>
                  <a:t>(t)/</a:t>
                </a:r>
                <a:r>
                  <a:rPr lang="it-IT" dirty="0" err="1"/>
                  <a:t>dt</a:t>
                </a:r>
                <a:r>
                  <a:rPr lang="it-IT" dirty="0"/>
                  <a:t> con la distribuzione T(t) </a:t>
                </a:r>
              </a:p>
              <a:p>
                <a:pPr marL="0" indent="0" algn="ctr">
                  <a:buNone/>
                </a:pPr>
                <a14:m>
                  <m:oMath xmlns:m="http://schemas.openxmlformats.org/officeDocument/2006/math">
                    <m:r>
                      <a:rPr lang="it-IT" b="0" i="1" smtClean="0">
                        <a:latin typeface="Cambria Math" panose="02040503050406030204" pitchFamily="18" charset="0"/>
                      </a:rPr>
                      <m:t>𝑑𝑃</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𝑑𝑡</m:t>
                    </m:r>
                    <m:r>
                      <a:rPr lang="it-IT" b="0" i="1" smtClean="0">
                        <a:latin typeface="Cambria Math" panose="02040503050406030204" pitchFamily="18" charset="0"/>
                      </a:rPr>
                      <m:t>= </m:t>
                    </m:r>
                    <m:nary>
                      <m:naryPr>
                        <m:limLoc m:val="undOvr"/>
                        <m:ctrlPr>
                          <a:rPr lang="it-IT" b="0" i="1" smtClean="0">
                            <a:latin typeface="Cambria Math" panose="02040503050406030204" pitchFamily="18" charset="0"/>
                          </a:rPr>
                        </m:ctrlPr>
                      </m:naryPr>
                      <m:sub>
                        <m:r>
                          <m:rPr>
                            <m:brk m:alnAt="24"/>
                          </m:rPr>
                          <a:rPr lang="it-IT" b="0" i="1" smtClean="0">
                            <a:latin typeface="Cambria Math" panose="02040503050406030204" pitchFamily="18" charset="0"/>
                          </a:rPr>
                          <m:t>0</m:t>
                        </m:r>
                      </m:sub>
                      <m:sup>
                        <m:r>
                          <a:rPr lang="it-IT" b="0" i="1" smtClean="0">
                            <a:latin typeface="Cambria Math" panose="02040503050406030204" pitchFamily="18" charset="0"/>
                            <a:ea typeface="Cambria Math" panose="02040503050406030204" pitchFamily="18" charset="0"/>
                          </a:rPr>
                          <m:t>∞</m:t>
                        </m:r>
                      </m:sup>
                      <m:e>
                        <m:r>
                          <a:rPr lang="it-IT" b="0" i="1" smtClean="0">
                            <a:latin typeface="Cambria Math" panose="02040503050406030204" pitchFamily="18" charset="0"/>
                          </a:rPr>
                          <m:t>𝑇</m:t>
                        </m:r>
                        <m:d>
                          <m:dPr>
                            <m:ctrlPr>
                              <a:rPr lang="it-IT" b="0" i="1" smtClean="0">
                                <a:latin typeface="Cambria Math" panose="02040503050406030204" pitchFamily="18" charset="0"/>
                              </a:rPr>
                            </m:ctrlPr>
                          </m:dPr>
                          <m:e>
                            <m:r>
                              <a:rPr lang="it-IT" b="0" i="1" smtClean="0">
                                <a:latin typeface="Cambria Math" panose="02040503050406030204" pitchFamily="18" charset="0"/>
                              </a:rPr>
                              <m:t>𝑢</m:t>
                            </m:r>
                          </m:e>
                        </m:d>
                        <m:f>
                          <m:fPr>
                            <m:ctrlPr>
                              <a:rPr lang="it-IT" b="0" i="1" smtClean="0">
                                <a:latin typeface="Cambria Math" panose="02040503050406030204" pitchFamily="18" charset="0"/>
                              </a:rPr>
                            </m:ctrlPr>
                          </m:fPr>
                          <m:num>
                            <m:r>
                              <a:rPr lang="it-IT" b="0" i="1" smtClean="0">
                                <a:latin typeface="Cambria Math" panose="02040503050406030204" pitchFamily="18" charset="0"/>
                              </a:rPr>
                              <m:t>𝑑𝐿</m:t>
                            </m:r>
                          </m:num>
                          <m:den>
                            <m:r>
                              <a:rPr lang="it-IT" b="0" i="1" smtClean="0">
                                <a:latin typeface="Cambria Math" panose="02040503050406030204" pitchFamily="18" charset="0"/>
                              </a:rPr>
                              <m:t>𝑑𝑥</m:t>
                            </m:r>
                          </m:den>
                        </m:f>
                        <m:d>
                          <m:dPr>
                            <m:ctrlPr>
                              <a:rPr lang="it-IT" b="0" i="1" smtClean="0">
                                <a:latin typeface="Cambria Math" panose="02040503050406030204" pitchFamily="18" charset="0"/>
                              </a:rPr>
                            </m:ctrlPr>
                          </m:dPr>
                          <m:e>
                            <m:r>
                              <a:rPr lang="it-IT" b="0" i="1" smtClean="0">
                                <a:latin typeface="Cambria Math" panose="02040503050406030204" pitchFamily="18" charset="0"/>
                              </a:rPr>
                              <m:t>𝑢</m:t>
                            </m:r>
                            <m:r>
                              <a:rPr lang="it-IT" b="0" i="1" smtClean="0">
                                <a:latin typeface="Cambria Math" panose="02040503050406030204" pitchFamily="18" charset="0"/>
                              </a:rPr>
                              <m:t>−</m:t>
                            </m:r>
                            <m:r>
                              <a:rPr lang="it-IT" b="0" i="1" smtClean="0">
                                <a:latin typeface="Cambria Math" panose="02040503050406030204" pitchFamily="18" charset="0"/>
                              </a:rPr>
                              <m:t>𝑥</m:t>
                            </m:r>
                          </m:e>
                        </m:d>
                      </m:e>
                    </m:nary>
                    <m:r>
                      <a:rPr lang="it-IT" b="0" i="1" smtClean="0">
                        <a:latin typeface="Cambria Math" panose="02040503050406030204" pitchFamily="18" charset="0"/>
                      </a:rPr>
                      <m:t>𝑑𝑢</m:t>
                    </m:r>
                  </m:oMath>
                </a14:m>
                <a:r>
                  <a:rPr lang="it-IT" dirty="0"/>
                  <a:t>      dove     </a:t>
                </a:r>
                <a14:m>
                  <m:oMath xmlns:m="http://schemas.openxmlformats.org/officeDocument/2006/math">
                    <m:r>
                      <a:rPr lang="it-IT" i="1">
                        <a:latin typeface="Cambria Math" panose="02040503050406030204" pitchFamily="18" charset="0"/>
                      </a:rPr>
                      <m:t>𝑥</m:t>
                    </m:r>
                    <m:r>
                      <a:rPr lang="it-IT" i="1">
                        <a:latin typeface="Cambria Math" panose="02040503050406030204" pitchFamily="18" charset="0"/>
                      </a:rPr>
                      <m:t>= </m:t>
                    </m:r>
                    <m:f>
                      <m:fPr>
                        <m:ctrlPr>
                          <a:rPr lang="it-IT" i="1">
                            <a:latin typeface="Cambria Math" panose="02040503050406030204" pitchFamily="18" charset="0"/>
                          </a:rPr>
                        </m:ctrlPr>
                      </m:fPr>
                      <m:num>
                        <m:r>
                          <a:rPr lang="it-IT" i="1">
                            <a:latin typeface="Cambria Math" panose="02040503050406030204" pitchFamily="18" charset="0"/>
                          </a:rPr>
                          <m:t>𝑡</m:t>
                        </m:r>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0</m:t>
                            </m:r>
                          </m:sub>
                        </m:sSub>
                      </m:num>
                      <m:den>
                        <m:r>
                          <a:rPr lang="it-IT" i="1">
                            <a:latin typeface="Cambria Math" panose="02040503050406030204" pitchFamily="18" charset="0"/>
                            <a:ea typeface="Cambria Math" panose="02040503050406030204" pitchFamily="18" charset="0"/>
                          </a:rPr>
                          <m:t>𝜏</m:t>
                        </m:r>
                      </m:den>
                    </m:f>
                  </m:oMath>
                </a14:m>
                <a:endParaRPr lang="it-IT" dirty="0"/>
              </a:p>
              <a:p>
                <a:endParaRPr lang="it-IT" dirty="0"/>
              </a:p>
            </p:txBody>
          </p:sp>
        </mc:Choice>
        <mc:Fallback xmlns="">
          <p:sp>
            <p:nvSpPr>
              <p:cNvPr id="3" name="Segnaposto contenuto 2">
                <a:extLst>
                  <a:ext uri="{FF2B5EF4-FFF2-40B4-BE49-F238E27FC236}">
                    <a16:creationId xmlns:a16="http://schemas.microsoft.com/office/drawing/2014/main" id="{A2C6E6DA-27D2-48E4-A7D0-C3E7F77D9D54}"/>
                  </a:ext>
                </a:extLst>
              </p:cNvPr>
              <p:cNvSpPr>
                <a:spLocks noGrp="1" noRot="1" noChangeAspect="1" noMove="1" noResize="1" noEditPoints="1" noAdjustHandles="1" noChangeArrowheads="1" noChangeShapeType="1" noTextEdit="1"/>
              </p:cNvSpPr>
              <p:nvPr>
                <p:ph idx="1"/>
              </p:nvPr>
            </p:nvSpPr>
            <p:spPr>
              <a:xfrm>
                <a:off x="838200" y="1690688"/>
                <a:ext cx="10515600" cy="4562683"/>
              </a:xfrm>
              <a:blipFill>
                <a:blip r:embed="rId2"/>
                <a:stretch>
                  <a:fillRect l="-1043" t="-2136" r="-1159" b="-401"/>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021E8F4B-E12F-4D1F-BC04-A77AA2B61C44}"/>
              </a:ext>
            </a:extLst>
          </p:cNvPr>
          <p:cNvSpPr txBox="1"/>
          <p:nvPr/>
        </p:nvSpPr>
        <p:spPr>
          <a:xfrm>
            <a:off x="838200" y="576470"/>
            <a:ext cx="10194235" cy="769441"/>
          </a:xfrm>
          <a:prstGeom prst="rect">
            <a:avLst/>
          </a:prstGeom>
          <a:noFill/>
        </p:spPr>
        <p:txBody>
          <a:bodyPr wrap="square" rtlCol="0">
            <a:spAutoFit/>
          </a:bodyPr>
          <a:lstStyle/>
          <a:p>
            <a:pPr algn="ctr"/>
            <a:r>
              <a:rPr lang="it-IT" sz="4400" dirty="0"/>
              <a:t>Effetto dovuto ai ritardi </a:t>
            </a:r>
          </a:p>
        </p:txBody>
      </p:sp>
    </p:spTree>
    <p:extLst>
      <p:ext uri="{BB962C8B-B14F-4D97-AF65-F5344CB8AC3E}">
        <p14:creationId xmlns:p14="http://schemas.microsoft.com/office/powerpoint/2010/main" val="2790515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90D4E5-C325-4696-9B26-C9835CA9DD8F}"/>
              </a:ext>
            </a:extLst>
          </p:cNvPr>
          <p:cNvSpPr>
            <a:spLocks noGrp="1"/>
          </p:cNvSpPr>
          <p:nvPr>
            <p:ph type="title"/>
          </p:nvPr>
        </p:nvSpPr>
        <p:spPr/>
        <p:txBody>
          <a:bodyPr/>
          <a:lstStyle/>
          <a:p>
            <a:pPr algn="ctr"/>
            <a:r>
              <a:rPr lang="it-IT" b="1" dirty="0"/>
              <a:t>Distribuzione dei Ritardi  </a:t>
            </a:r>
          </a:p>
        </p:txBody>
      </p:sp>
      <p:sp>
        <p:nvSpPr>
          <p:cNvPr id="3" name="Segnaposto contenuto 2">
            <a:extLst>
              <a:ext uri="{FF2B5EF4-FFF2-40B4-BE49-F238E27FC236}">
                <a16:creationId xmlns:a16="http://schemas.microsoft.com/office/drawing/2014/main" id="{ED592D9F-78A4-4485-B112-CD024A09216C}"/>
              </a:ext>
            </a:extLst>
          </p:cNvPr>
          <p:cNvSpPr>
            <a:spLocks noGrp="1"/>
          </p:cNvSpPr>
          <p:nvPr>
            <p:ph idx="1"/>
          </p:nvPr>
        </p:nvSpPr>
        <p:spPr>
          <a:xfrm>
            <a:off x="838200" y="1490870"/>
            <a:ext cx="10515600" cy="5061640"/>
          </a:xfrm>
        </p:spPr>
        <p:txBody>
          <a:bodyPr>
            <a:normAutofit lnSpcReduction="10000"/>
          </a:bodyPr>
          <a:lstStyle/>
          <a:p>
            <a:r>
              <a:rPr lang="it-IT" dirty="0"/>
              <a:t>Una stima sui ritardi (tempi di incubazione, comparsa dei sintomi, </a:t>
            </a:r>
            <a:r>
              <a:rPr lang="it-IT" dirty="0" err="1"/>
              <a:t>etc</a:t>
            </a:r>
            <a:r>
              <a:rPr lang="it-IT" dirty="0"/>
              <a:t>…)  nel caso del COVID19 è pubblicata in  </a:t>
            </a:r>
            <a:r>
              <a:rPr lang="en-US" i="1" dirty="0"/>
              <a:t>Incubation Period and Other Epidemiological Characteristics of 2019 Novel Coronavirus Infections ,   </a:t>
            </a:r>
            <a:r>
              <a:rPr lang="en-US" dirty="0"/>
              <a:t>Journal of  Clinical Medicine, 17/2/2020 </a:t>
            </a:r>
          </a:p>
          <a:p>
            <a:pPr marL="0" indent="0">
              <a:buNone/>
            </a:pPr>
            <a:endParaRPr lang="en-US"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r>
              <a:rPr lang="it-IT" dirty="0"/>
              <a:t>Inoltre il tempo di degenza e decorso della malattia valgono in media 13 +- 12 giorni nel caso di decesso e supera anche i  30 giorni nel  caso di guarigione  </a:t>
            </a:r>
          </a:p>
          <a:p>
            <a:pPr marL="0" indent="0">
              <a:buNone/>
            </a:pPr>
            <a:endParaRPr lang="it-IT" dirty="0"/>
          </a:p>
          <a:p>
            <a:pPr marL="0" indent="0">
              <a:buNone/>
            </a:pPr>
            <a:endParaRPr lang="it-IT" dirty="0"/>
          </a:p>
          <a:p>
            <a:pPr marL="0" indent="0">
              <a:buNone/>
            </a:pPr>
            <a:endParaRPr lang="it-IT" dirty="0"/>
          </a:p>
        </p:txBody>
      </p:sp>
      <p:graphicFrame>
        <p:nvGraphicFramePr>
          <p:cNvPr id="4" name="Tabella 4">
            <a:extLst>
              <a:ext uri="{FF2B5EF4-FFF2-40B4-BE49-F238E27FC236}">
                <a16:creationId xmlns:a16="http://schemas.microsoft.com/office/drawing/2014/main" id="{D7E3B97E-D3B8-407F-BEDE-E1EF44E37D47}"/>
              </a:ext>
            </a:extLst>
          </p:cNvPr>
          <p:cNvGraphicFramePr>
            <a:graphicFrameLocks noGrp="1"/>
          </p:cNvGraphicFramePr>
          <p:nvPr>
            <p:extLst>
              <p:ext uri="{D42A27DB-BD31-4B8C-83A1-F6EECF244321}">
                <p14:modId xmlns:p14="http://schemas.microsoft.com/office/powerpoint/2010/main" val="3324861771"/>
              </p:ext>
            </p:extLst>
          </p:nvPr>
        </p:nvGraphicFramePr>
        <p:xfrm>
          <a:off x="1276350" y="3459425"/>
          <a:ext cx="9736206" cy="1685294"/>
        </p:xfrm>
        <a:graphic>
          <a:graphicData uri="http://schemas.openxmlformats.org/drawingml/2006/table">
            <a:tbl>
              <a:tblPr firstRow="1" bandRow="1">
                <a:tableStyleId>{21E4AEA4-8DFA-4A89-87EB-49C32662AFE0}</a:tableStyleId>
              </a:tblPr>
              <a:tblGrid>
                <a:gridCol w="2552700">
                  <a:extLst>
                    <a:ext uri="{9D8B030D-6E8A-4147-A177-3AD203B41FA5}">
                      <a16:colId xmlns:a16="http://schemas.microsoft.com/office/drawing/2014/main" val="431774064"/>
                    </a:ext>
                  </a:extLst>
                </a:gridCol>
                <a:gridCol w="3557129">
                  <a:extLst>
                    <a:ext uri="{9D8B030D-6E8A-4147-A177-3AD203B41FA5}">
                      <a16:colId xmlns:a16="http://schemas.microsoft.com/office/drawing/2014/main" val="1407761310"/>
                    </a:ext>
                  </a:extLst>
                </a:gridCol>
                <a:gridCol w="3626377">
                  <a:extLst>
                    <a:ext uri="{9D8B030D-6E8A-4147-A177-3AD203B41FA5}">
                      <a16:colId xmlns:a16="http://schemas.microsoft.com/office/drawing/2014/main" val="1166706497"/>
                    </a:ext>
                  </a:extLst>
                </a:gridCol>
              </a:tblGrid>
              <a:tr h="862334">
                <a:tc>
                  <a:txBody>
                    <a:bodyPr/>
                    <a:lstStyle/>
                    <a:p>
                      <a:r>
                        <a:rPr lang="it-IT" b="1" dirty="0" err="1"/>
                        <a:t>Lognormal</a:t>
                      </a:r>
                      <a:r>
                        <a:rPr lang="it-IT" dirty="0"/>
                        <a:t> </a:t>
                      </a:r>
                      <a:r>
                        <a:rPr lang="it-IT" dirty="0" err="1"/>
                        <a:t>distribution</a:t>
                      </a:r>
                      <a:r>
                        <a:rPr lang="it-IT" dirty="0"/>
                        <a:t> </a:t>
                      </a:r>
                    </a:p>
                  </a:txBody>
                  <a:tcPr/>
                </a:tc>
                <a:tc>
                  <a:txBody>
                    <a:bodyPr/>
                    <a:lstStyle/>
                    <a:p>
                      <a:r>
                        <a:rPr lang="it-IT" dirty="0" err="1"/>
                        <a:t>Incubation</a:t>
                      </a:r>
                      <a:r>
                        <a:rPr lang="it-IT" dirty="0"/>
                        <a:t> </a:t>
                      </a:r>
                      <a:r>
                        <a:rPr lang="it-IT" dirty="0" err="1"/>
                        <a:t>Period</a:t>
                      </a:r>
                      <a:r>
                        <a:rPr lang="it-IT" dirty="0"/>
                        <a:t>   (days)</a:t>
                      </a:r>
                    </a:p>
                  </a:txBody>
                  <a:tcPr/>
                </a:tc>
                <a:tc>
                  <a:txBody>
                    <a:bodyPr/>
                    <a:lstStyle/>
                    <a:p>
                      <a:r>
                        <a:rPr lang="it-IT" dirty="0" err="1"/>
                        <a:t>Onset</a:t>
                      </a:r>
                      <a:r>
                        <a:rPr lang="it-IT" dirty="0"/>
                        <a:t> to hospital </a:t>
                      </a:r>
                      <a:r>
                        <a:rPr lang="it-IT" dirty="0" err="1"/>
                        <a:t>admission</a:t>
                      </a:r>
                      <a:r>
                        <a:rPr lang="it-IT" dirty="0"/>
                        <a:t> (days)  </a:t>
                      </a:r>
                    </a:p>
                  </a:txBody>
                  <a:tcPr/>
                </a:tc>
                <a:extLst>
                  <a:ext uri="{0D108BD9-81ED-4DB2-BD59-A6C34878D82A}">
                    <a16:rowId xmlns:a16="http://schemas.microsoft.com/office/drawing/2014/main" val="3586561240"/>
                  </a:ext>
                </a:extLst>
              </a:tr>
              <a:tr h="786954">
                <a:tc>
                  <a:txBody>
                    <a:bodyPr/>
                    <a:lstStyle/>
                    <a:p>
                      <a:r>
                        <a:rPr lang="it-IT" sz="2400" b="1" dirty="0" err="1"/>
                        <a:t>Mean</a:t>
                      </a:r>
                      <a:endParaRPr lang="it-IT" sz="2400" b="1" dirty="0"/>
                    </a:p>
                    <a:p>
                      <a:r>
                        <a:rPr lang="it-IT" sz="2400" b="1" dirty="0" err="1"/>
                        <a:t>Std</a:t>
                      </a:r>
                      <a:r>
                        <a:rPr lang="it-IT" sz="2400" b="1" dirty="0"/>
                        <a:t> </a:t>
                      </a:r>
                    </a:p>
                  </a:txBody>
                  <a:tcPr/>
                </a:tc>
                <a:tc>
                  <a:txBody>
                    <a:bodyPr/>
                    <a:lstStyle/>
                    <a:p>
                      <a:r>
                        <a:rPr lang="it-IT" sz="2400" b="1" dirty="0"/>
                        <a:t>5.0 </a:t>
                      </a:r>
                    </a:p>
                    <a:p>
                      <a:r>
                        <a:rPr lang="it-IT" sz="2400" b="1" dirty="0"/>
                        <a:t>3</a:t>
                      </a:r>
                    </a:p>
                  </a:txBody>
                  <a:tcPr/>
                </a:tc>
                <a:tc>
                  <a:txBody>
                    <a:bodyPr/>
                    <a:lstStyle/>
                    <a:p>
                      <a:r>
                        <a:rPr lang="it-IT" sz="2400" b="1" dirty="0"/>
                        <a:t>10 </a:t>
                      </a:r>
                    </a:p>
                    <a:p>
                      <a:r>
                        <a:rPr lang="it-IT" sz="2400" b="1" dirty="0"/>
                        <a:t>35</a:t>
                      </a:r>
                    </a:p>
                  </a:txBody>
                  <a:tcPr/>
                </a:tc>
                <a:extLst>
                  <a:ext uri="{0D108BD9-81ED-4DB2-BD59-A6C34878D82A}">
                    <a16:rowId xmlns:a16="http://schemas.microsoft.com/office/drawing/2014/main" val="2793368139"/>
                  </a:ext>
                </a:extLst>
              </a:tr>
            </a:tbl>
          </a:graphicData>
        </a:graphic>
      </p:graphicFrame>
    </p:spTree>
    <p:extLst>
      <p:ext uri="{BB962C8B-B14F-4D97-AF65-F5344CB8AC3E}">
        <p14:creationId xmlns:p14="http://schemas.microsoft.com/office/powerpoint/2010/main" val="3826263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78CA48-454F-49CE-A7F7-53B27560E39B}"/>
              </a:ext>
            </a:extLst>
          </p:cNvPr>
          <p:cNvSpPr>
            <a:spLocks noGrp="1"/>
          </p:cNvSpPr>
          <p:nvPr>
            <p:ph type="title"/>
          </p:nvPr>
        </p:nvSpPr>
        <p:spPr/>
        <p:txBody>
          <a:bodyPr/>
          <a:lstStyle/>
          <a:p>
            <a:pPr algn="ctr"/>
            <a:r>
              <a:rPr lang="it-IT" b="1" dirty="0"/>
              <a:t>Scelta del modello per i ritardo </a:t>
            </a:r>
          </a:p>
        </p:txBody>
      </p:sp>
      <p:sp>
        <p:nvSpPr>
          <p:cNvPr id="3" name="Segnaposto contenuto 2">
            <a:extLst>
              <a:ext uri="{FF2B5EF4-FFF2-40B4-BE49-F238E27FC236}">
                <a16:creationId xmlns:a16="http://schemas.microsoft.com/office/drawing/2014/main" id="{E8AE2E4C-F9F8-4A94-A2F7-67CAC9CDA315}"/>
              </a:ext>
            </a:extLst>
          </p:cNvPr>
          <p:cNvSpPr>
            <a:spLocks noGrp="1"/>
          </p:cNvSpPr>
          <p:nvPr>
            <p:ph idx="1"/>
          </p:nvPr>
        </p:nvSpPr>
        <p:spPr>
          <a:xfrm>
            <a:off x="1156252" y="1452239"/>
            <a:ext cx="10515600" cy="4351338"/>
          </a:xfrm>
        </p:spPr>
        <p:txBody>
          <a:bodyPr/>
          <a:lstStyle/>
          <a:p>
            <a:pPr marL="0" indent="0">
              <a:buNone/>
            </a:pPr>
            <a:r>
              <a:rPr lang="it-IT" dirty="0"/>
              <a:t> Si assume un ritardo medio  </a:t>
            </a:r>
            <a:r>
              <a:rPr lang="it-IT" dirty="0">
                <a:latin typeface="Symbol" panose="05050102010706020507" pitchFamily="18" charset="2"/>
              </a:rPr>
              <a:t>m</a:t>
            </a:r>
            <a:r>
              <a:rPr lang="it-IT" dirty="0"/>
              <a:t> ≈15  giorni e deviazione standard</a:t>
            </a:r>
          </a:p>
          <a:p>
            <a:pPr marL="0" indent="0">
              <a:buNone/>
            </a:pPr>
            <a:r>
              <a:rPr lang="el-GR" dirty="0"/>
              <a:t>σ</a:t>
            </a:r>
            <a:r>
              <a:rPr lang="it-IT" dirty="0"/>
              <a:t> ≈ 30  giorni,  distribuito secondo una </a:t>
            </a:r>
            <a:r>
              <a:rPr lang="it-IT" dirty="0" err="1"/>
              <a:t>Lognormale</a:t>
            </a:r>
            <a:r>
              <a:rPr lang="it-IT" dirty="0"/>
              <a:t>  (suggerita dallo studio citato) </a:t>
            </a:r>
          </a:p>
          <a:p>
            <a:pPr marL="0" indent="0">
              <a:buNone/>
            </a:pPr>
            <a:endParaRPr lang="it-IT" dirty="0"/>
          </a:p>
          <a:p>
            <a:pPr marL="0" indent="0">
              <a:buNone/>
            </a:pPr>
            <a:endParaRPr lang="it-IT" dirty="0"/>
          </a:p>
          <a:p>
            <a:pPr marL="0" indent="0">
              <a:buNone/>
            </a:pPr>
            <a:endParaRPr lang="it-IT" dirty="0"/>
          </a:p>
          <a:p>
            <a:pPr marL="0" indent="0">
              <a:buNone/>
            </a:pPr>
            <a:r>
              <a:rPr lang="it-IT" dirty="0"/>
              <a:t>  </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A86B5855-79E3-4B0F-BC5B-88DD42F94B81}"/>
                  </a:ext>
                </a:extLst>
              </p:cNvPr>
              <p:cNvSpPr txBox="1"/>
              <p:nvPr/>
            </p:nvSpPr>
            <p:spPr>
              <a:xfrm>
                <a:off x="1782418" y="3261791"/>
                <a:ext cx="9253330" cy="2541786"/>
              </a:xfrm>
              <a:prstGeom prst="rect">
                <a:avLst/>
              </a:prstGeom>
              <a:noFill/>
            </p:spPr>
            <p:txBody>
              <a:bodyPr wrap="square" lIns="0" tIns="0" rIns="0" bIns="0" rtlCol="0">
                <a:spAutoFit/>
              </a:bodyPr>
              <a:lstStyle/>
              <a:p>
                <a14:m>
                  <m:oMath xmlns:m="http://schemas.openxmlformats.org/officeDocument/2006/math">
                    <m:r>
                      <a:rPr lang="it-IT" sz="2800" b="0" i="1" smtClean="0">
                        <a:latin typeface="Cambria Math" panose="02040503050406030204" pitchFamily="18" charset="0"/>
                        <a:ea typeface="Cambria Math" panose="02040503050406030204" pitchFamily="18" charset="0"/>
                      </a:rPr>
                      <m:t> </m:t>
                    </m:r>
                    <m:r>
                      <m:rPr>
                        <m:sty m:val="p"/>
                      </m:rPr>
                      <a:rPr lang="el-GR" sz="2800" b="0" i="1" smtClean="0">
                        <a:latin typeface="Cambria Math" panose="02040503050406030204" pitchFamily="18" charset="0"/>
                        <a:ea typeface="Cambria Math" panose="02040503050406030204" pitchFamily="18" charset="0"/>
                      </a:rPr>
                      <m:t>Φ</m:t>
                    </m:r>
                    <m:r>
                      <a:rPr lang="it-IT" sz="2800" b="0" i="1" smtClean="0">
                        <a:latin typeface="Cambria Math" panose="02040503050406030204" pitchFamily="18" charset="0"/>
                      </a:rPr>
                      <m:t> </m:t>
                    </m:r>
                    <m:d>
                      <m:dPr>
                        <m:ctrlPr>
                          <a:rPr lang="it-IT" sz="2800" b="0" i="1" smtClean="0">
                            <a:latin typeface="Cambria Math" panose="02040503050406030204" pitchFamily="18" charset="0"/>
                          </a:rPr>
                        </m:ctrlPr>
                      </m:dPr>
                      <m:e>
                        <m:r>
                          <a:rPr lang="it-IT" sz="2800" b="0" i="1" smtClean="0">
                            <a:latin typeface="Cambria Math" panose="02040503050406030204" pitchFamily="18" charset="0"/>
                          </a:rPr>
                          <m:t>𝑥</m:t>
                        </m:r>
                      </m:e>
                    </m:d>
                    <m:r>
                      <a:rPr lang="it-IT" sz="2800" b="0" i="1" smtClean="0">
                        <a:latin typeface="Cambria Math" panose="02040503050406030204" pitchFamily="18" charset="0"/>
                      </a:rPr>
                      <m:t>  =</m:t>
                    </m:r>
                    <m:f>
                      <m:fPr>
                        <m:ctrlPr>
                          <a:rPr lang="it-IT" sz="2800" b="0" i="1" smtClean="0">
                            <a:latin typeface="Cambria Math" panose="02040503050406030204" pitchFamily="18" charset="0"/>
                          </a:rPr>
                        </m:ctrlPr>
                      </m:fPr>
                      <m:num>
                        <m:r>
                          <a:rPr lang="it-IT" sz="2800" b="0" i="1" smtClean="0">
                            <a:latin typeface="Cambria Math" panose="02040503050406030204" pitchFamily="18" charset="0"/>
                          </a:rPr>
                          <m:t>1</m:t>
                        </m:r>
                      </m:num>
                      <m:den>
                        <m:r>
                          <a:rPr lang="it-IT" sz="2800" b="0" i="1" smtClean="0">
                            <a:latin typeface="Cambria Math" panose="02040503050406030204" pitchFamily="18" charset="0"/>
                          </a:rPr>
                          <m:t>2</m:t>
                        </m:r>
                      </m:den>
                    </m:f>
                    <m:r>
                      <a:rPr lang="it-IT" sz="2800" b="0" i="1" smtClean="0">
                        <a:latin typeface="Cambria Math" panose="02040503050406030204" pitchFamily="18" charset="0"/>
                      </a:rPr>
                      <m:t> +</m:t>
                    </m:r>
                    <m:f>
                      <m:fPr>
                        <m:ctrlPr>
                          <a:rPr lang="it-IT" sz="2800" b="0" i="1" smtClean="0">
                            <a:latin typeface="Cambria Math" panose="02040503050406030204" pitchFamily="18" charset="0"/>
                          </a:rPr>
                        </m:ctrlPr>
                      </m:fPr>
                      <m:num>
                        <m:r>
                          <a:rPr lang="it-IT" sz="2800" b="0" i="1" smtClean="0">
                            <a:latin typeface="Cambria Math" panose="02040503050406030204" pitchFamily="18" charset="0"/>
                          </a:rPr>
                          <m:t>1</m:t>
                        </m:r>
                      </m:num>
                      <m:den>
                        <m:r>
                          <a:rPr lang="it-IT" sz="2800" b="0" i="1" smtClean="0">
                            <a:latin typeface="Cambria Math" panose="02040503050406030204" pitchFamily="18" charset="0"/>
                          </a:rPr>
                          <m:t>2</m:t>
                        </m:r>
                      </m:den>
                    </m:f>
                    <m:r>
                      <a:rPr lang="it-IT" sz="2800" b="0" i="1" smtClean="0">
                        <a:latin typeface="Cambria Math" panose="02040503050406030204" pitchFamily="18" charset="0"/>
                      </a:rPr>
                      <m:t>𝑒𝑟𝑓</m:t>
                    </m:r>
                    <m:d>
                      <m:dPr>
                        <m:ctrlPr>
                          <a:rPr lang="it-IT" sz="2800" b="0" i="1" smtClean="0">
                            <a:latin typeface="Cambria Math" panose="02040503050406030204" pitchFamily="18" charset="0"/>
                          </a:rPr>
                        </m:ctrlPr>
                      </m:dPr>
                      <m:e>
                        <m:f>
                          <m:fPr>
                            <m:ctrlPr>
                              <a:rPr lang="it-IT" sz="2800" b="0" i="1" smtClean="0">
                                <a:latin typeface="Cambria Math" panose="02040503050406030204" pitchFamily="18" charset="0"/>
                              </a:rPr>
                            </m:ctrlPr>
                          </m:fPr>
                          <m:num>
                            <m:func>
                              <m:funcPr>
                                <m:ctrlPr>
                                  <a:rPr lang="it-IT" sz="2800" b="0" i="1" smtClean="0">
                                    <a:latin typeface="Cambria Math" panose="02040503050406030204" pitchFamily="18" charset="0"/>
                                  </a:rPr>
                                </m:ctrlPr>
                              </m:funcPr>
                              <m:fName>
                                <m:r>
                                  <m:rPr>
                                    <m:sty m:val="p"/>
                                  </m:rPr>
                                  <a:rPr lang="it-IT" sz="2800" b="0" i="0" smtClean="0">
                                    <a:latin typeface="Cambria Math" panose="02040503050406030204" pitchFamily="18" charset="0"/>
                                  </a:rPr>
                                  <m:t>log</m:t>
                                </m:r>
                              </m:fName>
                              <m:e>
                                <m:d>
                                  <m:dPr>
                                    <m:ctrlPr>
                                      <a:rPr lang="it-IT" sz="2800" b="0" i="1" smtClean="0">
                                        <a:latin typeface="Cambria Math" panose="02040503050406030204" pitchFamily="18" charset="0"/>
                                      </a:rPr>
                                    </m:ctrlPr>
                                  </m:dPr>
                                  <m:e>
                                    <m:r>
                                      <a:rPr lang="it-IT" sz="2800" b="0" i="1" smtClean="0">
                                        <a:latin typeface="Cambria Math" panose="02040503050406030204" pitchFamily="18" charset="0"/>
                                      </a:rPr>
                                      <m:t>𝑥</m:t>
                                    </m:r>
                                  </m:e>
                                </m:d>
                              </m:e>
                            </m:func>
                            <m:r>
                              <a:rPr lang="it-IT" sz="2800" b="0" i="1" smtClean="0">
                                <a:latin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𝜇</m:t>
                            </m:r>
                          </m:num>
                          <m:den>
                            <m:r>
                              <a:rPr lang="it-IT" sz="2800" b="0" i="1" smtClean="0">
                                <a:latin typeface="Cambria Math" panose="02040503050406030204" pitchFamily="18" charset="0"/>
                                <a:ea typeface="Cambria Math" panose="02040503050406030204" pitchFamily="18" charset="0"/>
                              </a:rPr>
                              <m:t>𝜎</m:t>
                            </m:r>
                            <m:rad>
                              <m:radPr>
                                <m:degHide m:val="on"/>
                                <m:ctrlPr>
                                  <a:rPr lang="it-IT" sz="2800" b="0" i="1" smtClean="0">
                                    <a:latin typeface="Cambria Math" panose="02040503050406030204" pitchFamily="18" charset="0"/>
                                  </a:rPr>
                                </m:ctrlPr>
                              </m:radPr>
                              <m:deg/>
                              <m:e>
                                <m:r>
                                  <a:rPr lang="it-IT" sz="2800" b="0" i="1" smtClean="0">
                                    <a:latin typeface="Cambria Math" panose="02040503050406030204" pitchFamily="18" charset="0"/>
                                  </a:rPr>
                                  <m:t>2</m:t>
                                </m:r>
                              </m:e>
                            </m:rad>
                          </m:den>
                        </m:f>
                      </m:e>
                    </m:d>
                    <m:r>
                      <a:rPr lang="it-IT" sz="2800" b="0" i="1" smtClean="0">
                        <a:latin typeface="Cambria Math" panose="02040503050406030204" pitchFamily="18" charset="0"/>
                      </a:rPr>
                      <m:t> </m:t>
                    </m:r>
                  </m:oMath>
                </a14:m>
                <a:r>
                  <a:rPr lang="it-IT" sz="2800" b="0" dirty="0"/>
                  <a:t>                       CDF   Cumulativa   </a:t>
                </a:r>
              </a:p>
              <a:p>
                <a:pPr/>
                <a14:m>
                  <m:oMathPara xmlns:m="http://schemas.openxmlformats.org/officeDocument/2006/math">
                    <m:oMathParaPr>
                      <m:jc m:val="left"/>
                    </m:oMathParaPr>
                    <m:oMath xmlns:m="http://schemas.openxmlformats.org/officeDocument/2006/math">
                      <m:r>
                        <a:rPr lang="it-IT" sz="2800" b="0" i="1" smtClean="0">
                          <a:latin typeface="Cambria Math" panose="02040503050406030204" pitchFamily="18" charset="0"/>
                          <a:ea typeface="Cambria Math" panose="02040503050406030204" pitchFamily="18" charset="0"/>
                        </a:rPr>
                        <m:t>   </m:t>
                      </m:r>
                    </m:oMath>
                  </m:oMathPara>
                </a14:m>
                <a:endParaRPr lang="it-IT" sz="2800" b="0" i="1" dirty="0">
                  <a:latin typeface="Cambria Math" panose="02040503050406030204" pitchFamily="18" charset="0"/>
                  <a:ea typeface="Cambria Math" panose="02040503050406030204" pitchFamily="18" charset="0"/>
                </a:endParaRPr>
              </a:p>
              <a:p>
                <a14:m>
                  <m:oMath xmlns:m="http://schemas.openxmlformats.org/officeDocument/2006/math">
                    <m:r>
                      <a:rPr lang="it-IT" sz="2800" b="0" i="1" smtClean="0">
                        <a:latin typeface="Cambria Math" panose="02040503050406030204" pitchFamily="18" charset="0"/>
                        <a:ea typeface="Cambria Math" panose="02040503050406030204" pitchFamily="18" charset="0"/>
                      </a:rPr>
                      <m:t>𝐹</m:t>
                    </m:r>
                    <m:d>
                      <m:dPr>
                        <m:ctrlPr>
                          <a:rPr lang="it-IT" sz="2800" b="0" i="1" smtClean="0">
                            <a:latin typeface="Cambria Math" panose="02040503050406030204" pitchFamily="18" charset="0"/>
                            <a:ea typeface="Cambria Math" panose="02040503050406030204" pitchFamily="18" charset="0"/>
                          </a:rPr>
                        </m:ctrlPr>
                      </m:dPr>
                      <m:e>
                        <m:r>
                          <a:rPr lang="it-IT" sz="2800" b="0" i="1" smtClean="0">
                            <a:latin typeface="Cambria Math" panose="02040503050406030204" pitchFamily="18" charset="0"/>
                            <a:ea typeface="Cambria Math" panose="02040503050406030204" pitchFamily="18" charset="0"/>
                          </a:rPr>
                          <m:t>𝑥</m:t>
                        </m:r>
                      </m:e>
                    </m:d>
                    <m:r>
                      <a:rPr lang="it-IT" sz="2800" b="0" i="1" smtClean="0">
                        <a:latin typeface="Cambria Math" panose="02040503050406030204" pitchFamily="18" charset="0"/>
                        <a:ea typeface="Cambria Math" panose="02040503050406030204" pitchFamily="18" charset="0"/>
                      </a:rPr>
                      <m:t>= </m:t>
                    </m:r>
                    <m:f>
                      <m:fPr>
                        <m:ctrlPr>
                          <a:rPr lang="it-IT" sz="2800" b="0" i="1" smtClean="0">
                            <a:latin typeface="Cambria Math" panose="02040503050406030204" pitchFamily="18" charset="0"/>
                            <a:ea typeface="Cambria Math" panose="02040503050406030204" pitchFamily="18" charset="0"/>
                          </a:rPr>
                        </m:ctrlPr>
                      </m:fPr>
                      <m:num>
                        <m:r>
                          <a:rPr lang="it-IT" sz="2800" b="0" i="1" smtClean="0">
                            <a:latin typeface="Cambria Math" panose="02040503050406030204" pitchFamily="18" charset="0"/>
                            <a:ea typeface="Cambria Math" panose="02040503050406030204" pitchFamily="18" charset="0"/>
                          </a:rPr>
                          <m:t>𝑑</m:t>
                        </m:r>
                        <m:r>
                          <m:rPr>
                            <m:sty m:val="p"/>
                          </m:rPr>
                          <a:rPr lang="el-GR" sz="2800" b="0" i="1" smtClean="0">
                            <a:latin typeface="Cambria Math" panose="02040503050406030204" pitchFamily="18" charset="0"/>
                            <a:ea typeface="Cambria Math" panose="02040503050406030204" pitchFamily="18" charset="0"/>
                          </a:rPr>
                          <m:t>Φ</m:t>
                        </m:r>
                      </m:num>
                      <m:den>
                        <m:r>
                          <a:rPr lang="it-IT" sz="2800" b="0" i="1" smtClean="0">
                            <a:latin typeface="Cambria Math" panose="02040503050406030204" pitchFamily="18" charset="0"/>
                            <a:ea typeface="Cambria Math" panose="02040503050406030204" pitchFamily="18" charset="0"/>
                          </a:rPr>
                          <m:t>𝑑𝑥</m:t>
                        </m:r>
                      </m:den>
                    </m:f>
                    <m:r>
                      <a:rPr lang="it-IT" sz="2800" i="1">
                        <a:latin typeface="Cambria Math" panose="02040503050406030204" pitchFamily="18" charset="0"/>
                      </a:rPr>
                      <m:t>=</m:t>
                    </m:r>
                    <m:f>
                      <m:fPr>
                        <m:ctrlPr>
                          <a:rPr lang="it-IT" sz="2800" i="1" smtClean="0">
                            <a:latin typeface="Cambria Math" panose="02040503050406030204" pitchFamily="18" charset="0"/>
                          </a:rPr>
                        </m:ctrlPr>
                      </m:fPr>
                      <m:num>
                        <m:r>
                          <a:rPr lang="it-IT" sz="2800" b="0" i="1" smtClean="0">
                            <a:latin typeface="Cambria Math" panose="02040503050406030204" pitchFamily="18" charset="0"/>
                          </a:rPr>
                          <m:t>1</m:t>
                        </m:r>
                      </m:num>
                      <m:den>
                        <m:r>
                          <a:rPr lang="it-IT" sz="2800" b="0" i="1" smtClean="0">
                            <a:latin typeface="Cambria Math" panose="02040503050406030204" pitchFamily="18" charset="0"/>
                          </a:rPr>
                          <m:t>𝑥</m:t>
                        </m:r>
                        <m:r>
                          <a:rPr lang="it-IT" sz="2800" i="1">
                            <a:latin typeface="Cambria Math" panose="02040503050406030204" pitchFamily="18" charset="0"/>
                            <a:ea typeface="Cambria Math" panose="02040503050406030204" pitchFamily="18" charset="0"/>
                          </a:rPr>
                          <m:t>𝜎</m:t>
                        </m:r>
                        <m:rad>
                          <m:radPr>
                            <m:degHide m:val="on"/>
                            <m:ctrlPr>
                              <a:rPr lang="it-IT" sz="2800" i="1">
                                <a:latin typeface="Cambria Math" panose="02040503050406030204" pitchFamily="18" charset="0"/>
                              </a:rPr>
                            </m:ctrlPr>
                          </m:radPr>
                          <m:deg/>
                          <m:e>
                            <m:r>
                              <a:rPr lang="it-IT" sz="2800" i="1">
                                <a:latin typeface="Cambria Math" panose="02040503050406030204" pitchFamily="18" charset="0"/>
                              </a:rPr>
                              <m:t>2</m:t>
                            </m:r>
                            <m:r>
                              <a:rPr lang="it-IT" sz="2800" i="1" smtClean="0">
                                <a:latin typeface="Cambria Math" panose="02040503050406030204" pitchFamily="18" charset="0"/>
                                <a:ea typeface="Cambria Math" panose="02040503050406030204" pitchFamily="18" charset="0"/>
                              </a:rPr>
                              <m:t>𝜋</m:t>
                            </m:r>
                          </m:e>
                        </m:rad>
                      </m:den>
                    </m:f>
                    <m:r>
                      <a:rPr lang="it-IT" sz="2800" i="1">
                        <a:latin typeface="Cambria Math" panose="02040503050406030204" pitchFamily="18" charset="0"/>
                      </a:rPr>
                      <m:t>𝑒</m:t>
                    </m:r>
                    <m:r>
                      <a:rPr lang="it-IT" sz="2800" b="0" i="1" smtClean="0">
                        <a:latin typeface="Cambria Math" panose="02040503050406030204" pitchFamily="18" charset="0"/>
                      </a:rPr>
                      <m:t>𝑥𝑝</m:t>
                    </m:r>
                    <m:d>
                      <m:dPr>
                        <m:begChr m:val="⌈"/>
                        <m:endChr m:val="⌉"/>
                        <m:ctrlPr>
                          <a:rPr lang="it-IT" sz="2800" b="0" i="1" smtClean="0">
                            <a:latin typeface="Cambria Math" panose="02040503050406030204" pitchFamily="18" charset="0"/>
                          </a:rPr>
                        </m:ctrlPr>
                      </m:dPr>
                      <m:e>
                        <m:sSup>
                          <m:sSupPr>
                            <m:ctrlPr>
                              <a:rPr lang="it-IT" sz="2800" b="0" i="1" smtClean="0">
                                <a:latin typeface="Cambria Math" panose="02040503050406030204" pitchFamily="18" charset="0"/>
                              </a:rPr>
                            </m:ctrlPr>
                          </m:sSupPr>
                          <m:e>
                            <m:r>
                              <a:rPr lang="it-IT" sz="2800" b="0" i="1" smtClean="0">
                                <a:latin typeface="Cambria Math" panose="02040503050406030204" pitchFamily="18" charset="0"/>
                              </a:rPr>
                              <m:t>−</m:t>
                            </m:r>
                            <m:d>
                              <m:dPr>
                                <m:ctrlPr>
                                  <a:rPr lang="it-IT" sz="2800" i="1">
                                    <a:latin typeface="Cambria Math" panose="02040503050406030204" pitchFamily="18" charset="0"/>
                                  </a:rPr>
                                </m:ctrlPr>
                              </m:dPr>
                              <m:e>
                                <m:f>
                                  <m:fPr>
                                    <m:ctrlPr>
                                      <a:rPr lang="it-IT" sz="2800" i="1">
                                        <a:latin typeface="Cambria Math" panose="02040503050406030204" pitchFamily="18" charset="0"/>
                                      </a:rPr>
                                    </m:ctrlPr>
                                  </m:fPr>
                                  <m:num>
                                    <m:func>
                                      <m:funcPr>
                                        <m:ctrlPr>
                                          <a:rPr lang="it-IT" sz="2800" i="1">
                                            <a:latin typeface="Cambria Math" panose="02040503050406030204" pitchFamily="18" charset="0"/>
                                          </a:rPr>
                                        </m:ctrlPr>
                                      </m:funcPr>
                                      <m:fName>
                                        <m:r>
                                          <m:rPr>
                                            <m:sty m:val="p"/>
                                          </m:rPr>
                                          <a:rPr lang="it-IT" sz="2800">
                                            <a:latin typeface="Cambria Math" panose="02040503050406030204" pitchFamily="18" charset="0"/>
                                          </a:rPr>
                                          <m:t>log</m:t>
                                        </m:r>
                                      </m:fName>
                                      <m:e>
                                        <m:d>
                                          <m:dPr>
                                            <m:ctrlPr>
                                              <a:rPr lang="it-IT" sz="2800" i="1">
                                                <a:latin typeface="Cambria Math" panose="02040503050406030204" pitchFamily="18" charset="0"/>
                                              </a:rPr>
                                            </m:ctrlPr>
                                          </m:dPr>
                                          <m:e>
                                            <m:r>
                                              <a:rPr lang="it-IT" sz="2800" i="1">
                                                <a:latin typeface="Cambria Math" panose="02040503050406030204" pitchFamily="18" charset="0"/>
                                              </a:rPr>
                                              <m:t>𝑥</m:t>
                                            </m:r>
                                          </m:e>
                                        </m:d>
                                      </m:e>
                                    </m:func>
                                    <m:r>
                                      <a:rPr lang="it-IT" sz="2800" i="1">
                                        <a:latin typeface="Cambria Math" panose="02040503050406030204" pitchFamily="18" charset="0"/>
                                      </a:rPr>
                                      <m:t>−</m:t>
                                    </m:r>
                                    <m:r>
                                      <a:rPr lang="it-IT" sz="2800" i="1">
                                        <a:latin typeface="Cambria Math" panose="02040503050406030204" pitchFamily="18" charset="0"/>
                                        <a:ea typeface="Cambria Math" panose="02040503050406030204" pitchFamily="18" charset="0"/>
                                      </a:rPr>
                                      <m:t>𝜇</m:t>
                                    </m:r>
                                  </m:num>
                                  <m:den>
                                    <m:r>
                                      <a:rPr lang="it-IT" sz="2800" i="1">
                                        <a:latin typeface="Cambria Math" panose="02040503050406030204" pitchFamily="18" charset="0"/>
                                        <a:ea typeface="Cambria Math" panose="02040503050406030204" pitchFamily="18" charset="0"/>
                                      </a:rPr>
                                      <m:t>𝜎</m:t>
                                    </m:r>
                                    <m:rad>
                                      <m:radPr>
                                        <m:degHide m:val="on"/>
                                        <m:ctrlPr>
                                          <a:rPr lang="it-IT" sz="2800" i="1">
                                            <a:latin typeface="Cambria Math" panose="02040503050406030204" pitchFamily="18" charset="0"/>
                                          </a:rPr>
                                        </m:ctrlPr>
                                      </m:radPr>
                                      <m:deg/>
                                      <m:e>
                                        <m:r>
                                          <a:rPr lang="it-IT" sz="2800" i="1">
                                            <a:latin typeface="Cambria Math" panose="02040503050406030204" pitchFamily="18" charset="0"/>
                                          </a:rPr>
                                          <m:t>2</m:t>
                                        </m:r>
                                      </m:e>
                                    </m:rad>
                                  </m:den>
                                </m:f>
                              </m:e>
                            </m:d>
                          </m:e>
                          <m:sup>
                            <m:r>
                              <a:rPr lang="it-IT" sz="2800" b="0" i="1" smtClean="0">
                                <a:latin typeface="Cambria Math" panose="02040503050406030204" pitchFamily="18" charset="0"/>
                              </a:rPr>
                              <m:t>2</m:t>
                            </m:r>
                          </m:sup>
                        </m:sSup>
                      </m:e>
                    </m:d>
                  </m:oMath>
                </a14:m>
                <a:r>
                  <a:rPr lang="it-IT" sz="2800" dirty="0"/>
                  <a:t>       PDF   densità     </a:t>
                </a:r>
              </a:p>
              <a:p>
                <a:endParaRPr lang="it-IT" sz="2400" dirty="0"/>
              </a:p>
              <a:p>
                <a:endParaRPr lang="it-IT" dirty="0"/>
              </a:p>
            </p:txBody>
          </p:sp>
        </mc:Choice>
        <mc:Fallback xmlns="">
          <p:sp>
            <p:nvSpPr>
              <p:cNvPr id="4" name="CasellaDiTesto 3">
                <a:extLst>
                  <a:ext uri="{FF2B5EF4-FFF2-40B4-BE49-F238E27FC236}">
                    <a16:creationId xmlns:a16="http://schemas.microsoft.com/office/drawing/2014/main" id="{A86B5855-79E3-4B0F-BC5B-88DD42F94B81}"/>
                  </a:ext>
                </a:extLst>
              </p:cNvPr>
              <p:cNvSpPr txBox="1">
                <a:spLocks noRot="1" noChangeAspect="1" noMove="1" noResize="1" noEditPoints="1" noAdjustHandles="1" noChangeArrowheads="1" noChangeShapeType="1" noTextEdit="1"/>
              </p:cNvSpPr>
              <p:nvPr/>
            </p:nvSpPr>
            <p:spPr>
              <a:xfrm>
                <a:off x="1782418" y="3261791"/>
                <a:ext cx="9253330" cy="2541786"/>
              </a:xfrm>
              <a:prstGeom prst="rect">
                <a:avLst/>
              </a:prstGeom>
              <a:blipFill>
                <a:blip r:embed="rId2"/>
                <a:stretch>
                  <a:fillRect r="-922"/>
                </a:stretch>
              </a:blipFill>
            </p:spPr>
            <p:txBody>
              <a:bodyPr/>
              <a:lstStyle/>
              <a:p>
                <a:r>
                  <a:rPr lang="it-IT">
                    <a:noFill/>
                  </a:rPr>
                  <a:t> </a:t>
                </a:r>
              </a:p>
            </p:txBody>
          </p:sp>
        </mc:Fallback>
      </mc:AlternateContent>
    </p:spTree>
    <p:extLst>
      <p:ext uri="{BB962C8B-B14F-4D97-AF65-F5344CB8AC3E}">
        <p14:creationId xmlns:p14="http://schemas.microsoft.com/office/powerpoint/2010/main" val="845140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62E157-665A-441A-B6DF-3793F05BD1DF}"/>
              </a:ext>
            </a:extLst>
          </p:cNvPr>
          <p:cNvSpPr>
            <a:spLocks noGrp="1"/>
          </p:cNvSpPr>
          <p:nvPr>
            <p:ph type="title"/>
          </p:nvPr>
        </p:nvSpPr>
        <p:spPr/>
        <p:txBody>
          <a:bodyPr/>
          <a:lstStyle/>
          <a:p>
            <a:pPr algn="ctr"/>
            <a:r>
              <a:rPr lang="it-IT" b="1" dirty="0"/>
              <a:t>Simulazione dei ritardi </a:t>
            </a:r>
          </a:p>
        </p:txBody>
      </p:sp>
      <p:sp>
        <p:nvSpPr>
          <p:cNvPr id="3" name="Segnaposto contenuto 2">
            <a:extLst>
              <a:ext uri="{FF2B5EF4-FFF2-40B4-BE49-F238E27FC236}">
                <a16:creationId xmlns:a16="http://schemas.microsoft.com/office/drawing/2014/main" id="{609335CA-B8A9-470F-BDC4-4C401B27EEDB}"/>
              </a:ext>
            </a:extLst>
          </p:cNvPr>
          <p:cNvSpPr>
            <a:spLocks noGrp="1"/>
          </p:cNvSpPr>
          <p:nvPr>
            <p:ph idx="1"/>
          </p:nvPr>
        </p:nvSpPr>
        <p:spPr/>
        <p:txBody>
          <a:bodyPr/>
          <a:lstStyle/>
          <a:p>
            <a:r>
              <a:rPr lang="it-IT" dirty="0"/>
              <a:t>L’integrale </a:t>
            </a:r>
            <a:r>
              <a:rPr lang="it-IT" dirty="0" err="1"/>
              <a:t>convolutorio</a:t>
            </a:r>
            <a:r>
              <a:rPr lang="it-IT" dirty="0"/>
              <a:t>  Logistica x </a:t>
            </a:r>
            <a:r>
              <a:rPr lang="it-IT" dirty="0" err="1"/>
              <a:t>Lognormale</a:t>
            </a:r>
            <a:r>
              <a:rPr lang="it-IT" dirty="0"/>
              <a:t> non è analiticamente esprimibile con funzioni standard (Se volete divertirvi fatelo fare a Wolfram-Alfa!)</a:t>
            </a:r>
          </a:p>
          <a:p>
            <a:r>
              <a:rPr lang="it-IT" dirty="0"/>
              <a:t>In pratica si può fare con le tecniche di campionamento Montecarlo   </a:t>
            </a:r>
          </a:p>
          <a:p>
            <a:pPr marL="514350" indent="-514350">
              <a:buAutoNum type="arabicParenR"/>
            </a:pPr>
            <a:r>
              <a:rPr lang="it-IT" dirty="0"/>
              <a:t>Si campiona la Logistica estraendo  x </a:t>
            </a:r>
          </a:p>
          <a:p>
            <a:pPr marL="514350" indent="-514350">
              <a:buAutoNum type="arabicParenR"/>
            </a:pPr>
            <a:r>
              <a:rPr lang="it-IT" dirty="0"/>
              <a:t>Si campiona la </a:t>
            </a:r>
            <a:r>
              <a:rPr lang="it-IT" dirty="0" err="1"/>
              <a:t>Lognormale</a:t>
            </a:r>
            <a:r>
              <a:rPr lang="it-IT" dirty="0"/>
              <a:t> estraendo u </a:t>
            </a:r>
          </a:p>
          <a:p>
            <a:pPr marL="514350" indent="-514350">
              <a:buAutoNum type="arabicParenR"/>
            </a:pPr>
            <a:r>
              <a:rPr lang="it-IT" dirty="0"/>
              <a:t>Si «ritarda»     x = x +u </a:t>
            </a:r>
          </a:p>
          <a:p>
            <a:pPr marL="514350" indent="-514350">
              <a:buAutoNum type="arabicParenR"/>
            </a:pPr>
            <a:r>
              <a:rPr lang="it-IT" dirty="0"/>
              <a:t>Si ripete molte volte per ottenere la distribuzione di  x </a:t>
            </a:r>
          </a:p>
          <a:p>
            <a:pPr marL="0" indent="0">
              <a:buNone/>
            </a:pPr>
            <a:endParaRPr lang="it-IT" dirty="0"/>
          </a:p>
        </p:txBody>
      </p:sp>
    </p:spTree>
    <p:extLst>
      <p:ext uri="{BB962C8B-B14F-4D97-AF65-F5344CB8AC3E}">
        <p14:creationId xmlns:p14="http://schemas.microsoft.com/office/powerpoint/2010/main" val="36085093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D8660F-B710-4001-BC5B-F54BC455BC3F}"/>
              </a:ext>
            </a:extLst>
          </p:cNvPr>
          <p:cNvSpPr>
            <a:spLocks noGrp="1"/>
          </p:cNvSpPr>
          <p:nvPr>
            <p:ph type="title"/>
          </p:nvPr>
        </p:nvSpPr>
        <p:spPr>
          <a:xfrm>
            <a:off x="838200" y="365125"/>
            <a:ext cx="10896600" cy="1325563"/>
          </a:xfrm>
        </p:spPr>
        <p:txBody>
          <a:bodyPr/>
          <a:lstStyle/>
          <a:p>
            <a:pPr algn="ctr"/>
            <a:r>
              <a:rPr lang="it-IT" b="1" dirty="0"/>
              <a:t>Simulazione dei ritardi</a:t>
            </a:r>
            <a:r>
              <a:rPr lang="it-IT" dirty="0"/>
              <a:t> </a:t>
            </a:r>
          </a:p>
        </p:txBody>
      </p:sp>
      <p:sp>
        <p:nvSpPr>
          <p:cNvPr id="3" name="Segnaposto contenuto 2">
            <a:extLst>
              <a:ext uri="{FF2B5EF4-FFF2-40B4-BE49-F238E27FC236}">
                <a16:creationId xmlns:a16="http://schemas.microsoft.com/office/drawing/2014/main" id="{FFC0535B-F964-413A-A5EB-FD90E32788F2}"/>
              </a:ext>
            </a:extLst>
          </p:cNvPr>
          <p:cNvSpPr>
            <a:spLocks noGrp="1"/>
          </p:cNvSpPr>
          <p:nvPr>
            <p:ph idx="1"/>
          </p:nvPr>
        </p:nvSpPr>
        <p:spPr>
          <a:xfrm>
            <a:off x="590550" y="1893888"/>
            <a:ext cx="10512287" cy="4348163"/>
          </a:xfrm>
        </p:spPr>
        <p:txBody>
          <a:bodyPr>
            <a:normAutofit fontScale="55000" lnSpcReduction="20000"/>
          </a:bodyPr>
          <a:lstStyle/>
          <a:p>
            <a:pPr marL="0" indent="0">
              <a:lnSpc>
                <a:spcPct val="70000"/>
              </a:lnSpc>
              <a:buNone/>
            </a:pPr>
            <a:r>
              <a:rPr lang="it-IT" dirty="0"/>
              <a:t># Generation </a:t>
            </a:r>
            <a:r>
              <a:rPr lang="it-IT" dirty="0" err="1"/>
              <a:t>parameters</a:t>
            </a:r>
            <a:endParaRPr lang="it-IT" dirty="0"/>
          </a:p>
          <a:p>
            <a:pPr marL="0" indent="0">
              <a:lnSpc>
                <a:spcPct val="70000"/>
              </a:lnSpc>
              <a:buNone/>
            </a:pPr>
            <a:r>
              <a:rPr lang="it-IT" dirty="0"/>
              <a:t>tau = 10 #</a:t>
            </a:r>
            <a:r>
              <a:rPr lang="it-IT" dirty="0" err="1"/>
              <a:t>Logistic</a:t>
            </a:r>
            <a:r>
              <a:rPr lang="it-IT" dirty="0"/>
              <a:t> </a:t>
            </a:r>
            <a:r>
              <a:rPr lang="it-IT" dirty="0" err="1"/>
              <a:t>rising</a:t>
            </a:r>
            <a:r>
              <a:rPr lang="it-IT" dirty="0"/>
              <a:t> time</a:t>
            </a:r>
          </a:p>
          <a:p>
            <a:pPr marL="0" indent="0">
              <a:lnSpc>
                <a:spcPct val="70000"/>
              </a:lnSpc>
              <a:buNone/>
            </a:pPr>
            <a:r>
              <a:rPr lang="it-IT" dirty="0"/>
              <a:t>t0 = 0 # </a:t>
            </a:r>
            <a:r>
              <a:rPr lang="it-IT" dirty="0" err="1"/>
              <a:t>peak</a:t>
            </a:r>
            <a:r>
              <a:rPr lang="it-IT" dirty="0"/>
              <a:t> position</a:t>
            </a:r>
          </a:p>
          <a:p>
            <a:pPr marL="0" indent="0">
              <a:lnSpc>
                <a:spcPct val="70000"/>
              </a:lnSpc>
              <a:buNone/>
            </a:pPr>
            <a:r>
              <a:rPr lang="it-IT" dirty="0" err="1"/>
              <a:t>td</a:t>
            </a:r>
            <a:r>
              <a:rPr lang="it-IT" dirty="0"/>
              <a:t> = 15 # </a:t>
            </a:r>
            <a:r>
              <a:rPr lang="it-IT" dirty="0" err="1"/>
              <a:t>mean</a:t>
            </a:r>
            <a:r>
              <a:rPr lang="it-IT" dirty="0"/>
              <a:t> delay time</a:t>
            </a:r>
          </a:p>
          <a:p>
            <a:pPr marL="0" indent="0">
              <a:lnSpc>
                <a:spcPct val="70000"/>
              </a:lnSpc>
              <a:buNone/>
            </a:pPr>
            <a:r>
              <a:rPr lang="it-IT" dirty="0"/>
              <a:t>st = 30 # delay time standard </a:t>
            </a:r>
            <a:r>
              <a:rPr lang="it-IT" dirty="0" err="1"/>
              <a:t>deviation</a:t>
            </a:r>
            <a:endParaRPr lang="it-IT" dirty="0"/>
          </a:p>
          <a:p>
            <a:pPr marL="0" indent="0">
              <a:lnSpc>
                <a:spcPct val="70000"/>
              </a:lnSpc>
              <a:buNone/>
            </a:pPr>
            <a:br>
              <a:rPr lang="it-IT" dirty="0"/>
            </a:br>
            <a:r>
              <a:rPr lang="it-IT" dirty="0" err="1"/>
              <a:t>while</a:t>
            </a:r>
            <a:r>
              <a:rPr lang="it-IT" dirty="0"/>
              <a:t> </a:t>
            </a:r>
            <a:r>
              <a:rPr lang="it-IT" dirty="0" err="1"/>
              <a:t>ipoint</a:t>
            </a:r>
            <a:r>
              <a:rPr lang="it-IT" dirty="0"/>
              <a:t> &lt; </a:t>
            </a:r>
            <a:r>
              <a:rPr lang="it-IT" dirty="0" err="1"/>
              <a:t>npoint</a:t>
            </a:r>
            <a:r>
              <a:rPr lang="it-IT" dirty="0"/>
              <a:t> -1:</a:t>
            </a:r>
          </a:p>
          <a:p>
            <a:pPr marL="0" indent="0">
              <a:lnSpc>
                <a:spcPct val="70000"/>
              </a:lnSpc>
              <a:buNone/>
            </a:pPr>
            <a:r>
              <a:rPr lang="it-IT" b="1" dirty="0">
                <a:solidFill>
                  <a:schemeClr val="accent2">
                    <a:lumMod val="50000"/>
                  </a:schemeClr>
                </a:solidFill>
              </a:rPr>
              <a:t>       r = </a:t>
            </a:r>
            <a:r>
              <a:rPr lang="it-IT" b="1" dirty="0" err="1">
                <a:solidFill>
                  <a:schemeClr val="accent2">
                    <a:lumMod val="50000"/>
                  </a:schemeClr>
                </a:solidFill>
              </a:rPr>
              <a:t>np.random.uniform</a:t>
            </a:r>
            <a:r>
              <a:rPr lang="it-IT" b="1" dirty="0">
                <a:solidFill>
                  <a:schemeClr val="accent2">
                    <a:lumMod val="50000"/>
                  </a:schemeClr>
                </a:solidFill>
              </a:rPr>
              <a:t>()</a:t>
            </a:r>
          </a:p>
          <a:p>
            <a:pPr marL="0" indent="0">
              <a:lnSpc>
                <a:spcPct val="70000"/>
              </a:lnSpc>
              <a:buNone/>
            </a:pPr>
            <a:r>
              <a:rPr lang="it-IT" b="1" dirty="0">
                <a:solidFill>
                  <a:schemeClr val="accent2">
                    <a:lumMod val="50000"/>
                  </a:schemeClr>
                </a:solidFill>
              </a:rPr>
              <a:t>       r = </a:t>
            </a:r>
            <a:r>
              <a:rPr lang="it-IT" b="1" dirty="0" err="1">
                <a:solidFill>
                  <a:schemeClr val="accent2">
                    <a:lumMod val="50000"/>
                  </a:schemeClr>
                </a:solidFill>
              </a:rPr>
              <a:t>np.arctanh</a:t>
            </a:r>
            <a:r>
              <a:rPr lang="it-IT" b="1" dirty="0">
                <a:solidFill>
                  <a:schemeClr val="accent2">
                    <a:lumMod val="50000"/>
                  </a:schemeClr>
                </a:solidFill>
              </a:rPr>
              <a:t>(2*r-1)</a:t>
            </a:r>
          </a:p>
          <a:p>
            <a:pPr marL="0" indent="0">
              <a:lnSpc>
                <a:spcPct val="70000"/>
              </a:lnSpc>
              <a:buNone/>
            </a:pPr>
            <a:r>
              <a:rPr lang="it-IT" b="1" dirty="0">
                <a:solidFill>
                  <a:schemeClr val="accent2">
                    <a:lumMod val="50000"/>
                  </a:schemeClr>
                </a:solidFill>
              </a:rPr>
              <a:t>       t= r*tau + t0</a:t>
            </a:r>
          </a:p>
          <a:p>
            <a:pPr marL="0" indent="0">
              <a:lnSpc>
                <a:spcPct val="70000"/>
              </a:lnSpc>
              <a:buNone/>
            </a:pPr>
            <a:r>
              <a:rPr lang="it-IT" dirty="0"/>
              <a:t>#</a:t>
            </a:r>
            <a:r>
              <a:rPr lang="it-IT" dirty="0" err="1"/>
              <a:t>Saving</a:t>
            </a:r>
            <a:r>
              <a:rPr lang="it-IT" dirty="0"/>
              <a:t> </a:t>
            </a:r>
            <a:r>
              <a:rPr lang="it-IT" dirty="0" err="1"/>
              <a:t>not</a:t>
            </a:r>
            <a:r>
              <a:rPr lang="it-IT" dirty="0"/>
              <a:t> </a:t>
            </a:r>
            <a:r>
              <a:rPr lang="it-IT" dirty="0" err="1"/>
              <a:t>yet</a:t>
            </a:r>
            <a:r>
              <a:rPr lang="it-IT" dirty="0"/>
              <a:t> </a:t>
            </a:r>
            <a:r>
              <a:rPr lang="it-IT" dirty="0" err="1"/>
              <a:t>delayed</a:t>
            </a:r>
            <a:r>
              <a:rPr lang="it-IT" dirty="0"/>
              <a:t> </a:t>
            </a:r>
            <a:r>
              <a:rPr lang="it-IT" dirty="0" err="1"/>
              <a:t>Logistic</a:t>
            </a:r>
            <a:r>
              <a:rPr lang="it-IT" dirty="0"/>
              <a:t> sampling</a:t>
            </a:r>
          </a:p>
          <a:p>
            <a:pPr marL="0" indent="0">
              <a:lnSpc>
                <a:spcPct val="70000"/>
              </a:lnSpc>
              <a:buNone/>
            </a:pPr>
            <a:r>
              <a:rPr lang="it-IT" dirty="0"/>
              <a:t>       </a:t>
            </a:r>
            <a:r>
              <a:rPr lang="it-IT" dirty="0" err="1"/>
              <a:t>xlog</a:t>
            </a:r>
            <a:r>
              <a:rPr lang="it-IT" dirty="0"/>
              <a:t>[</a:t>
            </a:r>
            <a:r>
              <a:rPr lang="it-IT" dirty="0" err="1"/>
              <a:t>ipoint</a:t>
            </a:r>
            <a:r>
              <a:rPr lang="it-IT" dirty="0"/>
              <a:t>] = t</a:t>
            </a:r>
          </a:p>
          <a:p>
            <a:pPr marL="0" indent="0">
              <a:lnSpc>
                <a:spcPct val="70000"/>
              </a:lnSpc>
              <a:buNone/>
            </a:pPr>
            <a:r>
              <a:rPr lang="it-IT" dirty="0"/>
              <a:t># </a:t>
            </a:r>
            <a:r>
              <a:rPr lang="it-IT" dirty="0" err="1"/>
              <a:t>Lognormal</a:t>
            </a:r>
            <a:r>
              <a:rPr lang="it-IT" dirty="0"/>
              <a:t> delay </a:t>
            </a:r>
            <a:r>
              <a:rPr lang="it-IT" dirty="0" err="1"/>
              <a:t>inspired</a:t>
            </a:r>
            <a:r>
              <a:rPr lang="it-IT" dirty="0"/>
              <a:t> by</a:t>
            </a:r>
          </a:p>
          <a:p>
            <a:pPr marL="0" indent="0">
              <a:lnSpc>
                <a:spcPct val="70000"/>
              </a:lnSpc>
              <a:buNone/>
            </a:pPr>
            <a:r>
              <a:rPr lang="it-IT" dirty="0"/>
              <a:t>#  https://www.mdpi.com/2077-0383/9/2/538</a:t>
            </a:r>
          </a:p>
          <a:p>
            <a:pPr marL="0" indent="0">
              <a:lnSpc>
                <a:spcPct val="70000"/>
              </a:lnSpc>
              <a:buNone/>
            </a:pPr>
            <a:r>
              <a:rPr lang="it-IT" dirty="0"/>
              <a:t>       r = </a:t>
            </a:r>
            <a:r>
              <a:rPr lang="it-IT" dirty="0" err="1"/>
              <a:t>np.random.lognormal</a:t>
            </a:r>
            <a:r>
              <a:rPr lang="it-IT" dirty="0"/>
              <a:t>(</a:t>
            </a:r>
            <a:r>
              <a:rPr lang="it-IT" dirty="0" err="1"/>
              <a:t>mean</a:t>
            </a:r>
            <a:r>
              <a:rPr lang="it-IT" dirty="0"/>
              <a:t>=0, sigma=1)</a:t>
            </a:r>
          </a:p>
          <a:p>
            <a:pPr marL="0" indent="0">
              <a:lnSpc>
                <a:spcPct val="70000"/>
              </a:lnSpc>
              <a:buNone/>
            </a:pPr>
            <a:r>
              <a:rPr lang="it-IT" dirty="0"/>
              <a:t>       delay = r*</a:t>
            </a:r>
            <a:r>
              <a:rPr lang="it-IT" dirty="0" err="1"/>
              <a:t>st+td</a:t>
            </a:r>
            <a:endParaRPr lang="it-IT" dirty="0"/>
          </a:p>
          <a:p>
            <a:pPr marL="0" indent="0">
              <a:lnSpc>
                <a:spcPct val="70000"/>
              </a:lnSpc>
              <a:buNone/>
            </a:pPr>
            <a:r>
              <a:rPr lang="it-IT" dirty="0"/>
              <a:t>       x[</a:t>
            </a:r>
            <a:r>
              <a:rPr lang="it-IT" dirty="0" err="1"/>
              <a:t>ipoint</a:t>
            </a:r>
            <a:r>
              <a:rPr lang="it-IT" dirty="0"/>
              <a:t>] </a:t>
            </a:r>
            <a:r>
              <a:rPr lang="it-IT" b="1" dirty="0">
                <a:solidFill>
                  <a:srgbClr val="002060"/>
                </a:solidFill>
              </a:rPr>
              <a:t>= </a:t>
            </a:r>
            <a:r>
              <a:rPr lang="it-IT" b="1" dirty="0" err="1">
                <a:solidFill>
                  <a:srgbClr val="002060"/>
                </a:solidFill>
              </a:rPr>
              <a:t>t+delay</a:t>
            </a:r>
            <a:endParaRPr lang="it-IT" b="1" dirty="0">
              <a:solidFill>
                <a:srgbClr val="002060"/>
              </a:solidFill>
            </a:endParaRPr>
          </a:p>
          <a:p>
            <a:pPr marL="0" indent="0">
              <a:lnSpc>
                <a:spcPct val="70000"/>
              </a:lnSpc>
              <a:buNone/>
            </a:pPr>
            <a:r>
              <a:rPr lang="it-IT" dirty="0"/>
              <a:t>       </a:t>
            </a:r>
            <a:r>
              <a:rPr lang="it-IT" dirty="0" err="1"/>
              <a:t>ipoint</a:t>
            </a:r>
            <a:r>
              <a:rPr lang="it-IT" dirty="0"/>
              <a:t> = </a:t>
            </a:r>
            <a:r>
              <a:rPr lang="it-IT" dirty="0" err="1"/>
              <a:t>ipoint</a:t>
            </a:r>
            <a:r>
              <a:rPr lang="it-IT" dirty="0"/>
              <a:t> +1</a:t>
            </a:r>
          </a:p>
        </p:txBody>
      </p:sp>
      <p:pic>
        <p:nvPicPr>
          <p:cNvPr id="5" name="Immagine 4">
            <a:extLst>
              <a:ext uri="{FF2B5EF4-FFF2-40B4-BE49-F238E27FC236}">
                <a16:creationId xmlns:a16="http://schemas.microsoft.com/office/drawing/2014/main" id="{50754B4B-21AB-423C-BEB5-4C688B5C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6647" y="1200150"/>
            <a:ext cx="7086494" cy="5292725"/>
          </a:xfrm>
          <a:prstGeom prst="rect">
            <a:avLst/>
          </a:prstGeom>
        </p:spPr>
      </p:pic>
    </p:spTree>
    <p:extLst>
      <p:ext uri="{BB962C8B-B14F-4D97-AF65-F5344CB8AC3E}">
        <p14:creationId xmlns:p14="http://schemas.microsoft.com/office/powerpoint/2010/main" val="4243512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55BE4C-1C2E-43DC-A0DF-2A5D8766DCFB}"/>
              </a:ext>
            </a:extLst>
          </p:cNvPr>
          <p:cNvSpPr>
            <a:spLocks noGrp="1"/>
          </p:cNvSpPr>
          <p:nvPr>
            <p:ph type="title"/>
          </p:nvPr>
        </p:nvSpPr>
        <p:spPr/>
        <p:txBody>
          <a:bodyPr/>
          <a:lstStyle/>
          <a:p>
            <a:r>
              <a:rPr lang="it-IT" dirty="0"/>
              <a:t>Materiale didattico:  </a:t>
            </a:r>
          </a:p>
        </p:txBody>
      </p:sp>
      <p:sp>
        <p:nvSpPr>
          <p:cNvPr id="3" name="Segnaposto contenuto 2">
            <a:extLst>
              <a:ext uri="{FF2B5EF4-FFF2-40B4-BE49-F238E27FC236}">
                <a16:creationId xmlns:a16="http://schemas.microsoft.com/office/drawing/2014/main" id="{22C6C484-6761-4FC5-A6BA-70F4E8A2B834}"/>
              </a:ext>
            </a:extLst>
          </p:cNvPr>
          <p:cNvSpPr>
            <a:spLocks noGrp="1"/>
          </p:cNvSpPr>
          <p:nvPr>
            <p:ph idx="1"/>
          </p:nvPr>
        </p:nvSpPr>
        <p:spPr/>
        <p:txBody>
          <a:bodyPr>
            <a:normAutofit fontScale="92500"/>
          </a:bodyPr>
          <a:lstStyle/>
          <a:p>
            <a:r>
              <a:rPr lang="it-IT" b="1" dirty="0"/>
              <a:t>Testo di riferimento:  Rotondi A. et al, «Probabilità, Statistica e Simulazioni» , Springer 2004 (I capitoli relativi alla simulazione) </a:t>
            </a:r>
          </a:p>
          <a:p>
            <a:r>
              <a:rPr lang="it-IT" dirty="0"/>
              <a:t>Altro materiale utilizzato in passato</a:t>
            </a:r>
          </a:p>
          <a:p>
            <a:r>
              <a:rPr lang="en-US" dirty="0"/>
              <a:t>Levin C.S. "Calculation of positron range and its effect on the fundamental limit of positron emission tomography system spatial resolution", Phys. Med. Biol. 44 (1999) 781–799</a:t>
            </a:r>
          </a:p>
          <a:p>
            <a:r>
              <a:rPr lang="en-US" dirty="0"/>
              <a:t>Pia M.G. et al. "Epistemic and systematic uncertainties in </a:t>
            </a:r>
            <a:r>
              <a:rPr lang="en-US" dirty="0" err="1"/>
              <a:t>Montecarlo</a:t>
            </a:r>
            <a:r>
              <a:rPr lang="en-US" dirty="0"/>
              <a:t> Simulation: an investigation in proton Bragg peak simulation",  </a:t>
            </a:r>
            <a:r>
              <a:rPr lang="en-US" dirty="0" err="1"/>
              <a:t>arXiv</a:t>
            </a:r>
            <a:r>
              <a:rPr lang="en-US" dirty="0"/>
              <a:t> , 2010 </a:t>
            </a:r>
          </a:p>
          <a:p>
            <a:r>
              <a:rPr lang="en-US" dirty="0" err="1"/>
              <a:t>Beisbart</a:t>
            </a:r>
            <a:r>
              <a:rPr lang="en-US" dirty="0"/>
              <a:t> C., How Can Computer Simulations Produce New Knowledge?, European Journal for Philosophy of Science 2 (2012), S. 395-434</a:t>
            </a:r>
          </a:p>
          <a:p>
            <a:endParaRPr lang="en-US" dirty="0"/>
          </a:p>
          <a:p>
            <a:endParaRPr lang="en-US" dirty="0"/>
          </a:p>
          <a:p>
            <a:endParaRPr lang="it-IT" dirty="0"/>
          </a:p>
        </p:txBody>
      </p:sp>
    </p:spTree>
    <p:extLst>
      <p:ext uri="{BB962C8B-B14F-4D97-AF65-F5344CB8AC3E}">
        <p14:creationId xmlns:p14="http://schemas.microsoft.com/office/powerpoint/2010/main" val="3536972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354DBF-5B08-4C91-9585-28FA0D6B1F7A}"/>
              </a:ext>
            </a:extLst>
          </p:cNvPr>
          <p:cNvSpPr>
            <a:spLocks noGrp="1"/>
          </p:cNvSpPr>
          <p:nvPr>
            <p:ph type="title"/>
          </p:nvPr>
        </p:nvSpPr>
        <p:spPr/>
        <p:txBody>
          <a:bodyPr/>
          <a:lstStyle/>
          <a:p>
            <a:pPr algn="ctr"/>
            <a:r>
              <a:rPr lang="it-IT" b="1" dirty="0"/>
              <a:t>Altri esempi di Integrali </a:t>
            </a:r>
            <a:r>
              <a:rPr lang="it-IT" b="1" dirty="0" err="1"/>
              <a:t>convolutori</a:t>
            </a:r>
            <a:endParaRPr lang="it-IT" b="1"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29EEFE3-66EE-4ADB-B44E-80D895D54B9F}"/>
                  </a:ext>
                </a:extLst>
              </p:cNvPr>
              <p:cNvSpPr>
                <a:spLocks noGrp="1"/>
              </p:cNvSpPr>
              <p:nvPr>
                <p:ph idx="1"/>
              </p:nvPr>
            </p:nvSpPr>
            <p:spPr/>
            <p:txBody>
              <a:bodyPr>
                <a:normAutofit/>
              </a:bodyPr>
              <a:lstStyle/>
              <a:p>
                <a:pPr marL="0" indent="0">
                  <a:buNone/>
                </a:pPr>
                <a:r>
                  <a:rPr lang="it-IT" dirty="0"/>
                  <a:t>L’esercizio basato sul modello SI  serve per attirare l’attenzione sui meccanismi </a:t>
                </a:r>
                <a:r>
                  <a:rPr lang="it-IT" dirty="0" err="1"/>
                  <a:t>convolutori</a:t>
                </a:r>
                <a:r>
                  <a:rPr lang="it-IT" dirty="0"/>
                  <a:t>.  Una applicazione meno drammatica  può essere la risposta di un detector </a:t>
                </a:r>
              </a:p>
              <a:p>
                <a:pPr marL="0" indent="0">
                  <a:buNone/>
                </a:pPr>
                <a:r>
                  <a:rPr lang="it-IT" dirty="0"/>
                  <a:t>Se un detector misura la variabile x con una risoluzione Gaussiana G(</a:t>
                </a:r>
                <a:r>
                  <a:rPr lang="it-IT" dirty="0" err="1"/>
                  <a:t>x,</a:t>
                </a:r>
                <a:r>
                  <a:rPr lang="it-IT" dirty="0" err="1">
                    <a:latin typeface="Symbol" panose="05050102010706020507" pitchFamily="18" charset="2"/>
                  </a:rPr>
                  <a:t>m</a:t>
                </a:r>
                <a:r>
                  <a:rPr lang="it-IT" dirty="0" err="1"/>
                  <a:t>,</a:t>
                </a:r>
                <a:r>
                  <a:rPr lang="it-IT" dirty="0" err="1">
                    <a:latin typeface="Symbol" panose="05050102010706020507" pitchFamily="18" charset="2"/>
                  </a:rPr>
                  <a:t>s</a:t>
                </a:r>
                <a:r>
                  <a:rPr lang="it-IT" dirty="0"/>
                  <a:t>) allora la distribuzione della x misurata differisce da quella delle x vere per effetto della convoluzione.  (Trasformata di </a:t>
                </a:r>
                <a:r>
                  <a:rPr lang="it-IT" dirty="0" err="1"/>
                  <a:t>Weierstrass</a:t>
                </a:r>
                <a:r>
                  <a:rPr lang="it-IT" dirty="0"/>
                  <a:t>)</a:t>
                </a:r>
              </a:p>
              <a:p>
                <a:endParaRPr lang="it-IT" dirty="0"/>
              </a:p>
              <a:p>
                <a:pPr marL="0" indent="0">
                  <a:buNone/>
                </a:pPr>
                <a14:m>
                  <m:oMathPara xmlns:m="http://schemas.openxmlformats.org/officeDocument/2006/math">
                    <m:oMathParaPr>
                      <m:jc m:val="centerGroup"/>
                    </m:oMathParaPr>
                    <m:oMath xmlns:m="http://schemas.openxmlformats.org/officeDocument/2006/math">
                      <m:d>
                        <m:dPr>
                          <m:ctrlPr>
                            <a:rPr lang="it-IT" b="0" i="1" smtClean="0">
                              <a:latin typeface="Cambria Math" panose="02040503050406030204" pitchFamily="18" charset="0"/>
                            </a:rPr>
                          </m:ctrlPr>
                        </m:dPr>
                        <m:e>
                          <m:f>
                            <m:fPr>
                              <m:ctrlPr>
                                <a:rPr lang="it-IT" i="1">
                                  <a:latin typeface="Cambria Math" panose="02040503050406030204" pitchFamily="18" charset="0"/>
                                </a:rPr>
                              </m:ctrlPr>
                            </m:fPr>
                            <m:num>
                              <m:r>
                                <a:rPr lang="it-IT" i="1">
                                  <a:latin typeface="Cambria Math" panose="02040503050406030204" pitchFamily="18" charset="0"/>
                                </a:rPr>
                                <m:t>𝑑𝑃</m:t>
                              </m:r>
                            </m:num>
                            <m:den>
                              <m:r>
                                <a:rPr lang="it-IT" i="1">
                                  <a:latin typeface="Cambria Math" panose="02040503050406030204" pitchFamily="18" charset="0"/>
                                </a:rPr>
                                <m:t>𝑑𝑥</m:t>
                              </m:r>
                            </m:den>
                          </m:f>
                        </m:e>
                      </m:d>
                      <m:r>
                        <a:rPr lang="it-IT" b="0" i="1" smtClean="0">
                          <a:latin typeface="Cambria Math" panose="02040503050406030204" pitchFamily="18" charset="0"/>
                        </a:rPr>
                        <m:t>→</m:t>
                      </m:r>
                      <m:r>
                        <a:rPr lang="it-IT" i="1" smtClean="0">
                          <a:latin typeface="Cambria Math" panose="02040503050406030204" pitchFamily="18" charset="0"/>
                        </a:rPr>
                        <m:t> </m:t>
                      </m:r>
                      <m:nary>
                        <m:naryPr>
                          <m:limLoc m:val="undOvr"/>
                          <m:ctrlPr>
                            <a:rPr lang="it-IT" i="1">
                              <a:latin typeface="Cambria Math" panose="02040503050406030204" pitchFamily="18" charset="0"/>
                            </a:rPr>
                          </m:ctrlPr>
                        </m:naryPr>
                        <m:sub>
                          <m:r>
                            <m:rPr>
                              <m:brk m:alnAt="24"/>
                            </m:rP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m:t>
                          </m:r>
                        </m:sub>
                        <m:sup>
                          <m:r>
                            <a:rPr lang="it-IT" i="1">
                              <a:latin typeface="Cambria Math" panose="02040503050406030204" pitchFamily="18" charset="0"/>
                              <a:ea typeface="Cambria Math" panose="02040503050406030204" pitchFamily="18" charset="0"/>
                            </a:rPr>
                            <m:t>∞</m:t>
                          </m:r>
                        </m:sup>
                        <m:e>
                          <m:sSub>
                            <m:sSubPr>
                              <m:ctrlPr>
                                <a:rPr lang="it-IT" i="1" smtClean="0">
                                  <a:latin typeface="Cambria Math" panose="02040503050406030204" pitchFamily="18" charset="0"/>
                                </a:rPr>
                              </m:ctrlPr>
                            </m:sSubPr>
                            <m:e>
                              <m:d>
                                <m:dPr>
                                  <m:ctrlPr>
                                    <a:rPr lang="it-IT" i="1" smtClean="0">
                                      <a:latin typeface="Cambria Math" panose="02040503050406030204" pitchFamily="18" charset="0"/>
                                    </a:rPr>
                                  </m:ctrlPr>
                                </m:dPr>
                                <m:e>
                                  <m:f>
                                    <m:fPr>
                                      <m:ctrlPr>
                                        <a:rPr lang="it-IT" i="1">
                                          <a:latin typeface="Cambria Math" panose="02040503050406030204" pitchFamily="18" charset="0"/>
                                        </a:rPr>
                                      </m:ctrlPr>
                                    </m:fPr>
                                    <m:num>
                                      <m:r>
                                        <a:rPr lang="it-IT" i="1">
                                          <a:latin typeface="Cambria Math" panose="02040503050406030204" pitchFamily="18" charset="0"/>
                                        </a:rPr>
                                        <m:t>𝑑𝑃</m:t>
                                      </m:r>
                                    </m:num>
                                    <m:den>
                                      <m:r>
                                        <a:rPr lang="it-IT" i="1">
                                          <a:latin typeface="Cambria Math" panose="02040503050406030204" pitchFamily="18" charset="0"/>
                                        </a:rPr>
                                        <m:t>𝑑𝑥</m:t>
                                      </m:r>
                                    </m:den>
                                  </m:f>
                                </m:e>
                              </m:d>
                            </m:e>
                            <m:sub>
                              <m:r>
                                <a:rPr lang="it-IT" b="0" i="1" smtClean="0">
                                  <a:latin typeface="Cambria Math" panose="02040503050406030204" pitchFamily="18" charset="0"/>
                                </a:rPr>
                                <m:t>𝑥</m:t>
                              </m:r>
                              <m:r>
                                <a:rPr lang="it-IT" b="0" i="1" smtClean="0">
                                  <a:latin typeface="Cambria Math" panose="02040503050406030204" pitchFamily="18" charset="0"/>
                                </a:rPr>
                                <m:t>=</m:t>
                              </m:r>
                              <m:r>
                                <a:rPr lang="it-IT" b="0" i="1" smtClean="0">
                                  <a:latin typeface="Cambria Math" panose="02040503050406030204" pitchFamily="18" charset="0"/>
                                </a:rPr>
                                <m:t>𝑢</m:t>
                              </m:r>
                            </m:sub>
                          </m:sSub>
                          <m:r>
                            <a:rPr lang="it-IT" b="0" i="1" smtClean="0">
                              <a:latin typeface="Cambria Math" panose="02040503050406030204" pitchFamily="18" charset="0"/>
                            </a:rPr>
                            <m:t>𝐺</m:t>
                          </m:r>
                          <m:r>
                            <a:rPr lang="it-IT" b="0" i="1" smtClean="0">
                              <a:latin typeface="Cambria Math" panose="02040503050406030204" pitchFamily="18" charset="0"/>
                            </a:rPr>
                            <m:t>(</m:t>
                          </m:r>
                          <m:r>
                            <a:rPr lang="it-IT" b="0" i="1" smtClean="0">
                              <a:latin typeface="Cambria Math" panose="02040503050406030204" pitchFamily="18" charset="0"/>
                            </a:rPr>
                            <m:t>𝑢</m:t>
                          </m:r>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𝜇</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𝜎</m:t>
                          </m:r>
                          <m:r>
                            <a:rPr lang="it-IT" b="0" i="1" smtClean="0">
                              <a:latin typeface="Cambria Math" panose="02040503050406030204" pitchFamily="18" charset="0"/>
                            </a:rPr>
                            <m:t>)</m:t>
                          </m:r>
                        </m:e>
                      </m:nary>
                      <m:r>
                        <a:rPr lang="it-IT" i="1" smtClean="0">
                          <a:latin typeface="Cambria Math" panose="02040503050406030204" pitchFamily="18" charset="0"/>
                        </a:rPr>
                        <m:t>𝑑</m:t>
                      </m:r>
                      <m:r>
                        <a:rPr lang="it-IT" b="0" i="1" smtClean="0">
                          <a:latin typeface="Cambria Math" panose="02040503050406030204" pitchFamily="18" charset="0"/>
                        </a:rPr>
                        <m:t>𝑢</m:t>
                      </m:r>
                    </m:oMath>
                  </m:oMathPara>
                </a14:m>
                <a:endParaRPr lang="it-IT" dirty="0"/>
              </a:p>
            </p:txBody>
          </p:sp>
        </mc:Choice>
        <mc:Fallback xmlns="">
          <p:sp>
            <p:nvSpPr>
              <p:cNvPr id="3" name="Segnaposto contenuto 2">
                <a:extLst>
                  <a:ext uri="{FF2B5EF4-FFF2-40B4-BE49-F238E27FC236}">
                    <a16:creationId xmlns:a16="http://schemas.microsoft.com/office/drawing/2014/main" id="{F29EEFE3-66EE-4ADB-B44E-80D895D54B9F}"/>
                  </a:ext>
                </a:extLst>
              </p:cNvPr>
              <p:cNvSpPr>
                <a:spLocks noGrp="1" noRot="1" noChangeAspect="1" noMove="1" noResize="1" noEditPoints="1" noAdjustHandles="1" noChangeArrowheads="1" noChangeShapeType="1" noTextEdit="1"/>
              </p:cNvSpPr>
              <p:nvPr>
                <p:ph idx="1"/>
              </p:nvPr>
            </p:nvSpPr>
            <p:spPr>
              <a:blipFill>
                <a:blip r:embed="rId2"/>
                <a:stretch>
                  <a:fillRect l="-1217" t="-2241" r="-1623"/>
                </a:stretch>
              </a:blipFill>
            </p:spPr>
            <p:txBody>
              <a:bodyPr/>
              <a:lstStyle/>
              <a:p>
                <a:r>
                  <a:rPr lang="it-IT">
                    <a:noFill/>
                  </a:rPr>
                  <a:t> </a:t>
                </a:r>
              </a:p>
            </p:txBody>
          </p:sp>
        </mc:Fallback>
      </mc:AlternateContent>
    </p:spTree>
    <p:extLst>
      <p:ext uri="{BB962C8B-B14F-4D97-AF65-F5344CB8AC3E}">
        <p14:creationId xmlns:p14="http://schemas.microsoft.com/office/powerpoint/2010/main" val="3298880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B73510-5E9A-4F31-9228-8A6FE6E9C0DD}"/>
              </a:ext>
            </a:extLst>
          </p:cNvPr>
          <p:cNvSpPr>
            <a:spLocks noGrp="1"/>
          </p:cNvSpPr>
          <p:nvPr>
            <p:ph type="title"/>
          </p:nvPr>
        </p:nvSpPr>
        <p:spPr/>
        <p:txBody>
          <a:bodyPr>
            <a:normAutofit/>
          </a:bodyPr>
          <a:lstStyle/>
          <a:p>
            <a:pPr algn="ctr"/>
            <a:r>
              <a:rPr lang="it-IT" b="1" dirty="0"/>
              <a:t>Il «mistero» dei grandi chi-</a:t>
            </a:r>
            <a:r>
              <a:rPr lang="it-IT" b="1" dirty="0" err="1"/>
              <a:t>square</a:t>
            </a:r>
            <a:r>
              <a:rPr lang="it-IT" b="1" dirty="0"/>
              <a:t>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286A4B6-8916-4689-BB9A-BB5215C30B45}"/>
                  </a:ext>
                </a:extLst>
              </p:cNvPr>
              <p:cNvSpPr>
                <a:spLocks noGrp="1"/>
              </p:cNvSpPr>
              <p:nvPr>
                <p:ph idx="1"/>
              </p:nvPr>
            </p:nvSpPr>
            <p:spPr>
              <a:xfrm>
                <a:off x="838200" y="1510748"/>
                <a:ext cx="10515600" cy="4666215"/>
              </a:xfrm>
            </p:spPr>
            <p:txBody>
              <a:bodyPr>
                <a:normAutofit/>
              </a:bodyPr>
              <a:lstStyle/>
              <a:p>
                <a:pPr marL="0" indent="0">
                  <a:buNone/>
                </a:pPr>
                <a:r>
                  <a:rPr lang="it-IT" dirty="0"/>
                  <a:t>Spesso il chi-</a:t>
                </a:r>
                <a:r>
                  <a:rPr lang="it-IT" dirty="0" err="1"/>
                  <a:t>square</a:t>
                </a:r>
                <a:r>
                  <a:rPr lang="it-IT" dirty="0"/>
                  <a:t> non torna con il valore atteso </a:t>
                </a:r>
                <a14:m>
                  <m:oMath xmlns:m="http://schemas.openxmlformats.org/officeDocument/2006/math">
                    <m:r>
                      <a:rPr lang="it-IT" b="0" i="1" smtClean="0">
                        <a:latin typeface="Cambria Math" panose="02040503050406030204" pitchFamily="18" charset="0"/>
                        <a:ea typeface="Cambria Math" panose="02040503050406030204" pitchFamily="18" charset="0"/>
                      </a:rPr>
                      <m:t> </m:t>
                    </m:r>
                    <m:d>
                      <m:dPr>
                        <m:begChr m:val="⟨"/>
                        <m:endChr m:val="⟩"/>
                        <m:ctrlPr>
                          <a:rPr lang="it-IT" b="0" i="1" smtClean="0">
                            <a:latin typeface="Cambria Math" panose="02040503050406030204" pitchFamily="18" charset="0"/>
                            <a:ea typeface="Cambria Math" panose="02040503050406030204" pitchFamily="18" charset="0"/>
                          </a:rPr>
                        </m:ctrlPr>
                      </m:dPr>
                      <m:e>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𝜒</m:t>
                            </m:r>
                          </m:e>
                          <m:sup>
                            <m:r>
                              <a:rPr lang="it-IT" i="1">
                                <a:latin typeface="Cambria Math" panose="02040503050406030204" pitchFamily="18" charset="0"/>
                                <a:ea typeface="Cambria Math" panose="02040503050406030204" pitchFamily="18" charset="0"/>
                              </a:rPr>
                              <m:t>2</m:t>
                            </m:r>
                          </m:sup>
                        </m:sSup>
                      </m:e>
                    </m:d>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𝜈</m:t>
                    </m:r>
                    <m:r>
                      <a:rPr lang="it-IT" b="0" i="1" smtClean="0">
                        <a:latin typeface="Cambria Math" panose="02040503050406030204" pitchFamily="18" charset="0"/>
                        <a:ea typeface="Cambria Math" panose="02040503050406030204" pitchFamily="18" charset="0"/>
                      </a:rPr>
                      <m:t>±</m:t>
                    </m:r>
                    <m:rad>
                      <m:radPr>
                        <m:degHide m:val="on"/>
                        <m:ctrlPr>
                          <a:rPr lang="it-IT" b="0" i="1" smtClean="0">
                            <a:latin typeface="Cambria Math" panose="02040503050406030204" pitchFamily="18" charset="0"/>
                            <a:ea typeface="Cambria Math" panose="02040503050406030204" pitchFamily="18" charset="0"/>
                          </a:rPr>
                        </m:ctrlPr>
                      </m:radPr>
                      <m:deg/>
                      <m:e>
                        <m:r>
                          <a:rPr lang="it-IT" b="0" i="1" smtClean="0">
                            <a:latin typeface="Cambria Math" panose="02040503050406030204" pitchFamily="18" charset="0"/>
                            <a:ea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𝜈</m:t>
                        </m:r>
                      </m:e>
                    </m:rad>
                  </m:oMath>
                </a14:m>
                <a:r>
                  <a:rPr lang="it-IT" dirty="0">
                    <a:latin typeface="Symbol" panose="05050102010706020507" pitchFamily="18" charset="2"/>
                  </a:rPr>
                  <a:t> </a:t>
                </a:r>
              </a:p>
              <a:p>
                <a:r>
                  <a:rPr lang="it-IT" dirty="0">
                    <a:latin typeface="+mj-lt"/>
                  </a:rPr>
                  <a:t>Capita quando  gli errori non sono gaussiani  o lo sono ma  sono stati stimati con poche misure (Il campione di misure raccolte è scarso e non ha ancora raggiunto  la «centralizzazione»  gaussiana degli errori nel senso del teorema del limite centrale)   </a:t>
                </a:r>
              </a:p>
              <a:p>
                <a:r>
                  <a:rPr lang="it-IT" dirty="0">
                    <a:latin typeface="+mj-lt"/>
                  </a:rPr>
                  <a:t>Capita quando si sottostimano o gli errori, se non si è tenuto conto di una sistematica o nel caso di sbagli grossolani  e distrazioni varie    </a:t>
                </a:r>
              </a:p>
              <a:p>
                <a:r>
                  <a:rPr lang="it-IT" dirty="0">
                    <a:latin typeface="+mj-lt"/>
                  </a:rPr>
                  <a:t>Come esempio,  simuliamo il caso della misura della accelerazione di gravità terrestre con un pendolo semplice. (tipico esercizio di LAB1)  </a:t>
                </a:r>
              </a:p>
              <a:p>
                <a:pPr>
                  <a:buFontTx/>
                  <a:buChar char="-"/>
                </a:pPr>
                <a:endParaRPr lang="it-IT" dirty="0">
                  <a:latin typeface="+mj-lt"/>
                </a:endParaRPr>
              </a:p>
              <a:p>
                <a:pPr>
                  <a:buFontTx/>
                  <a:buChar char="-"/>
                </a:pPr>
                <a:endParaRPr lang="it-IT" dirty="0">
                  <a:latin typeface="+mj-lt"/>
                </a:endParaRPr>
              </a:p>
              <a:p>
                <a:pPr>
                  <a:buFontTx/>
                  <a:buChar char="-"/>
                </a:pPr>
                <a:endParaRPr lang="it-IT" dirty="0">
                  <a:latin typeface="+mj-lt"/>
                </a:endParaRPr>
              </a:p>
              <a:p>
                <a:pPr>
                  <a:buFontTx/>
                  <a:buChar char="-"/>
                </a:pPr>
                <a:endParaRPr lang="it-IT" dirty="0">
                  <a:latin typeface="+mj-lt"/>
                </a:endParaRPr>
              </a:p>
              <a:p>
                <a:pPr>
                  <a:buFontTx/>
                  <a:buChar char="-"/>
                </a:pPr>
                <a:endParaRPr lang="it-IT" dirty="0">
                  <a:latin typeface="+mj-lt"/>
                </a:endParaRPr>
              </a:p>
            </p:txBody>
          </p:sp>
        </mc:Choice>
        <mc:Fallback xmlns="">
          <p:sp>
            <p:nvSpPr>
              <p:cNvPr id="3" name="Segnaposto contenuto 2">
                <a:extLst>
                  <a:ext uri="{FF2B5EF4-FFF2-40B4-BE49-F238E27FC236}">
                    <a16:creationId xmlns:a16="http://schemas.microsoft.com/office/drawing/2014/main" id="{E286A4B6-8916-4689-BB9A-BB5215C30B45}"/>
                  </a:ext>
                </a:extLst>
              </p:cNvPr>
              <p:cNvSpPr>
                <a:spLocks noGrp="1" noRot="1" noChangeAspect="1" noMove="1" noResize="1" noEditPoints="1" noAdjustHandles="1" noChangeArrowheads="1" noChangeShapeType="1" noTextEdit="1"/>
              </p:cNvSpPr>
              <p:nvPr>
                <p:ph idx="1"/>
              </p:nvPr>
            </p:nvSpPr>
            <p:spPr>
              <a:xfrm>
                <a:off x="838200" y="1510748"/>
                <a:ext cx="10515600" cy="4666215"/>
              </a:xfrm>
              <a:blipFill>
                <a:blip r:embed="rId2"/>
                <a:stretch>
                  <a:fillRect l="-1217" t="-1438"/>
                </a:stretch>
              </a:blipFill>
            </p:spPr>
            <p:txBody>
              <a:bodyPr/>
              <a:lstStyle/>
              <a:p>
                <a:r>
                  <a:rPr lang="it-IT">
                    <a:noFill/>
                  </a:rPr>
                  <a:t> </a:t>
                </a:r>
              </a:p>
            </p:txBody>
          </p:sp>
        </mc:Fallback>
      </mc:AlternateContent>
    </p:spTree>
    <p:extLst>
      <p:ext uri="{BB962C8B-B14F-4D97-AF65-F5344CB8AC3E}">
        <p14:creationId xmlns:p14="http://schemas.microsoft.com/office/powerpoint/2010/main" val="3141658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47CEA39-4762-4E25-946F-78463D566B62}"/>
                  </a:ext>
                </a:extLst>
              </p:cNvPr>
              <p:cNvSpPr>
                <a:spLocks noGrp="1"/>
              </p:cNvSpPr>
              <p:nvPr>
                <p:ph idx="1"/>
              </p:nvPr>
            </p:nvSpPr>
            <p:spPr>
              <a:xfrm>
                <a:off x="636104" y="1413945"/>
                <a:ext cx="10797208" cy="4966977"/>
              </a:xfrm>
            </p:spPr>
            <p:txBody>
              <a:bodyPr>
                <a:normAutofit fontScale="85000" lnSpcReduction="20000"/>
              </a:bodyPr>
              <a:lstStyle/>
              <a:p>
                <a:pPr marL="0" indent="0">
                  <a:buNone/>
                </a:pPr>
                <a:endParaRPr lang="it-IT"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𝑇</m:t>
                      </m:r>
                      <m:r>
                        <a:rPr lang="it-IT" sz="2400" b="0" i="1" smtClean="0">
                          <a:latin typeface="Cambria Math" panose="02040503050406030204" pitchFamily="18" charset="0"/>
                        </a:rPr>
                        <m:t>=2</m:t>
                      </m:r>
                      <m:r>
                        <a:rPr lang="el-GR" sz="2400" i="1" smtClean="0">
                          <a:latin typeface="Cambria Math" panose="02040503050406030204" pitchFamily="18" charset="0"/>
                        </a:rPr>
                        <m:t>𝜋</m:t>
                      </m:r>
                      <m:r>
                        <a:rPr lang="it-IT" sz="2400" b="0" i="1" smtClean="0">
                          <a:latin typeface="Cambria Math" panose="02040503050406030204" pitchFamily="18" charset="0"/>
                        </a:rPr>
                        <m:t> </m:t>
                      </m:r>
                      <m:rad>
                        <m:radPr>
                          <m:degHide m:val="on"/>
                          <m:ctrlPr>
                            <a:rPr lang="it-IT" sz="2400" b="0" i="1" smtClean="0">
                              <a:latin typeface="Cambria Math" panose="02040503050406030204" pitchFamily="18" charset="0"/>
                            </a:rPr>
                          </m:ctrlPr>
                        </m:radPr>
                        <m:deg/>
                        <m:e>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𝐿</m:t>
                              </m:r>
                            </m:num>
                            <m:den>
                              <m:r>
                                <a:rPr lang="it-IT" sz="2400" b="0" i="1" smtClean="0">
                                  <a:latin typeface="Cambria Math" panose="02040503050406030204" pitchFamily="18" charset="0"/>
                                </a:rPr>
                                <m:t>𝑔</m:t>
                              </m:r>
                            </m:den>
                          </m:f>
                        </m:e>
                      </m:rad>
                      <m:r>
                        <a:rPr lang="it-IT" sz="2400" b="0" i="1" smtClean="0">
                          <a:latin typeface="Cambria Math" panose="02040503050406030204" pitchFamily="18" charset="0"/>
                        </a:rPr>
                        <m:t> </m:t>
                      </m:r>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f>
                            <m:fPr>
                              <m:ctrlPr>
                                <a:rPr lang="it-IT" sz="2400" b="0" i="1" smtClean="0">
                                  <a:latin typeface="Cambria Math" panose="02040503050406030204" pitchFamily="18" charset="0"/>
                                </a:rPr>
                              </m:ctrlPr>
                            </m:fPr>
                            <m:num>
                              <m:sSubSup>
                                <m:sSubSupPr>
                                  <m:ctrlPr>
                                    <a:rPr lang="it-IT" sz="2400" b="0" i="1" smtClean="0">
                                      <a:latin typeface="Cambria Math" panose="02040503050406030204" pitchFamily="18" charset="0"/>
                                    </a:rPr>
                                  </m:ctrlPr>
                                </m:sSubSupPr>
                                <m:e>
                                  <m:r>
                                    <a:rPr lang="it-IT" sz="2400" b="0" i="1" smtClean="0">
                                      <a:latin typeface="Cambria Math" panose="02040503050406030204" pitchFamily="18" charset="0"/>
                                      <a:ea typeface="Cambria Math" panose="02040503050406030204" pitchFamily="18" charset="0"/>
                                    </a:rPr>
                                    <m:t>𝜃</m:t>
                                  </m:r>
                                </m:e>
                                <m:sub>
                                  <m:r>
                                    <a:rPr lang="it-IT" sz="2400" b="0" i="1" smtClean="0">
                                      <a:latin typeface="Cambria Math" panose="02040503050406030204" pitchFamily="18" charset="0"/>
                                    </a:rPr>
                                    <m:t>0</m:t>
                                  </m:r>
                                </m:sub>
                                <m:sup>
                                  <m:r>
                                    <a:rPr lang="it-IT" sz="2400" b="0" i="1" smtClean="0">
                                      <a:latin typeface="Cambria Math" panose="02040503050406030204" pitchFamily="18" charset="0"/>
                                    </a:rPr>
                                    <m:t>2</m:t>
                                  </m:r>
                                </m:sup>
                              </m:sSubSup>
                            </m:num>
                            <m:den>
                              <m:r>
                                <a:rPr lang="it-IT" sz="2400" b="0" i="1" smtClean="0">
                                  <a:latin typeface="Cambria Math" panose="02040503050406030204" pitchFamily="18" charset="0"/>
                                </a:rPr>
                                <m:t>16</m:t>
                              </m:r>
                            </m:den>
                          </m:f>
                        </m:e>
                      </m:d>
                    </m:oMath>
                  </m:oMathPara>
                </a14:m>
                <a:endParaRPr lang="it-IT" sz="2400" dirty="0"/>
              </a:p>
              <a:p>
                <a:r>
                  <a:rPr lang="it-IT" sz="2300" b="1" dirty="0">
                    <a:solidFill>
                      <a:srgbClr val="FF0000"/>
                    </a:solidFill>
                  </a:rPr>
                  <a:t>Si scelgono </a:t>
                </a:r>
                <a:r>
                  <a:rPr lang="it-IT" sz="2300" b="1" dirty="0" err="1">
                    <a:solidFill>
                      <a:srgbClr val="FF0000"/>
                    </a:solidFill>
                  </a:rPr>
                  <a:t>nlen</a:t>
                </a:r>
                <a:r>
                  <a:rPr lang="it-IT" sz="2300" b="1" dirty="0">
                    <a:solidFill>
                      <a:srgbClr val="FF0000"/>
                    </a:solidFill>
                  </a:rPr>
                  <a:t>  Lunghezze diverse </a:t>
                </a:r>
              </a:p>
              <a:p>
                <a:r>
                  <a:rPr lang="it-IT" sz="2300" b="1" dirty="0">
                    <a:solidFill>
                      <a:srgbClr val="FF0000"/>
                    </a:solidFill>
                  </a:rPr>
                  <a:t>Per ogni lunghezza si misura </a:t>
                </a:r>
                <a:r>
                  <a:rPr lang="it-IT" sz="2300" b="1" dirty="0" err="1">
                    <a:solidFill>
                      <a:srgbClr val="FF0000"/>
                    </a:solidFill>
                  </a:rPr>
                  <a:t>nmeas</a:t>
                </a:r>
                <a:r>
                  <a:rPr lang="it-IT" sz="2300" b="1" dirty="0">
                    <a:solidFill>
                      <a:srgbClr val="FF0000"/>
                    </a:solidFill>
                  </a:rPr>
                  <a:t> = 10 volte il periodo</a:t>
                </a:r>
              </a:p>
              <a:p>
                <a:endParaRPr lang="it-IT" sz="2300" b="1" dirty="0">
                  <a:solidFill>
                    <a:srgbClr val="FF0000"/>
                  </a:solidFill>
                </a:endParaRPr>
              </a:p>
              <a:p>
                <a:r>
                  <a:rPr lang="it-IT" sz="2300" b="1" dirty="0">
                    <a:solidFill>
                      <a:schemeClr val="accent1">
                        <a:lumMod val="50000"/>
                      </a:schemeClr>
                    </a:solidFill>
                  </a:rPr>
                  <a:t>Per ogni lunghezza si ricava periodo medio ed errore </a:t>
                </a:r>
              </a:p>
              <a:p>
                <a:r>
                  <a:rPr lang="it-IT" sz="2300" b="1" dirty="0">
                    <a:solidFill>
                      <a:schemeClr val="accent1">
                        <a:lumMod val="50000"/>
                      </a:schemeClr>
                    </a:solidFill>
                  </a:rPr>
                  <a:t>Per ogni lunghezza si calcola il rapporto </a:t>
                </a:r>
                <a14:m>
                  <m:oMath xmlns:m="http://schemas.openxmlformats.org/officeDocument/2006/math">
                    <m:f>
                      <m:fPr>
                        <m:ctrlPr>
                          <a:rPr lang="it-IT" sz="2300" b="1" i="1" smtClean="0">
                            <a:solidFill>
                              <a:schemeClr val="accent1">
                                <a:lumMod val="50000"/>
                              </a:schemeClr>
                            </a:solidFill>
                            <a:latin typeface="Cambria Math" panose="02040503050406030204" pitchFamily="18" charset="0"/>
                          </a:rPr>
                        </m:ctrlPr>
                      </m:fPr>
                      <m:num>
                        <m:sSubSup>
                          <m:sSubSupPr>
                            <m:ctrlPr>
                              <a:rPr lang="it-IT" sz="2300" b="1" i="1" smtClean="0">
                                <a:solidFill>
                                  <a:schemeClr val="accent1">
                                    <a:lumMod val="50000"/>
                                  </a:schemeClr>
                                </a:solidFill>
                                <a:latin typeface="Cambria Math" panose="02040503050406030204" pitchFamily="18" charset="0"/>
                              </a:rPr>
                            </m:ctrlPr>
                          </m:sSubSupPr>
                          <m:e>
                            <m:r>
                              <a:rPr lang="it-IT" sz="2300" b="1" i="1" smtClean="0">
                                <a:solidFill>
                                  <a:schemeClr val="accent1">
                                    <a:lumMod val="50000"/>
                                  </a:schemeClr>
                                </a:solidFill>
                                <a:latin typeface="Cambria Math" panose="02040503050406030204" pitchFamily="18" charset="0"/>
                              </a:rPr>
                              <m:t>𝑻</m:t>
                            </m:r>
                          </m:e>
                          <m:sub>
                            <m:r>
                              <a:rPr lang="it-IT" sz="2300" b="1" i="1" smtClean="0">
                                <a:solidFill>
                                  <a:schemeClr val="accent1">
                                    <a:lumMod val="50000"/>
                                  </a:schemeClr>
                                </a:solidFill>
                                <a:latin typeface="Cambria Math" panose="02040503050406030204" pitchFamily="18" charset="0"/>
                              </a:rPr>
                              <m:t>𝒊</m:t>
                            </m:r>
                          </m:sub>
                          <m:sup>
                            <m:r>
                              <a:rPr lang="it-IT" sz="2300" b="1" i="1" smtClean="0">
                                <a:solidFill>
                                  <a:schemeClr val="accent1">
                                    <a:lumMod val="50000"/>
                                  </a:schemeClr>
                                </a:solidFill>
                                <a:latin typeface="Cambria Math" panose="02040503050406030204" pitchFamily="18" charset="0"/>
                              </a:rPr>
                              <m:t>𝟐</m:t>
                            </m:r>
                          </m:sup>
                        </m:sSubSup>
                      </m:num>
                      <m:den>
                        <m:sSub>
                          <m:sSubPr>
                            <m:ctrlPr>
                              <a:rPr lang="it-IT" sz="2300" b="1" i="1" smtClean="0">
                                <a:solidFill>
                                  <a:schemeClr val="accent1">
                                    <a:lumMod val="50000"/>
                                  </a:schemeClr>
                                </a:solidFill>
                                <a:latin typeface="Cambria Math" panose="02040503050406030204" pitchFamily="18" charset="0"/>
                              </a:rPr>
                            </m:ctrlPr>
                          </m:sSubPr>
                          <m:e>
                            <m:r>
                              <a:rPr lang="it-IT" sz="2300" b="1" i="1" smtClean="0">
                                <a:solidFill>
                                  <a:schemeClr val="accent1">
                                    <a:lumMod val="50000"/>
                                  </a:schemeClr>
                                </a:solidFill>
                                <a:latin typeface="Cambria Math" panose="02040503050406030204" pitchFamily="18" charset="0"/>
                              </a:rPr>
                              <m:t>𝑳</m:t>
                            </m:r>
                          </m:e>
                          <m:sub>
                            <m:r>
                              <a:rPr lang="it-IT" sz="2300" b="1" i="1" smtClean="0">
                                <a:solidFill>
                                  <a:schemeClr val="accent1">
                                    <a:lumMod val="50000"/>
                                  </a:schemeClr>
                                </a:solidFill>
                                <a:latin typeface="Cambria Math" panose="02040503050406030204" pitchFamily="18" charset="0"/>
                              </a:rPr>
                              <m:t>𝒊</m:t>
                            </m:r>
                          </m:sub>
                        </m:sSub>
                      </m:den>
                    </m:f>
                    <m:r>
                      <a:rPr lang="it-IT" sz="2300" b="1" i="1" smtClean="0">
                        <a:solidFill>
                          <a:schemeClr val="accent1">
                            <a:lumMod val="50000"/>
                          </a:schemeClr>
                        </a:solidFill>
                        <a:latin typeface="Cambria Math" panose="02040503050406030204" pitchFamily="18" charset="0"/>
                      </a:rPr>
                      <m:t>=</m:t>
                    </m:r>
                    <m:sSub>
                      <m:sSubPr>
                        <m:ctrlPr>
                          <a:rPr lang="it-IT" sz="2300" b="1" i="1" smtClean="0">
                            <a:solidFill>
                              <a:schemeClr val="accent1">
                                <a:lumMod val="50000"/>
                              </a:schemeClr>
                            </a:solidFill>
                            <a:latin typeface="Cambria Math" panose="02040503050406030204" pitchFamily="18" charset="0"/>
                          </a:rPr>
                        </m:ctrlPr>
                      </m:sSubPr>
                      <m:e>
                        <m:r>
                          <a:rPr lang="it-IT" sz="2300" b="1" i="1" smtClean="0">
                            <a:solidFill>
                              <a:schemeClr val="accent1">
                                <a:lumMod val="50000"/>
                              </a:schemeClr>
                            </a:solidFill>
                            <a:latin typeface="Cambria Math" panose="02040503050406030204" pitchFamily="18" charset="0"/>
                          </a:rPr>
                          <m:t>𝒔</m:t>
                        </m:r>
                      </m:e>
                      <m:sub>
                        <m:r>
                          <a:rPr lang="it-IT" sz="2300" b="1" i="1" smtClean="0">
                            <a:solidFill>
                              <a:schemeClr val="accent1">
                                <a:lumMod val="50000"/>
                              </a:schemeClr>
                            </a:solidFill>
                            <a:latin typeface="Cambria Math" panose="02040503050406030204" pitchFamily="18" charset="0"/>
                          </a:rPr>
                          <m:t>𝒊</m:t>
                        </m:r>
                      </m:sub>
                    </m:sSub>
                    <m:r>
                      <a:rPr lang="it-IT" sz="2300" b="1" i="1" smtClean="0">
                        <a:solidFill>
                          <a:schemeClr val="accent1">
                            <a:lumMod val="50000"/>
                          </a:schemeClr>
                        </a:solidFill>
                        <a:latin typeface="Cambria Math" panose="02040503050406030204" pitchFamily="18" charset="0"/>
                      </a:rPr>
                      <m:t> </m:t>
                    </m:r>
                    <m:r>
                      <a:rPr lang="it-IT" sz="2300" b="1" i="1" smtClean="0">
                        <a:solidFill>
                          <a:schemeClr val="accent1">
                            <a:lumMod val="50000"/>
                          </a:schemeClr>
                        </a:solidFill>
                        <a:latin typeface="Cambria Math" panose="02040503050406030204" pitchFamily="18" charset="0"/>
                        <a:ea typeface="Cambria Math" panose="02040503050406030204" pitchFamily="18" charset="0"/>
                      </a:rPr>
                      <m:t>±</m:t>
                    </m:r>
                    <m:sSub>
                      <m:sSubPr>
                        <m:ctrlPr>
                          <a:rPr lang="it-IT" sz="2300" b="1" i="1" smtClean="0">
                            <a:solidFill>
                              <a:schemeClr val="accent1">
                                <a:lumMod val="50000"/>
                              </a:schemeClr>
                            </a:solidFill>
                            <a:latin typeface="Cambria Math" panose="02040503050406030204" pitchFamily="18" charset="0"/>
                            <a:ea typeface="Cambria Math" panose="02040503050406030204" pitchFamily="18" charset="0"/>
                          </a:rPr>
                        </m:ctrlPr>
                      </m:sSubPr>
                      <m:e>
                        <m:r>
                          <a:rPr lang="it-IT" sz="2300" b="1" i="1" smtClean="0">
                            <a:solidFill>
                              <a:schemeClr val="accent1">
                                <a:lumMod val="50000"/>
                              </a:schemeClr>
                            </a:solidFill>
                            <a:latin typeface="Cambria Math" panose="02040503050406030204" pitchFamily="18" charset="0"/>
                            <a:ea typeface="Cambria Math" panose="02040503050406030204" pitchFamily="18" charset="0"/>
                          </a:rPr>
                          <m:t>𝒆</m:t>
                        </m:r>
                      </m:e>
                      <m:sub>
                        <m:r>
                          <a:rPr lang="it-IT" sz="2300" b="1" i="1" smtClean="0">
                            <a:solidFill>
                              <a:schemeClr val="accent1">
                                <a:lumMod val="50000"/>
                              </a:schemeClr>
                            </a:solidFill>
                            <a:latin typeface="Cambria Math" panose="02040503050406030204" pitchFamily="18" charset="0"/>
                            <a:ea typeface="Cambria Math" panose="02040503050406030204" pitchFamily="18" charset="0"/>
                          </a:rPr>
                          <m:t>𝒊</m:t>
                        </m:r>
                        <m:r>
                          <a:rPr lang="it-IT" sz="2300" b="1" i="1" smtClean="0">
                            <a:solidFill>
                              <a:schemeClr val="accent1">
                                <a:lumMod val="50000"/>
                              </a:schemeClr>
                            </a:solidFill>
                            <a:latin typeface="Cambria Math" panose="02040503050406030204" pitchFamily="18" charset="0"/>
                            <a:ea typeface="Cambria Math" panose="02040503050406030204" pitchFamily="18" charset="0"/>
                          </a:rPr>
                          <m:t> </m:t>
                        </m:r>
                      </m:sub>
                    </m:sSub>
                    <m:r>
                      <a:rPr lang="it-IT" sz="2300" b="1" i="1" smtClean="0">
                        <a:solidFill>
                          <a:schemeClr val="accent1">
                            <a:lumMod val="50000"/>
                          </a:schemeClr>
                        </a:solidFill>
                        <a:latin typeface="Cambria Math" panose="02040503050406030204" pitchFamily="18" charset="0"/>
                        <a:ea typeface="Cambria Math" panose="02040503050406030204" pitchFamily="18" charset="0"/>
                      </a:rPr>
                      <m:t> </m:t>
                    </m:r>
                  </m:oMath>
                </a14:m>
                <a:r>
                  <a:rPr lang="it-IT" sz="2300" b="1" dirty="0">
                    <a:solidFill>
                      <a:schemeClr val="accent1">
                        <a:lumMod val="50000"/>
                      </a:schemeClr>
                    </a:solidFill>
                  </a:rPr>
                  <a:t>  (i=1,….,</a:t>
                </a:r>
                <a:r>
                  <a:rPr lang="it-IT" sz="2300" b="1" dirty="0" err="1">
                    <a:solidFill>
                      <a:schemeClr val="accent1">
                        <a:lumMod val="50000"/>
                      </a:schemeClr>
                    </a:solidFill>
                  </a:rPr>
                  <a:t>nlen</a:t>
                </a:r>
                <a:r>
                  <a:rPr lang="it-IT" sz="2300" b="1" dirty="0">
                    <a:solidFill>
                      <a:schemeClr val="accent1">
                        <a:lumMod val="50000"/>
                      </a:schemeClr>
                    </a:solidFill>
                  </a:rPr>
                  <a:t>)</a:t>
                </a:r>
              </a:p>
              <a:p>
                <a:r>
                  <a:rPr lang="it-IT" sz="2300" b="1" dirty="0">
                    <a:solidFill>
                      <a:schemeClr val="accent1">
                        <a:lumMod val="50000"/>
                      </a:schemeClr>
                    </a:solidFill>
                  </a:rPr>
                  <a:t>Si determina la media </a:t>
                </a:r>
                <a14:m>
                  <m:oMath xmlns:m="http://schemas.openxmlformats.org/officeDocument/2006/math">
                    <m:acc>
                      <m:accPr>
                        <m:chr m:val="̅"/>
                        <m:ctrlPr>
                          <a:rPr lang="pt-BR" sz="2300" b="1" i="1" smtClean="0">
                            <a:solidFill>
                              <a:schemeClr val="accent1">
                                <a:lumMod val="50000"/>
                              </a:schemeClr>
                            </a:solidFill>
                            <a:latin typeface="Cambria Math" panose="02040503050406030204" pitchFamily="18" charset="0"/>
                          </a:rPr>
                        </m:ctrlPr>
                      </m:accPr>
                      <m:e>
                        <m:r>
                          <a:rPr lang="it-IT" sz="2300" b="1" i="1" smtClean="0">
                            <a:solidFill>
                              <a:schemeClr val="accent1">
                                <a:lumMod val="50000"/>
                              </a:schemeClr>
                            </a:solidFill>
                            <a:latin typeface="Cambria Math" panose="02040503050406030204" pitchFamily="18" charset="0"/>
                          </a:rPr>
                          <m:t>𝒔</m:t>
                        </m:r>
                        <m:r>
                          <a:rPr lang="it-IT" sz="2300" b="1" i="1" smtClean="0">
                            <a:solidFill>
                              <a:schemeClr val="accent1">
                                <a:lumMod val="50000"/>
                              </a:schemeClr>
                            </a:solidFill>
                            <a:latin typeface="Cambria Math" panose="02040503050406030204" pitchFamily="18" charset="0"/>
                          </a:rPr>
                          <m:t> </m:t>
                        </m:r>
                      </m:e>
                    </m:acc>
                    <m:r>
                      <a:rPr lang="it-IT" sz="2300" b="1" i="1" smtClean="0">
                        <a:solidFill>
                          <a:schemeClr val="accent1">
                            <a:lumMod val="50000"/>
                          </a:schemeClr>
                        </a:solidFill>
                        <a:latin typeface="Cambria Math" panose="02040503050406030204" pitchFamily="18" charset="0"/>
                      </a:rPr>
                      <m:t>   </m:t>
                    </m:r>
                  </m:oMath>
                </a14:m>
                <a:r>
                  <a:rPr lang="it-IT" sz="2300" b="1" dirty="0">
                    <a:solidFill>
                      <a:schemeClr val="accent1">
                        <a:lumMod val="50000"/>
                      </a:schemeClr>
                    </a:solidFill>
                  </a:rPr>
                  <a:t> (media pesata)</a:t>
                </a:r>
              </a:p>
              <a:p>
                <a:endParaRPr lang="it-IT" sz="2300" b="1" dirty="0">
                  <a:solidFill>
                    <a:schemeClr val="accent1">
                      <a:lumMod val="50000"/>
                    </a:schemeClr>
                  </a:solidFill>
                </a:endParaRPr>
              </a:p>
              <a:p>
                <a:r>
                  <a:rPr lang="it-IT" b="1" dirty="0">
                    <a:solidFill>
                      <a:schemeClr val="tx1"/>
                    </a:solidFill>
                  </a:rPr>
                  <a:t>Si determina     </a:t>
                </a:r>
                <a14:m>
                  <m:oMath xmlns:m="http://schemas.openxmlformats.org/officeDocument/2006/math">
                    <m:r>
                      <a:rPr lang="it-IT" b="1" i="1" smtClean="0">
                        <a:solidFill>
                          <a:schemeClr val="tx1"/>
                        </a:solidFill>
                        <a:latin typeface="Cambria Math" panose="02040503050406030204" pitchFamily="18" charset="0"/>
                      </a:rPr>
                      <m:t>𝒈</m:t>
                    </m:r>
                    <m:r>
                      <a:rPr lang="it-IT" b="1" i="1" smtClean="0">
                        <a:solidFill>
                          <a:schemeClr val="tx1"/>
                        </a:solidFill>
                        <a:latin typeface="Cambria Math" panose="02040503050406030204" pitchFamily="18" charset="0"/>
                      </a:rPr>
                      <m:t>=</m:t>
                    </m:r>
                    <m:f>
                      <m:fPr>
                        <m:ctrlPr>
                          <a:rPr lang="it-IT" b="1" i="1" smtClean="0">
                            <a:solidFill>
                              <a:schemeClr val="tx1"/>
                            </a:solidFill>
                            <a:latin typeface="Cambria Math" panose="02040503050406030204" pitchFamily="18" charset="0"/>
                          </a:rPr>
                        </m:ctrlPr>
                      </m:fPr>
                      <m:num>
                        <m:r>
                          <a:rPr lang="it-IT" b="1" i="0" smtClean="0">
                            <a:solidFill>
                              <a:schemeClr val="tx1"/>
                            </a:solidFill>
                            <a:latin typeface="Cambria Math" panose="02040503050406030204" pitchFamily="18" charset="0"/>
                          </a:rPr>
                          <m:t>𝟒</m:t>
                        </m:r>
                        <m:sSup>
                          <m:sSupPr>
                            <m:ctrlPr>
                              <a:rPr lang="it-IT" b="1" i="1" smtClean="0">
                                <a:solidFill>
                                  <a:schemeClr val="tx1"/>
                                </a:solidFill>
                                <a:latin typeface="Cambria Math" panose="02040503050406030204" pitchFamily="18" charset="0"/>
                              </a:rPr>
                            </m:ctrlPr>
                          </m:sSupPr>
                          <m:e>
                            <m:r>
                              <a:rPr lang="it-IT" b="1" i="1" smtClean="0">
                                <a:solidFill>
                                  <a:schemeClr val="tx1"/>
                                </a:solidFill>
                                <a:latin typeface="Cambria Math" panose="02040503050406030204" pitchFamily="18" charset="0"/>
                                <a:ea typeface="Cambria Math" panose="02040503050406030204" pitchFamily="18" charset="0"/>
                              </a:rPr>
                              <m:t>𝝅</m:t>
                            </m:r>
                          </m:e>
                          <m:sup>
                            <m:r>
                              <a:rPr lang="it-IT" b="1" i="1" smtClean="0">
                                <a:solidFill>
                                  <a:schemeClr val="tx1"/>
                                </a:solidFill>
                                <a:latin typeface="Cambria Math" panose="02040503050406030204" pitchFamily="18" charset="0"/>
                              </a:rPr>
                              <m:t>𝟐</m:t>
                            </m:r>
                          </m:sup>
                        </m:sSup>
                      </m:num>
                      <m:den>
                        <m:acc>
                          <m:accPr>
                            <m:chr m:val="̅"/>
                            <m:ctrlPr>
                              <a:rPr lang="pt-BR" b="1" i="1">
                                <a:solidFill>
                                  <a:schemeClr val="tx1"/>
                                </a:solidFill>
                                <a:latin typeface="Cambria Math" panose="02040503050406030204" pitchFamily="18" charset="0"/>
                              </a:rPr>
                            </m:ctrlPr>
                          </m:accPr>
                          <m:e>
                            <m:r>
                              <a:rPr lang="it-IT" b="1" i="1" smtClean="0">
                                <a:solidFill>
                                  <a:schemeClr val="tx1"/>
                                </a:solidFill>
                                <a:latin typeface="Cambria Math" panose="02040503050406030204" pitchFamily="18" charset="0"/>
                              </a:rPr>
                              <m:t>𝒔</m:t>
                            </m:r>
                            <m:r>
                              <a:rPr lang="it-IT" b="1" i="1" smtClean="0">
                                <a:solidFill>
                                  <a:schemeClr val="tx1"/>
                                </a:solidFill>
                                <a:latin typeface="Cambria Math" panose="02040503050406030204" pitchFamily="18" charset="0"/>
                              </a:rPr>
                              <m:t> </m:t>
                            </m:r>
                          </m:e>
                        </m:acc>
                      </m:den>
                    </m:f>
                    <m:r>
                      <a:rPr lang="it-IT" b="1" i="1" smtClean="0">
                        <a:solidFill>
                          <a:schemeClr val="tx1"/>
                        </a:solidFill>
                        <a:latin typeface="Cambria Math" panose="02040503050406030204" pitchFamily="18" charset="0"/>
                      </a:rPr>
                      <m:t>  </m:t>
                    </m:r>
                  </m:oMath>
                </a14:m>
                <a:endParaRPr lang="it-IT" b="1" dirty="0">
                  <a:solidFill>
                    <a:schemeClr val="tx1"/>
                  </a:solidFill>
                </a:endParaRPr>
              </a:p>
              <a:p>
                <a:r>
                  <a:rPr lang="it-IT" b="1" dirty="0">
                    <a:solidFill>
                      <a:schemeClr val="tx1"/>
                    </a:solidFill>
                  </a:rPr>
                  <a:t>Si determina    </a:t>
                </a:r>
                <a14:m>
                  <m:oMath xmlns:m="http://schemas.openxmlformats.org/officeDocument/2006/math">
                    <m:sSup>
                      <m:sSupPr>
                        <m:ctrlPr>
                          <a:rPr lang="it-IT" b="1" i="1" smtClean="0">
                            <a:solidFill>
                              <a:schemeClr val="tx1"/>
                            </a:solidFill>
                            <a:latin typeface="Cambria Math" panose="02040503050406030204" pitchFamily="18" charset="0"/>
                          </a:rPr>
                        </m:ctrlPr>
                      </m:sSupPr>
                      <m:e>
                        <m:r>
                          <a:rPr lang="it-IT" b="1" i="1" smtClean="0">
                            <a:solidFill>
                              <a:schemeClr val="tx1"/>
                            </a:solidFill>
                            <a:latin typeface="Cambria Math" panose="02040503050406030204" pitchFamily="18" charset="0"/>
                            <a:ea typeface="Cambria Math" panose="02040503050406030204" pitchFamily="18" charset="0"/>
                          </a:rPr>
                          <m:t>𝝌</m:t>
                        </m:r>
                      </m:e>
                      <m:sup>
                        <m:r>
                          <a:rPr lang="it-IT" b="1" i="1" smtClean="0">
                            <a:solidFill>
                              <a:schemeClr val="tx1"/>
                            </a:solidFill>
                            <a:latin typeface="Cambria Math" panose="02040503050406030204" pitchFamily="18" charset="0"/>
                          </a:rPr>
                          <m:t>𝟐</m:t>
                        </m:r>
                      </m:sup>
                    </m:sSup>
                    <m:r>
                      <a:rPr lang="it-IT" b="1" i="1" smtClean="0">
                        <a:solidFill>
                          <a:schemeClr val="tx1"/>
                        </a:solidFill>
                        <a:latin typeface="Cambria Math" panose="02040503050406030204" pitchFamily="18" charset="0"/>
                      </a:rPr>
                      <m:t>=</m:t>
                    </m:r>
                    <m:nary>
                      <m:naryPr>
                        <m:chr m:val="∑"/>
                        <m:ctrlPr>
                          <a:rPr lang="it-IT" b="1" i="1" smtClean="0">
                            <a:solidFill>
                              <a:schemeClr val="tx1"/>
                            </a:solidFill>
                            <a:latin typeface="Cambria Math" panose="02040503050406030204" pitchFamily="18" charset="0"/>
                          </a:rPr>
                        </m:ctrlPr>
                      </m:naryPr>
                      <m:sub>
                        <m:r>
                          <m:rPr>
                            <m:brk m:alnAt="23"/>
                          </m:rPr>
                          <a:rPr lang="it-IT" b="1" i="1" smtClean="0">
                            <a:solidFill>
                              <a:schemeClr val="tx1"/>
                            </a:solidFill>
                            <a:latin typeface="Cambria Math" panose="02040503050406030204" pitchFamily="18" charset="0"/>
                          </a:rPr>
                          <m:t>𝒊</m:t>
                        </m:r>
                        <m:r>
                          <a:rPr lang="it-IT" b="1" i="1" smtClean="0">
                            <a:solidFill>
                              <a:schemeClr val="tx1"/>
                            </a:solidFill>
                            <a:latin typeface="Cambria Math" panose="02040503050406030204" pitchFamily="18" charset="0"/>
                          </a:rPr>
                          <m:t>=</m:t>
                        </m:r>
                        <m:r>
                          <a:rPr lang="it-IT" b="1" i="1" smtClean="0">
                            <a:solidFill>
                              <a:schemeClr val="tx1"/>
                            </a:solidFill>
                            <a:latin typeface="Cambria Math" panose="02040503050406030204" pitchFamily="18" charset="0"/>
                          </a:rPr>
                          <m:t>𝟏</m:t>
                        </m:r>
                      </m:sub>
                      <m:sup>
                        <m:r>
                          <a:rPr lang="it-IT" b="1" i="1" smtClean="0">
                            <a:solidFill>
                              <a:schemeClr val="tx1"/>
                            </a:solidFill>
                            <a:latin typeface="Cambria Math" panose="02040503050406030204" pitchFamily="18" charset="0"/>
                          </a:rPr>
                          <m:t>𝒏𝒍𝒆𝒏</m:t>
                        </m:r>
                      </m:sup>
                      <m:e>
                        <m:f>
                          <m:fPr>
                            <m:ctrlPr>
                              <a:rPr lang="it-IT" b="1" i="1" smtClean="0">
                                <a:solidFill>
                                  <a:schemeClr val="tx1"/>
                                </a:solidFill>
                                <a:latin typeface="Cambria Math" panose="02040503050406030204" pitchFamily="18" charset="0"/>
                              </a:rPr>
                            </m:ctrlPr>
                          </m:fPr>
                          <m:num>
                            <m:r>
                              <a:rPr lang="it-IT" b="1" i="1" smtClean="0">
                                <a:solidFill>
                                  <a:schemeClr val="tx1"/>
                                </a:solidFill>
                                <a:latin typeface="Cambria Math" panose="02040503050406030204" pitchFamily="18" charset="0"/>
                              </a:rPr>
                              <m:t> </m:t>
                            </m:r>
                            <m:sSup>
                              <m:sSupPr>
                                <m:ctrlPr>
                                  <a:rPr lang="it-IT" b="1" i="1" smtClean="0">
                                    <a:solidFill>
                                      <a:schemeClr val="tx1"/>
                                    </a:solidFill>
                                    <a:latin typeface="Cambria Math" panose="02040503050406030204" pitchFamily="18" charset="0"/>
                                  </a:rPr>
                                </m:ctrlPr>
                              </m:sSupPr>
                              <m:e>
                                <m:d>
                                  <m:dPr>
                                    <m:ctrlPr>
                                      <a:rPr lang="it-IT" b="1" i="1" smtClean="0">
                                        <a:solidFill>
                                          <a:schemeClr val="tx1"/>
                                        </a:solidFill>
                                        <a:latin typeface="Cambria Math" panose="02040503050406030204" pitchFamily="18" charset="0"/>
                                      </a:rPr>
                                    </m:ctrlPr>
                                  </m:dPr>
                                  <m:e>
                                    <m:sSub>
                                      <m:sSubPr>
                                        <m:ctrlPr>
                                          <a:rPr lang="it-IT" b="1" i="1">
                                            <a:solidFill>
                                              <a:schemeClr val="tx1"/>
                                            </a:solidFill>
                                            <a:latin typeface="Cambria Math" panose="02040503050406030204" pitchFamily="18" charset="0"/>
                                          </a:rPr>
                                        </m:ctrlPr>
                                      </m:sSubPr>
                                      <m:e>
                                        <m:r>
                                          <a:rPr lang="it-IT" b="1" i="1" smtClean="0">
                                            <a:solidFill>
                                              <a:schemeClr val="tx1"/>
                                            </a:solidFill>
                                            <a:latin typeface="Cambria Math" panose="02040503050406030204" pitchFamily="18" charset="0"/>
                                          </a:rPr>
                                          <m:t>𝒔</m:t>
                                        </m:r>
                                      </m:e>
                                      <m:sub>
                                        <m:r>
                                          <a:rPr lang="it-IT" b="1" i="1" smtClean="0">
                                            <a:solidFill>
                                              <a:schemeClr val="tx1"/>
                                            </a:solidFill>
                                            <a:latin typeface="Cambria Math" panose="02040503050406030204" pitchFamily="18" charset="0"/>
                                          </a:rPr>
                                          <m:t>𝒊</m:t>
                                        </m:r>
                                        <m:r>
                                          <a:rPr lang="it-IT" b="1" i="1" smtClean="0">
                                            <a:solidFill>
                                              <a:schemeClr val="tx1"/>
                                            </a:solidFill>
                                            <a:latin typeface="Cambria Math" panose="02040503050406030204" pitchFamily="18" charset="0"/>
                                          </a:rPr>
                                          <m:t>  </m:t>
                                        </m:r>
                                      </m:sub>
                                    </m:sSub>
                                    <m:r>
                                      <a:rPr lang="it-IT" b="1" i="1" smtClean="0">
                                        <a:solidFill>
                                          <a:schemeClr val="tx1"/>
                                        </a:solidFill>
                                        <a:latin typeface="Cambria Math" panose="02040503050406030204" pitchFamily="18" charset="0"/>
                                      </a:rPr>
                                      <m:t>− </m:t>
                                    </m:r>
                                    <m:acc>
                                      <m:accPr>
                                        <m:chr m:val="̅"/>
                                        <m:ctrlPr>
                                          <a:rPr lang="it-IT" b="1" i="1">
                                            <a:solidFill>
                                              <a:schemeClr val="tx1"/>
                                            </a:solidFill>
                                            <a:latin typeface="Cambria Math" panose="02040503050406030204" pitchFamily="18" charset="0"/>
                                          </a:rPr>
                                        </m:ctrlPr>
                                      </m:accPr>
                                      <m:e>
                                        <m:r>
                                          <a:rPr lang="it-IT" b="1" i="1" smtClean="0">
                                            <a:solidFill>
                                              <a:schemeClr val="tx1"/>
                                            </a:solidFill>
                                            <a:latin typeface="Cambria Math" panose="02040503050406030204" pitchFamily="18" charset="0"/>
                                          </a:rPr>
                                          <m:t>𝒔</m:t>
                                        </m:r>
                                      </m:e>
                                    </m:acc>
                                  </m:e>
                                </m:d>
                              </m:e>
                              <m:sup>
                                <m:r>
                                  <a:rPr lang="it-IT" b="1" i="1" smtClean="0">
                                    <a:solidFill>
                                      <a:schemeClr val="tx1"/>
                                    </a:solidFill>
                                    <a:latin typeface="Cambria Math" panose="02040503050406030204" pitchFamily="18" charset="0"/>
                                  </a:rPr>
                                  <m:t>𝟐</m:t>
                                </m:r>
                              </m:sup>
                            </m:sSup>
                            <m:r>
                              <a:rPr lang="it-IT" b="1" i="1" smtClean="0">
                                <a:solidFill>
                                  <a:schemeClr val="tx1"/>
                                </a:solidFill>
                                <a:latin typeface="Cambria Math" panose="02040503050406030204" pitchFamily="18" charset="0"/>
                              </a:rPr>
                              <m:t> </m:t>
                            </m:r>
                          </m:num>
                          <m:den>
                            <m:sSubSup>
                              <m:sSubSupPr>
                                <m:ctrlPr>
                                  <a:rPr lang="it-IT" b="1" i="1" smtClean="0">
                                    <a:solidFill>
                                      <a:schemeClr val="tx1"/>
                                    </a:solidFill>
                                    <a:latin typeface="Cambria Math" panose="02040503050406030204" pitchFamily="18" charset="0"/>
                                  </a:rPr>
                                </m:ctrlPr>
                              </m:sSubSupPr>
                              <m:e>
                                <m:r>
                                  <a:rPr lang="it-IT" b="1" i="1" smtClean="0">
                                    <a:solidFill>
                                      <a:schemeClr val="tx1"/>
                                    </a:solidFill>
                                    <a:latin typeface="Cambria Math" panose="02040503050406030204" pitchFamily="18" charset="0"/>
                                  </a:rPr>
                                  <m:t>𝒆</m:t>
                                </m:r>
                              </m:e>
                              <m:sub>
                                <m:r>
                                  <a:rPr lang="it-IT" b="1" i="1" smtClean="0">
                                    <a:solidFill>
                                      <a:schemeClr val="tx1"/>
                                    </a:solidFill>
                                    <a:latin typeface="Cambria Math" panose="02040503050406030204" pitchFamily="18" charset="0"/>
                                  </a:rPr>
                                  <m:t>𝒊</m:t>
                                </m:r>
                              </m:sub>
                              <m:sup>
                                <m:r>
                                  <a:rPr lang="it-IT" b="1" i="1" smtClean="0">
                                    <a:solidFill>
                                      <a:schemeClr val="tx1"/>
                                    </a:solidFill>
                                    <a:latin typeface="Cambria Math" panose="02040503050406030204" pitchFamily="18" charset="0"/>
                                  </a:rPr>
                                  <m:t>𝟐</m:t>
                                </m:r>
                              </m:sup>
                            </m:sSubSup>
                          </m:den>
                        </m:f>
                      </m:e>
                    </m:nary>
                  </m:oMath>
                </a14:m>
                <a:endParaRPr lang="it-IT" b="1" dirty="0">
                  <a:solidFill>
                    <a:schemeClr val="tx1"/>
                  </a:solidFill>
                </a:endParaRPr>
              </a:p>
              <a:p>
                <a:endParaRPr lang="it-IT" dirty="0"/>
              </a:p>
              <a:p>
                <a:endParaRPr lang="it-IT" dirty="0"/>
              </a:p>
            </p:txBody>
          </p:sp>
        </mc:Choice>
        <mc:Fallback xmlns="">
          <p:sp>
            <p:nvSpPr>
              <p:cNvPr id="3" name="Segnaposto contenuto 2">
                <a:extLst>
                  <a:ext uri="{FF2B5EF4-FFF2-40B4-BE49-F238E27FC236}">
                    <a16:creationId xmlns:a16="http://schemas.microsoft.com/office/drawing/2014/main" id="{E47CEA39-4762-4E25-946F-78463D566B62}"/>
                  </a:ext>
                </a:extLst>
              </p:cNvPr>
              <p:cNvSpPr>
                <a:spLocks noGrp="1" noRot="1" noChangeAspect="1" noMove="1" noResize="1" noEditPoints="1" noAdjustHandles="1" noChangeArrowheads="1" noChangeShapeType="1" noTextEdit="1"/>
              </p:cNvSpPr>
              <p:nvPr>
                <p:ph idx="1"/>
              </p:nvPr>
            </p:nvSpPr>
            <p:spPr>
              <a:xfrm>
                <a:off x="636104" y="1413945"/>
                <a:ext cx="10797208" cy="4966977"/>
              </a:xfrm>
              <a:blipFill>
                <a:blip r:embed="rId2"/>
                <a:stretch>
                  <a:fillRect l="-734"/>
                </a:stretch>
              </a:blipFill>
            </p:spPr>
            <p:txBody>
              <a:bodyPr/>
              <a:lstStyle/>
              <a:p>
                <a:r>
                  <a:rPr lang="it-IT">
                    <a:noFill/>
                  </a:rPr>
                  <a:t> </a:t>
                </a:r>
              </a:p>
            </p:txBody>
          </p:sp>
        </mc:Fallback>
      </mc:AlternateContent>
      <p:sp>
        <p:nvSpPr>
          <p:cNvPr id="2" name="CasellaDiTesto 1">
            <a:extLst>
              <a:ext uri="{FF2B5EF4-FFF2-40B4-BE49-F238E27FC236}">
                <a16:creationId xmlns:a16="http://schemas.microsoft.com/office/drawing/2014/main" id="{893F086B-0BD5-400C-B5E5-AE76B1C2C251}"/>
              </a:ext>
            </a:extLst>
          </p:cNvPr>
          <p:cNvSpPr txBox="1"/>
          <p:nvPr/>
        </p:nvSpPr>
        <p:spPr>
          <a:xfrm>
            <a:off x="636104" y="477078"/>
            <a:ext cx="10972800" cy="707886"/>
          </a:xfrm>
          <a:prstGeom prst="rect">
            <a:avLst/>
          </a:prstGeom>
          <a:noFill/>
        </p:spPr>
        <p:txBody>
          <a:bodyPr wrap="square" rtlCol="0">
            <a:spAutoFit/>
          </a:bodyPr>
          <a:lstStyle/>
          <a:p>
            <a:r>
              <a:rPr lang="it-IT" sz="4000" dirty="0"/>
              <a:t>Procedura  per misurare g con un pendolo semplice   </a:t>
            </a:r>
          </a:p>
        </p:txBody>
      </p:sp>
      <p:sp>
        <p:nvSpPr>
          <p:cNvPr id="5" name="CasellaDiTesto 4">
            <a:extLst>
              <a:ext uri="{FF2B5EF4-FFF2-40B4-BE49-F238E27FC236}">
                <a16:creationId xmlns:a16="http://schemas.microsoft.com/office/drawing/2014/main" id="{26EE4C55-9FC6-4F74-A835-5F72330E1D67}"/>
              </a:ext>
            </a:extLst>
          </p:cNvPr>
          <p:cNvSpPr txBox="1"/>
          <p:nvPr/>
        </p:nvSpPr>
        <p:spPr>
          <a:xfrm flipH="1">
            <a:off x="8741465" y="2578030"/>
            <a:ext cx="2814431" cy="3539430"/>
          </a:xfrm>
          <a:prstGeom prst="rect">
            <a:avLst/>
          </a:prstGeom>
          <a:noFill/>
        </p:spPr>
        <p:txBody>
          <a:bodyPr wrap="square" rtlCol="0">
            <a:spAutoFit/>
          </a:bodyPr>
          <a:lstStyle/>
          <a:p>
            <a:r>
              <a:rPr lang="it-IT" sz="3200" b="1" dirty="0">
                <a:solidFill>
                  <a:srgbClr val="FF0000"/>
                </a:solidFill>
              </a:rPr>
              <a:t>Raccolta dati </a:t>
            </a:r>
          </a:p>
          <a:p>
            <a:endParaRPr lang="it-IT" sz="3200" b="1" dirty="0"/>
          </a:p>
          <a:p>
            <a:r>
              <a:rPr lang="it-IT" sz="3200" b="1" dirty="0">
                <a:solidFill>
                  <a:schemeClr val="accent1">
                    <a:lumMod val="50000"/>
                  </a:schemeClr>
                </a:solidFill>
              </a:rPr>
              <a:t>Algoritmo di </a:t>
            </a:r>
          </a:p>
          <a:p>
            <a:r>
              <a:rPr lang="it-IT" sz="3200" b="1" dirty="0">
                <a:solidFill>
                  <a:schemeClr val="accent1">
                    <a:lumMod val="50000"/>
                  </a:schemeClr>
                </a:solidFill>
              </a:rPr>
              <a:t>Analisi </a:t>
            </a:r>
          </a:p>
          <a:p>
            <a:endParaRPr lang="it-IT" sz="3200" b="1" dirty="0"/>
          </a:p>
          <a:p>
            <a:r>
              <a:rPr lang="it-IT" sz="3200" b="1" dirty="0"/>
              <a:t>Output  </a:t>
            </a:r>
          </a:p>
          <a:p>
            <a:endParaRPr lang="it-IT" sz="3200" b="1" dirty="0"/>
          </a:p>
        </p:txBody>
      </p:sp>
      <p:cxnSp>
        <p:nvCxnSpPr>
          <p:cNvPr id="7" name="Connettore diritto 6">
            <a:extLst>
              <a:ext uri="{FF2B5EF4-FFF2-40B4-BE49-F238E27FC236}">
                <a16:creationId xmlns:a16="http://schemas.microsoft.com/office/drawing/2014/main" id="{45D19F23-EB7D-4D28-ADFA-8C473A668C64}"/>
              </a:ext>
            </a:extLst>
          </p:cNvPr>
          <p:cNvCxnSpPr>
            <a:cxnSpLocks/>
          </p:cNvCxnSpPr>
          <p:nvPr/>
        </p:nvCxnSpPr>
        <p:spPr>
          <a:xfrm>
            <a:off x="815009" y="3429000"/>
            <a:ext cx="106183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ttore diritto 9">
            <a:extLst>
              <a:ext uri="{FF2B5EF4-FFF2-40B4-BE49-F238E27FC236}">
                <a16:creationId xmlns:a16="http://schemas.microsoft.com/office/drawing/2014/main" id="{DF2FB756-6F3D-40EF-931D-4EC1CF4ADC37}"/>
              </a:ext>
            </a:extLst>
          </p:cNvPr>
          <p:cNvCxnSpPr>
            <a:cxnSpLocks/>
          </p:cNvCxnSpPr>
          <p:nvPr/>
        </p:nvCxnSpPr>
        <p:spPr>
          <a:xfrm flipV="1">
            <a:off x="815009" y="4949687"/>
            <a:ext cx="1061830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F029A91A-09DD-4397-A4C8-DE0C5B3FDBB2}"/>
              </a:ext>
            </a:extLst>
          </p:cNvPr>
          <p:cNvCxnSpPr>
            <a:cxnSpLocks/>
          </p:cNvCxnSpPr>
          <p:nvPr/>
        </p:nvCxnSpPr>
        <p:spPr>
          <a:xfrm flipV="1">
            <a:off x="815009" y="6249190"/>
            <a:ext cx="10618303"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9624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BFC99798-E816-48F2-B0A1-D17585F02233}"/>
              </a:ext>
            </a:extLst>
          </p:cNvPr>
          <p:cNvSpPr/>
          <p:nvPr/>
        </p:nvSpPr>
        <p:spPr>
          <a:xfrm>
            <a:off x="414959" y="624218"/>
            <a:ext cx="2560983" cy="2007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FF0000"/>
              </a:solidFill>
              <a:highlight>
                <a:srgbClr val="FF0000"/>
              </a:highlight>
            </a:endParaRPr>
          </a:p>
        </p:txBody>
      </p:sp>
      <p:sp>
        <p:nvSpPr>
          <p:cNvPr id="7" name="Rettangolo con angoli arrotondati 6">
            <a:extLst>
              <a:ext uri="{FF2B5EF4-FFF2-40B4-BE49-F238E27FC236}">
                <a16:creationId xmlns:a16="http://schemas.microsoft.com/office/drawing/2014/main" id="{7915C6C4-9735-4E58-8D0A-C5FBB8FEC329}"/>
              </a:ext>
            </a:extLst>
          </p:cNvPr>
          <p:cNvSpPr/>
          <p:nvPr/>
        </p:nvSpPr>
        <p:spPr>
          <a:xfrm>
            <a:off x="4410339" y="2399139"/>
            <a:ext cx="2902226" cy="2007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con angoli arrotondati 7">
            <a:extLst>
              <a:ext uri="{FF2B5EF4-FFF2-40B4-BE49-F238E27FC236}">
                <a16:creationId xmlns:a16="http://schemas.microsoft.com/office/drawing/2014/main" id="{9FA6EC75-95B1-41F4-BA90-F8796C0C0DB8}"/>
              </a:ext>
            </a:extLst>
          </p:cNvPr>
          <p:cNvSpPr/>
          <p:nvPr/>
        </p:nvSpPr>
        <p:spPr>
          <a:xfrm>
            <a:off x="9110192" y="2399139"/>
            <a:ext cx="2835966" cy="2007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a destra 8">
            <a:extLst>
              <a:ext uri="{FF2B5EF4-FFF2-40B4-BE49-F238E27FC236}">
                <a16:creationId xmlns:a16="http://schemas.microsoft.com/office/drawing/2014/main" id="{68549B7C-5D4C-40CF-9F34-E0466B220A7C}"/>
              </a:ext>
            </a:extLst>
          </p:cNvPr>
          <p:cNvSpPr/>
          <p:nvPr/>
        </p:nvSpPr>
        <p:spPr>
          <a:xfrm rot="1602717">
            <a:off x="3325052" y="2219767"/>
            <a:ext cx="1061006" cy="437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Freccia a destra 9">
            <a:extLst>
              <a:ext uri="{FF2B5EF4-FFF2-40B4-BE49-F238E27FC236}">
                <a16:creationId xmlns:a16="http://schemas.microsoft.com/office/drawing/2014/main" id="{0783CEA9-C066-4D79-9B3F-CC66D303E110}"/>
              </a:ext>
            </a:extLst>
          </p:cNvPr>
          <p:cNvSpPr/>
          <p:nvPr/>
        </p:nvSpPr>
        <p:spPr>
          <a:xfrm>
            <a:off x="7624970" y="3241190"/>
            <a:ext cx="1172817" cy="437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F5A544CF-FDDE-42DF-8F52-C261A46BD94E}"/>
              </a:ext>
            </a:extLst>
          </p:cNvPr>
          <p:cNvSpPr txBox="1"/>
          <p:nvPr/>
        </p:nvSpPr>
        <p:spPr>
          <a:xfrm>
            <a:off x="523457" y="1027906"/>
            <a:ext cx="2560983" cy="1200329"/>
          </a:xfrm>
          <a:prstGeom prst="rect">
            <a:avLst/>
          </a:prstGeom>
          <a:noFill/>
        </p:spPr>
        <p:txBody>
          <a:bodyPr wrap="square" rtlCol="0">
            <a:spAutoFit/>
          </a:bodyPr>
          <a:lstStyle/>
          <a:p>
            <a:r>
              <a:rPr lang="it-IT" sz="3600" dirty="0"/>
              <a:t>Dati presi in  Laboratorio </a:t>
            </a:r>
          </a:p>
        </p:txBody>
      </p:sp>
      <p:sp>
        <p:nvSpPr>
          <p:cNvPr id="12" name="CasellaDiTesto 11">
            <a:extLst>
              <a:ext uri="{FF2B5EF4-FFF2-40B4-BE49-F238E27FC236}">
                <a16:creationId xmlns:a16="http://schemas.microsoft.com/office/drawing/2014/main" id="{C33A7CC5-3D1E-4DFE-94DA-B99E396F866F}"/>
              </a:ext>
            </a:extLst>
          </p:cNvPr>
          <p:cNvSpPr txBox="1"/>
          <p:nvPr/>
        </p:nvSpPr>
        <p:spPr>
          <a:xfrm>
            <a:off x="4405329" y="2747042"/>
            <a:ext cx="2898914" cy="1200329"/>
          </a:xfrm>
          <a:prstGeom prst="rect">
            <a:avLst/>
          </a:prstGeom>
          <a:noFill/>
        </p:spPr>
        <p:txBody>
          <a:bodyPr wrap="square" rtlCol="0">
            <a:spAutoFit/>
          </a:bodyPr>
          <a:lstStyle/>
          <a:p>
            <a:pPr algn="ctr"/>
            <a:r>
              <a:rPr lang="it-IT" sz="3600" dirty="0"/>
              <a:t>Algoritmo di   Analisi  </a:t>
            </a:r>
          </a:p>
        </p:txBody>
      </p:sp>
      <p:sp>
        <p:nvSpPr>
          <p:cNvPr id="13" name="CasellaDiTesto 12">
            <a:extLst>
              <a:ext uri="{FF2B5EF4-FFF2-40B4-BE49-F238E27FC236}">
                <a16:creationId xmlns:a16="http://schemas.microsoft.com/office/drawing/2014/main" id="{60392EE6-A7B4-43C3-9FA7-C8F38146507C}"/>
              </a:ext>
            </a:extLst>
          </p:cNvPr>
          <p:cNvSpPr txBox="1"/>
          <p:nvPr/>
        </p:nvSpPr>
        <p:spPr>
          <a:xfrm>
            <a:off x="9455426" y="3136685"/>
            <a:ext cx="1755913" cy="646331"/>
          </a:xfrm>
          <a:prstGeom prst="rect">
            <a:avLst/>
          </a:prstGeom>
          <a:noFill/>
        </p:spPr>
        <p:txBody>
          <a:bodyPr wrap="square" rtlCol="0">
            <a:spAutoFit/>
          </a:bodyPr>
          <a:lstStyle/>
          <a:p>
            <a:pPr algn="ctr"/>
            <a:r>
              <a:rPr lang="it-IT" sz="3600" dirty="0"/>
              <a:t>Output </a:t>
            </a:r>
          </a:p>
        </p:txBody>
      </p:sp>
      <p:sp>
        <p:nvSpPr>
          <p:cNvPr id="16" name="Rettangolo con angoli arrotondati 15">
            <a:extLst>
              <a:ext uri="{FF2B5EF4-FFF2-40B4-BE49-F238E27FC236}">
                <a16:creationId xmlns:a16="http://schemas.microsoft.com/office/drawing/2014/main" id="{BC2E48CC-2A39-43F1-86D4-6F760C3E5810}"/>
              </a:ext>
            </a:extLst>
          </p:cNvPr>
          <p:cNvSpPr/>
          <p:nvPr/>
        </p:nvSpPr>
        <p:spPr>
          <a:xfrm>
            <a:off x="487167" y="3459851"/>
            <a:ext cx="2560983" cy="2007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44AE52DA-384E-4790-926D-6AC9E2F3A13B}"/>
              </a:ext>
            </a:extLst>
          </p:cNvPr>
          <p:cNvSpPr txBox="1"/>
          <p:nvPr/>
        </p:nvSpPr>
        <p:spPr>
          <a:xfrm>
            <a:off x="487167" y="4083678"/>
            <a:ext cx="2575739" cy="646331"/>
          </a:xfrm>
          <a:prstGeom prst="rect">
            <a:avLst/>
          </a:prstGeom>
          <a:noFill/>
        </p:spPr>
        <p:txBody>
          <a:bodyPr wrap="square" rtlCol="0">
            <a:spAutoFit/>
          </a:bodyPr>
          <a:lstStyle/>
          <a:p>
            <a:r>
              <a:rPr lang="it-IT" sz="3600" dirty="0"/>
              <a:t>Dati Simulati</a:t>
            </a:r>
          </a:p>
        </p:txBody>
      </p:sp>
      <p:sp>
        <p:nvSpPr>
          <p:cNvPr id="20" name="Freccia a destra 19">
            <a:extLst>
              <a:ext uri="{FF2B5EF4-FFF2-40B4-BE49-F238E27FC236}">
                <a16:creationId xmlns:a16="http://schemas.microsoft.com/office/drawing/2014/main" id="{0106F520-831C-44D8-9192-C30C434EB1ED}"/>
              </a:ext>
            </a:extLst>
          </p:cNvPr>
          <p:cNvSpPr/>
          <p:nvPr/>
        </p:nvSpPr>
        <p:spPr>
          <a:xfrm rot="19508912">
            <a:off x="3253270" y="4026881"/>
            <a:ext cx="1061006" cy="437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788187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97C373-63FD-469C-B4FC-6DC577F36272}"/>
              </a:ext>
            </a:extLst>
          </p:cNvPr>
          <p:cNvSpPr>
            <a:spLocks noGrp="1"/>
          </p:cNvSpPr>
          <p:nvPr>
            <p:ph type="title"/>
          </p:nvPr>
        </p:nvSpPr>
        <p:spPr/>
        <p:txBody>
          <a:bodyPr/>
          <a:lstStyle/>
          <a:p>
            <a:pPr algn="ctr"/>
            <a:r>
              <a:rPr lang="it-IT" b="1" dirty="0"/>
              <a:t>Generazione dei dati simulati </a:t>
            </a:r>
          </a:p>
        </p:txBody>
      </p:sp>
      <p:sp>
        <p:nvSpPr>
          <p:cNvPr id="3" name="Segnaposto contenuto 2">
            <a:extLst>
              <a:ext uri="{FF2B5EF4-FFF2-40B4-BE49-F238E27FC236}">
                <a16:creationId xmlns:a16="http://schemas.microsoft.com/office/drawing/2014/main" id="{1640E643-79BB-488C-B0AF-7B6B7F393A86}"/>
              </a:ext>
            </a:extLst>
          </p:cNvPr>
          <p:cNvSpPr>
            <a:spLocks noGrp="1"/>
          </p:cNvSpPr>
          <p:nvPr>
            <p:ph idx="1"/>
          </p:nvPr>
        </p:nvSpPr>
        <p:spPr>
          <a:xfrm>
            <a:off x="838200" y="1487695"/>
            <a:ext cx="10515600" cy="5005180"/>
          </a:xfrm>
        </p:spPr>
        <p:txBody>
          <a:bodyPr>
            <a:normAutofit fontScale="77500" lnSpcReduction="20000"/>
          </a:bodyPr>
          <a:lstStyle/>
          <a:p>
            <a:pPr marL="0" indent="0">
              <a:buNone/>
            </a:pPr>
            <a:r>
              <a:rPr lang="it-IT" dirty="0"/>
              <a:t>La simulazione si effettua generando dati e «sporcandoli» </a:t>
            </a:r>
            <a:r>
              <a:rPr lang="it-IT" i="1" dirty="0"/>
              <a:t>(to </a:t>
            </a:r>
            <a:r>
              <a:rPr lang="it-IT" i="1" dirty="0" err="1"/>
              <a:t>smear</a:t>
            </a:r>
            <a:r>
              <a:rPr lang="it-IT" i="1" dirty="0"/>
              <a:t> </a:t>
            </a:r>
            <a:r>
              <a:rPr lang="it-IT" dirty="0"/>
              <a:t>in inglese!) con le distribuzione degli errori che si suppongono note. </a:t>
            </a:r>
          </a:p>
          <a:p>
            <a:pPr marL="0" indent="0">
              <a:buNone/>
            </a:pPr>
            <a:r>
              <a:rPr lang="it-IT" dirty="0"/>
              <a:t>Esempio</a:t>
            </a:r>
          </a:p>
          <a:p>
            <a:r>
              <a:rPr lang="it-IT" dirty="0"/>
              <a:t>I periodi si «sporcano» per l’effetto delle fluttuazione nel tempo di risposta umana (Dare lo start e stop al cronometro) </a:t>
            </a:r>
          </a:p>
          <a:p>
            <a:endParaRPr lang="it-IT" dirty="0"/>
          </a:p>
          <a:p>
            <a:pPr marL="0" indent="0">
              <a:buNone/>
            </a:pPr>
            <a:r>
              <a:rPr lang="it-IT" dirty="0"/>
              <a:t>        T-&gt; T + </a:t>
            </a:r>
            <a:r>
              <a:rPr lang="it-IT" dirty="0" err="1">
                <a:latin typeface="Symbol" panose="05050102010706020507" pitchFamily="18" charset="2"/>
              </a:rPr>
              <a:t>D</a:t>
            </a:r>
            <a:r>
              <a:rPr lang="it-IT" dirty="0" err="1"/>
              <a:t>t</a:t>
            </a:r>
            <a:r>
              <a:rPr lang="it-IT" dirty="0"/>
              <a:t>*</a:t>
            </a:r>
            <a:r>
              <a:rPr lang="it-IT" dirty="0" err="1"/>
              <a:t>random.normal</a:t>
            </a:r>
            <a:r>
              <a:rPr lang="it-IT" dirty="0"/>
              <a:t>()             Si assume </a:t>
            </a:r>
            <a:r>
              <a:rPr lang="it-IT" dirty="0" err="1"/>
              <a:t>smearing</a:t>
            </a:r>
            <a:r>
              <a:rPr lang="it-IT" dirty="0"/>
              <a:t>  gaussiano </a:t>
            </a:r>
          </a:p>
          <a:p>
            <a:r>
              <a:rPr lang="it-IT" dirty="0"/>
              <a:t>Le lunghezze si «sporcano» con la risoluzione del righello </a:t>
            </a:r>
          </a:p>
          <a:p>
            <a:pPr marL="0" indent="0">
              <a:buNone/>
            </a:pPr>
            <a:r>
              <a:rPr lang="it-IT" dirty="0"/>
              <a:t>       L -&gt; L + </a:t>
            </a:r>
            <a:r>
              <a:rPr lang="it-IT" dirty="0">
                <a:latin typeface="Symbol" panose="05050102010706020507" pitchFamily="18" charset="2"/>
              </a:rPr>
              <a:t>D</a:t>
            </a:r>
            <a:r>
              <a:rPr lang="it-IT" dirty="0"/>
              <a:t>l*(2random.uniform()-1)    Si assume «</a:t>
            </a:r>
            <a:r>
              <a:rPr lang="it-IT" dirty="0" err="1"/>
              <a:t>smearing</a:t>
            </a:r>
            <a:r>
              <a:rPr lang="it-IT" dirty="0"/>
              <a:t>» uniforme </a:t>
            </a:r>
          </a:p>
          <a:p>
            <a:pPr marL="0" indent="0">
              <a:buNone/>
            </a:pPr>
            <a:endParaRPr lang="it-IT" dirty="0"/>
          </a:p>
          <a:p>
            <a:pPr marL="0" indent="0">
              <a:buNone/>
            </a:pPr>
            <a:r>
              <a:rPr lang="it-IT" dirty="0"/>
              <a:t>Si testa la bontà dell’algoritmo di analisi dandogli in ingresso i dati simulati e controllando lo scarto tra l’output e quello che ci aspetta teoricamente.  Nel linguaggio della statistica: controllare la bontà di uno «stimatore».</a:t>
            </a:r>
          </a:p>
          <a:p>
            <a:pPr marL="0" indent="0">
              <a:buNone/>
            </a:pPr>
            <a:r>
              <a:rPr lang="it-IT" dirty="0"/>
              <a:t>IL metodo può inoltre suggerire la presenza di eventuali effetti sistematici e una cura per essi  (Ad esempio: Occorre  misurare l’ampiezza di oscillazione oppure basta accontentarsi che sia «genericamente» piccola ?) </a:t>
            </a:r>
          </a:p>
        </p:txBody>
      </p:sp>
    </p:spTree>
    <p:extLst>
      <p:ext uri="{BB962C8B-B14F-4D97-AF65-F5344CB8AC3E}">
        <p14:creationId xmlns:p14="http://schemas.microsoft.com/office/powerpoint/2010/main" val="587948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79780E-2C23-4477-B32E-33D3D9687D7F}"/>
              </a:ext>
            </a:extLst>
          </p:cNvPr>
          <p:cNvSpPr>
            <a:spLocks noGrp="1"/>
          </p:cNvSpPr>
          <p:nvPr>
            <p:ph type="title"/>
          </p:nvPr>
        </p:nvSpPr>
        <p:spPr>
          <a:xfrm>
            <a:off x="838200" y="365125"/>
            <a:ext cx="10515600" cy="1445798"/>
          </a:xfrm>
        </p:spPr>
        <p:txBody>
          <a:bodyPr>
            <a:normAutofit fontScale="90000"/>
          </a:bodyPr>
          <a:lstStyle/>
          <a:p>
            <a:pPr algn="just"/>
            <a:br>
              <a:rPr lang="it-IT" sz="3100" dirty="0"/>
            </a:br>
            <a:br>
              <a:rPr lang="it-IT" sz="3100" dirty="0"/>
            </a:br>
            <a:r>
              <a:rPr lang="it-IT" sz="2700" b="1" dirty="0"/>
              <a:t>Generazione dei dati simulati </a:t>
            </a:r>
            <a:r>
              <a:rPr lang="it-IT" sz="2700" dirty="0"/>
              <a:t>: ciclo sul numero di misure annidato nel ciclo sulle lunghezze. Ogni «</a:t>
            </a:r>
            <a:r>
              <a:rPr lang="it-IT" sz="2700" dirty="0" err="1"/>
              <a:t>smearing</a:t>
            </a:r>
            <a:r>
              <a:rPr lang="it-IT" sz="2700" dirty="0"/>
              <a:t>»  corrisponde al campionamento di una distribuzione. </a:t>
            </a:r>
            <a:br>
              <a:rPr lang="it-IT" sz="2700" dirty="0"/>
            </a:br>
            <a:r>
              <a:rPr lang="it-IT" sz="2700" dirty="0"/>
              <a:t>L’angolo viene scelto a caso uniforme tra un minimo e un massimo.</a:t>
            </a:r>
            <a:br>
              <a:rPr lang="it-IT" sz="2700" dirty="0"/>
            </a:br>
            <a:r>
              <a:rPr lang="it-IT" sz="2700" dirty="0"/>
              <a:t>Lo sperimentatore non si preoccupa di misurarlo !   (Fa bene ?)       </a:t>
            </a:r>
            <a:br>
              <a:rPr lang="it-IT" dirty="0"/>
            </a:br>
            <a:endParaRPr lang="it-IT" dirty="0"/>
          </a:p>
        </p:txBody>
      </p:sp>
      <p:sp>
        <p:nvSpPr>
          <p:cNvPr id="3" name="Segnaposto contenuto 2">
            <a:extLst>
              <a:ext uri="{FF2B5EF4-FFF2-40B4-BE49-F238E27FC236}">
                <a16:creationId xmlns:a16="http://schemas.microsoft.com/office/drawing/2014/main" id="{9F58E9A4-E903-4F3F-8CFB-CB936598FDA1}"/>
              </a:ext>
            </a:extLst>
          </p:cNvPr>
          <p:cNvSpPr>
            <a:spLocks noGrp="1"/>
          </p:cNvSpPr>
          <p:nvPr>
            <p:ph idx="1"/>
          </p:nvPr>
        </p:nvSpPr>
        <p:spPr>
          <a:xfrm>
            <a:off x="838200" y="2141537"/>
            <a:ext cx="10515600" cy="4351338"/>
          </a:xfrm>
        </p:spPr>
        <p:txBody>
          <a:bodyPr>
            <a:normAutofit fontScale="77500" lnSpcReduction="20000"/>
          </a:bodyPr>
          <a:lstStyle/>
          <a:p>
            <a:pPr marL="0" indent="0">
              <a:buNone/>
            </a:pPr>
            <a:r>
              <a:rPr lang="it-IT" dirty="0"/>
              <a:t>for </a:t>
            </a:r>
            <a:r>
              <a:rPr lang="it-IT" dirty="0" err="1"/>
              <a:t>ilen</a:t>
            </a:r>
            <a:r>
              <a:rPr lang="it-IT" dirty="0"/>
              <a:t> in range(</a:t>
            </a:r>
            <a:r>
              <a:rPr lang="it-IT" dirty="0" err="1"/>
              <a:t>len</a:t>
            </a:r>
            <a:r>
              <a:rPr lang="it-IT" dirty="0"/>
              <a:t>(</a:t>
            </a:r>
            <a:r>
              <a:rPr lang="it-IT" dirty="0" err="1"/>
              <a:t>lgen</a:t>
            </a:r>
            <a:r>
              <a:rPr lang="it-IT" dirty="0"/>
              <a:t>)): </a:t>
            </a:r>
          </a:p>
          <a:p>
            <a:pPr marL="0" indent="0">
              <a:buNone/>
            </a:pPr>
            <a:r>
              <a:rPr lang="it-IT" dirty="0"/>
              <a:t>    r = </a:t>
            </a:r>
            <a:r>
              <a:rPr lang="it-IT" dirty="0" err="1"/>
              <a:t>np.random.uniform</a:t>
            </a:r>
            <a:r>
              <a:rPr lang="it-IT" dirty="0"/>
              <a:t>()</a:t>
            </a:r>
          </a:p>
          <a:p>
            <a:pPr marL="0" indent="0">
              <a:buNone/>
            </a:pPr>
            <a:r>
              <a:rPr lang="it-IT" dirty="0"/>
              <a:t>    r = 2*r-1</a:t>
            </a:r>
          </a:p>
          <a:p>
            <a:pPr marL="0" indent="0">
              <a:buNone/>
            </a:pPr>
            <a:r>
              <a:rPr lang="it-IT" dirty="0"/>
              <a:t>    </a:t>
            </a:r>
            <a:r>
              <a:rPr lang="it-IT" b="1" dirty="0" err="1"/>
              <a:t>lrec</a:t>
            </a:r>
            <a:r>
              <a:rPr lang="it-IT" b="1" dirty="0"/>
              <a:t>[</a:t>
            </a:r>
            <a:r>
              <a:rPr lang="it-IT" b="1" dirty="0" err="1"/>
              <a:t>ilen</a:t>
            </a:r>
            <a:r>
              <a:rPr lang="it-IT" b="1" dirty="0"/>
              <a:t>] = </a:t>
            </a:r>
            <a:r>
              <a:rPr lang="it-IT" b="1" dirty="0" err="1"/>
              <a:t>lgen</a:t>
            </a:r>
            <a:r>
              <a:rPr lang="it-IT" b="1" dirty="0"/>
              <a:t>[</a:t>
            </a:r>
            <a:r>
              <a:rPr lang="it-IT" b="1" dirty="0" err="1"/>
              <a:t>ilen</a:t>
            </a:r>
            <a:r>
              <a:rPr lang="it-IT" b="1" dirty="0"/>
              <a:t>]+dl*r</a:t>
            </a:r>
            <a:r>
              <a:rPr lang="it-IT" dirty="0"/>
              <a:t>                                                # </a:t>
            </a:r>
            <a:r>
              <a:rPr lang="it-IT" dirty="0" err="1"/>
              <a:t>smearing</a:t>
            </a:r>
            <a:r>
              <a:rPr lang="it-IT" dirty="0"/>
              <a:t> </a:t>
            </a:r>
            <a:r>
              <a:rPr lang="it-IT" dirty="0" err="1"/>
              <a:t>length</a:t>
            </a:r>
            <a:endParaRPr lang="it-IT" dirty="0"/>
          </a:p>
          <a:p>
            <a:pPr marL="0" indent="0">
              <a:buNone/>
            </a:pPr>
            <a:r>
              <a:rPr lang="it-IT" dirty="0"/>
              <a:t>   for </a:t>
            </a:r>
            <a:r>
              <a:rPr lang="it-IT" dirty="0" err="1"/>
              <a:t>imeas</a:t>
            </a:r>
            <a:r>
              <a:rPr lang="it-IT" dirty="0"/>
              <a:t> in range(</a:t>
            </a:r>
            <a:r>
              <a:rPr lang="it-IT" dirty="0" err="1"/>
              <a:t>nmeas</a:t>
            </a:r>
            <a:r>
              <a:rPr lang="it-IT" dirty="0"/>
              <a:t>):</a:t>
            </a:r>
          </a:p>
          <a:p>
            <a:pPr marL="0" indent="0">
              <a:buNone/>
            </a:pPr>
            <a:r>
              <a:rPr lang="it-IT" dirty="0"/>
              <a:t>         a = 2*</a:t>
            </a:r>
            <a:r>
              <a:rPr lang="it-IT" dirty="0" err="1"/>
              <a:t>np.pi</a:t>
            </a:r>
            <a:r>
              <a:rPr lang="it-IT" dirty="0"/>
              <a:t>*</a:t>
            </a:r>
            <a:r>
              <a:rPr lang="it-IT" dirty="0" err="1"/>
              <a:t>np.sqrt</a:t>
            </a:r>
            <a:r>
              <a:rPr lang="it-IT" dirty="0"/>
              <a:t>(</a:t>
            </a:r>
            <a:r>
              <a:rPr lang="it-IT" dirty="0" err="1"/>
              <a:t>lgen</a:t>
            </a:r>
            <a:r>
              <a:rPr lang="it-IT" dirty="0"/>
              <a:t>[</a:t>
            </a:r>
            <a:r>
              <a:rPr lang="it-IT" dirty="0" err="1"/>
              <a:t>ilen</a:t>
            </a:r>
            <a:r>
              <a:rPr lang="it-IT" dirty="0"/>
              <a:t>]/g)</a:t>
            </a:r>
          </a:p>
          <a:p>
            <a:pPr marL="0" indent="0">
              <a:buNone/>
            </a:pPr>
            <a:r>
              <a:rPr lang="it-IT" dirty="0"/>
              <a:t>         r = </a:t>
            </a:r>
            <a:r>
              <a:rPr lang="it-IT" dirty="0" err="1"/>
              <a:t>np.random.uniform</a:t>
            </a:r>
            <a:r>
              <a:rPr lang="it-IT" dirty="0"/>
              <a:t>()</a:t>
            </a:r>
          </a:p>
          <a:p>
            <a:pPr marL="0" indent="0">
              <a:buNone/>
            </a:pPr>
            <a:r>
              <a:rPr lang="it-IT" b="1" dirty="0"/>
              <a:t>         theta = </a:t>
            </a:r>
            <a:r>
              <a:rPr lang="it-IT" b="1" dirty="0" err="1"/>
              <a:t>thetamin</a:t>
            </a:r>
            <a:r>
              <a:rPr lang="it-IT" b="1" dirty="0"/>
              <a:t> +(</a:t>
            </a:r>
            <a:r>
              <a:rPr lang="it-IT" b="1" dirty="0" err="1"/>
              <a:t>thetamax-thetamin</a:t>
            </a:r>
            <a:r>
              <a:rPr lang="it-IT" b="1" dirty="0"/>
              <a:t>)*r</a:t>
            </a:r>
            <a:r>
              <a:rPr lang="it-IT" dirty="0"/>
              <a:t>              #</a:t>
            </a:r>
            <a:r>
              <a:rPr lang="it-IT" dirty="0" err="1"/>
              <a:t>Initial</a:t>
            </a:r>
            <a:r>
              <a:rPr lang="it-IT" dirty="0"/>
              <a:t> angle </a:t>
            </a:r>
            <a:r>
              <a:rPr lang="it-IT" dirty="0" err="1"/>
              <a:t>smearing</a:t>
            </a:r>
            <a:endParaRPr lang="it-IT" dirty="0"/>
          </a:p>
          <a:p>
            <a:pPr marL="0" indent="0">
              <a:buNone/>
            </a:pPr>
            <a:r>
              <a:rPr lang="it-IT" dirty="0"/>
              <a:t>         a = a*(1+theta**2/16)              #Non </a:t>
            </a:r>
            <a:r>
              <a:rPr lang="it-IT" dirty="0" err="1"/>
              <a:t>perfect</a:t>
            </a:r>
            <a:r>
              <a:rPr lang="it-IT" dirty="0"/>
              <a:t> </a:t>
            </a:r>
            <a:r>
              <a:rPr lang="it-IT" dirty="0" err="1"/>
              <a:t>isochronism</a:t>
            </a:r>
            <a:r>
              <a:rPr lang="it-IT" dirty="0"/>
              <a:t> </a:t>
            </a:r>
          </a:p>
          <a:p>
            <a:pPr marL="0" indent="0">
              <a:buNone/>
            </a:pPr>
            <a:r>
              <a:rPr lang="it-IT" b="1" dirty="0"/>
              <a:t>         a = </a:t>
            </a:r>
            <a:r>
              <a:rPr lang="it-IT" b="1" dirty="0" err="1"/>
              <a:t>a+dt</a:t>
            </a:r>
            <a:r>
              <a:rPr lang="it-IT" b="1" dirty="0"/>
              <a:t>*</a:t>
            </a:r>
            <a:r>
              <a:rPr lang="it-IT" b="1" dirty="0" err="1"/>
              <a:t>np.random.normal</a:t>
            </a:r>
            <a:r>
              <a:rPr lang="it-IT" b="1" dirty="0"/>
              <a:t>()</a:t>
            </a:r>
            <a:r>
              <a:rPr lang="it-IT" dirty="0"/>
              <a:t>                                    #</a:t>
            </a:r>
            <a:r>
              <a:rPr lang="it-IT" dirty="0" err="1"/>
              <a:t>Period</a:t>
            </a:r>
            <a:r>
              <a:rPr lang="it-IT" dirty="0"/>
              <a:t> </a:t>
            </a:r>
            <a:r>
              <a:rPr lang="it-IT" dirty="0" err="1"/>
              <a:t>smearing</a:t>
            </a:r>
            <a:endParaRPr lang="it-IT" dirty="0"/>
          </a:p>
          <a:p>
            <a:pPr marL="0" indent="0">
              <a:buNone/>
            </a:pPr>
            <a:r>
              <a:rPr lang="it-IT" dirty="0"/>
              <a:t>          r = </a:t>
            </a:r>
            <a:r>
              <a:rPr lang="it-IT" dirty="0" err="1"/>
              <a:t>np.random.uniform</a:t>
            </a:r>
            <a:r>
              <a:rPr lang="it-IT" dirty="0"/>
              <a:t>()</a:t>
            </a:r>
          </a:p>
          <a:p>
            <a:pPr marL="0" indent="0">
              <a:buNone/>
            </a:pPr>
            <a:r>
              <a:rPr lang="it-IT" dirty="0"/>
              <a:t>          </a:t>
            </a:r>
            <a:r>
              <a:rPr lang="it-IT" dirty="0" err="1"/>
              <a:t>tgen</a:t>
            </a:r>
            <a:r>
              <a:rPr lang="it-IT" dirty="0"/>
              <a:t>[</a:t>
            </a:r>
            <a:r>
              <a:rPr lang="it-IT" dirty="0" err="1"/>
              <a:t>ilen</a:t>
            </a:r>
            <a:r>
              <a:rPr lang="it-IT" dirty="0"/>
              <a:t>][</a:t>
            </a:r>
            <a:r>
              <a:rPr lang="it-IT" dirty="0" err="1"/>
              <a:t>imeas</a:t>
            </a:r>
            <a:r>
              <a:rPr lang="it-IT" dirty="0"/>
              <a:t>] =a</a:t>
            </a:r>
          </a:p>
        </p:txBody>
      </p:sp>
    </p:spTree>
    <p:extLst>
      <p:ext uri="{BB962C8B-B14F-4D97-AF65-F5344CB8AC3E}">
        <p14:creationId xmlns:p14="http://schemas.microsoft.com/office/powerpoint/2010/main" val="2015738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B5C776-8216-4764-96C7-0D93AAFD3AF9}"/>
              </a:ext>
            </a:extLst>
          </p:cNvPr>
          <p:cNvSpPr>
            <a:spLocks noGrp="1"/>
          </p:cNvSpPr>
          <p:nvPr>
            <p:ph type="title"/>
          </p:nvPr>
        </p:nvSpPr>
        <p:spPr>
          <a:xfrm>
            <a:off x="1386840" y="0"/>
            <a:ext cx="10515600" cy="1325563"/>
          </a:xfrm>
        </p:spPr>
        <p:txBody>
          <a:bodyPr/>
          <a:lstStyle/>
          <a:p>
            <a:r>
              <a:rPr lang="it-IT" dirty="0"/>
              <a:t>Algoritmo di Analisi (o ricostruzione) </a:t>
            </a:r>
          </a:p>
        </p:txBody>
      </p:sp>
      <p:sp>
        <p:nvSpPr>
          <p:cNvPr id="3" name="Segnaposto contenuto 2">
            <a:extLst>
              <a:ext uri="{FF2B5EF4-FFF2-40B4-BE49-F238E27FC236}">
                <a16:creationId xmlns:a16="http://schemas.microsoft.com/office/drawing/2014/main" id="{D8FD8E3A-A96A-465B-9CCE-43FCBA17BB5A}"/>
              </a:ext>
            </a:extLst>
          </p:cNvPr>
          <p:cNvSpPr>
            <a:spLocks noGrp="1"/>
          </p:cNvSpPr>
          <p:nvPr>
            <p:ph idx="1"/>
          </p:nvPr>
        </p:nvSpPr>
        <p:spPr>
          <a:xfrm>
            <a:off x="838200" y="1033875"/>
            <a:ext cx="10515600" cy="5591059"/>
          </a:xfrm>
        </p:spPr>
        <p:txBody>
          <a:bodyPr>
            <a:noAutofit/>
          </a:bodyPr>
          <a:lstStyle/>
          <a:p>
            <a:pPr marL="0" indent="0">
              <a:lnSpc>
                <a:spcPct val="100000"/>
              </a:lnSpc>
              <a:buNone/>
            </a:pPr>
            <a:r>
              <a:rPr lang="it-IT" sz="1400" dirty="0" err="1"/>
              <a:t>trec</a:t>
            </a:r>
            <a:r>
              <a:rPr lang="it-IT" sz="1400" dirty="0"/>
              <a:t> = </a:t>
            </a:r>
            <a:r>
              <a:rPr lang="it-IT" sz="1400" dirty="0" err="1"/>
              <a:t>np.mean</a:t>
            </a:r>
            <a:r>
              <a:rPr lang="it-IT" sz="1400" dirty="0"/>
              <a:t>(</a:t>
            </a:r>
            <a:r>
              <a:rPr lang="it-IT" sz="1400" dirty="0" err="1"/>
              <a:t>tgen</a:t>
            </a:r>
            <a:r>
              <a:rPr lang="it-IT" sz="1400" dirty="0"/>
              <a:t>, </a:t>
            </a:r>
            <a:r>
              <a:rPr lang="it-IT" sz="1400" dirty="0" err="1"/>
              <a:t>axis</a:t>
            </a:r>
            <a:r>
              <a:rPr lang="it-IT" sz="1400" dirty="0"/>
              <a:t>=1)</a:t>
            </a:r>
          </a:p>
          <a:p>
            <a:pPr marL="0" indent="0">
              <a:lnSpc>
                <a:spcPct val="100000"/>
              </a:lnSpc>
              <a:buNone/>
            </a:pPr>
            <a:r>
              <a:rPr lang="it-IT" sz="1400" dirty="0" err="1"/>
              <a:t>etrec</a:t>
            </a:r>
            <a:r>
              <a:rPr lang="it-IT" sz="1400" dirty="0"/>
              <a:t> = </a:t>
            </a:r>
            <a:r>
              <a:rPr lang="it-IT" sz="1400" dirty="0" err="1"/>
              <a:t>np.std</a:t>
            </a:r>
            <a:r>
              <a:rPr lang="it-IT" sz="1400" dirty="0"/>
              <a:t>(</a:t>
            </a:r>
            <a:r>
              <a:rPr lang="it-IT" sz="1400" dirty="0" err="1"/>
              <a:t>tgen,axis</a:t>
            </a:r>
            <a:r>
              <a:rPr lang="it-IT" sz="1400" dirty="0"/>
              <a:t>=1)/</a:t>
            </a:r>
            <a:r>
              <a:rPr lang="it-IT" sz="1400" dirty="0" err="1"/>
              <a:t>np.sqrt</a:t>
            </a:r>
            <a:r>
              <a:rPr lang="it-IT" sz="1400" dirty="0"/>
              <a:t>(</a:t>
            </a:r>
            <a:r>
              <a:rPr lang="it-IT" sz="1400" dirty="0" err="1"/>
              <a:t>nmeas</a:t>
            </a:r>
            <a:r>
              <a:rPr lang="it-IT" sz="1400" dirty="0"/>
              <a:t>) # </a:t>
            </a:r>
            <a:r>
              <a:rPr lang="it-IT" sz="1400" dirty="0" err="1"/>
              <a:t>error</a:t>
            </a:r>
            <a:r>
              <a:rPr lang="it-IT" sz="1400" dirty="0"/>
              <a:t> on </a:t>
            </a:r>
            <a:r>
              <a:rPr lang="it-IT" sz="1400" dirty="0" err="1"/>
              <a:t>mean</a:t>
            </a:r>
            <a:endParaRPr lang="it-IT" sz="1400" dirty="0"/>
          </a:p>
          <a:p>
            <a:pPr marL="0" indent="0">
              <a:lnSpc>
                <a:spcPct val="100000"/>
              </a:lnSpc>
              <a:buNone/>
            </a:pPr>
            <a:r>
              <a:rPr lang="it-IT" sz="1400" dirty="0" err="1"/>
              <a:t>thetarec</a:t>
            </a:r>
            <a:r>
              <a:rPr lang="it-IT" sz="1400" dirty="0"/>
              <a:t> = (</a:t>
            </a:r>
            <a:r>
              <a:rPr lang="it-IT" sz="1400" dirty="0" err="1"/>
              <a:t>thetamax-thetamin</a:t>
            </a:r>
            <a:r>
              <a:rPr lang="it-IT" sz="1400" dirty="0"/>
              <a:t>)/2. #</a:t>
            </a:r>
            <a:r>
              <a:rPr lang="it-IT" sz="1400" dirty="0" err="1"/>
              <a:t>Correction</a:t>
            </a:r>
            <a:r>
              <a:rPr lang="it-IT" sz="1400" dirty="0"/>
              <a:t> for non </a:t>
            </a:r>
            <a:r>
              <a:rPr lang="it-IT" sz="1400" dirty="0" err="1"/>
              <a:t>isochronism</a:t>
            </a:r>
            <a:endParaRPr lang="it-IT" sz="1400" dirty="0"/>
          </a:p>
          <a:p>
            <a:pPr marL="0" indent="0">
              <a:lnSpc>
                <a:spcPct val="100000"/>
              </a:lnSpc>
              <a:buNone/>
            </a:pPr>
            <a:r>
              <a:rPr lang="it-IT" sz="1400" dirty="0" err="1"/>
              <a:t>trec</a:t>
            </a:r>
            <a:r>
              <a:rPr lang="it-IT" sz="1400" dirty="0"/>
              <a:t> = </a:t>
            </a:r>
            <a:r>
              <a:rPr lang="it-IT" sz="1400" dirty="0" err="1"/>
              <a:t>trec</a:t>
            </a:r>
            <a:r>
              <a:rPr lang="it-IT" sz="1400" dirty="0"/>
              <a:t>/(1+thetarec*</a:t>
            </a:r>
            <a:r>
              <a:rPr lang="it-IT" sz="1400" dirty="0" err="1"/>
              <a:t>thetarec</a:t>
            </a:r>
            <a:r>
              <a:rPr lang="it-IT" sz="1400" dirty="0"/>
              <a:t>/16) </a:t>
            </a:r>
          </a:p>
          <a:p>
            <a:pPr marL="0" indent="0">
              <a:lnSpc>
                <a:spcPct val="100000"/>
              </a:lnSpc>
              <a:buNone/>
            </a:pPr>
            <a:r>
              <a:rPr lang="it-IT" sz="1400" dirty="0"/>
              <a:t>x = </a:t>
            </a:r>
            <a:r>
              <a:rPr lang="it-IT" sz="1400" dirty="0" err="1"/>
              <a:t>lrec</a:t>
            </a:r>
            <a:endParaRPr lang="it-IT" sz="1400" dirty="0"/>
          </a:p>
          <a:p>
            <a:pPr marL="0" indent="0">
              <a:lnSpc>
                <a:spcPct val="100000"/>
              </a:lnSpc>
              <a:buNone/>
            </a:pPr>
            <a:r>
              <a:rPr lang="it-IT" sz="1400" dirty="0"/>
              <a:t>ex= </a:t>
            </a:r>
            <a:r>
              <a:rPr lang="it-IT" sz="1400" dirty="0" err="1"/>
              <a:t>np.ones</a:t>
            </a:r>
            <a:r>
              <a:rPr lang="it-IT" sz="1400" dirty="0"/>
              <a:t>(</a:t>
            </a:r>
            <a:r>
              <a:rPr lang="it-IT" sz="1400" dirty="0" err="1"/>
              <a:t>len</a:t>
            </a:r>
            <a:r>
              <a:rPr lang="it-IT" sz="1400" dirty="0"/>
              <a:t>(</a:t>
            </a:r>
            <a:r>
              <a:rPr lang="it-IT" sz="1400" dirty="0" err="1"/>
              <a:t>lgen</a:t>
            </a:r>
            <a:r>
              <a:rPr lang="it-IT" sz="1400" dirty="0"/>
              <a:t>), </a:t>
            </a:r>
            <a:r>
              <a:rPr lang="it-IT" sz="1400" dirty="0" err="1"/>
              <a:t>dtype</a:t>
            </a:r>
            <a:r>
              <a:rPr lang="it-IT" sz="1400" dirty="0"/>
              <a:t>=float)</a:t>
            </a:r>
          </a:p>
          <a:p>
            <a:pPr marL="0" indent="0">
              <a:lnSpc>
                <a:spcPct val="100000"/>
              </a:lnSpc>
              <a:buNone/>
            </a:pPr>
            <a:r>
              <a:rPr lang="it-IT" sz="1400" dirty="0"/>
              <a:t>ex = dl*ex/</a:t>
            </a:r>
            <a:r>
              <a:rPr lang="it-IT" sz="1400" dirty="0" err="1"/>
              <a:t>np.sqrt</a:t>
            </a:r>
            <a:r>
              <a:rPr lang="it-IT" sz="1400" dirty="0"/>
              <a:t>(12)</a:t>
            </a:r>
          </a:p>
          <a:p>
            <a:pPr marL="0" indent="0">
              <a:lnSpc>
                <a:spcPct val="100000"/>
              </a:lnSpc>
              <a:buNone/>
            </a:pPr>
            <a:r>
              <a:rPr lang="it-IT" sz="1400" dirty="0" err="1"/>
              <a:t>y,ey</a:t>
            </a:r>
            <a:r>
              <a:rPr lang="it-IT" sz="1400" dirty="0"/>
              <a:t> = </a:t>
            </a:r>
            <a:r>
              <a:rPr lang="it-IT" sz="1400" dirty="0" err="1"/>
              <a:t>trec</a:t>
            </a:r>
            <a:r>
              <a:rPr lang="it-IT" sz="1400" dirty="0"/>
              <a:t>**2,  2*</a:t>
            </a:r>
            <a:r>
              <a:rPr lang="it-IT" sz="1400" dirty="0" err="1"/>
              <a:t>etrec</a:t>
            </a:r>
            <a:r>
              <a:rPr lang="it-IT" sz="1400" dirty="0"/>
              <a:t>*</a:t>
            </a:r>
            <a:r>
              <a:rPr lang="it-IT" sz="1400" dirty="0" err="1"/>
              <a:t>trec</a:t>
            </a:r>
            <a:endParaRPr lang="it-IT" sz="1400" dirty="0"/>
          </a:p>
          <a:p>
            <a:pPr marL="0" indent="0">
              <a:lnSpc>
                <a:spcPct val="100000"/>
              </a:lnSpc>
              <a:buNone/>
            </a:pPr>
            <a:r>
              <a:rPr lang="it-IT" sz="1400" dirty="0" err="1"/>
              <a:t>slope</a:t>
            </a:r>
            <a:r>
              <a:rPr lang="it-IT" sz="1400" dirty="0"/>
              <a:t> , </a:t>
            </a:r>
            <a:r>
              <a:rPr lang="it-IT" sz="1400" dirty="0" err="1"/>
              <a:t>eslope</a:t>
            </a:r>
            <a:r>
              <a:rPr lang="it-IT" sz="1400" dirty="0"/>
              <a:t> = y/x , </a:t>
            </a:r>
            <a:r>
              <a:rPr lang="it-IT" sz="1400" dirty="0" err="1"/>
              <a:t>slope</a:t>
            </a:r>
            <a:r>
              <a:rPr lang="it-IT" sz="1400" dirty="0"/>
              <a:t>*</a:t>
            </a:r>
            <a:r>
              <a:rPr lang="it-IT" sz="1400" dirty="0" err="1"/>
              <a:t>np.sqrt</a:t>
            </a:r>
            <a:r>
              <a:rPr lang="it-IT" sz="1400" dirty="0"/>
              <a:t>((</a:t>
            </a:r>
            <a:r>
              <a:rPr lang="it-IT" sz="1400" dirty="0" err="1"/>
              <a:t>ey</a:t>
            </a:r>
            <a:r>
              <a:rPr lang="it-IT" sz="1400" dirty="0"/>
              <a:t>/y)**2 + (ex/x)**2) </a:t>
            </a:r>
          </a:p>
          <a:p>
            <a:pPr marL="0" indent="0">
              <a:lnSpc>
                <a:spcPct val="100000"/>
              </a:lnSpc>
              <a:buNone/>
            </a:pPr>
            <a:r>
              <a:rPr lang="it-IT" sz="1400" dirty="0"/>
              <a:t>a ,b = sum(</a:t>
            </a:r>
            <a:r>
              <a:rPr lang="it-IT" sz="1400" dirty="0" err="1"/>
              <a:t>slope</a:t>
            </a:r>
            <a:r>
              <a:rPr lang="it-IT" sz="1400" dirty="0"/>
              <a:t>/(</a:t>
            </a:r>
            <a:r>
              <a:rPr lang="it-IT" sz="1400" dirty="0" err="1"/>
              <a:t>eslope</a:t>
            </a:r>
            <a:r>
              <a:rPr lang="it-IT" sz="1400" dirty="0"/>
              <a:t>**2)) , sum(1/(</a:t>
            </a:r>
            <a:r>
              <a:rPr lang="it-IT" sz="1400" dirty="0" err="1"/>
              <a:t>eslope</a:t>
            </a:r>
            <a:r>
              <a:rPr lang="it-IT" sz="1400" dirty="0"/>
              <a:t>**2))          </a:t>
            </a:r>
          </a:p>
          <a:p>
            <a:pPr marL="0" indent="0">
              <a:lnSpc>
                <a:spcPct val="100000"/>
              </a:lnSpc>
              <a:buNone/>
            </a:pPr>
            <a:r>
              <a:rPr lang="it-IT" sz="1400" dirty="0" err="1"/>
              <a:t>slope_rec</a:t>
            </a:r>
            <a:r>
              <a:rPr lang="it-IT" sz="1400" dirty="0"/>
              <a:t> = a/b                        #Best </a:t>
            </a:r>
            <a:r>
              <a:rPr lang="it-IT" sz="1400" dirty="0" err="1"/>
              <a:t>slope</a:t>
            </a:r>
            <a:endParaRPr lang="it-IT" sz="1400" dirty="0"/>
          </a:p>
          <a:p>
            <a:pPr marL="0" indent="0">
              <a:lnSpc>
                <a:spcPct val="100000"/>
              </a:lnSpc>
              <a:buNone/>
            </a:pPr>
            <a:r>
              <a:rPr lang="it-IT" sz="1400" dirty="0" err="1"/>
              <a:t>eslope_rec</a:t>
            </a:r>
            <a:r>
              <a:rPr lang="it-IT" sz="1400" dirty="0"/>
              <a:t> = 1/</a:t>
            </a:r>
            <a:r>
              <a:rPr lang="it-IT" sz="1400" dirty="0" err="1"/>
              <a:t>np.sqrt</a:t>
            </a:r>
            <a:r>
              <a:rPr lang="it-IT" sz="1400" dirty="0"/>
              <a:t>(b)        # </a:t>
            </a:r>
            <a:r>
              <a:rPr lang="it-IT" sz="1400" dirty="0" err="1"/>
              <a:t>Error</a:t>
            </a:r>
            <a:r>
              <a:rPr lang="it-IT" sz="1400" dirty="0"/>
              <a:t> on best </a:t>
            </a:r>
            <a:r>
              <a:rPr lang="it-IT" sz="1400" dirty="0" err="1"/>
              <a:t>slope</a:t>
            </a:r>
            <a:endParaRPr lang="it-IT" sz="1400" dirty="0"/>
          </a:p>
          <a:p>
            <a:pPr marL="0" indent="0">
              <a:lnSpc>
                <a:spcPct val="100000"/>
              </a:lnSpc>
              <a:buNone/>
            </a:pPr>
            <a:r>
              <a:rPr lang="it-IT" sz="1400" dirty="0"/>
              <a:t>a= (</a:t>
            </a:r>
            <a:r>
              <a:rPr lang="it-IT" sz="1400" dirty="0" err="1"/>
              <a:t>slope-slope_rec</a:t>
            </a:r>
            <a:r>
              <a:rPr lang="it-IT" sz="1400" dirty="0"/>
              <a:t>)/</a:t>
            </a:r>
            <a:r>
              <a:rPr lang="it-IT" sz="1400" dirty="0" err="1"/>
              <a:t>eslope</a:t>
            </a:r>
            <a:r>
              <a:rPr lang="it-IT" sz="1400" dirty="0"/>
              <a:t>   #</a:t>
            </a:r>
            <a:r>
              <a:rPr lang="it-IT" sz="1400" dirty="0" err="1"/>
              <a:t>Residuals</a:t>
            </a:r>
            <a:endParaRPr lang="it-IT" sz="1400" dirty="0"/>
          </a:p>
          <a:p>
            <a:pPr marL="0" indent="0">
              <a:lnSpc>
                <a:spcPct val="100000"/>
              </a:lnSpc>
              <a:buNone/>
            </a:pPr>
            <a:r>
              <a:rPr lang="it-IT" sz="1400" dirty="0" err="1"/>
              <a:t>chisq</a:t>
            </a:r>
            <a:r>
              <a:rPr lang="it-IT" sz="1400" dirty="0"/>
              <a:t> , </a:t>
            </a:r>
            <a:r>
              <a:rPr lang="it-IT" sz="1400" dirty="0" err="1"/>
              <a:t>grec</a:t>
            </a:r>
            <a:r>
              <a:rPr lang="it-IT" sz="1400" dirty="0"/>
              <a:t> = sum(a*a) , 4*</a:t>
            </a:r>
            <a:r>
              <a:rPr lang="it-IT" sz="1400" dirty="0" err="1"/>
              <a:t>np.pi</a:t>
            </a:r>
            <a:r>
              <a:rPr lang="it-IT" sz="1400" dirty="0"/>
              <a:t>*</a:t>
            </a:r>
            <a:r>
              <a:rPr lang="it-IT" sz="1400" dirty="0" err="1"/>
              <a:t>np.pi</a:t>
            </a:r>
            <a:r>
              <a:rPr lang="it-IT" sz="1400" dirty="0"/>
              <a:t>/</a:t>
            </a:r>
            <a:r>
              <a:rPr lang="it-IT" sz="1400" dirty="0" err="1"/>
              <a:t>slope_rec</a:t>
            </a:r>
            <a:endParaRPr lang="it-IT" sz="1400" dirty="0"/>
          </a:p>
          <a:p>
            <a:pPr marL="0" indent="0">
              <a:lnSpc>
                <a:spcPct val="100000"/>
              </a:lnSpc>
              <a:buNone/>
            </a:pPr>
            <a:r>
              <a:rPr lang="it-IT" sz="1400" dirty="0" err="1"/>
              <a:t>egrec</a:t>
            </a:r>
            <a:r>
              <a:rPr lang="it-IT" sz="1400" dirty="0"/>
              <a:t> = </a:t>
            </a:r>
            <a:r>
              <a:rPr lang="it-IT" sz="1400" dirty="0" err="1"/>
              <a:t>grec</a:t>
            </a:r>
            <a:r>
              <a:rPr lang="it-IT" sz="1400" dirty="0"/>
              <a:t>*</a:t>
            </a:r>
            <a:r>
              <a:rPr lang="it-IT" sz="1400" dirty="0" err="1"/>
              <a:t>eslope_rec</a:t>
            </a:r>
            <a:r>
              <a:rPr lang="it-IT" sz="1400" dirty="0"/>
              <a:t>/</a:t>
            </a:r>
            <a:r>
              <a:rPr lang="it-IT" sz="1400" dirty="0" err="1"/>
              <a:t>slope_rec</a:t>
            </a:r>
            <a:r>
              <a:rPr lang="it-IT" sz="1400" dirty="0"/>
              <a:t>        # </a:t>
            </a:r>
            <a:r>
              <a:rPr lang="it-IT" sz="1400" dirty="0" err="1"/>
              <a:t>Error</a:t>
            </a:r>
            <a:r>
              <a:rPr lang="it-IT" sz="1400" dirty="0"/>
              <a:t> on best g</a:t>
            </a:r>
          </a:p>
        </p:txBody>
      </p:sp>
      <p:cxnSp>
        <p:nvCxnSpPr>
          <p:cNvPr id="5" name="Connettore diritto 4">
            <a:extLst>
              <a:ext uri="{FF2B5EF4-FFF2-40B4-BE49-F238E27FC236}">
                <a16:creationId xmlns:a16="http://schemas.microsoft.com/office/drawing/2014/main" id="{E285D77E-CEFB-424C-999E-7B6F74E44C46}"/>
              </a:ext>
            </a:extLst>
          </p:cNvPr>
          <p:cNvCxnSpPr/>
          <p:nvPr/>
        </p:nvCxnSpPr>
        <p:spPr>
          <a:xfrm>
            <a:off x="929640" y="2414016"/>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90683544-AE62-4C59-9E5A-60CD4F2A1A2D}"/>
              </a:ext>
            </a:extLst>
          </p:cNvPr>
          <p:cNvCxnSpPr/>
          <p:nvPr/>
        </p:nvCxnSpPr>
        <p:spPr>
          <a:xfrm>
            <a:off x="838200" y="3810000"/>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ttore diritto 7">
            <a:extLst>
              <a:ext uri="{FF2B5EF4-FFF2-40B4-BE49-F238E27FC236}">
                <a16:creationId xmlns:a16="http://schemas.microsoft.com/office/drawing/2014/main" id="{DEEF048F-82D8-4D17-94E9-701D7B4FEBCF}"/>
              </a:ext>
            </a:extLst>
          </p:cNvPr>
          <p:cNvCxnSpPr/>
          <p:nvPr/>
        </p:nvCxnSpPr>
        <p:spPr>
          <a:xfrm>
            <a:off x="838200" y="5480304"/>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C292C020-3FDC-4D4F-BC87-1722A11F5CAE}"/>
              </a:ext>
            </a:extLst>
          </p:cNvPr>
          <p:cNvSpPr txBox="1"/>
          <p:nvPr/>
        </p:nvSpPr>
        <p:spPr>
          <a:xfrm>
            <a:off x="6644640" y="1269626"/>
            <a:ext cx="4419600" cy="5355312"/>
          </a:xfrm>
          <a:prstGeom prst="rect">
            <a:avLst/>
          </a:prstGeom>
          <a:noFill/>
        </p:spPr>
        <p:txBody>
          <a:bodyPr wrap="square" rtlCol="0">
            <a:spAutoFit/>
          </a:bodyPr>
          <a:lstStyle/>
          <a:p>
            <a:r>
              <a:rPr lang="it-IT" b="1" dirty="0">
                <a:latin typeface="Abadi" panose="020B0604020202020204" pitchFamily="34" charset="0"/>
              </a:rPr>
              <a:t>Data </a:t>
            </a:r>
            <a:r>
              <a:rPr lang="it-IT" b="1" dirty="0" err="1">
                <a:latin typeface="Abadi" panose="020B0604020202020204" pitchFamily="34" charset="0"/>
              </a:rPr>
              <a:t>reduction</a:t>
            </a:r>
            <a:r>
              <a:rPr lang="it-IT" b="1" dirty="0">
                <a:latin typeface="Abadi" panose="020B0604020202020204" pitchFamily="34" charset="0"/>
              </a:rPr>
              <a:t>  to </a:t>
            </a:r>
            <a:r>
              <a:rPr lang="it-IT" b="1" dirty="0" err="1">
                <a:latin typeface="Abadi" panose="020B0604020202020204" pitchFamily="34" charset="0"/>
              </a:rPr>
              <a:t>mean</a:t>
            </a:r>
            <a:r>
              <a:rPr lang="it-IT" b="1" dirty="0">
                <a:latin typeface="Abadi" panose="020B0604020202020204" pitchFamily="34" charset="0"/>
              </a:rPr>
              <a:t> </a:t>
            </a:r>
            <a:r>
              <a:rPr lang="it-IT" b="1" dirty="0" err="1">
                <a:latin typeface="Abadi" panose="020B0604020202020204" pitchFamily="34" charset="0"/>
              </a:rPr>
              <a:t>periods</a:t>
            </a:r>
            <a:r>
              <a:rPr lang="it-IT" b="1" dirty="0">
                <a:latin typeface="Abadi" panose="020B0604020202020204" pitchFamily="34" charset="0"/>
              </a:rPr>
              <a:t> and  </a:t>
            </a:r>
            <a:r>
              <a:rPr lang="it-IT" b="1" dirty="0" err="1">
                <a:latin typeface="Abadi" panose="020B0604020202020204" pitchFamily="34" charset="0"/>
              </a:rPr>
              <a:t>errors</a:t>
            </a:r>
            <a:r>
              <a:rPr lang="it-IT" dirty="0">
                <a:latin typeface="Abadi" panose="020B0604020202020204" pitchFamily="34" charset="0"/>
              </a:rPr>
              <a:t>.  Note the </a:t>
            </a:r>
            <a:r>
              <a:rPr lang="it-IT" dirty="0" err="1">
                <a:latin typeface="Abadi" panose="020B0604020202020204" pitchFamily="34" charset="0"/>
              </a:rPr>
              <a:t>correction</a:t>
            </a:r>
            <a:r>
              <a:rPr lang="it-IT" dirty="0">
                <a:latin typeface="Abadi" panose="020B0604020202020204" pitchFamily="34" charset="0"/>
              </a:rPr>
              <a:t> accounting for non-</a:t>
            </a:r>
            <a:r>
              <a:rPr lang="it-IT" dirty="0" err="1">
                <a:latin typeface="Abadi" panose="020B0604020202020204" pitchFamily="34" charset="0"/>
              </a:rPr>
              <a:t>perfect</a:t>
            </a:r>
            <a:r>
              <a:rPr lang="it-IT" dirty="0">
                <a:latin typeface="Abadi" panose="020B0604020202020204" pitchFamily="34" charset="0"/>
              </a:rPr>
              <a:t> </a:t>
            </a:r>
            <a:r>
              <a:rPr lang="it-IT" dirty="0" err="1">
                <a:latin typeface="Abadi" panose="020B0604020202020204" pitchFamily="34" charset="0"/>
              </a:rPr>
              <a:t>isochronism</a:t>
            </a:r>
            <a:r>
              <a:rPr lang="it-IT" dirty="0">
                <a:latin typeface="Abadi" panose="020B0604020202020204" pitchFamily="34" charset="0"/>
              </a:rPr>
              <a:t>, </a:t>
            </a:r>
            <a:r>
              <a:rPr lang="it-IT" dirty="0" err="1">
                <a:latin typeface="Abadi" panose="020B0604020202020204" pitchFamily="34" charset="0"/>
              </a:rPr>
              <a:t>based</a:t>
            </a:r>
            <a:r>
              <a:rPr lang="it-IT" dirty="0">
                <a:latin typeface="Abadi" panose="020B0604020202020204" pitchFamily="34" charset="0"/>
              </a:rPr>
              <a:t> on «</a:t>
            </a:r>
            <a:r>
              <a:rPr lang="it-IT" dirty="0" err="1">
                <a:latin typeface="Abadi" panose="020B0604020202020204" pitchFamily="34" charset="0"/>
              </a:rPr>
              <a:t>average</a:t>
            </a:r>
            <a:r>
              <a:rPr lang="it-IT" dirty="0">
                <a:latin typeface="Abadi" panose="020B0604020202020204" pitchFamily="34" charset="0"/>
              </a:rPr>
              <a:t>» </a:t>
            </a:r>
            <a:r>
              <a:rPr lang="it-IT" dirty="0" err="1">
                <a:latin typeface="Abadi" panose="020B0604020202020204" pitchFamily="34" charset="0"/>
              </a:rPr>
              <a:t>oscillation</a:t>
            </a:r>
            <a:r>
              <a:rPr lang="it-IT" dirty="0">
                <a:latin typeface="Abadi" panose="020B0604020202020204" pitchFamily="34" charset="0"/>
              </a:rPr>
              <a:t> angle!  </a:t>
            </a:r>
          </a:p>
          <a:p>
            <a:endParaRPr lang="it-IT" dirty="0">
              <a:latin typeface="Abadi" panose="020B0604020202020204" pitchFamily="34" charset="0"/>
            </a:endParaRPr>
          </a:p>
          <a:p>
            <a:r>
              <a:rPr lang="it-IT" b="1" dirty="0" err="1">
                <a:latin typeface="Abadi" panose="020B0604020202020204" pitchFamily="34" charset="0"/>
              </a:rPr>
              <a:t>Error</a:t>
            </a:r>
            <a:r>
              <a:rPr lang="it-IT" b="1" dirty="0">
                <a:latin typeface="Abadi" panose="020B0604020202020204" pitchFamily="34" charset="0"/>
              </a:rPr>
              <a:t> </a:t>
            </a:r>
            <a:r>
              <a:rPr lang="it-IT" b="1" dirty="0" err="1">
                <a:latin typeface="Abadi" panose="020B0604020202020204" pitchFamily="34" charset="0"/>
              </a:rPr>
              <a:t>Propagation</a:t>
            </a:r>
            <a:r>
              <a:rPr lang="it-IT" dirty="0">
                <a:latin typeface="Abadi" panose="020B0604020202020204" pitchFamily="34" charset="0"/>
              </a:rPr>
              <a:t>  accounting for  </a:t>
            </a:r>
            <a:r>
              <a:rPr lang="it-IT" dirty="0" err="1">
                <a:latin typeface="Abadi" panose="020B0604020202020204" pitchFamily="34" charset="0"/>
              </a:rPr>
              <a:t>errors</a:t>
            </a:r>
            <a:r>
              <a:rPr lang="it-IT" dirty="0">
                <a:latin typeface="Abadi" panose="020B0604020202020204" pitchFamily="34" charset="0"/>
              </a:rPr>
              <a:t> on y and x </a:t>
            </a:r>
            <a:r>
              <a:rPr lang="it-IT" b="1" dirty="0" err="1">
                <a:latin typeface="Abadi" panose="020B0604020202020204" pitchFamily="34" charset="0"/>
              </a:rPr>
              <a:t>as</a:t>
            </a:r>
            <a:r>
              <a:rPr lang="it-IT" b="1" dirty="0">
                <a:latin typeface="Abadi" panose="020B0604020202020204" pitchFamily="34" charset="0"/>
              </a:rPr>
              <a:t> </a:t>
            </a:r>
            <a:r>
              <a:rPr lang="it-IT" b="1" dirty="0" err="1">
                <a:latin typeface="Abadi" panose="020B0604020202020204" pitchFamily="34" charset="0"/>
              </a:rPr>
              <a:t>well</a:t>
            </a:r>
            <a:r>
              <a:rPr lang="it-IT" b="1" dirty="0">
                <a:latin typeface="Abadi" panose="020B0604020202020204" pitchFamily="34" charset="0"/>
              </a:rPr>
              <a:t> .  </a:t>
            </a:r>
            <a:r>
              <a:rPr lang="it-IT" dirty="0">
                <a:latin typeface="Abadi" panose="020B0604020202020204" pitchFamily="34" charset="0"/>
              </a:rPr>
              <a:t>Note the </a:t>
            </a:r>
            <a:r>
              <a:rPr lang="it-IT" dirty="0" err="1">
                <a:latin typeface="Abadi" panose="020B0604020202020204" pitchFamily="34" charset="0"/>
              </a:rPr>
              <a:t>factor</a:t>
            </a:r>
            <a:r>
              <a:rPr lang="it-IT" dirty="0">
                <a:latin typeface="Abadi" panose="020B0604020202020204" pitchFamily="34" charset="0"/>
              </a:rPr>
              <a:t> </a:t>
            </a:r>
            <a:r>
              <a:rPr lang="it-IT" dirty="0" err="1">
                <a:latin typeface="Abadi" panose="020B0604020202020204" pitchFamily="34" charset="0"/>
              </a:rPr>
              <a:t>sqrt</a:t>
            </a:r>
            <a:r>
              <a:rPr lang="it-IT" dirty="0">
                <a:latin typeface="Abadi" panose="020B0604020202020204" pitchFamily="34" charset="0"/>
              </a:rPr>
              <a:t>(12) …. </a:t>
            </a:r>
            <a:r>
              <a:rPr lang="it-IT" dirty="0" err="1">
                <a:latin typeface="Abadi" panose="020B0604020202020204" pitchFamily="34" charset="0"/>
              </a:rPr>
              <a:t>Why</a:t>
            </a:r>
            <a:r>
              <a:rPr lang="it-IT" dirty="0">
                <a:latin typeface="Abadi" panose="020B0604020202020204" pitchFamily="34" charset="0"/>
              </a:rPr>
              <a:t> </a:t>
            </a:r>
            <a:r>
              <a:rPr lang="it-IT" dirty="0" err="1">
                <a:latin typeface="Abadi" panose="020B0604020202020204" pitchFamily="34" charset="0"/>
              </a:rPr>
              <a:t>is</a:t>
            </a:r>
            <a:r>
              <a:rPr lang="it-IT" dirty="0">
                <a:latin typeface="Abadi" panose="020B0604020202020204" pitchFamily="34" charset="0"/>
              </a:rPr>
              <a:t> </a:t>
            </a:r>
            <a:r>
              <a:rPr lang="it-IT" dirty="0" err="1">
                <a:latin typeface="Abadi" panose="020B0604020202020204" pitchFamily="34" charset="0"/>
              </a:rPr>
              <a:t>there</a:t>
            </a:r>
            <a:r>
              <a:rPr lang="it-IT" dirty="0">
                <a:latin typeface="Abadi" panose="020B0604020202020204" pitchFamily="34" charset="0"/>
              </a:rPr>
              <a:t>? </a:t>
            </a:r>
          </a:p>
          <a:p>
            <a:endParaRPr lang="it-IT" b="1" dirty="0">
              <a:latin typeface="Abadi" panose="020B0604020202020204" pitchFamily="34" charset="0"/>
            </a:endParaRPr>
          </a:p>
          <a:p>
            <a:endParaRPr lang="it-IT" b="1" dirty="0">
              <a:latin typeface="Abadi" panose="020B0604020202020204" pitchFamily="34" charset="0"/>
            </a:endParaRPr>
          </a:p>
          <a:p>
            <a:r>
              <a:rPr lang="it-IT" b="1" dirty="0">
                <a:latin typeface="Abadi" panose="020B0604020202020204" pitchFamily="34" charset="0"/>
              </a:rPr>
              <a:t>Core of the </a:t>
            </a:r>
            <a:r>
              <a:rPr lang="it-IT" b="1" dirty="0" err="1">
                <a:latin typeface="Abadi" panose="020B0604020202020204" pitchFamily="34" charset="0"/>
              </a:rPr>
              <a:t>analysis</a:t>
            </a:r>
            <a:r>
              <a:rPr lang="it-IT" dirty="0">
                <a:latin typeface="Abadi" panose="020B0604020202020204" pitchFamily="34" charset="0"/>
              </a:rPr>
              <a:t>: </a:t>
            </a:r>
          </a:p>
          <a:p>
            <a:r>
              <a:rPr lang="it-IT" dirty="0" err="1">
                <a:latin typeface="Abadi" panose="020B0604020202020204" pitchFamily="34" charset="0"/>
              </a:rPr>
              <a:t>Equivalent</a:t>
            </a:r>
            <a:r>
              <a:rPr lang="it-IT" dirty="0">
                <a:latin typeface="Abadi" panose="020B0604020202020204" pitchFamily="34" charset="0"/>
              </a:rPr>
              <a:t> to </a:t>
            </a:r>
            <a:r>
              <a:rPr lang="it-IT" dirty="0" err="1">
                <a:latin typeface="Abadi" panose="020B0604020202020204" pitchFamily="34" charset="0"/>
              </a:rPr>
              <a:t>find</a:t>
            </a:r>
            <a:r>
              <a:rPr lang="it-IT" dirty="0">
                <a:latin typeface="Abadi" panose="020B0604020202020204" pitchFamily="34" charset="0"/>
              </a:rPr>
              <a:t> the best </a:t>
            </a:r>
            <a:r>
              <a:rPr lang="it-IT" dirty="0" err="1">
                <a:latin typeface="Abadi" panose="020B0604020202020204" pitchFamily="34" charset="0"/>
              </a:rPr>
              <a:t>fit</a:t>
            </a:r>
            <a:r>
              <a:rPr lang="it-IT" dirty="0">
                <a:latin typeface="Abadi" panose="020B0604020202020204" pitchFamily="34" charset="0"/>
              </a:rPr>
              <a:t> to   y = m*x   </a:t>
            </a:r>
            <a:r>
              <a:rPr lang="it-IT" dirty="0" err="1">
                <a:latin typeface="Abadi" panose="020B0604020202020204" pitchFamily="34" charset="0"/>
              </a:rPr>
              <a:t>where</a:t>
            </a:r>
            <a:r>
              <a:rPr lang="it-IT" dirty="0">
                <a:latin typeface="Abadi" panose="020B0604020202020204" pitchFamily="34" charset="0"/>
              </a:rPr>
              <a:t> m = </a:t>
            </a:r>
            <a:r>
              <a:rPr lang="it-IT" dirty="0" err="1">
                <a:latin typeface="Abadi" panose="020B0604020202020204" pitchFamily="34" charset="0"/>
              </a:rPr>
              <a:t>slope</a:t>
            </a:r>
            <a:r>
              <a:rPr lang="it-IT" dirty="0">
                <a:latin typeface="Abadi" panose="020B0604020202020204" pitchFamily="34" charset="0"/>
              </a:rPr>
              <a:t> </a:t>
            </a:r>
          </a:p>
          <a:p>
            <a:endParaRPr lang="it-IT" dirty="0">
              <a:latin typeface="Abadi" panose="020B0604020202020204" pitchFamily="34" charset="0"/>
            </a:endParaRPr>
          </a:p>
          <a:p>
            <a:endParaRPr lang="it-IT" dirty="0">
              <a:latin typeface="Abadi" panose="020B0604020202020204" pitchFamily="34" charset="0"/>
            </a:endParaRPr>
          </a:p>
          <a:p>
            <a:endParaRPr lang="it-IT" dirty="0">
              <a:latin typeface="Abadi" panose="020B0604020202020204" pitchFamily="34" charset="0"/>
            </a:endParaRPr>
          </a:p>
          <a:p>
            <a:r>
              <a:rPr lang="it-IT" b="1" dirty="0">
                <a:latin typeface="Abadi" panose="020B0604020202020204" pitchFamily="34" charset="0"/>
              </a:rPr>
              <a:t>Outputs </a:t>
            </a:r>
            <a:r>
              <a:rPr lang="it-IT" dirty="0">
                <a:latin typeface="Abadi" panose="020B0604020202020204" pitchFamily="34" charset="0"/>
              </a:rPr>
              <a:t>:  chi-</a:t>
            </a:r>
            <a:r>
              <a:rPr lang="it-IT" dirty="0" err="1">
                <a:latin typeface="Abadi" panose="020B0604020202020204" pitchFamily="34" charset="0"/>
              </a:rPr>
              <a:t>square</a:t>
            </a:r>
            <a:r>
              <a:rPr lang="it-IT" dirty="0">
                <a:latin typeface="Abadi" panose="020B0604020202020204" pitchFamily="34" charset="0"/>
              </a:rPr>
              <a:t>, </a:t>
            </a:r>
            <a:r>
              <a:rPr lang="it-IT" dirty="0" err="1">
                <a:latin typeface="Abadi" panose="020B0604020202020204" pitchFamily="34" charset="0"/>
              </a:rPr>
              <a:t>measured</a:t>
            </a:r>
            <a:r>
              <a:rPr lang="it-IT" dirty="0">
                <a:latin typeface="Abadi" panose="020B0604020202020204" pitchFamily="34" charset="0"/>
              </a:rPr>
              <a:t> g and </a:t>
            </a:r>
            <a:r>
              <a:rPr lang="it-IT" dirty="0" err="1">
                <a:latin typeface="Abadi" panose="020B0604020202020204" pitchFamily="34" charset="0"/>
              </a:rPr>
              <a:t>error</a:t>
            </a:r>
            <a:r>
              <a:rPr lang="it-IT" dirty="0">
                <a:latin typeface="Abadi" panose="020B0604020202020204" pitchFamily="34" charset="0"/>
              </a:rPr>
              <a:t> </a:t>
            </a:r>
          </a:p>
          <a:p>
            <a:endParaRPr lang="it-IT" b="1" dirty="0">
              <a:latin typeface="Abadi" panose="020B0604020202020204" pitchFamily="34" charset="0"/>
            </a:endParaRPr>
          </a:p>
        </p:txBody>
      </p:sp>
    </p:spTree>
    <p:extLst>
      <p:ext uri="{BB962C8B-B14F-4D97-AF65-F5344CB8AC3E}">
        <p14:creationId xmlns:p14="http://schemas.microsoft.com/office/powerpoint/2010/main" val="34004103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509F3F-D142-4A4D-BAD7-E942732F7833}"/>
              </a:ext>
            </a:extLst>
          </p:cNvPr>
          <p:cNvSpPr>
            <a:spLocks noGrp="1"/>
          </p:cNvSpPr>
          <p:nvPr>
            <p:ph type="title"/>
          </p:nvPr>
        </p:nvSpPr>
        <p:spPr/>
        <p:txBody>
          <a:bodyPr/>
          <a:lstStyle/>
          <a:p>
            <a:r>
              <a:rPr lang="it-IT" dirty="0"/>
              <a:t>Chi-</a:t>
            </a:r>
            <a:r>
              <a:rPr lang="it-IT" dirty="0" err="1"/>
              <a:t>square</a:t>
            </a:r>
            <a:r>
              <a:rPr lang="it-IT" dirty="0"/>
              <a:t> distribuzione nel caso «ideale»</a:t>
            </a:r>
          </a:p>
        </p:txBody>
      </p:sp>
      <p:pic>
        <p:nvPicPr>
          <p:cNvPr id="5" name="Segnaposto contenuto 4" descr="Immagine che contiene screenshot&#10;&#10;Descrizione generata automaticamente">
            <a:extLst>
              <a:ext uri="{FF2B5EF4-FFF2-40B4-BE49-F238E27FC236}">
                <a16:creationId xmlns:a16="http://schemas.microsoft.com/office/drawing/2014/main" id="{F9D43683-2893-4A67-8156-6A03D1EEA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013" y="1690688"/>
            <a:ext cx="5826059" cy="4351338"/>
          </a:xfrm>
        </p:spPr>
      </p:pic>
      <p:sp>
        <p:nvSpPr>
          <p:cNvPr id="7" name="CasellaDiTesto 6">
            <a:extLst>
              <a:ext uri="{FF2B5EF4-FFF2-40B4-BE49-F238E27FC236}">
                <a16:creationId xmlns:a16="http://schemas.microsoft.com/office/drawing/2014/main" id="{F2CFF506-8D5A-4825-B278-606A158B78C6}"/>
              </a:ext>
            </a:extLst>
          </p:cNvPr>
          <p:cNvSpPr txBox="1"/>
          <p:nvPr/>
        </p:nvSpPr>
        <p:spPr>
          <a:xfrm>
            <a:off x="6291072" y="1259492"/>
            <a:ext cx="5632703" cy="5570756"/>
          </a:xfrm>
          <a:prstGeom prst="rect">
            <a:avLst/>
          </a:prstGeom>
          <a:noFill/>
        </p:spPr>
        <p:txBody>
          <a:bodyPr wrap="square" rtlCol="0">
            <a:spAutoFit/>
          </a:bodyPr>
          <a:lstStyle/>
          <a:p>
            <a:r>
              <a:rPr lang="it-IT" sz="2000" dirty="0"/>
              <a:t> </a:t>
            </a:r>
          </a:p>
          <a:p>
            <a:pPr marL="285750" indent="-285750">
              <a:buFont typeface="Arial" panose="020B0604020202020204" pitchFamily="34" charset="0"/>
              <a:buChar char="•"/>
            </a:pPr>
            <a:r>
              <a:rPr lang="it-IT" sz="2000" dirty="0" err="1"/>
              <a:t>Nmeas</a:t>
            </a:r>
            <a:r>
              <a:rPr lang="it-IT" sz="2000" dirty="0"/>
              <a:t> = 10  </a:t>
            </a:r>
          </a:p>
          <a:p>
            <a:pPr marL="285750" indent="-285750">
              <a:buFont typeface="Arial" panose="020B0604020202020204" pitchFamily="34" charset="0"/>
              <a:buChar char="•"/>
            </a:pPr>
            <a:r>
              <a:rPr lang="it-IT" sz="2000" dirty="0"/>
              <a:t>Propagazione degli errori perfetta (su x e su y)</a:t>
            </a:r>
          </a:p>
          <a:p>
            <a:pPr marL="285750" indent="-285750">
              <a:buFont typeface="Arial" panose="020B0604020202020204" pitchFamily="34" charset="0"/>
              <a:buChar char="•"/>
            </a:pPr>
            <a:r>
              <a:rPr lang="it-IT" sz="2000" dirty="0"/>
              <a:t>Angoli piccoli  &lt; 5°  ed effetto corretto </a:t>
            </a:r>
          </a:p>
          <a:p>
            <a:endParaRPr lang="it-IT" sz="2000" dirty="0"/>
          </a:p>
          <a:p>
            <a:r>
              <a:rPr lang="it-IT" sz="2000" dirty="0" err="1"/>
              <a:t>I’accelerazione</a:t>
            </a:r>
            <a:r>
              <a:rPr lang="it-IT" sz="2000" dirty="0"/>
              <a:t>  ricostruita g = 9.81  ± 0.02</a:t>
            </a:r>
          </a:p>
          <a:p>
            <a:r>
              <a:rPr lang="it-IT" sz="2000" dirty="0"/>
              <a:t> torna entro gli errori con  g = 9.81 usata in generazione. </a:t>
            </a:r>
          </a:p>
          <a:p>
            <a:r>
              <a:rPr lang="it-IT" sz="2000" dirty="0"/>
              <a:t>Il valor medio del chi-</a:t>
            </a:r>
            <a:r>
              <a:rPr lang="it-IT" sz="2000" dirty="0" err="1"/>
              <a:t>square</a:t>
            </a:r>
            <a:r>
              <a:rPr lang="it-IT" sz="2000" dirty="0"/>
              <a:t>   9.0 ± 4.2 è in accordo con quella prevista teoricamente   (</a:t>
            </a:r>
            <a:r>
              <a:rPr lang="it-IT" sz="2000" dirty="0" err="1"/>
              <a:t>n.d.o.f</a:t>
            </a:r>
            <a:r>
              <a:rPr lang="it-IT" sz="2000" dirty="0"/>
              <a:t> = 9) </a:t>
            </a:r>
          </a:p>
          <a:p>
            <a:endParaRPr lang="it-IT" sz="2000" dirty="0"/>
          </a:p>
          <a:p>
            <a:r>
              <a:rPr lang="it-IT" sz="2000" dirty="0"/>
              <a:t>Conclusione: L’</a:t>
            </a:r>
            <a:r>
              <a:rPr lang="it-IT" sz="2000" dirty="0" err="1"/>
              <a:t>algortimo</a:t>
            </a:r>
            <a:r>
              <a:rPr lang="it-IT" sz="2000" dirty="0"/>
              <a:t> di Analisi sembra corretto </a:t>
            </a:r>
          </a:p>
          <a:p>
            <a:endParaRPr lang="it-IT" sz="2000" dirty="0"/>
          </a:p>
          <a:p>
            <a:r>
              <a:rPr lang="it-IT" sz="2000" dirty="0"/>
              <a:t>Nonostante tutto c’è una  piccola discrepanza tra la distribuzione teorica attesa e la distribuzione ottenuta ….  Perché ? </a:t>
            </a:r>
          </a:p>
          <a:p>
            <a:endParaRPr lang="it-IT" dirty="0"/>
          </a:p>
          <a:p>
            <a:r>
              <a:rPr lang="it-IT" dirty="0"/>
              <a:t> </a:t>
            </a:r>
          </a:p>
        </p:txBody>
      </p:sp>
    </p:spTree>
    <p:extLst>
      <p:ext uri="{BB962C8B-B14F-4D97-AF65-F5344CB8AC3E}">
        <p14:creationId xmlns:p14="http://schemas.microsoft.com/office/powerpoint/2010/main" val="6092787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A991D7-974F-4F54-A7F7-B2BA1802EBF7}"/>
              </a:ext>
            </a:extLst>
          </p:cNvPr>
          <p:cNvSpPr>
            <a:spLocks noGrp="1"/>
          </p:cNvSpPr>
          <p:nvPr>
            <p:ph type="title"/>
          </p:nvPr>
        </p:nvSpPr>
        <p:spPr/>
        <p:txBody>
          <a:bodyPr/>
          <a:lstStyle/>
          <a:p>
            <a:r>
              <a:rPr lang="it-IT" dirty="0"/>
              <a:t>Chi-</a:t>
            </a:r>
            <a:r>
              <a:rPr lang="it-IT" dirty="0" err="1"/>
              <a:t>square</a:t>
            </a:r>
            <a:r>
              <a:rPr lang="it-IT" dirty="0"/>
              <a:t> distribuzione nel caso «</a:t>
            </a:r>
            <a:r>
              <a:rPr lang="it-IT" dirty="0" err="1"/>
              <a:t>lazy</a:t>
            </a:r>
            <a:r>
              <a:rPr lang="it-IT" dirty="0"/>
              <a:t>»</a:t>
            </a:r>
          </a:p>
        </p:txBody>
      </p:sp>
      <p:pic>
        <p:nvPicPr>
          <p:cNvPr id="7" name="Segnaposto contenuto 6" descr="Immagine che contiene testo, mappa&#10;&#10;Descrizione generata automaticamente">
            <a:extLst>
              <a:ext uri="{FF2B5EF4-FFF2-40B4-BE49-F238E27FC236}">
                <a16:creationId xmlns:a16="http://schemas.microsoft.com/office/drawing/2014/main" id="{41874833-F708-4406-90BB-A07F864E86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396" y="1463040"/>
            <a:ext cx="6491012" cy="5029835"/>
          </a:xfrm>
        </p:spPr>
      </p:pic>
      <p:sp>
        <p:nvSpPr>
          <p:cNvPr id="9" name="CasellaDiTesto 8">
            <a:extLst>
              <a:ext uri="{FF2B5EF4-FFF2-40B4-BE49-F238E27FC236}">
                <a16:creationId xmlns:a16="http://schemas.microsoft.com/office/drawing/2014/main" id="{7CF5865C-4158-4BB1-8F8A-8F1C773EEFF1}"/>
              </a:ext>
            </a:extLst>
          </p:cNvPr>
          <p:cNvSpPr txBox="1"/>
          <p:nvPr/>
        </p:nvSpPr>
        <p:spPr>
          <a:xfrm>
            <a:off x="6291072" y="1935353"/>
            <a:ext cx="5632703" cy="3970318"/>
          </a:xfrm>
          <a:prstGeom prst="rect">
            <a:avLst/>
          </a:prstGeom>
          <a:noFill/>
        </p:spPr>
        <p:txBody>
          <a:bodyPr wrap="square" rtlCol="0">
            <a:spAutoFit/>
          </a:bodyPr>
          <a:lstStyle/>
          <a:p>
            <a:r>
              <a:rPr lang="it-IT" dirty="0"/>
              <a:t> </a:t>
            </a:r>
          </a:p>
          <a:p>
            <a:pPr marL="285750" indent="-285750">
              <a:buFont typeface="Arial" panose="020B0604020202020204" pitchFamily="34" charset="0"/>
              <a:buChar char="•"/>
            </a:pPr>
            <a:r>
              <a:rPr lang="it-IT" dirty="0" err="1"/>
              <a:t>Nmeas</a:t>
            </a:r>
            <a:r>
              <a:rPr lang="it-IT" dirty="0"/>
              <a:t> = 3     </a:t>
            </a:r>
            <a:r>
              <a:rPr lang="it-IT" b="1" dirty="0"/>
              <a:t>(Studente PIGRO che fa poche misure!!!)  </a:t>
            </a:r>
          </a:p>
          <a:p>
            <a:pPr marL="285750" indent="-285750">
              <a:buFont typeface="Arial" panose="020B0604020202020204" pitchFamily="34" charset="0"/>
              <a:buChar char="•"/>
            </a:pPr>
            <a:r>
              <a:rPr lang="it-IT" dirty="0"/>
              <a:t>Propagazione degli errori perfetta (su x e su y)</a:t>
            </a:r>
          </a:p>
          <a:p>
            <a:pPr marL="285750" indent="-285750">
              <a:buFont typeface="Arial" panose="020B0604020202020204" pitchFamily="34" charset="0"/>
              <a:buChar char="•"/>
            </a:pPr>
            <a:r>
              <a:rPr lang="it-IT" dirty="0"/>
              <a:t>Angoli piccoli  &lt; 5°  ed effetto corretto </a:t>
            </a:r>
          </a:p>
          <a:p>
            <a:endParaRPr lang="it-IT" dirty="0"/>
          </a:p>
          <a:p>
            <a:r>
              <a:rPr lang="it-IT" dirty="0" err="1"/>
              <a:t>I’accelerazione</a:t>
            </a:r>
            <a:r>
              <a:rPr lang="it-IT" dirty="0"/>
              <a:t>  ricostruita  vale g = 9.81  ± 0.04  </a:t>
            </a:r>
          </a:p>
          <a:p>
            <a:r>
              <a:rPr lang="it-IT" dirty="0"/>
              <a:t>La «pigrizia» ha fatto raddoppiare l’errore anche se non ha mosso il valore centrale </a:t>
            </a:r>
          </a:p>
          <a:p>
            <a:endParaRPr lang="it-IT" dirty="0"/>
          </a:p>
          <a:p>
            <a:r>
              <a:rPr lang="it-IT" dirty="0"/>
              <a:t> Il chi-</a:t>
            </a:r>
            <a:r>
              <a:rPr lang="it-IT" dirty="0" err="1"/>
              <a:t>square</a:t>
            </a:r>
            <a:r>
              <a:rPr lang="it-IT" dirty="0"/>
              <a:t> è totalmente fuori dalla previsione.</a:t>
            </a:r>
          </a:p>
          <a:p>
            <a:r>
              <a:rPr lang="it-IT" dirty="0"/>
              <a:t>Perché? </a:t>
            </a:r>
          </a:p>
          <a:p>
            <a:endParaRPr lang="it-IT" dirty="0"/>
          </a:p>
          <a:p>
            <a:endParaRPr lang="it-IT" dirty="0"/>
          </a:p>
          <a:p>
            <a:r>
              <a:rPr lang="it-IT" dirty="0"/>
              <a:t> </a:t>
            </a:r>
          </a:p>
        </p:txBody>
      </p:sp>
    </p:spTree>
    <p:extLst>
      <p:ext uri="{BB962C8B-B14F-4D97-AF65-F5344CB8AC3E}">
        <p14:creationId xmlns:p14="http://schemas.microsoft.com/office/powerpoint/2010/main" val="31501748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E01CC4-B906-433E-ABE0-28010EF2A2AD}"/>
              </a:ext>
            </a:extLst>
          </p:cNvPr>
          <p:cNvSpPr>
            <a:spLocks noGrp="1"/>
          </p:cNvSpPr>
          <p:nvPr>
            <p:ph type="title"/>
          </p:nvPr>
        </p:nvSpPr>
        <p:spPr/>
        <p:txBody>
          <a:bodyPr/>
          <a:lstStyle/>
          <a:p>
            <a:r>
              <a:rPr lang="it-IT" dirty="0"/>
              <a:t>Chi-</a:t>
            </a:r>
            <a:r>
              <a:rPr lang="it-IT" dirty="0" err="1"/>
              <a:t>square</a:t>
            </a:r>
            <a:r>
              <a:rPr lang="it-IT" dirty="0"/>
              <a:t> nel caso «inaccurate»</a:t>
            </a:r>
          </a:p>
        </p:txBody>
      </p:sp>
      <p:pic>
        <p:nvPicPr>
          <p:cNvPr id="5" name="Segnaposto contenuto 4" descr="Immagine che contiene mappa&#10;&#10;Descrizione generata automaticamente">
            <a:extLst>
              <a:ext uri="{FF2B5EF4-FFF2-40B4-BE49-F238E27FC236}">
                <a16:creationId xmlns:a16="http://schemas.microsoft.com/office/drawing/2014/main" id="{03464BDB-C364-4467-A9E1-A0542041C2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362" y="1664208"/>
            <a:ext cx="5629975" cy="4204888"/>
          </a:xfrm>
        </p:spPr>
      </p:pic>
      <p:sp>
        <p:nvSpPr>
          <p:cNvPr id="6" name="CasellaDiTesto 5">
            <a:extLst>
              <a:ext uri="{FF2B5EF4-FFF2-40B4-BE49-F238E27FC236}">
                <a16:creationId xmlns:a16="http://schemas.microsoft.com/office/drawing/2014/main" id="{963A08D8-76C0-41A3-A5F5-1EE95458F283}"/>
              </a:ext>
            </a:extLst>
          </p:cNvPr>
          <p:cNvSpPr txBox="1"/>
          <p:nvPr/>
        </p:nvSpPr>
        <p:spPr>
          <a:xfrm>
            <a:off x="6559297" y="1898777"/>
            <a:ext cx="5632703" cy="4247317"/>
          </a:xfrm>
          <a:prstGeom prst="rect">
            <a:avLst/>
          </a:prstGeom>
          <a:noFill/>
        </p:spPr>
        <p:txBody>
          <a:bodyPr wrap="square" rtlCol="0">
            <a:spAutoFit/>
          </a:bodyPr>
          <a:lstStyle/>
          <a:p>
            <a:r>
              <a:rPr lang="it-IT" dirty="0"/>
              <a:t> </a:t>
            </a:r>
          </a:p>
          <a:p>
            <a:pPr marL="285750" indent="-285750">
              <a:buFont typeface="Arial" panose="020B0604020202020204" pitchFamily="34" charset="0"/>
              <a:buChar char="•"/>
            </a:pPr>
            <a:r>
              <a:rPr lang="it-IT" dirty="0" err="1"/>
              <a:t>Nmeas</a:t>
            </a:r>
            <a:r>
              <a:rPr lang="it-IT" dirty="0"/>
              <a:t> = 10   Non è pigro  ma non cura i dettagli   </a:t>
            </a:r>
            <a:r>
              <a:rPr lang="it-IT" b="1" dirty="0"/>
              <a:t> </a:t>
            </a:r>
          </a:p>
          <a:p>
            <a:pPr marL="285750" indent="-285750">
              <a:buFont typeface="Arial" panose="020B0604020202020204" pitchFamily="34" charset="0"/>
              <a:buChar char="•"/>
            </a:pPr>
            <a:r>
              <a:rPr lang="it-IT" dirty="0"/>
              <a:t>Propagazione degli errori sbagliata (</a:t>
            </a:r>
            <a:r>
              <a:rPr lang="it-IT" b="1" dirty="0"/>
              <a:t>non tiene conto dell’errore lungo x</a:t>
            </a:r>
            <a:r>
              <a:rPr lang="it-IT" dirty="0"/>
              <a:t>) </a:t>
            </a:r>
          </a:p>
          <a:p>
            <a:pPr marL="285750" indent="-285750">
              <a:buFont typeface="Arial" panose="020B0604020202020204" pitchFamily="34" charset="0"/>
              <a:buChar char="•"/>
            </a:pPr>
            <a:r>
              <a:rPr lang="it-IT" dirty="0"/>
              <a:t>Angoli   &lt; 30°  e non corregge per l’effetto </a:t>
            </a:r>
          </a:p>
          <a:p>
            <a:pPr marL="285750" indent="-285750">
              <a:buFont typeface="Arial" panose="020B0604020202020204" pitchFamily="34" charset="0"/>
              <a:buChar char="•"/>
            </a:pPr>
            <a:r>
              <a:rPr lang="it-IT" dirty="0"/>
              <a:t>Non include della lunghezza misurata il </a:t>
            </a:r>
            <a:r>
              <a:rPr lang="it-IT" dirty="0" err="1"/>
              <a:t>pesetto</a:t>
            </a:r>
            <a:r>
              <a:rPr lang="it-IT" dirty="0"/>
              <a:t> appeso</a:t>
            </a:r>
          </a:p>
          <a:p>
            <a:endParaRPr lang="it-IT" dirty="0"/>
          </a:p>
          <a:p>
            <a:r>
              <a:rPr lang="it-IT" dirty="0" err="1"/>
              <a:t>I’accelerazione</a:t>
            </a:r>
            <a:r>
              <a:rPr lang="it-IT" dirty="0"/>
              <a:t>  ricostruita  vale g = 9.51  ± 0.03 </a:t>
            </a:r>
          </a:p>
          <a:p>
            <a:r>
              <a:rPr lang="it-IT" dirty="0"/>
              <a:t>L’</a:t>
            </a:r>
            <a:r>
              <a:rPr lang="it-IT" dirty="0" err="1"/>
              <a:t>inaccuratezza</a:t>
            </a:r>
            <a:r>
              <a:rPr lang="it-IT" dirty="0"/>
              <a:t> ha mosso il valore centrale  di 10-</a:t>
            </a:r>
            <a:r>
              <a:rPr lang="it-IT" dirty="0">
                <a:latin typeface="Symbol" panose="05050102010706020507" pitchFamily="18" charset="2"/>
              </a:rPr>
              <a:t>s</a:t>
            </a:r>
            <a:r>
              <a:rPr lang="it-IT" dirty="0"/>
              <a:t> rispetto al valore usato in generazione</a:t>
            </a:r>
          </a:p>
          <a:p>
            <a:endParaRPr lang="it-IT" dirty="0"/>
          </a:p>
          <a:p>
            <a:r>
              <a:rPr lang="it-IT" dirty="0"/>
              <a:t> Il chi-</a:t>
            </a:r>
            <a:r>
              <a:rPr lang="it-IT" dirty="0" err="1"/>
              <a:t>square</a:t>
            </a:r>
            <a:r>
              <a:rPr lang="it-IT" dirty="0"/>
              <a:t> è totalmente fuori scala ! </a:t>
            </a:r>
          </a:p>
          <a:p>
            <a:endParaRPr lang="it-IT" dirty="0"/>
          </a:p>
          <a:p>
            <a:endParaRPr lang="it-IT" dirty="0"/>
          </a:p>
          <a:p>
            <a:r>
              <a:rPr lang="it-IT" dirty="0"/>
              <a:t> </a:t>
            </a:r>
          </a:p>
        </p:txBody>
      </p:sp>
    </p:spTree>
    <p:extLst>
      <p:ext uri="{BB962C8B-B14F-4D97-AF65-F5344CB8AC3E}">
        <p14:creationId xmlns:p14="http://schemas.microsoft.com/office/powerpoint/2010/main" val="69788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28ABAC-46C1-4680-AEB9-0A97E52E2A41}"/>
              </a:ext>
            </a:extLst>
          </p:cNvPr>
          <p:cNvSpPr>
            <a:spLocks noGrp="1"/>
          </p:cNvSpPr>
          <p:nvPr>
            <p:ph type="title"/>
          </p:nvPr>
        </p:nvSpPr>
        <p:spPr/>
        <p:txBody>
          <a:bodyPr/>
          <a:lstStyle/>
          <a:p>
            <a:pPr algn="ctr"/>
            <a:r>
              <a:rPr lang="it-IT" b="1" dirty="0"/>
              <a:t>Esempi di Studi presentati al colloquio finale</a:t>
            </a:r>
          </a:p>
        </p:txBody>
      </p:sp>
      <p:sp>
        <p:nvSpPr>
          <p:cNvPr id="3" name="Segnaposto contenuto 2">
            <a:extLst>
              <a:ext uri="{FF2B5EF4-FFF2-40B4-BE49-F238E27FC236}">
                <a16:creationId xmlns:a16="http://schemas.microsoft.com/office/drawing/2014/main" id="{28E0C996-E71D-44DD-85D5-F7E372851C4B}"/>
              </a:ext>
            </a:extLst>
          </p:cNvPr>
          <p:cNvSpPr>
            <a:spLocks noGrp="1"/>
          </p:cNvSpPr>
          <p:nvPr>
            <p:ph idx="1"/>
          </p:nvPr>
        </p:nvSpPr>
        <p:spPr/>
        <p:txBody>
          <a:bodyPr>
            <a:normAutofit/>
          </a:bodyPr>
          <a:lstStyle/>
          <a:p>
            <a:r>
              <a:rPr lang="it-IT" dirty="0"/>
              <a:t>Studio della risoluzione spaziale del sistema GPS ed effetti dovuti alla ionosfera   </a:t>
            </a:r>
          </a:p>
          <a:p>
            <a:r>
              <a:rPr lang="it-IT" dirty="0"/>
              <a:t>Simulazione di uno spettrometro per un esperimento di Fisica delle Alte Energie </a:t>
            </a:r>
          </a:p>
          <a:p>
            <a:r>
              <a:rPr lang="it-IT" dirty="0"/>
              <a:t>Simulazione della tracciatura PET di un fascio di protoni incidente su target d’acqua</a:t>
            </a:r>
          </a:p>
          <a:p>
            <a:r>
              <a:rPr lang="it-IT" dirty="0"/>
              <a:t>Tecniche di ricostruzione di campo stellare tramite l’algoritmo STARFIND</a:t>
            </a:r>
          </a:p>
        </p:txBody>
      </p:sp>
    </p:spTree>
    <p:extLst>
      <p:ext uri="{BB962C8B-B14F-4D97-AF65-F5344CB8AC3E}">
        <p14:creationId xmlns:p14="http://schemas.microsoft.com/office/powerpoint/2010/main" val="8604537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9E17D3-EEBB-4716-937D-B2899F6AA6FE}"/>
              </a:ext>
            </a:extLst>
          </p:cNvPr>
          <p:cNvSpPr>
            <a:spLocks noGrp="1"/>
          </p:cNvSpPr>
          <p:nvPr>
            <p:ph type="title"/>
          </p:nvPr>
        </p:nvSpPr>
        <p:spPr/>
        <p:txBody>
          <a:bodyPr/>
          <a:lstStyle/>
          <a:p>
            <a:r>
              <a:rPr lang="it-IT" dirty="0"/>
              <a:t>Chi-</a:t>
            </a:r>
            <a:r>
              <a:rPr lang="it-IT" dirty="0" err="1"/>
              <a:t>square</a:t>
            </a:r>
            <a:r>
              <a:rPr lang="it-IT" dirty="0"/>
              <a:t> nel caso «</a:t>
            </a:r>
            <a:r>
              <a:rPr lang="it-IT" dirty="0" err="1"/>
              <a:t>trivial</a:t>
            </a:r>
            <a:r>
              <a:rPr lang="it-IT" dirty="0"/>
              <a:t>»</a:t>
            </a:r>
          </a:p>
        </p:txBody>
      </p:sp>
      <p:pic>
        <p:nvPicPr>
          <p:cNvPr id="5" name="Segnaposto contenuto 4" descr="Immagine che contiene screenshot&#10;&#10;Descrizione generata automaticamente">
            <a:extLst>
              <a:ext uri="{FF2B5EF4-FFF2-40B4-BE49-F238E27FC236}">
                <a16:creationId xmlns:a16="http://schemas.microsoft.com/office/drawing/2014/main" id="{97C603A8-349E-4672-AAEA-4DB29E7240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826059" cy="4351338"/>
          </a:xfrm>
        </p:spPr>
      </p:pic>
      <p:sp>
        <p:nvSpPr>
          <p:cNvPr id="6" name="CasellaDiTesto 5">
            <a:extLst>
              <a:ext uri="{FF2B5EF4-FFF2-40B4-BE49-F238E27FC236}">
                <a16:creationId xmlns:a16="http://schemas.microsoft.com/office/drawing/2014/main" id="{CA9886FF-5919-438E-BE66-2FD055DAE36C}"/>
              </a:ext>
            </a:extLst>
          </p:cNvPr>
          <p:cNvSpPr txBox="1"/>
          <p:nvPr/>
        </p:nvSpPr>
        <p:spPr>
          <a:xfrm>
            <a:off x="6431281" y="1423289"/>
            <a:ext cx="5632703" cy="5355312"/>
          </a:xfrm>
          <a:prstGeom prst="rect">
            <a:avLst/>
          </a:prstGeom>
          <a:noFill/>
        </p:spPr>
        <p:txBody>
          <a:bodyPr wrap="square" rtlCol="0">
            <a:spAutoFit/>
          </a:bodyPr>
          <a:lstStyle/>
          <a:p>
            <a:r>
              <a:rPr lang="it-IT" dirty="0"/>
              <a:t> </a:t>
            </a:r>
          </a:p>
          <a:p>
            <a:pPr marL="285750" indent="-285750">
              <a:buFont typeface="Arial" panose="020B0604020202020204" pitchFamily="34" charset="0"/>
              <a:buChar char="•"/>
            </a:pPr>
            <a:r>
              <a:rPr lang="it-IT" dirty="0" err="1"/>
              <a:t>Nmeas</a:t>
            </a:r>
            <a:r>
              <a:rPr lang="it-IT" dirty="0"/>
              <a:t> = 10     </a:t>
            </a:r>
            <a:r>
              <a:rPr lang="it-IT" b="1" dirty="0"/>
              <a:t> </a:t>
            </a:r>
          </a:p>
          <a:p>
            <a:pPr marL="285750" indent="-285750">
              <a:buFont typeface="Arial" panose="020B0604020202020204" pitchFamily="34" charset="0"/>
              <a:buChar char="•"/>
            </a:pPr>
            <a:r>
              <a:rPr lang="it-IT" b="1" dirty="0"/>
              <a:t>Errore triviale. In una certa frazione di casi crede di contare 10 oscillazioni ma in realtà sono 9 perché conta partendo da 1 e non da 0. </a:t>
            </a:r>
            <a:r>
              <a:rPr lang="it-IT" dirty="0"/>
              <a:t> </a:t>
            </a:r>
          </a:p>
          <a:p>
            <a:endParaRPr lang="it-IT" dirty="0"/>
          </a:p>
          <a:p>
            <a:r>
              <a:rPr lang="it-IT" dirty="0" err="1"/>
              <a:t>I’accelerazione</a:t>
            </a:r>
            <a:r>
              <a:rPr lang="it-IT" dirty="0"/>
              <a:t>  ricostruita   g = 11.4  ± 0.3  è in buon accordo con quella sulla superficie di Nettuno!  </a:t>
            </a:r>
          </a:p>
          <a:p>
            <a:endParaRPr lang="it-IT" dirty="0"/>
          </a:p>
          <a:p>
            <a:r>
              <a:rPr lang="it-IT" dirty="0"/>
              <a:t>Da notare l’insidioso chi-</a:t>
            </a:r>
            <a:r>
              <a:rPr lang="it-IT" dirty="0" err="1"/>
              <a:t>square</a:t>
            </a:r>
            <a:r>
              <a:rPr lang="it-IT" dirty="0"/>
              <a:t> che può anche dare valori ragionevoli.   </a:t>
            </a:r>
          </a:p>
          <a:p>
            <a:endParaRPr lang="it-IT" dirty="0"/>
          </a:p>
          <a:p>
            <a:r>
              <a:rPr lang="it-IT" dirty="0"/>
              <a:t> Questo esempio dimostra che il chi-quadro come indicatore di qualità della misura qualche volta non funziona. La sua bontà non è condizione sufficiente a validare una misura! </a:t>
            </a:r>
          </a:p>
          <a:p>
            <a:endParaRPr lang="it-IT" dirty="0"/>
          </a:p>
          <a:p>
            <a:endParaRPr lang="it-IT" dirty="0"/>
          </a:p>
          <a:p>
            <a:r>
              <a:rPr lang="it-IT" dirty="0"/>
              <a:t> </a:t>
            </a:r>
          </a:p>
        </p:txBody>
      </p:sp>
    </p:spTree>
    <p:extLst>
      <p:ext uri="{BB962C8B-B14F-4D97-AF65-F5344CB8AC3E}">
        <p14:creationId xmlns:p14="http://schemas.microsoft.com/office/powerpoint/2010/main" val="6744620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F3B375-9771-4080-8433-98B89D358B74}"/>
              </a:ext>
            </a:extLst>
          </p:cNvPr>
          <p:cNvSpPr>
            <a:spLocks noGrp="1"/>
          </p:cNvSpPr>
          <p:nvPr>
            <p:ph type="title"/>
          </p:nvPr>
        </p:nvSpPr>
        <p:spPr/>
        <p:txBody>
          <a:bodyPr>
            <a:normAutofit/>
          </a:bodyPr>
          <a:lstStyle/>
          <a:p>
            <a:r>
              <a:rPr lang="it-IT" sz="4000" b="1" dirty="0"/>
              <a:t>Sistematica dovuta al non perfetto isocronismo</a:t>
            </a:r>
          </a:p>
        </p:txBody>
      </p:sp>
      <p:sp>
        <p:nvSpPr>
          <p:cNvPr id="3" name="Segnaposto contenuto 2">
            <a:extLst>
              <a:ext uri="{FF2B5EF4-FFF2-40B4-BE49-F238E27FC236}">
                <a16:creationId xmlns:a16="http://schemas.microsoft.com/office/drawing/2014/main" id="{E6D7AD71-B30C-44C9-AA38-6752C4E5A9B7}"/>
              </a:ext>
            </a:extLst>
          </p:cNvPr>
          <p:cNvSpPr>
            <a:spLocks noGrp="1"/>
          </p:cNvSpPr>
          <p:nvPr>
            <p:ph idx="1"/>
          </p:nvPr>
        </p:nvSpPr>
        <p:spPr>
          <a:xfrm>
            <a:off x="6599582" y="1532697"/>
            <a:ext cx="5092148" cy="4351338"/>
          </a:xfrm>
        </p:spPr>
        <p:txBody>
          <a:bodyPr>
            <a:normAutofit/>
          </a:bodyPr>
          <a:lstStyle/>
          <a:p>
            <a:pPr marL="0" indent="0">
              <a:buNone/>
            </a:pPr>
            <a:r>
              <a:rPr lang="it-IT" sz="2000" dirty="0"/>
              <a:t>Possiamo decidere di non misurare l’ampiezza dell’oscillazione (risparmiamo sul goniometro)  e sceglierla ogni volta a caso tra [0,theta]  quindi applicare ai periodi ricostruiti una correzione  media. </a:t>
            </a:r>
          </a:p>
          <a:p>
            <a:pPr marL="0" indent="0">
              <a:buNone/>
            </a:pPr>
            <a:r>
              <a:rPr lang="it-IT" sz="2000" dirty="0" err="1">
                <a:latin typeface="Comic Sans MS" panose="030F0702030302020204" pitchFamily="66" charset="0"/>
              </a:rPr>
              <a:t>thetarec</a:t>
            </a:r>
            <a:r>
              <a:rPr lang="it-IT" sz="2000" dirty="0">
                <a:latin typeface="Comic Sans MS" panose="030F0702030302020204" pitchFamily="66" charset="0"/>
              </a:rPr>
              <a:t> = (</a:t>
            </a:r>
            <a:r>
              <a:rPr lang="it-IT" sz="2000" dirty="0" err="1">
                <a:latin typeface="Comic Sans MS" panose="030F0702030302020204" pitchFamily="66" charset="0"/>
              </a:rPr>
              <a:t>thetamax-thetamin</a:t>
            </a:r>
            <a:r>
              <a:rPr lang="it-IT" sz="2000" dirty="0">
                <a:latin typeface="Comic Sans MS" panose="030F0702030302020204" pitchFamily="66" charset="0"/>
              </a:rPr>
              <a:t>)/2      </a:t>
            </a:r>
          </a:p>
          <a:p>
            <a:pPr marL="0" indent="0">
              <a:buNone/>
            </a:pPr>
            <a:r>
              <a:rPr lang="it-IT" sz="2000" dirty="0" err="1">
                <a:latin typeface="Comic Sans MS" panose="030F0702030302020204" pitchFamily="66" charset="0"/>
              </a:rPr>
              <a:t>trec</a:t>
            </a:r>
            <a:r>
              <a:rPr lang="it-IT" sz="2000" dirty="0">
                <a:latin typeface="Comic Sans MS" panose="030F0702030302020204" pitchFamily="66" charset="0"/>
              </a:rPr>
              <a:t> = </a:t>
            </a:r>
            <a:r>
              <a:rPr lang="it-IT" sz="2000" dirty="0" err="1">
                <a:latin typeface="Comic Sans MS" panose="030F0702030302020204" pitchFamily="66" charset="0"/>
              </a:rPr>
              <a:t>trec</a:t>
            </a:r>
            <a:r>
              <a:rPr lang="it-IT" sz="2000" dirty="0">
                <a:latin typeface="Comic Sans MS" panose="030F0702030302020204" pitchFamily="66" charset="0"/>
              </a:rPr>
              <a:t>/(1+thetarec*</a:t>
            </a:r>
            <a:r>
              <a:rPr lang="it-IT" sz="2000" dirty="0" err="1">
                <a:latin typeface="Comic Sans MS" panose="030F0702030302020204" pitchFamily="66" charset="0"/>
              </a:rPr>
              <a:t>thetarec</a:t>
            </a:r>
            <a:r>
              <a:rPr lang="it-IT" sz="2000" dirty="0">
                <a:latin typeface="Comic Sans MS" panose="030F0702030302020204" pitchFamily="66" charset="0"/>
              </a:rPr>
              <a:t>/16)</a:t>
            </a:r>
          </a:p>
          <a:p>
            <a:pPr marL="0" indent="0">
              <a:buNone/>
            </a:pPr>
            <a:r>
              <a:rPr lang="it-IT" sz="2000" dirty="0"/>
              <a:t>Quale errore sistematico commettiamo se decidiamo di applicare la correzione media?</a:t>
            </a:r>
          </a:p>
          <a:p>
            <a:pPr marL="0" indent="0" algn="ctr">
              <a:buNone/>
            </a:pPr>
            <a:r>
              <a:rPr lang="it-IT" sz="2000" b="1" dirty="0"/>
              <a:t>Errore sistematico e errore statistico sono paragonabili se  theta &lt; 15° </a:t>
            </a:r>
          </a:p>
        </p:txBody>
      </p:sp>
      <p:pic>
        <p:nvPicPr>
          <p:cNvPr id="5" name="Immagine 4" descr="Immagine che contiene screenshot&#10;&#10;Descrizione generata automaticamente">
            <a:extLst>
              <a:ext uri="{FF2B5EF4-FFF2-40B4-BE49-F238E27FC236}">
                <a16:creationId xmlns:a16="http://schemas.microsoft.com/office/drawing/2014/main" id="{A46FA0D1-B1C4-43F9-B8E4-7D992ACF2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28" y="1243579"/>
            <a:ext cx="5555393" cy="4892526"/>
          </a:xfrm>
          <a:prstGeom prst="rect">
            <a:avLst/>
          </a:prstGeom>
        </p:spPr>
      </p:pic>
    </p:spTree>
    <p:extLst>
      <p:ext uri="{BB962C8B-B14F-4D97-AF65-F5344CB8AC3E}">
        <p14:creationId xmlns:p14="http://schemas.microsoft.com/office/powerpoint/2010/main" val="2692907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1361FD-C373-44BF-9393-EAE6DD8E3028}"/>
              </a:ext>
            </a:extLst>
          </p:cNvPr>
          <p:cNvSpPr>
            <a:spLocks noGrp="1"/>
          </p:cNvSpPr>
          <p:nvPr>
            <p:ph type="title"/>
          </p:nvPr>
        </p:nvSpPr>
        <p:spPr/>
        <p:txBody>
          <a:bodyPr/>
          <a:lstStyle/>
          <a:p>
            <a:r>
              <a:rPr lang="it-IT" dirty="0"/>
              <a:t>Esercizi</a:t>
            </a:r>
          </a:p>
        </p:txBody>
      </p:sp>
      <p:sp>
        <p:nvSpPr>
          <p:cNvPr id="3" name="Segnaposto contenuto 2">
            <a:extLst>
              <a:ext uri="{FF2B5EF4-FFF2-40B4-BE49-F238E27FC236}">
                <a16:creationId xmlns:a16="http://schemas.microsoft.com/office/drawing/2014/main" id="{5088AD08-5162-445D-9DC7-9526A676B3C2}"/>
              </a:ext>
            </a:extLst>
          </p:cNvPr>
          <p:cNvSpPr>
            <a:spLocks noGrp="1"/>
          </p:cNvSpPr>
          <p:nvPr>
            <p:ph idx="1"/>
          </p:nvPr>
        </p:nvSpPr>
        <p:spPr/>
        <p:txBody>
          <a:bodyPr/>
          <a:lstStyle/>
          <a:p>
            <a:r>
              <a:rPr lang="it-IT" dirty="0"/>
              <a:t>Includere nella simulazione l’effetto dovuto alla non </a:t>
            </a:r>
            <a:r>
              <a:rPr lang="it-IT" dirty="0" err="1"/>
              <a:t>puntiformità</a:t>
            </a:r>
            <a:r>
              <a:rPr lang="it-IT" dirty="0"/>
              <a:t> </a:t>
            </a:r>
          </a:p>
          <a:p>
            <a:pPr marL="0" indent="0">
              <a:buNone/>
            </a:pPr>
            <a:r>
              <a:rPr lang="it-IT" dirty="0"/>
              <a:t>   Suggerimento: Il momento di inerzia del peso non è in genere noto  tuttavia è sicuramente della forma I =kmL</a:t>
            </a:r>
            <a:r>
              <a:rPr lang="it-IT" baseline="30000" dirty="0"/>
              <a:t>2</a:t>
            </a:r>
            <a:r>
              <a:rPr lang="it-IT" dirty="0"/>
              <a:t> (dove L è la dimensione «tipica» del </a:t>
            </a:r>
            <a:r>
              <a:rPr lang="it-IT" dirty="0" err="1"/>
              <a:t>pesetto</a:t>
            </a:r>
            <a:r>
              <a:rPr lang="it-IT" dirty="0"/>
              <a:t>). Si  trovi un </a:t>
            </a:r>
            <a:r>
              <a:rPr lang="it-IT" dirty="0" err="1"/>
              <a:t>upper</a:t>
            </a:r>
            <a:r>
              <a:rPr lang="it-IT" dirty="0"/>
              <a:t> </a:t>
            </a:r>
            <a:r>
              <a:rPr lang="it-IT" dirty="0" err="1"/>
              <a:t>limit</a:t>
            </a:r>
            <a:r>
              <a:rPr lang="it-IT" dirty="0"/>
              <a:t> per k. Si proponga una correzione ai </a:t>
            </a:r>
            <a:r>
              <a:rPr lang="it-IT" dirty="0" err="1"/>
              <a:t>raw</a:t>
            </a:r>
            <a:r>
              <a:rPr lang="it-IT" dirty="0"/>
              <a:t> data e si  discuta l’effetto sistematico su g</a:t>
            </a:r>
          </a:p>
          <a:p>
            <a:r>
              <a:rPr lang="it-IT" dirty="0"/>
              <a:t>Includere nella simulazione l’effetto dovuto agli attriti</a:t>
            </a:r>
          </a:p>
          <a:p>
            <a:pPr marL="0" indent="0">
              <a:buNone/>
            </a:pPr>
            <a:r>
              <a:rPr lang="it-IT" dirty="0"/>
              <a:t>Suggerimento:  Informarsi su come è definito il «fattore di qualità» di un pendolo. Includerlo nella simulazione. Dire come e con quale precisione si può misurare.  Dire quali sono i suoi effetti sistematici sulla misura di g.  </a:t>
            </a:r>
          </a:p>
        </p:txBody>
      </p:sp>
    </p:spTree>
    <p:extLst>
      <p:ext uri="{BB962C8B-B14F-4D97-AF65-F5344CB8AC3E}">
        <p14:creationId xmlns:p14="http://schemas.microsoft.com/office/powerpoint/2010/main" val="3920367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715BD9-5EFB-4CF7-995B-D19D4A0C0FBF}"/>
              </a:ext>
            </a:extLst>
          </p:cNvPr>
          <p:cNvSpPr>
            <a:spLocks noGrp="1"/>
          </p:cNvSpPr>
          <p:nvPr>
            <p:ph type="title"/>
          </p:nvPr>
        </p:nvSpPr>
        <p:spPr/>
        <p:txBody>
          <a:bodyPr>
            <a:normAutofit/>
          </a:bodyPr>
          <a:lstStyle/>
          <a:p>
            <a:pPr algn="ctr"/>
            <a:r>
              <a:rPr lang="it-IT" dirty="0"/>
              <a:t>Best </a:t>
            </a:r>
            <a:r>
              <a:rPr lang="it-IT" dirty="0" err="1"/>
              <a:t>Fit</a:t>
            </a:r>
            <a:r>
              <a:rPr lang="it-IT" dirty="0"/>
              <a:t> a una circonferenza </a:t>
            </a:r>
          </a:p>
        </p:txBody>
      </p:sp>
      <p:pic>
        <p:nvPicPr>
          <p:cNvPr id="5" name="Segnaposto contenuto 4" descr="Immagine che contiene natura, esterni, arcobaleno, treno&#10;&#10;Descrizione generata automaticamente">
            <a:extLst>
              <a:ext uri="{FF2B5EF4-FFF2-40B4-BE49-F238E27FC236}">
                <a16:creationId xmlns:a16="http://schemas.microsoft.com/office/drawing/2014/main" id="{5BA19B15-7AFD-4725-A432-5C64B524E7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5339" y="1690688"/>
            <a:ext cx="6747153" cy="4351338"/>
          </a:xfrm>
        </p:spPr>
      </p:pic>
      <p:sp>
        <p:nvSpPr>
          <p:cNvPr id="6" name="CasellaDiTesto 5">
            <a:extLst>
              <a:ext uri="{FF2B5EF4-FFF2-40B4-BE49-F238E27FC236}">
                <a16:creationId xmlns:a16="http://schemas.microsoft.com/office/drawing/2014/main" id="{4EEFBD3D-EF7E-4CE2-A2CC-C00CE2ECE367}"/>
              </a:ext>
            </a:extLst>
          </p:cNvPr>
          <p:cNvSpPr txBox="1"/>
          <p:nvPr/>
        </p:nvSpPr>
        <p:spPr>
          <a:xfrm>
            <a:off x="8050695" y="1691561"/>
            <a:ext cx="3697357" cy="4801314"/>
          </a:xfrm>
          <a:prstGeom prst="rect">
            <a:avLst/>
          </a:prstGeom>
          <a:noFill/>
        </p:spPr>
        <p:txBody>
          <a:bodyPr wrap="square" rtlCol="0">
            <a:spAutoFit/>
          </a:bodyPr>
          <a:lstStyle/>
          <a:p>
            <a:r>
              <a:rPr lang="it-IT" dirty="0"/>
              <a:t>Il rapporto tra raggio esterno e raggio interno di un doppio arcobaleno è legato all’indice di rifrazione dell’acqua  </a:t>
            </a:r>
          </a:p>
          <a:p>
            <a:endParaRPr lang="it-IT" dirty="0"/>
          </a:p>
          <a:p>
            <a:r>
              <a:rPr lang="it-IT" dirty="0"/>
              <a:t>R1/R2 = f(n) </a:t>
            </a:r>
          </a:p>
          <a:p>
            <a:endParaRPr lang="it-IT" dirty="0"/>
          </a:p>
          <a:p>
            <a:r>
              <a:rPr lang="it-IT" dirty="0"/>
              <a:t>Idea sperimentale: si misurano raggi e  si determina n invertendo f(n) </a:t>
            </a:r>
          </a:p>
          <a:p>
            <a:endParaRPr lang="it-IT" dirty="0"/>
          </a:p>
          <a:p>
            <a:r>
              <a:rPr lang="it-IT" dirty="0"/>
              <a:t>Come si determina il best </a:t>
            </a:r>
            <a:r>
              <a:rPr lang="it-IT" dirty="0" err="1"/>
              <a:t>fit</a:t>
            </a:r>
            <a:r>
              <a:rPr lang="it-IT" dirty="0"/>
              <a:t> alla circonferenza?  </a:t>
            </a:r>
          </a:p>
          <a:p>
            <a:endParaRPr lang="it-IT" dirty="0"/>
          </a:p>
          <a:p>
            <a:r>
              <a:rPr lang="it-IT" dirty="0"/>
              <a:t>Quale algoritmo di ricostruzione va usato ? </a:t>
            </a:r>
          </a:p>
          <a:p>
            <a:endParaRPr lang="it-IT" dirty="0"/>
          </a:p>
          <a:p>
            <a:endParaRPr lang="it-IT" dirty="0"/>
          </a:p>
        </p:txBody>
      </p:sp>
    </p:spTree>
    <p:extLst>
      <p:ext uri="{BB962C8B-B14F-4D97-AF65-F5344CB8AC3E}">
        <p14:creationId xmlns:p14="http://schemas.microsoft.com/office/powerpoint/2010/main" val="2382552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97D289-C4AE-4997-A1A3-9D26A7402147}"/>
              </a:ext>
            </a:extLst>
          </p:cNvPr>
          <p:cNvSpPr>
            <a:spLocks noGrp="1"/>
          </p:cNvSpPr>
          <p:nvPr>
            <p:ph type="title"/>
          </p:nvPr>
        </p:nvSpPr>
        <p:spPr/>
        <p:txBody>
          <a:bodyPr/>
          <a:lstStyle/>
          <a:p>
            <a:pPr algn="ctr"/>
            <a:r>
              <a:rPr lang="it-IT" b="1" dirty="0"/>
              <a:t>Algoritmo ingenuo !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90BA4C3-54CD-47DB-A311-8F4EA0B85183}"/>
                  </a:ext>
                </a:extLst>
              </p:cNvPr>
              <p:cNvSpPr>
                <a:spLocks noGrp="1"/>
              </p:cNvSpPr>
              <p:nvPr>
                <p:ph idx="1"/>
              </p:nvPr>
            </p:nvSpPr>
            <p:spPr/>
            <p:txBody>
              <a:bodyPr/>
              <a:lstStyle/>
              <a:p>
                <a:r>
                  <a:rPr lang="it-IT" dirty="0"/>
                  <a:t> minimizzare </a:t>
                </a:r>
              </a:p>
              <a:p>
                <a:pPr marL="0" indent="0">
                  <a:buNone/>
                </a:pPr>
                <a14:m>
                  <m:oMathPara xmlns:m="http://schemas.openxmlformats.org/officeDocument/2006/math">
                    <m:oMathParaPr>
                      <m:jc m:val="centerGroup"/>
                    </m:oMathParaPr>
                    <m:oMath xmlns:m="http://schemas.openxmlformats.org/officeDocument/2006/math">
                      <m:sSup>
                        <m:sSupPr>
                          <m:ctrlPr>
                            <a:rPr lang="it-IT" i="1" smtClean="0">
                              <a:latin typeface="Cambria Math" panose="02040503050406030204" pitchFamily="18" charset="0"/>
                              <a:ea typeface="Cambria Math" panose="02040503050406030204" pitchFamily="18" charset="0"/>
                            </a:rPr>
                          </m:ctrlPr>
                        </m:sSupPr>
                        <m:e>
                          <m:r>
                            <a:rPr lang="it-IT" i="1" smtClean="0">
                              <a:latin typeface="Cambria Math" panose="02040503050406030204" pitchFamily="18" charset="0"/>
                              <a:ea typeface="Cambria Math" panose="02040503050406030204" pitchFamily="18" charset="0"/>
                            </a:rPr>
                            <m:t>𝜒</m:t>
                          </m:r>
                        </m:e>
                        <m:sup>
                          <m:r>
                            <a:rPr lang="it-IT" b="0" i="1" smtClean="0">
                              <a:latin typeface="Cambria Math" panose="02040503050406030204" pitchFamily="18" charset="0"/>
                              <a:ea typeface="Cambria Math" panose="02040503050406030204" pitchFamily="18" charset="0"/>
                            </a:rPr>
                            <m:t>2  </m:t>
                          </m:r>
                        </m:sup>
                      </m:sSup>
                      <m:r>
                        <a:rPr lang="it-IT" b="0" i="1" smtClean="0">
                          <a:latin typeface="Cambria Math" panose="02040503050406030204" pitchFamily="18" charset="0"/>
                          <a:ea typeface="Cambria Math" panose="02040503050406030204" pitchFamily="18" charset="0"/>
                        </a:rPr>
                        <m:t>= </m:t>
                      </m:r>
                      <m:nary>
                        <m:naryPr>
                          <m:chr m:val="∑"/>
                          <m:subHide m:val="on"/>
                          <m:supHide m:val="on"/>
                          <m:ctrlPr>
                            <a:rPr lang="it-IT" b="0" i="1" smtClean="0">
                              <a:latin typeface="Cambria Math" panose="02040503050406030204" pitchFamily="18" charset="0"/>
                              <a:ea typeface="Cambria Math" panose="02040503050406030204" pitchFamily="18" charset="0"/>
                            </a:rPr>
                          </m:ctrlPr>
                        </m:naryPr>
                        <m:sub/>
                        <m:sup/>
                        <m:e>
                          <m:f>
                            <m:fPr>
                              <m:ctrlPr>
                                <a:rPr lang="it-IT" b="0" i="1" smtClean="0">
                                  <a:latin typeface="Cambria Math" panose="02040503050406030204" pitchFamily="18" charset="0"/>
                                  <a:ea typeface="Cambria Math" panose="02040503050406030204" pitchFamily="18" charset="0"/>
                                </a:rPr>
                              </m:ctrlPr>
                            </m:fPr>
                            <m:num>
                              <m:sSup>
                                <m:sSupPr>
                                  <m:ctrlPr>
                                    <a:rPr lang="it-IT" b="0" i="1" smtClean="0">
                                      <a:latin typeface="Cambria Math" panose="02040503050406030204" pitchFamily="18" charset="0"/>
                                      <a:ea typeface="Cambria Math" panose="02040503050406030204" pitchFamily="18" charset="0"/>
                                    </a:rPr>
                                  </m:ctrlPr>
                                </m:sSupPr>
                                <m:e>
                                  <m:d>
                                    <m:dPr>
                                      <m:ctrlPr>
                                        <a:rPr lang="it-IT" i="1">
                                          <a:latin typeface="Cambria Math" panose="02040503050406030204" pitchFamily="18" charset="0"/>
                                          <a:ea typeface="Cambria Math" panose="02040503050406030204" pitchFamily="18" charset="0"/>
                                        </a:rPr>
                                      </m:ctrlPr>
                                    </m:dPr>
                                    <m:e>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𝑦</m:t>
                                          </m:r>
                                        </m:e>
                                        <m:sub>
                                          <m:r>
                                            <a:rPr lang="it-IT" i="1">
                                              <a:latin typeface="Cambria Math" panose="02040503050406030204" pitchFamily="18" charset="0"/>
                                              <a:ea typeface="Cambria Math" panose="02040503050406030204" pitchFamily="18" charset="0"/>
                                            </a:rPr>
                                            <m:t>𝑖</m:t>
                                          </m:r>
                                          <m:r>
                                            <a:rPr lang="it-IT" i="1">
                                              <a:latin typeface="Cambria Math" panose="02040503050406030204" pitchFamily="18" charset="0"/>
                                              <a:ea typeface="Cambria Math" panose="02040503050406030204" pitchFamily="18" charset="0"/>
                                            </a:rPr>
                                            <m:t> −</m:t>
                                          </m:r>
                                        </m:sub>
                                      </m:sSub>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𝑥</m:t>
                                          </m:r>
                                        </m:e>
                                        <m:sub>
                                          <m:r>
                                            <a:rPr lang="it-IT" i="1">
                                              <a:latin typeface="Cambria Math" panose="02040503050406030204" pitchFamily="18" charset="0"/>
                                              <a:ea typeface="Cambria Math" panose="02040503050406030204" pitchFamily="18" charset="0"/>
                                            </a:rPr>
                                            <m:t>𝑖</m:t>
                                          </m:r>
                                        </m:sub>
                                      </m:sSub>
                                    </m:e>
                                  </m:d>
                                  <m:r>
                                    <a:rPr lang="it-IT" i="1">
                                      <a:latin typeface="Cambria Math" panose="02040503050406030204" pitchFamily="18" charset="0"/>
                                      <a:ea typeface="Cambria Math" panose="02040503050406030204" pitchFamily="18" charset="0"/>
                                    </a:rPr>
                                    <m:t>)</m:t>
                                  </m:r>
                                </m:e>
                                <m:sup>
                                  <m:r>
                                    <a:rPr lang="it-IT" b="0" i="1" smtClean="0">
                                      <a:latin typeface="Cambria Math" panose="02040503050406030204" pitchFamily="18" charset="0"/>
                                      <a:ea typeface="Cambria Math" panose="02040503050406030204" pitchFamily="18" charset="0"/>
                                    </a:rPr>
                                    <m:t>2</m:t>
                                  </m:r>
                                </m:sup>
                              </m:sSup>
                            </m:num>
                            <m:den>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𝜎</m:t>
                                  </m:r>
                                </m:e>
                                <m:sup>
                                  <m:r>
                                    <a:rPr lang="it-IT" b="0" i="1" smtClean="0">
                                      <a:latin typeface="Cambria Math" panose="02040503050406030204" pitchFamily="18" charset="0"/>
                                      <a:ea typeface="Cambria Math" panose="02040503050406030204" pitchFamily="18" charset="0"/>
                                    </a:rPr>
                                    <m:t>2</m:t>
                                  </m:r>
                                </m:sup>
                              </m:sSup>
                              <m:r>
                                <a:rPr lang="it-IT" b="0" i="1" smtClean="0">
                                  <a:latin typeface="Cambria Math" panose="02040503050406030204" pitchFamily="18" charset="0"/>
                                  <a:ea typeface="Cambria Math" panose="02040503050406030204" pitchFamily="18" charset="0"/>
                                </a:rPr>
                                <m:t>+</m:t>
                              </m:r>
                              <m:sSup>
                                <m:sSupPr>
                                  <m:ctrlPr>
                                    <a:rPr lang="it-IT" b="0" i="1" smtClean="0">
                                      <a:latin typeface="Cambria Math" panose="02040503050406030204" pitchFamily="18" charset="0"/>
                                      <a:ea typeface="Cambria Math" panose="02040503050406030204" pitchFamily="18" charset="0"/>
                                    </a:rPr>
                                  </m:ctrlPr>
                                </m:sSupPr>
                                <m:e>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𝑓</m:t>
                                      </m:r>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𝑥</m:t>
                                          </m:r>
                                        </m:e>
                                        <m:sub>
                                          <m:r>
                                            <a:rPr lang="it-IT" b="0" i="1" smtClean="0">
                                              <a:latin typeface="Cambria Math" panose="02040503050406030204" pitchFamily="18" charset="0"/>
                                              <a:ea typeface="Cambria Math" panose="02040503050406030204" pitchFamily="18" charset="0"/>
                                            </a:rPr>
                                            <m:t>𝑖</m:t>
                                          </m:r>
                                        </m:sub>
                                      </m:sSub>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𝜎</m:t>
                                      </m:r>
                                    </m:e>
                                  </m:d>
                                </m:e>
                                <m:sup>
                                  <m:r>
                                    <a:rPr lang="it-IT" b="0" i="1" smtClean="0">
                                      <a:latin typeface="Cambria Math" panose="02040503050406030204" pitchFamily="18" charset="0"/>
                                      <a:ea typeface="Cambria Math" panose="02040503050406030204" pitchFamily="18" charset="0"/>
                                    </a:rPr>
                                    <m:t>2</m:t>
                                  </m:r>
                                </m:sup>
                              </m:sSup>
                            </m:den>
                          </m:f>
                        </m:e>
                      </m:nary>
                    </m:oMath>
                  </m:oMathPara>
                </a14:m>
                <a:endParaRPr lang="it-IT" dirty="0"/>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𝑓</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𝑐</m:t>
                          </m:r>
                        </m:sub>
                      </m:sSub>
                      <m:r>
                        <a:rPr lang="it-IT" b="0" i="1" smtClean="0">
                          <a:latin typeface="Cambria Math" panose="02040503050406030204" pitchFamily="18" charset="0"/>
                        </a:rPr>
                        <m:t> </m:t>
                      </m:r>
                      <m:r>
                        <a:rPr lang="it-IT" b="0" i="1" smtClean="0">
                          <a:latin typeface="Cambria Math" panose="02040503050406030204" pitchFamily="18" charset="0"/>
                          <a:ea typeface="Cambria Math" panose="02040503050406030204" pitchFamily="18" charset="0"/>
                        </a:rPr>
                        <m:t>±</m:t>
                      </m:r>
                      <m:rad>
                        <m:radPr>
                          <m:degHide m:val="on"/>
                          <m:ctrlPr>
                            <a:rPr lang="it-IT" b="0" i="1" smtClean="0">
                              <a:latin typeface="Cambria Math" panose="02040503050406030204" pitchFamily="18" charset="0"/>
                            </a:rPr>
                          </m:ctrlPr>
                        </m:radPr>
                        <m:deg/>
                        <m:e>
                          <m:sSup>
                            <m:sSupPr>
                              <m:ctrlPr>
                                <a:rPr lang="it-IT" b="0" i="1" smtClean="0">
                                  <a:latin typeface="Cambria Math" panose="02040503050406030204" pitchFamily="18" charset="0"/>
                                </a:rPr>
                              </m:ctrlPr>
                            </m:sSupPr>
                            <m:e>
                              <m:r>
                                <a:rPr lang="it-IT" b="0" i="1" smtClean="0">
                                  <a:latin typeface="Cambria Math" panose="02040503050406030204" pitchFamily="18" charset="0"/>
                                </a:rPr>
                                <m:t>𝑅</m:t>
                              </m:r>
                            </m:e>
                            <m:sup>
                              <m:r>
                                <a:rPr lang="it-IT" b="0" i="1" smtClean="0">
                                  <a:latin typeface="Cambria Math" panose="02040503050406030204" pitchFamily="18" charset="0"/>
                                </a:rPr>
                                <m:t>2</m:t>
                              </m:r>
                            </m:sup>
                          </m:sSup>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d>
                                <m:dPr>
                                  <m:ctrlPr>
                                    <a:rPr lang="it-IT" b="0" i="1" smtClean="0">
                                      <a:latin typeface="Cambria Math" panose="02040503050406030204" pitchFamily="18" charset="0"/>
                                    </a:rPr>
                                  </m:ctrlPr>
                                </m:dPr>
                                <m:e>
                                  <m:r>
                                    <a:rPr lang="it-IT" b="0" i="1" smtClean="0">
                                      <a:latin typeface="Cambria Math" panose="02040503050406030204" pitchFamily="18" charset="0"/>
                                    </a:rPr>
                                    <m:t>𝑥</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𝑐</m:t>
                                      </m:r>
                                    </m:sub>
                                  </m:sSub>
                                </m:e>
                              </m:d>
                            </m:e>
                            <m:sup>
                              <m:r>
                                <a:rPr lang="it-IT" b="0" i="1" smtClean="0">
                                  <a:latin typeface="Cambria Math" panose="02040503050406030204" pitchFamily="18" charset="0"/>
                                </a:rPr>
                                <m:t>2</m:t>
                              </m:r>
                            </m:sup>
                          </m:sSup>
                        </m:e>
                      </m:rad>
                      <m:r>
                        <a:rPr lang="it-IT" b="0" i="1" smtClean="0">
                          <a:latin typeface="Cambria Math" panose="02040503050406030204" pitchFamily="18" charset="0"/>
                        </a:rPr>
                        <m:t> </m:t>
                      </m:r>
                    </m:oMath>
                  </m:oMathPara>
                </a14:m>
                <a:endParaRPr lang="it-IT" dirty="0"/>
              </a:p>
              <a:p>
                <a:pPr marL="0" indent="0">
                  <a:buNone/>
                </a:pPr>
                <a:endParaRPr lang="it-IT" dirty="0"/>
              </a:p>
              <a:p>
                <a:pPr marL="0" indent="0">
                  <a:buNone/>
                </a:pPr>
                <a:r>
                  <a:rPr lang="it-IT" dirty="0"/>
                  <a:t>Ci sono due problemi </a:t>
                </a:r>
              </a:p>
              <a:p>
                <a:r>
                  <a:rPr lang="it-IT" dirty="0"/>
                  <a:t>Il doppio segno  (facile da risolvere!  ) </a:t>
                </a:r>
              </a:p>
              <a:p>
                <a:r>
                  <a:rPr lang="it-IT" dirty="0"/>
                  <a:t>Se x ≈xc  la derivata diverge!   </a:t>
                </a:r>
              </a:p>
              <a:p>
                <a:pPr marL="0" indent="0">
                  <a:buNone/>
                </a:pPr>
                <a:endParaRPr lang="it-IT" dirty="0"/>
              </a:p>
              <a:p>
                <a:pPr marL="0" indent="0">
                  <a:buNone/>
                </a:pPr>
                <a:endParaRPr lang="it-IT" dirty="0"/>
              </a:p>
            </p:txBody>
          </p:sp>
        </mc:Choice>
        <mc:Fallback xmlns="">
          <p:sp>
            <p:nvSpPr>
              <p:cNvPr id="3" name="Segnaposto contenuto 2">
                <a:extLst>
                  <a:ext uri="{FF2B5EF4-FFF2-40B4-BE49-F238E27FC236}">
                    <a16:creationId xmlns:a16="http://schemas.microsoft.com/office/drawing/2014/main" id="{E90BA4C3-54CD-47DB-A311-8F4EA0B8518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it-IT">
                    <a:noFill/>
                  </a:rPr>
                  <a:t> </a:t>
                </a:r>
              </a:p>
            </p:txBody>
          </p:sp>
        </mc:Fallback>
      </mc:AlternateContent>
    </p:spTree>
    <p:extLst>
      <p:ext uri="{BB962C8B-B14F-4D97-AF65-F5344CB8AC3E}">
        <p14:creationId xmlns:p14="http://schemas.microsoft.com/office/powerpoint/2010/main" val="37477325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6FC646-7606-4B56-914D-1FC393D7E7F0}"/>
              </a:ext>
            </a:extLst>
          </p:cNvPr>
          <p:cNvSpPr>
            <a:spLocks noGrp="1"/>
          </p:cNvSpPr>
          <p:nvPr>
            <p:ph type="title"/>
          </p:nvPr>
        </p:nvSpPr>
        <p:spPr/>
        <p:txBody>
          <a:bodyPr/>
          <a:lstStyle/>
          <a:p>
            <a:pPr algn="ctr"/>
            <a:r>
              <a:rPr lang="it-IT" b="1" dirty="0"/>
              <a:t>Algoritmo meno ingenuo </a:t>
            </a:r>
          </a:p>
        </p:txBody>
      </p:sp>
      <p:sp>
        <p:nvSpPr>
          <p:cNvPr id="3" name="Segnaposto contenuto 2">
            <a:extLst>
              <a:ext uri="{FF2B5EF4-FFF2-40B4-BE49-F238E27FC236}">
                <a16:creationId xmlns:a16="http://schemas.microsoft.com/office/drawing/2014/main" id="{51C1C909-631E-439F-8079-1B47DA57587C}"/>
              </a:ext>
            </a:extLst>
          </p:cNvPr>
          <p:cNvSpPr>
            <a:spLocks noGrp="1"/>
          </p:cNvSpPr>
          <p:nvPr>
            <p:ph idx="1"/>
          </p:nvPr>
        </p:nvSpPr>
        <p:spPr>
          <a:xfrm>
            <a:off x="391886" y="1690688"/>
            <a:ext cx="10515600" cy="4292146"/>
          </a:xfrm>
        </p:spPr>
        <p:txBody>
          <a:bodyPr>
            <a:normAutofit fontScale="77500" lnSpcReduction="20000"/>
          </a:bodyPr>
          <a:lstStyle/>
          <a:p>
            <a:r>
              <a:rPr lang="it-IT" dirty="0"/>
              <a:t>Per trovare la migliore circonferenza compatibile con i punti </a:t>
            </a:r>
            <a:r>
              <a:rPr lang="it-IT" i="1" dirty="0"/>
              <a:t>(</a:t>
            </a:r>
            <a:r>
              <a:rPr lang="it-IT" i="1" dirty="0" err="1"/>
              <a:t>xi,yi</a:t>
            </a:r>
            <a:r>
              <a:rPr lang="it-IT" i="1" dirty="0"/>
              <a:t> ) i=1,…,n (n&gt;3) </a:t>
            </a:r>
            <a:r>
              <a:rPr lang="it-IT" dirty="0"/>
              <a:t>conviene</a:t>
            </a:r>
          </a:p>
          <a:p>
            <a:r>
              <a:rPr lang="it-IT" dirty="0"/>
              <a:t>effettuare  la trasformazione che porta il baricentro nell’origine    </a:t>
            </a:r>
          </a:p>
          <a:p>
            <a:pPr marL="0" indent="0">
              <a:buNone/>
            </a:pPr>
            <a:r>
              <a:rPr lang="it-IT" i="1" dirty="0"/>
              <a:t>    u</a:t>
            </a:r>
            <a:r>
              <a:rPr lang="it-IT" dirty="0"/>
              <a:t>=</a:t>
            </a:r>
            <a:r>
              <a:rPr lang="it-IT" i="1" dirty="0"/>
              <a:t>x</a:t>
            </a:r>
            <a:r>
              <a:rPr lang="it-IT" dirty="0"/>
              <a:t>−</a:t>
            </a:r>
            <a:r>
              <a:rPr lang="it-IT" dirty="0" err="1"/>
              <a:t>xb</a:t>
            </a:r>
            <a:r>
              <a:rPr lang="it-IT" dirty="0"/>
              <a:t> ;  </a:t>
            </a:r>
            <a:r>
              <a:rPr lang="it-IT" i="1" dirty="0"/>
              <a:t>v</a:t>
            </a:r>
            <a:r>
              <a:rPr lang="it-IT" dirty="0"/>
              <a:t>= </a:t>
            </a:r>
            <a:r>
              <a:rPr lang="it-IT" i="1" dirty="0"/>
              <a:t>y</a:t>
            </a:r>
            <a:r>
              <a:rPr lang="it-IT" dirty="0"/>
              <a:t>−</a:t>
            </a:r>
            <a:r>
              <a:rPr lang="it-IT" dirty="0" err="1"/>
              <a:t>yb</a:t>
            </a:r>
            <a:r>
              <a:rPr lang="it-IT" dirty="0"/>
              <a:t> </a:t>
            </a:r>
          </a:p>
          <a:p>
            <a:r>
              <a:rPr lang="it-IT" dirty="0"/>
              <a:t>Quindi minimizzare la quantità «chi-</a:t>
            </a:r>
            <a:r>
              <a:rPr lang="it-IT" dirty="0" err="1"/>
              <a:t>square</a:t>
            </a:r>
            <a:r>
              <a:rPr lang="it-IT" dirty="0"/>
              <a:t>-like» </a:t>
            </a:r>
          </a:p>
          <a:p>
            <a:endParaRPr lang="it-IT" dirty="0"/>
          </a:p>
          <a:p>
            <a:endParaRPr lang="it-IT" dirty="0"/>
          </a:p>
          <a:p>
            <a:endParaRPr lang="it-IT" dirty="0"/>
          </a:p>
          <a:p>
            <a:endParaRPr lang="it-IT" dirty="0"/>
          </a:p>
          <a:p>
            <a:pPr marL="0" indent="0">
              <a:buNone/>
            </a:pPr>
            <a:endParaRPr lang="it-IT" dirty="0"/>
          </a:p>
          <a:p>
            <a:pPr marL="0" indent="0">
              <a:buNone/>
            </a:pPr>
            <a:endParaRPr lang="it-IT" dirty="0"/>
          </a:p>
          <a:p>
            <a:pPr marL="0" indent="0">
              <a:buNone/>
            </a:pPr>
            <a:r>
              <a:rPr lang="it-IT" dirty="0"/>
              <a:t>Esercizio Risolvere analiticamente la minimizzazione e controllare con quella implementata nel codice circle.py </a:t>
            </a:r>
          </a:p>
          <a:p>
            <a:pPr marL="0" indent="0">
              <a:buNone/>
            </a:pPr>
            <a:endParaRPr lang="it-IT" i="1" dirty="0"/>
          </a:p>
        </p:txBody>
      </p:sp>
      <mc:AlternateContent xmlns:mc="http://schemas.openxmlformats.org/markup-compatibility/2006" xmlns:a14="http://schemas.microsoft.com/office/drawing/2010/main">
        <mc:Choice Requires="a14">
          <p:sp>
            <p:nvSpPr>
              <p:cNvPr id="4" name="Rettangolo 3">
                <a:extLst>
                  <a:ext uri="{FF2B5EF4-FFF2-40B4-BE49-F238E27FC236}">
                    <a16:creationId xmlns:a16="http://schemas.microsoft.com/office/drawing/2014/main" id="{111F2A7A-FA58-449F-B1AE-6662B7B42AA8}"/>
                  </a:ext>
                </a:extLst>
              </p:cNvPr>
              <p:cNvSpPr/>
              <p:nvPr/>
            </p:nvSpPr>
            <p:spPr>
              <a:xfrm>
                <a:off x="2777558" y="3211286"/>
                <a:ext cx="6636883" cy="177728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it-IT" sz="3200" i="1" smtClean="0">
                              <a:latin typeface="Cambria Math" panose="02040503050406030204" pitchFamily="18" charset="0"/>
                              <a:ea typeface="Cambria Math" panose="02040503050406030204" pitchFamily="18" charset="0"/>
                            </a:rPr>
                          </m:ctrlPr>
                        </m:sSupPr>
                        <m:e>
                          <m:r>
                            <a:rPr lang="it-IT" sz="3200" i="1">
                              <a:latin typeface="Cambria Math" panose="02040503050406030204" pitchFamily="18" charset="0"/>
                              <a:ea typeface="Cambria Math" panose="02040503050406030204" pitchFamily="18" charset="0"/>
                            </a:rPr>
                            <m:t>𝜒</m:t>
                          </m:r>
                        </m:e>
                        <m:sup>
                          <m:r>
                            <a:rPr lang="it-IT" sz="3200" i="1">
                              <a:latin typeface="Cambria Math" panose="02040503050406030204" pitchFamily="18" charset="0"/>
                              <a:ea typeface="Cambria Math" panose="02040503050406030204" pitchFamily="18" charset="0"/>
                            </a:rPr>
                            <m:t>2  </m:t>
                          </m:r>
                        </m:sup>
                      </m:sSup>
                      <m:r>
                        <a:rPr lang="it-IT" sz="3200" i="1">
                          <a:latin typeface="Cambria Math" panose="02040503050406030204" pitchFamily="18" charset="0"/>
                          <a:ea typeface="Cambria Math" panose="02040503050406030204" pitchFamily="18" charset="0"/>
                        </a:rPr>
                        <m:t>=</m:t>
                      </m:r>
                      <m:nary>
                        <m:naryPr>
                          <m:chr m:val="∑"/>
                          <m:subHide m:val="on"/>
                          <m:supHide m:val="on"/>
                          <m:ctrlPr>
                            <a:rPr lang="it-IT" sz="3200" i="1">
                              <a:latin typeface="Cambria Math" panose="02040503050406030204" pitchFamily="18" charset="0"/>
                              <a:ea typeface="Cambria Math" panose="02040503050406030204" pitchFamily="18" charset="0"/>
                            </a:rPr>
                          </m:ctrlPr>
                        </m:naryPr>
                        <m:sub/>
                        <m:sup/>
                        <m:e>
                          <m:sSup>
                            <m:sSupPr>
                              <m:ctrlPr>
                                <a:rPr lang="it-IT" sz="3200" i="1" smtClean="0">
                                  <a:latin typeface="Cambria Math" panose="02040503050406030204" pitchFamily="18" charset="0"/>
                                  <a:ea typeface="Cambria Math" panose="02040503050406030204" pitchFamily="18" charset="0"/>
                                </a:rPr>
                              </m:ctrlPr>
                            </m:sSupPr>
                            <m:e>
                              <m:d>
                                <m:dPr>
                                  <m:ctrlPr>
                                    <a:rPr lang="it-IT" sz="3200" i="1" smtClean="0">
                                      <a:latin typeface="Cambria Math" panose="02040503050406030204" pitchFamily="18" charset="0"/>
                                      <a:ea typeface="Cambria Math" panose="02040503050406030204" pitchFamily="18" charset="0"/>
                                    </a:rPr>
                                  </m:ctrlPr>
                                </m:dPr>
                                <m:e>
                                  <m:r>
                                    <a:rPr lang="it-IT" sz="3200" b="0" i="1" smtClean="0">
                                      <a:latin typeface="Cambria Math" panose="02040503050406030204" pitchFamily="18" charset="0"/>
                                      <a:ea typeface="Cambria Math" panose="02040503050406030204" pitchFamily="18" charset="0"/>
                                    </a:rPr>
                                    <m:t>𝑔</m:t>
                                  </m:r>
                                  <m:d>
                                    <m:dPr>
                                      <m:ctrlPr>
                                        <a:rPr lang="it-IT" sz="3200" b="0" i="1" smtClean="0">
                                          <a:latin typeface="Cambria Math" panose="02040503050406030204" pitchFamily="18" charset="0"/>
                                          <a:ea typeface="Cambria Math" panose="02040503050406030204" pitchFamily="18" charset="0"/>
                                        </a:rPr>
                                      </m:ctrlPr>
                                    </m:dPr>
                                    <m:e>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𝑢</m:t>
                                          </m:r>
                                        </m:e>
                                        <m:sub>
                                          <m:r>
                                            <a:rPr lang="it-IT" sz="3200" b="0" i="1" smtClean="0">
                                              <a:latin typeface="Cambria Math" panose="02040503050406030204" pitchFamily="18" charset="0"/>
                                              <a:ea typeface="Cambria Math" panose="02040503050406030204" pitchFamily="18" charset="0"/>
                                            </a:rPr>
                                            <m:t>𝑖</m:t>
                                          </m:r>
                                        </m:sub>
                                      </m:sSub>
                                      <m:r>
                                        <a:rPr lang="it-IT" sz="3200" b="0" i="1" smtClean="0">
                                          <a:latin typeface="Cambria Math" panose="02040503050406030204" pitchFamily="18" charset="0"/>
                                          <a:ea typeface="Cambria Math" panose="02040503050406030204" pitchFamily="18" charset="0"/>
                                        </a:rPr>
                                        <m:t>,</m:t>
                                      </m:r>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𝑣</m:t>
                                          </m:r>
                                        </m:e>
                                        <m:sub>
                                          <m:r>
                                            <a:rPr lang="it-IT" sz="3200" b="0" i="1" smtClean="0">
                                              <a:latin typeface="Cambria Math" panose="02040503050406030204" pitchFamily="18" charset="0"/>
                                              <a:ea typeface="Cambria Math" panose="02040503050406030204" pitchFamily="18" charset="0"/>
                                            </a:rPr>
                                            <m:t>𝑖</m:t>
                                          </m:r>
                                        </m:sub>
                                      </m:sSub>
                                    </m:e>
                                  </m:d>
                                  <m:r>
                                    <a:rPr lang="it-IT" sz="3200" b="0" i="1" smtClean="0">
                                      <a:latin typeface="Cambria Math" panose="02040503050406030204" pitchFamily="18" charset="0"/>
                                      <a:ea typeface="Cambria Math" panose="02040503050406030204" pitchFamily="18" charset="0"/>
                                    </a:rPr>
                                    <m:t>−0</m:t>
                                  </m:r>
                                </m:e>
                              </m:d>
                            </m:e>
                            <m:sup>
                              <m:r>
                                <a:rPr lang="it-IT" sz="3200" b="0" i="1" smtClean="0">
                                  <a:latin typeface="Cambria Math" panose="02040503050406030204" pitchFamily="18" charset="0"/>
                                  <a:ea typeface="Cambria Math" panose="02040503050406030204" pitchFamily="18" charset="0"/>
                                </a:rPr>
                                <m:t>2</m:t>
                              </m:r>
                            </m:sup>
                          </m:sSup>
                        </m:e>
                      </m:nary>
                    </m:oMath>
                  </m:oMathPara>
                </a14:m>
                <a:endParaRPr lang="it-IT" sz="32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rPr>
                        <m:t>𝑔</m:t>
                      </m:r>
                      <m:d>
                        <m:dPr>
                          <m:ctrlPr>
                            <a:rPr lang="it-IT" sz="3200" b="0" i="1" smtClean="0">
                              <a:latin typeface="Cambria Math" panose="02040503050406030204" pitchFamily="18" charset="0"/>
                            </a:rPr>
                          </m:ctrlPr>
                        </m:dPr>
                        <m:e>
                          <m:r>
                            <a:rPr lang="it-IT" sz="3200" b="0" i="1" smtClean="0">
                              <a:latin typeface="Cambria Math" panose="02040503050406030204" pitchFamily="18" charset="0"/>
                            </a:rPr>
                            <m:t>𝑢</m:t>
                          </m:r>
                          <m:r>
                            <a:rPr lang="it-IT" sz="3200" b="0" i="1" smtClean="0">
                              <a:latin typeface="Cambria Math" panose="02040503050406030204" pitchFamily="18" charset="0"/>
                            </a:rPr>
                            <m:t>,</m:t>
                          </m:r>
                          <m:r>
                            <a:rPr lang="it-IT" sz="3200" b="0" i="1" smtClean="0">
                              <a:latin typeface="Cambria Math" panose="02040503050406030204" pitchFamily="18" charset="0"/>
                            </a:rPr>
                            <m:t>𝑣</m:t>
                          </m:r>
                        </m:e>
                      </m:d>
                      <m:r>
                        <a:rPr lang="it-IT" sz="3200" i="1" smtClean="0">
                          <a:latin typeface="Cambria Math" panose="02040503050406030204" pitchFamily="18" charset="0"/>
                        </a:rPr>
                        <m:t>=</m:t>
                      </m:r>
                      <m:sSup>
                        <m:sSupPr>
                          <m:ctrlPr>
                            <a:rPr lang="it-IT" sz="3200" i="1" smtClean="0">
                              <a:latin typeface="Cambria Math" panose="02040503050406030204" pitchFamily="18" charset="0"/>
                            </a:rPr>
                          </m:ctrlPr>
                        </m:sSupPr>
                        <m:e>
                          <m:sSup>
                            <m:sSupPr>
                              <m:ctrlPr>
                                <a:rPr lang="it-IT" sz="3200" i="1" smtClean="0">
                                  <a:latin typeface="Cambria Math" panose="02040503050406030204" pitchFamily="18" charset="0"/>
                                </a:rPr>
                              </m:ctrlPr>
                            </m:sSupPr>
                            <m:e>
                              <m:r>
                                <a:rPr lang="it-IT" sz="3200" b="0" i="1" smtClean="0">
                                  <a:latin typeface="Cambria Math" panose="02040503050406030204" pitchFamily="18" charset="0"/>
                                </a:rPr>
                                <m:t>𝑅</m:t>
                              </m:r>
                            </m:e>
                            <m:sup>
                              <m:r>
                                <a:rPr lang="it-IT" sz="3200" b="0" i="1" smtClean="0">
                                  <a:latin typeface="Cambria Math" panose="02040503050406030204" pitchFamily="18" charset="0"/>
                                </a:rPr>
                                <m:t>2</m:t>
                              </m:r>
                            </m:sup>
                          </m:sSup>
                          <m:r>
                            <a:rPr lang="it-IT" sz="3200" b="0" i="1" smtClean="0">
                              <a:latin typeface="Cambria Math" panose="02040503050406030204" pitchFamily="18" charset="0"/>
                            </a:rPr>
                            <m:t>−(</m:t>
                          </m:r>
                          <m:r>
                            <a:rPr lang="it-IT" sz="3200" b="0" i="1" smtClean="0">
                              <a:latin typeface="Cambria Math" panose="02040503050406030204" pitchFamily="18" charset="0"/>
                            </a:rPr>
                            <m:t>𝑢</m:t>
                          </m:r>
                          <m:r>
                            <a:rPr lang="it-IT" sz="3200" b="0" i="1" smtClean="0">
                              <a:latin typeface="Cambria Math" panose="02040503050406030204" pitchFamily="18" charset="0"/>
                            </a:rPr>
                            <m:t>−</m:t>
                          </m:r>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rPr>
                                <m:t>𝑢</m:t>
                              </m:r>
                            </m:e>
                            <m:sub>
                              <m:r>
                                <a:rPr lang="it-IT" sz="3200" b="0" i="1" smtClean="0">
                                  <a:latin typeface="Cambria Math" panose="02040503050406030204" pitchFamily="18" charset="0"/>
                                </a:rPr>
                                <m:t>𝑐</m:t>
                              </m:r>
                            </m:sub>
                          </m:sSub>
                          <m:r>
                            <a:rPr lang="it-IT" sz="3200" b="0" i="1" smtClean="0">
                              <a:latin typeface="Cambria Math" panose="02040503050406030204" pitchFamily="18" charset="0"/>
                            </a:rPr>
                            <m:t>)</m:t>
                          </m:r>
                        </m:e>
                        <m:sup>
                          <m:r>
                            <a:rPr lang="it-IT" sz="3200" b="0" i="1" smtClean="0">
                              <a:latin typeface="Cambria Math" panose="02040503050406030204" pitchFamily="18" charset="0"/>
                            </a:rPr>
                            <m:t>2</m:t>
                          </m:r>
                        </m:sup>
                      </m:sSup>
                      <m:r>
                        <a:rPr lang="it-IT" sz="3200" b="0" i="1" smtClean="0">
                          <a:latin typeface="Cambria Math" panose="02040503050406030204" pitchFamily="18" charset="0"/>
                        </a:rPr>
                        <m:t>+</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m:t>
                          </m:r>
                          <m:r>
                            <a:rPr lang="it-IT" sz="3200" b="0" i="1" smtClean="0">
                              <a:latin typeface="Cambria Math" panose="02040503050406030204" pitchFamily="18" charset="0"/>
                            </a:rPr>
                            <m:t>𝑣</m:t>
                          </m:r>
                          <m:r>
                            <a:rPr lang="it-IT" sz="3200" b="0" i="1" smtClean="0">
                              <a:latin typeface="Cambria Math" panose="02040503050406030204" pitchFamily="18" charset="0"/>
                            </a:rPr>
                            <m:t>−</m:t>
                          </m:r>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rPr>
                                <m:t>𝑣</m:t>
                              </m:r>
                            </m:e>
                            <m:sub>
                              <m:r>
                                <a:rPr lang="it-IT" sz="3200" b="0" i="1" smtClean="0">
                                  <a:latin typeface="Cambria Math" panose="02040503050406030204" pitchFamily="18" charset="0"/>
                                </a:rPr>
                                <m:t>𝑐</m:t>
                              </m:r>
                            </m:sub>
                          </m:sSub>
                          <m:r>
                            <a:rPr lang="it-IT" sz="3200" b="0" i="1" smtClean="0">
                              <a:latin typeface="Cambria Math" panose="02040503050406030204" pitchFamily="18" charset="0"/>
                            </a:rPr>
                            <m:t>)</m:t>
                          </m:r>
                        </m:e>
                        <m:sup>
                          <m:r>
                            <a:rPr lang="it-IT" sz="3200" b="0" i="1" smtClean="0">
                              <a:latin typeface="Cambria Math" panose="02040503050406030204" pitchFamily="18" charset="0"/>
                            </a:rPr>
                            <m:t>2</m:t>
                          </m:r>
                        </m:sup>
                      </m:sSup>
                    </m:oMath>
                  </m:oMathPara>
                </a14:m>
                <a:endParaRPr lang="it-IT" sz="3200" dirty="0"/>
              </a:p>
            </p:txBody>
          </p:sp>
        </mc:Choice>
        <mc:Fallback xmlns="">
          <p:sp>
            <p:nvSpPr>
              <p:cNvPr id="4" name="Rettangolo 3">
                <a:extLst>
                  <a:ext uri="{FF2B5EF4-FFF2-40B4-BE49-F238E27FC236}">
                    <a16:creationId xmlns:a16="http://schemas.microsoft.com/office/drawing/2014/main" id="{111F2A7A-FA58-449F-B1AE-6662B7B42AA8}"/>
                  </a:ext>
                </a:extLst>
              </p:cNvPr>
              <p:cNvSpPr>
                <a:spLocks noRot="1" noChangeAspect="1" noMove="1" noResize="1" noEditPoints="1" noAdjustHandles="1" noChangeArrowheads="1" noChangeShapeType="1" noTextEdit="1"/>
              </p:cNvSpPr>
              <p:nvPr/>
            </p:nvSpPr>
            <p:spPr>
              <a:xfrm>
                <a:off x="2777558" y="3211286"/>
                <a:ext cx="6636883" cy="1777281"/>
              </a:xfrm>
              <a:prstGeom prst="rect">
                <a:avLst/>
              </a:prstGeom>
              <a:blipFill>
                <a:blip r:embed="rId2"/>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2054638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3AF9F3-9F4B-4692-A028-D288F2D7652A}"/>
              </a:ext>
            </a:extLst>
          </p:cNvPr>
          <p:cNvSpPr>
            <a:spLocks noGrp="1"/>
          </p:cNvSpPr>
          <p:nvPr>
            <p:ph type="title"/>
          </p:nvPr>
        </p:nvSpPr>
        <p:spPr/>
        <p:txBody>
          <a:bodyPr/>
          <a:lstStyle/>
          <a:p>
            <a:r>
              <a:rPr lang="it-IT" dirty="0"/>
              <a:t>La simulazione mette in evidenza i dettagli</a:t>
            </a:r>
          </a:p>
        </p:txBody>
      </p:sp>
      <p:sp>
        <p:nvSpPr>
          <p:cNvPr id="3" name="Segnaposto contenuto 2">
            <a:extLst>
              <a:ext uri="{FF2B5EF4-FFF2-40B4-BE49-F238E27FC236}">
                <a16:creationId xmlns:a16="http://schemas.microsoft.com/office/drawing/2014/main" id="{53BA1BF1-E9C4-42B5-90BE-09C9071AF50A}"/>
              </a:ext>
            </a:extLst>
          </p:cNvPr>
          <p:cNvSpPr>
            <a:spLocks noGrp="1"/>
          </p:cNvSpPr>
          <p:nvPr>
            <p:ph idx="1"/>
          </p:nvPr>
        </p:nvSpPr>
        <p:spPr>
          <a:xfrm>
            <a:off x="838201" y="1825625"/>
            <a:ext cx="5410200" cy="3900261"/>
          </a:xfrm>
        </p:spPr>
        <p:txBody>
          <a:bodyPr>
            <a:normAutofit fontScale="77500" lnSpcReduction="20000"/>
          </a:bodyPr>
          <a:lstStyle/>
          <a:p>
            <a:r>
              <a:rPr lang="it-IT" dirty="0"/>
              <a:t>Algoritmo di fitting ricostruisce bene il raggio ? Con quale errore ?</a:t>
            </a:r>
          </a:p>
          <a:p>
            <a:r>
              <a:rPr lang="it-IT" dirty="0"/>
              <a:t>Quale è la correlazione tra gli errori sul Raggio e quelli sulle Coordinate del centro ? </a:t>
            </a:r>
          </a:p>
          <a:p>
            <a:r>
              <a:rPr lang="it-IT" dirty="0"/>
              <a:t>Come scala l’errore con il numero di punti ?</a:t>
            </a:r>
          </a:p>
          <a:p>
            <a:r>
              <a:rPr lang="it-IT" dirty="0"/>
              <a:t>Quale è l’effetto di poter usare solo «mezza» circonferenza ? </a:t>
            </a:r>
          </a:p>
          <a:p>
            <a:r>
              <a:rPr lang="it-IT" dirty="0"/>
              <a:t>Se vogliamo misurare l’indice di rifrazione con un errore del 0.1% di quanti punti abbiamo bisogno?  </a:t>
            </a:r>
          </a:p>
          <a:p>
            <a:r>
              <a:rPr lang="it-IT" dirty="0"/>
              <a:t>N.B.  </a:t>
            </a:r>
            <a:r>
              <a:rPr lang="it-IT" b="1" dirty="0"/>
              <a:t>Il metodo è sensibile all’indice di rifrazione  n oppure  a (n-1) ?    </a:t>
            </a:r>
          </a:p>
          <a:p>
            <a:pPr marL="0" indent="0">
              <a:buNone/>
            </a:pPr>
            <a:endParaRPr lang="it-IT" dirty="0"/>
          </a:p>
        </p:txBody>
      </p:sp>
      <p:pic>
        <p:nvPicPr>
          <p:cNvPr id="5" name="Immagine 4">
            <a:extLst>
              <a:ext uri="{FF2B5EF4-FFF2-40B4-BE49-F238E27FC236}">
                <a16:creationId xmlns:a16="http://schemas.microsoft.com/office/drawing/2014/main" id="{4A6C7AB4-8002-4D83-A12A-80F60C243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1" y="1478869"/>
            <a:ext cx="4443041" cy="3900261"/>
          </a:xfrm>
          <a:prstGeom prst="rect">
            <a:avLst/>
          </a:prstGeom>
        </p:spPr>
      </p:pic>
    </p:spTree>
    <p:extLst>
      <p:ext uri="{BB962C8B-B14F-4D97-AF65-F5344CB8AC3E}">
        <p14:creationId xmlns:p14="http://schemas.microsoft.com/office/powerpoint/2010/main" val="42069825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95A2D8-7FA2-4738-AC35-09DD4856E753}"/>
              </a:ext>
            </a:extLst>
          </p:cNvPr>
          <p:cNvSpPr>
            <a:spLocks noGrp="1"/>
          </p:cNvSpPr>
          <p:nvPr>
            <p:ph type="title"/>
          </p:nvPr>
        </p:nvSpPr>
        <p:spPr>
          <a:xfrm>
            <a:off x="1233227" y="180001"/>
            <a:ext cx="10515600" cy="1196568"/>
          </a:xfrm>
        </p:spPr>
        <p:txBody>
          <a:bodyPr>
            <a:noAutofit/>
          </a:bodyPr>
          <a:lstStyle/>
          <a:p>
            <a:r>
              <a:rPr lang="it-IT" sz="3600" b="1" dirty="0"/>
              <a:t>Effetto Compton e Misura della massa dell’elettrone </a:t>
            </a:r>
          </a:p>
        </p:txBody>
      </p:sp>
      <p:sp>
        <p:nvSpPr>
          <p:cNvPr id="4" name="Ovale 3">
            <a:extLst>
              <a:ext uri="{FF2B5EF4-FFF2-40B4-BE49-F238E27FC236}">
                <a16:creationId xmlns:a16="http://schemas.microsoft.com/office/drawing/2014/main" id="{847C5DAF-4A46-44CF-AB17-6EB27CBB70CD}"/>
              </a:ext>
            </a:extLst>
          </p:cNvPr>
          <p:cNvSpPr/>
          <p:nvPr/>
        </p:nvSpPr>
        <p:spPr>
          <a:xfrm>
            <a:off x="2997550" y="3866324"/>
            <a:ext cx="253061"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5" name="Rettangolo 4">
            <a:extLst>
              <a:ext uri="{FF2B5EF4-FFF2-40B4-BE49-F238E27FC236}">
                <a16:creationId xmlns:a16="http://schemas.microsoft.com/office/drawing/2014/main" id="{D62DA3DE-DB01-42C3-B822-A28F39A51B5F}"/>
              </a:ext>
            </a:extLst>
          </p:cNvPr>
          <p:cNvSpPr/>
          <p:nvPr/>
        </p:nvSpPr>
        <p:spPr>
          <a:xfrm>
            <a:off x="2997550" y="4199285"/>
            <a:ext cx="1053548" cy="1789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6" name="Rettangolo 5">
            <a:extLst>
              <a:ext uri="{FF2B5EF4-FFF2-40B4-BE49-F238E27FC236}">
                <a16:creationId xmlns:a16="http://schemas.microsoft.com/office/drawing/2014/main" id="{70DA9EC3-4F02-4CD6-8944-F51987AD0840}"/>
              </a:ext>
            </a:extLst>
          </p:cNvPr>
          <p:cNvSpPr/>
          <p:nvPr/>
        </p:nvSpPr>
        <p:spPr>
          <a:xfrm>
            <a:off x="2997550" y="3604181"/>
            <a:ext cx="1053548" cy="1987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cxnSp>
        <p:nvCxnSpPr>
          <p:cNvPr id="8" name="Connettore diritto 7">
            <a:extLst>
              <a:ext uri="{FF2B5EF4-FFF2-40B4-BE49-F238E27FC236}">
                <a16:creationId xmlns:a16="http://schemas.microsoft.com/office/drawing/2014/main" id="{CC2CEE39-8960-427C-B0BF-8AEB8D3CF32A}"/>
              </a:ext>
            </a:extLst>
          </p:cNvPr>
          <p:cNvCxnSpPr>
            <a:cxnSpLocks/>
          </p:cNvCxnSpPr>
          <p:nvPr/>
        </p:nvCxnSpPr>
        <p:spPr>
          <a:xfrm>
            <a:off x="3250870" y="3983108"/>
            <a:ext cx="6480314" cy="24847"/>
          </a:xfrm>
          <a:prstGeom prst="line">
            <a:avLst/>
          </a:prstGeom>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17AC5D2D-81B2-4BF3-ABB9-A491EC26BEF2}"/>
              </a:ext>
            </a:extLst>
          </p:cNvPr>
          <p:cNvSpPr/>
          <p:nvPr/>
        </p:nvSpPr>
        <p:spPr>
          <a:xfrm>
            <a:off x="7110308" y="3391729"/>
            <a:ext cx="178904" cy="11827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7" name="Arco a tutto sesto 16">
            <a:extLst>
              <a:ext uri="{FF2B5EF4-FFF2-40B4-BE49-F238E27FC236}">
                <a16:creationId xmlns:a16="http://schemas.microsoft.com/office/drawing/2014/main" id="{7B6FC81B-C263-4553-BF73-F54FBE703FAA}"/>
              </a:ext>
            </a:extLst>
          </p:cNvPr>
          <p:cNvSpPr/>
          <p:nvPr/>
        </p:nvSpPr>
        <p:spPr>
          <a:xfrm rot="5400000">
            <a:off x="4605647" y="1183017"/>
            <a:ext cx="5188226" cy="5625031"/>
          </a:xfrm>
          <a:prstGeom prst="blockArc">
            <a:avLst>
              <a:gd name="adj1" fmla="val 10827149"/>
              <a:gd name="adj2" fmla="val 90100"/>
              <a:gd name="adj3" fmla="val 1514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solidFill>
                <a:schemeClr val="tx1"/>
              </a:solidFill>
            </a:endParaRPr>
          </a:p>
        </p:txBody>
      </p:sp>
      <p:cxnSp>
        <p:nvCxnSpPr>
          <p:cNvPr id="19" name="Connettore 2 18">
            <a:extLst>
              <a:ext uri="{FF2B5EF4-FFF2-40B4-BE49-F238E27FC236}">
                <a16:creationId xmlns:a16="http://schemas.microsoft.com/office/drawing/2014/main" id="{FE37A320-50A8-408C-BC43-74E30BB2C143}"/>
              </a:ext>
            </a:extLst>
          </p:cNvPr>
          <p:cNvCxnSpPr>
            <a:cxnSpLocks/>
          </p:cNvCxnSpPr>
          <p:nvPr/>
        </p:nvCxnSpPr>
        <p:spPr>
          <a:xfrm flipV="1">
            <a:off x="7199760" y="2601569"/>
            <a:ext cx="1675883" cy="135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ttangolo 19">
            <a:extLst>
              <a:ext uri="{FF2B5EF4-FFF2-40B4-BE49-F238E27FC236}">
                <a16:creationId xmlns:a16="http://schemas.microsoft.com/office/drawing/2014/main" id="{AADF6CA4-CA8E-49F6-9968-C3FA5D622684}"/>
              </a:ext>
            </a:extLst>
          </p:cNvPr>
          <p:cNvSpPr/>
          <p:nvPr/>
        </p:nvSpPr>
        <p:spPr>
          <a:xfrm rot="19077017">
            <a:off x="8521031" y="2316539"/>
            <a:ext cx="850491" cy="411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asellaDiTesto 20">
            <a:extLst>
              <a:ext uri="{FF2B5EF4-FFF2-40B4-BE49-F238E27FC236}">
                <a16:creationId xmlns:a16="http://schemas.microsoft.com/office/drawing/2014/main" id="{D640E3EA-DABE-446F-BFC9-8753488F1446}"/>
              </a:ext>
            </a:extLst>
          </p:cNvPr>
          <p:cNvSpPr txBox="1"/>
          <p:nvPr/>
        </p:nvSpPr>
        <p:spPr>
          <a:xfrm>
            <a:off x="1013791" y="4499948"/>
            <a:ext cx="3373453" cy="923330"/>
          </a:xfrm>
          <a:prstGeom prst="rect">
            <a:avLst/>
          </a:prstGeom>
          <a:noFill/>
        </p:spPr>
        <p:txBody>
          <a:bodyPr wrap="square" rtlCol="0">
            <a:spAutoFit/>
          </a:bodyPr>
          <a:lstStyle/>
          <a:p>
            <a:pPr algn="ctr"/>
            <a:r>
              <a:rPr lang="it-IT" dirty="0"/>
              <a:t>Sorgente  di Fotoni (E = 662 </a:t>
            </a:r>
            <a:r>
              <a:rPr lang="it-IT" dirty="0" err="1"/>
              <a:t>KeV</a:t>
            </a:r>
            <a:r>
              <a:rPr lang="it-IT" dirty="0"/>
              <a:t>)  </a:t>
            </a:r>
            <a:r>
              <a:rPr lang="it-IT" dirty="0" err="1"/>
              <a:t>Cesium</a:t>
            </a:r>
            <a:r>
              <a:rPr lang="it-IT" dirty="0"/>
              <a:t> 137 </a:t>
            </a:r>
          </a:p>
          <a:p>
            <a:pPr algn="ctr"/>
            <a:r>
              <a:rPr lang="it-IT" dirty="0"/>
              <a:t>Sistema di collimatori </a:t>
            </a:r>
          </a:p>
        </p:txBody>
      </p:sp>
      <p:sp>
        <p:nvSpPr>
          <p:cNvPr id="22" name="CasellaDiTesto 21">
            <a:extLst>
              <a:ext uri="{FF2B5EF4-FFF2-40B4-BE49-F238E27FC236}">
                <a16:creationId xmlns:a16="http://schemas.microsoft.com/office/drawing/2014/main" id="{92E25E85-0046-4C61-A73B-A4FFA70DD8A2}"/>
              </a:ext>
            </a:extLst>
          </p:cNvPr>
          <p:cNvSpPr txBox="1"/>
          <p:nvPr/>
        </p:nvSpPr>
        <p:spPr>
          <a:xfrm>
            <a:off x="5893925" y="4574486"/>
            <a:ext cx="1866772" cy="923330"/>
          </a:xfrm>
          <a:prstGeom prst="rect">
            <a:avLst/>
          </a:prstGeom>
          <a:noFill/>
        </p:spPr>
        <p:txBody>
          <a:bodyPr wrap="square" rtlCol="0">
            <a:spAutoFit/>
          </a:bodyPr>
          <a:lstStyle/>
          <a:p>
            <a:r>
              <a:rPr lang="it-IT" dirty="0"/>
              <a:t>Scintillatore per «</a:t>
            </a:r>
            <a:r>
              <a:rPr lang="it-IT" dirty="0" err="1"/>
              <a:t>triggerare</a:t>
            </a:r>
            <a:r>
              <a:rPr lang="it-IT" dirty="0"/>
              <a:t>» sull’elettrone </a:t>
            </a:r>
          </a:p>
        </p:txBody>
      </p:sp>
      <p:sp>
        <p:nvSpPr>
          <p:cNvPr id="24" name="CasellaDiTesto 23">
            <a:extLst>
              <a:ext uri="{FF2B5EF4-FFF2-40B4-BE49-F238E27FC236}">
                <a16:creationId xmlns:a16="http://schemas.microsoft.com/office/drawing/2014/main" id="{CB76B48D-B982-4FC7-B701-B78E61E5E02F}"/>
              </a:ext>
            </a:extLst>
          </p:cNvPr>
          <p:cNvSpPr txBox="1"/>
          <p:nvPr/>
        </p:nvSpPr>
        <p:spPr>
          <a:xfrm>
            <a:off x="9450650" y="1376569"/>
            <a:ext cx="2484286" cy="923330"/>
          </a:xfrm>
          <a:prstGeom prst="rect">
            <a:avLst/>
          </a:prstGeom>
          <a:noFill/>
        </p:spPr>
        <p:txBody>
          <a:bodyPr wrap="square" rtlCol="0">
            <a:spAutoFit/>
          </a:bodyPr>
          <a:lstStyle/>
          <a:p>
            <a:r>
              <a:rPr lang="it-IT" dirty="0"/>
              <a:t>Rivelatore di Fotoni :</a:t>
            </a:r>
          </a:p>
          <a:p>
            <a:r>
              <a:rPr lang="it-IT" dirty="0"/>
              <a:t>     Cristalli di </a:t>
            </a:r>
            <a:r>
              <a:rPr lang="it-IT" dirty="0" err="1"/>
              <a:t>NaI</a:t>
            </a:r>
            <a:endParaRPr lang="it-IT" dirty="0"/>
          </a:p>
          <a:p>
            <a:r>
              <a:rPr lang="it-IT" dirty="0"/>
              <a:t>Misura Energia e Angolo </a:t>
            </a:r>
          </a:p>
        </p:txBody>
      </p:sp>
    </p:spTree>
    <p:extLst>
      <p:ext uri="{BB962C8B-B14F-4D97-AF65-F5344CB8AC3E}">
        <p14:creationId xmlns:p14="http://schemas.microsoft.com/office/powerpoint/2010/main" val="34866605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olo 1">
                <a:extLst>
                  <a:ext uri="{FF2B5EF4-FFF2-40B4-BE49-F238E27FC236}">
                    <a16:creationId xmlns:a16="http://schemas.microsoft.com/office/drawing/2014/main" id="{F0DAD5B4-37B9-4B34-8914-FE675DA6D871}"/>
                  </a:ext>
                </a:extLst>
              </p:cNvPr>
              <p:cNvSpPr>
                <a:spLocks noGrp="1"/>
              </p:cNvSpPr>
              <p:nvPr>
                <p:ph type="title"/>
              </p:nvPr>
            </p:nvSpPr>
            <p:spPr/>
            <p:txBody>
              <a:bodyPr/>
              <a:lstStyle/>
              <a:p>
                <a:pPr algn="ctr"/>
                <a:r>
                  <a:rPr lang="it-IT" dirty="0">
                    <a:ea typeface="Cambria Math" panose="02040503050406030204" pitchFamily="18" charset="0"/>
                  </a:rPr>
                  <a:t>Cinematica  </a:t>
                </a:r>
                <a14:m>
                  <m:oMath xmlns:m="http://schemas.openxmlformats.org/officeDocument/2006/math">
                    <m:r>
                      <a:rPr lang="it-IT" i="1" smtClean="0">
                        <a:latin typeface="Cambria Math" panose="02040503050406030204" pitchFamily="18" charset="0"/>
                        <a:ea typeface="Cambria Math" panose="02040503050406030204" pitchFamily="18" charset="0"/>
                      </a:rPr>
                      <m:t>𝛾</m:t>
                    </m:r>
                    <m:r>
                      <a:rPr lang="it-IT" b="0" i="1" smtClean="0">
                        <a:latin typeface="Cambria Math" panose="02040503050406030204" pitchFamily="18" charset="0"/>
                        <a:ea typeface="Cambria Math" panose="02040503050406030204" pitchFamily="18" charset="0"/>
                      </a:rPr>
                      <m:t>+ </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𝑒</m:t>
                        </m:r>
                      </m:e>
                      <m:sup>
                        <m:r>
                          <a:rPr lang="it-IT" b="0" i="1" smtClean="0">
                            <a:latin typeface="Cambria Math" panose="02040503050406030204" pitchFamily="18" charset="0"/>
                            <a:ea typeface="Cambria Math" panose="02040503050406030204" pitchFamily="18" charset="0"/>
                          </a:rPr>
                          <m:t>−</m:t>
                        </m:r>
                      </m:sup>
                    </m:sSup>
                    <m:r>
                      <a:rPr lang="it-IT" i="1" smtClean="0">
                        <a:latin typeface="Cambria Math" panose="02040503050406030204" pitchFamily="18" charset="0"/>
                        <a:ea typeface="Cambria Math" panose="02040503050406030204" pitchFamily="18" charset="0"/>
                      </a:rPr>
                      <m:t>→</m:t>
                    </m:r>
                    <m:r>
                      <a:rPr lang="it-IT" i="1" smtClean="0">
                        <a:latin typeface="Cambria Math" panose="02040503050406030204" pitchFamily="18" charset="0"/>
                        <a:ea typeface="Cambria Math" panose="02040503050406030204" pitchFamily="18" charset="0"/>
                      </a:rPr>
                      <m:t>𝛾</m:t>
                    </m:r>
                    <m:r>
                      <a:rPr lang="it-IT" b="0" i="1" smtClean="0">
                        <a:latin typeface="Cambria Math" panose="02040503050406030204" pitchFamily="18" charset="0"/>
                        <a:ea typeface="Cambria Math" panose="02040503050406030204" pitchFamily="18" charset="0"/>
                      </a:rPr>
                      <m:t>+</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𝑒</m:t>
                        </m:r>
                      </m:e>
                      <m:sup>
                        <m:r>
                          <a:rPr lang="it-IT" b="0" i="1" smtClean="0">
                            <a:latin typeface="Cambria Math" panose="02040503050406030204" pitchFamily="18" charset="0"/>
                            <a:ea typeface="Cambria Math" panose="02040503050406030204" pitchFamily="18" charset="0"/>
                          </a:rPr>
                          <m:t>−</m:t>
                        </m:r>
                      </m:sup>
                    </m:sSup>
                  </m:oMath>
                </a14:m>
                <a:endParaRPr lang="it-IT" dirty="0"/>
              </a:p>
            </p:txBody>
          </p:sp>
        </mc:Choice>
        <mc:Fallback>
          <p:sp>
            <p:nvSpPr>
              <p:cNvPr id="2" name="Titolo 1">
                <a:extLst>
                  <a:ext uri="{FF2B5EF4-FFF2-40B4-BE49-F238E27FC236}">
                    <a16:creationId xmlns:a16="http://schemas.microsoft.com/office/drawing/2014/main" id="{F0DAD5B4-37B9-4B34-8914-FE675DA6D871}"/>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EA72E4F1-2196-49FA-87EC-6E8D5C589149}"/>
                  </a:ext>
                </a:extLst>
              </p:cNvPr>
              <p:cNvSpPr>
                <a:spLocks noGrp="1"/>
              </p:cNvSpPr>
              <p:nvPr>
                <p:ph idx="1"/>
              </p:nvPr>
            </p:nvSpPr>
            <p:spPr>
              <a:xfrm>
                <a:off x="838200" y="1964773"/>
                <a:ext cx="10515600" cy="4351338"/>
              </a:xfrm>
            </p:spPr>
            <p:txBody>
              <a:bodyPr>
                <a:normAutofit fontScale="70000" lnSpcReduction="20000"/>
              </a:bodyPr>
              <a:lstStyle/>
              <a:p>
                <a:pPr marL="0" indent="0">
                  <a:buNone/>
                </a:pPr>
                <a:endParaRPr lang="it-IT" dirty="0"/>
              </a:p>
              <a:p>
                <a:pPr marL="0" indent="0" algn="ctr">
                  <a:buNone/>
                </a:pPr>
                <a14:m>
                  <m:oMathPara xmlns:m="http://schemas.openxmlformats.org/officeDocument/2006/math">
                    <m:oMathParaPr>
                      <m:jc m:val="left"/>
                    </m:oMathParaPr>
                    <m:oMath xmlns:m="http://schemas.openxmlformats.org/officeDocument/2006/math">
                      <m:r>
                        <a:rPr lang="it-IT" sz="5200" b="0" i="1" smtClean="0">
                          <a:latin typeface="Cambria Math" panose="02040503050406030204" pitchFamily="18" charset="0"/>
                        </a:rPr>
                        <m:t>𝑥</m:t>
                      </m:r>
                      <m:r>
                        <a:rPr lang="it-IT" sz="5200" b="0" i="1" smtClean="0">
                          <a:latin typeface="Cambria Math" panose="02040503050406030204" pitchFamily="18" charset="0"/>
                        </a:rPr>
                        <m:t>=</m:t>
                      </m:r>
                      <m:r>
                        <a:rPr lang="it-IT" sz="5200" b="0" i="1" smtClean="0">
                          <a:latin typeface="Cambria Math" panose="02040503050406030204" pitchFamily="18" charset="0"/>
                        </a:rPr>
                        <m:t>1</m:t>
                      </m:r>
                      <m:r>
                        <a:rPr lang="it-IT" sz="5200" b="0" i="1" smtClean="0">
                          <a:latin typeface="Cambria Math" panose="02040503050406030204" pitchFamily="18" charset="0"/>
                        </a:rPr>
                        <m:t>+</m:t>
                      </m:r>
                      <m:r>
                        <a:rPr lang="it-IT" sz="5400" i="1" smtClean="0">
                          <a:latin typeface="Cambria Math" panose="02040503050406030204" pitchFamily="18" charset="0"/>
                          <a:ea typeface="Cambria Math" panose="02040503050406030204" pitchFamily="18" charset="0"/>
                        </a:rPr>
                        <m:t>𝜀</m:t>
                      </m:r>
                      <m:r>
                        <a:rPr lang="it-IT" sz="5400" b="0" i="1" smtClean="0">
                          <a:latin typeface="Cambria Math" panose="02040503050406030204" pitchFamily="18" charset="0"/>
                        </a:rPr>
                        <m:t> </m:t>
                      </m:r>
                      <m:sSup>
                        <m:sSupPr>
                          <m:ctrlPr>
                            <a:rPr lang="it-IT" sz="5400" b="0" i="1" smtClean="0">
                              <a:latin typeface="Cambria Math" panose="02040503050406030204" pitchFamily="18" charset="0"/>
                            </a:rPr>
                          </m:ctrlPr>
                        </m:sSupPr>
                        <m:e>
                          <m:r>
                            <a:rPr lang="it-IT" sz="5400" b="0" i="1" smtClean="0">
                              <a:latin typeface="Cambria Math" panose="02040503050406030204" pitchFamily="18" charset="0"/>
                            </a:rPr>
                            <m:t>𝑠𝑖𝑛</m:t>
                          </m:r>
                        </m:e>
                        <m:sup>
                          <m:r>
                            <a:rPr lang="it-IT" sz="5400" b="0" i="1" smtClean="0">
                              <a:latin typeface="Cambria Math" panose="02040503050406030204" pitchFamily="18" charset="0"/>
                            </a:rPr>
                            <m:t>2</m:t>
                          </m:r>
                        </m:sup>
                      </m:sSup>
                      <m:d>
                        <m:dPr>
                          <m:ctrlPr>
                            <a:rPr lang="it-IT" sz="5400" b="0" i="1" smtClean="0">
                              <a:latin typeface="Cambria Math" panose="02040503050406030204" pitchFamily="18" charset="0"/>
                            </a:rPr>
                          </m:ctrlPr>
                        </m:dPr>
                        <m:e>
                          <m:f>
                            <m:fPr>
                              <m:ctrlPr>
                                <a:rPr lang="it-IT" sz="5400" b="0" i="1" smtClean="0">
                                  <a:latin typeface="Cambria Math" panose="02040503050406030204" pitchFamily="18" charset="0"/>
                                </a:rPr>
                              </m:ctrlPr>
                            </m:fPr>
                            <m:num>
                              <m:r>
                                <a:rPr lang="it-IT" sz="5400" b="0" i="1" smtClean="0">
                                  <a:latin typeface="Cambria Math" panose="02040503050406030204" pitchFamily="18" charset="0"/>
                                  <a:ea typeface="Cambria Math" panose="02040503050406030204" pitchFamily="18" charset="0"/>
                                </a:rPr>
                                <m:t>𝜃</m:t>
                              </m:r>
                            </m:num>
                            <m:den>
                              <m:r>
                                <a:rPr lang="it-IT" sz="5400" b="0" i="1" smtClean="0">
                                  <a:latin typeface="Cambria Math" panose="02040503050406030204" pitchFamily="18" charset="0"/>
                                </a:rPr>
                                <m:t>2</m:t>
                              </m:r>
                            </m:den>
                          </m:f>
                        </m:e>
                      </m:d>
                    </m:oMath>
                  </m:oMathPara>
                </a14:m>
                <a:endParaRPr lang="it-IT" sz="5400" dirty="0"/>
              </a:p>
              <a:p>
                <a:pPr marL="0" indent="0" algn="ctr">
                  <a:buNone/>
                </a:pPr>
                <a:endParaRPr lang="it-IT" sz="5400" dirty="0"/>
              </a:p>
              <a:p>
                <a:pPr marL="0" indent="0">
                  <a:buNone/>
                </a:pPr>
                <a:r>
                  <a:rPr lang="it-IT" sz="5200" dirty="0"/>
                  <a:t>1</a:t>
                </a:r>
                <a14:m>
                  <m:oMath xmlns:m="http://schemas.openxmlformats.org/officeDocument/2006/math">
                    <m:r>
                      <a:rPr lang="it-IT" sz="5200" b="0" i="1" dirty="0" smtClean="0">
                        <a:latin typeface="Cambria Math" panose="02040503050406030204" pitchFamily="18" charset="0"/>
                      </a:rPr>
                      <m:t>&lt;</m:t>
                    </m:r>
                    <m:f>
                      <m:fPr>
                        <m:ctrlPr>
                          <a:rPr lang="it-IT" sz="5200" b="0" i="1" dirty="0" smtClean="0">
                            <a:latin typeface="Cambria Math" panose="02040503050406030204" pitchFamily="18" charset="0"/>
                          </a:rPr>
                        </m:ctrlPr>
                      </m:fPr>
                      <m:num>
                        <m:r>
                          <a:rPr lang="it-IT" sz="5200" b="0" i="1" dirty="0" smtClean="0">
                            <a:latin typeface="Cambria Math" panose="02040503050406030204" pitchFamily="18" charset="0"/>
                          </a:rPr>
                          <m:t>𝑘</m:t>
                        </m:r>
                      </m:num>
                      <m:den>
                        <m:sSub>
                          <m:sSubPr>
                            <m:ctrlPr>
                              <a:rPr lang="it-IT" sz="5200" b="0" i="1" dirty="0" smtClean="0">
                                <a:latin typeface="Cambria Math" panose="02040503050406030204" pitchFamily="18" charset="0"/>
                              </a:rPr>
                            </m:ctrlPr>
                          </m:sSubPr>
                          <m:e>
                            <m:r>
                              <a:rPr lang="it-IT" sz="5200" b="0" i="1" dirty="0" smtClean="0">
                                <a:latin typeface="Cambria Math" panose="02040503050406030204" pitchFamily="18" charset="0"/>
                              </a:rPr>
                              <m:t>𝑘</m:t>
                            </m:r>
                          </m:e>
                          <m:sub>
                            <m:r>
                              <a:rPr lang="it-IT" sz="5200" b="0" i="1" dirty="0" smtClean="0">
                                <a:latin typeface="Cambria Math" panose="02040503050406030204" pitchFamily="18" charset="0"/>
                              </a:rPr>
                              <m:t>𝑓</m:t>
                            </m:r>
                          </m:sub>
                        </m:sSub>
                      </m:den>
                    </m:f>
                    <m:r>
                      <a:rPr lang="it-IT" sz="5200" b="0" i="1" dirty="0" smtClean="0">
                        <a:latin typeface="Cambria Math" panose="02040503050406030204" pitchFamily="18" charset="0"/>
                      </a:rPr>
                      <m:t>&lt;</m:t>
                    </m:r>
                    <m:r>
                      <a:rPr lang="it-IT" sz="5200" b="0" i="1" dirty="0" smtClean="0">
                        <a:latin typeface="Cambria Math" panose="02040503050406030204" pitchFamily="18" charset="0"/>
                      </a:rPr>
                      <m:t>1</m:t>
                    </m:r>
                    <m:r>
                      <a:rPr lang="it-IT" sz="5200" b="0" i="1" dirty="0" smtClean="0">
                        <a:latin typeface="Cambria Math" panose="02040503050406030204" pitchFamily="18" charset="0"/>
                      </a:rPr>
                      <m:t>+</m:t>
                    </m:r>
                    <m:r>
                      <a:rPr lang="it-IT" sz="5200" b="0" i="1" dirty="0" smtClean="0">
                        <a:latin typeface="Cambria Math" panose="02040503050406030204" pitchFamily="18" charset="0"/>
                        <a:ea typeface="Cambria Math" panose="02040503050406030204" pitchFamily="18" charset="0"/>
                      </a:rPr>
                      <m:t>𝜀</m:t>
                    </m:r>
                    <m:r>
                      <a:rPr lang="it-IT" sz="5200" b="0" i="1" dirty="0" smtClean="0">
                        <a:latin typeface="Cambria Math" panose="02040503050406030204" pitchFamily="18" charset="0"/>
                      </a:rPr>
                      <m:t> </m:t>
                    </m:r>
                  </m:oMath>
                </a14:m>
                <a:r>
                  <a:rPr lang="it-IT" sz="5200" dirty="0"/>
                  <a:t> </a:t>
                </a:r>
              </a:p>
              <a:p>
                <a:pPr marL="0" indent="0">
                  <a:buNone/>
                </a:pPr>
                <a:r>
                  <a:rPr lang="it-IT" sz="5200" dirty="0"/>
                  <a:t> </a:t>
                </a:r>
              </a:p>
              <a:p>
                <a:pPr marL="0" indent="0">
                  <a:buNone/>
                </a:pPr>
                <a:r>
                  <a:rPr lang="it-IT" sz="5200" dirty="0"/>
                  <a:t> </a:t>
                </a:r>
                <a14:m>
                  <m:oMath xmlns:m="http://schemas.openxmlformats.org/officeDocument/2006/math">
                    <m:r>
                      <a:rPr lang="it-IT" sz="5200" b="0" i="1" smtClean="0">
                        <a:latin typeface="Cambria Math" panose="02040503050406030204" pitchFamily="18" charset="0"/>
                        <a:ea typeface="Cambria Math" panose="02040503050406030204" pitchFamily="18" charset="0"/>
                      </a:rPr>
                      <m:t>𝜀</m:t>
                    </m:r>
                    <m:r>
                      <a:rPr lang="it-IT" sz="5200" i="1" smtClean="0">
                        <a:latin typeface="Cambria Math" panose="02040503050406030204" pitchFamily="18" charset="0"/>
                      </a:rPr>
                      <m:t>=</m:t>
                    </m:r>
                    <m:f>
                      <m:fPr>
                        <m:ctrlPr>
                          <a:rPr lang="it-IT" sz="5200" i="1" smtClean="0">
                            <a:latin typeface="Cambria Math" panose="02040503050406030204" pitchFamily="18" charset="0"/>
                          </a:rPr>
                        </m:ctrlPr>
                      </m:fPr>
                      <m:num>
                        <m:r>
                          <a:rPr lang="it-IT" sz="5200" b="0" i="1" smtClean="0">
                            <a:latin typeface="Cambria Math" panose="02040503050406030204" pitchFamily="18" charset="0"/>
                          </a:rPr>
                          <m:t>2</m:t>
                        </m:r>
                        <m:r>
                          <a:rPr lang="it-IT" sz="5200" b="0" i="1" smtClean="0">
                            <a:latin typeface="Cambria Math" panose="02040503050406030204" pitchFamily="18" charset="0"/>
                          </a:rPr>
                          <m:t>𝑘</m:t>
                        </m:r>
                      </m:num>
                      <m:den>
                        <m:sSub>
                          <m:sSubPr>
                            <m:ctrlPr>
                              <a:rPr lang="it-IT" sz="5200" i="1" smtClean="0">
                                <a:latin typeface="Cambria Math" panose="02040503050406030204" pitchFamily="18" charset="0"/>
                              </a:rPr>
                            </m:ctrlPr>
                          </m:sSubPr>
                          <m:e>
                            <m:r>
                              <a:rPr lang="it-IT" sz="5200" b="0" i="1" smtClean="0">
                                <a:latin typeface="Cambria Math" panose="02040503050406030204" pitchFamily="18" charset="0"/>
                              </a:rPr>
                              <m:t>𝑚</m:t>
                            </m:r>
                          </m:e>
                          <m:sub>
                            <m:r>
                              <a:rPr lang="it-IT" sz="5200" b="0" i="1" smtClean="0">
                                <a:latin typeface="Cambria Math" panose="02040503050406030204" pitchFamily="18" charset="0"/>
                              </a:rPr>
                              <m:t>𝑒</m:t>
                            </m:r>
                          </m:sub>
                        </m:sSub>
                      </m:den>
                    </m:f>
                  </m:oMath>
                </a14:m>
                <a:r>
                  <a:rPr lang="it-IT" sz="5200" dirty="0"/>
                  <a:t>   </a:t>
                </a:r>
              </a:p>
              <a:p>
                <a:pPr marL="0" indent="0" algn="ctr">
                  <a:buNone/>
                </a:pPr>
                <a:endParaRPr lang="it-IT" dirty="0"/>
              </a:p>
              <a:p>
                <a:pPr marL="0" indent="0" algn="ctr">
                  <a:buNone/>
                </a:pPr>
                <a:endParaRPr lang="it-IT" dirty="0"/>
              </a:p>
              <a:p>
                <a:pPr marL="0" indent="0">
                  <a:buNone/>
                </a:pPr>
                <a:endParaRPr lang="it-IT" dirty="0"/>
              </a:p>
              <a:p>
                <a:pPr marL="0" indent="0">
                  <a:buNone/>
                </a:pPr>
                <a:endParaRPr lang="it-IT" dirty="0"/>
              </a:p>
              <a:p>
                <a:pPr marL="0" indent="0">
                  <a:buNone/>
                </a:pPr>
                <a:endParaRPr lang="it-IT" dirty="0"/>
              </a:p>
            </p:txBody>
          </p:sp>
        </mc:Choice>
        <mc:Fallback>
          <p:sp>
            <p:nvSpPr>
              <p:cNvPr id="3" name="Segnaposto contenuto 2">
                <a:extLst>
                  <a:ext uri="{FF2B5EF4-FFF2-40B4-BE49-F238E27FC236}">
                    <a16:creationId xmlns:a16="http://schemas.microsoft.com/office/drawing/2014/main" id="{EA72E4F1-2196-49FA-87EC-6E8D5C589149}"/>
                  </a:ext>
                </a:extLst>
              </p:cNvPr>
              <p:cNvSpPr>
                <a:spLocks noGrp="1" noRot="1" noChangeAspect="1" noMove="1" noResize="1" noEditPoints="1" noAdjustHandles="1" noChangeArrowheads="1" noChangeShapeType="1" noTextEdit="1"/>
              </p:cNvSpPr>
              <p:nvPr>
                <p:ph idx="1"/>
              </p:nvPr>
            </p:nvSpPr>
            <p:spPr>
              <a:xfrm>
                <a:off x="838200" y="1964773"/>
                <a:ext cx="10515600" cy="4351338"/>
              </a:xfrm>
              <a:blipFill>
                <a:blip r:embed="rId3"/>
                <a:stretch>
                  <a:fillRect l="-1797"/>
                </a:stretch>
              </a:blipFill>
            </p:spPr>
            <p:txBody>
              <a:bodyPr/>
              <a:lstStyle/>
              <a:p>
                <a:r>
                  <a:rPr lang="it-IT">
                    <a:noFill/>
                  </a:rPr>
                  <a:t> </a:t>
                </a:r>
              </a:p>
            </p:txBody>
          </p:sp>
        </mc:Fallback>
      </mc:AlternateContent>
      <p:pic>
        <p:nvPicPr>
          <p:cNvPr id="5" name="Immagine 4" descr="Immagine che contiene testo, mappa&#10;&#10;Descrizione generata automaticamente">
            <a:extLst>
              <a:ext uri="{FF2B5EF4-FFF2-40B4-BE49-F238E27FC236}">
                <a16:creationId xmlns:a16="http://schemas.microsoft.com/office/drawing/2014/main" id="{9AF489E4-E655-4F03-994C-518CBE0396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1389" y="1783778"/>
            <a:ext cx="5402411" cy="4713328"/>
          </a:xfrm>
          <a:prstGeom prst="rect">
            <a:avLst/>
          </a:prstGeom>
        </p:spPr>
      </p:pic>
    </p:spTree>
    <p:extLst>
      <p:ext uri="{BB962C8B-B14F-4D97-AF65-F5344CB8AC3E}">
        <p14:creationId xmlns:p14="http://schemas.microsoft.com/office/powerpoint/2010/main" val="25574936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olo 1">
                <a:extLst>
                  <a:ext uri="{FF2B5EF4-FFF2-40B4-BE49-F238E27FC236}">
                    <a16:creationId xmlns:a16="http://schemas.microsoft.com/office/drawing/2014/main" id="{E30D8E86-C1F3-4A27-86B6-8D50F01D3158}"/>
                  </a:ext>
                </a:extLst>
              </p:cNvPr>
              <p:cNvSpPr>
                <a:spLocks noGrp="1"/>
              </p:cNvSpPr>
              <p:nvPr>
                <p:ph type="title"/>
              </p:nvPr>
            </p:nvSpPr>
            <p:spPr/>
            <p:txBody>
              <a:bodyPr/>
              <a:lstStyle/>
              <a:p>
                <a:pPr algn="ctr"/>
                <a:r>
                  <a:rPr lang="it-IT" b="1" dirty="0">
                    <a:ea typeface="Cambria Math" panose="02040503050406030204" pitchFamily="18" charset="0"/>
                  </a:rPr>
                  <a:t>Dinamica</a:t>
                </a:r>
                <a:r>
                  <a:rPr lang="it-IT" dirty="0">
                    <a:ea typeface="Cambria Math" panose="02040503050406030204" pitchFamily="18" charset="0"/>
                  </a:rPr>
                  <a:t>   </a:t>
                </a:r>
                <a14:m>
                  <m:oMath xmlns:m="http://schemas.openxmlformats.org/officeDocument/2006/math">
                    <m:r>
                      <a:rPr lang="it-IT" i="1">
                        <a:latin typeface="Cambria Math" panose="02040503050406030204" pitchFamily="18" charset="0"/>
                        <a:ea typeface="Cambria Math" panose="02040503050406030204" pitchFamily="18" charset="0"/>
                      </a:rPr>
                      <m:t>𝛾</m:t>
                    </m:r>
                    <m:r>
                      <a:rPr lang="it-IT" i="1">
                        <a:latin typeface="Cambria Math" panose="02040503050406030204" pitchFamily="18" charset="0"/>
                        <a:ea typeface="Cambria Math" panose="02040503050406030204" pitchFamily="18" charset="0"/>
                      </a:rPr>
                      <m:t>+ </m:t>
                    </m:r>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𝑒</m:t>
                        </m:r>
                      </m:e>
                      <m:sup>
                        <m:r>
                          <a:rPr lang="it-IT" i="1">
                            <a:latin typeface="Cambria Math" panose="02040503050406030204" pitchFamily="18" charset="0"/>
                            <a:ea typeface="Cambria Math" panose="02040503050406030204" pitchFamily="18" charset="0"/>
                          </a:rPr>
                          <m:t>−</m:t>
                        </m:r>
                      </m:sup>
                    </m:sSup>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𝛾</m:t>
                    </m:r>
                    <m:r>
                      <a:rPr lang="it-IT" i="1">
                        <a:latin typeface="Cambria Math" panose="02040503050406030204" pitchFamily="18" charset="0"/>
                        <a:ea typeface="Cambria Math" panose="02040503050406030204" pitchFamily="18" charset="0"/>
                      </a:rPr>
                      <m:t>+</m:t>
                    </m:r>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𝑒</m:t>
                        </m:r>
                      </m:e>
                      <m:sup>
                        <m:r>
                          <a:rPr lang="it-IT" i="1">
                            <a:latin typeface="Cambria Math" panose="02040503050406030204" pitchFamily="18" charset="0"/>
                            <a:ea typeface="Cambria Math" panose="02040503050406030204" pitchFamily="18" charset="0"/>
                          </a:rPr>
                          <m:t>−</m:t>
                        </m:r>
                      </m:sup>
                    </m:sSup>
                  </m:oMath>
                </a14:m>
                <a:endParaRPr lang="it-IT" dirty="0"/>
              </a:p>
            </p:txBody>
          </p:sp>
        </mc:Choice>
        <mc:Fallback>
          <p:sp>
            <p:nvSpPr>
              <p:cNvPr id="2" name="Titolo 1">
                <a:extLst>
                  <a:ext uri="{FF2B5EF4-FFF2-40B4-BE49-F238E27FC236}">
                    <a16:creationId xmlns:a16="http://schemas.microsoft.com/office/drawing/2014/main" id="{E30D8E86-C1F3-4A27-86B6-8D50F01D3158}"/>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6218B0F2-AC38-478C-AE79-79B8832F3087}"/>
                  </a:ext>
                </a:extLst>
              </p:cNvPr>
              <p:cNvSpPr>
                <a:spLocks noGrp="1"/>
              </p:cNvSpPr>
              <p:nvPr>
                <p:ph idx="1"/>
              </p:nvPr>
            </p:nvSpPr>
            <p:spPr>
              <a:xfrm>
                <a:off x="838200" y="1612211"/>
                <a:ext cx="10515600" cy="4880664"/>
              </a:xfrm>
            </p:spPr>
            <p:txBody>
              <a:bodyPr>
                <a:normAutofit/>
              </a:bodyPr>
              <a:lstStyle/>
              <a:p>
                <a:r>
                  <a:rPr lang="it-IT" b="1" dirty="0"/>
                  <a:t> basse energie (k&lt;&lt;m</a:t>
                </a:r>
                <a:r>
                  <a:rPr lang="it-IT" b="1" baseline="-25000" dirty="0"/>
                  <a:t>e </a:t>
                </a:r>
                <a:r>
                  <a:rPr lang="it-IT" dirty="0"/>
                  <a:t>) il fotone «rimbalza» coerentemente sull’elettrone (Lo vede come se fosse un centro di scattering rigido di massa infinita…) e mantiene  la propria energia </a:t>
                </a:r>
                <a:r>
                  <a:rPr lang="it-IT" dirty="0" err="1"/>
                  <a:t>k≈k</a:t>
                </a:r>
                <a:r>
                  <a:rPr lang="it-IT" dirty="0"/>
                  <a:t>’  Il fotone </a:t>
                </a:r>
                <a:r>
                  <a:rPr lang="it-IT" dirty="0" err="1"/>
                  <a:t>emergecon</a:t>
                </a:r>
                <a:r>
                  <a:rPr lang="it-IT" dirty="0"/>
                  <a:t>  distribuzione angolare </a:t>
                </a:r>
              </a:p>
              <a:p>
                <a:pPr marL="0" indent="0" algn="ctr">
                  <a:buNone/>
                </a:pPr>
                <a:r>
                  <a:rPr lang="it-IT" dirty="0"/>
                  <a:t> </a:t>
                </a:r>
                <a14:m>
                  <m:oMath xmlns:m="http://schemas.openxmlformats.org/officeDocument/2006/math">
                    <m:f>
                      <m:fPr>
                        <m:ctrlPr>
                          <a:rPr lang="it-IT" i="1" smtClean="0">
                            <a:latin typeface="Cambria Math" panose="02040503050406030204" pitchFamily="18" charset="0"/>
                          </a:rPr>
                        </m:ctrlPr>
                      </m:fPr>
                      <m:num>
                        <m:r>
                          <a:rPr lang="it-IT" b="0" i="1" smtClean="0">
                            <a:latin typeface="Cambria Math" panose="02040503050406030204" pitchFamily="18" charset="0"/>
                          </a:rPr>
                          <m:t>𝑑</m:t>
                        </m:r>
                        <m:r>
                          <a:rPr lang="it-IT" b="0" i="1" smtClean="0">
                            <a:latin typeface="Cambria Math" panose="02040503050406030204" pitchFamily="18" charset="0"/>
                            <a:ea typeface="Cambria Math" panose="02040503050406030204" pitchFamily="18" charset="0"/>
                          </a:rPr>
                          <m:t>𝜎</m:t>
                        </m:r>
                      </m:num>
                      <m:den>
                        <m:r>
                          <a:rPr lang="it-IT" b="0" i="1" smtClean="0">
                            <a:latin typeface="Cambria Math" panose="02040503050406030204" pitchFamily="18" charset="0"/>
                          </a:rPr>
                          <m:t>𝑑𝑐𝑜𝑠</m:t>
                        </m:r>
                        <m:r>
                          <a:rPr lang="it-IT" b="0" i="1" smtClean="0">
                            <a:latin typeface="Cambria Math" panose="02040503050406030204" pitchFamily="18" charset="0"/>
                            <a:ea typeface="Cambria Math" panose="02040503050406030204" pitchFamily="18" charset="0"/>
                          </a:rPr>
                          <m:t>𝜃</m:t>
                        </m:r>
                      </m:den>
                    </m:f>
                    <m:r>
                      <a:rPr lang="it-IT" b="0" i="0"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2</m:t>
                        </m:r>
                      </m:den>
                    </m:f>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𝑟</m:t>
                        </m:r>
                      </m:e>
                      <m:sub>
                        <m:r>
                          <a:rPr lang="it-IT" b="0" i="1" smtClean="0">
                            <a:latin typeface="Cambria Math" panose="02040503050406030204" pitchFamily="18" charset="0"/>
                          </a:rPr>
                          <m:t>𝑒</m:t>
                        </m:r>
                      </m:sub>
                      <m:sup>
                        <m:r>
                          <a:rPr lang="it-IT" b="0" i="1" smtClean="0">
                            <a:latin typeface="Cambria Math" panose="02040503050406030204" pitchFamily="18" charset="0"/>
                          </a:rPr>
                          <m:t>2</m:t>
                        </m:r>
                      </m:sup>
                    </m:sSubSup>
                    <m:d>
                      <m:dPr>
                        <m:ctrlPr>
                          <a:rPr lang="it-IT" b="0" i="1" smtClean="0">
                            <a:latin typeface="Cambria Math" panose="02040503050406030204" pitchFamily="18" charset="0"/>
                          </a:rPr>
                        </m:ctrlPr>
                      </m:dPr>
                      <m:e>
                        <m:r>
                          <a:rPr lang="it-IT" b="0" i="1" smtClean="0">
                            <a:latin typeface="Cambria Math" panose="02040503050406030204" pitchFamily="18" charset="0"/>
                          </a:rPr>
                          <m:t>1</m:t>
                        </m:r>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𝑐𝑜𝑠</m:t>
                            </m:r>
                          </m:e>
                          <m:sup>
                            <m:r>
                              <a:rPr lang="it-IT" b="0" i="1" smtClean="0">
                                <a:latin typeface="Cambria Math" panose="02040503050406030204" pitchFamily="18" charset="0"/>
                              </a:rPr>
                              <m:t>2</m:t>
                            </m:r>
                          </m:sup>
                        </m:sSup>
                        <m:r>
                          <a:rPr lang="it-IT" b="0" i="1" smtClean="0">
                            <a:latin typeface="Cambria Math" panose="02040503050406030204" pitchFamily="18" charset="0"/>
                            <a:ea typeface="Cambria Math" panose="02040503050406030204" pitchFamily="18" charset="0"/>
                          </a:rPr>
                          <m:t>𝜃</m:t>
                        </m:r>
                      </m:e>
                    </m:d>
                  </m:oMath>
                </a14:m>
                <a:r>
                  <a:rPr lang="it-IT" dirty="0"/>
                  <a:t>       (Thomson)    </a:t>
                </a:r>
              </a:p>
              <a:p>
                <a:pPr marL="0" indent="0">
                  <a:buNone/>
                </a:pPr>
                <a:endParaRPr lang="it-IT" dirty="0"/>
              </a:p>
              <a:p>
                <a:r>
                  <a:rPr lang="it-IT" b="1" dirty="0"/>
                  <a:t>Alte Energie  </a:t>
                </a:r>
                <a:r>
                  <a:rPr lang="it-IT" dirty="0"/>
                  <a:t>la sezione d’urto diventa meno efficiente</a:t>
                </a:r>
              </a:p>
              <a:p>
                <a:pPr marL="0" indent="0" algn="ctr">
                  <a:buNone/>
                </a:pPr>
                <a:r>
                  <a:rPr lang="it-IT" dirty="0"/>
                  <a:t>  </a:t>
                </a:r>
                <a14:m>
                  <m:oMath xmlns:m="http://schemas.openxmlformats.org/officeDocument/2006/math">
                    <m:f>
                      <m:fPr>
                        <m:ctrlPr>
                          <a:rPr lang="it-IT" i="1">
                            <a:latin typeface="Cambria Math" panose="02040503050406030204" pitchFamily="18" charset="0"/>
                          </a:rPr>
                        </m:ctrlPr>
                      </m:fPr>
                      <m:num>
                        <m:r>
                          <a:rPr lang="it-IT" i="1">
                            <a:latin typeface="Cambria Math" panose="02040503050406030204" pitchFamily="18" charset="0"/>
                          </a:rPr>
                          <m:t>𝑑</m:t>
                        </m:r>
                        <m:r>
                          <a:rPr lang="it-IT" i="1">
                            <a:latin typeface="Cambria Math" panose="02040503050406030204" pitchFamily="18" charset="0"/>
                            <a:ea typeface="Cambria Math" panose="02040503050406030204" pitchFamily="18" charset="0"/>
                          </a:rPr>
                          <m:t>𝜎</m:t>
                        </m:r>
                      </m:num>
                      <m:den>
                        <m:r>
                          <a:rPr lang="it-IT" i="1">
                            <a:latin typeface="Cambria Math" panose="02040503050406030204" pitchFamily="18" charset="0"/>
                          </a:rPr>
                          <m:t>𝑑𝑐𝑜𝑠</m:t>
                        </m:r>
                        <m:r>
                          <a:rPr lang="it-IT" i="1">
                            <a:latin typeface="Cambria Math" panose="02040503050406030204" pitchFamily="18" charset="0"/>
                            <a:ea typeface="Cambria Math" panose="02040503050406030204" pitchFamily="18" charset="0"/>
                          </a:rPr>
                          <m:t>𝜃</m:t>
                        </m:r>
                      </m:den>
                    </m:f>
                    <m:r>
                      <a:rPr lang="it-IT">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rPr>
                          <m:t>1</m:t>
                        </m:r>
                      </m:num>
                      <m:den>
                        <m:r>
                          <a:rPr lang="it-IT" i="1">
                            <a:latin typeface="Cambria Math" panose="02040503050406030204" pitchFamily="18" charset="0"/>
                          </a:rPr>
                          <m:t>2</m:t>
                        </m:r>
                      </m:den>
                    </m:f>
                    <m:sSubSup>
                      <m:sSubSupPr>
                        <m:ctrlPr>
                          <a:rPr lang="it-IT" i="1">
                            <a:latin typeface="Cambria Math" panose="02040503050406030204" pitchFamily="18" charset="0"/>
                          </a:rPr>
                        </m:ctrlPr>
                      </m:sSubSupPr>
                      <m:e>
                        <m:r>
                          <a:rPr lang="it-IT" i="1">
                            <a:latin typeface="Cambria Math" panose="02040503050406030204" pitchFamily="18" charset="0"/>
                          </a:rPr>
                          <m:t>𝑟</m:t>
                        </m:r>
                      </m:e>
                      <m:sub>
                        <m:r>
                          <a:rPr lang="it-IT" i="1">
                            <a:latin typeface="Cambria Math" panose="02040503050406030204" pitchFamily="18" charset="0"/>
                          </a:rPr>
                          <m:t>𝑒</m:t>
                        </m:r>
                      </m:sub>
                      <m:sup>
                        <m:r>
                          <a:rPr lang="it-IT" i="1">
                            <a:latin typeface="Cambria Math" panose="02040503050406030204" pitchFamily="18" charset="0"/>
                          </a:rPr>
                          <m:t>2</m:t>
                        </m:r>
                      </m:sup>
                    </m:sSubSup>
                    <m:sSup>
                      <m:sSupPr>
                        <m:ctrlPr>
                          <a:rPr lang="it-IT" i="1" smtClean="0">
                            <a:latin typeface="Cambria Math" panose="02040503050406030204" pitchFamily="18" charset="0"/>
                          </a:rPr>
                        </m:ctrlPr>
                      </m:sSupPr>
                      <m:e>
                        <m:d>
                          <m:dPr>
                            <m:ctrlPr>
                              <a:rPr lang="it-IT" i="1" smtClean="0">
                                <a:latin typeface="Cambria Math" panose="02040503050406030204" pitchFamily="18" charset="0"/>
                              </a:rPr>
                            </m:ctrlPr>
                          </m:dPr>
                          <m:e>
                            <m:f>
                              <m:fPr>
                                <m:ctrlPr>
                                  <a:rPr lang="it-IT" i="1" smtClean="0">
                                    <a:latin typeface="Cambria Math" panose="02040503050406030204" pitchFamily="18" charset="0"/>
                                  </a:rPr>
                                </m:ctrlPr>
                              </m:fPr>
                              <m:num>
                                <m:sSub>
                                  <m:sSubPr>
                                    <m:ctrlPr>
                                      <a:rPr lang="it-IT" i="1" smtClean="0">
                                        <a:latin typeface="Cambria Math" panose="02040503050406030204" pitchFamily="18" charset="0"/>
                                      </a:rPr>
                                    </m:ctrlPr>
                                  </m:sSubPr>
                                  <m:e>
                                    <m:r>
                                      <a:rPr lang="it-IT" b="0" i="1" smtClean="0">
                                        <a:latin typeface="Cambria Math" panose="02040503050406030204" pitchFamily="18" charset="0"/>
                                      </a:rPr>
                                      <m:t>𝑘</m:t>
                                    </m:r>
                                  </m:e>
                                  <m:sub>
                                    <m:r>
                                      <a:rPr lang="it-IT" b="0" i="1" smtClean="0">
                                        <a:latin typeface="Cambria Math" panose="02040503050406030204" pitchFamily="18" charset="0"/>
                                      </a:rPr>
                                      <m:t>𝑓</m:t>
                                    </m:r>
                                  </m:sub>
                                </m:sSub>
                              </m:num>
                              <m:den>
                                <m:r>
                                  <a:rPr lang="it-IT" b="0" i="1" smtClean="0">
                                    <a:latin typeface="Cambria Math" panose="02040503050406030204" pitchFamily="18" charset="0"/>
                                  </a:rPr>
                                  <m:t>𝑘</m:t>
                                </m:r>
                              </m:den>
                            </m:f>
                          </m:e>
                        </m:d>
                      </m:e>
                      <m:sup>
                        <m:r>
                          <a:rPr lang="it-IT" b="0" i="1" smtClean="0">
                            <a:latin typeface="Cambria Math" panose="02040503050406030204" pitchFamily="18" charset="0"/>
                          </a:rPr>
                          <m:t>2</m:t>
                        </m:r>
                      </m:sup>
                    </m:sSup>
                    <m:d>
                      <m:dPr>
                        <m:ctrlPr>
                          <a:rPr lang="it-IT" i="1">
                            <a:latin typeface="Cambria Math" panose="02040503050406030204" pitchFamily="18" charset="0"/>
                          </a:rPr>
                        </m:ctrlPr>
                      </m:dPr>
                      <m:e>
                        <m:r>
                          <a:rPr lang="it-IT" b="0" i="1" smtClean="0">
                            <a:latin typeface="Cambria Math" panose="02040503050406030204" pitchFamily="18" charset="0"/>
                          </a:rPr>
                          <m:t> </m:t>
                        </m:r>
                        <m:f>
                          <m:fPr>
                            <m:ctrlPr>
                              <a:rPr lang="it-IT" i="1">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𝑘</m:t>
                                </m:r>
                              </m:e>
                              <m:sub>
                                <m:r>
                                  <a:rPr lang="it-IT" i="1">
                                    <a:latin typeface="Cambria Math" panose="02040503050406030204" pitchFamily="18" charset="0"/>
                                  </a:rPr>
                                  <m:t>𝑓</m:t>
                                </m:r>
                              </m:sub>
                            </m:sSub>
                          </m:num>
                          <m:den>
                            <m:r>
                              <a:rPr lang="it-IT" i="1">
                                <a:latin typeface="Cambria Math" panose="02040503050406030204" pitchFamily="18" charset="0"/>
                              </a:rPr>
                              <m:t>𝑘</m:t>
                            </m:r>
                          </m:den>
                        </m:f>
                        <m:r>
                          <a:rPr lang="it-IT" i="1">
                            <a:latin typeface="Cambria Math" panose="02040503050406030204" pitchFamily="18" charset="0"/>
                          </a:rPr>
                          <m:t>+</m:t>
                        </m:r>
                        <m:sSup>
                          <m:sSupPr>
                            <m:ctrlPr>
                              <a:rPr lang="it-IT" i="1">
                                <a:latin typeface="Cambria Math" panose="02040503050406030204" pitchFamily="18" charset="0"/>
                              </a:rPr>
                            </m:ctrlPr>
                          </m:sSupPr>
                          <m:e>
                            <m:f>
                              <m:fPr>
                                <m:ctrlPr>
                                  <a:rPr lang="it-IT" i="1" smtClean="0">
                                    <a:latin typeface="Cambria Math" panose="02040503050406030204" pitchFamily="18" charset="0"/>
                                  </a:rPr>
                                </m:ctrlPr>
                              </m:fPr>
                              <m:num>
                                <m:r>
                                  <a:rPr lang="it-IT" b="0" i="1" smtClean="0">
                                    <a:latin typeface="Cambria Math" panose="02040503050406030204" pitchFamily="18" charset="0"/>
                                  </a:rPr>
                                  <m:t>𝑘</m:t>
                                </m:r>
                              </m:num>
                              <m:den>
                                <m:sSub>
                                  <m:sSubPr>
                                    <m:ctrlPr>
                                      <a:rPr lang="it-IT" i="1" smtClean="0">
                                        <a:latin typeface="Cambria Math" panose="02040503050406030204" pitchFamily="18" charset="0"/>
                                      </a:rPr>
                                    </m:ctrlPr>
                                  </m:sSubPr>
                                  <m:e>
                                    <m:r>
                                      <a:rPr lang="it-IT" b="0" i="1" smtClean="0">
                                        <a:latin typeface="Cambria Math" panose="02040503050406030204" pitchFamily="18" charset="0"/>
                                      </a:rPr>
                                      <m:t>𝑘</m:t>
                                    </m:r>
                                  </m:e>
                                  <m:sub>
                                    <m:r>
                                      <a:rPr lang="it-IT" b="0" i="1" smtClean="0">
                                        <a:latin typeface="Cambria Math" panose="02040503050406030204" pitchFamily="18" charset="0"/>
                                      </a:rPr>
                                      <m:t>𝑓</m:t>
                                    </m:r>
                                  </m:sub>
                                </m:sSub>
                              </m:den>
                            </m:f>
                            <m:r>
                              <a:rPr lang="it-IT" b="0" i="1" smtClean="0">
                                <a:latin typeface="Cambria Math" panose="02040503050406030204" pitchFamily="18" charset="0"/>
                              </a:rPr>
                              <m:t> −</m:t>
                            </m:r>
                            <m:r>
                              <a:rPr lang="it-IT" b="0" i="1" smtClean="0">
                                <a:latin typeface="Cambria Math" panose="02040503050406030204" pitchFamily="18" charset="0"/>
                              </a:rPr>
                              <m:t>𝑠𝑖𝑛</m:t>
                            </m:r>
                          </m:e>
                          <m:sup>
                            <m:r>
                              <a:rPr lang="it-IT" i="1">
                                <a:latin typeface="Cambria Math" panose="02040503050406030204" pitchFamily="18" charset="0"/>
                              </a:rPr>
                              <m:t>2</m:t>
                            </m:r>
                          </m:sup>
                        </m:sSup>
                        <m:r>
                          <a:rPr lang="it-IT" i="1">
                            <a:latin typeface="Cambria Math" panose="02040503050406030204" pitchFamily="18" charset="0"/>
                            <a:ea typeface="Cambria Math" panose="02040503050406030204" pitchFamily="18" charset="0"/>
                          </a:rPr>
                          <m:t>𝜃</m:t>
                        </m:r>
                      </m:e>
                    </m:d>
                    <m:r>
                      <a:rPr lang="it-IT" i="1">
                        <a:latin typeface="Cambria Math" panose="02040503050406030204" pitchFamily="18" charset="0"/>
                        <a:ea typeface="Cambria Math" panose="02040503050406030204" pitchFamily="18" charset="0"/>
                      </a:rPr>
                      <m:t> </m:t>
                    </m:r>
                  </m:oMath>
                </a14:m>
                <a:r>
                  <a:rPr lang="it-IT" dirty="0"/>
                  <a:t>    (Klein-</a:t>
                </a:r>
                <a:r>
                  <a:rPr lang="it-IT" dirty="0" err="1"/>
                  <a:t>Nishina</a:t>
                </a:r>
                <a:r>
                  <a:rPr lang="it-IT" dirty="0"/>
                  <a:t>)</a:t>
                </a:r>
              </a:p>
            </p:txBody>
          </p:sp>
        </mc:Choice>
        <mc:Fallback>
          <p:sp>
            <p:nvSpPr>
              <p:cNvPr id="3" name="Segnaposto contenuto 2">
                <a:extLst>
                  <a:ext uri="{FF2B5EF4-FFF2-40B4-BE49-F238E27FC236}">
                    <a16:creationId xmlns:a16="http://schemas.microsoft.com/office/drawing/2014/main" id="{6218B0F2-AC38-478C-AE79-79B8832F3087}"/>
                  </a:ext>
                </a:extLst>
              </p:cNvPr>
              <p:cNvSpPr>
                <a:spLocks noGrp="1" noRot="1" noChangeAspect="1" noMove="1" noResize="1" noEditPoints="1" noAdjustHandles="1" noChangeArrowheads="1" noChangeShapeType="1" noTextEdit="1"/>
              </p:cNvSpPr>
              <p:nvPr>
                <p:ph idx="1"/>
              </p:nvPr>
            </p:nvSpPr>
            <p:spPr>
              <a:xfrm>
                <a:off x="838200" y="1612211"/>
                <a:ext cx="10515600" cy="4880664"/>
              </a:xfrm>
              <a:blipFill>
                <a:blip r:embed="rId3"/>
                <a:stretch>
                  <a:fillRect l="-1043" t="-1998"/>
                </a:stretch>
              </a:blipFill>
            </p:spPr>
            <p:txBody>
              <a:bodyPr/>
              <a:lstStyle/>
              <a:p>
                <a:r>
                  <a:rPr lang="it-IT">
                    <a:noFill/>
                  </a:rPr>
                  <a:t> </a:t>
                </a:r>
              </a:p>
            </p:txBody>
          </p:sp>
        </mc:Fallback>
      </mc:AlternateContent>
    </p:spTree>
    <p:extLst>
      <p:ext uri="{BB962C8B-B14F-4D97-AF65-F5344CB8AC3E}">
        <p14:creationId xmlns:p14="http://schemas.microsoft.com/office/powerpoint/2010/main" val="1268252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4D0EAE-B465-490E-8994-EA633EC01F2C}"/>
              </a:ext>
            </a:extLst>
          </p:cNvPr>
          <p:cNvSpPr>
            <a:spLocks noGrp="1"/>
          </p:cNvSpPr>
          <p:nvPr>
            <p:ph type="title"/>
          </p:nvPr>
        </p:nvSpPr>
        <p:spPr/>
        <p:txBody>
          <a:bodyPr/>
          <a:lstStyle/>
          <a:p>
            <a:pPr algn="ctr"/>
            <a:r>
              <a:rPr lang="it-IT" b="1" dirty="0"/>
              <a:t>Storia (breve) dei Metodi MC</a:t>
            </a:r>
          </a:p>
        </p:txBody>
      </p:sp>
      <p:sp>
        <p:nvSpPr>
          <p:cNvPr id="3" name="Segnaposto contenuto 2">
            <a:extLst>
              <a:ext uri="{FF2B5EF4-FFF2-40B4-BE49-F238E27FC236}">
                <a16:creationId xmlns:a16="http://schemas.microsoft.com/office/drawing/2014/main" id="{CE4AF5AE-1BD8-45EA-837D-F7D17778233B}"/>
              </a:ext>
            </a:extLst>
          </p:cNvPr>
          <p:cNvSpPr>
            <a:spLocks noGrp="1"/>
          </p:cNvSpPr>
          <p:nvPr>
            <p:ph idx="1"/>
          </p:nvPr>
        </p:nvSpPr>
        <p:spPr/>
        <p:txBody>
          <a:bodyPr>
            <a:normAutofit fontScale="85000" lnSpcReduction="20000"/>
          </a:bodyPr>
          <a:lstStyle/>
          <a:p>
            <a:pPr algn="just"/>
            <a:r>
              <a:rPr lang="it-IT" b="1" dirty="0"/>
              <a:t>1733 </a:t>
            </a:r>
            <a:r>
              <a:rPr lang="it-IT" dirty="0"/>
              <a:t>: Problema dell’ago di Buffon «</a:t>
            </a:r>
            <a:r>
              <a:rPr lang="it-IT" b="1" dirty="0"/>
              <a:t>Essai d’</a:t>
            </a:r>
            <a:r>
              <a:rPr lang="it-IT" b="1" dirty="0" err="1"/>
              <a:t>arithmétique</a:t>
            </a:r>
            <a:r>
              <a:rPr lang="it-IT" b="1" dirty="0"/>
              <a:t> morale»</a:t>
            </a:r>
            <a:endParaRPr lang="it-IT" dirty="0"/>
          </a:p>
          <a:p>
            <a:pPr algn="just"/>
            <a:r>
              <a:rPr lang="it-IT" b="1" i="1" dirty="0"/>
              <a:t>1940s </a:t>
            </a:r>
            <a:r>
              <a:rPr lang="it-IT" dirty="0"/>
              <a:t> :  L’invenzione del metodo è attribuita a S. </a:t>
            </a:r>
            <a:r>
              <a:rPr lang="it-IT" dirty="0" err="1"/>
              <a:t>Ulam</a:t>
            </a:r>
            <a:r>
              <a:rPr lang="it-IT" dirty="0"/>
              <a:t>, J. Von Neumann, N. Metropolis.  I primi due erano coinvolti nel Progetto Manhattan (bomba atomica).  Si pensi al problema di determinare la massa critica di Uranio affinché si inneschi la reazione  a catena.  ( cfr. Markov Chain) </a:t>
            </a:r>
          </a:p>
          <a:p>
            <a:pPr algn="just"/>
            <a:r>
              <a:rPr lang="it-IT" dirty="0" err="1"/>
              <a:t>Ulam</a:t>
            </a:r>
            <a:r>
              <a:rPr lang="it-IT" dirty="0"/>
              <a:t>, von Neumann e Metropolis hanno sviluppato algoritmi per implementare il campionamento statistico su calcolatori e studiato modi per facilitare la soluzione di problemi deterministici (Integrazione numerica, </a:t>
            </a:r>
            <a:r>
              <a:rPr lang="it-IT" dirty="0" err="1"/>
              <a:t>eq</a:t>
            </a:r>
            <a:r>
              <a:rPr lang="it-IT" dirty="0"/>
              <a:t>. alle derivate parziali, etc..) utilizzando metodi basati sul campionamento statistico. </a:t>
            </a:r>
          </a:p>
          <a:p>
            <a:pPr algn="just"/>
            <a:r>
              <a:rPr lang="it-IT" b="1" dirty="0"/>
              <a:t>1949: </a:t>
            </a:r>
            <a:r>
              <a:rPr lang="it-IT" dirty="0" err="1"/>
              <a:t>Ulam</a:t>
            </a:r>
            <a:r>
              <a:rPr lang="it-IT" dirty="0"/>
              <a:t> e Metropolis,  «</a:t>
            </a:r>
            <a:r>
              <a:rPr lang="it-IT" i="1" dirty="0"/>
              <a:t>The Montecarlo Method</a:t>
            </a:r>
            <a:r>
              <a:rPr lang="it-IT" dirty="0"/>
              <a:t>», Journal of American Statistical Association, 44 (247) , 335-341, 1949</a:t>
            </a:r>
          </a:p>
          <a:p>
            <a:pPr algn="just"/>
            <a:r>
              <a:rPr lang="it-IT" dirty="0"/>
              <a:t>Le applicazioni  del Metodo sono ora vastissime e hanno seguito  di pari passo l’aumento delle prestazioni dei calcolatori.  </a:t>
            </a:r>
          </a:p>
          <a:p>
            <a:endParaRPr lang="it-IT" dirty="0"/>
          </a:p>
        </p:txBody>
      </p:sp>
    </p:spTree>
    <p:extLst>
      <p:ext uri="{BB962C8B-B14F-4D97-AF65-F5344CB8AC3E}">
        <p14:creationId xmlns:p14="http://schemas.microsoft.com/office/powerpoint/2010/main" val="4599214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71B832-747E-415F-88D9-9D3918C11841}"/>
              </a:ext>
            </a:extLst>
          </p:cNvPr>
          <p:cNvSpPr>
            <a:spLocks noGrp="1"/>
          </p:cNvSpPr>
          <p:nvPr>
            <p:ph type="title"/>
          </p:nvPr>
        </p:nvSpPr>
        <p:spPr>
          <a:xfrm>
            <a:off x="838200" y="365125"/>
            <a:ext cx="5247249" cy="5557373"/>
          </a:xfrm>
        </p:spPr>
        <p:txBody>
          <a:bodyPr>
            <a:normAutofit/>
          </a:bodyPr>
          <a:lstStyle/>
          <a:p>
            <a:r>
              <a:rPr lang="it-IT" dirty="0"/>
              <a:t>Scattering Compton</a:t>
            </a:r>
            <a:br>
              <a:rPr lang="it-IT" dirty="0"/>
            </a:br>
            <a:br>
              <a:rPr lang="it-IT" dirty="0"/>
            </a:br>
            <a:r>
              <a:rPr lang="it-IT" dirty="0"/>
              <a:t>Diagramma polare</a:t>
            </a:r>
            <a:br>
              <a:rPr lang="it-IT" dirty="0"/>
            </a:br>
            <a:r>
              <a:rPr lang="it-IT" dirty="0"/>
              <a:t>Perdita di simmetria alle alte energia</a:t>
            </a:r>
          </a:p>
        </p:txBody>
      </p:sp>
      <p:pic>
        <p:nvPicPr>
          <p:cNvPr id="5" name="Segnaposto contenuto 4" descr="Immagine che contiene testo, mappa&#10;&#10;Descrizione generata automaticamente">
            <a:extLst>
              <a:ext uri="{FF2B5EF4-FFF2-40B4-BE49-F238E27FC236}">
                <a16:creationId xmlns:a16="http://schemas.microsoft.com/office/drawing/2014/main" id="{C9B44902-40DA-4DDB-B22B-9049B343A5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0634" y="211017"/>
            <a:ext cx="5247249" cy="6296699"/>
          </a:xfrm>
        </p:spPr>
      </p:pic>
    </p:spTree>
    <p:extLst>
      <p:ext uri="{BB962C8B-B14F-4D97-AF65-F5344CB8AC3E}">
        <p14:creationId xmlns:p14="http://schemas.microsoft.com/office/powerpoint/2010/main" val="16751467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A7F3CD-9C09-4E2E-93CA-6BDEA13D0E39}"/>
              </a:ext>
            </a:extLst>
          </p:cNvPr>
          <p:cNvSpPr>
            <a:spLocks noGrp="1"/>
          </p:cNvSpPr>
          <p:nvPr>
            <p:ph type="title"/>
          </p:nvPr>
        </p:nvSpPr>
        <p:spPr/>
        <p:txBody>
          <a:bodyPr/>
          <a:lstStyle/>
          <a:p>
            <a:r>
              <a:rPr lang="it-IT" dirty="0"/>
              <a:t>Esercizi  </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B9059DB7-BAAB-466C-8E7B-6683ADCB4A38}"/>
                  </a:ext>
                </a:extLst>
              </p:cNvPr>
              <p:cNvSpPr>
                <a:spLocks noGrp="1"/>
              </p:cNvSpPr>
              <p:nvPr>
                <p:ph idx="1"/>
              </p:nvPr>
            </p:nvSpPr>
            <p:spPr/>
            <p:txBody>
              <a:bodyPr/>
              <a:lstStyle/>
              <a:p>
                <a:r>
                  <a:rPr lang="it-IT" dirty="0"/>
                  <a:t>Dimostrare che a basse energie Klein-</a:t>
                </a:r>
                <a:r>
                  <a:rPr lang="it-IT" dirty="0" err="1"/>
                  <a:t>Nishina</a:t>
                </a:r>
                <a:r>
                  <a:rPr lang="it-IT" dirty="0"/>
                  <a:t> si riduce a Thomson</a:t>
                </a:r>
              </a:p>
              <a:p>
                <a:r>
                  <a:rPr lang="it-IT" dirty="0"/>
                  <a:t>Trovare l’energia massima trasferita all’elettrone </a:t>
                </a:r>
              </a:p>
              <a:p>
                <a:r>
                  <a:rPr lang="it-IT" dirty="0"/>
                  <a:t>Studiare la asimmetria tra scattering in avanti e scattering indietro</a:t>
                </a:r>
              </a:p>
              <a:p>
                <a:r>
                  <a:rPr lang="it-IT" dirty="0"/>
                  <a:t>Dimostrare che sul piano (</a:t>
                </a:r>
                <a:r>
                  <a:rPr lang="it-IT" dirty="0" err="1"/>
                  <a:t>x,y</a:t>
                </a:r>
                <a:r>
                  <a:rPr lang="it-IT" dirty="0"/>
                  <a:t>) lo Scattering equivale alla matrice</a:t>
                </a:r>
              </a:p>
              <a:p>
                <a:pPr marL="0" indent="0">
                  <a:buNone/>
                </a:pPr>
                <a:r>
                  <a:rPr lang="it-IT" dirty="0"/>
                  <a:t> </a:t>
                </a:r>
              </a:p>
              <a:p>
                <a:pPr marL="0" indent="0" algn="ctr">
                  <a:buNone/>
                </a:pPr>
                <a14:m>
                  <m:oMath xmlns:m="http://schemas.openxmlformats.org/officeDocument/2006/math">
                    <m:r>
                      <a:rPr lang="it-IT" b="0" i="1" smtClean="0">
                        <a:latin typeface="Cambria Math" panose="02040503050406030204" pitchFamily="18" charset="0"/>
                      </a:rPr>
                      <m:t>𝑆</m:t>
                    </m:r>
                    <m:r>
                      <a:rPr lang="it-IT" b="0" i="1" smtClean="0">
                        <a:latin typeface="Cambria Math" panose="02040503050406030204" pitchFamily="18" charset="0"/>
                      </a:rPr>
                      <m:t>= </m:t>
                    </m:r>
                    <m:f>
                      <m:fPr>
                        <m:ctrlPr>
                          <a:rPr lang="it-IT" b="0" i="1" smtClean="0">
                            <a:latin typeface="Cambria Math" panose="02040503050406030204" pitchFamily="18" charset="0"/>
                          </a:rPr>
                        </m:ctrlPr>
                      </m:fPr>
                      <m:num>
                        <m:sSub>
                          <m:sSubPr>
                            <m:ctrlPr>
                              <a:rPr lang="it-IT" b="0" i="1" smtClean="0">
                                <a:latin typeface="Cambria Math" panose="02040503050406030204" pitchFamily="18" charset="0"/>
                              </a:rPr>
                            </m:ctrlPr>
                          </m:sSubPr>
                          <m:e>
                            <m:r>
                              <a:rPr lang="it-IT" b="0" i="1" smtClean="0">
                                <a:latin typeface="Cambria Math" panose="02040503050406030204" pitchFamily="18" charset="0"/>
                              </a:rPr>
                              <m:t>𝑘</m:t>
                            </m:r>
                          </m:e>
                          <m:sub>
                            <m:r>
                              <a:rPr lang="it-IT" b="0" i="1" smtClean="0">
                                <a:latin typeface="Cambria Math" panose="02040503050406030204" pitchFamily="18" charset="0"/>
                              </a:rPr>
                              <m:t>𝑓</m:t>
                            </m:r>
                          </m:sub>
                        </m:sSub>
                      </m:num>
                      <m:den>
                        <m:r>
                          <a:rPr lang="it-IT" b="0" i="1" smtClean="0">
                            <a:latin typeface="Cambria Math" panose="02040503050406030204" pitchFamily="18" charset="0"/>
                          </a:rPr>
                          <m:t>𝑘</m:t>
                        </m:r>
                      </m:den>
                    </m:f>
                    <m:d>
                      <m:dPr>
                        <m:begChr m:val="["/>
                        <m:endChr m:val="]"/>
                        <m:ctrlPr>
                          <a:rPr lang="it-IT" b="0" i="1" smtClean="0">
                            <a:latin typeface="Cambria Math" panose="02040503050406030204" pitchFamily="18" charset="0"/>
                          </a:rPr>
                        </m:ctrlPr>
                      </m:dPr>
                      <m:e>
                        <m:m>
                          <m:mPr>
                            <m:mcs>
                              <m:mc>
                                <m:mcPr>
                                  <m:count m:val="3"/>
                                  <m:mcJc m:val="center"/>
                                </m:mcPr>
                              </m:mc>
                            </m:mcs>
                            <m:ctrlPr>
                              <a:rPr lang="it-IT" b="0" i="1" smtClean="0">
                                <a:latin typeface="Cambria Math" panose="02040503050406030204" pitchFamily="18" charset="0"/>
                              </a:rPr>
                            </m:ctrlPr>
                          </m:mPr>
                          <m:mr>
                            <m:e>
                              <m:r>
                                <m:rPr>
                                  <m:brk m:alnAt="7"/>
                                </m:rPr>
                                <a:rPr lang="it-IT" b="0" i="1" smtClean="0">
                                  <a:latin typeface="Cambria Math" panose="02040503050406030204" pitchFamily="18" charset="0"/>
                                </a:rPr>
                                <m:t>1</m:t>
                              </m:r>
                            </m:e>
                            <m:e>
                              <m:r>
                                <a:rPr lang="it-IT" b="0" i="1" smtClean="0">
                                  <a:latin typeface="Cambria Math" panose="02040503050406030204" pitchFamily="18" charset="0"/>
                                </a:rPr>
                                <m:t>0</m:t>
                              </m:r>
                            </m:e>
                            <m:e>
                              <m:r>
                                <a:rPr lang="it-IT" b="0" i="1" smtClean="0">
                                  <a:latin typeface="Cambria Math" panose="02040503050406030204" pitchFamily="18" charset="0"/>
                                </a:rPr>
                                <m:t>0</m:t>
                              </m:r>
                            </m:e>
                          </m:mr>
                          <m:mr>
                            <m:e>
                              <m:r>
                                <a:rPr lang="it-IT" b="0" i="1" smtClean="0">
                                  <a:latin typeface="Cambria Math" panose="02040503050406030204" pitchFamily="18" charset="0"/>
                                </a:rPr>
                                <m:t>0</m:t>
                              </m:r>
                            </m:e>
                            <m:e>
                              <m:r>
                                <a:rPr lang="it-IT" b="0" i="1" smtClean="0">
                                  <a:latin typeface="Cambria Math" panose="02040503050406030204" pitchFamily="18" charset="0"/>
                                </a:rPr>
                                <m:t>𝑐𝑜𝑠</m:t>
                              </m:r>
                              <m:r>
                                <a:rPr lang="it-IT" b="0" i="1" smtClean="0">
                                  <a:latin typeface="Cambria Math" panose="02040503050406030204" pitchFamily="18" charset="0"/>
                                  <a:ea typeface="Cambria Math" panose="02040503050406030204" pitchFamily="18" charset="0"/>
                                </a:rPr>
                                <m:t>𝜃</m:t>
                              </m:r>
                            </m:e>
                            <m:e>
                              <m:r>
                                <a:rPr lang="it-IT" b="0" i="1" smtClean="0">
                                  <a:latin typeface="Cambria Math" panose="02040503050406030204" pitchFamily="18" charset="0"/>
                                </a:rPr>
                                <m:t>−</m:t>
                              </m:r>
                              <m:r>
                                <a:rPr lang="it-IT" b="0" i="1" smtClean="0">
                                  <a:latin typeface="Cambria Math" panose="02040503050406030204" pitchFamily="18" charset="0"/>
                                </a:rPr>
                                <m:t>𝑠𝑖𝑛</m:t>
                              </m:r>
                              <m:r>
                                <a:rPr lang="it-IT" b="0" i="1" smtClean="0">
                                  <a:latin typeface="Cambria Math" panose="02040503050406030204" pitchFamily="18" charset="0"/>
                                  <a:ea typeface="Cambria Math" panose="02040503050406030204" pitchFamily="18" charset="0"/>
                                </a:rPr>
                                <m:t>𝜃</m:t>
                              </m:r>
                            </m:e>
                          </m:mr>
                          <m:mr>
                            <m:e>
                              <m:r>
                                <a:rPr lang="it-IT" b="0" i="1" smtClean="0">
                                  <a:latin typeface="Cambria Math" panose="02040503050406030204" pitchFamily="18" charset="0"/>
                                </a:rPr>
                                <m:t>0</m:t>
                              </m:r>
                            </m:e>
                            <m:e>
                              <m:r>
                                <a:rPr lang="it-IT" b="0" i="1" smtClean="0">
                                  <a:latin typeface="Cambria Math" panose="02040503050406030204" pitchFamily="18" charset="0"/>
                                </a:rPr>
                                <m:t>𝑠𝑖𝑛</m:t>
                              </m:r>
                              <m:r>
                                <a:rPr lang="it-IT" b="0" i="1" smtClean="0">
                                  <a:latin typeface="Cambria Math" panose="02040503050406030204" pitchFamily="18" charset="0"/>
                                  <a:ea typeface="Cambria Math" panose="02040503050406030204" pitchFamily="18" charset="0"/>
                                </a:rPr>
                                <m:t>𝜃</m:t>
                              </m:r>
                            </m:e>
                            <m:e>
                              <m:r>
                                <a:rPr lang="it-IT" b="0" i="1" smtClean="0">
                                  <a:latin typeface="Cambria Math" panose="02040503050406030204" pitchFamily="18" charset="0"/>
                                </a:rPr>
                                <m:t>𝑐𝑜𝑠</m:t>
                              </m:r>
                              <m:r>
                                <a:rPr lang="it-IT" b="0" i="1" smtClean="0">
                                  <a:latin typeface="Cambria Math" panose="02040503050406030204" pitchFamily="18" charset="0"/>
                                  <a:ea typeface="Cambria Math" panose="02040503050406030204" pitchFamily="18" charset="0"/>
                                </a:rPr>
                                <m:t>𝜃</m:t>
                              </m:r>
                            </m:e>
                          </m:mr>
                        </m:m>
                      </m:e>
                    </m:d>
                  </m:oMath>
                </a14:m>
                <a:r>
                  <a:rPr lang="it-IT" dirty="0"/>
                  <a:t>   quindi    </a:t>
                </a:r>
                <a14:m>
                  <m:oMath xmlns:m="http://schemas.openxmlformats.org/officeDocument/2006/math">
                    <m:d>
                      <m:dPr>
                        <m:ctrlPr>
                          <a:rPr lang="it-IT" i="1" smtClean="0">
                            <a:latin typeface="Cambria Math" panose="02040503050406030204" pitchFamily="18" charset="0"/>
                          </a:rPr>
                        </m:ctrlPr>
                      </m:dPr>
                      <m:e>
                        <m:m>
                          <m:mPr>
                            <m:mcs>
                              <m:mc>
                                <m:mcPr>
                                  <m:count m:val="1"/>
                                  <m:mcJc m:val="center"/>
                                </m:mcPr>
                              </m:mc>
                            </m:mcs>
                            <m:ctrlPr>
                              <a:rPr lang="it-IT" i="1" smtClean="0">
                                <a:latin typeface="Cambria Math" panose="02040503050406030204" pitchFamily="18" charset="0"/>
                              </a:rPr>
                            </m:ctrlPr>
                          </m:mPr>
                          <m:mr>
                            <m:e>
                              <m:r>
                                <m:rPr>
                                  <m:brk m:alnAt="7"/>
                                </m:rPr>
                                <a:rPr lang="it-IT" b="0" i="1" smtClean="0">
                                  <a:latin typeface="Cambria Math" panose="02040503050406030204" pitchFamily="18" charset="0"/>
                                </a:rPr>
                                <m:t>𝐸</m:t>
                              </m:r>
                              <m:r>
                                <a:rPr lang="it-IT" b="0" i="1" smtClean="0">
                                  <a:latin typeface="Cambria Math" panose="02040503050406030204" pitchFamily="18" charset="0"/>
                                </a:rPr>
                                <m:t>′</m:t>
                              </m:r>
                            </m:e>
                          </m:mr>
                          <m:mr>
                            <m:e>
                              <m:sSub>
                                <m:sSubPr>
                                  <m:ctrlPr>
                                    <a:rPr lang="it-IT" i="1" smtClean="0">
                                      <a:latin typeface="Cambria Math" panose="02040503050406030204" pitchFamily="18" charset="0"/>
                                    </a:rPr>
                                  </m:ctrlPr>
                                </m:sSubPr>
                                <m:e>
                                  <m:r>
                                    <a:rPr lang="it-IT" b="0" i="1" smtClean="0">
                                      <a:latin typeface="Cambria Math" panose="02040503050406030204" pitchFamily="18" charset="0"/>
                                    </a:rPr>
                                    <m:t>𝑝</m:t>
                                  </m:r>
                                  <m:r>
                                    <a:rPr lang="it-IT" b="0" i="1" smtClean="0">
                                      <a:latin typeface="Cambria Math" panose="02040503050406030204" pitchFamily="18" charset="0"/>
                                    </a:rPr>
                                    <m:t>′</m:t>
                                  </m:r>
                                </m:e>
                                <m:sub>
                                  <m:r>
                                    <a:rPr lang="it-IT" b="0" i="1" smtClean="0">
                                      <a:latin typeface="Cambria Math" panose="02040503050406030204" pitchFamily="18" charset="0"/>
                                    </a:rPr>
                                    <m:t>𝑥</m:t>
                                  </m:r>
                                </m:sub>
                              </m:sSub>
                            </m:e>
                          </m:mr>
                          <m:mr>
                            <m:e>
                              <m:sSub>
                                <m:sSubPr>
                                  <m:ctrlPr>
                                    <a:rPr lang="it-IT" i="1" smtClean="0">
                                      <a:latin typeface="Cambria Math" panose="02040503050406030204" pitchFamily="18" charset="0"/>
                                    </a:rPr>
                                  </m:ctrlPr>
                                </m:sSubPr>
                                <m:e>
                                  <m:r>
                                    <a:rPr lang="it-IT" b="0" i="1" smtClean="0">
                                      <a:latin typeface="Cambria Math" panose="02040503050406030204" pitchFamily="18" charset="0"/>
                                    </a:rPr>
                                    <m:t>𝑝</m:t>
                                  </m:r>
                                  <m:r>
                                    <a:rPr lang="it-IT" b="0" i="1" smtClean="0">
                                      <a:latin typeface="Cambria Math" panose="02040503050406030204" pitchFamily="18" charset="0"/>
                                    </a:rPr>
                                    <m:t>′</m:t>
                                  </m:r>
                                </m:e>
                                <m:sub>
                                  <m:r>
                                    <a:rPr lang="it-IT" b="0" i="1" smtClean="0">
                                      <a:latin typeface="Cambria Math" panose="02040503050406030204" pitchFamily="18" charset="0"/>
                                    </a:rPr>
                                    <m:t>𝑦</m:t>
                                  </m:r>
                                </m:sub>
                              </m:sSub>
                            </m:e>
                          </m:mr>
                        </m:m>
                      </m:e>
                    </m:d>
                    <m:r>
                      <a:rPr lang="it-IT" i="1" smtClean="0">
                        <a:latin typeface="Cambria Math" panose="02040503050406030204" pitchFamily="18" charset="0"/>
                      </a:rPr>
                      <m:t>=</m:t>
                    </m:r>
                    <m:r>
                      <a:rPr lang="it-IT" b="0" i="1" smtClean="0">
                        <a:latin typeface="Cambria Math" panose="02040503050406030204" pitchFamily="18" charset="0"/>
                      </a:rPr>
                      <m:t>𝑆</m:t>
                    </m:r>
                  </m:oMath>
                </a14:m>
                <a:r>
                  <a:rPr lang="it-IT" dirty="0"/>
                  <a:t> </a:t>
                </a:r>
                <a14:m>
                  <m:oMath xmlns:m="http://schemas.openxmlformats.org/officeDocument/2006/math">
                    <m:d>
                      <m:dPr>
                        <m:ctrlPr>
                          <a:rPr lang="it-IT" i="1">
                            <a:latin typeface="Cambria Math" panose="02040503050406030204" pitchFamily="18" charset="0"/>
                          </a:rPr>
                        </m:ctrlPr>
                      </m:dPr>
                      <m:e>
                        <m:m>
                          <m:mPr>
                            <m:mcs>
                              <m:mc>
                                <m:mcPr>
                                  <m:count m:val="1"/>
                                  <m:mcJc m:val="center"/>
                                </m:mcPr>
                              </m:mc>
                            </m:mcs>
                            <m:ctrlPr>
                              <a:rPr lang="it-IT" i="1">
                                <a:latin typeface="Cambria Math" panose="02040503050406030204" pitchFamily="18" charset="0"/>
                              </a:rPr>
                            </m:ctrlPr>
                          </m:mPr>
                          <m:mr>
                            <m:e>
                              <m:r>
                                <m:rPr>
                                  <m:brk m:alnAt="7"/>
                                </m:rPr>
                                <a:rPr lang="it-IT" i="1">
                                  <a:latin typeface="Cambria Math" panose="02040503050406030204" pitchFamily="18" charset="0"/>
                                </a:rPr>
                                <m:t>𝐸</m:t>
                              </m:r>
                            </m:e>
                          </m:mr>
                          <m:mr>
                            <m:e>
                              <m:sSub>
                                <m:sSubPr>
                                  <m:ctrlPr>
                                    <a:rPr lang="it-IT"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𝑥</m:t>
                                  </m:r>
                                </m:sub>
                              </m:sSub>
                            </m:e>
                          </m:mr>
                          <m:mr>
                            <m:e>
                              <m:sSub>
                                <m:sSubPr>
                                  <m:ctrlPr>
                                    <a:rPr lang="it-IT"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𝑦</m:t>
                                  </m:r>
                                </m:sub>
                              </m:sSub>
                            </m:e>
                          </m:mr>
                        </m:m>
                      </m:e>
                    </m:d>
                  </m:oMath>
                </a14:m>
                <a:endParaRPr lang="it-IT" dirty="0"/>
              </a:p>
            </p:txBody>
          </p:sp>
        </mc:Choice>
        <mc:Fallback>
          <p:sp>
            <p:nvSpPr>
              <p:cNvPr id="3" name="Segnaposto contenuto 2">
                <a:extLst>
                  <a:ext uri="{FF2B5EF4-FFF2-40B4-BE49-F238E27FC236}">
                    <a16:creationId xmlns:a16="http://schemas.microsoft.com/office/drawing/2014/main" id="{B9059DB7-BAAB-466C-8E7B-6683ADCB4A3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it-IT">
                    <a:noFill/>
                  </a:rPr>
                  <a:t> </a:t>
                </a:r>
              </a:p>
            </p:txBody>
          </p:sp>
        </mc:Fallback>
      </mc:AlternateContent>
    </p:spTree>
    <p:extLst>
      <p:ext uri="{BB962C8B-B14F-4D97-AF65-F5344CB8AC3E}">
        <p14:creationId xmlns:p14="http://schemas.microsoft.com/office/powerpoint/2010/main" val="12565867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546724-46C5-4BE0-A274-1BEC49C06B10}"/>
              </a:ext>
            </a:extLst>
          </p:cNvPr>
          <p:cNvSpPr>
            <a:spLocks noGrp="1"/>
          </p:cNvSpPr>
          <p:nvPr>
            <p:ph type="title"/>
          </p:nvPr>
        </p:nvSpPr>
        <p:spPr/>
        <p:txBody>
          <a:bodyPr/>
          <a:lstStyle/>
          <a:p>
            <a:r>
              <a:rPr lang="it-IT" dirty="0"/>
              <a:t> Cosa può dire la simulazione</a:t>
            </a:r>
          </a:p>
        </p:txBody>
      </p:sp>
      <p:sp>
        <p:nvSpPr>
          <p:cNvPr id="3" name="Segnaposto contenuto 2">
            <a:extLst>
              <a:ext uri="{FF2B5EF4-FFF2-40B4-BE49-F238E27FC236}">
                <a16:creationId xmlns:a16="http://schemas.microsoft.com/office/drawing/2014/main" id="{EA0FD485-7896-4A16-A47A-8EA6BAF5DE27}"/>
              </a:ext>
            </a:extLst>
          </p:cNvPr>
          <p:cNvSpPr>
            <a:spLocks noGrp="1"/>
          </p:cNvSpPr>
          <p:nvPr>
            <p:ph idx="1"/>
          </p:nvPr>
        </p:nvSpPr>
        <p:spPr/>
        <p:txBody>
          <a:bodyPr>
            <a:normAutofit/>
          </a:bodyPr>
          <a:lstStyle/>
          <a:p>
            <a:r>
              <a:rPr lang="it-IT" dirty="0"/>
              <a:t>Usando fotoni da 662 </a:t>
            </a:r>
            <a:r>
              <a:rPr lang="it-IT" dirty="0" err="1"/>
              <a:t>KeV</a:t>
            </a:r>
            <a:r>
              <a:rPr lang="it-IT" dirty="0"/>
              <a:t> (</a:t>
            </a:r>
            <a:r>
              <a:rPr lang="it-IT" dirty="0" err="1"/>
              <a:t>cesium</a:t>
            </a:r>
            <a:r>
              <a:rPr lang="it-IT" dirty="0"/>
              <a:t> 137)  si può misurare la massa dell’elettrone?  (Come ? Con quale accuratezza e precisione?). </a:t>
            </a:r>
          </a:p>
          <a:p>
            <a:r>
              <a:rPr lang="it-IT" dirty="0"/>
              <a:t>Si «vedono» gli effetti relativistici sulla sezione d’urto differenziale ?</a:t>
            </a:r>
          </a:p>
          <a:p>
            <a:r>
              <a:rPr lang="it-IT" dirty="0"/>
              <a:t>Ci sono effetti dovuti al bordo del collimatore ?  </a:t>
            </a:r>
          </a:p>
          <a:p>
            <a:r>
              <a:rPr lang="it-IT" dirty="0"/>
              <a:t>«</a:t>
            </a:r>
            <a:r>
              <a:rPr lang="it-IT" dirty="0" err="1"/>
              <a:t>Triggerare</a:t>
            </a:r>
            <a:r>
              <a:rPr lang="it-IT" dirty="0"/>
              <a:t>» sul segnale dell’elettrone introduce distorsioni? (Quali ? )</a:t>
            </a:r>
          </a:p>
          <a:p>
            <a:r>
              <a:rPr lang="it-IT" dirty="0"/>
              <a:t> Quando il fotone incide sul blocco di </a:t>
            </a:r>
            <a:r>
              <a:rPr lang="it-IT" dirty="0" err="1"/>
              <a:t>NaI</a:t>
            </a:r>
            <a:r>
              <a:rPr lang="it-IT" dirty="0"/>
              <a:t> può fare back-scattering. Cosa succede alla energia misurata ?  Cercare informazioni sulla «spalla Compton» (Compton Edge!) e se qualcuno lo ha già simulato nel caso «rubare» la simulazione...   (</a:t>
            </a:r>
            <a:r>
              <a:rPr lang="it-IT" b="1" dirty="0"/>
              <a:t>Montecarlo Condensato</a:t>
            </a:r>
            <a:r>
              <a:rPr lang="it-IT" dirty="0"/>
              <a:t>) </a:t>
            </a:r>
          </a:p>
          <a:p>
            <a:pPr marL="0" indent="0">
              <a:buNone/>
            </a:pPr>
            <a:endParaRPr lang="it-IT" dirty="0"/>
          </a:p>
          <a:p>
            <a:endParaRPr lang="it-IT" dirty="0"/>
          </a:p>
        </p:txBody>
      </p:sp>
    </p:spTree>
    <p:extLst>
      <p:ext uri="{BB962C8B-B14F-4D97-AF65-F5344CB8AC3E}">
        <p14:creationId xmlns:p14="http://schemas.microsoft.com/office/powerpoint/2010/main" val="37836681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C6D537-DD4F-44E6-86C6-521E5E6E00FD}"/>
              </a:ext>
            </a:extLst>
          </p:cNvPr>
          <p:cNvSpPr>
            <a:spLocks noGrp="1"/>
          </p:cNvSpPr>
          <p:nvPr>
            <p:ph type="title"/>
          </p:nvPr>
        </p:nvSpPr>
        <p:spPr/>
        <p:txBody>
          <a:bodyPr/>
          <a:lstStyle/>
          <a:p>
            <a:r>
              <a:rPr lang="it-IT" dirty="0"/>
              <a:t>Problemi nella Simulazione</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463C5A7F-13ED-40AB-9A22-A8C73291056A}"/>
                  </a:ext>
                </a:extLst>
              </p:cNvPr>
              <p:cNvSpPr>
                <a:spLocks noGrp="1"/>
              </p:cNvSpPr>
              <p:nvPr>
                <p:ph idx="1"/>
              </p:nvPr>
            </p:nvSpPr>
            <p:spPr/>
            <p:txBody>
              <a:bodyPr>
                <a:normAutofit/>
              </a:bodyPr>
              <a:lstStyle/>
              <a:p>
                <a:r>
                  <a:rPr lang="it-IT" dirty="0"/>
                  <a:t>Trovare un modo efficiente per campionare la Klein-</a:t>
                </a:r>
                <a:r>
                  <a:rPr lang="it-IT" dirty="0" err="1"/>
                  <a:t>Nishina</a:t>
                </a:r>
                <a:r>
                  <a:rPr lang="it-IT" dirty="0"/>
                  <a:t> (proporre metodi)  Alcuni usano la variabile y = k/k’ </a:t>
                </a:r>
              </a:p>
              <a:p>
                <a:r>
                  <a:rPr lang="it-IT" dirty="0"/>
                  <a:t>Risoluzione  dei rivelatore   </a:t>
                </a:r>
                <a14:m>
                  <m:oMath xmlns:m="http://schemas.openxmlformats.org/officeDocument/2006/math">
                    <m:f>
                      <m:fPr>
                        <m:ctrlPr>
                          <a:rPr lang="it-IT" i="1" smtClean="0">
                            <a:latin typeface="Cambria Math" panose="02040503050406030204" pitchFamily="18" charset="0"/>
                          </a:rPr>
                        </m:ctrlPr>
                      </m:fPr>
                      <m:num>
                        <m:r>
                          <a:rPr lang="it-IT" b="0" i="1" smtClean="0">
                            <a:latin typeface="Cambria Math" panose="02040503050406030204" pitchFamily="18" charset="0"/>
                          </a:rPr>
                          <m:t>𝑑𝐸</m:t>
                        </m:r>
                      </m:num>
                      <m:den>
                        <m:r>
                          <a:rPr lang="it-IT" b="0" i="1" smtClean="0">
                            <a:latin typeface="Cambria Math" panose="02040503050406030204" pitchFamily="18" charset="0"/>
                          </a:rPr>
                          <m:t>𝐸</m:t>
                        </m:r>
                      </m:den>
                    </m:f>
                    <m:r>
                      <a:rPr lang="it-IT" b="0" i="1" smtClean="0">
                        <a:latin typeface="Cambria Math" panose="02040503050406030204" pitchFamily="18" charset="0"/>
                      </a:rPr>
                      <m:t>= </m:t>
                    </m:r>
                    <m:f>
                      <m:fPr>
                        <m:ctrlPr>
                          <a:rPr lang="it-IT" b="0" i="1" smtClean="0">
                            <a:latin typeface="Cambria Math" panose="02040503050406030204" pitchFamily="18" charset="0"/>
                          </a:rPr>
                        </m:ctrlPr>
                      </m:fPr>
                      <m:num>
                        <m:r>
                          <a:rPr lang="it-IT" b="0" i="1" smtClean="0">
                            <a:latin typeface="Cambria Math" panose="02040503050406030204" pitchFamily="18" charset="0"/>
                          </a:rPr>
                          <m:t>𝑎</m:t>
                        </m:r>
                      </m:num>
                      <m:den>
                        <m:rad>
                          <m:radPr>
                            <m:degHide m:val="on"/>
                            <m:ctrlPr>
                              <a:rPr lang="it-IT" b="0" i="1" smtClean="0">
                                <a:latin typeface="Cambria Math" panose="02040503050406030204" pitchFamily="18" charset="0"/>
                              </a:rPr>
                            </m:ctrlPr>
                          </m:radPr>
                          <m:deg/>
                          <m:e>
                            <m:r>
                              <a:rPr lang="it-IT" b="0" i="1" smtClean="0">
                                <a:latin typeface="Cambria Math" panose="02040503050406030204" pitchFamily="18" charset="0"/>
                              </a:rPr>
                              <m:t>𝐸</m:t>
                            </m:r>
                          </m:e>
                        </m:rad>
                      </m:den>
                    </m:f>
                  </m:oMath>
                </a14:m>
                <a:r>
                  <a:rPr lang="it-IT" dirty="0"/>
                  <a:t>   (sensata ?) </a:t>
                </a:r>
              </a:p>
              <a:p>
                <a:r>
                  <a:rPr lang="it-IT" dirty="0"/>
                  <a:t>Come si simula il segnale dell’elettrone nello scintillatore ?  (Dove si mette la soglia )</a:t>
                </a:r>
              </a:p>
              <a:p>
                <a:endParaRPr lang="it-IT" dirty="0"/>
              </a:p>
              <a:p>
                <a:pPr marL="0" indent="0">
                  <a:buNone/>
                </a:pPr>
                <a:r>
                  <a:rPr lang="it-IT" dirty="0"/>
                  <a:t>  </a:t>
                </a:r>
              </a:p>
            </p:txBody>
          </p:sp>
        </mc:Choice>
        <mc:Fallback>
          <p:sp>
            <p:nvSpPr>
              <p:cNvPr id="3" name="Segnaposto contenuto 2">
                <a:extLst>
                  <a:ext uri="{FF2B5EF4-FFF2-40B4-BE49-F238E27FC236}">
                    <a16:creationId xmlns:a16="http://schemas.microsoft.com/office/drawing/2014/main" id="{463C5A7F-13ED-40AB-9A22-A8C73291056A}"/>
                  </a:ext>
                </a:extLst>
              </p:cNvPr>
              <p:cNvSpPr>
                <a:spLocks noGrp="1" noRot="1" noChangeAspect="1" noMove="1" noResize="1" noEditPoints="1" noAdjustHandles="1" noChangeArrowheads="1" noChangeShapeType="1" noTextEdit="1"/>
              </p:cNvSpPr>
              <p:nvPr>
                <p:ph idx="1"/>
              </p:nvPr>
            </p:nvSpPr>
            <p:spPr>
              <a:blipFill>
                <a:blip r:embed="rId2"/>
                <a:stretch>
                  <a:fillRect l="-1043" t="-2241" r="-1275"/>
                </a:stretch>
              </a:blipFill>
            </p:spPr>
            <p:txBody>
              <a:bodyPr/>
              <a:lstStyle/>
              <a:p>
                <a:r>
                  <a:rPr lang="it-IT">
                    <a:noFill/>
                  </a:rPr>
                  <a:t> </a:t>
                </a:r>
              </a:p>
            </p:txBody>
          </p:sp>
        </mc:Fallback>
      </mc:AlternateContent>
    </p:spTree>
    <p:extLst>
      <p:ext uri="{BB962C8B-B14F-4D97-AF65-F5344CB8AC3E}">
        <p14:creationId xmlns:p14="http://schemas.microsoft.com/office/powerpoint/2010/main" val="5132283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1CF54E-D3E4-4E7E-AA50-D2635A769A62}"/>
              </a:ext>
            </a:extLst>
          </p:cNvPr>
          <p:cNvSpPr>
            <a:spLocks noGrp="1"/>
          </p:cNvSpPr>
          <p:nvPr>
            <p:ph type="title"/>
          </p:nvPr>
        </p:nvSpPr>
        <p:spPr/>
        <p:txBody>
          <a:bodyPr/>
          <a:lstStyle/>
          <a:p>
            <a:pPr algn="ctr"/>
            <a:r>
              <a:rPr lang="it-IT" b="1" dirty="0"/>
              <a:t>Compton Edge </a:t>
            </a:r>
          </a:p>
        </p:txBody>
      </p:sp>
      <p:pic>
        <p:nvPicPr>
          <p:cNvPr id="5" name="Segnaposto contenuto 4" descr="Immagine che contiene mappa, testo&#10;&#10;Descrizione generata automaticamente">
            <a:extLst>
              <a:ext uri="{FF2B5EF4-FFF2-40B4-BE49-F238E27FC236}">
                <a16:creationId xmlns:a16="http://schemas.microsoft.com/office/drawing/2014/main" id="{7FD9F469-B7B1-4982-8FB9-2A50530AEE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731" y="1690688"/>
            <a:ext cx="5642112" cy="4437867"/>
          </a:xfrm>
        </p:spPr>
      </p:pic>
      <p:pic>
        <p:nvPicPr>
          <p:cNvPr id="7" name="Immagine 6" descr="Immagine che contiene testo&#10;&#10;Descrizione generata automaticamente">
            <a:extLst>
              <a:ext uri="{FF2B5EF4-FFF2-40B4-BE49-F238E27FC236}">
                <a16:creationId xmlns:a16="http://schemas.microsoft.com/office/drawing/2014/main" id="{75490071-B887-4E50-AF8A-3E6F4C6A0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5742" y="1606919"/>
            <a:ext cx="5802811" cy="4605406"/>
          </a:xfrm>
          <a:prstGeom prst="rect">
            <a:avLst/>
          </a:prstGeom>
        </p:spPr>
      </p:pic>
    </p:spTree>
    <p:extLst>
      <p:ext uri="{BB962C8B-B14F-4D97-AF65-F5344CB8AC3E}">
        <p14:creationId xmlns:p14="http://schemas.microsoft.com/office/powerpoint/2010/main" val="29183236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uppo 43">
            <a:extLst>
              <a:ext uri="{FF2B5EF4-FFF2-40B4-BE49-F238E27FC236}">
                <a16:creationId xmlns:a16="http://schemas.microsoft.com/office/drawing/2014/main" id="{E30E192C-BEFB-4B77-8AE9-EB4548335261}"/>
              </a:ext>
            </a:extLst>
          </p:cNvPr>
          <p:cNvGrpSpPr/>
          <p:nvPr/>
        </p:nvGrpSpPr>
        <p:grpSpPr>
          <a:xfrm>
            <a:off x="838200" y="2644346"/>
            <a:ext cx="11040716" cy="2400657"/>
            <a:chOff x="717274" y="1811226"/>
            <a:chExt cx="11040716" cy="2400657"/>
          </a:xfrm>
        </p:grpSpPr>
        <p:sp>
          <p:nvSpPr>
            <p:cNvPr id="12" name="Rettangolo con angoli arrotondati 11">
              <a:extLst>
                <a:ext uri="{FF2B5EF4-FFF2-40B4-BE49-F238E27FC236}">
                  <a16:creationId xmlns:a16="http://schemas.microsoft.com/office/drawing/2014/main" id="{89744824-6B75-4983-891B-EBA6A6693EBC}"/>
                </a:ext>
              </a:extLst>
            </p:cNvPr>
            <p:cNvSpPr/>
            <p:nvPr/>
          </p:nvSpPr>
          <p:spPr>
            <a:xfrm>
              <a:off x="717274" y="2523577"/>
              <a:ext cx="672548" cy="6370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5" name="CasellaDiTesto 4">
              <a:extLst>
                <a:ext uri="{FF2B5EF4-FFF2-40B4-BE49-F238E27FC236}">
                  <a16:creationId xmlns:a16="http://schemas.microsoft.com/office/drawing/2014/main" id="{B4B953B5-A48B-427E-9D30-CF634FD9D7F1}"/>
                </a:ext>
              </a:extLst>
            </p:cNvPr>
            <p:cNvSpPr txBox="1"/>
            <p:nvPr/>
          </p:nvSpPr>
          <p:spPr>
            <a:xfrm>
              <a:off x="838200" y="2642223"/>
              <a:ext cx="672548" cy="369332"/>
            </a:xfrm>
            <a:prstGeom prst="rect">
              <a:avLst/>
            </a:prstGeom>
            <a:noFill/>
          </p:spPr>
          <p:txBody>
            <a:bodyPr wrap="square" rtlCol="0">
              <a:spAutoFit/>
            </a:bodyPr>
            <a:lstStyle/>
            <a:p>
              <a:r>
                <a:rPr lang="it-IT" dirty="0" err="1"/>
                <a:t>Init</a:t>
              </a:r>
              <a:endParaRPr lang="it-IT" dirty="0"/>
            </a:p>
          </p:txBody>
        </p:sp>
        <p:sp>
          <p:nvSpPr>
            <p:cNvPr id="9" name="Rettangolo con angoli arrotondati 8">
              <a:extLst>
                <a:ext uri="{FF2B5EF4-FFF2-40B4-BE49-F238E27FC236}">
                  <a16:creationId xmlns:a16="http://schemas.microsoft.com/office/drawing/2014/main" id="{FF56BBCA-D54D-4E70-BA0F-FC71228899DE}"/>
                </a:ext>
              </a:extLst>
            </p:cNvPr>
            <p:cNvSpPr/>
            <p:nvPr/>
          </p:nvSpPr>
          <p:spPr>
            <a:xfrm>
              <a:off x="3124201" y="1811226"/>
              <a:ext cx="4386470" cy="24006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6" name="CasellaDiTesto 5">
              <a:extLst>
                <a:ext uri="{FF2B5EF4-FFF2-40B4-BE49-F238E27FC236}">
                  <a16:creationId xmlns:a16="http://schemas.microsoft.com/office/drawing/2014/main" id="{FA312EA2-DB99-47D1-A305-4708222567C9}"/>
                </a:ext>
              </a:extLst>
            </p:cNvPr>
            <p:cNvSpPr txBox="1"/>
            <p:nvPr/>
          </p:nvSpPr>
          <p:spPr>
            <a:xfrm>
              <a:off x="3161090" y="1885770"/>
              <a:ext cx="4386470" cy="2308324"/>
            </a:xfrm>
            <a:prstGeom prst="rect">
              <a:avLst/>
            </a:prstGeom>
            <a:noFill/>
          </p:spPr>
          <p:txBody>
            <a:bodyPr wrap="square" rtlCol="0">
              <a:spAutoFit/>
            </a:bodyPr>
            <a:lstStyle/>
            <a:p>
              <a:pPr algn="ctr"/>
              <a:r>
                <a:rPr lang="it-IT" dirty="0"/>
                <a:t>    </a:t>
              </a:r>
              <a:r>
                <a:rPr lang="it-IT" b="1" dirty="0"/>
                <a:t>  Event Generation</a:t>
              </a:r>
            </a:p>
            <a:p>
              <a:pPr marL="285750" indent="-285750">
                <a:buFont typeface="Arial" panose="020B0604020202020204" pitchFamily="34" charset="0"/>
                <a:buChar char="•"/>
              </a:pPr>
              <a:r>
                <a:rPr lang="it-IT" dirty="0" err="1"/>
                <a:t>Photon</a:t>
              </a:r>
              <a:r>
                <a:rPr lang="it-IT" dirty="0"/>
                <a:t> Birth  (E,E,0)</a:t>
              </a:r>
            </a:p>
            <a:p>
              <a:pPr marL="285750" indent="-285750">
                <a:buFont typeface="Arial" panose="020B0604020202020204" pitchFamily="34" charset="0"/>
                <a:buChar char="•"/>
              </a:pPr>
              <a:r>
                <a:rPr lang="it-IT" dirty="0"/>
                <a:t> Sampling Klein-</a:t>
              </a:r>
              <a:r>
                <a:rPr lang="it-IT" dirty="0" err="1"/>
                <a:t>Nishina</a:t>
              </a:r>
              <a:r>
                <a:rPr lang="it-IT" dirty="0"/>
                <a:t> (</a:t>
              </a:r>
              <a:r>
                <a:rPr lang="it-IT" dirty="0" err="1"/>
                <a:t>E_out</a:t>
              </a:r>
              <a:r>
                <a:rPr lang="it-IT" dirty="0"/>
                <a:t>, psi-angle)</a:t>
              </a:r>
            </a:p>
            <a:p>
              <a:pPr marL="285750" indent="-285750">
                <a:buFont typeface="Arial" panose="020B0604020202020204" pitchFamily="34" charset="0"/>
                <a:buChar char="•"/>
              </a:pPr>
              <a:r>
                <a:rPr lang="it-IT" dirty="0"/>
                <a:t>Electron </a:t>
              </a:r>
              <a:r>
                <a:rPr lang="it-IT" dirty="0" err="1"/>
                <a:t>birth</a:t>
              </a:r>
              <a:r>
                <a:rPr lang="it-IT" dirty="0"/>
                <a:t> (</a:t>
              </a:r>
              <a:r>
                <a:rPr lang="it-IT" dirty="0" err="1"/>
                <a:t>E,px,py</a:t>
              </a:r>
              <a:r>
                <a:rPr lang="it-IT" dirty="0"/>
                <a:t>)</a:t>
              </a:r>
            </a:p>
            <a:p>
              <a:pPr marL="285750" indent="-285750">
                <a:buFont typeface="Arial" panose="020B0604020202020204" pitchFamily="34" charset="0"/>
                <a:buChar char="•"/>
              </a:pPr>
              <a:r>
                <a:rPr lang="it-IT" dirty="0"/>
                <a:t>Compute Energy </a:t>
              </a:r>
              <a:r>
                <a:rPr lang="it-IT" dirty="0" err="1"/>
                <a:t>deposition</a:t>
              </a:r>
              <a:r>
                <a:rPr lang="it-IT" dirty="0"/>
                <a:t> in </a:t>
              </a:r>
              <a:r>
                <a:rPr lang="it-IT" dirty="0" err="1"/>
                <a:t>scintillator</a:t>
              </a:r>
              <a:r>
                <a:rPr lang="it-IT" dirty="0"/>
                <a:t> </a:t>
              </a:r>
            </a:p>
            <a:p>
              <a:pPr marL="285750" indent="-285750">
                <a:buFont typeface="Arial" panose="020B0604020202020204" pitchFamily="34" charset="0"/>
                <a:buChar char="•"/>
              </a:pPr>
              <a:r>
                <a:rPr lang="it-IT" dirty="0"/>
                <a:t>|g’&gt; = </a:t>
              </a:r>
              <a:r>
                <a:rPr lang="it-IT" dirty="0" err="1"/>
                <a:t>S|g</a:t>
              </a:r>
              <a:r>
                <a:rPr lang="it-IT" dirty="0"/>
                <a:t>&gt;     Scattering</a:t>
              </a:r>
            </a:p>
            <a:p>
              <a:pPr marL="285750" indent="-285750">
                <a:buFont typeface="Arial" panose="020B0604020202020204" pitchFamily="34" charset="0"/>
                <a:buChar char="•"/>
              </a:pPr>
              <a:r>
                <a:rPr lang="it-IT" dirty="0" err="1"/>
                <a:t>Smearing</a:t>
              </a:r>
              <a:r>
                <a:rPr lang="it-IT" dirty="0"/>
                <a:t> Energy and Angle  (</a:t>
              </a:r>
              <a:r>
                <a:rPr lang="it-IT" dirty="0" err="1"/>
                <a:t>Gaussian</a:t>
              </a:r>
              <a:r>
                <a:rPr lang="it-IT" dirty="0"/>
                <a:t>)</a:t>
              </a:r>
            </a:p>
            <a:p>
              <a:endParaRPr lang="it-IT" dirty="0"/>
            </a:p>
          </p:txBody>
        </p:sp>
        <p:sp>
          <p:nvSpPr>
            <p:cNvPr id="13" name="Rettangolo con angoli arrotondati 12">
              <a:extLst>
                <a:ext uri="{FF2B5EF4-FFF2-40B4-BE49-F238E27FC236}">
                  <a16:creationId xmlns:a16="http://schemas.microsoft.com/office/drawing/2014/main" id="{3B4E29C4-6EEB-46F2-AC91-A604ED2E594B}"/>
                </a:ext>
              </a:extLst>
            </p:cNvPr>
            <p:cNvSpPr/>
            <p:nvPr/>
          </p:nvSpPr>
          <p:spPr>
            <a:xfrm>
              <a:off x="9170503" y="2523577"/>
              <a:ext cx="2587487" cy="9054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1" name="CasellaDiTesto 10">
              <a:extLst>
                <a:ext uri="{FF2B5EF4-FFF2-40B4-BE49-F238E27FC236}">
                  <a16:creationId xmlns:a16="http://schemas.microsoft.com/office/drawing/2014/main" id="{DC02C2E3-4B10-4B40-A570-87C998CC034A}"/>
                </a:ext>
              </a:extLst>
            </p:cNvPr>
            <p:cNvSpPr txBox="1"/>
            <p:nvPr/>
          </p:nvSpPr>
          <p:spPr>
            <a:xfrm>
              <a:off x="9170503" y="2642223"/>
              <a:ext cx="2587487" cy="646331"/>
            </a:xfrm>
            <a:prstGeom prst="rect">
              <a:avLst/>
            </a:prstGeom>
            <a:noFill/>
          </p:spPr>
          <p:txBody>
            <a:bodyPr wrap="square" rtlCol="0">
              <a:spAutoFit/>
            </a:bodyPr>
            <a:lstStyle/>
            <a:p>
              <a:r>
                <a:rPr lang="it-IT" b="1" dirty="0"/>
                <a:t>Event </a:t>
              </a:r>
              <a:r>
                <a:rPr lang="it-IT" b="1" dirty="0" err="1"/>
                <a:t>Reconstruction</a:t>
              </a:r>
              <a:r>
                <a:rPr lang="it-IT" b="1" dirty="0"/>
                <a:t> </a:t>
              </a:r>
            </a:p>
            <a:p>
              <a:r>
                <a:rPr lang="it-IT" dirty="0"/>
                <a:t>Analysis, </a:t>
              </a:r>
              <a:r>
                <a:rPr lang="it-IT" dirty="0" err="1"/>
                <a:t>Plotting</a:t>
              </a:r>
              <a:r>
                <a:rPr lang="it-IT" dirty="0"/>
                <a:t> ,</a:t>
              </a:r>
              <a:r>
                <a:rPr lang="it-IT" dirty="0" err="1"/>
                <a:t>etc</a:t>
              </a:r>
              <a:r>
                <a:rPr lang="it-IT" dirty="0"/>
                <a:t>….</a:t>
              </a:r>
            </a:p>
          </p:txBody>
        </p:sp>
        <p:sp>
          <p:nvSpPr>
            <p:cNvPr id="14" name="Freccia a destra 13">
              <a:extLst>
                <a:ext uri="{FF2B5EF4-FFF2-40B4-BE49-F238E27FC236}">
                  <a16:creationId xmlns:a16="http://schemas.microsoft.com/office/drawing/2014/main" id="{B41787EC-0E03-4FB0-84CD-8A9FA3447F91}"/>
                </a:ext>
              </a:extLst>
            </p:cNvPr>
            <p:cNvSpPr/>
            <p:nvPr/>
          </p:nvSpPr>
          <p:spPr>
            <a:xfrm>
              <a:off x="1601194" y="2598121"/>
              <a:ext cx="1353379" cy="48797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Freccia a destra 40">
              <a:extLst>
                <a:ext uri="{FF2B5EF4-FFF2-40B4-BE49-F238E27FC236}">
                  <a16:creationId xmlns:a16="http://schemas.microsoft.com/office/drawing/2014/main" id="{5183A17B-1829-47E1-9347-017351F65C33}"/>
                </a:ext>
              </a:extLst>
            </p:cNvPr>
            <p:cNvSpPr/>
            <p:nvPr/>
          </p:nvSpPr>
          <p:spPr>
            <a:xfrm>
              <a:off x="7682342" y="2732299"/>
              <a:ext cx="1353379" cy="48797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43" name="Titolo 42">
            <a:extLst>
              <a:ext uri="{FF2B5EF4-FFF2-40B4-BE49-F238E27FC236}">
                <a16:creationId xmlns:a16="http://schemas.microsoft.com/office/drawing/2014/main" id="{58E99E51-7993-4201-8287-C0A8ADDEBAE9}"/>
              </a:ext>
            </a:extLst>
          </p:cNvPr>
          <p:cNvSpPr>
            <a:spLocks noGrp="1"/>
          </p:cNvSpPr>
          <p:nvPr>
            <p:ph type="title"/>
          </p:nvPr>
        </p:nvSpPr>
        <p:spPr/>
        <p:txBody>
          <a:bodyPr/>
          <a:lstStyle/>
          <a:p>
            <a:pPr algn="ctr"/>
            <a:r>
              <a:rPr lang="it-IT" b="1" dirty="0"/>
              <a:t>Codice compton.py</a:t>
            </a:r>
          </a:p>
        </p:txBody>
      </p:sp>
    </p:spTree>
    <p:extLst>
      <p:ext uri="{BB962C8B-B14F-4D97-AF65-F5344CB8AC3E}">
        <p14:creationId xmlns:p14="http://schemas.microsoft.com/office/powerpoint/2010/main" val="2012322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F06E96-68F8-4495-8538-3935270DB883}"/>
              </a:ext>
            </a:extLst>
          </p:cNvPr>
          <p:cNvSpPr>
            <a:spLocks noGrp="1"/>
          </p:cNvSpPr>
          <p:nvPr>
            <p:ph type="title"/>
          </p:nvPr>
        </p:nvSpPr>
        <p:spPr/>
        <p:txBody>
          <a:bodyPr/>
          <a:lstStyle/>
          <a:p>
            <a:pPr algn="ctr"/>
            <a:r>
              <a:rPr lang="it-IT" b="1" dirty="0"/>
              <a:t>Ago di Buffon (1733)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A2C19F0-FEE5-44A4-BBB2-B1CEB1589535}"/>
                  </a:ext>
                </a:extLst>
              </p:cNvPr>
              <p:cNvSpPr>
                <a:spLocks noGrp="1"/>
              </p:cNvSpPr>
              <p:nvPr>
                <p:ph idx="1"/>
              </p:nvPr>
            </p:nvSpPr>
            <p:spPr>
              <a:xfrm>
                <a:off x="838200" y="1418897"/>
                <a:ext cx="10515600" cy="4758066"/>
              </a:xfrm>
            </p:spPr>
            <p:txBody>
              <a:bodyPr>
                <a:normAutofit fontScale="40000" lnSpcReduction="20000"/>
              </a:bodyPr>
              <a:lstStyle/>
              <a:p>
                <a:pPr marL="0" indent="0" algn="just">
                  <a:buNone/>
                </a:pPr>
                <a:r>
                  <a:rPr lang="it-IT" sz="4500" dirty="0"/>
                  <a:t>Su un piano  decorativo a strisce parallele (per esempio un pavimento in parquet o un tappeto a strisce), tutte della stessa larghezza, si lancia a caso un ago. Qual è la probabilità che l'ago cada in una posizione in cui interseca il confine tra due strisce?</a:t>
                </a:r>
              </a:p>
              <a:p>
                <a:pPr marL="0" indent="0" algn="just">
                  <a:buNone/>
                </a:pPr>
                <a:r>
                  <a:rPr lang="it-IT" sz="4500" dirty="0"/>
                  <a:t>Se la spaziatura è pari alla lunghezza dell’ago  si ha    </a:t>
                </a:r>
                <a14:m>
                  <m:oMath xmlns:m="http://schemas.openxmlformats.org/officeDocument/2006/math">
                    <m:r>
                      <a:rPr lang="it-IT" sz="4500" b="1" i="0" smtClean="0">
                        <a:solidFill>
                          <a:srgbClr val="C00000"/>
                        </a:solidFill>
                        <a:latin typeface="Cambria Math" panose="02040503050406030204" pitchFamily="18" charset="0"/>
                        <a:ea typeface="Cambria Math" panose="02040503050406030204" pitchFamily="18" charset="0"/>
                      </a:rPr>
                      <m:t>𝐩</m:t>
                    </m:r>
                    <m:r>
                      <a:rPr lang="it-IT" sz="4500" b="1" i="1" smtClean="0">
                        <a:solidFill>
                          <a:srgbClr val="C00000"/>
                        </a:solidFill>
                        <a:latin typeface="Cambria Math" panose="02040503050406030204" pitchFamily="18" charset="0"/>
                        <a:ea typeface="Cambria Math" panose="02040503050406030204" pitchFamily="18" charset="0"/>
                      </a:rPr>
                      <m:t>=</m:t>
                    </m:r>
                    <m:f>
                      <m:fPr>
                        <m:ctrlPr>
                          <a:rPr lang="it-IT" sz="4500" b="1" i="1" smtClean="0">
                            <a:solidFill>
                              <a:srgbClr val="C00000"/>
                            </a:solidFill>
                            <a:latin typeface="Cambria Math" panose="02040503050406030204" pitchFamily="18" charset="0"/>
                            <a:ea typeface="Cambria Math" panose="02040503050406030204" pitchFamily="18" charset="0"/>
                          </a:rPr>
                        </m:ctrlPr>
                      </m:fPr>
                      <m:num>
                        <m:r>
                          <a:rPr lang="it-IT" sz="4500" b="1" i="1" smtClean="0">
                            <a:solidFill>
                              <a:srgbClr val="C00000"/>
                            </a:solidFill>
                            <a:latin typeface="Cambria Math" panose="02040503050406030204" pitchFamily="18" charset="0"/>
                            <a:ea typeface="Cambria Math" panose="02040503050406030204" pitchFamily="18" charset="0"/>
                          </a:rPr>
                          <m:t>𝟐</m:t>
                        </m:r>
                      </m:num>
                      <m:den>
                        <m:r>
                          <a:rPr lang="el-GR" sz="4500" b="1" i="1" smtClean="0">
                            <a:solidFill>
                              <a:srgbClr val="C00000"/>
                            </a:solidFill>
                            <a:latin typeface="Cambria Math" panose="02040503050406030204" pitchFamily="18" charset="0"/>
                            <a:ea typeface="Cambria Math" panose="02040503050406030204" pitchFamily="18" charset="0"/>
                          </a:rPr>
                          <m:t>𝝅</m:t>
                        </m:r>
                      </m:den>
                    </m:f>
                    <m:r>
                      <a:rPr lang="it-IT" sz="4500" b="1" i="1" smtClean="0">
                        <a:solidFill>
                          <a:srgbClr val="C00000"/>
                        </a:solidFill>
                        <a:latin typeface="Cambria Math" panose="02040503050406030204" pitchFamily="18" charset="0"/>
                        <a:ea typeface="Cambria Math" panose="02040503050406030204" pitchFamily="18" charset="0"/>
                      </a:rPr>
                      <m:t> </m:t>
                    </m:r>
                  </m:oMath>
                </a14:m>
                <a:r>
                  <a:rPr lang="it-IT" sz="4500" b="1" dirty="0">
                    <a:solidFill>
                      <a:srgbClr val="C00000"/>
                    </a:solidFill>
                  </a:rPr>
                  <a:t>  </a:t>
                </a:r>
                <a:r>
                  <a:rPr lang="it-IT" sz="4500" dirty="0"/>
                  <a:t> (dimostrarlo per esercizio)</a:t>
                </a:r>
              </a:p>
              <a:p>
                <a:pPr marL="0" indent="0" algn="just">
                  <a:buNone/>
                </a:pPr>
                <a:r>
                  <a:rPr lang="it-IT" sz="4500" dirty="0"/>
                  <a:t>Indicato con N</a:t>
                </a:r>
                <a:r>
                  <a:rPr lang="it-IT" sz="4500" baseline="-25000" dirty="0"/>
                  <a:t>S</a:t>
                </a:r>
                <a:r>
                  <a:rPr lang="it-IT" sz="4500" dirty="0"/>
                  <a:t> il numero di successi su un totale di N lanci  si ha </a:t>
                </a:r>
              </a:p>
              <a:p>
                <a:pPr marL="0" indent="0" algn="ctr">
                  <a:buNone/>
                </a:pPr>
                <a:endParaRPr lang="it-IT" sz="4500" dirty="0"/>
              </a:p>
              <a:p>
                <a:pPr marL="0" indent="0" algn="ctr">
                  <a:buNone/>
                </a:pPr>
                <a14:m>
                  <m:oMath xmlns:m="http://schemas.openxmlformats.org/officeDocument/2006/math">
                    <m:func>
                      <m:funcPr>
                        <m:ctrlPr>
                          <a:rPr lang="pt-BR" sz="4500" b="1" i="1" smtClean="0">
                            <a:solidFill>
                              <a:srgbClr val="C00000"/>
                            </a:solidFill>
                            <a:latin typeface="Cambria Math" panose="02040503050406030204" pitchFamily="18" charset="0"/>
                          </a:rPr>
                        </m:ctrlPr>
                      </m:funcPr>
                      <m:fName>
                        <m:limLow>
                          <m:limLowPr>
                            <m:ctrlPr>
                              <a:rPr lang="pt-BR" sz="4500" b="1" i="1" smtClean="0">
                                <a:solidFill>
                                  <a:srgbClr val="C00000"/>
                                </a:solidFill>
                                <a:latin typeface="Cambria Math" panose="02040503050406030204" pitchFamily="18" charset="0"/>
                              </a:rPr>
                            </m:ctrlPr>
                          </m:limLowPr>
                          <m:e>
                            <m:r>
                              <a:rPr lang="pt-BR" sz="4500" b="1" i="0" smtClean="0">
                                <a:solidFill>
                                  <a:srgbClr val="C00000"/>
                                </a:solidFill>
                                <a:latin typeface="Cambria Math" panose="02040503050406030204" pitchFamily="18" charset="0"/>
                              </a:rPr>
                              <m:t>𝐥𝐢𝐦</m:t>
                            </m:r>
                          </m:e>
                          <m:lim>
                            <m:r>
                              <a:rPr lang="it-IT" sz="4500" b="1" i="1" smtClean="0">
                                <a:solidFill>
                                  <a:srgbClr val="C00000"/>
                                </a:solidFill>
                                <a:latin typeface="Cambria Math" panose="02040503050406030204" pitchFamily="18" charset="0"/>
                              </a:rPr>
                              <m:t>𝑵</m:t>
                            </m:r>
                            <m:r>
                              <a:rPr lang="pt-BR" sz="4500" b="1" i="1" smtClean="0">
                                <a:solidFill>
                                  <a:srgbClr val="C00000"/>
                                </a:solidFill>
                                <a:latin typeface="Cambria Math" panose="02040503050406030204" pitchFamily="18" charset="0"/>
                              </a:rPr>
                              <m:t>→∞</m:t>
                            </m:r>
                          </m:lim>
                        </m:limLow>
                      </m:fName>
                      <m:e>
                        <m:f>
                          <m:fPr>
                            <m:ctrlPr>
                              <a:rPr lang="pt-BR" sz="4500" b="1" i="1" smtClean="0">
                                <a:solidFill>
                                  <a:srgbClr val="C00000"/>
                                </a:solidFill>
                                <a:latin typeface="Cambria Math" panose="02040503050406030204" pitchFamily="18" charset="0"/>
                              </a:rPr>
                            </m:ctrlPr>
                          </m:fPr>
                          <m:num>
                            <m:sSub>
                              <m:sSubPr>
                                <m:ctrlPr>
                                  <a:rPr lang="pt-BR" sz="4500" b="1" i="1" smtClean="0">
                                    <a:solidFill>
                                      <a:srgbClr val="C00000"/>
                                    </a:solidFill>
                                    <a:latin typeface="Cambria Math" panose="02040503050406030204" pitchFamily="18" charset="0"/>
                                  </a:rPr>
                                </m:ctrlPr>
                              </m:sSubPr>
                              <m:e>
                                <m:r>
                                  <a:rPr lang="pt-BR" sz="4500" b="1" i="1" smtClean="0">
                                    <a:solidFill>
                                      <a:srgbClr val="C00000"/>
                                    </a:solidFill>
                                    <a:latin typeface="Cambria Math" panose="02040503050406030204" pitchFamily="18" charset="0"/>
                                  </a:rPr>
                                  <m:t>𝑵</m:t>
                                </m:r>
                              </m:e>
                              <m:sub>
                                <m:r>
                                  <a:rPr lang="pt-BR" sz="4500" b="1" i="1" smtClean="0">
                                    <a:solidFill>
                                      <a:srgbClr val="C00000"/>
                                    </a:solidFill>
                                    <a:latin typeface="Cambria Math" panose="02040503050406030204" pitchFamily="18" charset="0"/>
                                  </a:rPr>
                                  <m:t>𝒔</m:t>
                                </m:r>
                                <m:r>
                                  <a:rPr lang="it-IT" sz="4500" b="1" i="1" smtClean="0">
                                    <a:solidFill>
                                      <a:srgbClr val="C00000"/>
                                    </a:solidFill>
                                    <a:latin typeface="Cambria Math" panose="02040503050406030204" pitchFamily="18" charset="0"/>
                                  </a:rPr>
                                  <m:t>  </m:t>
                                </m:r>
                              </m:sub>
                            </m:sSub>
                          </m:num>
                          <m:den>
                            <m:r>
                              <a:rPr lang="it-IT" sz="4500" b="1" i="1" smtClean="0">
                                <a:solidFill>
                                  <a:srgbClr val="C00000"/>
                                </a:solidFill>
                                <a:latin typeface="Cambria Math" panose="02040503050406030204" pitchFamily="18" charset="0"/>
                              </a:rPr>
                              <m:t>𝑵</m:t>
                            </m:r>
                            <m:r>
                              <a:rPr lang="it-IT" sz="4500" b="1" i="1" smtClean="0">
                                <a:solidFill>
                                  <a:srgbClr val="C00000"/>
                                </a:solidFill>
                                <a:latin typeface="Cambria Math" panose="02040503050406030204" pitchFamily="18" charset="0"/>
                              </a:rPr>
                              <m:t> </m:t>
                            </m:r>
                          </m:den>
                        </m:f>
                        <m:r>
                          <a:rPr lang="it-IT" sz="4500" b="1" i="1" smtClean="0">
                            <a:solidFill>
                              <a:srgbClr val="C00000"/>
                            </a:solidFill>
                            <a:latin typeface="Cambria Math" panose="02040503050406030204" pitchFamily="18" charset="0"/>
                          </a:rPr>
                          <m:t>= </m:t>
                        </m:r>
                        <m:f>
                          <m:fPr>
                            <m:ctrlPr>
                              <a:rPr lang="it-IT" sz="4500" b="1" i="1" smtClean="0">
                                <a:solidFill>
                                  <a:srgbClr val="C00000"/>
                                </a:solidFill>
                                <a:latin typeface="Cambria Math" panose="02040503050406030204" pitchFamily="18" charset="0"/>
                              </a:rPr>
                            </m:ctrlPr>
                          </m:fPr>
                          <m:num>
                            <m:r>
                              <a:rPr lang="it-IT" sz="4500" b="1" i="1" smtClean="0">
                                <a:solidFill>
                                  <a:srgbClr val="C00000"/>
                                </a:solidFill>
                                <a:latin typeface="Cambria Math" panose="02040503050406030204" pitchFamily="18" charset="0"/>
                              </a:rPr>
                              <m:t>𝟐</m:t>
                            </m:r>
                          </m:num>
                          <m:den>
                            <m:r>
                              <a:rPr lang="el-GR" sz="4500" b="1" i="1" smtClean="0">
                                <a:solidFill>
                                  <a:srgbClr val="C00000"/>
                                </a:solidFill>
                                <a:latin typeface="Cambria Math" panose="02040503050406030204" pitchFamily="18" charset="0"/>
                              </a:rPr>
                              <m:t>𝝅</m:t>
                            </m:r>
                          </m:den>
                        </m:f>
                      </m:e>
                    </m:func>
                  </m:oMath>
                </a14:m>
                <a:r>
                  <a:rPr lang="it-IT" sz="4500" b="1" dirty="0">
                    <a:solidFill>
                      <a:srgbClr val="C00000"/>
                    </a:solidFill>
                  </a:rPr>
                  <a:t> </a:t>
                </a:r>
              </a:p>
              <a:p>
                <a:pPr marL="0" indent="0" algn="ctr">
                  <a:buNone/>
                </a:pPr>
                <a:r>
                  <a:rPr lang="it-IT" sz="4500" dirty="0"/>
                  <a:t>   </a:t>
                </a:r>
              </a:p>
              <a:p>
                <a:pPr marL="0" indent="0" algn="just">
                  <a:buNone/>
                </a:pPr>
                <a:r>
                  <a:rPr lang="it-IT" sz="4500" dirty="0"/>
                  <a:t>Da cui segue la stima «</a:t>
                </a:r>
                <a:r>
                  <a:rPr lang="it-IT" sz="4500" dirty="0" err="1"/>
                  <a:t>pi</a:t>
                </a:r>
                <a:r>
                  <a:rPr lang="it-IT" sz="4500" dirty="0"/>
                  <a:t> greco»   (legge grandi numeri)  </a:t>
                </a:r>
              </a:p>
              <a:p>
                <a:pPr marL="0" indent="0" algn="just">
                  <a:buNone/>
                </a:pPr>
                <a:endParaRPr lang="it-IT" sz="4500" dirty="0"/>
              </a:p>
              <a:p>
                <a:pPr marL="0" indent="0" algn="ctr">
                  <a:buNone/>
                </a:pPr>
                <a:r>
                  <a:rPr lang="it-IT" sz="4500" dirty="0"/>
                  <a:t> </a:t>
                </a:r>
                <a14:m>
                  <m:oMath xmlns:m="http://schemas.openxmlformats.org/officeDocument/2006/math">
                    <m:f>
                      <m:fPr>
                        <m:ctrlPr>
                          <a:rPr lang="it-IT" sz="4500" b="1" i="1" smtClean="0">
                            <a:solidFill>
                              <a:srgbClr val="C00000"/>
                            </a:solidFill>
                            <a:latin typeface="Cambria Math" panose="02040503050406030204" pitchFamily="18" charset="0"/>
                          </a:rPr>
                        </m:ctrlPr>
                      </m:fPr>
                      <m:num>
                        <m:sSub>
                          <m:sSubPr>
                            <m:ctrlPr>
                              <a:rPr lang="it-IT" sz="4500" b="1" i="1" smtClean="0">
                                <a:solidFill>
                                  <a:srgbClr val="C00000"/>
                                </a:solidFill>
                                <a:latin typeface="Cambria Math" panose="02040503050406030204" pitchFamily="18" charset="0"/>
                              </a:rPr>
                            </m:ctrlPr>
                          </m:sSubPr>
                          <m:e>
                            <m:r>
                              <a:rPr lang="it-IT" sz="4500" b="1" i="1" smtClean="0">
                                <a:solidFill>
                                  <a:srgbClr val="C00000"/>
                                </a:solidFill>
                                <a:latin typeface="Cambria Math" panose="02040503050406030204" pitchFamily="18" charset="0"/>
                              </a:rPr>
                              <m:t>𝑵</m:t>
                            </m:r>
                          </m:e>
                          <m:sub>
                            <m:r>
                              <a:rPr lang="it-IT" sz="4500" b="1" i="1" smtClean="0">
                                <a:solidFill>
                                  <a:srgbClr val="C00000"/>
                                </a:solidFill>
                                <a:latin typeface="Cambria Math" panose="02040503050406030204" pitchFamily="18" charset="0"/>
                              </a:rPr>
                              <m:t>𝒔</m:t>
                            </m:r>
                          </m:sub>
                        </m:sSub>
                      </m:num>
                      <m:den>
                        <m:r>
                          <a:rPr lang="it-IT" sz="4500" b="1" i="1" smtClean="0">
                            <a:solidFill>
                              <a:srgbClr val="C00000"/>
                            </a:solidFill>
                            <a:latin typeface="Cambria Math" panose="02040503050406030204" pitchFamily="18" charset="0"/>
                          </a:rPr>
                          <m:t>𝑵</m:t>
                        </m:r>
                      </m:den>
                    </m:f>
                    <m:r>
                      <a:rPr lang="it-IT" sz="4500" b="1" i="1" smtClean="0">
                        <a:solidFill>
                          <a:srgbClr val="C00000"/>
                        </a:solidFill>
                        <a:latin typeface="Cambria Math" panose="02040503050406030204" pitchFamily="18" charset="0"/>
                      </a:rPr>
                      <m:t> </m:t>
                    </m:r>
                    <m:r>
                      <a:rPr lang="it-IT" sz="4500" b="1" i="1" smtClean="0">
                        <a:solidFill>
                          <a:srgbClr val="C00000"/>
                        </a:solidFill>
                        <a:latin typeface="Cambria Math" panose="02040503050406030204" pitchFamily="18" charset="0"/>
                        <a:ea typeface="Cambria Math" panose="02040503050406030204" pitchFamily="18" charset="0"/>
                      </a:rPr>
                      <m:t>≈</m:t>
                    </m:r>
                    <m:f>
                      <m:fPr>
                        <m:ctrlPr>
                          <a:rPr lang="it-IT" sz="4500" b="1" i="1" smtClean="0">
                            <a:solidFill>
                              <a:srgbClr val="C00000"/>
                            </a:solidFill>
                            <a:latin typeface="Cambria Math" panose="02040503050406030204" pitchFamily="18" charset="0"/>
                            <a:ea typeface="Cambria Math" panose="02040503050406030204" pitchFamily="18" charset="0"/>
                          </a:rPr>
                        </m:ctrlPr>
                      </m:fPr>
                      <m:num>
                        <m:r>
                          <a:rPr lang="it-IT" sz="4500" b="1" i="1" smtClean="0">
                            <a:solidFill>
                              <a:srgbClr val="C00000"/>
                            </a:solidFill>
                            <a:latin typeface="Cambria Math" panose="02040503050406030204" pitchFamily="18" charset="0"/>
                            <a:ea typeface="Cambria Math" panose="02040503050406030204" pitchFamily="18" charset="0"/>
                          </a:rPr>
                          <m:t>𝟐</m:t>
                        </m:r>
                      </m:num>
                      <m:den>
                        <m:r>
                          <a:rPr lang="it-IT" sz="4500" b="1" i="1" smtClean="0">
                            <a:solidFill>
                              <a:srgbClr val="C00000"/>
                            </a:solidFill>
                            <a:latin typeface="Cambria Math" panose="02040503050406030204" pitchFamily="18" charset="0"/>
                            <a:ea typeface="Cambria Math" panose="02040503050406030204" pitchFamily="18" charset="0"/>
                          </a:rPr>
                          <m:t>𝝅</m:t>
                        </m:r>
                      </m:den>
                    </m:f>
                  </m:oMath>
                </a14:m>
                <a:endParaRPr lang="it-IT" sz="4500" b="1" dirty="0">
                  <a:ea typeface="Cambria Math" panose="02040503050406030204" pitchFamily="18" charset="0"/>
                </a:endParaRPr>
              </a:p>
              <a:p>
                <a:pPr marL="0" indent="0" algn="just">
                  <a:buNone/>
                </a:pPr>
                <a:r>
                  <a:rPr lang="it-IT" sz="4500" dirty="0"/>
                  <a:t>Il problema è  valutare la bontà della approssimazione ovvero  stimare  in senso probabilistico </a:t>
                </a:r>
              </a:p>
              <a:p>
                <a:pPr marL="0" indent="0" algn="just">
                  <a:buNone/>
                </a:pPr>
                <a:endParaRPr lang="it-IT" dirty="0"/>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it-IT" sz="4400" b="1" i="1" dirty="0" smtClean="0">
                              <a:solidFill>
                                <a:srgbClr val="C00000"/>
                              </a:solidFill>
                              <a:latin typeface="Cambria Math" panose="02040503050406030204" pitchFamily="18" charset="0"/>
                            </a:rPr>
                          </m:ctrlPr>
                        </m:dPr>
                        <m:e>
                          <m:f>
                            <m:fPr>
                              <m:ctrlPr>
                                <a:rPr lang="it-IT" sz="4400" b="1" i="1" dirty="0">
                                  <a:solidFill>
                                    <a:srgbClr val="C00000"/>
                                  </a:solidFill>
                                  <a:latin typeface="Cambria Math" panose="02040503050406030204" pitchFamily="18" charset="0"/>
                                </a:rPr>
                              </m:ctrlPr>
                            </m:fPr>
                            <m:num>
                              <m:sSub>
                                <m:sSubPr>
                                  <m:ctrlPr>
                                    <a:rPr lang="it-IT" sz="4400" b="1" i="1" dirty="0">
                                      <a:solidFill>
                                        <a:srgbClr val="C00000"/>
                                      </a:solidFill>
                                      <a:latin typeface="Cambria Math" panose="02040503050406030204" pitchFamily="18" charset="0"/>
                                    </a:rPr>
                                  </m:ctrlPr>
                                </m:sSubPr>
                                <m:e>
                                  <m:r>
                                    <a:rPr lang="it-IT" sz="4400" b="1" i="1" dirty="0">
                                      <a:solidFill>
                                        <a:srgbClr val="C00000"/>
                                      </a:solidFill>
                                      <a:latin typeface="Cambria Math" panose="02040503050406030204" pitchFamily="18" charset="0"/>
                                    </a:rPr>
                                    <m:t>𝑵</m:t>
                                  </m:r>
                                </m:e>
                                <m:sub>
                                  <m:r>
                                    <a:rPr lang="it-IT" sz="4400" b="1" i="0" dirty="0" smtClean="0">
                                      <a:solidFill>
                                        <a:srgbClr val="C00000"/>
                                      </a:solidFill>
                                      <a:latin typeface="Cambria Math" panose="02040503050406030204" pitchFamily="18" charset="0"/>
                                    </a:rPr>
                                    <m:t>𝐬</m:t>
                                  </m:r>
                                </m:sub>
                              </m:sSub>
                            </m:num>
                            <m:den>
                              <m:r>
                                <a:rPr lang="it-IT" sz="4400" b="1" i="1" dirty="0" smtClean="0">
                                  <a:solidFill>
                                    <a:srgbClr val="C00000"/>
                                  </a:solidFill>
                                  <a:latin typeface="Cambria Math" panose="02040503050406030204" pitchFamily="18" charset="0"/>
                                </a:rPr>
                                <m:t>𝑵</m:t>
                              </m:r>
                            </m:den>
                          </m:f>
                          <m:r>
                            <a:rPr lang="it-IT" sz="4400" b="1" i="0" dirty="0">
                              <a:solidFill>
                                <a:srgbClr val="C00000"/>
                              </a:solidFill>
                              <a:latin typeface="Cambria Math" panose="02040503050406030204" pitchFamily="18" charset="0"/>
                            </a:rPr>
                            <m:t>−</m:t>
                          </m:r>
                          <m:f>
                            <m:fPr>
                              <m:ctrlPr>
                                <a:rPr lang="it-IT" sz="4400" b="1" i="1" dirty="0">
                                  <a:solidFill>
                                    <a:srgbClr val="C00000"/>
                                  </a:solidFill>
                                  <a:latin typeface="Cambria Math" panose="02040503050406030204" pitchFamily="18" charset="0"/>
                                </a:rPr>
                              </m:ctrlPr>
                            </m:fPr>
                            <m:num>
                              <m:r>
                                <a:rPr lang="it-IT" sz="4400" b="1" i="0" dirty="0">
                                  <a:solidFill>
                                    <a:srgbClr val="C00000"/>
                                  </a:solidFill>
                                  <a:latin typeface="Cambria Math" panose="02040503050406030204" pitchFamily="18" charset="0"/>
                                </a:rPr>
                                <m:t>𝟐</m:t>
                              </m:r>
                            </m:num>
                            <m:den>
                              <m:r>
                                <a:rPr lang="it-IT" sz="4400" b="1" i="1" dirty="0" smtClean="0">
                                  <a:solidFill>
                                    <a:srgbClr val="C00000"/>
                                  </a:solidFill>
                                  <a:latin typeface="Cambria Math" panose="02040503050406030204" pitchFamily="18" charset="0"/>
                                  <a:ea typeface="Cambria Math" panose="02040503050406030204" pitchFamily="18" charset="0"/>
                                </a:rPr>
                                <m:t>𝝅</m:t>
                              </m:r>
                            </m:den>
                          </m:f>
                        </m:e>
                      </m:d>
                      <m:r>
                        <a:rPr lang="it-IT" sz="4400" b="1" i="0" dirty="0">
                          <a:solidFill>
                            <a:srgbClr val="C00000"/>
                          </a:solidFill>
                          <a:latin typeface="Cambria Math" panose="02040503050406030204" pitchFamily="18" charset="0"/>
                        </a:rPr>
                        <m:t>&lt;</m:t>
                      </m:r>
                      <m:r>
                        <a:rPr lang="it-IT" sz="4400" b="1" i="0" dirty="0" smtClean="0">
                          <a:solidFill>
                            <a:srgbClr val="C00000"/>
                          </a:solidFill>
                          <a:latin typeface="Cambria Math" panose="02040503050406030204" pitchFamily="18" charset="0"/>
                        </a:rPr>
                        <m:t> ?</m:t>
                      </m:r>
                    </m:oMath>
                  </m:oMathPara>
                </a14:m>
                <a:endParaRPr lang="it-IT" sz="4400" b="1" dirty="0">
                  <a:solidFill>
                    <a:srgbClr val="C00000"/>
                  </a:solidFill>
                </a:endParaRPr>
              </a:p>
              <a:p>
                <a:pPr marL="0" indent="0" algn="ctr">
                  <a:buNone/>
                </a:pPr>
                <a:endParaRPr lang="it-IT" dirty="0"/>
              </a:p>
            </p:txBody>
          </p:sp>
        </mc:Choice>
        <mc:Fallback xmlns="">
          <p:sp>
            <p:nvSpPr>
              <p:cNvPr id="3" name="Segnaposto contenuto 2">
                <a:extLst>
                  <a:ext uri="{FF2B5EF4-FFF2-40B4-BE49-F238E27FC236}">
                    <a16:creationId xmlns:a16="http://schemas.microsoft.com/office/drawing/2014/main" id="{8A2C19F0-FEE5-44A4-BBB2-B1CEB1589535}"/>
                  </a:ext>
                </a:extLst>
              </p:cNvPr>
              <p:cNvSpPr>
                <a:spLocks noGrp="1" noRot="1" noChangeAspect="1" noMove="1" noResize="1" noEditPoints="1" noAdjustHandles="1" noChangeArrowheads="1" noChangeShapeType="1" noTextEdit="1"/>
              </p:cNvSpPr>
              <p:nvPr>
                <p:ph idx="1"/>
              </p:nvPr>
            </p:nvSpPr>
            <p:spPr>
              <a:xfrm>
                <a:off x="838200" y="1418897"/>
                <a:ext cx="10515600" cy="4758066"/>
              </a:xfrm>
              <a:blipFill>
                <a:blip r:embed="rId3"/>
                <a:stretch>
                  <a:fillRect l="-522" t="-2179" r="-928"/>
                </a:stretch>
              </a:blipFill>
            </p:spPr>
            <p:txBody>
              <a:bodyPr/>
              <a:lstStyle/>
              <a:p>
                <a:r>
                  <a:rPr lang="it-IT">
                    <a:noFill/>
                  </a:rPr>
                  <a:t> </a:t>
                </a:r>
              </a:p>
            </p:txBody>
          </p:sp>
        </mc:Fallback>
      </mc:AlternateContent>
    </p:spTree>
    <p:extLst>
      <p:ext uri="{BB962C8B-B14F-4D97-AF65-F5344CB8AC3E}">
        <p14:creationId xmlns:p14="http://schemas.microsoft.com/office/powerpoint/2010/main" val="3207309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4B2949-E7F8-4087-969F-B58ED127EC7E}"/>
              </a:ext>
            </a:extLst>
          </p:cNvPr>
          <p:cNvSpPr>
            <a:spLocks noGrp="1"/>
          </p:cNvSpPr>
          <p:nvPr>
            <p:ph type="title"/>
          </p:nvPr>
        </p:nvSpPr>
        <p:spPr/>
        <p:txBody>
          <a:bodyPr/>
          <a:lstStyle/>
          <a:p>
            <a:pPr algn="ctr"/>
            <a:r>
              <a:rPr lang="it-IT" b="1" dirty="0"/>
              <a:t>Una altra stima di «</a:t>
            </a:r>
            <a:r>
              <a:rPr lang="it-IT" b="1" dirty="0" err="1"/>
              <a:t>pi</a:t>
            </a:r>
            <a:r>
              <a:rPr lang="it-IT" b="1" dirty="0"/>
              <a:t> greco»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C06469F-C2E9-46C8-8115-8BC79336F4DD}"/>
                  </a:ext>
                </a:extLst>
              </p:cNvPr>
              <p:cNvSpPr>
                <a:spLocks noGrp="1"/>
              </p:cNvSpPr>
              <p:nvPr>
                <p:ph idx="1"/>
              </p:nvPr>
            </p:nvSpPr>
            <p:spPr>
              <a:xfrm>
                <a:off x="838200" y="1825625"/>
                <a:ext cx="5962650" cy="4351338"/>
              </a:xfrm>
            </p:spPr>
            <p:txBody>
              <a:bodyPr>
                <a:normAutofit/>
              </a:bodyPr>
              <a:lstStyle/>
              <a:p>
                <a:pPr marL="0" indent="0">
                  <a:buNone/>
                </a:pPr>
                <a:r>
                  <a:rPr lang="it-IT" dirty="0"/>
                  <a:t>Se x e y sono aleatorie uniformi in [0,1]</a:t>
                </a:r>
              </a:p>
              <a:p>
                <a:pPr marL="0" indent="0">
                  <a:buNone/>
                </a:pPr>
                <a:r>
                  <a:rPr lang="it-IT" dirty="0"/>
                  <a:t> </a:t>
                </a:r>
                <a14:m>
                  <m:oMath xmlns:m="http://schemas.openxmlformats.org/officeDocument/2006/math">
                    <m:r>
                      <a:rPr lang="it-IT" i="1" smtClean="0">
                        <a:latin typeface="Cambria Math" panose="02040503050406030204" pitchFamily="18" charset="0"/>
                      </a:rPr>
                      <m:t>𝑃</m:t>
                    </m:r>
                    <m:d>
                      <m:dPr>
                        <m:ctrlPr>
                          <a:rPr lang="it-IT" i="1" smtClean="0">
                            <a:latin typeface="Cambria Math" panose="02040503050406030204" pitchFamily="18" charset="0"/>
                          </a:rPr>
                        </m:ctrlPr>
                      </m:dPr>
                      <m:e>
                        <m:sSup>
                          <m:sSupPr>
                            <m:ctrlPr>
                              <a:rPr lang="it-IT" i="1" smtClean="0">
                                <a:latin typeface="Cambria Math" panose="02040503050406030204" pitchFamily="18" charset="0"/>
                              </a:rPr>
                            </m:ctrlPr>
                          </m:sSupPr>
                          <m:e>
                            <m:r>
                              <a:rPr lang="it-IT" i="1" smtClean="0">
                                <a:latin typeface="Cambria Math" panose="02040503050406030204" pitchFamily="18" charset="0"/>
                              </a:rPr>
                              <m:t>𝑥</m:t>
                            </m:r>
                          </m:e>
                          <m:sup>
                            <m:r>
                              <a:rPr lang="it-IT" i="1" smtClean="0">
                                <a:latin typeface="Cambria Math" panose="02040503050406030204" pitchFamily="18" charset="0"/>
                              </a:rPr>
                              <m:t>2</m:t>
                            </m:r>
                          </m:sup>
                        </m:sSup>
                        <m:r>
                          <a:rPr lang="it-IT" i="1" smtClean="0">
                            <a:latin typeface="Cambria Math" panose="02040503050406030204" pitchFamily="18" charset="0"/>
                          </a:rPr>
                          <m:t>+</m:t>
                        </m:r>
                        <m:sSup>
                          <m:sSupPr>
                            <m:ctrlPr>
                              <a:rPr lang="it-IT" i="1" smtClean="0">
                                <a:latin typeface="Cambria Math" panose="02040503050406030204" pitchFamily="18" charset="0"/>
                              </a:rPr>
                            </m:ctrlPr>
                          </m:sSupPr>
                          <m:e>
                            <m:r>
                              <a:rPr lang="it-IT" i="1" smtClean="0">
                                <a:latin typeface="Cambria Math" panose="02040503050406030204" pitchFamily="18" charset="0"/>
                              </a:rPr>
                              <m:t>𝑦</m:t>
                            </m:r>
                          </m:e>
                          <m:sup>
                            <m:r>
                              <a:rPr lang="it-IT" i="1" smtClean="0">
                                <a:latin typeface="Cambria Math" panose="02040503050406030204" pitchFamily="18" charset="0"/>
                              </a:rPr>
                              <m:t>2</m:t>
                            </m:r>
                          </m:sup>
                        </m:sSup>
                        <m:r>
                          <a:rPr lang="it-IT" i="1" smtClean="0">
                            <a:latin typeface="Cambria Math" panose="02040503050406030204" pitchFamily="18" charset="0"/>
                          </a:rPr>
                          <m:t>&lt;1</m:t>
                        </m:r>
                      </m:e>
                    </m:d>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𝜋</m:t>
                        </m:r>
                      </m:num>
                      <m:den>
                        <m:r>
                          <a:rPr lang="it-IT" b="0" i="1" smtClean="0">
                            <a:latin typeface="Cambria Math" panose="02040503050406030204" pitchFamily="18" charset="0"/>
                          </a:rPr>
                          <m:t>4</m:t>
                        </m:r>
                      </m:den>
                    </m:f>
                  </m:oMath>
                </a14:m>
                <a:endParaRPr lang="it-IT" dirty="0"/>
              </a:p>
              <a:p>
                <a:pPr marL="0" indent="0">
                  <a:buNone/>
                </a:pPr>
                <a:endParaRPr lang="it-IT" dirty="0"/>
              </a:p>
              <a:p>
                <a:pPr marL="0" indent="0">
                  <a:buNone/>
                </a:pPr>
                <a:endParaRPr lang="it-IT" dirty="0"/>
              </a:p>
              <a:p>
                <a:pPr marL="0" indent="0">
                  <a:buNone/>
                </a:pPr>
                <a:r>
                  <a:rPr lang="it-IT" dirty="0"/>
                  <a:t>     </a:t>
                </a:r>
              </a:p>
            </p:txBody>
          </p:sp>
        </mc:Choice>
        <mc:Fallback xmlns="">
          <p:sp>
            <p:nvSpPr>
              <p:cNvPr id="3" name="Segnaposto contenuto 2">
                <a:extLst>
                  <a:ext uri="{FF2B5EF4-FFF2-40B4-BE49-F238E27FC236}">
                    <a16:creationId xmlns:a16="http://schemas.microsoft.com/office/drawing/2014/main" id="{EC06469F-C2E9-46C8-8115-8BC79336F4DD}"/>
                  </a:ext>
                </a:extLst>
              </p:cNvPr>
              <p:cNvSpPr>
                <a:spLocks noGrp="1" noRot="1" noChangeAspect="1" noMove="1" noResize="1" noEditPoints="1" noAdjustHandles="1" noChangeArrowheads="1" noChangeShapeType="1" noTextEdit="1"/>
              </p:cNvSpPr>
              <p:nvPr>
                <p:ph idx="1"/>
              </p:nvPr>
            </p:nvSpPr>
            <p:spPr>
              <a:xfrm>
                <a:off x="838200" y="1825625"/>
                <a:ext cx="5962650" cy="4351338"/>
              </a:xfrm>
              <a:blipFill>
                <a:blip r:embed="rId2"/>
                <a:stretch>
                  <a:fillRect l="-2147" t="-2241"/>
                </a:stretch>
              </a:blipFill>
            </p:spPr>
            <p:txBody>
              <a:bodyPr/>
              <a:lstStyle/>
              <a:p>
                <a:r>
                  <a:rPr lang="it-IT">
                    <a:noFill/>
                  </a:rPr>
                  <a:t> </a:t>
                </a:r>
              </a:p>
            </p:txBody>
          </p:sp>
        </mc:Fallback>
      </mc:AlternateContent>
      <p:pic>
        <p:nvPicPr>
          <p:cNvPr id="5" name="Immagine 4" descr="Immagine che contiene gioco&#10;&#10;Descrizione generata automaticamente">
            <a:extLst>
              <a:ext uri="{FF2B5EF4-FFF2-40B4-BE49-F238E27FC236}">
                <a16:creationId xmlns:a16="http://schemas.microsoft.com/office/drawing/2014/main" id="{7C5BFBAE-E271-4DCD-829D-36FD4EECD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732" y="1402001"/>
            <a:ext cx="4552950" cy="4552950"/>
          </a:xfrm>
          <a:prstGeom prst="rect">
            <a:avLst/>
          </a:prstGeom>
        </p:spPr>
      </p:pic>
      <mc:AlternateContent xmlns:mc="http://schemas.openxmlformats.org/markup-compatibility/2006" xmlns:a14="http://schemas.microsoft.com/office/drawing/2010/main">
        <mc:Choice Requires="a14">
          <p:sp>
            <p:nvSpPr>
              <p:cNvPr id="6" name="Rettangolo 5">
                <a:extLst>
                  <a:ext uri="{FF2B5EF4-FFF2-40B4-BE49-F238E27FC236}">
                    <a16:creationId xmlns:a16="http://schemas.microsoft.com/office/drawing/2014/main" id="{7A761E37-528B-4274-A018-CD266DB77D27}"/>
                  </a:ext>
                </a:extLst>
              </p:cNvPr>
              <p:cNvSpPr/>
              <p:nvPr/>
            </p:nvSpPr>
            <p:spPr>
              <a:xfrm>
                <a:off x="552450" y="3429000"/>
                <a:ext cx="4495070" cy="112614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func>
                        <m:funcPr>
                          <m:ctrlPr>
                            <a:rPr lang="pt-BR" sz="3600" b="1" i="1">
                              <a:solidFill>
                                <a:srgbClr val="C00000"/>
                              </a:solidFill>
                              <a:latin typeface="Cambria Math" panose="02040503050406030204" pitchFamily="18" charset="0"/>
                            </a:rPr>
                          </m:ctrlPr>
                        </m:funcPr>
                        <m:fName>
                          <m:limLow>
                            <m:limLowPr>
                              <m:ctrlPr>
                                <a:rPr lang="pt-BR" sz="3600" b="1" i="1">
                                  <a:solidFill>
                                    <a:srgbClr val="C00000"/>
                                  </a:solidFill>
                                  <a:latin typeface="Cambria Math" panose="02040503050406030204" pitchFamily="18" charset="0"/>
                                </a:rPr>
                              </m:ctrlPr>
                            </m:limLowPr>
                            <m:e>
                              <m:r>
                                <a:rPr lang="pt-BR" sz="3600" b="1">
                                  <a:solidFill>
                                    <a:srgbClr val="C00000"/>
                                  </a:solidFill>
                                  <a:latin typeface="Cambria Math" panose="02040503050406030204" pitchFamily="18" charset="0"/>
                                </a:rPr>
                                <m:t>𝐥𝐢𝐦</m:t>
                              </m:r>
                            </m:e>
                            <m:lim>
                              <m:r>
                                <a:rPr lang="it-IT" sz="3600" b="1" i="1">
                                  <a:solidFill>
                                    <a:srgbClr val="C00000"/>
                                  </a:solidFill>
                                  <a:latin typeface="Cambria Math" panose="02040503050406030204" pitchFamily="18" charset="0"/>
                                </a:rPr>
                                <m:t>𝑵</m:t>
                              </m:r>
                              <m:r>
                                <a:rPr lang="pt-BR" sz="3600" b="1" i="1">
                                  <a:solidFill>
                                    <a:srgbClr val="C00000"/>
                                  </a:solidFill>
                                  <a:latin typeface="Cambria Math" panose="02040503050406030204" pitchFamily="18" charset="0"/>
                                </a:rPr>
                                <m:t>→∞</m:t>
                              </m:r>
                            </m:lim>
                          </m:limLow>
                        </m:fName>
                        <m:e>
                          <m:f>
                            <m:fPr>
                              <m:ctrlPr>
                                <a:rPr lang="pt-BR" sz="3600" b="1" i="1">
                                  <a:solidFill>
                                    <a:srgbClr val="C00000"/>
                                  </a:solidFill>
                                  <a:latin typeface="Cambria Math" panose="02040503050406030204" pitchFamily="18" charset="0"/>
                                </a:rPr>
                              </m:ctrlPr>
                            </m:fPr>
                            <m:num>
                              <m:sSub>
                                <m:sSubPr>
                                  <m:ctrlPr>
                                    <a:rPr lang="pt-BR" sz="3600" b="1" i="1">
                                      <a:solidFill>
                                        <a:srgbClr val="C00000"/>
                                      </a:solidFill>
                                      <a:latin typeface="Cambria Math" panose="02040503050406030204" pitchFamily="18" charset="0"/>
                                    </a:rPr>
                                  </m:ctrlPr>
                                </m:sSubPr>
                                <m:e>
                                  <m:r>
                                    <a:rPr lang="pt-BR" sz="3600" b="1" i="1">
                                      <a:solidFill>
                                        <a:srgbClr val="C00000"/>
                                      </a:solidFill>
                                      <a:latin typeface="Cambria Math" panose="02040503050406030204" pitchFamily="18" charset="0"/>
                                    </a:rPr>
                                    <m:t>𝑵</m:t>
                                  </m:r>
                                </m:e>
                                <m:sub>
                                  <m:r>
                                    <a:rPr lang="pt-BR" sz="3600" b="1" i="1">
                                      <a:solidFill>
                                        <a:srgbClr val="C00000"/>
                                      </a:solidFill>
                                      <a:latin typeface="Cambria Math" panose="02040503050406030204" pitchFamily="18" charset="0"/>
                                    </a:rPr>
                                    <m:t>𝒔</m:t>
                                  </m:r>
                                  <m:r>
                                    <a:rPr lang="it-IT" sz="3600" b="1" i="1">
                                      <a:solidFill>
                                        <a:srgbClr val="C00000"/>
                                      </a:solidFill>
                                      <a:latin typeface="Cambria Math" panose="02040503050406030204" pitchFamily="18" charset="0"/>
                                    </a:rPr>
                                    <m:t>  </m:t>
                                  </m:r>
                                </m:sub>
                              </m:sSub>
                            </m:num>
                            <m:den>
                              <m:r>
                                <a:rPr lang="it-IT" sz="3600" b="1" i="1">
                                  <a:solidFill>
                                    <a:srgbClr val="C00000"/>
                                  </a:solidFill>
                                  <a:latin typeface="Cambria Math" panose="02040503050406030204" pitchFamily="18" charset="0"/>
                                </a:rPr>
                                <m:t>𝑵</m:t>
                              </m:r>
                              <m:r>
                                <a:rPr lang="it-IT" sz="3600" b="1" i="1">
                                  <a:solidFill>
                                    <a:srgbClr val="C00000"/>
                                  </a:solidFill>
                                  <a:latin typeface="Cambria Math" panose="02040503050406030204" pitchFamily="18" charset="0"/>
                                </a:rPr>
                                <m:t> </m:t>
                              </m:r>
                            </m:den>
                          </m:f>
                          <m:r>
                            <a:rPr lang="it-IT" sz="3600" b="1" i="1">
                              <a:solidFill>
                                <a:srgbClr val="C00000"/>
                              </a:solidFill>
                              <a:latin typeface="Cambria Math" panose="02040503050406030204" pitchFamily="18" charset="0"/>
                            </a:rPr>
                            <m:t>= </m:t>
                          </m:r>
                          <m:f>
                            <m:fPr>
                              <m:ctrlPr>
                                <a:rPr lang="it-IT" sz="3600" b="1" i="1">
                                  <a:solidFill>
                                    <a:srgbClr val="C00000"/>
                                  </a:solidFill>
                                  <a:latin typeface="Cambria Math" panose="02040503050406030204" pitchFamily="18" charset="0"/>
                                </a:rPr>
                              </m:ctrlPr>
                            </m:fPr>
                            <m:num>
                              <m:r>
                                <a:rPr lang="it-IT" sz="3600" b="1" i="1" smtClean="0">
                                  <a:solidFill>
                                    <a:srgbClr val="C00000"/>
                                  </a:solidFill>
                                  <a:latin typeface="Cambria Math" panose="02040503050406030204" pitchFamily="18" charset="0"/>
                                  <a:ea typeface="Cambria Math" panose="02040503050406030204" pitchFamily="18" charset="0"/>
                                </a:rPr>
                                <m:t>𝝅</m:t>
                              </m:r>
                            </m:num>
                            <m:den>
                              <m:r>
                                <a:rPr lang="it-IT" sz="3600" b="1" i="1" smtClean="0">
                                  <a:solidFill>
                                    <a:srgbClr val="C00000"/>
                                  </a:solidFill>
                                  <a:latin typeface="Cambria Math" panose="02040503050406030204" pitchFamily="18" charset="0"/>
                                </a:rPr>
                                <m:t>𝟒</m:t>
                              </m:r>
                            </m:den>
                          </m:f>
                        </m:e>
                      </m:func>
                    </m:oMath>
                  </m:oMathPara>
                </a14:m>
                <a:endParaRPr lang="it-IT" sz="3600" dirty="0"/>
              </a:p>
            </p:txBody>
          </p:sp>
        </mc:Choice>
        <mc:Fallback xmlns="">
          <p:sp>
            <p:nvSpPr>
              <p:cNvPr id="6" name="Rettangolo 5">
                <a:extLst>
                  <a:ext uri="{FF2B5EF4-FFF2-40B4-BE49-F238E27FC236}">
                    <a16:creationId xmlns:a16="http://schemas.microsoft.com/office/drawing/2014/main" id="{7A761E37-528B-4274-A018-CD266DB77D27}"/>
                  </a:ext>
                </a:extLst>
              </p:cNvPr>
              <p:cNvSpPr>
                <a:spLocks noRot="1" noChangeAspect="1" noMove="1" noResize="1" noEditPoints="1" noAdjustHandles="1" noChangeArrowheads="1" noChangeShapeType="1" noTextEdit="1"/>
              </p:cNvSpPr>
              <p:nvPr/>
            </p:nvSpPr>
            <p:spPr>
              <a:xfrm>
                <a:off x="552450" y="3429000"/>
                <a:ext cx="4495070" cy="1126142"/>
              </a:xfrm>
              <a:prstGeom prst="rect">
                <a:avLst/>
              </a:prstGeom>
              <a:blipFill>
                <a:blip r:embed="rId4"/>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588711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299A95-34C9-4758-ABF5-F024AC93B3FB}"/>
              </a:ext>
            </a:extLst>
          </p:cNvPr>
          <p:cNvSpPr>
            <a:spLocks noGrp="1"/>
          </p:cNvSpPr>
          <p:nvPr>
            <p:ph type="title"/>
          </p:nvPr>
        </p:nvSpPr>
        <p:spPr/>
        <p:txBody>
          <a:bodyPr/>
          <a:lstStyle/>
          <a:p>
            <a:pPr algn="ctr"/>
            <a:r>
              <a:rPr lang="it-IT" b="1" dirty="0"/>
              <a:t>Stima dell’errore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6F1AF90-2EA9-474E-B627-61214D55222F}"/>
                  </a:ext>
                </a:extLst>
              </p:cNvPr>
              <p:cNvSpPr>
                <a:spLocks noGrp="1"/>
              </p:cNvSpPr>
              <p:nvPr>
                <p:ph idx="1"/>
              </p:nvPr>
            </p:nvSpPr>
            <p:spPr/>
            <p:txBody>
              <a:bodyPr/>
              <a:lstStyle/>
              <a:p>
                <a:r>
                  <a:rPr lang="it-IT" dirty="0"/>
                  <a:t>Il numero di successi Ns ha evidentemente un carattere «binomiale»</a:t>
                </a:r>
              </a:p>
              <a:p>
                <a:r>
                  <a:rPr lang="it-IT" dirty="0"/>
                  <a:t>Con varianza  </a:t>
                </a:r>
                <a14:m>
                  <m:oMath xmlns:m="http://schemas.openxmlformats.org/officeDocument/2006/math">
                    <m:r>
                      <m:rPr>
                        <m:sty m:val="p"/>
                      </m:rPr>
                      <a:rPr lang="it-IT" smtClean="0">
                        <a:latin typeface="Cambria Math" panose="02040503050406030204" pitchFamily="18" charset="0"/>
                      </a:rPr>
                      <m:t>Δ</m:t>
                    </m:r>
                    <m:sSub>
                      <m:sSubPr>
                        <m:ctrlPr>
                          <a:rPr lang="it-IT" i="1">
                            <a:latin typeface="Cambria Math" panose="02040503050406030204" pitchFamily="18" charset="0"/>
                          </a:rPr>
                        </m:ctrlPr>
                      </m:sSubPr>
                      <m:e>
                        <m:r>
                          <a:rPr lang="it-IT" i="1">
                            <a:latin typeface="Cambria Math" panose="02040503050406030204" pitchFamily="18" charset="0"/>
                          </a:rPr>
                          <m:t>𝑁</m:t>
                        </m:r>
                      </m:e>
                      <m:sub>
                        <m:r>
                          <a:rPr lang="it-IT" i="1">
                            <a:latin typeface="Cambria Math" panose="02040503050406030204" pitchFamily="18" charset="0"/>
                          </a:rPr>
                          <m:t>𝑠</m:t>
                        </m:r>
                      </m:sub>
                    </m:sSub>
                    <m:r>
                      <a:rPr lang="it-IT" i="0">
                        <a:latin typeface="Cambria Math" panose="02040503050406030204" pitchFamily="18" charset="0"/>
                      </a:rPr>
                      <m:t>=</m:t>
                    </m:r>
                    <m:rad>
                      <m:radPr>
                        <m:degHide m:val="on"/>
                        <m:ctrlPr>
                          <a:rPr lang="it-IT" i="1">
                            <a:latin typeface="Cambria Math" panose="02040503050406030204" pitchFamily="18" charset="0"/>
                          </a:rPr>
                        </m:ctrlPr>
                      </m:radPr>
                      <m:deg/>
                      <m:e>
                        <m:f>
                          <m:fPr>
                            <m:ctrlPr>
                              <a:rPr lang="it-IT" i="1">
                                <a:latin typeface="Cambria Math" panose="02040503050406030204" pitchFamily="18" charset="0"/>
                              </a:rPr>
                            </m:ctrlPr>
                          </m:fPr>
                          <m:num>
                            <m:r>
                              <a:rPr lang="it-IT" i="1" smtClean="0">
                                <a:latin typeface="Cambria Math" panose="02040503050406030204" pitchFamily="18" charset="0"/>
                                <a:ea typeface="Cambria Math" panose="02040503050406030204" pitchFamily="18" charset="0"/>
                              </a:rPr>
                              <m:t>𝜋</m:t>
                            </m:r>
                          </m:num>
                          <m:den>
                            <m:r>
                              <a:rPr lang="it-IT" i="0">
                                <a:latin typeface="Cambria Math" panose="02040503050406030204" pitchFamily="18" charset="0"/>
                              </a:rPr>
                              <m:t>4</m:t>
                            </m:r>
                          </m:den>
                        </m:f>
                        <m:d>
                          <m:dPr>
                            <m:ctrlPr>
                              <a:rPr lang="it-IT" i="1">
                                <a:latin typeface="Cambria Math" panose="02040503050406030204" pitchFamily="18" charset="0"/>
                              </a:rPr>
                            </m:ctrlPr>
                          </m:dPr>
                          <m:e>
                            <m:r>
                              <a:rPr lang="it-IT" i="0">
                                <a:latin typeface="Cambria Math" panose="02040503050406030204" pitchFamily="18" charset="0"/>
                              </a:rPr>
                              <m:t>1</m:t>
                            </m:r>
                            <m:r>
                              <a:rPr lang="it-IT" i="0">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rPr>
                                  <m:t>𝜋</m:t>
                                </m:r>
                              </m:num>
                              <m:den>
                                <m:r>
                                  <a:rPr lang="it-IT" i="0">
                                    <a:latin typeface="Cambria Math" panose="02040503050406030204" pitchFamily="18" charset="0"/>
                                  </a:rPr>
                                  <m:t>4</m:t>
                                </m:r>
                              </m:den>
                            </m:f>
                          </m:e>
                        </m:d>
                        <m:r>
                          <a:rPr lang="it-IT" b="0" i="1" smtClean="0">
                            <a:latin typeface="Cambria Math" panose="02040503050406030204" pitchFamily="18" charset="0"/>
                          </a:rPr>
                          <m:t>𝑁</m:t>
                        </m:r>
                      </m:e>
                    </m:rad>
                  </m:oMath>
                </a14:m>
                <a:endParaRPr lang="it-IT" dirty="0"/>
              </a:p>
              <a:p>
                <a:r>
                  <a:rPr lang="it-IT" dirty="0"/>
                  <a:t>Se N è abbastanza grande in modo che la binomiale «assomigli» alla Gaussiana, abbiamo con un livello di confidenza    ̴̴68%</a:t>
                </a:r>
              </a:p>
              <a:p>
                <a:pPr marL="0" indent="0">
                  <a:buNone/>
                </a:pPr>
                <a:endParaRPr lang="it-IT" dirty="0"/>
              </a:p>
              <a:p>
                <a:endParaRPr lang="it-IT" dirty="0"/>
              </a:p>
              <a:p>
                <a:endParaRPr lang="it-IT" dirty="0"/>
              </a:p>
            </p:txBody>
          </p:sp>
        </mc:Choice>
        <mc:Fallback xmlns="">
          <p:sp>
            <p:nvSpPr>
              <p:cNvPr id="3" name="Segnaposto contenuto 2">
                <a:extLst>
                  <a:ext uri="{FF2B5EF4-FFF2-40B4-BE49-F238E27FC236}">
                    <a16:creationId xmlns:a16="http://schemas.microsoft.com/office/drawing/2014/main" id="{A6F1AF90-2EA9-474E-B627-61214D55222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Rettangolo 3">
                <a:extLst>
                  <a:ext uri="{FF2B5EF4-FFF2-40B4-BE49-F238E27FC236}">
                    <a16:creationId xmlns:a16="http://schemas.microsoft.com/office/drawing/2014/main" id="{14C0247F-621A-420D-BE35-5B137371B5AD}"/>
                  </a:ext>
                </a:extLst>
              </p:cNvPr>
              <p:cNvSpPr/>
              <p:nvPr/>
            </p:nvSpPr>
            <p:spPr>
              <a:xfrm>
                <a:off x="4214472" y="4663446"/>
                <a:ext cx="2848665" cy="664606"/>
              </a:xfrm>
              <a:prstGeom prst="rect">
                <a:avLst/>
              </a:prstGeom>
            </p:spPr>
            <p:txBody>
              <a:bodyPr wrap="none">
                <a:spAutoFit/>
              </a:bodyPr>
              <a:lstStyle/>
              <a:p>
                <a:pPr algn="just"/>
                <a14:m>
                  <m:oMathPara xmlns:m="http://schemas.openxmlformats.org/officeDocument/2006/math">
                    <m:oMathParaPr>
                      <m:jc m:val="centerGroup"/>
                    </m:oMathParaPr>
                    <m:oMath xmlns:m="http://schemas.openxmlformats.org/officeDocument/2006/math">
                      <m:d>
                        <m:dPr>
                          <m:begChr m:val="|"/>
                          <m:endChr m:val="|"/>
                          <m:ctrlPr>
                            <a:rPr lang="it-IT" b="1" i="1" dirty="0" smtClean="0">
                              <a:solidFill>
                                <a:srgbClr val="C00000"/>
                              </a:solidFill>
                              <a:latin typeface="Cambria Math" panose="02040503050406030204" pitchFamily="18" charset="0"/>
                            </a:rPr>
                          </m:ctrlPr>
                        </m:dPr>
                        <m:e>
                          <m:f>
                            <m:fPr>
                              <m:ctrlPr>
                                <a:rPr lang="it-IT" b="1" i="1" dirty="0">
                                  <a:solidFill>
                                    <a:srgbClr val="C00000"/>
                                  </a:solidFill>
                                  <a:latin typeface="Cambria Math" panose="02040503050406030204" pitchFamily="18" charset="0"/>
                                </a:rPr>
                              </m:ctrlPr>
                            </m:fPr>
                            <m:num>
                              <m:sSub>
                                <m:sSubPr>
                                  <m:ctrlPr>
                                    <a:rPr lang="it-IT" b="1" i="1" dirty="0">
                                      <a:solidFill>
                                        <a:srgbClr val="C00000"/>
                                      </a:solidFill>
                                      <a:latin typeface="Cambria Math" panose="02040503050406030204" pitchFamily="18" charset="0"/>
                                    </a:rPr>
                                  </m:ctrlPr>
                                </m:sSubPr>
                                <m:e>
                                  <m:r>
                                    <a:rPr lang="it-IT" b="1" i="1" dirty="0">
                                      <a:solidFill>
                                        <a:srgbClr val="C00000"/>
                                      </a:solidFill>
                                      <a:latin typeface="Cambria Math" panose="02040503050406030204" pitchFamily="18" charset="0"/>
                                    </a:rPr>
                                    <m:t>𝑵</m:t>
                                  </m:r>
                                </m:e>
                                <m:sub>
                                  <m:r>
                                    <a:rPr lang="it-IT" b="1" dirty="0">
                                      <a:solidFill>
                                        <a:srgbClr val="C00000"/>
                                      </a:solidFill>
                                      <a:latin typeface="Cambria Math" panose="02040503050406030204" pitchFamily="18" charset="0"/>
                                    </a:rPr>
                                    <m:t>𝐬</m:t>
                                  </m:r>
                                </m:sub>
                              </m:sSub>
                            </m:num>
                            <m:den>
                              <m:r>
                                <a:rPr lang="it-IT" b="1" i="1" dirty="0">
                                  <a:solidFill>
                                    <a:srgbClr val="C00000"/>
                                  </a:solidFill>
                                  <a:latin typeface="Cambria Math" panose="02040503050406030204" pitchFamily="18" charset="0"/>
                                </a:rPr>
                                <m:t>𝑵</m:t>
                              </m:r>
                            </m:den>
                          </m:f>
                          <m:r>
                            <a:rPr lang="it-IT" b="1" dirty="0">
                              <a:solidFill>
                                <a:srgbClr val="C00000"/>
                              </a:solidFill>
                              <a:latin typeface="Cambria Math" panose="02040503050406030204" pitchFamily="18" charset="0"/>
                            </a:rPr>
                            <m:t>−</m:t>
                          </m:r>
                          <m:f>
                            <m:fPr>
                              <m:ctrlPr>
                                <a:rPr lang="it-IT" b="1" i="1" dirty="0">
                                  <a:solidFill>
                                    <a:srgbClr val="C00000"/>
                                  </a:solidFill>
                                  <a:latin typeface="Cambria Math" panose="02040503050406030204" pitchFamily="18" charset="0"/>
                                </a:rPr>
                              </m:ctrlPr>
                            </m:fPr>
                            <m:num>
                              <m:r>
                                <a:rPr lang="it-IT" b="1" i="1" dirty="0" smtClean="0">
                                  <a:solidFill>
                                    <a:srgbClr val="C00000"/>
                                  </a:solidFill>
                                  <a:latin typeface="Cambria Math" panose="02040503050406030204" pitchFamily="18" charset="0"/>
                                  <a:ea typeface="Cambria Math" panose="02040503050406030204" pitchFamily="18" charset="0"/>
                                </a:rPr>
                                <m:t>𝝅</m:t>
                              </m:r>
                            </m:num>
                            <m:den>
                              <m:r>
                                <a:rPr lang="it-IT" b="1" i="1" dirty="0" smtClean="0">
                                  <a:solidFill>
                                    <a:srgbClr val="C00000"/>
                                  </a:solidFill>
                                  <a:latin typeface="Cambria Math" panose="02040503050406030204" pitchFamily="18" charset="0"/>
                                </a:rPr>
                                <m:t>𝟒</m:t>
                              </m:r>
                            </m:den>
                          </m:f>
                        </m:e>
                      </m:d>
                      <m:r>
                        <a:rPr lang="it-IT" b="1" dirty="0">
                          <a:solidFill>
                            <a:srgbClr val="C00000"/>
                          </a:solidFill>
                          <a:latin typeface="Cambria Math" panose="02040503050406030204" pitchFamily="18" charset="0"/>
                        </a:rPr>
                        <m:t>&lt;</m:t>
                      </m:r>
                      <m:r>
                        <a:rPr lang="it-IT" b="1" i="0" dirty="0" smtClean="0">
                          <a:solidFill>
                            <a:srgbClr val="C00000"/>
                          </a:solidFill>
                          <a:latin typeface="Cambria Math" panose="02040503050406030204" pitchFamily="18" charset="0"/>
                        </a:rPr>
                        <m:t> </m:t>
                      </m:r>
                      <m:f>
                        <m:fPr>
                          <m:ctrlPr>
                            <a:rPr lang="it-IT" b="1" i="1" dirty="0" smtClean="0">
                              <a:solidFill>
                                <a:srgbClr val="C00000"/>
                              </a:solidFill>
                              <a:latin typeface="Cambria Math" panose="02040503050406030204" pitchFamily="18" charset="0"/>
                            </a:rPr>
                          </m:ctrlPr>
                        </m:fPr>
                        <m:num>
                          <m:r>
                            <a:rPr lang="it-IT" b="1" i="1" dirty="0" smtClean="0">
                              <a:solidFill>
                                <a:srgbClr val="C00000"/>
                              </a:solidFill>
                              <a:latin typeface="Cambria Math" panose="02040503050406030204" pitchFamily="18" charset="0"/>
                              <a:ea typeface="Cambria Math" panose="02040503050406030204" pitchFamily="18" charset="0"/>
                            </a:rPr>
                            <m:t>∆</m:t>
                          </m:r>
                          <m:sSub>
                            <m:sSubPr>
                              <m:ctrlPr>
                                <a:rPr lang="it-IT" b="1" i="1" dirty="0" smtClean="0">
                                  <a:solidFill>
                                    <a:srgbClr val="C00000"/>
                                  </a:solidFill>
                                  <a:latin typeface="Cambria Math" panose="02040503050406030204" pitchFamily="18" charset="0"/>
                                  <a:ea typeface="Cambria Math" panose="02040503050406030204" pitchFamily="18" charset="0"/>
                                </a:rPr>
                              </m:ctrlPr>
                            </m:sSubPr>
                            <m:e>
                              <m:r>
                                <a:rPr lang="it-IT" b="1" i="1" dirty="0" smtClean="0">
                                  <a:solidFill>
                                    <a:srgbClr val="C00000"/>
                                  </a:solidFill>
                                  <a:latin typeface="Cambria Math" panose="02040503050406030204" pitchFamily="18" charset="0"/>
                                  <a:ea typeface="Cambria Math" panose="02040503050406030204" pitchFamily="18" charset="0"/>
                                </a:rPr>
                                <m:t>𝑵</m:t>
                              </m:r>
                            </m:e>
                            <m:sub>
                              <m:r>
                                <a:rPr lang="it-IT" b="1" i="1" dirty="0" smtClean="0">
                                  <a:solidFill>
                                    <a:srgbClr val="C00000"/>
                                  </a:solidFill>
                                  <a:latin typeface="Cambria Math" panose="02040503050406030204" pitchFamily="18" charset="0"/>
                                  <a:ea typeface="Cambria Math" panose="02040503050406030204" pitchFamily="18" charset="0"/>
                                </a:rPr>
                                <m:t>𝒔</m:t>
                              </m:r>
                            </m:sub>
                          </m:sSub>
                        </m:num>
                        <m:den>
                          <m:r>
                            <a:rPr lang="it-IT" b="1" i="1" dirty="0" smtClean="0">
                              <a:solidFill>
                                <a:srgbClr val="C00000"/>
                              </a:solidFill>
                              <a:latin typeface="Cambria Math" panose="02040503050406030204" pitchFamily="18" charset="0"/>
                            </a:rPr>
                            <m:t>𝑵</m:t>
                          </m:r>
                        </m:den>
                      </m:f>
                      <m:r>
                        <a:rPr lang="it-IT" b="1" i="0" dirty="0" smtClean="0">
                          <a:solidFill>
                            <a:srgbClr val="C00000"/>
                          </a:solidFill>
                          <a:latin typeface="Cambria Math" panose="02040503050406030204" pitchFamily="18" charset="0"/>
                        </a:rPr>
                        <m:t> </m:t>
                      </m:r>
                      <m:r>
                        <a:rPr lang="it-IT" b="1" i="1" dirty="0" smtClean="0">
                          <a:solidFill>
                            <a:srgbClr val="C00000"/>
                          </a:solidFill>
                          <a:latin typeface="Cambria Math" panose="02040503050406030204" pitchFamily="18" charset="0"/>
                          <a:ea typeface="Cambria Math" panose="02040503050406030204" pitchFamily="18" charset="0"/>
                        </a:rPr>
                        <m:t>≈</m:t>
                      </m:r>
                      <m:r>
                        <a:rPr lang="it-IT" b="1" i="0" dirty="0" smtClean="0">
                          <a:solidFill>
                            <a:srgbClr val="C00000"/>
                          </a:solidFill>
                          <a:latin typeface="Cambria Math" panose="02040503050406030204" pitchFamily="18" charset="0"/>
                        </a:rPr>
                        <m:t> </m:t>
                      </m:r>
                      <m:f>
                        <m:fPr>
                          <m:ctrlPr>
                            <a:rPr lang="it-IT" b="1" i="1" dirty="0" smtClean="0">
                              <a:solidFill>
                                <a:srgbClr val="C00000"/>
                              </a:solidFill>
                              <a:latin typeface="Cambria Math" panose="02040503050406030204" pitchFamily="18" charset="0"/>
                            </a:rPr>
                          </m:ctrlPr>
                        </m:fPr>
                        <m:num>
                          <m:r>
                            <a:rPr lang="it-IT" b="1" i="1" dirty="0" smtClean="0">
                              <a:solidFill>
                                <a:srgbClr val="C00000"/>
                              </a:solidFill>
                              <a:latin typeface="Cambria Math" panose="02040503050406030204" pitchFamily="18" charset="0"/>
                            </a:rPr>
                            <m:t>𝟎</m:t>
                          </m:r>
                          <m:r>
                            <a:rPr lang="it-IT" b="1" i="1" dirty="0" smtClean="0">
                              <a:solidFill>
                                <a:srgbClr val="C00000"/>
                              </a:solidFill>
                              <a:latin typeface="Cambria Math" panose="02040503050406030204" pitchFamily="18" charset="0"/>
                            </a:rPr>
                            <m:t>.</m:t>
                          </m:r>
                          <m:r>
                            <a:rPr lang="it-IT" b="1" i="1" dirty="0" smtClean="0">
                              <a:solidFill>
                                <a:srgbClr val="C00000"/>
                              </a:solidFill>
                              <a:latin typeface="Cambria Math" panose="02040503050406030204" pitchFamily="18" charset="0"/>
                            </a:rPr>
                            <m:t>𝟒𝟏</m:t>
                          </m:r>
                        </m:num>
                        <m:den>
                          <m:rad>
                            <m:radPr>
                              <m:degHide m:val="on"/>
                              <m:ctrlPr>
                                <a:rPr lang="it-IT" b="1" i="1" dirty="0" smtClean="0">
                                  <a:solidFill>
                                    <a:srgbClr val="C00000"/>
                                  </a:solidFill>
                                  <a:latin typeface="Cambria Math" panose="02040503050406030204" pitchFamily="18" charset="0"/>
                                </a:rPr>
                              </m:ctrlPr>
                            </m:radPr>
                            <m:deg/>
                            <m:e>
                              <m:r>
                                <a:rPr lang="it-IT" b="1" i="1" dirty="0" smtClean="0">
                                  <a:solidFill>
                                    <a:srgbClr val="C00000"/>
                                  </a:solidFill>
                                  <a:latin typeface="Cambria Math" panose="02040503050406030204" pitchFamily="18" charset="0"/>
                                </a:rPr>
                                <m:t>𝑵</m:t>
                              </m:r>
                            </m:e>
                          </m:rad>
                        </m:den>
                      </m:f>
                      <m:r>
                        <a:rPr lang="it-IT" b="1" i="0" dirty="0" smtClean="0">
                          <a:solidFill>
                            <a:srgbClr val="C00000"/>
                          </a:solidFill>
                          <a:latin typeface="Cambria Math" panose="02040503050406030204" pitchFamily="18" charset="0"/>
                        </a:rPr>
                        <m:t>  </m:t>
                      </m:r>
                    </m:oMath>
                  </m:oMathPara>
                </a14:m>
                <a:endParaRPr lang="it-IT" b="1" dirty="0">
                  <a:solidFill>
                    <a:srgbClr val="C00000"/>
                  </a:solidFill>
                </a:endParaRPr>
              </a:p>
            </p:txBody>
          </p:sp>
        </mc:Choice>
        <mc:Fallback xmlns="">
          <p:sp>
            <p:nvSpPr>
              <p:cNvPr id="4" name="Rettangolo 3">
                <a:extLst>
                  <a:ext uri="{FF2B5EF4-FFF2-40B4-BE49-F238E27FC236}">
                    <a16:creationId xmlns:a16="http://schemas.microsoft.com/office/drawing/2014/main" id="{14C0247F-621A-420D-BE35-5B137371B5AD}"/>
                  </a:ext>
                </a:extLst>
              </p:cNvPr>
              <p:cNvSpPr>
                <a:spLocks noRot="1" noChangeAspect="1" noMove="1" noResize="1" noEditPoints="1" noAdjustHandles="1" noChangeArrowheads="1" noChangeShapeType="1" noTextEdit="1"/>
              </p:cNvSpPr>
              <p:nvPr/>
            </p:nvSpPr>
            <p:spPr>
              <a:xfrm>
                <a:off x="4214472" y="4663446"/>
                <a:ext cx="2848665" cy="664606"/>
              </a:xfrm>
              <a:prstGeom prst="rect">
                <a:avLst/>
              </a:prstGeom>
              <a:blipFill>
                <a:blip r:embed="rId3"/>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5635299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5959</Words>
  <Application>Microsoft Office PowerPoint</Application>
  <PresentationFormat>Widescreen</PresentationFormat>
  <Paragraphs>584</Paragraphs>
  <Slides>65</Slides>
  <Notes>2</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65</vt:i4>
      </vt:variant>
    </vt:vector>
  </HeadingPairs>
  <TitlesOfParts>
    <vt:vector size="74" baseType="lpstr">
      <vt:lpstr>Abadi</vt:lpstr>
      <vt:lpstr>Arial</vt:lpstr>
      <vt:lpstr>Calibri</vt:lpstr>
      <vt:lpstr>Calibri Light</vt:lpstr>
      <vt:lpstr>Cambria Math</vt:lpstr>
      <vt:lpstr>Comic Sans MS</vt:lpstr>
      <vt:lpstr>Comics</vt:lpstr>
      <vt:lpstr>Symbol</vt:lpstr>
      <vt:lpstr>Tema di Office</vt:lpstr>
      <vt:lpstr>Metodi Montecarlo per la Fisica Sperimentale </vt:lpstr>
      <vt:lpstr>Informazioni sul corso</vt:lpstr>
      <vt:lpstr>Programma del corso</vt:lpstr>
      <vt:lpstr>Materiale didattico:  </vt:lpstr>
      <vt:lpstr>Esempi di Studi presentati al colloquio finale</vt:lpstr>
      <vt:lpstr>Storia (breve) dei Metodi MC</vt:lpstr>
      <vt:lpstr>Ago di Buffon (1733) </vt:lpstr>
      <vt:lpstr>Una altra stima di «pi greco»  </vt:lpstr>
      <vt:lpstr>Stima dell’errore</vt:lpstr>
      <vt:lpstr>Esercizi</vt:lpstr>
      <vt:lpstr>Numeri casuali uniformi in [0,1] </vt:lpstr>
      <vt:lpstr>Implementazione Hardware di rand() </vt:lpstr>
      <vt:lpstr>Sequenze non ripetibili </vt:lpstr>
      <vt:lpstr>Esempio:  Accettanza geometrica </vt:lpstr>
      <vt:lpstr>Simulazioni Correlate </vt:lpstr>
      <vt:lpstr>Liste di numeri Pseudo-Casuali - Metodo delle Congruenze lineari  vedi  https://it.wikipedia.org/wiki/Generatore_lineare_congruenziale</vt:lpstr>
      <vt:lpstr>Sequenze pseudo-casuali  e Periodicità</vt:lpstr>
      <vt:lpstr>Montecarlo VS Metodi analitici </vt:lpstr>
      <vt:lpstr>Metodo dei trapezio</vt:lpstr>
      <vt:lpstr>Approssimazione parabolica </vt:lpstr>
      <vt:lpstr>Confronto con accuratezza MC e Integrali in dimensione d</vt:lpstr>
      <vt:lpstr>    Un teorema utile per il campionamento </vt:lpstr>
      <vt:lpstr>Campionamento Esatto </vt:lpstr>
      <vt:lpstr>Metodo del rigetto (Von Neumann, 1951)</vt:lpstr>
      <vt:lpstr>Rigetto ottimizzato </vt:lpstr>
      <vt:lpstr>Esercizi </vt:lpstr>
      <vt:lpstr>Presentazione standard di PowerPoint</vt:lpstr>
      <vt:lpstr>Presentazione standard di PowerPoint</vt:lpstr>
      <vt:lpstr>Presentazione standard di PowerPoint</vt:lpstr>
      <vt:lpstr>Alcune Applicazione dei Metodi Montecarlo</vt:lpstr>
      <vt:lpstr>Applicazione: Il  modello epidemiologico SI </vt:lpstr>
      <vt:lpstr>Equazioni del modello SI </vt:lpstr>
      <vt:lpstr>Soluzione Logistica  </vt:lpstr>
      <vt:lpstr>Campionare la distribuzione Logistica</vt:lpstr>
      <vt:lpstr> </vt:lpstr>
      <vt:lpstr>Distribuzione dei Ritardi  </vt:lpstr>
      <vt:lpstr>Scelta del modello per i ritardo </vt:lpstr>
      <vt:lpstr>Simulazione dei ritardi </vt:lpstr>
      <vt:lpstr>Simulazione dei ritardi </vt:lpstr>
      <vt:lpstr>Altri esempi di Integrali convolutori</vt:lpstr>
      <vt:lpstr>Il «mistero» dei grandi chi-square </vt:lpstr>
      <vt:lpstr>Presentazione standard di PowerPoint</vt:lpstr>
      <vt:lpstr>Presentazione standard di PowerPoint</vt:lpstr>
      <vt:lpstr>Generazione dei dati simulati </vt:lpstr>
      <vt:lpstr>  Generazione dei dati simulati : ciclo sul numero di misure annidato nel ciclo sulle lunghezze. Ogni «smearing»  corrisponde al campionamento di una distribuzione.  L’angolo viene scelto a caso uniforme tra un minimo e un massimo. Lo sperimentatore non si preoccupa di misurarlo !   (Fa bene ?)        </vt:lpstr>
      <vt:lpstr>Algoritmo di Analisi (o ricostruzione) </vt:lpstr>
      <vt:lpstr>Chi-square distribuzione nel caso «ideale»</vt:lpstr>
      <vt:lpstr>Chi-square distribuzione nel caso «lazy»</vt:lpstr>
      <vt:lpstr>Chi-square nel caso «inaccurate»</vt:lpstr>
      <vt:lpstr>Chi-square nel caso «trivial»</vt:lpstr>
      <vt:lpstr>Sistematica dovuta al non perfetto isocronismo</vt:lpstr>
      <vt:lpstr>Esercizi</vt:lpstr>
      <vt:lpstr>Best Fit a una circonferenza </vt:lpstr>
      <vt:lpstr>Algoritmo ingenuo ! </vt:lpstr>
      <vt:lpstr>Algoritmo meno ingenuo </vt:lpstr>
      <vt:lpstr>La simulazione mette in evidenza i dettagli</vt:lpstr>
      <vt:lpstr>Effetto Compton e Misura della massa dell’elettrone </vt:lpstr>
      <vt:lpstr>Cinematica  γ+ e^-→γ+e^-</vt:lpstr>
      <vt:lpstr>Dinamica   γ+ e^-→γ+e^-</vt:lpstr>
      <vt:lpstr>Scattering Compton  Diagramma polare Perdita di simmetria alle alte energia</vt:lpstr>
      <vt:lpstr>Esercizi  </vt:lpstr>
      <vt:lpstr> Cosa può dire la simulazione</vt:lpstr>
      <vt:lpstr>Problemi nella Simulazione</vt:lpstr>
      <vt:lpstr>Compton Edge </vt:lpstr>
      <vt:lpstr>Codice compton.py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Metodi Montecarlo per la Fisica Sperimentale </dc:title>
  <dc:creator>SERGIO GIUDICI</dc:creator>
  <cp:lastModifiedBy>SERGIO GIUDICI</cp:lastModifiedBy>
  <cp:revision>202</cp:revision>
  <dcterms:created xsi:type="dcterms:W3CDTF">2020-03-11T10:55:55Z</dcterms:created>
  <dcterms:modified xsi:type="dcterms:W3CDTF">2020-04-09T11:54:31Z</dcterms:modified>
</cp:coreProperties>
</file>