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11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88613-0B85-403D-92A7-6B6C545CB660}" type="datetimeFigureOut">
              <a:rPr lang="it-IT" smtClean="0"/>
              <a:t>12/03/2020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7E505-1ADA-4304-97E7-1919B4D0EBB1}" type="slidenum">
              <a:rPr lang="it-IT" smtClean="0"/>
              <a:t>‹N›</a:t>
            </a:fld>
            <a:endParaRPr lang="it-IT"/>
          </a:p>
        </p:txBody>
      </p:sp>
    </p:spTree>
    <p:extLst>
      <p:ext uri="{BB962C8B-B14F-4D97-AF65-F5344CB8AC3E}">
        <p14:creationId xmlns:p14="http://schemas.microsoft.com/office/powerpoint/2010/main" val="1502628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767E505-1ADA-4304-97E7-1919B4D0EBB1}" type="slidenum">
              <a:rPr lang="it-IT" smtClean="0"/>
              <a:t>7</a:t>
            </a:fld>
            <a:endParaRPr lang="it-IT"/>
          </a:p>
        </p:txBody>
      </p:sp>
    </p:spTree>
    <p:extLst>
      <p:ext uri="{BB962C8B-B14F-4D97-AF65-F5344CB8AC3E}">
        <p14:creationId xmlns:p14="http://schemas.microsoft.com/office/powerpoint/2010/main" val="184460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1E968-4BDA-4363-81D6-D6BD0FC146F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D22C395-31F5-49FE-827C-20EB4F8A2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757AA33-920D-4EC2-93BE-C68E299FB755}"/>
              </a:ext>
            </a:extLst>
          </p:cNvPr>
          <p:cNvSpPr>
            <a:spLocks noGrp="1"/>
          </p:cNvSpPr>
          <p:nvPr>
            <p:ph type="dt" sz="half" idx="10"/>
          </p:nvPr>
        </p:nvSpPr>
        <p:spPr/>
        <p:txBody>
          <a:bodyPr/>
          <a:lstStyle/>
          <a:p>
            <a:fld id="{1A3BF8E8-E514-488A-8533-83F354D3E341}" type="datetimeFigureOut">
              <a:rPr lang="it-IT" smtClean="0"/>
              <a:t>12/03/2020</a:t>
            </a:fld>
            <a:endParaRPr lang="it-IT"/>
          </a:p>
        </p:txBody>
      </p:sp>
      <p:sp>
        <p:nvSpPr>
          <p:cNvPr id="5" name="Segnaposto piè di pagina 4">
            <a:extLst>
              <a:ext uri="{FF2B5EF4-FFF2-40B4-BE49-F238E27FC236}">
                <a16:creationId xmlns:a16="http://schemas.microsoft.com/office/drawing/2014/main" id="{98DC41FF-C31E-45D7-9321-D3DC53274F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CBA9A3-27C6-46BF-8486-4E6AC865F7D8}"/>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08344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D43EDD-73CD-4326-8232-A1C4C92605B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622D35-B05C-47B7-980F-C23EEA13E5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7D41B4-7FA6-4BA5-8A9B-633C14D52449}"/>
              </a:ext>
            </a:extLst>
          </p:cNvPr>
          <p:cNvSpPr>
            <a:spLocks noGrp="1"/>
          </p:cNvSpPr>
          <p:nvPr>
            <p:ph type="dt" sz="half" idx="10"/>
          </p:nvPr>
        </p:nvSpPr>
        <p:spPr/>
        <p:txBody>
          <a:bodyPr/>
          <a:lstStyle/>
          <a:p>
            <a:fld id="{1A3BF8E8-E514-488A-8533-83F354D3E341}" type="datetimeFigureOut">
              <a:rPr lang="it-IT" smtClean="0"/>
              <a:t>12/03/2020</a:t>
            </a:fld>
            <a:endParaRPr lang="it-IT"/>
          </a:p>
        </p:txBody>
      </p:sp>
      <p:sp>
        <p:nvSpPr>
          <p:cNvPr id="5" name="Segnaposto piè di pagina 4">
            <a:extLst>
              <a:ext uri="{FF2B5EF4-FFF2-40B4-BE49-F238E27FC236}">
                <a16:creationId xmlns:a16="http://schemas.microsoft.com/office/drawing/2014/main" id="{BC373851-81A4-43DC-B58F-7246C263EBB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9EB935F-7812-4706-A51D-722CD7BC04AA}"/>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0195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FA69D2-5847-46EB-87AC-5DC0D683452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4FC2B98-9BA2-4548-A8BF-B71B132BC01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415F9F-1F9E-42CD-867F-87BF6DF2020A}"/>
              </a:ext>
            </a:extLst>
          </p:cNvPr>
          <p:cNvSpPr>
            <a:spLocks noGrp="1"/>
          </p:cNvSpPr>
          <p:nvPr>
            <p:ph type="dt" sz="half" idx="10"/>
          </p:nvPr>
        </p:nvSpPr>
        <p:spPr/>
        <p:txBody>
          <a:bodyPr/>
          <a:lstStyle/>
          <a:p>
            <a:fld id="{1A3BF8E8-E514-488A-8533-83F354D3E341}" type="datetimeFigureOut">
              <a:rPr lang="it-IT" smtClean="0"/>
              <a:t>12/03/2020</a:t>
            </a:fld>
            <a:endParaRPr lang="it-IT"/>
          </a:p>
        </p:txBody>
      </p:sp>
      <p:sp>
        <p:nvSpPr>
          <p:cNvPr id="5" name="Segnaposto piè di pagina 4">
            <a:extLst>
              <a:ext uri="{FF2B5EF4-FFF2-40B4-BE49-F238E27FC236}">
                <a16:creationId xmlns:a16="http://schemas.microsoft.com/office/drawing/2014/main" id="{89052C50-690F-4C48-B7DC-30A119AB4C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A232F5-5396-4D51-8063-4426CB0CC8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9254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F4D6F-F87A-49B7-BFD1-162A3CB1B9F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C10F2C5-1795-4CC6-A6A7-D912B00EBB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C87990-D810-40E5-BEC6-C62BFEB9DFEE}"/>
              </a:ext>
            </a:extLst>
          </p:cNvPr>
          <p:cNvSpPr>
            <a:spLocks noGrp="1"/>
          </p:cNvSpPr>
          <p:nvPr>
            <p:ph type="dt" sz="half" idx="10"/>
          </p:nvPr>
        </p:nvSpPr>
        <p:spPr/>
        <p:txBody>
          <a:bodyPr/>
          <a:lstStyle/>
          <a:p>
            <a:fld id="{1A3BF8E8-E514-488A-8533-83F354D3E341}" type="datetimeFigureOut">
              <a:rPr lang="it-IT" smtClean="0"/>
              <a:t>12/03/2020</a:t>
            </a:fld>
            <a:endParaRPr lang="it-IT"/>
          </a:p>
        </p:txBody>
      </p:sp>
      <p:sp>
        <p:nvSpPr>
          <p:cNvPr id="5" name="Segnaposto piè di pagina 4">
            <a:extLst>
              <a:ext uri="{FF2B5EF4-FFF2-40B4-BE49-F238E27FC236}">
                <a16:creationId xmlns:a16="http://schemas.microsoft.com/office/drawing/2014/main" id="{A15755DE-0D87-4401-99B8-9311289F0C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8F6EFC-8907-4B09-BAF7-855B5E25A9F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25237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18CD89-E7AA-4232-887E-AAEEF9C3A8E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EA5CF54-6295-4EFC-8079-398FD18F9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363609-DD65-487D-8F67-B222E0C9E293}"/>
              </a:ext>
            </a:extLst>
          </p:cNvPr>
          <p:cNvSpPr>
            <a:spLocks noGrp="1"/>
          </p:cNvSpPr>
          <p:nvPr>
            <p:ph type="dt" sz="half" idx="10"/>
          </p:nvPr>
        </p:nvSpPr>
        <p:spPr/>
        <p:txBody>
          <a:bodyPr/>
          <a:lstStyle/>
          <a:p>
            <a:fld id="{1A3BF8E8-E514-488A-8533-83F354D3E341}" type="datetimeFigureOut">
              <a:rPr lang="it-IT" smtClean="0"/>
              <a:t>12/03/2020</a:t>
            </a:fld>
            <a:endParaRPr lang="it-IT"/>
          </a:p>
        </p:txBody>
      </p:sp>
      <p:sp>
        <p:nvSpPr>
          <p:cNvPr id="5" name="Segnaposto piè di pagina 4">
            <a:extLst>
              <a:ext uri="{FF2B5EF4-FFF2-40B4-BE49-F238E27FC236}">
                <a16:creationId xmlns:a16="http://schemas.microsoft.com/office/drawing/2014/main" id="{C19182C5-E8BE-43FD-85D9-3152451EFD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FB3640-3CEE-4C4C-B370-19E3F3FFDE6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2968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07FB38-0C20-4C78-A536-8FDD33BF69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5B7262-9023-427E-A35C-7A38BDB366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0DA4A0C-33FD-433F-B346-2D1508B6234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D858D0D-79D7-4028-AF6D-94C536EFCD56}"/>
              </a:ext>
            </a:extLst>
          </p:cNvPr>
          <p:cNvSpPr>
            <a:spLocks noGrp="1"/>
          </p:cNvSpPr>
          <p:nvPr>
            <p:ph type="dt" sz="half" idx="10"/>
          </p:nvPr>
        </p:nvSpPr>
        <p:spPr/>
        <p:txBody>
          <a:bodyPr/>
          <a:lstStyle/>
          <a:p>
            <a:fld id="{1A3BF8E8-E514-488A-8533-83F354D3E341}" type="datetimeFigureOut">
              <a:rPr lang="it-IT" smtClean="0"/>
              <a:t>12/03/2020</a:t>
            </a:fld>
            <a:endParaRPr lang="it-IT"/>
          </a:p>
        </p:txBody>
      </p:sp>
      <p:sp>
        <p:nvSpPr>
          <p:cNvPr id="6" name="Segnaposto piè di pagina 5">
            <a:extLst>
              <a:ext uri="{FF2B5EF4-FFF2-40B4-BE49-F238E27FC236}">
                <a16:creationId xmlns:a16="http://schemas.microsoft.com/office/drawing/2014/main" id="{7F0DF388-4FBA-40A9-AACF-E1C32C9DBDF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A66DB59-AB49-4623-BA02-73E82524561D}"/>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89505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62C8B5-001D-433C-837F-D2B1C0A5C21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5E3AC8-4BA7-4401-929D-CFA1EE2D9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E8F1249-325F-43B2-AF5A-E88D2050E9C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CE58CF7-8930-437B-8503-381D5DFC1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FE2FB0B-5DA7-4D0C-AF75-496AF2F9E0F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0B7C94-0DBD-423C-AF2A-5EF6CA018919}"/>
              </a:ext>
            </a:extLst>
          </p:cNvPr>
          <p:cNvSpPr>
            <a:spLocks noGrp="1"/>
          </p:cNvSpPr>
          <p:nvPr>
            <p:ph type="dt" sz="half" idx="10"/>
          </p:nvPr>
        </p:nvSpPr>
        <p:spPr/>
        <p:txBody>
          <a:bodyPr/>
          <a:lstStyle/>
          <a:p>
            <a:fld id="{1A3BF8E8-E514-488A-8533-83F354D3E341}" type="datetimeFigureOut">
              <a:rPr lang="it-IT" smtClean="0"/>
              <a:t>12/03/2020</a:t>
            </a:fld>
            <a:endParaRPr lang="it-IT"/>
          </a:p>
        </p:txBody>
      </p:sp>
      <p:sp>
        <p:nvSpPr>
          <p:cNvPr id="8" name="Segnaposto piè di pagina 7">
            <a:extLst>
              <a:ext uri="{FF2B5EF4-FFF2-40B4-BE49-F238E27FC236}">
                <a16:creationId xmlns:a16="http://schemas.microsoft.com/office/drawing/2014/main" id="{31078AF4-7D15-4074-9108-D152EB80B93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02DC8B6-9E56-45E5-85B6-44B0E35AA0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17346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1D88EA-4921-4F18-B441-A2A5CFBECA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91D209-A06F-4A3C-AC2F-3FF776B02471}"/>
              </a:ext>
            </a:extLst>
          </p:cNvPr>
          <p:cNvSpPr>
            <a:spLocks noGrp="1"/>
          </p:cNvSpPr>
          <p:nvPr>
            <p:ph type="dt" sz="half" idx="10"/>
          </p:nvPr>
        </p:nvSpPr>
        <p:spPr/>
        <p:txBody>
          <a:bodyPr/>
          <a:lstStyle/>
          <a:p>
            <a:fld id="{1A3BF8E8-E514-488A-8533-83F354D3E341}" type="datetimeFigureOut">
              <a:rPr lang="it-IT" smtClean="0"/>
              <a:t>12/03/2020</a:t>
            </a:fld>
            <a:endParaRPr lang="it-IT"/>
          </a:p>
        </p:txBody>
      </p:sp>
      <p:sp>
        <p:nvSpPr>
          <p:cNvPr id="4" name="Segnaposto piè di pagina 3">
            <a:extLst>
              <a:ext uri="{FF2B5EF4-FFF2-40B4-BE49-F238E27FC236}">
                <a16:creationId xmlns:a16="http://schemas.microsoft.com/office/drawing/2014/main" id="{B36F54A5-C51E-4AA5-8D9C-3960D68BBA5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39D14AD-D0BF-481C-8873-E15D37E3E617}"/>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71079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490DFE-02F2-4C66-9930-F94AE7250500}"/>
              </a:ext>
            </a:extLst>
          </p:cNvPr>
          <p:cNvSpPr>
            <a:spLocks noGrp="1"/>
          </p:cNvSpPr>
          <p:nvPr>
            <p:ph type="dt" sz="half" idx="10"/>
          </p:nvPr>
        </p:nvSpPr>
        <p:spPr/>
        <p:txBody>
          <a:bodyPr/>
          <a:lstStyle/>
          <a:p>
            <a:fld id="{1A3BF8E8-E514-488A-8533-83F354D3E341}" type="datetimeFigureOut">
              <a:rPr lang="it-IT" smtClean="0"/>
              <a:t>12/03/2020</a:t>
            </a:fld>
            <a:endParaRPr lang="it-IT"/>
          </a:p>
        </p:txBody>
      </p:sp>
      <p:sp>
        <p:nvSpPr>
          <p:cNvPr id="3" name="Segnaposto piè di pagina 2">
            <a:extLst>
              <a:ext uri="{FF2B5EF4-FFF2-40B4-BE49-F238E27FC236}">
                <a16:creationId xmlns:a16="http://schemas.microsoft.com/office/drawing/2014/main" id="{3903D29F-94F0-400D-83FF-7C15301381A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D4E9C4-CC02-4581-B8D1-1D8985714A9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86883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A275B3-989D-4F71-BC7A-B5E3C5BA702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4A35CED-AC02-4C07-9A98-447D9E90D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C022999-3968-4B90-8184-106C18AE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2CD4C59-AE72-4F17-AB2C-62AB8D495B40}"/>
              </a:ext>
            </a:extLst>
          </p:cNvPr>
          <p:cNvSpPr>
            <a:spLocks noGrp="1"/>
          </p:cNvSpPr>
          <p:nvPr>
            <p:ph type="dt" sz="half" idx="10"/>
          </p:nvPr>
        </p:nvSpPr>
        <p:spPr/>
        <p:txBody>
          <a:bodyPr/>
          <a:lstStyle/>
          <a:p>
            <a:fld id="{1A3BF8E8-E514-488A-8533-83F354D3E341}" type="datetimeFigureOut">
              <a:rPr lang="it-IT" smtClean="0"/>
              <a:t>12/03/2020</a:t>
            </a:fld>
            <a:endParaRPr lang="it-IT"/>
          </a:p>
        </p:txBody>
      </p:sp>
      <p:sp>
        <p:nvSpPr>
          <p:cNvPr id="6" name="Segnaposto piè di pagina 5">
            <a:extLst>
              <a:ext uri="{FF2B5EF4-FFF2-40B4-BE49-F238E27FC236}">
                <a16:creationId xmlns:a16="http://schemas.microsoft.com/office/drawing/2014/main" id="{95D8BBBB-F12D-4713-90A4-1169ECFB3F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AE851F-0623-41AA-9118-FC0381E9B5E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72921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0A304-38C1-4E71-9C32-AA76F9707CB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195F25-4358-4B96-92A5-DB4D8D0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93DA457-0C62-4D80-AE64-F43015A1E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F94F419-A9E4-4946-9A12-8B819604E673}"/>
              </a:ext>
            </a:extLst>
          </p:cNvPr>
          <p:cNvSpPr>
            <a:spLocks noGrp="1"/>
          </p:cNvSpPr>
          <p:nvPr>
            <p:ph type="dt" sz="half" idx="10"/>
          </p:nvPr>
        </p:nvSpPr>
        <p:spPr/>
        <p:txBody>
          <a:bodyPr/>
          <a:lstStyle/>
          <a:p>
            <a:fld id="{1A3BF8E8-E514-488A-8533-83F354D3E341}" type="datetimeFigureOut">
              <a:rPr lang="it-IT" smtClean="0"/>
              <a:t>12/03/2020</a:t>
            </a:fld>
            <a:endParaRPr lang="it-IT"/>
          </a:p>
        </p:txBody>
      </p:sp>
      <p:sp>
        <p:nvSpPr>
          <p:cNvPr id="6" name="Segnaposto piè di pagina 5">
            <a:extLst>
              <a:ext uri="{FF2B5EF4-FFF2-40B4-BE49-F238E27FC236}">
                <a16:creationId xmlns:a16="http://schemas.microsoft.com/office/drawing/2014/main" id="{1A90A86E-4286-4940-AF49-BF531F1746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9E5AE4-75A4-45A9-B743-1F76248D7F8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69911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C05AB28-6B86-4CD4-A10F-74D6415AF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973F55-ACD7-48EE-A6DC-CBE16550F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41C89F-A4F0-4E53-AFA4-387AE87FA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BF8E8-E514-488A-8533-83F354D3E341}" type="datetimeFigureOut">
              <a:rPr lang="it-IT" smtClean="0"/>
              <a:t>12/03/2020</a:t>
            </a:fld>
            <a:endParaRPr lang="it-IT"/>
          </a:p>
        </p:txBody>
      </p:sp>
      <p:sp>
        <p:nvSpPr>
          <p:cNvPr id="5" name="Segnaposto piè di pagina 4">
            <a:extLst>
              <a:ext uri="{FF2B5EF4-FFF2-40B4-BE49-F238E27FC236}">
                <a16:creationId xmlns:a16="http://schemas.microsoft.com/office/drawing/2014/main" id="{B9191DBA-00B3-46B4-82ED-E56E7605B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2E90987-8841-4DA0-A117-261DDCCD6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22904-49BA-40AF-A23B-96A5916ADBF5}" type="slidenum">
              <a:rPr lang="it-IT" smtClean="0"/>
              <a:t>‹N›</a:t>
            </a:fld>
            <a:endParaRPr lang="it-IT"/>
          </a:p>
        </p:txBody>
      </p:sp>
    </p:spTree>
    <p:extLst>
      <p:ext uri="{BB962C8B-B14F-4D97-AF65-F5344CB8AC3E}">
        <p14:creationId xmlns:p14="http://schemas.microsoft.com/office/powerpoint/2010/main" val="166294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83E89E-387A-4F92-B3BD-DD8EF2597488}"/>
              </a:ext>
            </a:extLst>
          </p:cNvPr>
          <p:cNvSpPr>
            <a:spLocks noGrp="1"/>
          </p:cNvSpPr>
          <p:nvPr>
            <p:ph type="ctrTitle"/>
          </p:nvPr>
        </p:nvSpPr>
        <p:spPr/>
        <p:txBody>
          <a:bodyPr/>
          <a:lstStyle/>
          <a:p>
            <a:r>
              <a:rPr lang="it-IT" dirty="0"/>
              <a:t>Metodi Montecarlo per la Fisica Sperimentale </a:t>
            </a:r>
          </a:p>
        </p:txBody>
      </p:sp>
      <p:sp>
        <p:nvSpPr>
          <p:cNvPr id="3" name="Sottotitolo 2">
            <a:extLst>
              <a:ext uri="{FF2B5EF4-FFF2-40B4-BE49-F238E27FC236}">
                <a16:creationId xmlns:a16="http://schemas.microsoft.com/office/drawing/2014/main" id="{1EF8E532-4518-40C2-95E9-ED41833675DE}"/>
              </a:ext>
            </a:extLst>
          </p:cNvPr>
          <p:cNvSpPr>
            <a:spLocks noGrp="1"/>
          </p:cNvSpPr>
          <p:nvPr>
            <p:ph type="subTitle" idx="1"/>
          </p:nvPr>
        </p:nvSpPr>
        <p:spPr/>
        <p:txBody>
          <a:bodyPr/>
          <a:lstStyle/>
          <a:p>
            <a:r>
              <a:rPr lang="it-IT" dirty="0"/>
              <a:t>Sergio Giudici </a:t>
            </a:r>
          </a:p>
          <a:p>
            <a:r>
              <a:rPr lang="it-IT" dirty="0"/>
              <a:t>Dipartimento di Fisica – Università di Pisa </a:t>
            </a:r>
          </a:p>
          <a:p>
            <a:r>
              <a:rPr lang="it-IT" dirty="0"/>
              <a:t>sergio.giudici@unipi.it</a:t>
            </a:r>
          </a:p>
        </p:txBody>
      </p:sp>
    </p:spTree>
    <p:extLst>
      <p:ext uri="{BB962C8B-B14F-4D97-AF65-F5344CB8AC3E}">
        <p14:creationId xmlns:p14="http://schemas.microsoft.com/office/powerpoint/2010/main" val="446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85596D-38DE-4513-8D17-96B31A8B1246}"/>
              </a:ext>
            </a:extLst>
          </p:cNvPr>
          <p:cNvSpPr>
            <a:spLocks noGrp="1"/>
          </p:cNvSpPr>
          <p:nvPr>
            <p:ph type="title"/>
          </p:nvPr>
        </p:nvSpPr>
        <p:spPr/>
        <p:txBody>
          <a:bodyPr/>
          <a:lstStyle/>
          <a:p>
            <a:r>
              <a:rPr lang="it-IT" dirty="0"/>
              <a:t>Esercizi</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5D4F340-C7AD-41D5-8178-4E3172E193A7}"/>
                  </a:ext>
                </a:extLst>
              </p:cNvPr>
              <p:cNvSpPr>
                <a:spLocks noGrp="1"/>
              </p:cNvSpPr>
              <p:nvPr>
                <p:ph idx="1"/>
              </p:nvPr>
            </p:nvSpPr>
            <p:spPr/>
            <p:txBody>
              <a:bodyPr>
                <a:normAutofit fontScale="85000" lnSpcReduction="20000"/>
              </a:bodyPr>
              <a:lstStyle/>
              <a:p>
                <a:r>
                  <a:rPr lang="it-IT" dirty="0"/>
                  <a:t>Discutere l’errore nel caso in cui si stimi </a:t>
                </a:r>
                <a:r>
                  <a:rPr lang="it-IT" dirty="0" err="1"/>
                  <a:t>pi</a:t>
                </a:r>
                <a:r>
                  <a:rPr lang="it-IT" dirty="0"/>
                  <a:t> greco con un ottante di sfera ovvero con </a:t>
                </a:r>
                <a:r>
                  <a:rPr lang="it-IT" dirty="0" err="1"/>
                  <a:t>x,y,z</a:t>
                </a:r>
                <a:r>
                  <a:rPr lang="it-IT" dirty="0"/>
                  <a:t> uniformi in [0,1]  e valutando la probabilità </a:t>
                </a:r>
              </a:p>
              <a:p>
                <a:pPr marL="0" indent="0" algn="ctr">
                  <a:buNone/>
                </a:pPr>
                <a:endParaRPr lang="it-IT" dirty="0"/>
              </a:p>
              <a:p>
                <a:pPr marL="0" indent="0" algn="ctr">
                  <a:buNone/>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𝑃</m:t>
                      </m:r>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𝑥</m:t>
                              </m:r>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𝑦</m:t>
                              </m:r>
                            </m:e>
                            <m:sup>
                              <m:r>
                                <a:rPr lang="it-IT" i="1">
                                  <a:latin typeface="Cambria Math" panose="02040503050406030204" pitchFamily="18" charset="0"/>
                                </a:rPr>
                                <m:t>2</m:t>
                              </m:r>
                            </m:sup>
                          </m:s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𝑧</m:t>
                              </m:r>
                            </m:e>
                            <m:sup>
                              <m:r>
                                <a:rPr lang="it-IT" b="0" i="1" smtClean="0">
                                  <a:latin typeface="Cambria Math" panose="02040503050406030204" pitchFamily="18" charset="0"/>
                                </a:rPr>
                                <m:t>2</m:t>
                              </m:r>
                            </m:sup>
                          </m:sSup>
                          <m:r>
                            <a:rPr lang="it-IT" i="1">
                              <a:latin typeface="Cambria Math" panose="02040503050406030204" pitchFamily="18" charset="0"/>
                            </a:rPr>
                            <m:t>&lt;1</m:t>
                          </m:r>
                        </m:e>
                      </m:d>
                    </m:oMath>
                  </m:oMathPara>
                </a14:m>
                <a:endParaRPr lang="it-IT" dirty="0"/>
              </a:p>
              <a:p>
                <a:pPr marL="0" indent="0" algn="ctr">
                  <a:buNone/>
                </a:pPr>
                <a:endParaRPr lang="it-IT" dirty="0"/>
              </a:p>
              <a:p>
                <a:pPr algn="just"/>
                <a:r>
                  <a:rPr lang="it-IT" dirty="0"/>
                  <a:t>Si consideri il caso con  n variabili uniformi in [0,1]  (n-sfera)  e dire se «conviene» rispetto al caso bidimensionale </a:t>
                </a:r>
              </a:p>
              <a:p>
                <a:pPr marL="0" indent="0" algn="just">
                  <a:buNone/>
                </a:pPr>
                <a:endParaRPr lang="it-IT" dirty="0"/>
              </a:p>
              <a:p>
                <a:pPr marL="0" indent="0" algn="just">
                  <a:buNone/>
                </a:pPr>
                <a:endParaRPr lang="it-IT" dirty="0"/>
              </a:p>
              <a:p>
                <a:pPr marL="0" indent="0" algn="ctr">
                  <a:buNone/>
                </a:pPr>
                <a:endParaRPr lang="it-IT" dirty="0"/>
              </a:p>
              <a:p>
                <a:pPr marL="0" indent="0" algn="ctr">
                  <a:buNone/>
                </a:pPr>
                <a:r>
                  <a:rPr lang="it-IT" dirty="0"/>
                  <a:t>   </a:t>
                </a:r>
              </a:p>
              <a:p>
                <a:pPr marL="0" indent="0" algn="ctr">
                  <a:buNone/>
                </a:pPr>
                <a:r>
                  <a:rPr lang="it-IT" dirty="0"/>
                  <a:t>  </a:t>
                </a:r>
              </a:p>
            </p:txBody>
          </p:sp>
        </mc:Choice>
        <mc:Fallback>
          <p:sp>
            <p:nvSpPr>
              <p:cNvPr id="3" name="Segnaposto contenuto 2">
                <a:extLst>
                  <a:ext uri="{FF2B5EF4-FFF2-40B4-BE49-F238E27FC236}">
                    <a16:creationId xmlns:a16="http://schemas.microsoft.com/office/drawing/2014/main" id="{35D4F340-C7AD-41D5-8178-4E3172E193A7}"/>
                  </a:ext>
                </a:extLst>
              </p:cNvPr>
              <p:cNvSpPr>
                <a:spLocks noGrp="1" noRot="1" noChangeAspect="1" noMove="1" noResize="1" noEditPoints="1" noAdjustHandles="1" noChangeArrowheads="1" noChangeShapeType="1" noTextEdit="1"/>
              </p:cNvSpPr>
              <p:nvPr>
                <p:ph idx="1"/>
              </p:nvPr>
            </p:nvSpPr>
            <p:spPr>
              <a:blipFill>
                <a:blip r:embed="rId2"/>
                <a:stretch>
                  <a:fillRect l="-812" t="-3221" r="-870"/>
                </a:stretch>
              </a:blipFill>
            </p:spPr>
            <p:txBody>
              <a:bodyPr/>
              <a:lstStyle/>
              <a:p>
                <a:r>
                  <a:rPr lang="it-IT">
                    <a:noFill/>
                  </a:rPr>
                  <a:t> </a:t>
                </a:r>
              </a:p>
            </p:txBody>
          </p:sp>
        </mc:Fallback>
      </mc:AlternateContent>
    </p:spTree>
    <p:extLst>
      <p:ext uri="{BB962C8B-B14F-4D97-AF65-F5344CB8AC3E}">
        <p14:creationId xmlns:p14="http://schemas.microsoft.com/office/powerpoint/2010/main" val="180759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DB575A-1948-410D-A81C-F8549420E90A}"/>
              </a:ext>
            </a:extLst>
          </p:cNvPr>
          <p:cNvSpPr>
            <a:spLocks noGrp="1"/>
          </p:cNvSpPr>
          <p:nvPr>
            <p:ph type="title"/>
          </p:nvPr>
        </p:nvSpPr>
        <p:spPr/>
        <p:txBody>
          <a:bodyPr/>
          <a:lstStyle/>
          <a:p>
            <a:r>
              <a:rPr lang="it-IT" dirty="0"/>
              <a:t>Numeri casuali uniformi in [0,1] </a:t>
            </a:r>
          </a:p>
        </p:txBody>
      </p:sp>
      <p:sp>
        <p:nvSpPr>
          <p:cNvPr id="3" name="Segnaposto contenuto 2">
            <a:extLst>
              <a:ext uri="{FF2B5EF4-FFF2-40B4-BE49-F238E27FC236}">
                <a16:creationId xmlns:a16="http://schemas.microsoft.com/office/drawing/2014/main" id="{9C1D9700-0E58-43FD-BDC0-2F6AC08C2E9F}"/>
              </a:ext>
            </a:extLst>
          </p:cNvPr>
          <p:cNvSpPr>
            <a:spLocks noGrp="1"/>
          </p:cNvSpPr>
          <p:nvPr>
            <p:ph idx="1"/>
          </p:nvPr>
        </p:nvSpPr>
        <p:spPr/>
        <p:txBody>
          <a:bodyPr>
            <a:normAutofit/>
          </a:bodyPr>
          <a:lstStyle/>
          <a:p>
            <a:r>
              <a:rPr lang="it-IT" dirty="0"/>
              <a:t>La stima di π  si basa sul campionamento uniforme dell’intervallo [0,1]</a:t>
            </a:r>
          </a:p>
          <a:p>
            <a:r>
              <a:rPr lang="it-IT" dirty="0"/>
              <a:t>Come si realizza tale uniformità ? </a:t>
            </a:r>
          </a:p>
          <a:p>
            <a:r>
              <a:rPr lang="it-IT" dirty="0"/>
              <a:t>Si consideri un numero intero I a caso in formato binario con 64 bit</a:t>
            </a:r>
          </a:p>
          <a:p>
            <a:pPr marL="0" indent="0">
              <a:buNone/>
            </a:pPr>
            <a:r>
              <a:rPr lang="it-IT" b="1" dirty="0"/>
              <a:t>                                01101010010101001…00111  </a:t>
            </a:r>
          </a:p>
          <a:p>
            <a:r>
              <a:rPr lang="it-IT" b="1" dirty="0"/>
              <a:t>Si tratta di una successione casuale di 0 e 1 che in linea di principio  si potrebbe generare tirando una moneta 64 volte. </a:t>
            </a:r>
          </a:p>
          <a:p>
            <a:pPr algn="just"/>
            <a:r>
              <a:rPr lang="it-IT" dirty="0"/>
              <a:t>Il massimo di questi numeri è </a:t>
            </a:r>
            <a:r>
              <a:rPr lang="it-IT" b="1" dirty="0"/>
              <a:t>IMAX = 2</a:t>
            </a:r>
            <a:r>
              <a:rPr lang="it-IT" b="1" baseline="30000" dirty="0"/>
              <a:t> n-1 </a:t>
            </a:r>
          </a:p>
          <a:p>
            <a:pPr algn="just"/>
            <a:r>
              <a:rPr lang="it-IT" b="1" dirty="0"/>
              <a:t>Allora I/IMAX è uniforme in [0,1]   </a:t>
            </a:r>
          </a:p>
        </p:txBody>
      </p:sp>
    </p:spTree>
    <p:extLst>
      <p:ext uri="{BB962C8B-B14F-4D97-AF65-F5344CB8AC3E}">
        <p14:creationId xmlns:p14="http://schemas.microsoft.com/office/powerpoint/2010/main" val="3193679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68BBC-9A92-4444-999D-92169B2835FE}"/>
              </a:ext>
            </a:extLst>
          </p:cNvPr>
          <p:cNvSpPr>
            <a:spLocks noGrp="1"/>
          </p:cNvSpPr>
          <p:nvPr>
            <p:ph type="title"/>
          </p:nvPr>
        </p:nvSpPr>
        <p:spPr/>
        <p:txBody>
          <a:bodyPr/>
          <a:lstStyle/>
          <a:p>
            <a:r>
              <a:rPr lang="it-IT" dirty="0"/>
              <a:t>Cosa è Rand() …. Hardware o Software ? </a:t>
            </a:r>
          </a:p>
        </p:txBody>
      </p:sp>
      <p:sp>
        <p:nvSpPr>
          <p:cNvPr id="3" name="Segnaposto contenuto 2">
            <a:extLst>
              <a:ext uri="{FF2B5EF4-FFF2-40B4-BE49-F238E27FC236}">
                <a16:creationId xmlns:a16="http://schemas.microsoft.com/office/drawing/2014/main" id="{9FBB03E7-A76E-4450-A1D1-16383E3DB418}"/>
              </a:ext>
            </a:extLst>
          </p:cNvPr>
          <p:cNvSpPr>
            <a:spLocks noGrp="1"/>
          </p:cNvSpPr>
          <p:nvPr>
            <p:ph idx="1"/>
          </p:nvPr>
        </p:nvSpPr>
        <p:spPr/>
        <p:txBody>
          <a:bodyPr>
            <a:normAutofit fontScale="92500"/>
          </a:bodyPr>
          <a:lstStyle/>
          <a:p>
            <a:r>
              <a:rPr lang="it-IT" dirty="0"/>
              <a:t>Cosa potrebbe essere l’analogo di «tirare un moneta» all’interno di un calcolatore?  Come si fa ad essere sicuri della uniformità ? </a:t>
            </a:r>
          </a:p>
          <a:p>
            <a:r>
              <a:rPr lang="it-IT" dirty="0"/>
              <a:t>Alcuni hanno proposto le fluttuazioni della corrente che circola in una resistenza: Un amperometro (abbastanza sensibile) sarebbe un generatore di numeri casuali </a:t>
            </a:r>
          </a:p>
          <a:p>
            <a:r>
              <a:rPr lang="it-IT" dirty="0"/>
              <a:t>In fisica delle alte energie si usa qualche volta un processo casuale per sorteggiare l’istante in cui «scaricare» lo stato di un detector (un trucco per studiare  l’attività accidentale come  raggi cosmici, interazione del fascio con gas residuo, canali </a:t>
            </a:r>
            <a:r>
              <a:rPr lang="it-IT" dirty="0" err="1"/>
              <a:t>noisy</a:t>
            </a:r>
            <a:r>
              <a:rPr lang="it-IT" dirty="0"/>
              <a:t>, </a:t>
            </a:r>
            <a:r>
              <a:rPr lang="it-IT" dirty="0" err="1"/>
              <a:t>etc</a:t>
            </a:r>
            <a:r>
              <a:rPr lang="it-IT" dirty="0"/>
              <a:t>…) . Per «</a:t>
            </a:r>
            <a:r>
              <a:rPr lang="it-IT" dirty="0" err="1"/>
              <a:t>triggerare</a:t>
            </a:r>
            <a:r>
              <a:rPr lang="it-IT" dirty="0"/>
              <a:t>» l’istante si può usare il decadimento radioattivo (come avviene nel «gatto di </a:t>
            </a:r>
            <a:r>
              <a:rPr lang="it-IT" dirty="0" err="1"/>
              <a:t>Schroedinger</a:t>
            </a:r>
            <a:r>
              <a:rPr lang="it-IT" dirty="0"/>
              <a:t>»), L’emissione di una particella alfa è di fatto un generatore di numeri casuali!</a:t>
            </a:r>
          </a:p>
          <a:p>
            <a:pPr marL="0" indent="0">
              <a:buNone/>
            </a:pPr>
            <a:endParaRPr lang="it-IT" dirty="0"/>
          </a:p>
        </p:txBody>
      </p:sp>
    </p:spTree>
    <p:extLst>
      <p:ext uri="{BB962C8B-B14F-4D97-AF65-F5344CB8AC3E}">
        <p14:creationId xmlns:p14="http://schemas.microsoft.com/office/powerpoint/2010/main" val="59832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44DD08-292D-4179-856D-CCC839CBF6B1}"/>
              </a:ext>
            </a:extLst>
          </p:cNvPr>
          <p:cNvSpPr>
            <a:spLocks noGrp="1"/>
          </p:cNvSpPr>
          <p:nvPr>
            <p:ph type="title"/>
          </p:nvPr>
        </p:nvSpPr>
        <p:spPr/>
        <p:txBody>
          <a:bodyPr/>
          <a:lstStyle/>
          <a:p>
            <a:r>
              <a:rPr lang="it-IT" dirty="0"/>
              <a:t>Liste di numeri casuali </a:t>
            </a:r>
          </a:p>
        </p:txBody>
      </p:sp>
      <p:sp>
        <p:nvSpPr>
          <p:cNvPr id="3" name="Segnaposto contenuto 2">
            <a:extLst>
              <a:ext uri="{FF2B5EF4-FFF2-40B4-BE49-F238E27FC236}">
                <a16:creationId xmlns:a16="http://schemas.microsoft.com/office/drawing/2014/main" id="{FE1C0750-3E02-4011-B9F6-237118EF6C69}"/>
              </a:ext>
            </a:extLst>
          </p:cNvPr>
          <p:cNvSpPr>
            <a:spLocks noGrp="1"/>
          </p:cNvSpPr>
          <p:nvPr>
            <p:ph idx="1"/>
          </p:nvPr>
        </p:nvSpPr>
        <p:spPr/>
        <p:txBody>
          <a:bodyPr/>
          <a:lstStyle/>
          <a:p>
            <a:r>
              <a:rPr lang="it-IT" dirty="0"/>
              <a:t>La soluzione amperometro o emissione radioattiva garantisce l’uniformità e fornisce una lista di numeri casuali </a:t>
            </a:r>
          </a:p>
          <a:p>
            <a:r>
              <a:rPr lang="it-IT" dirty="0"/>
              <a:t>A meno che non si «salvi» la lista essa non sarà ripetibile.</a:t>
            </a:r>
          </a:p>
          <a:p>
            <a:r>
              <a:rPr lang="it-IT" dirty="0"/>
              <a:t>Perché vogliamo garantire la ripetibilità ?  </a:t>
            </a:r>
          </a:p>
          <a:p>
            <a:r>
              <a:rPr lang="it-IT" dirty="0"/>
              <a:t>L’esigenza nasce dal caso delle «Simulazioni Correlate»</a:t>
            </a:r>
          </a:p>
        </p:txBody>
      </p:sp>
    </p:spTree>
    <p:extLst>
      <p:ext uri="{BB962C8B-B14F-4D97-AF65-F5344CB8AC3E}">
        <p14:creationId xmlns:p14="http://schemas.microsoft.com/office/powerpoint/2010/main" val="35258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B5B78F-46BF-42B6-86DA-1AF34BA3CAE7}"/>
              </a:ext>
            </a:extLst>
          </p:cNvPr>
          <p:cNvSpPr>
            <a:spLocks noGrp="1"/>
          </p:cNvSpPr>
          <p:nvPr>
            <p:ph type="title"/>
          </p:nvPr>
        </p:nvSpPr>
        <p:spPr/>
        <p:txBody>
          <a:bodyPr/>
          <a:lstStyle/>
          <a:p>
            <a:r>
              <a:rPr lang="it-IT" dirty="0"/>
              <a:t>Esempio:  Accettanza geometrica </a:t>
            </a:r>
          </a:p>
        </p:txBody>
      </p:sp>
      <p:pic>
        <p:nvPicPr>
          <p:cNvPr id="5" name="Segnaposto contenuto 4" descr="Immagine che contiene screenshot&#10;&#10;Descrizione generata automaticamente">
            <a:extLst>
              <a:ext uri="{FF2B5EF4-FFF2-40B4-BE49-F238E27FC236}">
                <a16:creationId xmlns:a16="http://schemas.microsoft.com/office/drawing/2014/main" id="{BC61FCC6-81AD-4F86-95F5-47D126236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025" y="1825625"/>
            <a:ext cx="8853949" cy="4351338"/>
          </a:xfrm>
        </p:spPr>
      </p:pic>
    </p:spTree>
    <p:extLst>
      <p:ext uri="{BB962C8B-B14F-4D97-AF65-F5344CB8AC3E}">
        <p14:creationId xmlns:p14="http://schemas.microsoft.com/office/powerpoint/2010/main" val="38125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A6D13-64CB-42D9-AF5E-4C337D307488}"/>
              </a:ext>
            </a:extLst>
          </p:cNvPr>
          <p:cNvSpPr>
            <a:spLocks noGrp="1"/>
          </p:cNvSpPr>
          <p:nvPr>
            <p:ph type="title"/>
          </p:nvPr>
        </p:nvSpPr>
        <p:spPr/>
        <p:txBody>
          <a:bodyPr/>
          <a:lstStyle/>
          <a:p>
            <a:r>
              <a:rPr lang="it-IT" dirty="0"/>
              <a:t>Simulazioni Correlate </a:t>
            </a:r>
          </a:p>
        </p:txBody>
      </p:sp>
      <p:sp>
        <p:nvSpPr>
          <p:cNvPr id="3" name="Segnaposto contenuto 2">
            <a:extLst>
              <a:ext uri="{FF2B5EF4-FFF2-40B4-BE49-F238E27FC236}">
                <a16:creationId xmlns:a16="http://schemas.microsoft.com/office/drawing/2014/main" id="{122F582D-82EB-442E-97C9-AE7D31E54DA9}"/>
              </a:ext>
            </a:extLst>
          </p:cNvPr>
          <p:cNvSpPr>
            <a:spLocks noGrp="1"/>
          </p:cNvSpPr>
          <p:nvPr>
            <p:ph idx="1"/>
          </p:nvPr>
        </p:nvSpPr>
        <p:spPr>
          <a:xfrm>
            <a:off x="838200" y="1885260"/>
            <a:ext cx="10515600" cy="4351338"/>
          </a:xfrm>
        </p:spPr>
        <p:txBody>
          <a:bodyPr>
            <a:normAutofit fontScale="92500" lnSpcReduction="10000"/>
          </a:bodyPr>
          <a:lstStyle/>
          <a:p>
            <a:r>
              <a:rPr lang="it-IT" dirty="0"/>
              <a:t>Invece di tentare l’integrazione numerica si possono «generare» eventi (nel senso Montecarlo!)  e stimare l’accettanza per via statistica</a:t>
            </a:r>
          </a:p>
          <a:p>
            <a:r>
              <a:rPr lang="it-IT" dirty="0"/>
              <a:t>Confrontando due diverse geometria, in generale si ottengono accettanze diverse:  A1 e A2</a:t>
            </a:r>
          </a:p>
          <a:p>
            <a:r>
              <a:rPr lang="it-IT" b="1" dirty="0"/>
              <a:t>Domanda? </a:t>
            </a:r>
            <a:r>
              <a:rPr lang="it-IT" dirty="0"/>
              <a:t>A1 e A2 differiscono perché la geometria è cambiata oppure a causa delle fluttuazioni statistiche nella generazione degli eventi ?  Come si possono «separare» i due effetti</a:t>
            </a:r>
          </a:p>
          <a:p>
            <a:r>
              <a:rPr lang="it-IT" dirty="0"/>
              <a:t>Risposta: Basta «illuminare» le due diverse geometrie con gli stessi eventi: la differenza tra A1 e A2 sarà dovuta solo al cambio di geometria! </a:t>
            </a:r>
          </a:p>
          <a:p>
            <a:r>
              <a:rPr lang="it-IT" b="1" dirty="0"/>
              <a:t>Per garantire la medesima «illuminazione» bisogna ripetere la stessa sequenza di numeri casuali </a:t>
            </a:r>
            <a:r>
              <a:rPr lang="it-IT" b="1" dirty="0">
                <a:sym typeface="Wingdings" panose="05000000000000000000" pitchFamily="2" charset="2"/>
              </a:rPr>
              <a:t> ripetibilità </a:t>
            </a:r>
            <a:r>
              <a:rPr lang="it-IT" b="1" dirty="0"/>
              <a:t> </a:t>
            </a:r>
          </a:p>
          <a:p>
            <a:endParaRPr lang="it-IT" dirty="0"/>
          </a:p>
        </p:txBody>
      </p:sp>
    </p:spTree>
    <p:extLst>
      <p:ext uri="{BB962C8B-B14F-4D97-AF65-F5344CB8AC3E}">
        <p14:creationId xmlns:p14="http://schemas.microsoft.com/office/powerpoint/2010/main" val="244761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84EE5D-C583-4392-AD77-BC25C6E80878}"/>
              </a:ext>
            </a:extLst>
          </p:cNvPr>
          <p:cNvSpPr>
            <a:spLocks noGrp="1"/>
          </p:cNvSpPr>
          <p:nvPr>
            <p:ph type="title"/>
          </p:nvPr>
        </p:nvSpPr>
        <p:spPr>
          <a:xfrm>
            <a:off x="838200" y="365125"/>
            <a:ext cx="10515600" cy="2119658"/>
          </a:xfrm>
        </p:spPr>
        <p:txBody>
          <a:bodyPr>
            <a:normAutofit/>
          </a:bodyPr>
          <a:lstStyle/>
          <a:p>
            <a:pPr algn="ctr"/>
            <a:r>
              <a:rPr lang="it-IT" sz="2800" b="1" dirty="0"/>
              <a:t>Liste di numeri Pseudo-Casuali - Metodo delle Congruenze lineari </a:t>
            </a:r>
            <a:br>
              <a:rPr lang="it-IT" sz="2800" b="1" dirty="0"/>
            </a:br>
            <a:r>
              <a:rPr lang="it-IT" sz="2800" b="1" dirty="0"/>
              <a:t>https://it.wikipedia.org/wiki/Generatore_lineare_congruenziale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FBD9EE97-C284-4687-BC62-98ABE71BBCD0}"/>
                  </a:ext>
                </a:extLst>
              </p:cNvPr>
              <p:cNvSpPr>
                <a:spLocks noGrp="1"/>
              </p:cNvSpPr>
              <p:nvPr>
                <p:ph idx="1"/>
              </p:nvPr>
            </p:nvSpPr>
            <p:spPr>
              <a:xfrm>
                <a:off x="1196008" y="2197549"/>
                <a:ext cx="10515600" cy="4351338"/>
              </a:xfrm>
            </p:spPr>
            <p:txBody>
              <a:bodyPr>
                <a:normAutofit fontScale="77500" lnSpcReduction="20000"/>
              </a:bodyPr>
              <a:lstStyle/>
              <a:p>
                <a:pPr marL="0" indent="0">
                  <a:buNone/>
                </a:pPr>
                <a:r>
                  <a:rPr lang="it-IT" dirty="0"/>
                  <a:t>Si consideri la successione definita per ricorrenza </a:t>
                </a:r>
              </a:p>
              <a:p>
                <a:pPr marL="0" indent="0">
                  <a:buNone/>
                </a:pP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r>
                            <a:rPr lang="it-IT" b="0" i="1" smtClean="0">
                              <a:latin typeface="Cambria Math" panose="02040503050406030204" pitchFamily="18" charset="0"/>
                            </a:rPr>
                            <m:t>+</m:t>
                          </m:r>
                          <m:r>
                            <a:rPr lang="it-IT" b="0" i="1" smtClean="0">
                              <a:latin typeface="Cambria Math" panose="02040503050406030204" pitchFamily="18" charset="0"/>
                            </a:rPr>
                            <m:t>1</m:t>
                          </m:r>
                          <m:r>
                            <a:rPr lang="it-IT" b="0" i="1" smtClean="0">
                              <a:latin typeface="Cambria Math" panose="02040503050406030204" pitchFamily="18" charset="0"/>
                            </a:rPr>
                            <m:t>  </m:t>
                          </m:r>
                        </m:sub>
                      </m:sSub>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𝑎</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r>
                            <a:rPr lang="it-IT" b="0" i="1" smtClean="0">
                              <a:latin typeface="Cambria Math" panose="02040503050406030204" pitchFamily="18" charset="0"/>
                            </a:rPr>
                            <m:t>+</m:t>
                          </m:r>
                          <m:r>
                            <a:rPr lang="it-IT" b="0" i="1" smtClean="0">
                              <a:latin typeface="Cambria Math" panose="02040503050406030204" pitchFamily="18" charset="0"/>
                            </a:rPr>
                            <m:t>𝑐</m:t>
                          </m:r>
                        </m:e>
                      </m:d>
                      <m:r>
                        <a:rPr lang="it-IT" b="0" i="1" smtClean="0">
                          <a:latin typeface="Cambria Math" panose="02040503050406030204" pitchFamily="18" charset="0"/>
                        </a:rPr>
                        <m:t> </m:t>
                      </m:r>
                      <m:r>
                        <a:rPr lang="it-IT" b="0" i="1" smtClean="0">
                          <a:latin typeface="Cambria Math" panose="02040503050406030204" pitchFamily="18" charset="0"/>
                        </a:rPr>
                        <m:t>𝑚𝑜𝑑</m:t>
                      </m:r>
                      <m:r>
                        <a:rPr lang="it-IT" b="0" i="1" smtClean="0">
                          <a:latin typeface="Cambria Math" panose="02040503050406030204" pitchFamily="18" charset="0"/>
                        </a:rPr>
                        <m:t> </m:t>
                      </m:r>
                      <m:r>
                        <a:rPr lang="it-IT" b="0" i="1" smtClean="0">
                          <a:latin typeface="Cambria Math" panose="02040503050406030204" pitchFamily="18" charset="0"/>
                        </a:rPr>
                        <m:t>𝑚</m:t>
                      </m:r>
                    </m:oMath>
                  </m:oMathPara>
                </a14:m>
                <a:endParaRPr lang="it-IT" b="0" dirty="0"/>
              </a:p>
              <a:p>
                <a:pPr marL="0" indent="0">
                  <a:buNone/>
                </a:pPr>
                <a:endParaRPr lang="it-IT" dirty="0"/>
              </a:p>
              <a:p>
                <a:pPr marL="0" indent="0">
                  <a:buNone/>
                </a:pPr>
                <a:r>
                  <a:rPr lang="it-IT" dirty="0"/>
                  <a:t>I numeri cadono nell’intervallo  0 ≤ x ≤ m-1  se dividiamo per m-1 fornisce numeri in [0,1]. </a:t>
                </a:r>
              </a:p>
              <a:p>
                <a:pPr marL="0" indent="0">
                  <a:buNone/>
                </a:pPr>
                <a:r>
                  <a:rPr lang="it-IT" b="1" dirty="0"/>
                  <a:t>La successione è deterministica ma «sembra» casuale. Provate a fare l’esercizio di ingegneria inversa: data la lista determinare </a:t>
                </a:r>
                <a:r>
                  <a:rPr lang="it-IT" b="1" dirty="0" err="1"/>
                  <a:t>a,c,m</a:t>
                </a:r>
                <a:r>
                  <a:rPr lang="it-IT" b="1" dirty="0"/>
                  <a:t>… ( ma anche solo immaginare che dietro ci sta la congruenza lineare!)</a:t>
                </a:r>
                <a:r>
                  <a:rPr lang="it-IT" dirty="0"/>
                  <a:t> </a:t>
                </a:r>
              </a:p>
              <a:p>
                <a:pPr marL="0" indent="0">
                  <a:buNone/>
                </a:pPr>
                <a:endParaRPr lang="it-IT" dirty="0"/>
              </a:p>
              <a:p>
                <a:pPr marL="0" indent="0">
                  <a:buNone/>
                </a:pPr>
                <a:r>
                  <a:rPr lang="it-IT" dirty="0"/>
                  <a:t>Gioco: Dire come prosegue la successione 3,3,3,7,6,3,5,4,4,5, …. </a:t>
                </a:r>
              </a:p>
              <a:p>
                <a:pPr marL="0" indent="0">
                  <a:buNone/>
                </a:pPr>
                <a:r>
                  <a:rPr lang="it-IT" dirty="0"/>
                  <a:t>(soluzione a fine corso)  </a:t>
                </a:r>
              </a:p>
              <a:p>
                <a:pPr marL="0" indent="0">
                  <a:buNone/>
                </a:pPr>
                <a:r>
                  <a:rPr lang="it-IT" dirty="0"/>
                  <a:t>In un episodio della serie Doctor Who si scopre di vivere in mondo virtuale (à la Matrix) … generando a caso  numeri interi. Trovare l’episodio … non ricordo il titolo! </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endParaRPr lang="it-IT" dirty="0"/>
              </a:p>
            </p:txBody>
          </p:sp>
        </mc:Choice>
        <mc:Fallback>
          <p:sp>
            <p:nvSpPr>
              <p:cNvPr id="3" name="Segnaposto contenuto 2">
                <a:extLst>
                  <a:ext uri="{FF2B5EF4-FFF2-40B4-BE49-F238E27FC236}">
                    <a16:creationId xmlns:a16="http://schemas.microsoft.com/office/drawing/2014/main" id="{FBD9EE97-C284-4687-BC62-98ABE71BBCD0}"/>
                  </a:ext>
                </a:extLst>
              </p:cNvPr>
              <p:cNvSpPr>
                <a:spLocks noGrp="1" noRot="1" noChangeAspect="1" noMove="1" noResize="1" noEditPoints="1" noAdjustHandles="1" noChangeArrowheads="1" noChangeShapeType="1" noTextEdit="1"/>
              </p:cNvSpPr>
              <p:nvPr>
                <p:ph idx="1"/>
              </p:nvPr>
            </p:nvSpPr>
            <p:spPr>
              <a:xfrm>
                <a:off x="1196008" y="2197549"/>
                <a:ext cx="10515600" cy="4351338"/>
              </a:xfrm>
              <a:blipFill>
                <a:blip r:embed="rId2"/>
                <a:stretch>
                  <a:fillRect l="-754" t="-2801" b="-420"/>
                </a:stretch>
              </a:blipFill>
            </p:spPr>
            <p:txBody>
              <a:bodyPr/>
              <a:lstStyle/>
              <a:p>
                <a:r>
                  <a:rPr lang="it-IT">
                    <a:noFill/>
                  </a:rPr>
                  <a:t> </a:t>
                </a:r>
              </a:p>
            </p:txBody>
          </p:sp>
        </mc:Fallback>
      </mc:AlternateContent>
    </p:spTree>
    <p:extLst>
      <p:ext uri="{BB962C8B-B14F-4D97-AF65-F5344CB8AC3E}">
        <p14:creationId xmlns:p14="http://schemas.microsoft.com/office/powerpoint/2010/main" val="161085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2F2E5-A6A3-450B-B1B3-3845960B6DC4}"/>
              </a:ext>
            </a:extLst>
          </p:cNvPr>
          <p:cNvSpPr>
            <a:spLocks noGrp="1"/>
          </p:cNvSpPr>
          <p:nvPr>
            <p:ph type="title"/>
          </p:nvPr>
        </p:nvSpPr>
        <p:spPr/>
        <p:txBody>
          <a:bodyPr/>
          <a:lstStyle/>
          <a:p>
            <a:r>
              <a:rPr lang="it-IT" dirty="0"/>
              <a:t>Numeri pseudo-casuali e ripetibilità</a:t>
            </a:r>
          </a:p>
        </p:txBody>
      </p:sp>
      <p:sp>
        <p:nvSpPr>
          <p:cNvPr id="3" name="Segnaposto contenuto 2">
            <a:extLst>
              <a:ext uri="{FF2B5EF4-FFF2-40B4-BE49-F238E27FC236}">
                <a16:creationId xmlns:a16="http://schemas.microsoft.com/office/drawing/2014/main" id="{B2E2E4AC-A939-4812-810E-43FDB06A8F1A}"/>
              </a:ext>
            </a:extLst>
          </p:cNvPr>
          <p:cNvSpPr>
            <a:spLocks noGrp="1"/>
          </p:cNvSpPr>
          <p:nvPr>
            <p:ph idx="1"/>
          </p:nvPr>
        </p:nvSpPr>
        <p:spPr/>
        <p:txBody>
          <a:bodyPr/>
          <a:lstStyle/>
          <a:p>
            <a:r>
              <a:rPr lang="it-IT" dirty="0"/>
              <a:t>La lista è ripercorribile: basta partire dallo stesso </a:t>
            </a:r>
            <a:r>
              <a:rPr lang="it-IT" b="1" dirty="0"/>
              <a:t>seme X0 </a:t>
            </a:r>
          </a:p>
          <a:p>
            <a:r>
              <a:rPr lang="it-IT" dirty="0"/>
              <a:t>Esiste letteratura copiosa sui numeri </a:t>
            </a:r>
            <a:r>
              <a:rPr lang="it-IT" dirty="0" err="1"/>
              <a:t>pesudo</a:t>
            </a:r>
            <a:r>
              <a:rPr lang="it-IT" dirty="0"/>
              <a:t>-casuali (teoria dei numeri)  … ovviamente non ce ne occupiamo ! </a:t>
            </a:r>
          </a:p>
          <a:p>
            <a:r>
              <a:rPr lang="it-IT" dirty="0"/>
              <a:t>Le congruenze lineari forniscono liste periodiche. Al massimo hanno periodo uguale a m  (dimostrarlo!) </a:t>
            </a:r>
          </a:p>
          <a:p>
            <a:r>
              <a:rPr lang="it-IT" dirty="0"/>
              <a:t>Ovviamente sono apprezzati gli algoritmi che hanno periodo maggiore possibile </a:t>
            </a:r>
          </a:p>
          <a:p>
            <a:r>
              <a:rPr lang="it-IT" dirty="0"/>
              <a:t>Esercizio:  </a:t>
            </a:r>
            <a:r>
              <a:rPr lang="it-IT" b="1" dirty="0"/>
              <a:t>Dire cosa succede se stimate «</a:t>
            </a:r>
            <a:r>
              <a:rPr lang="it-IT" b="1" dirty="0" err="1"/>
              <a:t>pi</a:t>
            </a:r>
            <a:r>
              <a:rPr lang="it-IT" b="1" dirty="0"/>
              <a:t> greco» utilizzando n volte la stessa successione di m numeri pseudo-casuali</a:t>
            </a:r>
          </a:p>
        </p:txBody>
      </p:sp>
    </p:spTree>
    <p:extLst>
      <p:ext uri="{BB962C8B-B14F-4D97-AF65-F5344CB8AC3E}">
        <p14:creationId xmlns:p14="http://schemas.microsoft.com/office/powerpoint/2010/main" val="80047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283DF3-F77A-495F-8B7A-95D12F80945A}"/>
              </a:ext>
            </a:extLst>
          </p:cNvPr>
          <p:cNvSpPr>
            <a:spLocks noGrp="1"/>
          </p:cNvSpPr>
          <p:nvPr>
            <p:ph type="title"/>
          </p:nvPr>
        </p:nvSpPr>
        <p:spPr/>
        <p:txBody>
          <a:bodyPr/>
          <a:lstStyle/>
          <a:p>
            <a:pPr algn="ctr"/>
            <a:r>
              <a:rPr lang="it-IT" b="1" dirty="0"/>
              <a:t>Informazioni sul corso</a:t>
            </a:r>
          </a:p>
        </p:txBody>
      </p:sp>
      <p:sp>
        <p:nvSpPr>
          <p:cNvPr id="3" name="Segnaposto contenuto 2">
            <a:extLst>
              <a:ext uri="{FF2B5EF4-FFF2-40B4-BE49-F238E27FC236}">
                <a16:creationId xmlns:a16="http://schemas.microsoft.com/office/drawing/2014/main" id="{13823161-F1A5-439A-8147-9EA404F91EBE}"/>
              </a:ext>
            </a:extLst>
          </p:cNvPr>
          <p:cNvSpPr>
            <a:spLocks noGrp="1"/>
          </p:cNvSpPr>
          <p:nvPr>
            <p:ph idx="1"/>
          </p:nvPr>
        </p:nvSpPr>
        <p:spPr>
          <a:xfrm>
            <a:off x="838200" y="1690688"/>
            <a:ext cx="10515600" cy="4486275"/>
          </a:xfrm>
        </p:spPr>
        <p:txBody>
          <a:bodyPr>
            <a:normAutofit fontScale="92500" lnSpcReduction="10000"/>
          </a:bodyPr>
          <a:lstStyle/>
          <a:p>
            <a:pPr algn="just"/>
            <a:r>
              <a:rPr lang="it-IT" b="1" dirty="0"/>
              <a:t>Codice 185BB </a:t>
            </a:r>
            <a:r>
              <a:rPr lang="it-IT" dirty="0"/>
              <a:t>;  </a:t>
            </a:r>
            <a:r>
              <a:rPr lang="it-IT" b="1" dirty="0"/>
              <a:t>Settore FIS-01 </a:t>
            </a:r>
            <a:r>
              <a:rPr lang="it-IT" dirty="0"/>
              <a:t>; </a:t>
            </a:r>
            <a:r>
              <a:rPr lang="it-IT" b="1" dirty="0"/>
              <a:t>6 CFU</a:t>
            </a:r>
            <a:r>
              <a:rPr lang="it-IT" dirty="0"/>
              <a:t> , </a:t>
            </a:r>
            <a:r>
              <a:rPr lang="it-IT" b="1" dirty="0"/>
              <a:t>36h </a:t>
            </a:r>
            <a:endParaRPr lang="it-IT" dirty="0"/>
          </a:p>
          <a:p>
            <a:pPr algn="just"/>
            <a:r>
              <a:rPr lang="it-IT" b="1" dirty="0"/>
              <a:t>Obiettivi</a:t>
            </a:r>
            <a:r>
              <a:rPr lang="it-IT" dirty="0"/>
              <a:t>: </a:t>
            </a:r>
            <a:r>
              <a:rPr lang="en-US" dirty="0"/>
              <a:t>Students are expected to acquire The mathematical basis of statistical sampling as a tool for computational problem. </a:t>
            </a:r>
            <a:r>
              <a:rPr lang="en-US" dirty="0" err="1"/>
              <a:t>Skillness</a:t>
            </a:r>
            <a:r>
              <a:rPr lang="en-US" dirty="0"/>
              <a:t> in applying pseudo-random number techniques for simulation in physics. Skill in the realization of algorithms based on pseudo-random number</a:t>
            </a:r>
          </a:p>
          <a:p>
            <a:pPr algn="just"/>
            <a:r>
              <a:rPr lang="en-US" b="1" dirty="0" err="1"/>
              <a:t>Modalità</a:t>
            </a:r>
            <a:r>
              <a:rPr lang="en-US" b="1" dirty="0"/>
              <a:t> </a:t>
            </a:r>
            <a:r>
              <a:rPr lang="en-US" b="1" dirty="0" err="1"/>
              <a:t>Esame</a:t>
            </a:r>
            <a:r>
              <a:rPr lang="en-US" dirty="0"/>
              <a:t>:   Final oral exam and  Written report. During the exam student must be able to demonstrate to know the mathematical basis of the statistical sampling method (50 % weight) and must be able to present and discuss with property of expression a specific problem (50% weight) assigned by the teacher, considering the interests of the student. Student must demonstrate the ability to approach a circumscribed research problem and organize an effective exposition of the results.</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01902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F2E11B-8D9A-46FE-9DF2-8054DDAF06CC}"/>
              </a:ext>
            </a:extLst>
          </p:cNvPr>
          <p:cNvSpPr>
            <a:spLocks noGrp="1"/>
          </p:cNvSpPr>
          <p:nvPr>
            <p:ph type="title"/>
          </p:nvPr>
        </p:nvSpPr>
        <p:spPr/>
        <p:txBody>
          <a:bodyPr/>
          <a:lstStyle/>
          <a:p>
            <a:pPr algn="ctr"/>
            <a:r>
              <a:rPr lang="it-IT" b="1"/>
              <a:t>Programma del corso</a:t>
            </a:r>
            <a:endParaRPr lang="it-IT" b="1" dirty="0"/>
          </a:p>
        </p:txBody>
      </p:sp>
      <p:sp>
        <p:nvSpPr>
          <p:cNvPr id="3" name="Segnaposto contenuto 2">
            <a:extLst>
              <a:ext uri="{FF2B5EF4-FFF2-40B4-BE49-F238E27FC236}">
                <a16:creationId xmlns:a16="http://schemas.microsoft.com/office/drawing/2014/main" id="{6922B7C6-7547-4113-8307-A9DDE62290BF}"/>
              </a:ext>
            </a:extLst>
          </p:cNvPr>
          <p:cNvSpPr>
            <a:spLocks noGrp="1"/>
          </p:cNvSpPr>
          <p:nvPr>
            <p:ph idx="1"/>
          </p:nvPr>
        </p:nvSpPr>
        <p:spPr/>
        <p:txBody>
          <a:bodyPr>
            <a:normAutofit lnSpcReduction="10000"/>
          </a:bodyPr>
          <a:lstStyle/>
          <a:p>
            <a:r>
              <a:rPr lang="it-IT" b="1" dirty="0"/>
              <a:t>Richiami di statistica e Fondamenti teorici del Metodo</a:t>
            </a:r>
          </a:p>
          <a:p>
            <a:r>
              <a:rPr lang="it-IT" b="1" dirty="0"/>
              <a:t>Numeri pseudo-casuali e campionamento di distribuzioni assegnate</a:t>
            </a:r>
          </a:p>
          <a:p>
            <a:r>
              <a:rPr lang="it-IT" b="1" dirty="0"/>
              <a:t>Architettura di una simulazione: generazione e ricostruzione</a:t>
            </a:r>
          </a:p>
          <a:p>
            <a:pPr marL="0" indent="0">
              <a:buNone/>
            </a:pPr>
            <a:r>
              <a:rPr lang="it-IT" dirty="0"/>
              <a:t>Sono discusse applicazioni specifiche tenendo conto degli interessi dei partecipanti. Esempi di argomenti trattati: </a:t>
            </a:r>
          </a:p>
          <a:p>
            <a:r>
              <a:rPr lang="it-IT" b="1" dirty="0"/>
              <a:t>Funzione di risposta di un detector in Fisica delle Alte Energie</a:t>
            </a:r>
            <a:endParaRPr lang="it-IT" dirty="0"/>
          </a:p>
          <a:p>
            <a:r>
              <a:rPr lang="it-IT" b="1" dirty="0" err="1"/>
              <a:t>fit</a:t>
            </a:r>
            <a:r>
              <a:rPr lang="it-IT" b="1" dirty="0"/>
              <a:t> cinematici e algoritmi di ricostruzione</a:t>
            </a:r>
            <a:endParaRPr lang="it-IT" dirty="0"/>
          </a:p>
          <a:p>
            <a:r>
              <a:rPr lang="it-IT" b="1" dirty="0"/>
              <a:t>simulazione della interazione radiazione-materia</a:t>
            </a:r>
            <a:r>
              <a:rPr lang="it-IT" dirty="0"/>
              <a:t> </a:t>
            </a:r>
          </a:p>
          <a:p>
            <a:r>
              <a:rPr lang="it-IT" b="1" dirty="0"/>
              <a:t>simulazioni Hamiltoniane con effetti stocastici</a:t>
            </a:r>
          </a:p>
          <a:p>
            <a:endParaRPr lang="it-IT" dirty="0"/>
          </a:p>
        </p:txBody>
      </p:sp>
    </p:spTree>
    <p:extLst>
      <p:ext uri="{BB962C8B-B14F-4D97-AF65-F5344CB8AC3E}">
        <p14:creationId xmlns:p14="http://schemas.microsoft.com/office/powerpoint/2010/main" val="407382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55BE4C-1C2E-43DC-A0DF-2A5D8766DCFB}"/>
              </a:ext>
            </a:extLst>
          </p:cNvPr>
          <p:cNvSpPr>
            <a:spLocks noGrp="1"/>
          </p:cNvSpPr>
          <p:nvPr>
            <p:ph type="title"/>
          </p:nvPr>
        </p:nvSpPr>
        <p:spPr/>
        <p:txBody>
          <a:bodyPr/>
          <a:lstStyle/>
          <a:p>
            <a:r>
              <a:rPr lang="it-IT" dirty="0"/>
              <a:t>Materiale didattico:  </a:t>
            </a:r>
          </a:p>
        </p:txBody>
      </p:sp>
      <p:sp>
        <p:nvSpPr>
          <p:cNvPr id="3" name="Segnaposto contenuto 2">
            <a:extLst>
              <a:ext uri="{FF2B5EF4-FFF2-40B4-BE49-F238E27FC236}">
                <a16:creationId xmlns:a16="http://schemas.microsoft.com/office/drawing/2014/main" id="{22C6C484-6761-4FC5-A6BA-70F4E8A2B834}"/>
              </a:ext>
            </a:extLst>
          </p:cNvPr>
          <p:cNvSpPr>
            <a:spLocks noGrp="1"/>
          </p:cNvSpPr>
          <p:nvPr>
            <p:ph idx="1"/>
          </p:nvPr>
        </p:nvSpPr>
        <p:spPr/>
        <p:txBody>
          <a:bodyPr>
            <a:normAutofit fontScale="92500"/>
          </a:bodyPr>
          <a:lstStyle/>
          <a:p>
            <a:r>
              <a:rPr lang="it-IT" b="1" dirty="0"/>
              <a:t>Testo di riferimento:  Rotondi A. et al, «Probabilità, Statistica e Simulazioni» , Springer 2004 (I capitoli relativi alla simulazione) </a:t>
            </a:r>
          </a:p>
          <a:p>
            <a:r>
              <a:rPr lang="it-IT" dirty="0"/>
              <a:t>Altro materiale utilizzato in passato</a:t>
            </a:r>
          </a:p>
          <a:p>
            <a:r>
              <a:rPr lang="en-US" dirty="0"/>
              <a:t>Levin C.S. "Calculation of positron range and its effect on the fundamental limit of positron emission tomography system spatial resolution", Phys. Med. Biol. 44 (1999) 781–799</a:t>
            </a:r>
          </a:p>
          <a:p>
            <a:r>
              <a:rPr lang="en-US" dirty="0"/>
              <a:t>Pia M.G. et al. "Epistemic and systematic uncertainties in </a:t>
            </a:r>
            <a:r>
              <a:rPr lang="en-US" dirty="0" err="1"/>
              <a:t>Montecarlo</a:t>
            </a:r>
            <a:r>
              <a:rPr lang="en-US" dirty="0"/>
              <a:t> Simulation: an investigation in proton Bragg peak simulation",  </a:t>
            </a:r>
            <a:r>
              <a:rPr lang="en-US" dirty="0" err="1"/>
              <a:t>arXiv</a:t>
            </a:r>
            <a:r>
              <a:rPr lang="en-US" dirty="0"/>
              <a:t> , 2010 </a:t>
            </a:r>
          </a:p>
          <a:p>
            <a:r>
              <a:rPr lang="en-US" dirty="0" err="1"/>
              <a:t>Beisbart</a:t>
            </a:r>
            <a:r>
              <a:rPr lang="en-US" dirty="0"/>
              <a:t> C., How Can Computer Simulations Produce New Knowledge?, European Journal for Philosophy of Science 2 (2012), S. 395-434</a:t>
            </a:r>
          </a:p>
          <a:p>
            <a:endParaRPr lang="en-US" dirty="0"/>
          </a:p>
          <a:p>
            <a:endParaRPr lang="en-US" dirty="0"/>
          </a:p>
          <a:p>
            <a:endParaRPr lang="it-IT" dirty="0"/>
          </a:p>
        </p:txBody>
      </p:sp>
    </p:spTree>
    <p:extLst>
      <p:ext uri="{BB962C8B-B14F-4D97-AF65-F5344CB8AC3E}">
        <p14:creationId xmlns:p14="http://schemas.microsoft.com/office/powerpoint/2010/main" val="353697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28ABAC-46C1-4680-AEB9-0A97E52E2A41}"/>
              </a:ext>
            </a:extLst>
          </p:cNvPr>
          <p:cNvSpPr>
            <a:spLocks noGrp="1"/>
          </p:cNvSpPr>
          <p:nvPr>
            <p:ph type="title"/>
          </p:nvPr>
        </p:nvSpPr>
        <p:spPr/>
        <p:txBody>
          <a:bodyPr/>
          <a:lstStyle/>
          <a:p>
            <a:pPr algn="ctr"/>
            <a:r>
              <a:rPr lang="it-IT" b="1" dirty="0"/>
              <a:t>Esempi di Studi presentati al colloquio finale</a:t>
            </a:r>
          </a:p>
        </p:txBody>
      </p:sp>
      <p:sp>
        <p:nvSpPr>
          <p:cNvPr id="3" name="Segnaposto contenuto 2">
            <a:extLst>
              <a:ext uri="{FF2B5EF4-FFF2-40B4-BE49-F238E27FC236}">
                <a16:creationId xmlns:a16="http://schemas.microsoft.com/office/drawing/2014/main" id="{28E0C996-E71D-44DD-85D5-F7E372851C4B}"/>
              </a:ext>
            </a:extLst>
          </p:cNvPr>
          <p:cNvSpPr>
            <a:spLocks noGrp="1"/>
          </p:cNvSpPr>
          <p:nvPr>
            <p:ph idx="1"/>
          </p:nvPr>
        </p:nvSpPr>
        <p:spPr/>
        <p:txBody>
          <a:bodyPr>
            <a:normAutofit/>
          </a:bodyPr>
          <a:lstStyle/>
          <a:p>
            <a:r>
              <a:rPr lang="it-IT" dirty="0"/>
              <a:t>Studio della risoluzione spaziale del sistema GPS ed effetti dovuti alla ionosfera   </a:t>
            </a:r>
          </a:p>
          <a:p>
            <a:r>
              <a:rPr lang="it-IT" dirty="0"/>
              <a:t>Simulazione di uno spettrometro per un esperimento di Fisica delle Alte Energie </a:t>
            </a:r>
          </a:p>
          <a:p>
            <a:r>
              <a:rPr lang="it-IT" dirty="0"/>
              <a:t>Simulazione della tracciatura PET di un fascio di protoni incidente su target d’acqua</a:t>
            </a:r>
          </a:p>
          <a:p>
            <a:r>
              <a:rPr lang="it-IT" dirty="0"/>
              <a:t>Tecniche di ricostruzione di campo stellare tramite l’algoritmo STARFIND</a:t>
            </a:r>
          </a:p>
        </p:txBody>
      </p:sp>
    </p:spTree>
    <p:extLst>
      <p:ext uri="{BB962C8B-B14F-4D97-AF65-F5344CB8AC3E}">
        <p14:creationId xmlns:p14="http://schemas.microsoft.com/office/powerpoint/2010/main" val="86045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D0EAE-B465-490E-8994-EA633EC01F2C}"/>
              </a:ext>
            </a:extLst>
          </p:cNvPr>
          <p:cNvSpPr>
            <a:spLocks noGrp="1"/>
          </p:cNvSpPr>
          <p:nvPr>
            <p:ph type="title"/>
          </p:nvPr>
        </p:nvSpPr>
        <p:spPr/>
        <p:txBody>
          <a:bodyPr/>
          <a:lstStyle/>
          <a:p>
            <a:r>
              <a:rPr lang="it-IT" dirty="0"/>
              <a:t>Una breve storia del Metodo</a:t>
            </a:r>
          </a:p>
        </p:txBody>
      </p:sp>
      <p:sp>
        <p:nvSpPr>
          <p:cNvPr id="3" name="Segnaposto contenuto 2">
            <a:extLst>
              <a:ext uri="{FF2B5EF4-FFF2-40B4-BE49-F238E27FC236}">
                <a16:creationId xmlns:a16="http://schemas.microsoft.com/office/drawing/2014/main" id="{CE4AF5AE-1BD8-45EA-837D-F7D17778233B}"/>
              </a:ext>
            </a:extLst>
          </p:cNvPr>
          <p:cNvSpPr>
            <a:spLocks noGrp="1"/>
          </p:cNvSpPr>
          <p:nvPr>
            <p:ph idx="1"/>
          </p:nvPr>
        </p:nvSpPr>
        <p:spPr/>
        <p:txBody>
          <a:bodyPr>
            <a:normAutofit fontScale="92500" lnSpcReduction="10000"/>
          </a:bodyPr>
          <a:lstStyle/>
          <a:p>
            <a:pPr algn="just"/>
            <a:r>
              <a:rPr lang="it-IT" b="1" dirty="0"/>
              <a:t>1733 </a:t>
            </a:r>
            <a:r>
              <a:rPr lang="it-IT" dirty="0"/>
              <a:t>: Problema dell’ago di Buffon «</a:t>
            </a:r>
            <a:r>
              <a:rPr lang="it-IT" b="1" dirty="0"/>
              <a:t>Essai d’</a:t>
            </a:r>
            <a:r>
              <a:rPr lang="it-IT" b="1" dirty="0" err="1"/>
              <a:t>arithmétique</a:t>
            </a:r>
            <a:r>
              <a:rPr lang="it-IT" b="1" dirty="0"/>
              <a:t> morale»</a:t>
            </a:r>
            <a:endParaRPr lang="it-IT" dirty="0"/>
          </a:p>
          <a:p>
            <a:pPr algn="just"/>
            <a:r>
              <a:rPr lang="it-IT" b="1" i="1" dirty="0"/>
              <a:t>1940s </a:t>
            </a:r>
            <a:r>
              <a:rPr lang="it-IT" dirty="0"/>
              <a:t> :  L’invenzione del metodo è attribuita a S. </a:t>
            </a:r>
            <a:r>
              <a:rPr lang="it-IT" dirty="0" err="1"/>
              <a:t>Ulam</a:t>
            </a:r>
            <a:r>
              <a:rPr lang="it-IT" dirty="0"/>
              <a:t>, J. Von Neumann, N. Metropolis.  I primi due erano coinvolti nel Progetto Manhattan (bomba atomica).  Si pensi al problema di determinare la massa critica di Uranio affinché si inneschi la reazione  a catena.  ( cfr. Markov Chain) </a:t>
            </a:r>
          </a:p>
          <a:p>
            <a:pPr algn="just"/>
            <a:r>
              <a:rPr lang="it-IT" dirty="0" err="1"/>
              <a:t>Ulam</a:t>
            </a:r>
            <a:r>
              <a:rPr lang="it-IT" dirty="0"/>
              <a:t>, von Neumann e Metropolis hanno sviluppato algoritmi per implementare il campionamento statistico su calcolatori e studiato modi per facilitare la soluzione di problemi deterministici (Integrazione numerica, </a:t>
            </a:r>
            <a:r>
              <a:rPr lang="it-IT" dirty="0" err="1"/>
              <a:t>eq</a:t>
            </a:r>
            <a:r>
              <a:rPr lang="it-IT" dirty="0"/>
              <a:t>. alle derivate parziali, etc..) utilizzando metodi basati sul campionamento statistico. </a:t>
            </a:r>
          </a:p>
          <a:p>
            <a:pPr algn="just"/>
            <a:r>
              <a:rPr lang="it-IT" b="1" dirty="0"/>
              <a:t>1949: </a:t>
            </a:r>
            <a:r>
              <a:rPr lang="it-IT" dirty="0" err="1"/>
              <a:t>Ulam</a:t>
            </a:r>
            <a:r>
              <a:rPr lang="it-IT" dirty="0"/>
              <a:t> e Metropolis,  «</a:t>
            </a:r>
            <a:r>
              <a:rPr lang="it-IT" i="1" dirty="0"/>
              <a:t>The Montecarlo Method</a:t>
            </a:r>
            <a:r>
              <a:rPr lang="it-IT" dirty="0"/>
              <a:t>», Journal of American Statistical Association, 44 (247) , 335-341, 1949</a:t>
            </a:r>
          </a:p>
          <a:p>
            <a:endParaRPr lang="it-IT" dirty="0"/>
          </a:p>
        </p:txBody>
      </p:sp>
    </p:spTree>
    <p:extLst>
      <p:ext uri="{BB962C8B-B14F-4D97-AF65-F5344CB8AC3E}">
        <p14:creationId xmlns:p14="http://schemas.microsoft.com/office/powerpoint/2010/main" val="45992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F06E96-68F8-4495-8538-3935270DB883}"/>
              </a:ext>
            </a:extLst>
          </p:cNvPr>
          <p:cNvSpPr>
            <a:spLocks noGrp="1"/>
          </p:cNvSpPr>
          <p:nvPr>
            <p:ph type="title"/>
          </p:nvPr>
        </p:nvSpPr>
        <p:spPr/>
        <p:txBody>
          <a:bodyPr/>
          <a:lstStyle/>
          <a:p>
            <a:pPr algn="ctr"/>
            <a:r>
              <a:rPr lang="it-IT" b="1" dirty="0"/>
              <a:t>Ago di Buffon (1733) </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8A2C19F0-FEE5-44A4-BBB2-B1CEB1589535}"/>
                  </a:ext>
                </a:extLst>
              </p:cNvPr>
              <p:cNvSpPr>
                <a:spLocks noGrp="1"/>
              </p:cNvSpPr>
              <p:nvPr>
                <p:ph idx="1"/>
              </p:nvPr>
            </p:nvSpPr>
            <p:spPr>
              <a:xfrm>
                <a:off x="838200" y="1418897"/>
                <a:ext cx="10515600" cy="4758066"/>
              </a:xfrm>
            </p:spPr>
            <p:txBody>
              <a:bodyPr>
                <a:normAutofit fontScale="40000" lnSpcReduction="20000"/>
              </a:bodyPr>
              <a:lstStyle/>
              <a:p>
                <a:pPr marL="0" indent="0" algn="just">
                  <a:buNone/>
                </a:pPr>
                <a:r>
                  <a:rPr lang="it-IT" sz="4200" dirty="0"/>
                  <a:t>Si supponga un motivo decorativo a strisce parallele (per esempio un pavimento in parquet o un tappeto a strisce), tutte della stessa larghezza, su cui si lancia in modo casuale un ago. Qual è la probabilità che l'ago cada in una posizione in cui tocca una linea fra le due strisce?</a:t>
                </a:r>
              </a:p>
              <a:p>
                <a:pPr marL="0" indent="0" algn="just">
                  <a:buNone/>
                </a:pPr>
                <a:r>
                  <a:rPr lang="it-IT" sz="4200" dirty="0"/>
                  <a:t>Se la spaziatura è pari alla lunghezza dell’ago  si ha    </a:t>
                </a:r>
                <a14:m>
                  <m:oMath xmlns:m="http://schemas.openxmlformats.org/officeDocument/2006/math">
                    <m:r>
                      <a:rPr lang="it-IT" sz="4200" b="1" i="0" smtClean="0">
                        <a:solidFill>
                          <a:srgbClr val="C00000"/>
                        </a:solidFill>
                        <a:latin typeface="Cambria Math" panose="02040503050406030204" pitchFamily="18" charset="0"/>
                        <a:ea typeface="Cambria Math" panose="02040503050406030204" pitchFamily="18" charset="0"/>
                      </a:rPr>
                      <m:t>𝐩</m:t>
                    </m:r>
                    <m:r>
                      <a:rPr lang="it-IT" sz="4200" b="1" i="1" smtClean="0">
                        <a:solidFill>
                          <a:srgbClr val="C00000"/>
                        </a:solidFill>
                        <a:latin typeface="Cambria Math" panose="02040503050406030204" pitchFamily="18" charset="0"/>
                        <a:ea typeface="Cambria Math" panose="02040503050406030204" pitchFamily="18" charset="0"/>
                      </a:rPr>
                      <m:t>=</m:t>
                    </m:r>
                    <m:f>
                      <m:fPr>
                        <m:ctrlPr>
                          <a:rPr lang="it-IT" sz="4200" b="1" i="1" smtClean="0">
                            <a:solidFill>
                              <a:srgbClr val="C00000"/>
                            </a:solidFill>
                            <a:latin typeface="Cambria Math" panose="02040503050406030204" pitchFamily="18" charset="0"/>
                            <a:ea typeface="Cambria Math" panose="02040503050406030204" pitchFamily="18" charset="0"/>
                          </a:rPr>
                        </m:ctrlPr>
                      </m:fPr>
                      <m:num>
                        <m:r>
                          <a:rPr lang="it-IT" sz="4200" b="1" i="1" smtClean="0">
                            <a:solidFill>
                              <a:srgbClr val="C00000"/>
                            </a:solidFill>
                            <a:latin typeface="Cambria Math" panose="02040503050406030204" pitchFamily="18" charset="0"/>
                            <a:ea typeface="Cambria Math" panose="02040503050406030204" pitchFamily="18" charset="0"/>
                          </a:rPr>
                          <m:t>𝟐</m:t>
                        </m:r>
                      </m:num>
                      <m:den>
                        <m:r>
                          <a:rPr lang="el-GR" sz="4200" b="1" i="1" smtClean="0">
                            <a:solidFill>
                              <a:srgbClr val="C00000"/>
                            </a:solidFill>
                            <a:latin typeface="Cambria Math" panose="02040503050406030204" pitchFamily="18" charset="0"/>
                            <a:ea typeface="Cambria Math" panose="02040503050406030204" pitchFamily="18" charset="0"/>
                          </a:rPr>
                          <m:t>𝝅</m:t>
                        </m:r>
                      </m:den>
                    </m:f>
                    <m:r>
                      <a:rPr lang="it-IT" sz="4200" b="1" i="1" smtClean="0">
                        <a:solidFill>
                          <a:srgbClr val="C00000"/>
                        </a:solidFill>
                        <a:latin typeface="Cambria Math" panose="02040503050406030204" pitchFamily="18" charset="0"/>
                        <a:ea typeface="Cambria Math" panose="02040503050406030204" pitchFamily="18" charset="0"/>
                      </a:rPr>
                      <m:t> </m:t>
                    </m:r>
                  </m:oMath>
                </a14:m>
                <a:r>
                  <a:rPr lang="it-IT" sz="4200" b="1" dirty="0">
                    <a:solidFill>
                      <a:srgbClr val="C00000"/>
                    </a:solidFill>
                  </a:rPr>
                  <a:t>  </a:t>
                </a:r>
                <a:r>
                  <a:rPr lang="it-IT" sz="4200" dirty="0"/>
                  <a:t> (dimostrarlo per esercizio</a:t>
                </a:r>
              </a:p>
              <a:p>
                <a:pPr marL="0" indent="0" algn="just">
                  <a:buNone/>
                </a:pPr>
                <a:r>
                  <a:rPr lang="it-IT" sz="4200" dirty="0"/>
                  <a:t>Indicato con N</a:t>
                </a:r>
                <a:r>
                  <a:rPr lang="it-IT" sz="4200" baseline="-25000" dirty="0"/>
                  <a:t>S</a:t>
                </a:r>
                <a:r>
                  <a:rPr lang="it-IT" sz="4200" dirty="0"/>
                  <a:t> il numero di successi su un totale di N lanci  si ha </a:t>
                </a:r>
              </a:p>
              <a:p>
                <a:pPr marL="0" indent="0" algn="ctr">
                  <a:buNone/>
                </a:pPr>
                <a:endParaRPr lang="it-IT" sz="4200" dirty="0"/>
              </a:p>
              <a:p>
                <a:pPr marL="0" indent="0" algn="ctr">
                  <a:buNone/>
                </a:pPr>
                <a14:m>
                  <m:oMath xmlns:m="http://schemas.openxmlformats.org/officeDocument/2006/math">
                    <m:func>
                      <m:funcPr>
                        <m:ctrlPr>
                          <a:rPr lang="pt-BR" sz="4200" b="1" i="1" smtClean="0">
                            <a:solidFill>
                              <a:srgbClr val="C00000"/>
                            </a:solidFill>
                            <a:latin typeface="Cambria Math" panose="02040503050406030204" pitchFamily="18" charset="0"/>
                          </a:rPr>
                        </m:ctrlPr>
                      </m:funcPr>
                      <m:fName>
                        <m:limLow>
                          <m:limLowPr>
                            <m:ctrlPr>
                              <a:rPr lang="pt-BR" sz="4200" b="1" i="1" smtClean="0">
                                <a:solidFill>
                                  <a:srgbClr val="C00000"/>
                                </a:solidFill>
                                <a:latin typeface="Cambria Math" panose="02040503050406030204" pitchFamily="18" charset="0"/>
                              </a:rPr>
                            </m:ctrlPr>
                          </m:limLowPr>
                          <m:e>
                            <m:r>
                              <a:rPr lang="pt-BR" sz="4200" b="1" i="0" smtClean="0">
                                <a:solidFill>
                                  <a:srgbClr val="C00000"/>
                                </a:solidFill>
                                <a:latin typeface="Cambria Math" panose="02040503050406030204" pitchFamily="18" charset="0"/>
                              </a:rPr>
                              <m:t>𝐥𝐢𝐦</m:t>
                            </m:r>
                          </m:e>
                          <m:lim>
                            <m:r>
                              <a:rPr lang="it-IT" sz="4200" b="1" i="1" smtClean="0">
                                <a:solidFill>
                                  <a:srgbClr val="C00000"/>
                                </a:solidFill>
                                <a:latin typeface="Cambria Math" panose="02040503050406030204" pitchFamily="18" charset="0"/>
                              </a:rPr>
                              <m:t>𝑵</m:t>
                            </m:r>
                            <m:r>
                              <a:rPr lang="pt-BR" sz="4200" b="1" i="1" smtClean="0">
                                <a:solidFill>
                                  <a:srgbClr val="C00000"/>
                                </a:solidFill>
                                <a:latin typeface="Cambria Math" panose="02040503050406030204" pitchFamily="18" charset="0"/>
                              </a:rPr>
                              <m:t>→</m:t>
                            </m:r>
                            <m:r>
                              <a:rPr lang="pt-BR" sz="4200" b="1" i="1" smtClean="0">
                                <a:solidFill>
                                  <a:srgbClr val="C00000"/>
                                </a:solidFill>
                                <a:latin typeface="Cambria Math" panose="02040503050406030204" pitchFamily="18" charset="0"/>
                              </a:rPr>
                              <m:t>∞</m:t>
                            </m:r>
                          </m:lim>
                        </m:limLow>
                      </m:fName>
                      <m:e>
                        <m:f>
                          <m:fPr>
                            <m:ctrlPr>
                              <a:rPr lang="pt-BR" sz="4200" b="1" i="1" smtClean="0">
                                <a:solidFill>
                                  <a:srgbClr val="C00000"/>
                                </a:solidFill>
                                <a:latin typeface="Cambria Math" panose="02040503050406030204" pitchFamily="18" charset="0"/>
                              </a:rPr>
                            </m:ctrlPr>
                          </m:fPr>
                          <m:num>
                            <m:sSub>
                              <m:sSubPr>
                                <m:ctrlPr>
                                  <a:rPr lang="pt-BR" sz="4200" b="1" i="1" smtClean="0">
                                    <a:solidFill>
                                      <a:srgbClr val="C00000"/>
                                    </a:solidFill>
                                    <a:latin typeface="Cambria Math" panose="02040503050406030204" pitchFamily="18" charset="0"/>
                                  </a:rPr>
                                </m:ctrlPr>
                              </m:sSubPr>
                              <m:e>
                                <m:r>
                                  <a:rPr lang="pt-BR" sz="4200" b="1" i="1" smtClean="0">
                                    <a:solidFill>
                                      <a:srgbClr val="C00000"/>
                                    </a:solidFill>
                                    <a:latin typeface="Cambria Math" panose="02040503050406030204" pitchFamily="18" charset="0"/>
                                  </a:rPr>
                                  <m:t>𝑵</m:t>
                                </m:r>
                              </m:e>
                              <m:sub>
                                <m:r>
                                  <a:rPr lang="pt-BR" sz="4200" b="1" i="1" smtClean="0">
                                    <a:solidFill>
                                      <a:srgbClr val="C00000"/>
                                    </a:solidFill>
                                    <a:latin typeface="Cambria Math" panose="02040503050406030204" pitchFamily="18" charset="0"/>
                                  </a:rPr>
                                  <m:t>𝒔</m:t>
                                </m:r>
                                <m:r>
                                  <a:rPr lang="it-IT" sz="4200" b="1" i="1" smtClean="0">
                                    <a:solidFill>
                                      <a:srgbClr val="C00000"/>
                                    </a:solidFill>
                                    <a:latin typeface="Cambria Math" panose="02040503050406030204" pitchFamily="18" charset="0"/>
                                  </a:rPr>
                                  <m:t>  </m:t>
                                </m:r>
                              </m:sub>
                            </m:sSub>
                          </m:num>
                          <m:den>
                            <m:r>
                              <a:rPr lang="it-IT" sz="4200" b="1" i="1" smtClean="0">
                                <a:solidFill>
                                  <a:srgbClr val="C00000"/>
                                </a:solidFill>
                                <a:latin typeface="Cambria Math" panose="02040503050406030204" pitchFamily="18" charset="0"/>
                              </a:rPr>
                              <m:t>𝑵</m:t>
                            </m:r>
                            <m:r>
                              <a:rPr lang="it-IT" sz="4200" b="1" i="1" smtClean="0">
                                <a:solidFill>
                                  <a:srgbClr val="C00000"/>
                                </a:solidFill>
                                <a:latin typeface="Cambria Math" panose="02040503050406030204" pitchFamily="18" charset="0"/>
                              </a:rPr>
                              <m:t> </m:t>
                            </m:r>
                          </m:den>
                        </m:f>
                        <m:r>
                          <a:rPr lang="it-IT" sz="4200" b="1" i="1" smtClean="0">
                            <a:solidFill>
                              <a:srgbClr val="C00000"/>
                            </a:solidFill>
                            <a:latin typeface="Cambria Math" panose="02040503050406030204" pitchFamily="18" charset="0"/>
                          </a:rPr>
                          <m:t>= </m:t>
                        </m:r>
                        <m:f>
                          <m:fPr>
                            <m:ctrlPr>
                              <a:rPr lang="it-IT" sz="4200" b="1" i="1" smtClean="0">
                                <a:solidFill>
                                  <a:srgbClr val="C00000"/>
                                </a:solidFill>
                                <a:latin typeface="Cambria Math" panose="02040503050406030204" pitchFamily="18" charset="0"/>
                              </a:rPr>
                            </m:ctrlPr>
                          </m:fPr>
                          <m:num>
                            <m:r>
                              <a:rPr lang="it-IT" sz="4200" b="1" i="1" smtClean="0">
                                <a:solidFill>
                                  <a:srgbClr val="C00000"/>
                                </a:solidFill>
                                <a:latin typeface="Cambria Math" panose="02040503050406030204" pitchFamily="18" charset="0"/>
                              </a:rPr>
                              <m:t>𝟐</m:t>
                            </m:r>
                          </m:num>
                          <m:den>
                            <m:r>
                              <a:rPr lang="el-GR" sz="4200" b="1" i="1" smtClean="0">
                                <a:solidFill>
                                  <a:srgbClr val="C00000"/>
                                </a:solidFill>
                                <a:latin typeface="Cambria Math" panose="02040503050406030204" pitchFamily="18" charset="0"/>
                              </a:rPr>
                              <m:t>𝝅</m:t>
                            </m:r>
                          </m:den>
                        </m:f>
                      </m:e>
                    </m:func>
                  </m:oMath>
                </a14:m>
                <a:r>
                  <a:rPr lang="it-IT" sz="4200" b="1" dirty="0">
                    <a:solidFill>
                      <a:srgbClr val="C00000"/>
                    </a:solidFill>
                  </a:rPr>
                  <a:t> </a:t>
                </a:r>
              </a:p>
              <a:p>
                <a:pPr marL="0" indent="0" algn="ctr">
                  <a:buNone/>
                </a:pPr>
                <a:r>
                  <a:rPr lang="it-IT" sz="4200" dirty="0"/>
                  <a:t>   </a:t>
                </a:r>
              </a:p>
              <a:p>
                <a:pPr marL="0" indent="0" algn="just">
                  <a:buNone/>
                </a:pPr>
                <a:r>
                  <a:rPr lang="it-IT" sz="4200" dirty="0"/>
                  <a:t>Da cui segue la stima «</a:t>
                </a:r>
                <a:r>
                  <a:rPr lang="it-IT" sz="4200" dirty="0" err="1"/>
                  <a:t>pi</a:t>
                </a:r>
                <a:r>
                  <a:rPr lang="it-IT" sz="4200" dirty="0"/>
                  <a:t> greco»   (legge grandi numeri)  </a:t>
                </a:r>
              </a:p>
              <a:p>
                <a:pPr marL="0" indent="0" algn="just">
                  <a:buNone/>
                </a:pPr>
                <a:endParaRPr lang="it-IT" sz="4200" dirty="0"/>
              </a:p>
              <a:p>
                <a:pPr marL="0" indent="0" algn="ctr">
                  <a:buNone/>
                </a:pPr>
                <a:r>
                  <a:rPr lang="it-IT" sz="4200" dirty="0"/>
                  <a:t> </a:t>
                </a:r>
                <a14:m>
                  <m:oMath xmlns:m="http://schemas.openxmlformats.org/officeDocument/2006/math">
                    <m:f>
                      <m:fPr>
                        <m:ctrlPr>
                          <a:rPr lang="it-IT" sz="4200" b="1" i="1" smtClean="0">
                            <a:solidFill>
                              <a:srgbClr val="C00000"/>
                            </a:solidFill>
                            <a:latin typeface="Cambria Math" panose="02040503050406030204" pitchFamily="18" charset="0"/>
                          </a:rPr>
                        </m:ctrlPr>
                      </m:fPr>
                      <m:num>
                        <m:sSub>
                          <m:sSubPr>
                            <m:ctrlPr>
                              <a:rPr lang="it-IT" sz="4200" b="1" i="1" smtClean="0">
                                <a:solidFill>
                                  <a:srgbClr val="C00000"/>
                                </a:solidFill>
                                <a:latin typeface="Cambria Math" panose="02040503050406030204" pitchFamily="18" charset="0"/>
                              </a:rPr>
                            </m:ctrlPr>
                          </m:sSubPr>
                          <m:e>
                            <m:r>
                              <a:rPr lang="it-IT" sz="4200" b="1" i="1" smtClean="0">
                                <a:solidFill>
                                  <a:srgbClr val="C00000"/>
                                </a:solidFill>
                                <a:latin typeface="Cambria Math" panose="02040503050406030204" pitchFamily="18" charset="0"/>
                              </a:rPr>
                              <m:t>𝑵</m:t>
                            </m:r>
                          </m:e>
                          <m:sub>
                            <m:r>
                              <a:rPr lang="it-IT" sz="4200" b="1" i="1" smtClean="0">
                                <a:solidFill>
                                  <a:srgbClr val="C00000"/>
                                </a:solidFill>
                                <a:latin typeface="Cambria Math" panose="02040503050406030204" pitchFamily="18" charset="0"/>
                              </a:rPr>
                              <m:t>𝒔</m:t>
                            </m:r>
                          </m:sub>
                        </m:sSub>
                      </m:num>
                      <m:den>
                        <m:r>
                          <a:rPr lang="it-IT" sz="4200" b="1" i="1" smtClean="0">
                            <a:solidFill>
                              <a:srgbClr val="C00000"/>
                            </a:solidFill>
                            <a:latin typeface="Cambria Math" panose="02040503050406030204" pitchFamily="18" charset="0"/>
                          </a:rPr>
                          <m:t>𝑵</m:t>
                        </m:r>
                      </m:den>
                    </m:f>
                    <m:r>
                      <a:rPr lang="it-IT" sz="4200" b="1" i="1" smtClean="0">
                        <a:solidFill>
                          <a:srgbClr val="C00000"/>
                        </a:solidFill>
                        <a:latin typeface="Cambria Math" panose="02040503050406030204" pitchFamily="18" charset="0"/>
                      </a:rPr>
                      <m:t> </m:t>
                    </m:r>
                    <m:r>
                      <a:rPr lang="it-IT" sz="4200" b="1" i="1" smtClean="0">
                        <a:solidFill>
                          <a:srgbClr val="C00000"/>
                        </a:solidFill>
                        <a:latin typeface="Cambria Math" panose="02040503050406030204" pitchFamily="18" charset="0"/>
                        <a:ea typeface="Cambria Math" panose="02040503050406030204" pitchFamily="18" charset="0"/>
                      </a:rPr>
                      <m:t>≈</m:t>
                    </m:r>
                    <m:f>
                      <m:fPr>
                        <m:ctrlPr>
                          <a:rPr lang="it-IT" sz="4200" b="1" i="1" smtClean="0">
                            <a:solidFill>
                              <a:srgbClr val="C00000"/>
                            </a:solidFill>
                            <a:latin typeface="Cambria Math" panose="02040503050406030204" pitchFamily="18" charset="0"/>
                            <a:ea typeface="Cambria Math" panose="02040503050406030204" pitchFamily="18" charset="0"/>
                          </a:rPr>
                        </m:ctrlPr>
                      </m:fPr>
                      <m:num>
                        <m:r>
                          <a:rPr lang="it-IT" sz="4200" b="1" i="1" smtClean="0">
                            <a:solidFill>
                              <a:srgbClr val="C00000"/>
                            </a:solidFill>
                            <a:latin typeface="Cambria Math" panose="02040503050406030204" pitchFamily="18" charset="0"/>
                            <a:ea typeface="Cambria Math" panose="02040503050406030204" pitchFamily="18" charset="0"/>
                          </a:rPr>
                          <m:t>𝟐</m:t>
                        </m:r>
                      </m:num>
                      <m:den>
                        <m:r>
                          <a:rPr lang="it-IT" sz="4200" b="1" i="1" smtClean="0">
                            <a:solidFill>
                              <a:srgbClr val="C00000"/>
                            </a:solidFill>
                            <a:latin typeface="Cambria Math" panose="02040503050406030204" pitchFamily="18" charset="0"/>
                            <a:ea typeface="Cambria Math" panose="02040503050406030204" pitchFamily="18" charset="0"/>
                          </a:rPr>
                          <m:t>𝝅</m:t>
                        </m:r>
                      </m:den>
                    </m:f>
                  </m:oMath>
                </a14:m>
                <a:endParaRPr lang="it-IT" sz="4200" b="1" dirty="0">
                  <a:ea typeface="Cambria Math" panose="02040503050406030204" pitchFamily="18" charset="0"/>
                </a:endParaRPr>
              </a:p>
              <a:p>
                <a:pPr marL="0" indent="0" algn="just">
                  <a:buNone/>
                </a:pPr>
                <a:r>
                  <a:rPr lang="it-IT" sz="4200" dirty="0"/>
                  <a:t>Il problema è ora valutare la bontà della approssimazione ovvero  stimare  </a:t>
                </a:r>
              </a:p>
              <a:p>
                <a:pPr marL="0" indent="0" algn="just">
                  <a:buNone/>
                </a:pPr>
                <a:endParaRPr lang="it-IT"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it-IT" sz="4400" b="1" dirty="0" smtClean="0">
                              <a:solidFill>
                                <a:srgbClr val="C00000"/>
                              </a:solidFill>
                              <a:latin typeface="Cambria Math" panose="02040503050406030204" pitchFamily="18" charset="0"/>
                            </a:rPr>
                          </m:ctrlPr>
                        </m:dPr>
                        <m:e>
                          <m:f>
                            <m:fPr>
                              <m:ctrlPr>
                                <a:rPr lang="it-IT" sz="4400" b="1" dirty="0">
                                  <a:solidFill>
                                    <a:srgbClr val="C00000"/>
                                  </a:solidFill>
                                  <a:latin typeface="Cambria Math" panose="02040503050406030204" pitchFamily="18" charset="0"/>
                                </a:rPr>
                              </m:ctrlPr>
                            </m:fPr>
                            <m:num>
                              <m:sSub>
                                <m:sSubPr>
                                  <m:ctrlPr>
                                    <a:rPr lang="it-IT" sz="4400" b="1" dirty="0">
                                      <a:solidFill>
                                        <a:srgbClr val="C00000"/>
                                      </a:solidFill>
                                      <a:latin typeface="Cambria Math" panose="02040503050406030204" pitchFamily="18" charset="0"/>
                                    </a:rPr>
                                  </m:ctrlPr>
                                </m:sSubPr>
                                <m:e>
                                  <m:r>
                                    <a:rPr lang="it-IT" sz="4400" b="1" i="1" dirty="0">
                                      <a:solidFill>
                                        <a:srgbClr val="C00000"/>
                                      </a:solidFill>
                                      <a:latin typeface="Cambria Math" panose="02040503050406030204" pitchFamily="18" charset="0"/>
                                    </a:rPr>
                                    <m:t>𝑵</m:t>
                                  </m:r>
                                </m:e>
                                <m:sub>
                                  <m:r>
                                    <a:rPr lang="it-IT" sz="4400" b="1" i="0" dirty="0" smtClean="0">
                                      <a:solidFill>
                                        <a:srgbClr val="C00000"/>
                                      </a:solidFill>
                                      <a:latin typeface="Cambria Math" panose="02040503050406030204" pitchFamily="18" charset="0"/>
                                    </a:rPr>
                                    <m:t>𝐬</m:t>
                                  </m:r>
                                </m:sub>
                              </m:sSub>
                            </m:num>
                            <m:den>
                              <m:r>
                                <a:rPr lang="it-IT" sz="4400" b="1" i="1" dirty="0" smtClean="0">
                                  <a:solidFill>
                                    <a:srgbClr val="C00000"/>
                                  </a:solidFill>
                                  <a:latin typeface="Cambria Math" panose="02040503050406030204" pitchFamily="18" charset="0"/>
                                </a:rPr>
                                <m:t>𝑵</m:t>
                              </m:r>
                            </m:den>
                          </m:f>
                          <m:r>
                            <a:rPr lang="it-IT" sz="4400" b="1" i="0" dirty="0">
                              <a:solidFill>
                                <a:srgbClr val="C00000"/>
                              </a:solidFill>
                              <a:latin typeface="Cambria Math" panose="02040503050406030204" pitchFamily="18" charset="0"/>
                            </a:rPr>
                            <m:t>−</m:t>
                          </m:r>
                          <m:f>
                            <m:fPr>
                              <m:ctrlPr>
                                <a:rPr lang="it-IT" sz="4400" b="1" i="1" dirty="0">
                                  <a:solidFill>
                                    <a:srgbClr val="C00000"/>
                                  </a:solidFill>
                                  <a:latin typeface="Cambria Math" panose="02040503050406030204" pitchFamily="18" charset="0"/>
                                </a:rPr>
                              </m:ctrlPr>
                            </m:fPr>
                            <m:num>
                              <m:r>
                                <a:rPr lang="it-IT" sz="4400" b="1" i="0" dirty="0">
                                  <a:solidFill>
                                    <a:srgbClr val="C00000"/>
                                  </a:solidFill>
                                  <a:latin typeface="Cambria Math" panose="02040503050406030204" pitchFamily="18" charset="0"/>
                                </a:rPr>
                                <m:t>𝟐</m:t>
                              </m:r>
                            </m:num>
                            <m:den>
                              <m:r>
                                <a:rPr lang="it-IT" sz="4400" b="1" i="1" dirty="0" smtClean="0">
                                  <a:solidFill>
                                    <a:srgbClr val="C00000"/>
                                  </a:solidFill>
                                  <a:latin typeface="Cambria Math" panose="02040503050406030204" pitchFamily="18" charset="0"/>
                                  <a:ea typeface="Cambria Math" panose="02040503050406030204" pitchFamily="18" charset="0"/>
                                </a:rPr>
                                <m:t>𝝅</m:t>
                              </m:r>
                            </m:den>
                          </m:f>
                        </m:e>
                      </m:d>
                      <m:r>
                        <a:rPr lang="it-IT" sz="4400" b="1" i="0" dirty="0">
                          <a:solidFill>
                            <a:srgbClr val="C00000"/>
                          </a:solidFill>
                          <a:latin typeface="Cambria Math" panose="02040503050406030204" pitchFamily="18" charset="0"/>
                        </a:rPr>
                        <m:t>&lt;</m:t>
                      </m:r>
                      <m:r>
                        <a:rPr lang="it-IT" sz="4400" b="1" i="0" dirty="0" smtClean="0">
                          <a:solidFill>
                            <a:srgbClr val="C00000"/>
                          </a:solidFill>
                          <a:latin typeface="Cambria Math" panose="02040503050406030204" pitchFamily="18" charset="0"/>
                        </a:rPr>
                        <m:t>?</m:t>
                      </m:r>
                    </m:oMath>
                  </m:oMathPara>
                </a14:m>
                <a:endParaRPr lang="it-IT" sz="4400" b="1" dirty="0">
                  <a:solidFill>
                    <a:srgbClr val="C00000"/>
                  </a:solidFill>
                </a:endParaRPr>
              </a:p>
              <a:p>
                <a:pPr marL="0" indent="0" algn="ctr">
                  <a:buNone/>
                </a:pPr>
                <a:r>
                  <a:rPr lang="it-IT" dirty="0"/>
                  <a:t>  </a:t>
                </a:r>
              </a:p>
              <a:p>
                <a:pPr marL="0" indent="0" algn="just">
                  <a:buNone/>
                </a:pPr>
                <a:endParaRPr lang="it-IT" dirty="0"/>
              </a:p>
            </p:txBody>
          </p:sp>
        </mc:Choice>
        <mc:Fallback>
          <p:sp>
            <p:nvSpPr>
              <p:cNvPr id="3" name="Segnaposto contenuto 2">
                <a:extLst>
                  <a:ext uri="{FF2B5EF4-FFF2-40B4-BE49-F238E27FC236}">
                    <a16:creationId xmlns:a16="http://schemas.microsoft.com/office/drawing/2014/main" id="{8A2C19F0-FEE5-44A4-BBB2-B1CEB1589535}"/>
                  </a:ext>
                </a:extLst>
              </p:cNvPr>
              <p:cNvSpPr>
                <a:spLocks noGrp="1" noRot="1" noChangeAspect="1" noMove="1" noResize="1" noEditPoints="1" noAdjustHandles="1" noChangeArrowheads="1" noChangeShapeType="1" noTextEdit="1"/>
              </p:cNvSpPr>
              <p:nvPr>
                <p:ph idx="1"/>
              </p:nvPr>
            </p:nvSpPr>
            <p:spPr>
              <a:xfrm>
                <a:off x="838200" y="1418897"/>
                <a:ext cx="10515600" cy="4758066"/>
              </a:xfrm>
              <a:blipFill>
                <a:blip r:embed="rId3"/>
                <a:stretch>
                  <a:fillRect l="-406" t="-1923" r="-348"/>
                </a:stretch>
              </a:blipFill>
            </p:spPr>
            <p:txBody>
              <a:bodyPr/>
              <a:lstStyle/>
              <a:p>
                <a:r>
                  <a:rPr lang="it-IT">
                    <a:noFill/>
                  </a:rPr>
                  <a:t> </a:t>
                </a:r>
              </a:p>
            </p:txBody>
          </p:sp>
        </mc:Fallback>
      </mc:AlternateContent>
    </p:spTree>
    <p:extLst>
      <p:ext uri="{BB962C8B-B14F-4D97-AF65-F5344CB8AC3E}">
        <p14:creationId xmlns:p14="http://schemas.microsoft.com/office/powerpoint/2010/main" val="320730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4B2949-E7F8-4087-969F-B58ED127EC7E}"/>
              </a:ext>
            </a:extLst>
          </p:cNvPr>
          <p:cNvSpPr>
            <a:spLocks noGrp="1"/>
          </p:cNvSpPr>
          <p:nvPr>
            <p:ph type="title"/>
          </p:nvPr>
        </p:nvSpPr>
        <p:spPr/>
        <p:txBody>
          <a:bodyPr/>
          <a:lstStyle/>
          <a:p>
            <a:r>
              <a:rPr lang="it-IT" dirty="0"/>
              <a:t>Una altra stima di «</a:t>
            </a:r>
            <a:r>
              <a:rPr lang="it-IT" dirty="0" err="1"/>
              <a:t>pi</a:t>
            </a:r>
            <a:r>
              <a:rPr lang="it-IT" dirty="0"/>
              <a:t> greco»  </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EC06469F-C2E9-46C8-8115-8BC79336F4DD}"/>
                  </a:ext>
                </a:extLst>
              </p:cNvPr>
              <p:cNvSpPr>
                <a:spLocks noGrp="1"/>
              </p:cNvSpPr>
              <p:nvPr>
                <p:ph idx="1"/>
              </p:nvPr>
            </p:nvSpPr>
            <p:spPr/>
            <p:txBody>
              <a:bodyPr>
                <a:normAutofit/>
              </a:bodyPr>
              <a:lstStyle/>
              <a:p>
                <a:r>
                  <a:rPr lang="it-IT" dirty="0"/>
                  <a:t>Se x e y sono due variabili aleatorie uniformi in [0,1]</a:t>
                </a:r>
              </a:p>
              <a:p>
                <a:r>
                  <a:rPr lang="it-IT" dirty="0"/>
                  <a:t>Dimostrare che  la probabilità  </a:t>
                </a:r>
                <a14:m>
                  <m:oMath xmlns:m="http://schemas.openxmlformats.org/officeDocument/2006/math">
                    <m:r>
                      <a:rPr lang="it-IT" i="1" smtClean="0">
                        <a:latin typeface="Cambria Math" panose="02040503050406030204" pitchFamily="18" charset="0"/>
                      </a:rPr>
                      <m:t>𝑃</m:t>
                    </m:r>
                    <m:d>
                      <m:dPr>
                        <m:ctrlPr>
                          <a:rPr lang="it-IT" i="1" smtClean="0">
                            <a:latin typeface="Cambria Math" panose="02040503050406030204" pitchFamily="18" charset="0"/>
                          </a:rPr>
                        </m:ctrlPr>
                      </m:dPr>
                      <m:e>
                        <m:sSup>
                          <m:sSupPr>
                            <m:ctrlPr>
                              <a:rPr lang="it-IT" i="1" smtClean="0">
                                <a:latin typeface="Cambria Math" panose="02040503050406030204" pitchFamily="18" charset="0"/>
                              </a:rPr>
                            </m:ctrlPr>
                          </m:sSupPr>
                          <m:e>
                            <m:r>
                              <a:rPr lang="it-IT" i="1" smtClean="0">
                                <a:latin typeface="Cambria Math" panose="02040503050406030204" pitchFamily="18" charset="0"/>
                              </a:rPr>
                              <m:t>𝑥</m:t>
                            </m:r>
                          </m:e>
                          <m:sup>
                            <m:r>
                              <a:rPr lang="it-IT" i="1" smtClean="0">
                                <a:latin typeface="Cambria Math" panose="02040503050406030204" pitchFamily="18" charset="0"/>
                              </a:rPr>
                              <m:t>2</m:t>
                            </m:r>
                          </m:sup>
                        </m:sSup>
                        <m:r>
                          <a:rPr lang="it-IT" i="1" smtClean="0">
                            <a:latin typeface="Cambria Math" panose="02040503050406030204" pitchFamily="18" charset="0"/>
                          </a:rPr>
                          <m:t>+</m:t>
                        </m:r>
                        <m:sSup>
                          <m:sSupPr>
                            <m:ctrlPr>
                              <a:rPr lang="it-IT" i="1" smtClean="0">
                                <a:latin typeface="Cambria Math" panose="02040503050406030204" pitchFamily="18" charset="0"/>
                              </a:rPr>
                            </m:ctrlPr>
                          </m:sSupPr>
                          <m:e>
                            <m:r>
                              <a:rPr lang="it-IT" i="1" smtClean="0">
                                <a:latin typeface="Cambria Math" panose="02040503050406030204" pitchFamily="18" charset="0"/>
                              </a:rPr>
                              <m:t>𝑦</m:t>
                            </m:r>
                          </m:e>
                          <m:sup>
                            <m:r>
                              <a:rPr lang="it-IT" i="1" smtClean="0">
                                <a:latin typeface="Cambria Math" panose="02040503050406030204" pitchFamily="18" charset="0"/>
                              </a:rPr>
                              <m:t>2</m:t>
                            </m:r>
                          </m:sup>
                        </m:sSup>
                        <m:r>
                          <a:rPr lang="it-IT" i="1" smtClean="0">
                            <a:latin typeface="Cambria Math" panose="02040503050406030204" pitchFamily="18" charset="0"/>
                          </a:rPr>
                          <m:t>&lt;1</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4</m:t>
                        </m:r>
                      </m:den>
                    </m:f>
                  </m:oMath>
                </a14:m>
                <a:endParaRPr lang="it-IT" dirty="0"/>
              </a:p>
              <a:p>
                <a:pPr marL="0" indent="0">
                  <a:buNone/>
                </a:pPr>
                <a:r>
                  <a:rPr lang="it-IT" dirty="0"/>
                  <a:t>I casi favorevoli sono i punti in rosso</a:t>
                </a:r>
              </a:p>
              <a:p>
                <a:pPr marL="0" indent="0">
                  <a:buNone/>
                </a:pPr>
                <a:endParaRPr lang="it-IT" dirty="0"/>
              </a:p>
              <a:p>
                <a:pPr marL="0" indent="0">
                  <a:buNone/>
                </a:pPr>
                <a:r>
                  <a:rPr lang="it-IT" dirty="0"/>
                  <a:t>     </a:t>
                </a:r>
              </a:p>
            </p:txBody>
          </p:sp>
        </mc:Choice>
        <mc:Fallback>
          <p:sp>
            <p:nvSpPr>
              <p:cNvPr id="3" name="Segnaposto contenuto 2">
                <a:extLst>
                  <a:ext uri="{FF2B5EF4-FFF2-40B4-BE49-F238E27FC236}">
                    <a16:creationId xmlns:a16="http://schemas.microsoft.com/office/drawing/2014/main" id="{EC06469F-C2E9-46C8-8115-8BC79336F4D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it-IT">
                    <a:noFill/>
                  </a:rPr>
                  <a:t> </a:t>
                </a:r>
              </a:p>
            </p:txBody>
          </p:sp>
        </mc:Fallback>
      </mc:AlternateContent>
      <p:pic>
        <p:nvPicPr>
          <p:cNvPr id="5" name="Immagine 4" descr="Immagine che contiene gioco&#10;&#10;Descrizione generata automaticamente">
            <a:extLst>
              <a:ext uri="{FF2B5EF4-FFF2-40B4-BE49-F238E27FC236}">
                <a16:creationId xmlns:a16="http://schemas.microsoft.com/office/drawing/2014/main" id="{7C5BFBAE-E271-4DCD-829D-36FD4EECD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587" y="3097923"/>
            <a:ext cx="2747963" cy="2747963"/>
          </a:xfrm>
          <a:prstGeom prst="rect">
            <a:avLst/>
          </a:prstGeom>
        </p:spPr>
      </p:pic>
      <mc:AlternateContent xmlns:mc="http://schemas.openxmlformats.org/markup-compatibility/2006">
        <mc:Choice xmlns:a14="http://schemas.microsoft.com/office/drawing/2010/main" Requires="a14">
          <p:sp>
            <p:nvSpPr>
              <p:cNvPr id="6" name="Rettangolo 5">
                <a:extLst>
                  <a:ext uri="{FF2B5EF4-FFF2-40B4-BE49-F238E27FC236}">
                    <a16:creationId xmlns:a16="http://schemas.microsoft.com/office/drawing/2014/main" id="{7A761E37-528B-4274-A018-CD266DB77D27}"/>
                  </a:ext>
                </a:extLst>
              </p:cNvPr>
              <p:cNvSpPr/>
              <p:nvPr/>
            </p:nvSpPr>
            <p:spPr>
              <a:xfrm>
                <a:off x="838200" y="4167301"/>
                <a:ext cx="4495070" cy="112614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pt-BR" sz="3600" b="1" i="1">
                              <a:solidFill>
                                <a:srgbClr val="C00000"/>
                              </a:solidFill>
                              <a:latin typeface="Cambria Math" panose="02040503050406030204" pitchFamily="18" charset="0"/>
                            </a:rPr>
                          </m:ctrlPr>
                        </m:funcPr>
                        <m:fName>
                          <m:limLow>
                            <m:limLowPr>
                              <m:ctrlPr>
                                <a:rPr lang="pt-BR" sz="3600" b="1" i="1">
                                  <a:solidFill>
                                    <a:srgbClr val="C00000"/>
                                  </a:solidFill>
                                  <a:latin typeface="Cambria Math" panose="02040503050406030204" pitchFamily="18" charset="0"/>
                                </a:rPr>
                              </m:ctrlPr>
                            </m:limLowPr>
                            <m:e>
                              <m:r>
                                <a:rPr lang="pt-BR" sz="3600" b="1">
                                  <a:solidFill>
                                    <a:srgbClr val="C00000"/>
                                  </a:solidFill>
                                  <a:latin typeface="Cambria Math" panose="02040503050406030204" pitchFamily="18" charset="0"/>
                                </a:rPr>
                                <m:t>𝐥𝐢𝐦</m:t>
                              </m:r>
                            </m:e>
                            <m:lim>
                              <m:r>
                                <a:rPr lang="it-IT" sz="3600" b="1" i="1">
                                  <a:solidFill>
                                    <a:srgbClr val="C00000"/>
                                  </a:solidFill>
                                  <a:latin typeface="Cambria Math" panose="02040503050406030204" pitchFamily="18" charset="0"/>
                                </a:rPr>
                                <m:t>𝑵</m:t>
                              </m:r>
                              <m:r>
                                <a:rPr lang="pt-BR" sz="3600" b="1" i="1">
                                  <a:solidFill>
                                    <a:srgbClr val="C00000"/>
                                  </a:solidFill>
                                  <a:latin typeface="Cambria Math" panose="02040503050406030204" pitchFamily="18" charset="0"/>
                                </a:rPr>
                                <m:t>→∞</m:t>
                              </m:r>
                            </m:lim>
                          </m:limLow>
                        </m:fName>
                        <m:e>
                          <m:f>
                            <m:fPr>
                              <m:ctrlPr>
                                <a:rPr lang="pt-BR" sz="3600" b="1" i="1">
                                  <a:solidFill>
                                    <a:srgbClr val="C00000"/>
                                  </a:solidFill>
                                  <a:latin typeface="Cambria Math" panose="02040503050406030204" pitchFamily="18" charset="0"/>
                                </a:rPr>
                              </m:ctrlPr>
                            </m:fPr>
                            <m:num>
                              <m:sSub>
                                <m:sSubPr>
                                  <m:ctrlPr>
                                    <a:rPr lang="pt-BR" sz="3600" b="1" i="1">
                                      <a:solidFill>
                                        <a:srgbClr val="C00000"/>
                                      </a:solidFill>
                                      <a:latin typeface="Cambria Math" panose="02040503050406030204" pitchFamily="18" charset="0"/>
                                    </a:rPr>
                                  </m:ctrlPr>
                                </m:sSubPr>
                                <m:e>
                                  <m:r>
                                    <a:rPr lang="pt-BR" sz="3600" b="1" i="1">
                                      <a:solidFill>
                                        <a:srgbClr val="C00000"/>
                                      </a:solidFill>
                                      <a:latin typeface="Cambria Math" panose="02040503050406030204" pitchFamily="18" charset="0"/>
                                    </a:rPr>
                                    <m:t>𝑵</m:t>
                                  </m:r>
                                </m:e>
                                <m:sub>
                                  <m:r>
                                    <a:rPr lang="pt-BR" sz="3600" b="1" i="1">
                                      <a:solidFill>
                                        <a:srgbClr val="C00000"/>
                                      </a:solidFill>
                                      <a:latin typeface="Cambria Math" panose="02040503050406030204" pitchFamily="18" charset="0"/>
                                    </a:rPr>
                                    <m:t>𝒔</m:t>
                                  </m:r>
                                  <m:r>
                                    <a:rPr lang="it-IT" sz="3600" b="1" i="1">
                                      <a:solidFill>
                                        <a:srgbClr val="C00000"/>
                                      </a:solidFill>
                                      <a:latin typeface="Cambria Math" panose="02040503050406030204" pitchFamily="18" charset="0"/>
                                    </a:rPr>
                                    <m:t>  </m:t>
                                  </m:r>
                                </m:sub>
                              </m:sSub>
                            </m:num>
                            <m:den>
                              <m:r>
                                <a:rPr lang="it-IT" sz="3600" b="1" i="1">
                                  <a:solidFill>
                                    <a:srgbClr val="C00000"/>
                                  </a:solidFill>
                                  <a:latin typeface="Cambria Math" panose="02040503050406030204" pitchFamily="18" charset="0"/>
                                </a:rPr>
                                <m:t>𝑵</m:t>
                              </m:r>
                              <m:r>
                                <a:rPr lang="it-IT" sz="3600" b="1" i="1">
                                  <a:solidFill>
                                    <a:srgbClr val="C00000"/>
                                  </a:solidFill>
                                  <a:latin typeface="Cambria Math" panose="02040503050406030204" pitchFamily="18" charset="0"/>
                                </a:rPr>
                                <m:t> </m:t>
                              </m:r>
                            </m:den>
                          </m:f>
                          <m:r>
                            <a:rPr lang="it-IT" sz="3600" b="1" i="1">
                              <a:solidFill>
                                <a:srgbClr val="C00000"/>
                              </a:solidFill>
                              <a:latin typeface="Cambria Math" panose="02040503050406030204" pitchFamily="18" charset="0"/>
                            </a:rPr>
                            <m:t>= </m:t>
                          </m:r>
                          <m:f>
                            <m:fPr>
                              <m:ctrlPr>
                                <a:rPr lang="it-IT" sz="3600" b="1" i="1">
                                  <a:solidFill>
                                    <a:srgbClr val="C00000"/>
                                  </a:solidFill>
                                  <a:latin typeface="Cambria Math" panose="02040503050406030204" pitchFamily="18" charset="0"/>
                                </a:rPr>
                              </m:ctrlPr>
                            </m:fPr>
                            <m:num>
                              <m:r>
                                <a:rPr lang="it-IT" sz="3600" b="1" i="1" smtClean="0">
                                  <a:solidFill>
                                    <a:srgbClr val="C00000"/>
                                  </a:solidFill>
                                  <a:latin typeface="Cambria Math" panose="02040503050406030204" pitchFamily="18" charset="0"/>
                                  <a:ea typeface="Cambria Math" panose="02040503050406030204" pitchFamily="18" charset="0"/>
                                </a:rPr>
                                <m:t>𝝅</m:t>
                              </m:r>
                            </m:num>
                            <m:den>
                              <m:r>
                                <a:rPr lang="it-IT" sz="3600" b="1" i="1" smtClean="0">
                                  <a:solidFill>
                                    <a:srgbClr val="C00000"/>
                                  </a:solidFill>
                                  <a:latin typeface="Cambria Math" panose="02040503050406030204" pitchFamily="18" charset="0"/>
                                </a:rPr>
                                <m:t>𝟒</m:t>
                              </m:r>
                            </m:den>
                          </m:f>
                        </m:e>
                      </m:func>
                    </m:oMath>
                  </m:oMathPara>
                </a14:m>
                <a:endParaRPr lang="it-IT" sz="3600" dirty="0"/>
              </a:p>
            </p:txBody>
          </p:sp>
        </mc:Choice>
        <mc:Fallback>
          <p:sp>
            <p:nvSpPr>
              <p:cNvPr id="6" name="Rettangolo 5">
                <a:extLst>
                  <a:ext uri="{FF2B5EF4-FFF2-40B4-BE49-F238E27FC236}">
                    <a16:creationId xmlns:a16="http://schemas.microsoft.com/office/drawing/2014/main" id="{7A761E37-528B-4274-A018-CD266DB77D27}"/>
                  </a:ext>
                </a:extLst>
              </p:cNvPr>
              <p:cNvSpPr>
                <a:spLocks noRot="1" noChangeAspect="1" noMove="1" noResize="1" noEditPoints="1" noAdjustHandles="1" noChangeArrowheads="1" noChangeShapeType="1" noTextEdit="1"/>
              </p:cNvSpPr>
              <p:nvPr/>
            </p:nvSpPr>
            <p:spPr>
              <a:xfrm>
                <a:off x="838200" y="4167301"/>
                <a:ext cx="4495070" cy="1126142"/>
              </a:xfrm>
              <a:prstGeom prst="rect">
                <a:avLst/>
              </a:prstGeom>
              <a:blipFill>
                <a:blip r:embed="rId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58871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299A95-34C9-4758-ABF5-F024AC93B3FB}"/>
              </a:ext>
            </a:extLst>
          </p:cNvPr>
          <p:cNvSpPr>
            <a:spLocks noGrp="1"/>
          </p:cNvSpPr>
          <p:nvPr>
            <p:ph type="title"/>
          </p:nvPr>
        </p:nvSpPr>
        <p:spPr/>
        <p:txBody>
          <a:bodyPr/>
          <a:lstStyle/>
          <a:p>
            <a:r>
              <a:rPr lang="it-IT" dirty="0"/>
              <a:t>Stima dell’errore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A6F1AF90-2EA9-474E-B627-61214D55222F}"/>
                  </a:ext>
                </a:extLst>
              </p:cNvPr>
              <p:cNvSpPr>
                <a:spLocks noGrp="1"/>
              </p:cNvSpPr>
              <p:nvPr>
                <p:ph idx="1"/>
              </p:nvPr>
            </p:nvSpPr>
            <p:spPr/>
            <p:txBody>
              <a:bodyPr/>
              <a:lstStyle/>
              <a:p>
                <a:r>
                  <a:rPr lang="it-IT" dirty="0"/>
                  <a:t>Il numero di successi Ns ha evidentemente un carattere «binomiale»</a:t>
                </a:r>
              </a:p>
              <a:p>
                <a:r>
                  <a:rPr lang="it-IT" dirty="0"/>
                  <a:t>Con varianza  </a:t>
                </a:r>
                <a14:m>
                  <m:oMath xmlns:m="http://schemas.openxmlformats.org/officeDocument/2006/math">
                    <m:r>
                      <m:rPr>
                        <m:sty m:val="p"/>
                      </m:rPr>
                      <a:rPr lang="it-IT" smtClean="0">
                        <a:latin typeface="Cambria Math" panose="02040503050406030204" pitchFamily="18" charset="0"/>
                      </a:rPr>
                      <m:t>Δ</m:t>
                    </m:r>
                    <m:sSub>
                      <m:sSubPr>
                        <m:ctrlPr>
                          <a:rPr lang="it-IT" i="1">
                            <a:latin typeface="Cambria Math" panose="02040503050406030204" pitchFamily="18" charset="0"/>
                          </a:rPr>
                        </m:ctrlPr>
                      </m:sSubPr>
                      <m:e>
                        <m:r>
                          <a:rPr lang="it-IT" i="1">
                            <a:latin typeface="Cambria Math" panose="02040503050406030204" pitchFamily="18" charset="0"/>
                          </a:rPr>
                          <m:t>𝑁</m:t>
                        </m:r>
                      </m:e>
                      <m:sub>
                        <m:r>
                          <a:rPr lang="it-IT" i="1">
                            <a:latin typeface="Cambria Math" panose="02040503050406030204" pitchFamily="18" charset="0"/>
                          </a:rPr>
                          <m:t>𝑠</m:t>
                        </m:r>
                      </m:sub>
                    </m:sSub>
                    <m:r>
                      <a:rPr lang="it-IT" i="0">
                        <a:latin typeface="Cambria Math" panose="02040503050406030204" pitchFamily="18" charset="0"/>
                      </a:rPr>
                      <m:t>=</m:t>
                    </m:r>
                    <m:rad>
                      <m:radPr>
                        <m:degHide m:val="on"/>
                        <m:ctrlPr>
                          <a:rPr lang="it-IT" i="1">
                            <a:latin typeface="Cambria Math" panose="02040503050406030204" pitchFamily="18" charset="0"/>
                          </a:rPr>
                        </m:ctrlPr>
                      </m:radPr>
                      <m:deg/>
                      <m:e>
                        <m:f>
                          <m:fPr>
                            <m:ctrlPr>
                              <a:rPr lang="it-IT" i="1">
                                <a:latin typeface="Cambria Math" panose="02040503050406030204" pitchFamily="18" charset="0"/>
                              </a:rPr>
                            </m:ctrlPr>
                          </m:fPr>
                          <m:num>
                            <m:r>
                              <a:rPr lang="it-IT" i="1" smtClean="0">
                                <a:latin typeface="Cambria Math" panose="02040503050406030204" pitchFamily="18" charset="0"/>
                                <a:ea typeface="Cambria Math" panose="02040503050406030204" pitchFamily="18" charset="0"/>
                              </a:rPr>
                              <m:t>𝜋</m:t>
                            </m:r>
                          </m:num>
                          <m:den>
                            <m:r>
                              <a:rPr lang="it-IT" i="0">
                                <a:latin typeface="Cambria Math" panose="02040503050406030204" pitchFamily="18" charset="0"/>
                              </a:rPr>
                              <m:t>4</m:t>
                            </m:r>
                          </m:den>
                        </m:f>
                        <m:d>
                          <m:dPr>
                            <m:ctrlPr>
                              <a:rPr lang="it-IT" i="1">
                                <a:latin typeface="Cambria Math" panose="02040503050406030204" pitchFamily="18" charset="0"/>
                              </a:rPr>
                            </m:ctrlPr>
                          </m:dPr>
                          <m:e>
                            <m:r>
                              <a:rPr lang="it-IT" i="0">
                                <a:latin typeface="Cambria Math" panose="02040503050406030204" pitchFamily="18" charset="0"/>
                              </a:rPr>
                              <m:t>1−</m:t>
                            </m:r>
                            <m:f>
                              <m:fPr>
                                <m:ctrlPr>
                                  <a:rPr lang="it-IT" i="1">
                                    <a:latin typeface="Cambria Math" panose="02040503050406030204" pitchFamily="18" charset="0"/>
                                  </a:rPr>
                                </m:ctrlPr>
                              </m:fPr>
                              <m:num>
                                <m:r>
                                  <a:rPr lang="it-IT" i="1">
                                    <a:latin typeface="Cambria Math" panose="02040503050406030204" pitchFamily="18" charset="0"/>
                                  </a:rPr>
                                  <m:t>𝜋</m:t>
                                </m:r>
                              </m:num>
                              <m:den>
                                <m:r>
                                  <a:rPr lang="it-IT" i="0">
                                    <a:latin typeface="Cambria Math" panose="02040503050406030204" pitchFamily="18" charset="0"/>
                                  </a:rPr>
                                  <m:t>4</m:t>
                                </m:r>
                              </m:den>
                            </m:f>
                          </m:e>
                        </m:d>
                        <m:r>
                          <a:rPr lang="it-IT" b="0" i="1" smtClean="0">
                            <a:latin typeface="Cambria Math" panose="02040503050406030204" pitchFamily="18" charset="0"/>
                          </a:rPr>
                          <m:t>𝑁</m:t>
                        </m:r>
                      </m:e>
                    </m:rad>
                  </m:oMath>
                </a14:m>
                <a:endParaRPr lang="it-IT" dirty="0"/>
              </a:p>
              <a:p>
                <a:r>
                  <a:rPr lang="it-IT" dirty="0"/>
                  <a:t>Se N è abbastanza grande in modo che la binomiale «assomigli» alla Gaussiana , abbiamo con un livello di confidenza    ̴̴68%</a:t>
                </a:r>
              </a:p>
              <a:p>
                <a:pPr marL="0" indent="0">
                  <a:buNone/>
                </a:pPr>
                <a:endParaRPr lang="it-IT" dirty="0"/>
              </a:p>
              <a:p>
                <a:endParaRPr lang="it-IT" dirty="0"/>
              </a:p>
              <a:p>
                <a:endParaRPr lang="it-IT" dirty="0"/>
              </a:p>
            </p:txBody>
          </p:sp>
        </mc:Choice>
        <mc:Fallback>
          <p:sp>
            <p:nvSpPr>
              <p:cNvPr id="3" name="Segnaposto contenuto 2">
                <a:extLst>
                  <a:ext uri="{FF2B5EF4-FFF2-40B4-BE49-F238E27FC236}">
                    <a16:creationId xmlns:a16="http://schemas.microsoft.com/office/drawing/2014/main" id="{A6F1AF90-2EA9-474E-B627-61214D55222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4" name="Rettangolo 3">
                <a:extLst>
                  <a:ext uri="{FF2B5EF4-FFF2-40B4-BE49-F238E27FC236}">
                    <a16:creationId xmlns:a16="http://schemas.microsoft.com/office/drawing/2014/main" id="{14C0247F-621A-420D-BE35-5B137371B5AD}"/>
                  </a:ext>
                </a:extLst>
              </p:cNvPr>
              <p:cNvSpPr/>
              <p:nvPr/>
            </p:nvSpPr>
            <p:spPr>
              <a:xfrm>
                <a:off x="4214472" y="4663446"/>
                <a:ext cx="2848665" cy="664606"/>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d>
                        <m:dPr>
                          <m:begChr m:val="|"/>
                          <m:endChr m:val="|"/>
                          <m:ctrlPr>
                            <a:rPr lang="it-IT" b="1" i="1" dirty="0" smtClean="0">
                              <a:solidFill>
                                <a:srgbClr val="C00000"/>
                              </a:solidFill>
                              <a:latin typeface="Cambria Math" panose="02040503050406030204" pitchFamily="18" charset="0"/>
                            </a:rPr>
                          </m:ctrlPr>
                        </m:dPr>
                        <m:e>
                          <m:f>
                            <m:fPr>
                              <m:ctrlPr>
                                <a:rPr lang="it-IT" b="1" i="1" dirty="0">
                                  <a:solidFill>
                                    <a:srgbClr val="C00000"/>
                                  </a:solidFill>
                                  <a:latin typeface="Cambria Math" panose="02040503050406030204" pitchFamily="18" charset="0"/>
                                </a:rPr>
                              </m:ctrlPr>
                            </m:fPr>
                            <m:num>
                              <m:sSub>
                                <m:sSubPr>
                                  <m:ctrlPr>
                                    <a:rPr lang="it-IT" b="1" i="1" dirty="0">
                                      <a:solidFill>
                                        <a:srgbClr val="C00000"/>
                                      </a:solidFill>
                                      <a:latin typeface="Cambria Math" panose="02040503050406030204" pitchFamily="18" charset="0"/>
                                    </a:rPr>
                                  </m:ctrlPr>
                                </m:sSubPr>
                                <m:e>
                                  <m:r>
                                    <a:rPr lang="it-IT" b="1" i="1" dirty="0">
                                      <a:solidFill>
                                        <a:srgbClr val="C00000"/>
                                      </a:solidFill>
                                      <a:latin typeface="Cambria Math" panose="02040503050406030204" pitchFamily="18" charset="0"/>
                                    </a:rPr>
                                    <m:t>𝑵</m:t>
                                  </m:r>
                                </m:e>
                                <m:sub>
                                  <m:r>
                                    <a:rPr lang="it-IT" b="1" dirty="0">
                                      <a:solidFill>
                                        <a:srgbClr val="C00000"/>
                                      </a:solidFill>
                                      <a:latin typeface="Cambria Math" panose="02040503050406030204" pitchFamily="18" charset="0"/>
                                    </a:rPr>
                                    <m:t>𝐬</m:t>
                                  </m:r>
                                </m:sub>
                              </m:sSub>
                            </m:num>
                            <m:den>
                              <m:r>
                                <a:rPr lang="it-IT" b="1" i="1" dirty="0">
                                  <a:solidFill>
                                    <a:srgbClr val="C00000"/>
                                  </a:solidFill>
                                  <a:latin typeface="Cambria Math" panose="02040503050406030204" pitchFamily="18" charset="0"/>
                                </a:rPr>
                                <m:t>𝑵</m:t>
                              </m:r>
                            </m:den>
                          </m:f>
                          <m:r>
                            <a:rPr lang="it-IT" b="1" dirty="0">
                              <a:solidFill>
                                <a:srgbClr val="C00000"/>
                              </a:solidFill>
                              <a:latin typeface="Cambria Math" panose="02040503050406030204" pitchFamily="18" charset="0"/>
                            </a:rPr>
                            <m:t>−</m:t>
                          </m:r>
                          <m:f>
                            <m:fPr>
                              <m:ctrlPr>
                                <a:rPr lang="it-IT" b="1" i="1" dirty="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𝝅</m:t>
                              </m:r>
                            </m:num>
                            <m:den>
                              <m:r>
                                <a:rPr lang="it-IT" b="1" i="1" dirty="0" smtClean="0">
                                  <a:solidFill>
                                    <a:srgbClr val="C00000"/>
                                  </a:solidFill>
                                  <a:latin typeface="Cambria Math" panose="02040503050406030204" pitchFamily="18" charset="0"/>
                                </a:rPr>
                                <m:t>𝟒</m:t>
                              </m:r>
                            </m:den>
                          </m:f>
                        </m:e>
                      </m:d>
                      <m:r>
                        <a:rPr lang="it-IT" b="1" dirty="0">
                          <a:solidFill>
                            <a:srgbClr val="C00000"/>
                          </a:solidFill>
                          <a:latin typeface="Cambria Math" panose="02040503050406030204" pitchFamily="18" charset="0"/>
                        </a:rPr>
                        <m:t>&lt;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m:t>
                          </m:r>
                          <m:sSub>
                            <m:sSubPr>
                              <m:ctrlPr>
                                <a:rPr lang="it-IT" b="1" i="1" dirty="0" smtClean="0">
                                  <a:solidFill>
                                    <a:srgbClr val="C00000"/>
                                  </a:solidFill>
                                  <a:latin typeface="Cambria Math" panose="02040503050406030204" pitchFamily="18" charset="0"/>
                                  <a:ea typeface="Cambria Math" panose="02040503050406030204" pitchFamily="18" charset="0"/>
                                </a:rPr>
                              </m:ctrlPr>
                            </m:sSubPr>
                            <m:e>
                              <m:r>
                                <a:rPr lang="it-IT" b="1" i="1" dirty="0" smtClean="0">
                                  <a:solidFill>
                                    <a:srgbClr val="C00000"/>
                                  </a:solidFill>
                                  <a:latin typeface="Cambria Math" panose="02040503050406030204" pitchFamily="18" charset="0"/>
                                  <a:ea typeface="Cambria Math" panose="02040503050406030204" pitchFamily="18" charset="0"/>
                                </a:rPr>
                                <m:t>𝑵</m:t>
                              </m:r>
                            </m:e>
                            <m:sub>
                              <m:r>
                                <a:rPr lang="it-IT" b="1" i="1" dirty="0" smtClean="0">
                                  <a:solidFill>
                                    <a:srgbClr val="C00000"/>
                                  </a:solidFill>
                                  <a:latin typeface="Cambria Math" panose="02040503050406030204" pitchFamily="18" charset="0"/>
                                  <a:ea typeface="Cambria Math" panose="02040503050406030204" pitchFamily="18" charset="0"/>
                                </a:rPr>
                                <m:t>𝒔</m:t>
                              </m:r>
                            </m:sub>
                          </m:sSub>
                        </m:num>
                        <m:den>
                          <m:r>
                            <a:rPr lang="it-IT" b="1" i="1" dirty="0" smtClean="0">
                              <a:solidFill>
                                <a:srgbClr val="C00000"/>
                              </a:solidFill>
                              <a:latin typeface="Cambria Math" panose="02040503050406030204" pitchFamily="18" charset="0"/>
                            </a:rPr>
                            <m:t>𝑵</m:t>
                          </m:r>
                        </m:den>
                      </m:f>
                      <m:r>
                        <a:rPr lang="it-IT" b="1" i="0" dirty="0" smtClean="0">
                          <a:solidFill>
                            <a:srgbClr val="C00000"/>
                          </a:solidFill>
                          <a:latin typeface="Cambria Math" panose="02040503050406030204" pitchFamily="18" charset="0"/>
                        </a:rPr>
                        <m:t> </m:t>
                      </m:r>
                      <m:r>
                        <a:rPr lang="it-IT" b="1" i="1" dirty="0" smtClean="0">
                          <a:solidFill>
                            <a:srgbClr val="C00000"/>
                          </a:solidFill>
                          <a:latin typeface="Cambria Math" panose="02040503050406030204" pitchFamily="18" charset="0"/>
                          <a:ea typeface="Cambria Math" panose="02040503050406030204" pitchFamily="18" charset="0"/>
                        </a:rPr>
                        <m: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rPr>
                            <m:t>𝟎</m:t>
                          </m:r>
                          <m:r>
                            <a:rPr lang="it-IT" b="1" i="1" dirty="0" smtClean="0">
                              <a:solidFill>
                                <a:srgbClr val="C00000"/>
                              </a:solidFill>
                              <a:latin typeface="Cambria Math" panose="02040503050406030204" pitchFamily="18" charset="0"/>
                            </a:rPr>
                            <m:t>.</m:t>
                          </m:r>
                          <m:r>
                            <a:rPr lang="it-IT" b="1" i="1" dirty="0" smtClean="0">
                              <a:solidFill>
                                <a:srgbClr val="C00000"/>
                              </a:solidFill>
                              <a:latin typeface="Cambria Math" panose="02040503050406030204" pitchFamily="18" charset="0"/>
                            </a:rPr>
                            <m:t>𝟒𝟏</m:t>
                          </m:r>
                        </m:num>
                        <m:den>
                          <m:rad>
                            <m:radPr>
                              <m:degHide m:val="on"/>
                              <m:ctrlPr>
                                <a:rPr lang="it-IT" b="1" i="1" dirty="0" smtClean="0">
                                  <a:solidFill>
                                    <a:srgbClr val="C00000"/>
                                  </a:solidFill>
                                  <a:latin typeface="Cambria Math" panose="02040503050406030204" pitchFamily="18" charset="0"/>
                                </a:rPr>
                              </m:ctrlPr>
                            </m:radPr>
                            <m:deg/>
                            <m:e>
                              <m:r>
                                <a:rPr lang="it-IT" b="1" i="1" dirty="0" smtClean="0">
                                  <a:solidFill>
                                    <a:srgbClr val="C00000"/>
                                  </a:solidFill>
                                  <a:latin typeface="Cambria Math" panose="02040503050406030204" pitchFamily="18" charset="0"/>
                                </a:rPr>
                                <m:t>𝑵</m:t>
                              </m:r>
                            </m:e>
                          </m:rad>
                        </m:den>
                      </m:f>
                      <m:r>
                        <a:rPr lang="it-IT" b="1" i="0" dirty="0" smtClean="0">
                          <a:solidFill>
                            <a:srgbClr val="C00000"/>
                          </a:solidFill>
                          <a:latin typeface="Cambria Math" panose="02040503050406030204" pitchFamily="18" charset="0"/>
                        </a:rPr>
                        <m:t>  </m:t>
                      </m:r>
                    </m:oMath>
                  </m:oMathPara>
                </a14:m>
                <a:endParaRPr lang="it-IT" b="1" dirty="0">
                  <a:solidFill>
                    <a:srgbClr val="C00000"/>
                  </a:solidFill>
                </a:endParaRPr>
              </a:p>
            </p:txBody>
          </p:sp>
        </mc:Choice>
        <mc:Fallback>
          <p:sp>
            <p:nvSpPr>
              <p:cNvPr id="4" name="Rettangolo 3">
                <a:extLst>
                  <a:ext uri="{FF2B5EF4-FFF2-40B4-BE49-F238E27FC236}">
                    <a16:creationId xmlns:a16="http://schemas.microsoft.com/office/drawing/2014/main" id="{14C0247F-621A-420D-BE35-5B137371B5AD}"/>
                  </a:ext>
                </a:extLst>
              </p:cNvPr>
              <p:cNvSpPr>
                <a:spLocks noRot="1" noChangeAspect="1" noMove="1" noResize="1" noEditPoints="1" noAdjustHandles="1" noChangeArrowheads="1" noChangeShapeType="1" noTextEdit="1"/>
              </p:cNvSpPr>
              <p:nvPr/>
            </p:nvSpPr>
            <p:spPr>
              <a:xfrm>
                <a:off x="4214472" y="4663446"/>
                <a:ext cx="2848665" cy="664606"/>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5635299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1453</Words>
  <Application>Microsoft Office PowerPoint</Application>
  <PresentationFormat>Widescreen</PresentationFormat>
  <Paragraphs>121</Paragraphs>
  <Slides>17</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Calibri</vt:lpstr>
      <vt:lpstr>Calibri Light</vt:lpstr>
      <vt:lpstr>Cambria Math</vt:lpstr>
      <vt:lpstr>Tema di Office</vt:lpstr>
      <vt:lpstr>Metodi Montecarlo per la Fisica Sperimentale </vt:lpstr>
      <vt:lpstr>Informazioni sul corso</vt:lpstr>
      <vt:lpstr>Programma del corso</vt:lpstr>
      <vt:lpstr>Materiale didattico:  </vt:lpstr>
      <vt:lpstr>Esempi di Studi presentati al colloquio finale</vt:lpstr>
      <vt:lpstr>Una breve storia del Metodo</vt:lpstr>
      <vt:lpstr>Ago di Buffon (1733) </vt:lpstr>
      <vt:lpstr>Una altra stima di «pi greco»  </vt:lpstr>
      <vt:lpstr>Stima dell’errore</vt:lpstr>
      <vt:lpstr>Esercizi</vt:lpstr>
      <vt:lpstr>Numeri casuali uniformi in [0,1] </vt:lpstr>
      <vt:lpstr>Cosa è Rand() …. Hardware o Software ? </vt:lpstr>
      <vt:lpstr>Liste di numeri casuali </vt:lpstr>
      <vt:lpstr>Esempio:  Accettanza geometrica </vt:lpstr>
      <vt:lpstr>Simulazioni Correlate </vt:lpstr>
      <vt:lpstr>Liste di numeri Pseudo-Casuali - Metodo delle Congruenze lineari  https://it.wikipedia.org/wiki/Generatore_lineare_congruenziale</vt:lpstr>
      <vt:lpstr>Numeri pseudo-casuali e ripetibilità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Metodi Montecarlo per la Fisica Sperimentale </dc:title>
  <dc:creator>SERGIO GIUDICI</dc:creator>
  <cp:lastModifiedBy>SERGIO GIUDICI</cp:lastModifiedBy>
  <cp:revision>31</cp:revision>
  <dcterms:created xsi:type="dcterms:W3CDTF">2020-03-11T10:55:55Z</dcterms:created>
  <dcterms:modified xsi:type="dcterms:W3CDTF">2020-03-12T10:11:48Z</dcterms:modified>
</cp:coreProperties>
</file>