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08f7f44d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08f7f44d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04c4aac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04c4aac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04c4aacf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04c4aacf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112549a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112549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97a6ce9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97a6ce9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98cfe69c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98cfe69c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98cfe69c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98cfe69c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98cfe69c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98cfe69c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7225" y="34800"/>
            <a:ext cx="3204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What are data types and variables?</a:t>
            </a:r>
            <a:endParaRPr b="1"/>
          </a:p>
        </p:txBody>
      </p:sp>
      <p:sp>
        <p:nvSpPr>
          <p:cNvPr id="55" name="Google Shape;55;p13"/>
          <p:cNvSpPr/>
          <p:nvPr/>
        </p:nvSpPr>
        <p:spPr>
          <a:xfrm>
            <a:off x="2197850" y="2689550"/>
            <a:ext cx="11322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type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197850" y="1420863"/>
            <a:ext cx="11322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Values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93625" y="3192713"/>
            <a:ext cx="11322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Variable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371900" y="628263"/>
            <a:ext cx="11322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371900" y="1486863"/>
            <a:ext cx="11322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4371900" y="2345463"/>
            <a:ext cx="11322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Float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4371900" y="3966075"/>
            <a:ext cx="11322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List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4371900" y="4596075"/>
            <a:ext cx="11322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Dict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493625" y="2223350"/>
            <a:ext cx="11322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Memory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6423025" y="3977475"/>
            <a:ext cx="11322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Mutable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6423025" y="2900475"/>
            <a:ext cx="11322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Immutable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197850" y="3977475"/>
            <a:ext cx="14304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structure</a:t>
            </a:r>
            <a:endParaRPr/>
          </a:p>
        </p:txBody>
      </p:sp>
      <p:cxnSp>
        <p:nvCxnSpPr>
          <p:cNvPr id="67" name="Google Shape;67;p13"/>
          <p:cNvCxnSpPr>
            <a:stCxn id="56" idx="3"/>
            <a:endCxn id="58" idx="1"/>
          </p:cNvCxnSpPr>
          <p:nvPr/>
        </p:nvCxnSpPr>
        <p:spPr>
          <a:xfrm flipH="1" rot="10800000">
            <a:off x="3330050" y="861363"/>
            <a:ext cx="1041900" cy="7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56" idx="3"/>
            <a:endCxn id="59" idx="1"/>
          </p:cNvCxnSpPr>
          <p:nvPr/>
        </p:nvCxnSpPr>
        <p:spPr>
          <a:xfrm>
            <a:off x="3330050" y="1653963"/>
            <a:ext cx="1041900" cy="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56" idx="3"/>
            <a:endCxn id="60" idx="1"/>
          </p:cNvCxnSpPr>
          <p:nvPr/>
        </p:nvCxnSpPr>
        <p:spPr>
          <a:xfrm>
            <a:off x="3330050" y="1653963"/>
            <a:ext cx="1041900" cy="9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>
            <a:stCxn id="66" idx="3"/>
            <a:endCxn id="61" idx="1"/>
          </p:cNvCxnSpPr>
          <p:nvPr/>
        </p:nvCxnSpPr>
        <p:spPr>
          <a:xfrm flipH="1" rot="10800000">
            <a:off x="3628250" y="4199175"/>
            <a:ext cx="7437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stCxn id="66" idx="3"/>
            <a:endCxn id="62" idx="1"/>
          </p:cNvCxnSpPr>
          <p:nvPr/>
        </p:nvCxnSpPr>
        <p:spPr>
          <a:xfrm>
            <a:off x="3628250" y="4210575"/>
            <a:ext cx="743700" cy="6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/>
          <p:nvPr/>
        </p:nvSpPr>
        <p:spPr>
          <a:xfrm>
            <a:off x="4371900" y="3366675"/>
            <a:ext cx="11322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Tuple</a:t>
            </a:r>
            <a:endParaRPr/>
          </a:p>
        </p:txBody>
      </p:sp>
      <p:cxnSp>
        <p:nvCxnSpPr>
          <p:cNvPr id="73" name="Google Shape;73;p13"/>
          <p:cNvCxnSpPr>
            <a:stCxn id="66" idx="3"/>
            <a:endCxn id="72" idx="1"/>
          </p:cNvCxnSpPr>
          <p:nvPr/>
        </p:nvCxnSpPr>
        <p:spPr>
          <a:xfrm flipH="1" rot="10800000">
            <a:off x="3628250" y="3599775"/>
            <a:ext cx="743700" cy="6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stCxn id="65" idx="1"/>
            <a:endCxn id="58" idx="3"/>
          </p:cNvCxnSpPr>
          <p:nvPr/>
        </p:nvCxnSpPr>
        <p:spPr>
          <a:xfrm rot="10800000">
            <a:off x="5504125" y="861375"/>
            <a:ext cx="918900" cy="22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>
            <a:stCxn id="65" idx="1"/>
            <a:endCxn id="59" idx="3"/>
          </p:cNvCxnSpPr>
          <p:nvPr/>
        </p:nvCxnSpPr>
        <p:spPr>
          <a:xfrm rot="10800000">
            <a:off x="5504125" y="1719975"/>
            <a:ext cx="918900" cy="14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>
            <a:stCxn id="65" idx="1"/>
            <a:endCxn id="60" idx="3"/>
          </p:cNvCxnSpPr>
          <p:nvPr/>
        </p:nvCxnSpPr>
        <p:spPr>
          <a:xfrm rot="10800000">
            <a:off x="5504125" y="2578575"/>
            <a:ext cx="918900" cy="55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>
            <a:stCxn id="65" idx="1"/>
            <a:endCxn id="72" idx="3"/>
          </p:cNvCxnSpPr>
          <p:nvPr/>
        </p:nvCxnSpPr>
        <p:spPr>
          <a:xfrm flipH="1">
            <a:off x="5504125" y="3133575"/>
            <a:ext cx="9189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3"/>
          <p:cNvCxnSpPr>
            <a:stCxn id="64" idx="1"/>
            <a:endCxn id="61" idx="3"/>
          </p:cNvCxnSpPr>
          <p:nvPr/>
        </p:nvCxnSpPr>
        <p:spPr>
          <a:xfrm rot="10800000">
            <a:off x="5504125" y="4199175"/>
            <a:ext cx="9189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>
            <a:stCxn id="64" idx="1"/>
            <a:endCxn id="62" idx="3"/>
          </p:cNvCxnSpPr>
          <p:nvPr/>
        </p:nvCxnSpPr>
        <p:spPr>
          <a:xfrm flipH="1">
            <a:off x="5504125" y="4210575"/>
            <a:ext cx="918900" cy="6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>
            <a:stCxn id="63" idx="3"/>
            <a:endCxn id="56" idx="1"/>
          </p:cNvCxnSpPr>
          <p:nvPr/>
        </p:nvCxnSpPr>
        <p:spPr>
          <a:xfrm flipH="1" rot="10800000">
            <a:off x="1625825" y="1653950"/>
            <a:ext cx="572100" cy="8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>
            <a:stCxn id="63" idx="3"/>
            <a:endCxn id="66" idx="1"/>
          </p:cNvCxnSpPr>
          <p:nvPr/>
        </p:nvCxnSpPr>
        <p:spPr>
          <a:xfrm>
            <a:off x="1625825" y="2456450"/>
            <a:ext cx="572100" cy="17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>
            <a:stCxn id="63" idx="2"/>
            <a:endCxn id="57" idx="0"/>
          </p:cNvCxnSpPr>
          <p:nvPr/>
        </p:nvCxnSpPr>
        <p:spPr>
          <a:xfrm>
            <a:off x="1059725" y="2689550"/>
            <a:ext cx="0" cy="5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3"/>
          <p:cNvCxnSpPr>
            <a:stCxn id="57" idx="3"/>
            <a:endCxn id="56" idx="1"/>
          </p:cNvCxnSpPr>
          <p:nvPr/>
        </p:nvCxnSpPr>
        <p:spPr>
          <a:xfrm flipH="1" rot="10800000">
            <a:off x="1625825" y="1654013"/>
            <a:ext cx="572100" cy="17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3"/>
          <p:cNvCxnSpPr>
            <a:stCxn id="57" idx="3"/>
            <a:endCxn id="66" idx="1"/>
          </p:cNvCxnSpPr>
          <p:nvPr/>
        </p:nvCxnSpPr>
        <p:spPr>
          <a:xfrm>
            <a:off x="1625825" y="3425813"/>
            <a:ext cx="572100" cy="7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3"/>
          <p:cNvCxnSpPr>
            <a:stCxn id="55" idx="3"/>
            <a:endCxn id="58" idx="1"/>
          </p:cNvCxnSpPr>
          <p:nvPr/>
        </p:nvCxnSpPr>
        <p:spPr>
          <a:xfrm flipH="1" rot="10800000">
            <a:off x="3330050" y="861350"/>
            <a:ext cx="1041900" cy="20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>
            <a:stCxn id="55" idx="3"/>
            <a:endCxn id="59" idx="1"/>
          </p:cNvCxnSpPr>
          <p:nvPr/>
        </p:nvCxnSpPr>
        <p:spPr>
          <a:xfrm flipH="1" rot="10800000">
            <a:off x="3330050" y="1719950"/>
            <a:ext cx="1041900" cy="12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3"/>
          <p:cNvCxnSpPr>
            <a:stCxn id="55" idx="3"/>
            <a:endCxn id="60" idx="1"/>
          </p:cNvCxnSpPr>
          <p:nvPr/>
        </p:nvCxnSpPr>
        <p:spPr>
          <a:xfrm flipH="1" rot="10800000">
            <a:off x="3330050" y="2578550"/>
            <a:ext cx="1041900" cy="3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3"/>
          <p:cNvCxnSpPr>
            <a:stCxn id="55" idx="3"/>
            <a:endCxn id="72" idx="1"/>
          </p:cNvCxnSpPr>
          <p:nvPr/>
        </p:nvCxnSpPr>
        <p:spPr>
          <a:xfrm>
            <a:off x="3330050" y="2922650"/>
            <a:ext cx="1041900" cy="6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3"/>
          <p:cNvCxnSpPr>
            <a:stCxn id="55" idx="3"/>
            <a:endCxn id="61" idx="1"/>
          </p:cNvCxnSpPr>
          <p:nvPr/>
        </p:nvCxnSpPr>
        <p:spPr>
          <a:xfrm>
            <a:off x="3330050" y="2922650"/>
            <a:ext cx="1041900" cy="12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3"/>
          <p:cNvCxnSpPr>
            <a:stCxn id="55" idx="3"/>
            <a:endCxn id="62" idx="1"/>
          </p:cNvCxnSpPr>
          <p:nvPr/>
        </p:nvCxnSpPr>
        <p:spPr>
          <a:xfrm>
            <a:off x="3330050" y="2922650"/>
            <a:ext cx="1041900" cy="19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3"/>
          <p:cNvCxnSpPr>
            <a:stCxn id="65" idx="0"/>
            <a:endCxn id="63" idx="0"/>
          </p:cNvCxnSpPr>
          <p:nvPr/>
        </p:nvCxnSpPr>
        <p:spPr>
          <a:xfrm flipH="1" rot="5400000">
            <a:off x="3685825" y="-402825"/>
            <a:ext cx="677100" cy="5929500"/>
          </a:xfrm>
          <a:prstGeom prst="bentConnector3">
            <a:avLst>
              <a:gd fmla="val 34355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3"/>
          <p:cNvCxnSpPr>
            <a:stCxn id="64" idx="3"/>
            <a:endCxn id="63" idx="0"/>
          </p:cNvCxnSpPr>
          <p:nvPr/>
        </p:nvCxnSpPr>
        <p:spPr>
          <a:xfrm rot="10800000">
            <a:off x="1059625" y="2223375"/>
            <a:ext cx="6495600" cy="1987200"/>
          </a:xfrm>
          <a:prstGeom prst="bentConnector4">
            <a:avLst>
              <a:gd fmla="val -3666" name="adj1"/>
              <a:gd fmla="val 18336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3"/>
          <p:cNvCxnSpPr>
            <a:stCxn id="66" idx="2"/>
            <a:endCxn id="56" idx="0"/>
          </p:cNvCxnSpPr>
          <p:nvPr/>
        </p:nvCxnSpPr>
        <p:spPr>
          <a:xfrm flipH="1" rot="5400000">
            <a:off x="1327100" y="2857725"/>
            <a:ext cx="3022800" cy="149100"/>
          </a:xfrm>
          <a:prstGeom prst="bentConnector5">
            <a:avLst>
              <a:gd fmla="val -7878" name="adj1"/>
              <a:gd fmla="val 1770104" name="adj2"/>
              <a:gd fmla="val 107878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67475" y="125700"/>
            <a:ext cx="1923300" cy="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/>
              <a:t>What are operators?</a:t>
            </a:r>
            <a:endParaRPr b="1" sz="1400"/>
          </a:p>
        </p:txBody>
      </p:sp>
      <p:sp>
        <p:nvSpPr>
          <p:cNvPr id="99" name="Google Shape;99;p14"/>
          <p:cNvSpPr/>
          <p:nvPr/>
        </p:nvSpPr>
        <p:spPr>
          <a:xfrm>
            <a:off x="323025" y="3016275"/>
            <a:ext cx="11322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Operator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2200400" y="2951775"/>
            <a:ext cx="15498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Arithmetic </a:t>
            </a:r>
            <a:r>
              <a:rPr lang="it" sz="1200"/>
              <a:t>Operator</a:t>
            </a:r>
            <a:endParaRPr sz="1200"/>
          </a:p>
        </p:txBody>
      </p:sp>
      <p:cxnSp>
        <p:nvCxnSpPr>
          <p:cNvPr id="101" name="Google Shape;101;p14"/>
          <p:cNvCxnSpPr>
            <a:stCxn id="99" idx="3"/>
            <a:endCxn id="100" idx="1"/>
          </p:cNvCxnSpPr>
          <p:nvPr/>
        </p:nvCxnSpPr>
        <p:spPr>
          <a:xfrm flipH="1" rot="10800000">
            <a:off x="1455225" y="3184875"/>
            <a:ext cx="745200" cy="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4"/>
          <p:cNvSpPr/>
          <p:nvPr/>
        </p:nvSpPr>
        <p:spPr>
          <a:xfrm>
            <a:off x="4495375" y="2265525"/>
            <a:ext cx="11322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+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4495375" y="2887175"/>
            <a:ext cx="11322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-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4495375" y="3545175"/>
            <a:ext cx="11322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*</a:t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4464125" y="4203175"/>
            <a:ext cx="11322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/</a:t>
            </a:r>
            <a:endParaRPr/>
          </a:p>
        </p:txBody>
      </p:sp>
      <p:cxnSp>
        <p:nvCxnSpPr>
          <p:cNvPr id="106" name="Google Shape;106;p14"/>
          <p:cNvCxnSpPr>
            <a:stCxn id="100" idx="3"/>
            <a:endCxn id="102" idx="1"/>
          </p:cNvCxnSpPr>
          <p:nvPr/>
        </p:nvCxnSpPr>
        <p:spPr>
          <a:xfrm flipH="1" rot="10800000">
            <a:off x="3750200" y="2498775"/>
            <a:ext cx="745200" cy="6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4"/>
          <p:cNvCxnSpPr>
            <a:stCxn id="100" idx="3"/>
            <a:endCxn id="103" idx="1"/>
          </p:cNvCxnSpPr>
          <p:nvPr/>
        </p:nvCxnSpPr>
        <p:spPr>
          <a:xfrm flipH="1" rot="10800000">
            <a:off x="3750200" y="3120375"/>
            <a:ext cx="745200" cy="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4"/>
          <p:cNvCxnSpPr>
            <a:stCxn id="100" idx="3"/>
            <a:endCxn id="104" idx="1"/>
          </p:cNvCxnSpPr>
          <p:nvPr/>
        </p:nvCxnSpPr>
        <p:spPr>
          <a:xfrm>
            <a:off x="3750200" y="3184875"/>
            <a:ext cx="745200" cy="5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4"/>
          <p:cNvCxnSpPr>
            <a:stCxn id="100" idx="3"/>
            <a:endCxn id="105" idx="1"/>
          </p:cNvCxnSpPr>
          <p:nvPr/>
        </p:nvCxnSpPr>
        <p:spPr>
          <a:xfrm>
            <a:off x="3750200" y="3184875"/>
            <a:ext cx="714000" cy="12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4"/>
          <p:cNvSpPr/>
          <p:nvPr/>
        </p:nvSpPr>
        <p:spPr>
          <a:xfrm>
            <a:off x="6319000" y="1503525"/>
            <a:ext cx="15498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Concatenation</a:t>
            </a:r>
            <a:endParaRPr sz="1200"/>
          </a:p>
        </p:txBody>
      </p:sp>
      <p:sp>
        <p:nvSpPr>
          <p:cNvPr id="111" name="Google Shape;111;p14"/>
          <p:cNvSpPr/>
          <p:nvPr/>
        </p:nvSpPr>
        <p:spPr>
          <a:xfrm>
            <a:off x="6319000" y="812425"/>
            <a:ext cx="15498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String</a:t>
            </a:r>
            <a:endParaRPr sz="1200"/>
          </a:p>
        </p:txBody>
      </p:sp>
      <p:sp>
        <p:nvSpPr>
          <p:cNvPr id="112" name="Google Shape;112;p14"/>
          <p:cNvSpPr/>
          <p:nvPr/>
        </p:nvSpPr>
        <p:spPr>
          <a:xfrm>
            <a:off x="5504100" y="121325"/>
            <a:ext cx="15498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Data Type</a:t>
            </a:r>
            <a:endParaRPr sz="1200"/>
          </a:p>
        </p:txBody>
      </p:sp>
      <p:sp>
        <p:nvSpPr>
          <p:cNvPr id="113" name="Google Shape;113;p14"/>
          <p:cNvSpPr/>
          <p:nvPr/>
        </p:nvSpPr>
        <p:spPr>
          <a:xfrm>
            <a:off x="2695650" y="121325"/>
            <a:ext cx="11322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Polymorphism</a:t>
            </a:r>
            <a:br>
              <a:rPr lang="it" sz="1100"/>
            </a:br>
            <a:r>
              <a:rPr lang="it" sz="1100"/>
              <a:t>(overloading)</a:t>
            </a:r>
            <a:endParaRPr sz="1100"/>
          </a:p>
        </p:txBody>
      </p:sp>
      <p:cxnSp>
        <p:nvCxnSpPr>
          <p:cNvPr id="114" name="Google Shape;114;p14"/>
          <p:cNvCxnSpPr>
            <a:stCxn id="113" idx="1"/>
            <a:endCxn id="99" idx="0"/>
          </p:cNvCxnSpPr>
          <p:nvPr/>
        </p:nvCxnSpPr>
        <p:spPr>
          <a:xfrm flipH="1">
            <a:off x="889050" y="354425"/>
            <a:ext cx="1806600" cy="26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4"/>
          <p:cNvCxnSpPr>
            <a:stCxn id="110" idx="0"/>
            <a:endCxn id="111" idx="2"/>
          </p:cNvCxnSpPr>
          <p:nvPr/>
        </p:nvCxnSpPr>
        <p:spPr>
          <a:xfrm rot="10800000">
            <a:off x="7093900" y="1278525"/>
            <a:ext cx="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4"/>
          <p:cNvCxnSpPr>
            <a:stCxn id="111" idx="0"/>
            <a:endCxn id="112" idx="2"/>
          </p:cNvCxnSpPr>
          <p:nvPr/>
        </p:nvCxnSpPr>
        <p:spPr>
          <a:xfrm rot="10800000">
            <a:off x="6279100" y="587425"/>
            <a:ext cx="81480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4"/>
          <p:cNvSpPr/>
          <p:nvPr/>
        </p:nvSpPr>
        <p:spPr>
          <a:xfrm>
            <a:off x="4286575" y="1452275"/>
            <a:ext cx="15498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Sum</a:t>
            </a:r>
            <a:endParaRPr sz="1200"/>
          </a:p>
        </p:txBody>
      </p:sp>
      <p:sp>
        <p:nvSpPr>
          <p:cNvPr id="118" name="Google Shape;118;p14"/>
          <p:cNvSpPr/>
          <p:nvPr/>
        </p:nvSpPr>
        <p:spPr>
          <a:xfrm>
            <a:off x="4286575" y="829375"/>
            <a:ext cx="15498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Int (Float)</a:t>
            </a:r>
            <a:endParaRPr sz="1200"/>
          </a:p>
        </p:txBody>
      </p:sp>
      <p:cxnSp>
        <p:nvCxnSpPr>
          <p:cNvPr id="119" name="Google Shape;119;p14"/>
          <p:cNvCxnSpPr>
            <a:stCxn id="117" idx="2"/>
            <a:endCxn id="102" idx="0"/>
          </p:cNvCxnSpPr>
          <p:nvPr/>
        </p:nvCxnSpPr>
        <p:spPr>
          <a:xfrm>
            <a:off x="5061475" y="1918475"/>
            <a:ext cx="0" cy="3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4"/>
          <p:cNvCxnSpPr>
            <a:stCxn id="118" idx="2"/>
            <a:endCxn id="117" idx="0"/>
          </p:cNvCxnSpPr>
          <p:nvPr/>
        </p:nvCxnSpPr>
        <p:spPr>
          <a:xfrm>
            <a:off x="5061475" y="1295575"/>
            <a:ext cx="0" cy="1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4"/>
          <p:cNvCxnSpPr>
            <a:stCxn id="118" idx="0"/>
            <a:endCxn id="112" idx="2"/>
          </p:cNvCxnSpPr>
          <p:nvPr/>
        </p:nvCxnSpPr>
        <p:spPr>
          <a:xfrm flipH="1" rot="10800000">
            <a:off x="5061475" y="587575"/>
            <a:ext cx="1217400" cy="2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4"/>
          <p:cNvCxnSpPr>
            <a:stCxn id="110" idx="2"/>
            <a:endCxn id="102" idx="3"/>
          </p:cNvCxnSpPr>
          <p:nvPr/>
        </p:nvCxnSpPr>
        <p:spPr>
          <a:xfrm flipH="1">
            <a:off x="5627500" y="1969725"/>
            <a:ext cx="1466400" cy="5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4"/>
          <p:cNvCxnSpPr>
            <a:stCxn id="112" idx="1"/>
            <a:endCxn id="113" idx="3"/>
          </p:cNvCxnSpPr>
          <p:nvPr/>
        </p:nvCxnSpPr>
        <p:spPr>
          <a:xfrm rot="10800000">
            <a:off x="3827700" y="354425"/>
            <a:ext cx="167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4"/>
          <p:cNvSpPr/>
          <p:nvPr/>
        </p:nvSpPr>
        <p:spPr>
          <a:xfrm>
            <a:off x="2278050" y="4628700"/>
            <a:ext cx="15498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Cast </a:t>
            </a:r>
            <a:r>
              <a:rPr lang="it" sz="1200"/>
              <a:t>Operator</a:t>
            </a:r>
            <a:endParaRPr sz="1200"/>
          </a:p>
        </p:txBody>
      </p:sp>
      <p:cxnSp>
        <p:nvCxnSpPr>
          <p:cNvPr id="125" name="Google Shape;125;p14"/>
          <p:cNvCxnSpPr>
            <a:stCxn id="99" idx="2"/>
            <a:endCxn id="124" idx="1"/>
          </p:cNvCxnSpPr>
          <p:nvPr/>
        </p:nvCxnSpPr>
        <p:spPr>
          <a:xfrm>
            <a:off x="889125" y="3482475"/>
            <a:ext cx="1389000" cy="13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4"/>
          <p:cNvCxnSpPr>
            <a:stCxn id="124" idx="3"/>
            <a:endCxn id="112" idx="3"/>
          </p:cNvCxnSpPr>
          <p:nvPr/>
        </p:nvCxnSpPr>
        <p:spPr>
          <a:xfrm flipH="1" rot="10800000">
            <a:off x="3827850" y="354300"/>
            <a:ext cx="3226200" cy="4507500"/>
          </a:xfrm>
          <a:prstGeom prst="bentConnector3">
            <a:avLst>
              <a:gd fmla="val 1414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97075" y="89800"/>
            <a:ext cx="27153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/>
              <a:t>What are control structures?</a:t>
            </a:r>
            <a:endParaRPr b="1" sz="1400"/>
          </a:p>
        </p:txBody>
      </p:sp>
      <p:sp>
        <p:nvSpPr>
          <p:cNvPr id="132" name="Google Shape;132;p15"/>
          <p:cNvSpPr/>
          <p:nvPr/>
        </p:nvSpPr>
        <p:spPr>
          <a:xfrm>
            <a:off x="3520125" y="575325"/>
            <a:ext cx="16455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Control structures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38600" y="1837575"/>
            <a:ext cx="5238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IF</a:t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2751850" y="1837575"/>
            <a:ext cx="6822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FOR</a:t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4128375" y="1837575"/>
            <a:ext cx="7962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WHILE</a:t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3749250" y="2904688"/>
            <a:ext cx="16455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Loop (iteration)</a:t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5810750" y="2904700"/>
            <a:ext cx="14634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Boolean condition</a:t>
            </a:r>
            <a:endParaRPr sz="1200"/>
          </a:p>
        </p:txBody>
      </p:sp>
      <p:sp>
        <p:nvSpPr>
          <p:cNvPr id="138" name="Google Shape;138;p15"/>
          <p:cNvSpPr/>
          <p:nvPr/>
        </p:nvSpPr>
        <p:spPr>
          <a:xfrm>
            <a:off x="1782350" y="2904688"/>
            <a:ext cx="16455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Iterator (list, tuple)</a:t>
            </a:r>
            <a:endParaRPr sz="1300"/>
          </a:p>
        </p:txBody>
      </p:sp>
      <p:sp>
        <p:nvSpPr>
          <p:cNvPr id="139" name="Google Shape;139;p15"/>
          <p:cNvSpPr/>
          <p:nvPr/>
        </p:nvSpPr>
        <p:spPr>
          <a:xfrm>
            <a:off x="3839775" y="4349225"/>
            <a:ext cx="13734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Block of code</a:t>
            </a:r>
            <a:endParaRPr/>
          </a:p>
        </p:txBody>
      </p:sp>
      <p:cxnSp>
        <p:nvCxnSpPr>
          <p:cNvPr id="140" name="Google Shape;140;p15"/>
          <p:cNvCxnSpPr>
            <a:stCxn id="132" idx="2"/>
            <a:endCxn id="134" idx="0"/>
          </p:cNvCxnSpPr>
          <p:nvPr/>
        </p:nvCxnSpPr>
        <p:spPr>
          <a:xfrm flipH="1">
            <a:off x="3093075" y="1041525"/>
            <a:ext cx="1249800" cy="7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5"/>
          <p:cNvCxnSpPr>
            <a:stCxn id="132" idx="2"/>
            <a:endCxn id="135" idx="0"/>
          </p:cNvCxnSpPr>
          <p:nvPr/>
        </p:nvCxnSpPr>
        <p:spPr>
          <a:xfrm>
            <a:off x="4342875" y="1041525"/>
            <a:ext cx="183600" cy="7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5"/>
          <p:cNvCxnSpPr>
            <a:stCxn id="132" idx="2"/>
            <a:endCxn id="133" idx="0"/>
          </p:cNvCxnSpPr>
          <p:nvPr/>
        </p:nvCxnSpPr>
        <p:spPr>
          <a:xfrm>
            <a:off x="4342875" y="1041525"/>
            <a:ext cx="1657500" cy="7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5"/>
          <p:cNvCxnSpPr>
            <a:stCxn id="134" idx="2"/>
            <a:endCxn id="138" idx="0"/>
          </p:cNvCxnSpPr>
          <p:nvPr/>
        </p:nvCxnSpPr>
        <p:spPr>
          <a:xfrm flipH="1">
            <a:off x="2605150" y="2303775"/>
            <a:ext cx="487800" cy="6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5"/>
          <p:cNvCxnSpPr>
            <a:stCxn id="134" idx="2"/>
            <a:endCxn id="136" idx="0"/>
          </p:cNvCxnSpPr>
          <p:nvPr/>
        </p:nvCxnSpPr>
        <p:spPr>
          <a:xfrm>
            <a:off x="3092950" y="2303775"/>
            <a:ext cx="1479000" cy="6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5"/>
          <p:cNvCxnSpPr>
            <a:stCxn id="135" idx="2"/>
            <a:endCxn id="136" idx="0"/>
          </p:cNvCxnSpPr>
          <p:nvPr/>
        </p:nvCxnSpPr>
        <p:spPr>
          <a:xfrm>
            <a:off x="4526475" y="2303775"/>
            <a:ext cx="45600" cy="6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5"/>
          <p:cNvCxnSpPr>
            <a:stCxn id="135" idx="2"/>
            <a:endCxn id="137" idx="0"/>
          </p:cNvCxnSpPr>
          <p:nvPr/>
        </p:nvCxnSpPr>
        <p:spPr>
          <a:xfrm>
            <a:off x="4526475" y="2303775"/>
            <a:ext cx="2016000" cy="6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5"/>
          <p:cNvCxnSpPr>
            <a:stCxn id="133" idx="2"/>
            <a:endCxn id="137" idx="0"/>
          </p:cNvCxnSpPr>
          <p:nvPr/>
        </p:nvCxnSpPr>
        <p:spPr>
          <a:xfrm>
            <a:off x="6000500" y="2303775"/>
            <a:ext cx="542100" cy="6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5"/>
          <p:cNvCxnSpPr>
            <a:stCxn id="134" idx="1"/>
            <a:endCxn id="139" idx="1"/>
          </p:cNvCxnSpPr>
          <p:nvPr/>
        </p:nvCxnSpPr>
        <p:spPr>
          <a:xfrm>
            <a:off x="2751850" y="2070675"/>
            <a:ext cx="1087800" cy="2511600"/>
          </a:xfrm>
          <a:prstGeom prst="bentConnector3">
            <a:avLst>
              <a:gd fmla="val -12234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5"/>
          <p:cNvSpPr txBox="1"/>
          <p:nvPr/>
        </p:nvSpPr>
        <p:spPr>
          <a:xfrm>
            <a:off x="741450" y="2980300"/>
            <a:ext cx="796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Repeat</a:t>
            </a:r>
            <a:endParaRPr/>
          </a:p>
        </p:txBody>
      </p:sp>
      <p:cxnSp>
        <p:nvCxnSpPr>
          <p:cNvPr id="150" name="Google Shape;150;p15"/>
          <p:cNvCxnSpPr>
            <a:stCxn id="135" idx="3"/>
            <a:endCxn id="139" idx="3"/>
          </p:cNvCxnSpPr>
          <p:nvPr/>
        </p:nvCxnSpPr>
        <p:spPr>
          <a:xfrm>
            <a:off x="4924575" y="2070675"/>
            <a:ext cx="288600" cy="2511600"/>
          </a:xfrm>
          <a:prstGeom prst="bentConnector3">
            <a:avLst>
              <a:gd fmla="val 23484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5"/>
          <p:cNvCxnSpPr>
            <a:stCxn id="133" idx="3"/>
            <a:endCxn id="139" idx="3"/>
          </p:cNvCxnSpPr>
          <p:nvPr/>
        </p:nvCxnSpPr>
        <p:spPr>
          <a:xfrm flipH="1">
            <a:off x="5213300" y="2070675"/>
            <a:ext cx="1049100" cy="2511600"/>
          </a:xfrm>
          <a:prstGeom prst="bentConnector3">
            <a:avLst>
              <a:gd fmla="val -1190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15"/>
          <p:cNvSpPr txBox="1"/>
          <p:nvPr/>
        </p:nvSpPr>
        <p:spPr>
          <a:xfrm>
            <a:off x="7524325" y="3717750"/>
            <a:ext cx="796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Control</a:t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4010375" y="3663750"/>
            <a:ext cx="1613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Control &amp; Repeat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97075" y="89800"/>
            <a:ext cx="34776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/>
              <a:t>What are list and dict comprehension?</a:t>
            </a:r>
            <a:endParaRPr b="1" sz="1400"/>
          </a:p>
        </p:txBody>
      </p:sp>
      <p:sp>
        <p:nvSpPr>
          <p:cNvPr id="159" name="Google Shape;159;p16"/>
          <p:cNvSpPr/>
          <p:nvPr/>
        </p:nvSpPr>
        <p:spPr>
          <a:xfrm>
            <a:off x="2971800" y="1770625"/>
            <a:ext cx="7149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Dict</a:t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2812700" y="4202650"/>
            <a:ext cx="6822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FOR</a:t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1344050" y="1770625"/>
            <a:ext cx="7962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List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4448700" y="4242200"/>
            <a:ext cx="7149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IF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1867300" y="783325"/>
            <a:ext cx="12171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Create new</a:t>
            </a:r>
            <a:endParaRPr/>
          </a:p>
        </p:txBody>
      </p:sp>
      <p:cxnSp>
        <p:nvCxnSpPr>
          <p:cNvPr id="164" name="Google Shape;164;p16"/>
          <p:cNvCxnSpPr>
            <a:stCxn id="163" idx="2"/>
            <a:endCxn id="161" idx="0"/>
          </p:cNvCxnSpPr>
          <p:nvPr/>
        </p:nvCxnSpPr>
        <p:spPr>
          <a:xfrm flipH="1">
            <a:off x="1742050" y="1249525"/>
            <a:ext cx="733800" cy="5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6"/>
          <p:cNvCxnSpPr>
            <a:stCxn id="163" idx="2"/>
            <a:endCxn id="159" idx="0"/>
          </p:cNvCxnSpPr>
          <p:nvPr/>
        </p:nvCxnSpPr>
        <p:spPr>
          <a:xfrm>
            <a:off x="2475850" y="1249525"/>
            <a:ext cx="853500" cy="5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6"/>
          <p:cNvSpPr/>
          <p:nvPr/>
        </p:nvSpPr>
        <p:spPr>
          <a:xfrm>
            <a:off x="1163000" y="4202650"/>
            <a:ext cx="8535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Iterable</a:t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2016500" y="3151250"/>
            <a:ext cx="7962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Using</a:t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3693150" y="3151250"/>
            <a:ext cx="11169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Optionally</a:t>
            </a:r>
            <a:endParaRPr/>
          </a:p>
        </p:txBody>
      </p:sp>
      <p:cxnSp>
        <p:nvCxnSpPr>
          <p:cNvPr id="169" name="Google Shape;169;p16"/>
          <p:cNvCxnSpPr>
            <a:stCxn id="161" idx="2"/>
            <a:endCxn id="167" idx="0"/>
          </p:cNvCxnSpPr>
          <p:nvPr/>
        </p:nvCxnSpPr>
        <p:spPr>
          <a:xfrm>
            <a:off x="1742150" y="2236825"/>
            <a:ext cx="6726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6"/>
          <p:cNvCxnSpPr>
            <a:stCxn id="159" idx="2"/>
            <a:endCxn id="167" idx="0"/>
          </p:cNvCxnSpPr>
          <p:nvPr/>
        </p:nvCxnSpPr>
        <p:spPr>
          <a:xfrm flipH="1">
            <a:off x="2414550" y="2236825"/>
            <a:ext cx="9147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6"/>
          <p:cNvCxnSpPr>
            <a:stCxn id="167" idx="2"/>
            <a:endCxn id="166" idx="0"/>
          </p:cNvCxnSpPr>
          <p:nvPr/>
        </p:nvCxnSpPr>
        <p:spPr>
          <a:xfrm flipH="1">
            <a:off x="1589600" y="3617450"/>
            <a:ext cx="825000" cy="5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6"/>
          <p:cNvCxnSpPr>
            <a:stCxn id="167" idx="2"/>
            <a:endCxn id="160" idx="0"/>
          </p:cNvCxnSpPr>
          <p:nvPr/>
        </p:nvCxnSpPr>
        <p:spPr>
          <a:xfrm>
            <a:off x="2414600" y="3617450"/>
            <a:ext cx="739200" cy="5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6"/>
          <p:cNvCxnSpPr>
            <a:stCxn id="167" idx="3"/>
            <a:endCxn id="168" idx="1"/>
          </p:cNvCxnSpPr>
          <p:nvPr/>
        </p:nvCxnSpPr>
        <p:spPr>
          <a:xfrm>
            <a:off x="2812700" y="3384350"/>
            <a:ext cx="88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6"/>
          <p:cNvCxnSpPr>
            <a:stCxn id="168" idx="2"/>
            <a:endCxn id="162" idx="0"/>
          </p:cNvCxnSpPr>
          <p:nvPr/>
        </p:nvCxnSpPr>
        <p:spPr>
          <a:xfrm>
            <a:off x="4251600" y="3617450"/>
            <a:ext cx="554700" cy="6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97075" y="89800"/>
            <a:ext cx="34776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/>
              <a:t>What is I/O?</a:t>
            </a:r>
            <a:endParaRPr b="1" sz="1400"/>
          </a:p>
        </p:txBody>
      </p:sp>
      <p:sp>
        <p:nvSpPr>
          <p:cNvPr id="180" name="Google Shape;180;p17"/>
          <p:cNvSpPr/>
          <p:nvPr/>
        </p:nvSpPr>
        <p:spPr>
          <a:xfrm>
            <a:off x="2298450" y="503275"/>
            <a:ext cx="12171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Input (read)</a:t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5455500" y="503275"/>
            <a:ext cx="14688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Output</a:t>
            </a:r>
            <a:r>
              <a:rPr lang="it"/>
              <a:t> (write)</a:t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4041625" y="2794550"/>
            <a:ext cx="12171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os</a:t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3742525" y="1640125"/>
            <a:ext cx="18153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File (or Directory)</a:t>
            </a:r>
            <a:endParaRPr/>
          </a:p>
        </p:txBody>
      </p:sp>
      <p:cxnSp>
        <p:nvCxnSpPr>
          <p:cNvPr id="184" name="Google Shape;184;p17"/>
          <p:cNvCxnSpPr>
            <a:stCxn id="180" idx="2"/>
            <a:endCxn id="183" idx="0"/>
          </p:cNvCxnSpPr>
          <p:nvPr/>
        </p:nvCxnSpPr>
        <p:spPr>
          <a:xfrm>
            <a:off x="2907000" y="969475"/>
            <a:ext cx="1743300" cy="6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7"/>
          <p:cNvCxnSpPr>
            <a:stCxn id="181" idx="2"/>
            <a:endCxn id="183" idx="0"/>
          </p:cNvCxnSpPr>
          <p:nvPr/>
        </p:nvCxnSpPr>
        <p:spPr>
          <a:xfrm flipH="1">
            <a:off x="4650300" y="969475"/>
            <a:ext cx="1539600" cy="6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7"/>
          <p:cNvCxnSpPr>
            <a:stCxn id="183" idx="2"/>
            <a:endCxn id="182" idx="0"/>
          </p:cNvCxnSpPr>
          <p:nvPr/>
        </p:nvCxnSpPr>
        <p:spPr>
          <a:xfrm>
            <a:off x="4650175" y="2106325"/>
            <a:ext cx="0" cy="6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17"/>
          <p:cNvSpPr/>
          <p:nvPr/>
        </p:nvSpPr>
        <p:spPr>
          <a:xfrm>
            <a:off x="618700" y="1640125"/>
            <a:ext cx="18153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Remote resources</a:t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608200" y="2776975"/>
            <a:ext cx="18153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requests</a:t>
            </a:r>
            <a:endParaRPr/>
          </a:p>
        </p:txBody>
      </p:sp>
      <p:cxnSp>
        <p:nvCxnSpPr>
          <p:cNvPr id="189" name="Google Shape;189;p17"/>
          <p:cNvCxnSpPr>
            <a:stCxn id="180" idx="2"/>
            <a:endCxn id="187" idx="0"/>
          </p:cNvCxnSpPr>
          <p:nvPr/>
        </p:nvCxnSpPr>
        <p:spPr>
          <a:xfrm flipH="1">
            <a:off x="1526400" y="969475"/>
            <a:ext cx="1380600" cy="6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7"/>
          <p:cNvCxnSpPr>
            <a:stCxn id="187" idx="2"/>
            <a:endCxn id="188" idx="0"/>
          </p:cNvCxnSpPr>
          <p:nvPr/>
        </p:nvCxnSpPr>
        <p:spPr>
          <a:xfrm flipH="1">
            <a:off x="1515850" y="2106325"/>
            <a:ext cx="10500" cy="6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17"/>
          <p:cNvSpPr/>
          <p:nvPr/>
        </p:nvSpPr>
        <p:spPr>
          <a:xfrm>
            <a:off x="5707200" y="2794550"/>
            <a:ext cx="13806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glob</a:t>
            </a:r>
            <a:endParaRPr/>
          </a:p>
        </p:txBody>
      </p:sp>
      <p:cxnSp>
        <p:nvCxnSpPr>
          <p:cNvPr id="192" name="Google Shape;192;p17"/>
          <p:cNvCxnSpPr>
            <a:stCxn id="183" idx="2"/>
            <a:endCxn id="191" idx="0"/>
          </p:cNvCxnSpPr>
          <p:nvPr/>
        </p:nvCxnSpPr>
        <p:spPr>
          <a:xfrm>
            <a:off x="4650175" y="2106325"/>
            <a:ext cx="1747200" cy="6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17"/>
          <p:cNvSpPr/>
          <p:nvPr/>
        </p:nvSpPr>
        <p:spPr>
          <a:xfrm>
            <a:off x="6770725" y="1614475"/>
            <a:ext cx="20649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Compressed archive</a:t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7296150" y="2794550"/>
            <a:ext cx="15396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shutil</a:t>
            </a:r>
            <a:endParaRPr/>
          </a:p>
        </p:txBody>
      </p:sp>
      <p:cxnSp>
        <p:nvCxnSpPr>
          <p:cNvPr id="195" name="Google Shape;195;p17"/>
          <p:cNvCxnSpPr>
            <a:stCxn id="183" idx="3"/>
            <a:endCxn id="193" idx="1"/>
          </p:cNvCxnSpPr>
          <p:nvPr/>
        </p:nvCxnSpPr>
        <p:spPr>
          <a:xfrm flipH="1" rot="10800000">
            <a:off x="5557825" y="1847725"/>
            <a:ext cx="1212900" cy="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17"/>
          <p:cNvCxnSpPr>
            <a:stCxn id="193" idx="2"/>
            <a:endCxn id="194" idx="0"/>
          </p:cNvCxnSpPr>
          <p:nvPr/>
        </p:nvCxnSpPr>
        <p:spPr>
          <a:xfrm>
            <a:off x="7803175" y="2080675"/>
            <a:ext cx="262800" cy="7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17"/>
          <p:cNvSpPr/>
          <p:nvPr/>
        </p:nvSpPr>
        <p:spPr>
          <a:xfrm>
            <a:off x="2347800" y="3752675"/>
            <a:ext cx="14688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 objects</a:t>
            </a:r>
            <a:endParaRPr/>
          </a:p>
        </p:txBody>
      </p:sp>
      <p:cxnSp>
        <p:nvCxnSpPr>
          <p:cNvPr id="198" name="Google Shape;198;p17"/>
          <p:cNvCxnSpPr>
            <a:stCxn id="187" idx="2"/>
            <a:endCxn id="197" idx="0"/>
          </p:cNvCxnSpPr>
          <p:nvPr/>
        </p:nvCxnSpPr>
        <p:spPr>
          <a:xfrm flipH="1" rot="-5400000">
            <a:off x="1481050" y="2151625"/>
            <a:ext cx="1646400" cy="1555800"/>
          </a:xfrm>
          <a:prstGeom prst="bentConnector3">
            <a:avLst>
              <a:gd fmla="val 2105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7"/>
          <p:cNvCxnSpPr>
            <a:stCxn id="183" idx="2"/>
            <a:endCxn id="197" idx="0"/>
          </p:cNvCxnSpPr>
          <p:nvPr/>
        </p:nvCxnSpPr>
        <p:spPr>
          <a:xfrm rot="5400000">
            <a:off x="3042925" y="2145475"/>
            <a:ext cx="1646400" cy="1568100"/>
          </a:xfrm>
          <a:prstGeom prst="bentConnector3">
            <a:avLst>
              <a:gd fmla="val 2105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17"/>
          <p:cNvSpPr/>
          <p:nvPr/>
        </p:nvSpPr>
        <p:spPr>
          <a:xfrm>
            <a:off x="5707200" y="3752675"/>
            <a:ext cx="14688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json</a:t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3442325" y="4558625"/>
            <a:ext cx="26325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Dict / list nested data structure</a:t>
            </a:r>
            <a:endParaRPr/>
          </a:p>
        </p:txBody>
      </p:sp>
      <p:cxnSp>
        <p:nvCxnSpPr>
          <p:cNvPr id="202" name="Google Shape;202;p17"/>
          <p:cNvCxnSpPr>
            <a:stCxn id="197" idx="3"/>
            <a:endCxn id="201" idx="0"/>
          </p:cNvCxnSpPr>
          <p:nvPr/>
        </p:nvCxnSpPr>
        <p:spPr>
          <a:xfrm>
            <a:off x="3816600" y="3985775"/>
            <a:ext cx="942000" cy="573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7"/>
          <p:cNvCxnSpPr>
            <a:stCxn id="200" idx="1"/>
            <a:endCxn id="201" idx="0"/>
          </p:cNvCxnSpPr>
          <p:nvPr/>
        </p:nvCxnSpPr>
        <p:spPr>
          <a:xfrm flipH="1">
            <a:off x="4758600" y="3985775"/>
            <a:ext cx="948600" cy="573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title"/>
          </p:nvPr>
        </p:nvSpPr>
        <p:spPr>
          <a:xfrm>
            <a:off x="97075" y="89800"/>
            <a:ext cx="34776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/>
              <a:t>What is a function?</a:t>
            </a:r>
            <a:endParaRPr b="1" sz="1400"/>
          </a:p>
        </p:txBody>
      </p:sp>
      <p:sp>
        <p:nvSpPr>
          <p:cNvPr id="209" name="Google Shape;209;p18"/>
          <p:cNvSpPr/>
          <p:nvPr/>
        </p:nvSpPr>
        <p:spPr>
          <a:xfrm>
            <a:off x="720375" y="1428275"/>
            <a:ext cx="12204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Function</a:t>
            </a: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2569150" y="1428275"/>
            <a:ext cx="15672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Block of code</a:t>
            </a:r>
            <a:endParaRPr/>
          </a:p>
        </p:txBody>
      </p:sp>
      <p:cxnSp>
        <p:nvCxnSpPr>
          <p:cNvPr id="211" name="Google Shape;211;p18"/>
          <p:cNvCxnSpPr>
            <a:stCxn id="209" idx="3"/>
            <a:endCxn id="210" idx="1"/>
          </p:cNvCxnSpPr>
          <p:nvPr/>
        </p:nvCxnSpPr>
        <p:spPr>
          <a:xfrm>
            <a:off x="1940775" y="1661375"/>
            <a:ext cx="62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18"/>
          <p:cNvSpPr/>
          <p:nvPr/>
        </p:nvSpPr>
        <p:spPr>
          <a:xfrm>
            <a:off x="4887425" y="969450"/>
            <a:ext cx="15630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Define a function</a:t>
            </a: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4956625" y="3636450"/>
            <a:ext cx="15630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Call</a:t>
            </a:r>
            <a:r>
              <a:rPr lang="it"/>
              <a:t> a function</a:t>
            </a:r>
            <a:endParaRPr/>
          </a:p>
        </p:txBody>
      </p:sp>
      <p:cxnSp>
        <p:nvCxnSpPr>
          <p:cNvPr id="214" name="Google Shape;214;p18"/>
          <p:cNvCxnSpPr>
            <a:stCxn id="210" idx="3"/>
            <a:endCxn id="212" idx="1"/>
          </p:cNvCxnSpPr>
          <p:nvPr/>
        </p:nvCxnSpPr>
        <p:spPr>
          <a:xfrm flipH="1" rot="10800000">
            <a:off x="4136350" y="1202675"/>
            <a:ext cx="751200" cy="4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18"/>
          <p:cNvSpPr/>
          <p:nvPr/>
        </p:nvSpPr>
        <p:spPr>
          <a:xfrm>
            <a:off x="7492400" y="0"/>
            <a:ext cx="1563000" cy="240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Give the function a name and write the block of code that define what the function is supposed to do (do it once) </a:t>
            </a:r>
            <a:endParaRPr/>
          </a:p>
        </p:txBody>
      </p:sp>
      <p:cxnSp>
        <p:nvCxnSpPr>
          <p:cNvPr id="216" name="Google Shape;216;p18"/>
          <p:cNvCxnSpPr>
            <a:stCxn id="212" idx="3"/>
            <a:endCxn id="215" idx="1"/>
          </p:cNvCxnSpPr>
          <p:nvPr/>
        </p:nvCxnSpPr>
        <p:spPr>
          <a:xfrm>
            <a:off x="6450425" y="1202550"/>
            <a:ext cx="104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18"/>
          <p:cNvCxnSpPr>
            <a:stCxn id="210" idx="3"/>
            <a:endCxn id="213" idx="1"/>
          </p:cNvCxnSpPr>
          <p:nvPr/>
        </p:nvCxnSpPr>
        <p:spPr>
          <a:xfrm>
            <a:off x="4136350" y="1661375"/>
            <a:ext cx="820200" cy="22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18"/>
          <p:cNvSpPr/>
          <p:nvPr/>
        </p:nvSpPr>
        <p:spPr>
          <a:xfrm>
            <a:off x="7492400" y="2667000"/>
            <a:ext cx="1563000" cy="240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Execute the previously defined block of code (do it many times)</a:t>
            </a:r>
            <a:endParaRPr/>
          </a:p>
        </p:txBody>
      </p:sp>
      <p:cxnSp>
        <p:nvCxnSpPr>
          <p:cNvPr id="219" name="Google Shape;219;p18"/>
          <p:cNvCxnSpPr>
            <a:stCxn id="213" idx="3"/>
            <a:endCxn id="218" idx="1"/>
          </p:cNvCxnSpPr>
          <p:nvPr/>
        </p:nvCxnSpPr>
        <p:spPr>
          <a:xfrm>
            <a:off x="6519625" y="3869550"/>
            <a:ext cx="97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18"/>
          <p:cNvSpPr/>
          <p:nvPr/>
        </p:nvSpPr>
        <p:spPr>
          <a:xfrm>
            <a:off x="2388675" y="2372575"/>
            <a:ext cx="18015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Does return a value</a:t>
            </a:r>
            <a:endParaRPr/>
          </a:p>
        </p:txBody>
      </p:sp>
      <p:sp>
        <p:nvSpPr>
          <p:cNvPr id="221" name="Google Shape;221;p18"/>
          <p:cNvSpPr/>
          <p:nvPr/>
        </p:nvSpPr>
        <p:spPr>
          <a:xfrm>
            <a:off x="2388675" y="3107550"/>
            <a:ext cx="21564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Does not return a value</a:t>
            </a:r>
            <a:endParaRPr/>
          </a:p>
        </p:txBody>
      </p:sp>
      <p:cxnSp>
        <p:nvCxnSpPr>
          <p:cNvPr id="222" name="Google Shape;222;p18"/>
          <p:cNvCxnSpPr>
            <a:stCxn id="209" idx="2"/>
            <a:endCxn id="220" idx="1"/>
          </p:cNvCxnSpPr>
          <p:nvPr/>
        </p:nvCxnSpPr>
        <p:spPr>
          <a:xfrm flipH="1" rot="-5400000">
            <a:off x="1503975" y="1721075"/>
            <a:ext cx="711300" cy="1058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18"/>
          <p:cNvSpPr/>
          <p:nvPr/>
        </p:nvSpPr>
        <p:spPr>
          <a:xfrm>
            <a:off x="2388675" y="3842525"/>
            <a:ext cx="15630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Has arguments</a:t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2388675" y="4540800"/>
            <a:ext cx="17016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Has no arguments</a:t>
            </a:r>
            <a:endParaRPr/>
          </a:p>
        </p:txBody>
      </p:sp>
      <p:cxnSp>
        <p:nvCxnSpPr>
          <p:cNvPr id="225" name="Google Shape;225;p18"/>
          <p:cNvCxnSpPr>
            <a:stCxn id="209" idx="2"/>
            <a:endCxn id="221" idx="1"/>
          </p:cNvCxnSpPr>
          <p:nvPr/>
        </p:nvCxnSpPr>
        <p:spPr>
          <a:xfrm flipH="1" rot="-5400000">
            <a:off x="1136475" y="2088575"/>
            <a:ext cx="1446300" cy="1058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18"/>
          <p:cNvCxnSpPr>
            <a:stCxn id="209" idx="1"/>
            <a:endCxn id="223" idx="1"/>
          </p:cNvCxnSpPr>
          <p:nvPr/>
        </p:nvCxnSpPr>
        <p:spPr>
          <a:xfrm>
            <a:off x="720375" y="1661375"/>
            <a:ext cx="1668300" cy="2414400"/>
          </a:xfrm>
          <a:prstGeom prst="bentConnector3">
            <a:avLst>
              <a:gd fmla="val -142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18"/>
          <p:cNvCxnSpPr>
            <a:stCxn id="209" idx="1"/>
            <a:endCxn id="224" idx="1"/>
          </p:cNvCxnSpPr>
          <p:nvPr/>
        </p:nvCxnSpPr>
        <p:spPr>
          <a:xfrm>
            <a:off x="720375" y="1661375"/>
            <a:ext cx="1668300" cy="3112500"/>
          </a:xfrm>
          <a:prstGeom prst="bentConnector3">
            <a:avLst>
              <a:gd fmla="val -142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18"/>
          <p:cNvSpPr/>
          <p:nvPr/>
        </p:nvSpPr>
        <p:spPr>
          <a:xfrm>
            <a:off x="2461525" y="314450"/>
            <a:ext cx="26667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Can be anonymous (lambda)</a:t>
            </a:r>
            <a:endParaRPr/>
          </a:p>
        </p:txBody>
      </p:sp>
      <p:cxnSp>
        <p:nvCxnSpPr>
          <p:cNvPr id="229" name="Google Shape;229;p18"/>
          <p:cNvCxnSpPr>
            <a:stCxn id="209" idx="0"/>
            <a:endCxn id="228" idx="1"/>
          </p:cNvCxnSpPr>
          <p:nvPr/>
        </p:nvCxnSpPr>
        <p:spPr>
          <a:xfrm rot="-5400000">
            <a:off x="1455675" y="422375"/>
            <a:ext cx="880800" cy="1131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title"/>
          </p:nvPr>
        </p:nvSpPr>
        <p:spPr>
          <a:xfrm>
            <a:off x="97075" y="89800"/>
            <a:ext cx="34776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/>
              <a:t>What is an object?</a:t>
            </a:r>
            <a:endParaRPr b="1" sz="1400"/>
          </a:p>
        </p:txBody>
      </p:sp>
      <p:sp>
        <p:nvSpPr>
          <p:cNvPr id="235" name="Google Shape;235;p19"/>
          <p:cNvSpPr/>
          <p:nvPr/>
        </p:nvSpPr>
        <p:spPr>
          <a:xfrm>
            <a:off x="3498475" y="1646600"/>
            <a:ext cx="1220400" cy="72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 (blueprint of an object)</a:t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>
            <a:off x="3498475" y="359500"/>
            <a:ext cx="1220400" cy="72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object is the Python base class</a:t>
            </a:r>
            <a:endParaRPr/>
          </a:p>
        </p:txBody>
      </p:sp>
      <p:cxnSp>
        <p:nvCxnSpPr>
          <p:cNvPr id="237" name="Google Shape;237;p19"/>
          <p:cNvCxnSpPr>
            <a:stCxn id="236" idx="2"/>
            <a:endCxn id="235" idx="0"/>
          </p:cNvCxnSpPr>
          <p:nvPr/>
        </p:nvCxnSpPr>
        <p:spPr>
          <a:xfrm>
            <a:off x="4108675" y="1082800"/>
            <a:ext cx="0" cy="5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19"/>
          <p:cNvSpPr/>
          <p:nvPr/>
        </p:nvSpPr>
        <p:spPr>
          <a:xfrm>
            <a:off x="6418225" y="1646500"/>
            <a:ext cx="1220400" cy="72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object is an instance of a class</a:t>
            </a: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221875" y="1646600"/>
            <a:ext cx="678900" cy="32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</a:t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1163625" y="1646600"/>
            <a:ext cx="678900" cy="32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</a:t>
            </a:r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2105375" y="1646600"/>
            <a:ext cx="883200" cy="32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function</a:t>
            </a:r>
            <a:endParaRPr/>
          </a:p>
        </p:txBody>
      </p:sp>
      <p:cxnSp>
        <p:nvCxnSpPr>
          <p:cNvPr id="242" name="Google Shape;242;p19"/>
          <p:cNvCxnSpPr>
            <a:stCxn id="236" idx="1"/>
            <a:endCxn id="239" idx="0"/>
          </p:cNvCxnSpPr>
          <p:nvPr/>
        </p:nvCxnSpPr>
        <p:spPr>
          <a:xfrm flipH="1">
            <a:off x="561475" y="721150"/>
            <a:ext cx="2937000" cy="9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19"/>
          <p:cNvCxnSpPr>
            <a:endCxn id="240" idx="0"/>
          </p:cNvCxnSpPr>
          <p:nvPr/>
        </p:nvCxnSpPr>
        <p:spPr>
          <a:xfrm flipH="1">
            <a:off x="1503075" y="721100"/>
            <a:ext cx="1995300" cy="9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19"/>
          <p:cNvCxnSpPr>
            <a:stCxn id="236" idx="1"/>
            <a:endCxn id="241" idx="0"/>
          </p:cNvCxnSpPr>
          <p:nvPr/>
        </p:nvCxnSpPr>
        <p:spPr>
          <a:xfrm flipH="1">
            <a:off x="2546875" y="721150"/>
            <a:ext cx="951600" cy="9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19"/>
          <p:cNvSpPr/>
          <p:nvPr/>
        </p:nvSpPr>
        <p:spPr>
          <a:xfrm>
            <a:off x="892875" y="2970300"/>
            <a:ext cx="1220400" cy="72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 as datatype</a:t>
            </a:r>
            <a:endParaRPr/>
          </a:p>
        </p:txBody>
      </p:sp>
      <p:cxnSp>
        <p:nvCxnSpPr>
          <p:cNvPr id="246" name="Google Shape;246;p19"/>
          <p:cNvCxnSpPr>
            <a:stCxn id="235" idx="2"/>
            <a:endCxn id="245" idx="0"/>
          </p:cNvCxnSpPr>
          <p:nvPr/>
        </p:nvCxnSpPr>
        <p:spPr>
          <a:xfrm flipH="1">
            <a:off x="1503175" y="2369900"/>
            <a:ext cx="2605500" cy="6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19"/>
          <p:cNvSpPr/>
          <p:nvPr/>
        </p:nvSpPr>
        <p:spPr>
          <a:xfrm>
            <a:off x="6553775" y="3029725"/>
            <a:ext cx="1220400" cy="72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overwrite operators</a:t>
            </a:r>
            <a:endParaRPr/>
          </a:p>
        </p:txBody>
      </p:sp>
      <p:cxnSp>
        <p:nvCxnSpPr>
          <p:cNvPr id="248" name="Google Shape;248;p19"/>
          <p:cNvCxnSpPr>
            <a:stCxn id="235" idx="3"/>
            <a:endCxn id="238" idx="1"/>
          </p:cNvCxnSpPr>
          <p:nvPr/>
        </p:nvCxnSpPr>
        <p:spPr>
          <a:xfrm>
            <a:off x="4718875" y="2008250"/>
            <a:ext cx="169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19"/>
          <p:cNvCxnSpPr>
            <a:stCxn id="236" idx="3"/>
            <a:endCxn id="238" idx="0"/>
          </p:cNvCxnSpPr>
          <p:nvPr/>
        </p:nvCxnSpPr>
        <p:spPr>
          <a:xfrm>
            <a:off x="4718875" y="721150"/>
            <a:ext cx="2309700" cy="9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19"/>
          <p:cNvCxnSpPr>
            <a:stCxn id="235" idx="2"/>
            <a:endCxn id="247" idx="0"/>
          </p:cNvCxnSpPr>
          <p:nvPr/>
        </p:nvCxnSpPr>
        <p:spPr>
          <a:xfrm>
            <a:off x="4108675" y="2369900"/>
            <a:ext cx="3055200" cy="6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19"/>
          <p:cNvSpPr/>
          <p:nvPr/>
        </p:nvSpPr>
        <p:spPr>
          <a:xfrm>
            <a:off x="1503075" y="4201000"/>
            <a:ext cx="2528700" cy="72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 variables (object fields)</a:t>
            </a:r>
            <a:endParaRPr/>
          </a:p>
        </p:txBody>
      </p:sp>
      <p:cxnSp>
        <p:nvCxnSpPr>
          <p:cNvPr id="252" name="Google Shape;252;p19"/>
          <p:cNvCxnSpPr>
            <a:stCxn id="235" idx="2"/>
            <a:endCxn id="251" idx="0"/>
          </p:cNvCxnSpPr>
          <p:nvPr/>
        </p:nvCxnSpPr>
        <p:spPr>
          <a:xfrm flipH="1">
            <a:off x="2767375" y="2369900"/>
            <a:ext cx="1341300" cy="18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19"/>
          <p:cNvSpPr/>
          <p:nvPr/>
        </p:nvSpPr>
        <p:spPr>
          <a:xfrm>
            <a:off x="4718875" y="4201000"/>
            <a:ext cx="2801100" cy="72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 functions (object methods)</a:t>
            </a:r>
            <a:endParaRPr/>
          </a:p>
        </p:txBody>
      </p:sp>
      <p:cxnSp>
        <p:nvCxnSpPr>
          <p:cNvPr id="254" name="Google Shape;254;p19"/>
          <p:cNvCxnSpPr>
            <a:stCxn id="235" idx="2"/>
            <a:endCxn id="253" idx="0"/>
          </p:cNvCxnSpPr>
          <p:nvPr/>
        </p:nvCxnSpPr>
        <p:spPr>
          <a:xfrm>
            <a:off x="4108675" y="2369900"/>
            <a:ext cx="2010900" cy="18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/>
          <p:nvPr>
            <p:ph type="title"/>
          </p:nvPr>
        </p:nvSpPr>
        <p:spPr>
          <a:xfrm>
            <a:off x="97075" y="89800"/>
            <a:ext cx="34776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/>
              <a:t>What is an exception?</a:t>
            </a:r>
            <a:endParaRPr b="1" sz="1400"/>
          </a:p>
        </p:txBody>
      </p:sp>
      <p:sp>
        <p:nvSpPr>
          <p:cNvPr id="260" name="Google Shape;260;p20"/>
          <p:cNvSpPr/>
          <p:nvPr/>
        </p:nvSpPr>
        <p:spPr>
          <a:xfrm>
            <a:off x="3191375" y="2528775"/>
            <a:ext cx="1586400" cy="45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Exception object</a:t>
            </a:r>
            <a:endParaRPr/>
          </a:p>
        </p:txBody>
      </p:sp>
      <p:sp>
        <p:nvSpPr>
          <p:cNvPr id="261" name="Google Shape;261;p20"/>
          <p:cNvSpPr/>
          <p:nvPr/>
        </p:nvSpPr>
        <p:spPr>
          <a:xfrm>
            <a:off x="3191375" y="550725"/>
            <a:ext cx="1586400" cy="58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Raised by VM in case of error</a:t>
            </a:r>
            <a:endParaRPr/>
          </a:p>
        </p:txBody>
      </p:sp>
      <p:sp>
        <p:nvSpPr>
          <p:cNvPr id="262" name="Google Shape;262;p20"/>
          <p:cNvSpPr/>
          <p:nvPr/>
        </p:nvSpPr>
        <p:spPr>
          <a:xfrm>
            <a:off x="6475675" y="813925"/>
            <a:ext cx="1757400" cy="92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Define new Exception (extend Exception class)</a:t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6543200" y="2222500"/>
            <a:ext cx="1757400" cy="92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manage program behaviour in case of Exception</a:t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>
            <a:off x="6543200" y="3868725"/>
            <a:ext cx="1757400" cy="92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force Exception to occur</a:t>
            </a:r>
            <a:endParaRPr/>
          </a:p>
        </p:txBody>
      </p:sp>
      <p:cxnSp>
        <p:nvCxnSpPr>
          <p:cNvPr id="265" name="Google Shape;265;p20"/>
          <p:cNvCxnSpPr>
            <a:stCxn id="261" idx="2"/>
            <a:endCxn id="260" idx="0"/>
          </p:cNvCxnSpPr>
          <p:nvPr/>
        </p:nvCxnSpPr>
        <p:spPr>
          <a:xfrm>
            <a:off x="3984575" y="1137225"/>
            <a:ext cx="0" cy="13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0"/>
          <p:cNvCxnSpPr>
            <a:stCxn id="260" idx="3"/>
            <a:endCxn id="262" idx="1"/>
          </p:cNvCxnSpPr>
          <p:nvPr/>
        </p:nvCxnSpPr>
        <p:spPr>
          <a:xfrm flipH="1" rot="10800000">
            <a:off x="4777775" y="1277025"/>
            <a:ext cx="1698000" cy="14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0"/>
          <p:cNvCxnSpPr>
            <a:stCxn id="260" idx="3"/>
            <a:endCxn id="263" idx="1"/>
          </p:cNvCxnSpPr>
          <p:nvPr/>
        </p:nvCxnSpPr>
        <p:spPr>
          <a:xfrm flipH="1" rot="10800000">
            <a:off x="4777775" y="2685525"/>
            <a:ext cx="1765500" cy="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0"/>
          <p:cNvCxnSpPr>
            <a:stCxn id="260" idx="3"/>
            <a:endCxn id="264" idx="1"/>
          </p:cNvCxnSpPr>
          <p:nvPr/>
        </p:nvCxnSpPr>
        <p:spPr>
          <a:xfrm>
            <a:off x="4777775" y="2753925"/>
            <a:ext cx="1765500" cy="15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20"/>
          <p:cNvSpPr/>
          <p:nvPr/>
        </p:nvSpPr>
        <p:spPr>
          <a:xfrm>
            <a:off x="398575" y="1886625"/>
            <a:ext cx="1586400" cy="170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Possibility to gently manage user mistakes or unexpected problems</a:t>
            </a:r>
            <a:endParaRPr/>
          </a:p>
        </p:txBody>
      </p:sp>
      <p:cxnSp>
        <p:nvCxnSpPr>
          <p:cNvPr id="270" name="Google Shape;270;p20"/>
          <p:cNvCxnSpPr>
            <a:stCxn id="260" idx="1"/>
            <a:endCxn id="269" idx="3"/>
          </p:cNvCxnSpPr>
          <p:nvPr/>
        </p:nvCxnSpPr>
        <p:spPr>
          <a:xfrm rot="10800000">
            <a:off x="1985075" y="2737725"/>
            <a:ext cx="12063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/>
          <p:nvPr>
            <p:ph type="title"/>
          </p:nvPr>
        </p:nvSpPr>
        <p:spPr>
          <a:xfrm>
            <a:off x="97075" y="89800"/>
            <a:ext cx="47325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/>
              <a:t>Data analysis in Python</a:t>
            </a:r>
            <a:r>
              <a:rPr b="1" lang="it" sz="1400"/>
              <a:t>?</a:t>
            </a:r>
            <a:endParaRPr b="1" sz="1400"/>
          </a:p>
        </p:txBody>
      </p:sp>
      <p:sp>
        <p:nvSpPr>
          <p:cNvPr id="276" name="Google Shape;276;p21"/>
          <p:cNvSpPr/>
          <p:nvPr/>
        </p:nvSpPr>
        <p:spPr>
          <a:xfrm>
            <a:off x="3412050" y="1943225"/>
            <a:ext cx="1586400" cy="45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analysis</a:t>
            </a: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739400" y="1246850"/>
            <a:ext cx="1586400" cy="45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numpy (array)</a:t>
            </a: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739400" y="2003375"/>
            <a:ext cx="1851000" cy="45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pandas</a:t>
            </a:r>
            <a:r>
              <a:rPr lang="it"/>
              <a:t> (dataframe)</a:t>
            </a: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739400" y="2681275"/>
            <a:ext cx="1851000" cy="45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matplotlib (plots)</a:t>
            </a:r>
            <a:endParaRPr/>
          </a:p>
        </p:txBody>
      </p:sp>
      <p:cxnSp>
        <p:nvCxnSpPr>
          <p:cNvPr id="280" name="Google Shape;280;p21"/>
          <p:cNvCxnSpPr>
            <a:stCxn id="276" idx="1"/>
            <a:endCxn id="277" idx="3"/>
          </p:cNvCxnSpPr>
          <p:nvPr/>
        </p:nvCxnSpPr>
        <p:spPr>
          <a:xfrm rot="10800000">
            <a:off x="2325750" y="1472075"/>
            <a:ext cx="1086300" cy="6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1"/>
          <p:cNvCxnSpPr>
            <a:stCxn id="276" idx="1"/>
            <a:endCxn id="278" idx="3"/>
          </p:cNvCxnSpPr>
          <p:nvPr/>
        </p:nvCxnSpPr>
        <p:spPr>
          <a:xfrm flipH="1">
            <a:off x="2590350" y="2168375"/>
            <a:ext cx="821700" cy="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21"/>
          <p:cNvCxnSpPr>
            <a:stCxn id="276" idx="1"/>
            <a:endCxn id="279" idx="3"/>
          </p:cNvCxnSpPr>
          <p:nvPr/>
        </p:nvCxnSpPr>
        <p:spPr>
          <a:xfrm flipH="1">
            <a:off x="2590350" y="2168375"/>
            <a:ext cx="821700" cy="7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21"/>
          <p:cNvSpPr/>
          <p:nvPr/>
        </p:nvSpPr>
        <p:spPr>
          <a:xfrm>
            <a:off x="5882525" y="1246850"/>
            <a:ext cx="1586400" cy="45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scikit-learn (ML)</a:t>
            </a: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5924600" y="3800475"/>
            <a:ext cx="1851000" cy="45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keras (NN)</a:t>
            </a:r>
            <a:endParaRPr/>
          </a:p>
        </p:txBody>
      </p:sp>
      <p:cxnSp>
        <p:nvCxnSpPr>
          <p:cNvPr id="285" name="Google Shape;285;p21"/>
          <p:cNvCxnSpPr>
            <a:stCxn id="276" idx="3"/>
            <a:endCxn id="283" idx="1"/>
          </p:cNvCxnSpPr>
          <p:nvPr/>
        </p:nvCxnSpPr>
        <p:spPr>
          <a:xfrm flipH="1" rot="10800000">
            <a:off x="4998450" y="1472075"/>
            <a:ext cx="884100" cy="6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1"/>
          <p:cNvCxnSpPr>
            <a:stCxn id="276" idx="3"/>
            <a:endCxn id="284" idx="1"/>
          </p:cNvCxnSpPr>
          <p:nvPr/>
        </p:nvCxnSpPr>
        <p:spPr>
          <a:xfrm>
            <a:off x="4998450" y="2168375"/>
            <a:ext cx="926100" cy="18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21"/>
          <p:cNvSpPr/>
          <p:nvPr/>
        </p:nvSpPr>
        <p:spPr>
          <a:xfrm>
            <a:off x="5924600" y="2082325"/>
            <a:ext cx="2079300" cy="45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statsmodel (statistics)</a:t>
            </a:r>
            <a:endParaRPr/>
          </a:p>
        </p:txBody>
      </p:sp>
      <p:cxnSp>
        <p:nvCxnSpPr>
          <p:cNvPr id="288" name="Google Shape;288;p21"/>
          <p:cNvCxnSpPr>
            <a:stCxn id="276" idx="3"/>
            <a:endCxn id="287" idx="1"/>
          </p:cNvCxnSpPr>
          <p:nvPr/>
        </p:nvCxnSpPr>
        <p:spPr>
          <a:xfrm>
            <a:off x="4998450" y="2168375"/>
            <a:ext cx="926100" cy="1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21"/>
          <p:cNvSpPr/>
          <p:nvPr/>
        </p:nvSpPr>
        <p:spPr>
          <a:xfrm>
            <a:off x="5983625" y="3015575"/>
            <a:ext cx="2079300" cy="45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pymc3 (probabilistic programming)</a:t>
            </a:r>
            <a:endParaRPr/>
          </a:p>
        </p:txBody>
      </p:sp>
      <p:cxnSp>
        <p:nvCxnSpPr>
          <p:cNvPr id="290" name="Google Shape;290;p21"/>
          <p:cNvCxnSpPr>
            <a:stCxn id="276" idx="3"/>
            <a:endCxn id="289" idx="1"/>
          </p:cNvCxnSpPr>
          <p:nvPr/>
        </p:nvCxnSpPr>
        <p:spPr>
          <a:xfrm>
            <a:off x="4998450" y="2168375"/>
            <a:ext cx="985200" cy="10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21"/>
          <p:cNvSpPr/>
          <p:nvPr/>
        </p:nvSpPr>
        <p:spPr>
          <a:xfrm>
            <a:off x="3165600" y="4141025"/>
            <a:ext cx="2079300" cy="45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Jupyter notebook</a:t>
            </a:r>
            <a:endParaRPr/>
          </a:p>
        </p:txBody>
      </p:sp>
      <p:cxnSp>
        <p:nvCxnSpPr>
          <p:cNvPr id="292" name="Google Shape;292;p21"/>
          <p:cNvCxnSpPr>
            <a:stCxn id="276" idx="2"/>
            <a:endCxn id="291" idx="0"/>
          </p:cNvCxnSpPr>
          <p:nvPr/>
        </p:nvCxnSpPr>
        <p:spPr>
          <a:xfrm>
            <a:off x="4205250" y="2393525"/>
            <a:ext cx="0" cy="17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