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6a905d06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6a905d06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6a905d06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6a905d06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a905d06f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6a905d06f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a905d06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a905d06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6a905d06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6a905d06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6a905d06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6a905d06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ae3a629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ae3a629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6a905d06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6a905d06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6a905d06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6a905d06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6a905d06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6a905d06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a905d06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a905d06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code.visualstudio.com/docs/python/python-tutoria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quote.org/wiki/Donald_Knuth" TargetMode="External"/><Relationship Id="rId4" Type="http://schemas.openxmlformats.org/officeDocument/2006/relationships/hyperlink" Target="https://www.python.org/dev/peps/pep-002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to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Marco Moretto, PhD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 Studio Code</a:t>
            </a:r>
            <a:endParaRPr/>
          </a:p>
        </p:txBody>
      </p:sp>
      <p:pic>
        <p:nvPicPr>
          <p:cNvPr descr="Get Started Tutorial for Python in Visual Studio Code"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00" y="1929775"/>
            <a:ext cx="7781926" cy="248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845725" y="4582250"/>
            <a:ext cx="7782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https://code.visualstudio.com/docs/python/python-tutorial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Jupyter Notebook</a:t>
            </a:r>
            <a:endParaRPr/>
          </a:p>
        </p:txBody>
      </p:sp>
      <p:pic>
        <p:nvPicPr>
          <p:cNvPr descr="Threat Hunting with Jupyter Notebooks— Part 1: Your First Notebook 📓 | by  Roberto Rodriguez | Posts By SpecterOps Team Members"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50" y="2002030"/>
            <a:ext cx="5722699" cy="259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Jupyter Notebook</a:t>
            </a:r>
            <a:endParaRPr/>
          </a:p>
        </p:txBody>
      </p:sp>
      <p:pic>
        <p:nvPicPr>
          <p:cNvPr descr="Jupyter HUB"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25" y="1952650"/>
            <a:ext cx="5335700" cy="29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Course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Lecture (slides) followed by practical examples (done by us) and exercises (done by you) using Jupyter Notebook or Visual Studio Code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Feedback, questions, discussions are always welcomed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You will do mistakes and I will do mistakes as well (mistake == opportunity to learn)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Start general (programming language) and move to Python specific/advanced topics.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Course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42603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it" sz="1200">
                <a:solidFill>
                  <a:srgbClr val="434343"/>
                </a:solidFill>
              </a:rPr>
              <a:t>Day 1</a:t>
            </a:r>
            <a:endParaRPr sz="1200">
              <a:solidFill>
                <a:srgbClr val="434343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</a:pPr>
            <a:r>
              <a:rPr lang="it" sz="900">
                <a:solidFill>
                  <a:srgbClr val="000000"/>
                </a:solidFill>
              </a:rPr>
              <a:t>General introduction to computer programming and Python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</a:pPr>
            <a:r>
              <a:rPr lang="it" sz="900">
                <a:solidFill>
                  <a:srgbClr val="000000"/>
                </a:solidFill>
              </a:rPr>
              <a:t>Tool introduction: Jupyter notebook and Visual Studio Code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</a:pPr>
            <a:r>
              <a:rPr lang="it" sz="900">
                <a:solidFill>
                  <a:srgbClr val="000000"/>
                </a:solidFill>
              </a:rPr>
              <a:t>Data structures and data types</a:t>
            </a:r>
            <a:endParaRPr sz="9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it" sz="1200">
                <a:solidFill>
                  <a:srgbClr val="434343"/>
                </a:solidFill>
              </a:rPr>
              <a:t>Day 2</a:t>
            </a:r>
            <a:endParaRPr sz="1200">
              <a:solidFill>
                <a:srgbClr val="434343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</a:pPr>
            <a:r>
              <a:rPr lang="it" sz="900">
                <a:solidFill>
                  <a:srgbClr val="000000"/>
                </a:solidFill>
              </a:rPr>
              <a:t>Algorithms: operators and control structures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</a:pPr>
            <a:r>
              <a:rPr lang="it" sz="900">
                <a:solidFill>
                  <a:srgbClr val="000000"/>
                </a:solidFill>
              </a:rPr>
              <a:t>I/O </a:t>
            </a:r>
            <a:endParaRPr sz="9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it" sz="1200">
                <a:solidFill>
                  <a:srgbClr val="434343"/>
                </a:solidFill>
              </a:rPr>
              <a:t>Day 3</a:t>
            </a:r>
            <a:endParaRPr sz="1200">
              <a:solidFill>
                <a:srgbClr val="434343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</a:pPr>
            <a:r>
              <a:rPr lang="it" sz="900">
                <a:solidFill>
                  <a:srgbClr val="000000"/>
                </a:solidFill>
              </a:rPr>
              <a:t>Functions and Lambda functions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</a:pPr>
            <a:r>
              <a:rPr lang="it" sz="900">
                <a:solidFill>
                  <a:srgbClr val="000000"/>
                </a:solidFill>
              </a:rPr>
              <a:t>Iterators and generators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0" name="Google Shape;100;p15"/>
          <p:cNvSpPr txBox="1"/>
          <p:nvPr/>
        </p:nvSpPr>
        <p:spPr>
          <a:xfrm>
            <a:off x="5458725" y="1922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●"/>
            </a:pPr>
            <a:r>
              <a:rPr lang="it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Day 4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○"/>
            </a:pPr>
            <a:r>
              <a:rPr lang="it" sz="900">
                <a:latin typeface="Lato"/>
                <a:ea typeface="Lato"/>
                <a:cs typeface="Lato"/>
                <a:sym typeface="Lato"/>
              </a:rPr>
              <a:t>Object oriented programming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○"/>
            </a:pPr>
            <a:r>
              <a:rPr lang="it" sz="900">
                <a:latin typeface="Lato"/>
                <a:ea typeface="Lato"/>
                <a:cs typeface="Lato"/>
                <a:sym typeface="Lato"/>
              </a:rPr>
              <a:t>Packages: extend Python functionalities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●"/>
            </a:pPr>
            <a:r>
              <a:rPr lang="it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Day 5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○"/>
            </a:pPr>
            <a:r>
              <a:rPr lang="it" sz="900">
                <a:latin typeface="Lato"/>
                <a:ea typeface="Lato"/>
                <a:cs typeface="Lato"/>
                <a:sym typeface="Lato"/>
              </a:rPr>
              <a:t>Overview of Python most used packages for data analysis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○"/>
            </a:pPr>
            <a:r>
              <a:rPr lang="it" sz="900">
                <a:latin typeface="Lato"/>
                <a:ea typeface="Lato"/>
                <a:cs typeface="Lato"/>
                <a:sym typeface="Lato"/>
              </a:rPr>
              <a:t>Structure complex applications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○"/>
            </a:pPr>
            <a:r>
              <a:rPr lang="it" sz="900">
                <a:latin typeface="Lato"/>
                <a:ea typeface="Lato"/>
                <a:cs typeface="Lato"/>
                <a:sym typeface="Lato"/>
              </a:rPr>
              <a:t>Debugging, the mystery game where you play as the detective, the victim and the murderer!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○"/>
            </a:pPr>
            <a:r>
              <a:rPr lang="it" sz="900">
                <a:latin typeface="Lato"/>
                <a:ea typeface="Lato"/>
                <a:cs typeface="Lato"/>
                <a:sym typeface="Lato"/>
              </a:rPr>
              <a:t>Versioning?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Programming language is about </a:t>
            </a:r>
            <a:r>
              <a:rPr i="1" lang="it">
                <a:solidFill>
                  <a:srgbClr val="000000"/>
                </a:solidFill>
              </a:rPr>
              <a:t>language</a:t>
            </a:r>
            <a:r>
              <a:rPr lang="it">
                <a:solidFill>
                  <a:srgbClr val="000000"/>
                </a:solidFill>
              </a:rPr>
              <a:t> </a:t>
            </a:r>
            <a:r>
              <a:rPr b="1" lang="it">
                <a:solidFill>
                  <a:srgbClr val="000000"/>
                </a:solidFill>
              </a:rPr>
              <a:t>not</a:t>
            </a:r>
            <a:r>
              <a:rPr lang="it">
                <a:solidFill>
                  <a:srgbClr val="000000"/>
                </a:solidFill>
              </a:rPr>
              <a:t> </a:t>
            </a:r>
            <a:r>
              <a:rPr i="1" lang="it">
                <a:solidFill>
                  <a:srgbClr val="000000"/>
                </a:solidFill>
              </a:rPr>
              <a:t>mathematics</a:t>
            </a:r>
            <a:endParaRPr i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Programming language and </a:t>
            </a:r>
            <a:r>
              <a:rPr b="1" i="1" lang="it">
                <a:solidFill>
                  <a:srgbClr val="000000"/>
                </a:solidFill>
              </a:rPr>
              <a:t>problem solving</a:t>
            </a:r>
            <a:r>
              <a:rPr lang="it">
                <a:solidFill>
                  <a:srgbClr val="000000"/>
                </a:solidFill>
              </a:rPr>
              <a:t> (the way in which we think about </a:t>
            </a:r>
            <a:r>
              <a:rPr i="1" lang="it">
                <a:solidFill>
                  <a:srgbClr val="000000"/>
                </a:solidFill>
              </a:rPr>
              <a:t>problems</a:t>
            </a:r>
            <a:r>
              <a:rPr lang="it">
                <a:solidFill>
                  <a:srgbClr val="000000"/>
                </a:solidFill>
              </a:rPr>
              <a:t> and </a:t>
            </a:r>
            <a:r>
              <a:rPr i="1" lang="it">
                <a:solidFill>
                  <a:srgbClr val="000000"/>
                </a:solidFill>
              </a:rPr>
              <a:t>solutions</a:t>
            </a:r>
            <a:r>
              <a:rPr lang="it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Python is an </a:t>
            </a:r>
            <a:r>
              <a:rPr b="1" i="1" lang="it">
                <a:solidFill>
                  <a:srgbClr val="000000"/>
                </a:solidFill>
              </a:rPr>
              <a:t>imperative</a:t>
            </a:r>
            <a:r>
              <a:rPr lang="it">
                <a:solidFill>
                  <a:srgbClr val="000000"/>
                </a:solidFill>
              </a:rPr>
              <a:t> programming language, what does it mean?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Data structures and algorithms (the guitar example) - Manipulation of </a:t>
            </a:r>
            <a:r>
              <a:rPr b="1" i="1" lang="it">
                <a:solidFill>
                  <a:srgbClr val="000000"/>
                </a:solidFill>
              </a:rPr>
              <a:t>information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DRY KISS</a:t>
            </a:r>
            <a:br>
              <a:rPr lang="it">
                <a:solidFill>
                  <a:srgbClr val="000000"/>
                </a:solidFill>
              </a:rPr>
            </a:br>
            <a:r>
              <a:rPr i="1" lang="it">
                <a:solidFill>
                  <a:srgbClr val="000000"/>
                </a:solidFill>
              </a:rPr>
              <a:t>(Don’t Repeat Yourself and Keep It Simple, Stupid)</a:t>
            </a:r>
            <a:endParaRPr i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If all you have is a hammer, everything looks like a nail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Early optimization is the root of all evil</a:t>
            </a:r>
            <a:r>
              <a:rPr i="1" lang="it">
                <a:solidFill>
                  <a:srgbClr val="000000"/>
                </a:solidFill>
              </a:rPr>
              <a:t> (</a:t>
            </a:r>
            <a:r>
              <a:rPr lang="it" u="sng">
                <a:solidFill>
                  <a:srgbClr val="660099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Donald Knuth</a:t>
            </a:r>
            <a:r>
              <a:rPr i="1" lang="it">
                <a:solidFill>
                  <a:srgbClr val="000000"/>
                </a:solidFill>
              </a:rPr>
              <a:t>)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000000"/>
                </a:solidFill>
              </a:rPr>
              <a:t>(Don’t overthink. Don’t use too many abstractions just because you think you should)</a:t>
            </a:r>
            <a:endParaRPr i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Simple is better than complex, complex is better than complicated.</a:t>
            </a:r>
            <a:br>
              <a:rPr lang="it">
                <a:solidFill>
                  <a:srgbClr val="000000"/>
                </a:solidFill>
              </a:rPr>
            </a:br>
            <a:r>
              <a:rPr lang="it">
                <a:solidFill>
                  <a:srgbClr val="000000"/>
                </a:solidFill>
              </a:rPr>
              <a:t>(</a:t>
            </a:r>
            <a:r>
              <a:rPr i="1" lang="it">
                <a:solidFill>
                  <a:srgbClr val="000000"/>
                </a:solidFill>
              </a:rPr>
              <a:t>Zen of Python</a:t>
            </a:r>
            <a:r>
              <a:rPr lang="it">
                <a:solidFill>
                  <a:srgbClr val="000000"/>
                </a:solidFill>
              </a:rPr>
              <a:t> </a:t>
            </a:r>
            <a:r>
              <a:rPr lang="it" u="sng">
                <a:solidFill>
                  <a:schemeClr val="hlink"/>
                </a:solidFill>
                <a:hlinkClick r:id="rId4"/>
              </a:rPr>
              <a:t>https://www.python.org/dev/peps/pep-0020/</a:t>
            </a:r>
            <a:r>
              <a:rPr lang="it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Python programming language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59133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History of Python: Guido van Rossum and Monty Python from the 80’s to to Python 3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Why is it so popular?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it">
                <a:solidFill>
                  <a:srgbClr val="000000"/>
                </a:solidFill>
              </a:rPr>
              <a:t>It’s slow but users don’t care (high-level, interpreted, dynamically typed, garbage collected)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it">
                <a:solidFill>
                  <a:srgbClr val="000000"/>
                </a:solidFill>
              </a:rPr>
              <a:t>Concise and expressive (less code, less mistakes)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it">
                <a:solidFill>
                  <a:srgbClr val="000000"/>
                </a:solidFill>
              </a:rPr>
              <a:t>It might runs slower but it takes less time to write something that works (and learn how to do it)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it">
                <a:solidFill>
                  <a:srgbClr val="000000"/>
                </a:solidFill>
              </a:rPr>
              <a:t>Rich set of libraries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it">
                <a:solidFill>
                  <a:srgbClr val="000000"/>
                </a:solidFill>
              </a:rPr>
              <a:t>Huge community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How does a programming language work?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627" y="2129225"/>
            <a:ext cx="1823700" cy="26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Python programming language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59133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</a:rPr>
              <a:t>How does a programming language work?</a:t>
            </a:r>
            <a:endParaRPr sz="17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Compilation vs Interpretation.</a:t>
            </a:r>
            <a:endParaRPr b="1" i="1">
              <a:solidFill>
                <a:srgbClr val="000000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627" y="2129225"/>
            <a:ext cx="1823700" cy="269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iler vs Interpreter: Complete Difference Between Compiler and  Interpreter"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400" y="2945225"/>
            <a:ext cx="4531824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Python programming language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59133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</a:rPr>
              <a:t>How does a programming language work?</a:t>
            </a:r>
            <a:endParaRPr sz="17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Compilation vs Interpretation.</a:t>
            </a:r>
            <a:endParaRPr b="1" i="1">
              <a:solidFill>
                <a:srgbClr val="000000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627" y="2129225"/>
            <a:ext cx="1823700" cy="269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most Python Interpreters. In reality, Python is a specification… | by  Mahi prashanth | Medium"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00" y="2722700"/>
            <a:ext cx="4024925" cy="22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Python programming language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59133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Compilation vs Interpretation.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Language syntax VS language implementation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(in Python everything is an </a:t>
            </a:r>
            <a:r>
              <a:rPr b="1" lang="it">
                <a:solidFill>
                  <a:srgbClr val="000000"/>
                </a:solidFill>
              </a:rPr>
              <a:t>object</a:t>
            </a:r>
            <a:r>
              <a:rPr lang="it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627" y="2129225"/>
            <a:ext cx="1823700" cy="26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