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56" r:id="rId5"/>
    <p:sldId id="260" r:id="rId6"/>
    <p:sldId id="261" r:id="rId7"/>
    <p:sldId id="287" r:id="rId8"/>
    <p:sldId id="286" r:id="rId9"/>
    <p:sldId id="288" r:id="rId10"/>
    <p:sldId id="289" r:id="rId11"/>
    <p:sldId id="282" r:id="rId12"/>
    <p:sldId id="263" r:id="rId13"/>
    <p:sldId id="280" r:id="rId14"/>
    <p:sldId id="281" r:id="rId15"/>
    <p:sldId id="284" r:id="rId16"/>
    <p:sldId id="285" r:id="rId17"/>
    <p:sldId id="272" r:id="rId18"/>
    <p:sldId id="274" r:id="rId19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92" d="100"/>
          <a:sy n="92" d="100"/>
        </p:scale>
        <p:origin x="136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0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23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08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66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15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81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33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9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60585"/>
            <a:ext cx="6096000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Final Module Project: Data Science Capstone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Marco Mudenge</a:t>
            </a:r>
          </a:p>
          <a:p>
            <a:pPr marL="0" indent="0">
              <a:buNone/>
            </a:pPr>
            <a:r>
              <a:rPr lang="en-US" dirty="0"/>
              <a:t>September 6</a:t>
            </a:r>
            <a:r>
              <a:rPr lang="en-US" baseline="30000" dirty="0"/>
              <a:t>th</a:t>
            </a:r>
            <a:r>
              <a:rPr lang="en-US" dirty="0"/>
              <a:t>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RESULTS: EDA with SQL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07530B-818F-3B74-5754-F82DA3330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9247" y="1863602"/>
            <a:ext cx="5181600" cy="2872521"/>
          </a:xfrm>
        </p:spPr>
        <p:txBody>
          <a:bodyPr/>
          <a:lstStyle/>
          <a:p>
            <a:pPr marL="0" indent="0">
              <a:buNone/>
            </a:pPr>
            <a:r>
              <a:rPr lang="fr-CA" sz="1800" dirty="0" err="1"/>
              <a:t>Better</a:t>
            </a:r>
            <a:r>
              <a:rPr lang="fr-CA" sz="1800" dirty="0"/>
              <a:t> </a:t>
            </a:r>
            <a:r>
              <a:rPr lang="fr-CA" sz="1800" dirty="0" err="1"/>
              <a:t>understanding</a:t>
            </a:r>
            <a:r>
              <a:rPr lang="fr-CA" sz="1800" dirty="0"/>
              <a:t> of </a:t>
            </a:r>
            <a:r>
              <a:rPr lang="fr-CA" sz="1800" dirty="0" err="1"/>
              <a:t>our</a:t>
            </a:r>
            <a:r>
              <a:rPr lang="fr-CA" sz="1800" dirty="0"/>
              <a:t> </a:t>
            </a:r>
            <a:r>
              <a:rPr lang="fr-CA" sz="1800" dirty="0" err="1"/>
              <a:t>dataset</a:t>
            </a:r>
            <a:endParaRPr lang="fr-CA" sz="1800" dirty="0"/>
          </a:p>
          <a:p>
            <a:pPr marL="0" indent="0">
              <a:buNone/>
            </a:pPr>
            <a:r>
              <a:rPr lang="fr-CA" sz="1800" dirty="0" err="1"/>
              <a:t>Knowledge</a:t>
            </a:r>
            <a:r>
              <a:rPr lang="fr-CA" sz="1800" dirty="0"/>
              <a:t> of distincts values and </a:t>
            </a:r>
            <a:r>
              <a:rPr lang="fr-CA" sz="1800" dirty="0" err="1"/>
              <a:t>counts</a:t>
            </a:r>
            <a:r>
              <a:rPr lang="fr-CA" sz="1800" dirty="0"/>
              <a:t> of:</a:t>
            </a:r>
          </a:p>
          <a:p>
            <a:pPr marL="0" indent="0">
              <a:buNone/>
            </a:pPr>
            <a:r>
              <a:rPr lang="fr-CA" sz="1800" dirty="0"/>
              <a:t>- Landing </a:t>
            </a:r>
            <a:r>
              <a:rPr lang="fr-CA" sz="1800" dirty="0" err="1"/>
              <a:t>outcome</a:t>
            </a:r>
            <a:endParaRPr lang="fr-CA" sz="1800" dirty="0"/>
          </a:p>
          <a:p>
            <a:pPr marL="0" indent="0">
              <a:buNone/>
            </a:pPr>
            <a:r>
              <a:rPr lang="fr-CA" sz="1800" dirty="0"/>
              <a:t>- Mission </a:t>
            </a:r>
            <a:r>
              <a:rPr lang="fr-CA" sz="1800" dirty="0" err="1"/>
              <a:t>outcome</a:t>
            </a:r>
            <a:endParaRPr lang="fr-CA" sz="1800" dirty="0"/>
          </a:p>
          <a:p>
            <a:pPr marL="0" indent="0">
              <a:buNone/>
            </a:pPr>
            <a:r>
              <a:rPr lang="fr-CA" sz="1800" dirty="0"/>
              <a:t>- Launch site</a:t>
            </a:r>
          </a:p>
          <a:p>
            <a:pPr marL="0" indent="0">
              <a:buNone/>
            </a:pPr>
            <a:r>
              <a:rPr lang="fr-CA" sz="1800" dirty="0"/>
              <a:t>- Booster versions</a:t>
            </a:r>
          </a:p>
          <a:p>
            <a:pPr marL="0" indent="0">
              <a:buNone/>
            </a:pPr>
            <a:r>
              <a:rPr lang="fr-CA" sz="1800" dirty="0"/>
              <a:t>- </a:t>
            </a:r>
            <a:r>
              <a:rPr lang="fr-CA" sz="1800" dirty="0" err="1"/>
              <a:t>Sum</a:t>
            </a:r>
            <a:r>
              <a:rPr lang="fr-CA" sz="1800" dirty="0"/>
              <a:t> and </a:t>
            </a:r>
            <a:r>
              <a:rPr lang="fr-CA" sz="1800" dirty="0" err="1"/>
              <a:t>average</a:t>
            </a:r>
            <a:r>
              <a:rPr lang="fr-CA" sz="1800" dirty="0"/>
              <a:t> </a:t>
            </a:r>
            <a:r>
              <a:rPr lang="fr-CA" sz="1800" dirty="0" err="1"/>
              <a:t>payloads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6511C6-F060-C607-0299-1CC9F8E04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55" y="1863602"/>
            <a:ext cx="4324954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2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RESULTS: Interactive 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8A870F-F65A-B1C1-F6B7-3876C1FA7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938" y="1690688"/>
            <a:ext cx="7068725" cy="3141656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18D86AB-10C5-34C5-B407-FE9661840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339" y="1733983"/>
            <a:ext cx="4273061" cy="2872521"/>
          </a:xfrm>
        </p:spPr>
        <p:txBody>
          <a:bodyPr/>
          <a:lstStyle/>
          <a:p>
            <a:pPr marL="0" indent="0">
              <a:buNone/>
            </a:pPr>
            <a:r>
              <a:rPr lang="fr-CA" sz="1800" dirty="0" err="1"/>
              <a:t>Features</a:t>
            </a:r>
            <a:r>
              <a:rPr lang="fr-CA" sz="1800" dirty="0"/>
              <a:t> of the interactive </a:t>
            </a:r>
            <a:r>
              <a:rPr lang="fr-CA" sz="1800" dirty="0" err="1"/>
              <a:t>map</a:t>
            </a:r>
            <a:r>
              <a:rPr lang="fr-CA" sz="1800" dirty="0"/>
              <a:t>:</a:t>
            </a:r>
          </a:p>
          <a:p>
            <a:pPr marL="0" indent="0">
              <a:buNone/>
            </a:pPr>
            <a:r>
              <a:rPr lang="en-CA" sz="1800" dirty="0"/>
              <a:t>- Each launch sites marked on the map</a:t>
            </a:r>
          </a:p>
          <a:p>
            <a:pPr marL="0" indent="0">
              <a:buNone/>
            </a:pPr>
            <a:r>
              <a:rPr lang="en-CA" sz="1800" dirty="0"/>
              <a:t>- Clear indication of success/failure of each launch (green/red)</a:t>
            </a:r>
          </a:p>
          <a:p>
            <a:pPr marL="0" indent="0">
              <a:buNone/>
            </a:pPr>
            <a:r>
              <a:rPr lang="en-CA" sz="1800" dirty="0"/>
              <a:t>- Annotation of distance between a launch site and the nearest coastline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340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RESULTS: </a:t>
            </a:r>
            <a:r>
              <a:rPr lang="en-US" dirty="0" err="1"/>
              <a:t>Plotly</a:t>
            </a:r>
            <a:r>
              <a:rPr lang="en-US" dirty="0"/>
              <a:t>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A7D61-5B66-523D-45EB-FB57E5ECF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40" y="2784536"/>
            <a:ext cx="5267989" cy="3213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E2B242-D2D4-F1BE-AADF-06DF37743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723" y="2784536"/>
            <a:ext cx="4865077" cy="3284702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D70CE6ED-D133-21BF-CDA8-8555E4BB7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340" y="1733983"/>
            <a:ext cx="4062046" cy="786479"/>
          </a:xfrm>
        </p:spPr>
        <p:txBody>
          <a:bodyPr/>
          <a:lstStyle/>
          <a:p>
            <a:pPr marL="0" indent="0">
              <a:buNone/>
            </a:pPr>
            <a:r>
              <a:rPr lang="fr-CA" sz="1800" dirty="0"/>
              <a:t>The pie chart shows a </a:t>
            </a:r>
            <a:r>
              <a:rPr lang="fr-CA" sz="1800" dirty="0" err="1"/>
              <a:t>majority</a:t>
            </a:r>
            <a:r>
              <a:rPr lang="fr-CA" sz="1800" dirty="0"/>
              <a:t> of </a:t>
            </a:r>
            <a:r>
              <a:rPr lang="fr-CA" sz="1800" dirty="0" err="1"/>
              <a:t>successful</a:t>
            </a:r>
            <a:r>
              <a:rPr lang="fr-CA" sz="1800" dirty="0"/>
              <a:t> </a:t>
            </a:r>
            <a:r>
              <a:rPr lang="fr-CA" sz="1800" dirty="0" err="1"/>
              <a:t>launches</a:t>
            </a:r>
            <a:r>
              <a:rPr lang="fr-CA" sz="1800" dirty="0"/>
              <a:t> are </a:t>
            </a:r>
            <a:r>
              <a:rPr lang="fr-CA" sz="1800" dirty="0" err="1"/>
              <a:t>within</a:t>
            </a:r>
            <a:r>
              <a:rPr lang="fr-CA" sz="1800" dirty="0"/>
              <a:t> 2 sites</a:t>
            </a:r>
            <a:endParaRPr lang="en-CA" sz="18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4140202-3A73-B886-86A0-D6A96F8E2870}"/>
              </a:ext>
            </a:extLst>
          </p:cNvPr>
          <p:cNvSpPr txBox="1">
            <a:spLocks/>
          </p:cNvSpPr>
          <p:nvPr/>
        </p:nvSpPr>
        <p:spPr>
          <a:xfrm>
            <a:off x="6488722" y="1733983"/>
            <a:ext cx="4865077" cy="786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CA" sz="1800" dirty="0" err="1"/>
              <a:t>We</a:t>
            </a:r>
            <a:r>
              <a:rPr lang="fr-CA" sz="1800" dirty="0"/>
              <a:t> can not observe a pattern </a:t>
            </a:r>
            <a:r>
              <a:rPr lang="fr-CA" sz="1800" dirty="0" err="1"/>
              <a:t>when</a:t>
            </a:r>
            <a:r>
              <a:rPr lang="fr-CA" sz="1800" dirty="0"/>
              <a:t> </a:t>
            </a:r>
            <a:r>
              <a:rPr lang="fr-CA" sz="1800" dirty="0" err="1"/>
              <a:t>plotting</a:t>
            </a:r>
            <a:r>
              <a:rPr lang="fr-CA" sz="1800" dirty="0"/>
              <a:t> the </a:t>
            </a:r>
            <a:r>
              <a:rPr lang="fr-CA" sz="1800" dirty="0" err="1"/>
              <a:t>payload</a:t>
            </a:r>
            <a:r>
              <a:rPr lang="fr-CA" sz="1800" dirty="0"/>
              <a:t> </a:t>
            </a:r>
            <a:r>
              <a:rPr lang="fr-CA" sz="1800" dirty="0" err="1"/>
              <a:t>against</a:t>
            </a:r>
            <a:r>
              <a:rPr lang="fr-CA" sz="1800" dirty="0"/>
              <a:t> launch </a:t>
            </a:r>
            <a:r>
              <a:rPr lang="fr-CA" sz="1800" dirty="0" err="1"/>
              <a:t>success</a:t>
            </a:r>
            <a:endParaRPr lang="en-CA" sz="1800" dirty="0"/>
          </a:p>
          <a:p>
            <a:pPr marL="0" indent="0">
              <a:buFont typeface="Arial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6581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RESULTS: PREDICTIVE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0F622-4DDF-7BCB-7F31-C06925C1D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015" y="2420817"/>
            <a:ext cx="4583722" cy="2291861"/>
          </a:xfrm>
          <a:prstGeom prst="rect">
            <a:avLst/>
          </a:prstGeom>
        </p:spPr>
      </p:pic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B2024939-2D14-678D-2A67-F0DC8DA79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339" y="1733983"/>
            <a:ext cx="6617676" cy="4666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1800" dirty="0"/>
              <a:t>BEST PARAMETERS</a:t>
            </a:r>
          </a:p>
          <a:p>
            <a:pPr marL="0" indent="0">
              <a:buNone/>
            </a:pPr>
            <a:endParaRPr lang="fr-CA" sz="1800" dirty="0"/>
          </a:p>
          <a:p>
            <a:r>
              <a:rPr lang="en-US" sz="1800" dirty="0"/>
              <a:t>Logistic Regression</a:t>
            </a:r>
          </a:p>
          <a:p>
            <a:pPr marL="457200" lvl="1" indent="0">
              <a:buNone/>
            </a:pPr>
            <a:r>
              <a:rPr lang="en-US" sz="1400" dirty="0"/>
              <a:t>'C': 0.01, 'penalty': 'l2', 'solver': '</a:t>
            </a:r>
            <a:r>
              <a:rPr lang="en-US" sz="1400" dirty="0" err="1"/>
              <a:t>lbfgs</a:t>
            </a:r>
            <a:r>
              <a:rPr lang="en-US" sz="1400" dirty="0"/>
              <a:t>’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800" dirty="0"/>
              <a:t>SVM</a:t>
            </a:r>
          </a:p>
          <a:p>
            <a:pPr marL="457200" lvl="1" indent="0">
              <a:buNone/>
            </a:pPr>
            <a:r>
              <a:rPr lang="en-CA" sz="1400" dirty="0"/>
              <a:t>'C': 1.0, 'gamma': 0.03162277660168379, 'kernel': 'sigmoid’</a:t>
            </a:r>
          </a:p>
          <a:p>
            <a:pPr marL="457200" lvl="1" indent="0">
              <a:buNone/>
            </a:pPr>
            <a:endParaRPr lang="en-CA" sz="1400" dirty="0"/>
          </a:p>
          <a:p>
            <a:r>
              <a:rPr lang="en-CA" sz="1800" dirty="0"/>
              <a:t>Decision Trees</a:t>
            </a:r>
          </a:p>
          <a:p>
            <a:pPr marL="457200" lvl="1" indent="0">
              <a:buNone/>
            </a:pPr>
            <a:r>
              <a:rPr lang="en-CA" sz="1400" dirty="0"/>
              <a:t>'criterion': '</a:t>
            </a:r>
            <a:r>
              <a:rPr lang="en-CA" sz="1400" dirty="0" err="1"/>
              <a:t>gini</a:t>
            </a:r>
            <a:r>
              <a:rPr lang="en-CA" sz="1400" dirty="0"/>
              <a:t>', '</a:t>
            </a:r>
            <a:r>
              <a:rPr lang="en-CA" sz="1400" dirty="0" err="1"/>
              <a:t>max_depth</a:t>
            </a:r>
            <a:r>
              <a:rPr lang="en-CA" sz="1400" dirty="0"/>
              <a:t>': 4, '</a:t>
            </a:r>
            <a:r>
              <a:rPr lang="en-CA" sz="1400" dirty="0" err="1"/>
              <a:t>max_features</a:t>
            </a:r>
            <a:r>
              <a:rPr lang="en-CA" sz="1400" dirty="0"/>
              <a:t>': 'sqrt', '</a:t>
            </a:r>
            <a:r>
              <a:rPr lang="en-CA" sz="1400" dirty="0" err="1"/>
              <a:t>min_samples_leaf</a:t>
            </a:r>
            <a:r>
              <a:rPr lang="en-CA" sz="1400" dirty="0"/>
              <a:t>': 2, '</a:t>
            </a:r>
            <a:r>
              <a:rPr lang="en-CA" sz="1400" dirty="0" err="1"/>
              <a:t>min_samples_split</a:t>
            </a:r>
            <a:r>
              <a:rPr lang="en-CA" sz="1400" dirty="0"/>
              <a:t>': 10, 'splitter': 'random’</a:t>
            </a:r>
          </a:p>
          <a:p>
            <a:pPr marL="457200" lvl="1" indent="0">
              <a:buNone/>
            </a:pPr>
            <a:endParaRPr lang="en-CA" sz="1400" dirty="0"/>
          </a:p>
          <a:p>
            <a:r>
              <a:rPr lang="en-CA" sz="1800" dirty="0"/>
              <a:t>KNN</a:t>
            </a:r>
          </a:p>
          <a:p>
            <a:pPr marL="457200" lvl="1" indent="0">
              <a:buNone/>
            </a:pPr>
            <a:r>
              <a:rPr lang="en-CA" sz="1400" dirty="0"/>
              <a:t>{'algorithm': 'auto', '</a:t>
            </a:r>
            <a:r>
              <a:rPr lang="en-CA" sz="1400" dirty="0" err="1"/>
              <a:t>n_neighbors</a:t>
            </a:r>
            <a:r>
              <a:rPr lang="en-CA" sz="1400" dirty="0"/>
              <a:t>': 4, 'p': 1}</a:t>
            </a:r>
          </a:p>
        </p:txBody>
      </p:sp>
      <p:sp>
        <p:nvSpPr>
          <p:cNvPr id="67" name="Content Placeholder 10">
            <a:extLst>
              <a:ext uri="{FF2B5EF4-FFF2-40B4-BE49-F238E27FC236}">
                <a16:creationId xmlns:a16="http://schemas.microsoft.com/office/drawing/2014/main" id="{3FE795C1-806D-1042-A699-608A646F786B}"/>
              </a:ext>
            </a:extLst>
          </p:cNvPr>
          <p:cNvSpPr txBox="1">
            <a:spLocks/>
          </p:cNvSpPr>
          <p:nvPr/>
        </p:nvSpPr>
        <p:spPr>
          <a:xfrm>
            <a:off x="7069015" y="1761449"/>
            <a:ext cx="4062046" cy="786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fr-CA" sz="1800" dirty="0"/>
              <a:t>MODEL RESULTS</a:t>
            </a:r>
            <a:endParaRPr lang="en-CA" sz="1800" dirty="0"/>
          </a:p>
          <a:p>
            <a:pPr marL="0" indent="0">
              <a:buFont typeface="Arial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3507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While no clear patterns were detected through EDA, supervised method were still able to predict landing outcome with up to 80% of accuracy.</a:t>
            </a:r>
          </a:p>
          <a:p>
            <a:r>
              <a:rPr lang="en-US" dirty="0"/>
              <a:t>This lab provided an overview of different tasks of Data Sciences (Collection, Wrangling, Analysis, Visualization &amp; Machine Learning).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80329" y="1825625"/>
            <a:ext cx="7730318" cy="4351338"/>
          </a:xfrm>
        </p:spPr>
        <p:txBody>
          <a:bodyPr/>
          <a:lstStyle/>
          <a:p>
            <a:r>
              <a:rPr lang="en-US" dirty="0"/>
              <a:t>Data collection &amp; Wrangling prepared SpaceX data</a:t>
            </a:r>
          </a:p>
          <a:p>
            <a:r>
              <a:rPr lang="en-US" dirty="0"/>
              <a:t>EDA through </a:t>
            </a:r>
            <a:r>
              <a:rPr lang="en-US" dirty="0" err="1"/>
              <a:t>visualisations</a:t>
            </a:r>
            <a:r>
              <a:rPr lang="en-US" dirty="0"/>
              <a:t> and SQL provided a better understand of our data</a:t>
            </a:r>
          </a:p>
          <a:p>
            <a:r>
              <a:rPr lang="en-US" dirty="0"/>
              <a:t>No clear patterns observed through the EDA</a:t>
            </a:r>
          </a:p>
          <a:p>
            <a:r>
              <a:rPr lang="en-US" dirty="0"/>
              <a:t>Interactive map shows the location of landing sites</a:t>
            </a:r>
          </a:p>
          <a:p>
            <a:r>
              <a:rPr lang="en-US" dirty="0" err="1"/>
              <a:t>Plotly</a:t>
            </a:r>
            <a:r>
              <a:rPr lang="en-US" dirty="0"/>
              <a:t> Dash app was created to complete analysis</a:t>
            </a:r>
          </a:p>
          <a:p>
            <a:r>
              <a:rPr lang="en-US" dirty="0"/>
              <a:t>Supervised models are around 80% accurate in predicting the outcome of landing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5877" y="1825624"/>
            <a:ext cx="7707923" cy="4465447"/>
          </a:xfrm>
        </p:spPr>
        <p:txBody>
          <a:bodyPr>
            <a:normAutofit/>
          </a:bodyPr>
          <a:lstStyle/>
          <a:p>
            <a:r>
              <a:rPr lang="en-US" sz="2200" dirty="0"/>
              <a:t>Determining the landing success of SpaceX Falcon 9 rocket has a importance for competitors biding</a:t>
            </a:r>
          </a:p>
          <a:p>
            <a:r>
              <a:rPr lang="en-US" sz="2200" dirty="0"/>
              <a:t>SpaceX provides data sets that allow us to investigate the problem</a:t>
            </a:r>
            <a:endParaRPr lang="en-US" sz="1800" dirty="0"/>
          </a:p>
          <a:p>
            <a:r>
              <a:rPr lang="en-US" sz="2200" dirty="0"/>
              <a:t>Exploratory Data Analysis, Data Visualization and Predictive Analysis helps us better determine the landing success</a:t>
            </a:r>
          </a:p>
        </p:txBody>
      </p:sp>
      <p:pic>
        <p:nvPicPr>
          <p:cNvPr id="4" name="Picture 2" descr="Falcon 9: SpaceX's workhorse reusable rocket - Space Explored">
            <a:extLst>
              <a:ext uri="{FF2B5EF4-FFF2-40B4-BE49-F238E27FC236}">
                <a16:creationId xmlns:a16="http://schemas.microsoft.com/office/drawing/2014/main" id="{5C30E9A2-9699-0D28-5B7C-1C62DFF3B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1" t="1725" r="27562" b="10287"/>
          <a:stretch/>
        </p:blipFill>
        <p:spPr bwMode="auto">
          <a:xfrm>
            <a:off x="397094" y="1592430"/>
            <a:ext cx="3119829" cy="437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790210" y="1690688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SpaceX advertises the Falcon 9 rocket at 62 millions</a:t>
            </a:r>
          </a:p>
          <a:p>
            <a:r>
              <a:rPr lang="en-US" sz="2200" dirty="0"/>
              <a:t>The Falcon 9 cost way less than competition because its first stage can be reused</a:t>
            </a:r>
          </a:p>
          <a:p>
            <a:r>
              <a:rPr lang="en-US" sz="2200" dirty="0"/>
              <a:t>Determining if the first stage will land is of great importance</a:t>
            </a:r>
          </a:p>
          <a:p>
            <a:endParaRPr lang="en-US" sz="2200" dirty="0"/>
          </a:p>
          <a:p>
            <a:r>
              <a:rPr lang="en-US" sz="2200" dirty="0"/>
              <a:t>Goal of this project: predict the Falcon 9 landing success according to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949ECD-A007-FBE0-7B6F-4B3CEF956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1" r="48464" b="1960"/>
          <a:stretch/>
        </p:blipFill>
        <p:spPr>
          <a:xfrm>
            <a:off x="86658" y="1628775"/>
            <a:ext cx="4703552" cy="46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METHODOLOGY: DATA COLLECTION &amp;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5046786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Collect base data using the SpaceX API</a:t>
            </a:r>
          </a:p>
          <a:p>
            <a:r>
              <a:rPr lang="en-US" sz="2200" dirty="0"/>
              <a:t>Replace key IDs with info using the API </a:t>
            </a:r>
          </a:p>
          <a:p>
            <a:r>
              <a:rPr lang="en-US" sz="2200" dirty="0"/>
              <a:t>Filter data, keep only Falcon 9 launches</a:t>
            </a:r>
          </a:p>
          <a:p>
            <a:r>
              <a:rPr lang="en-US" sz="2200" dirty="0"/>
              <a:t>Replace missing values with mean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953000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Retrieve the relevant SpaceX data</a:t>
            </a:r>
          </a:p>
          <a:p>
            <a:r>
              <a:rPr lang="en-US" sz="2200" dirty="0"/>
              <a:t>Reorganize the data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1B66C5D-9A47-F7BE-8832-6BD25AA0CF1C}"/>
              </a:ext>
            </a:extLst>
          </p:cNvPr>
          <p:cNvSpPr txBox="1">
            <a:spLocks/>
          </p:cNvSpPr>
          <p:nvPr/>
        </p:nvSpPr>
        <p:spPr>
          <a:xfrm>
            <a:off x="6096000" y="3839872"/>
            <a:ext cx="1758142" cy="50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OUTCOME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C74B46-E022-EBAD-45C4-420E9DC8A9E5}"/>
              </a:ext>
            </a:extLst>
          </p:cNvPr>
          <p:cNvSpPr txBox="1">
            <a:spLocks/>
          </p:cNvSpPr>
          <p:nvPr/>
        </p:nvSpPr>
        <p:spPr>
          <a:xfrm>
            <a:off x="6172200" y="4476748"/>
            <a:ext cx="5672052" cy="183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Data set #1 </a:t>
            </a:r>
            <a:r>
              <a:rPr lang="en-US" sz="2200" dirty="0"/>
              <a:t>created for data wrangling</a:t>
            </a:r>
          </a:p>
        </p:txBody>
      </p:sp>
    </p:spTree>
    <p:extLst>
      <p:ext uri="{BB962C8B-B14F-4D97-AF65-F5344CB8AC3E}">
        <p14:creationId xmlns:p14="http://schemas.microsoft.com/office/powerpoint/2010/main" val="410341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METHODOLOGY: EDA - Wrangling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Using data set #1</a:t>
            </a:r>
          </a:p>
          <a:p>
            <a:r>
              <a:rPr lang="en-US" sz="2200" b="1" dirty="0"/>
              <a:t>Explore</a:t>
            </a:r>
            <a:r>
              <a:rPr lang="en-US" sz="2200" dirty="0"/>
              <a:t> occurrences of landing site and </a:t>
            </a:r>
            <a:r>
              <a:rPr lang="en-US" sz="2200" b="1" dirty="0"/>
              <a:t>orbits</a:t>
            </a:r>
          </a:p>
          <a:p>
            <a:r>
              <a:rPr lang="en-US" sz="2200" b="1" dirty="0"/>
              <a:t>Explore</a:t>
            </a:r>
            <a:r>
              <a:rPr lang="en-US" sz="2200" dirty="0"/>
              <a:t> occurrences of different </a:t>
            </a:r>
            <a:r>
              <a:rPr lang="en-US" sz="2200" b="1" dirty="0"/>
              <a:t>mission outcomes</a:t>
            </a:r>
          </a:p>
          <a:p>
            <a:r>
              <a:rPr lang="en-US" sz="2200" b="1" dirty="0"/>
              <a:t>Create</a:t>
            </a:r>
            <a:r>
              <a:rPr lang="en-US" sz="2200" dirty="0"/>
              <a:t> a binary </a:t>
            </a:r>
            <a:r>
              <a:rPr lang="en-US" sz="2200" b="1" dirty="0"/>
              <a:t>column</a:t>
            </a:r>
            <a:r>
              <a:rPr lang="en-US" sz="2200" dirty="0"/>
              <a:t> for the landing outcome </a:t>
            </a:r>
            <a:r>
              <a:rPr lang="en-US" sz="2200" b="1" dirty="0"/>
              <a:t>success</a:t>
            </a:r>
          </a:p>
          <a:p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953000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Find patterns in the data </a:t>
            </a:r>
          </a:p>
          <a:p>
            <a:r>
              <a:rPr lang="en-US" sz="2200" dirty="0"/>
              <a:t>Determine a label for our predictive supervised models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1B66C5D-9A47-F7BE-8832-6BD25AA0CF1C}"/>
              </a:ext>
            </a:extLst>
          </p:cNvPr>
          <p:cNvSpPr txBox="1">
            <a:spLocks/>
          </p:cNvSpPr>
          <p:nvPr/>
        </p:nvSpPr>
        <p:spPr>
          <a:xfrm>
            <a:off x="6096000" y="3839872"/>
            <a:ext cx="1758142" cy="50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OUTCOME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C74B46-E022-EBAD-45C4-420E9DC8A9E5}"/>
              </a:ext>
            </a:extLst>
          </p:cNvPr>
          <p:cNvSpPr txBox="1">
            <a:spLocks/>
          </p:cNvSpPr>
          <p:nvPr/>
        </p:nvSpPr>
        <p:spPr>
          <a:xfrm>
            <a:off x="6172200" y="4476748"/>
            <a:ext cx="5672052" cy="183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Data set #2</a:t>
            </a:r>
            <a:r>
              <a:rPr lang="en-US" sz="2200" dirty="0"/>
              <a:t> created for predictive analysis to be used as labels</a:t>
            </a:r>
          </a:p>
        </p:txBody>
      </p:sp>
    </p:spTree>
    <p:extLst>
      <p:ext uri="{BB962C8B-B14F-4D97-AF65-F5344CB8AC3E}">
        <p14:creationId xmlns:p14="http://schemas.microsoft.com/office/powerpoint/2010/main" val="177260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METHODOLOGY: EDA with Visuals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Using data set #2</a:t>
            </a:r>
          </a:p>
          <a:p>
            <a:r>
              <a:rPr lang="en-US" sz="2200" dirty="0"/>
              <a:t>Explore </a:t>
            </a:r>
            <a:r>
              <a:rPr lang="en-US" sz="2200" b="1" dirty="0"/>
              <a:t>relations between variables </a:t>
            </a:r>
            <a:r>
              <a:rPr lang="en-US" sz="2200" dirty="0"/>
              <a:t>using scatter plots &amp; bar charts</a:t>
            </a:r>
          </a:p>
          <a:p>
            <a:r>
              <a:rPr lang="en-US" sz="2200" dirty="0"/>
              <a:t>Explore launch success </a:t>
            </a:r>
            <a:r>
              <a:rPr lang="en-US" sz="2200" b="1" dirty="0"/>
              <a:t>yearly trend </a:t>
            </a:r>
            <a:r>
              <a:rPr lang="en-US" sz="2200" dirty="0"/>
              <a:t>with line plot</a:t>
            </a:r>
          </a:p>
          <a:p>
            <a:r>
              <a:rPr lang="en-US" sz="2200" b="1" dirty="0"/>
              <a:t>Features engineering </a:t>
            </a:r>
            <a:r>
              <a:rPr lang="en-US" sz="2200" dirty="0"/>
              <a:t>: Use One-Hot encoding to create new numeric features</a:t>
            </a:r>
          </a:p>
          <a:p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953000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Find patterns in the data </a:t>
            </a:r>
          </a:p>
          <a:p>
            <a:r>
              <a:rPr lang="en-US" sz="2200" dirty="0"/>
              <a:t>Perform data feature engineering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1B66C5D-9A47-F7BE-8832-6BD25AA0CF1C}"/>
              </a:ext>
            </a:extLst>
          </p:cNvPr>
          <p:cNvSpPr txBox="1">
            <a:spLocks/>
          </p:cNvSpPr>
          <p:nvPr/>
        </p:nvSpPr>
        <p:spPr>
          <a:xfrm>
            <a:off x="6096000" y="3839872"/>
            <a:ext cx="1758142" cy="50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OUTCOME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C74B46-E022-EBAD-45C4-420E9DC8A9E5}"/>
              </a:ext>
            </a:extLst>
          </p:cNvPr>
          <p:cNvSpPr txBox="1">
            <a:spLocks/>
          </p:cNvSpPr>
          <p:nvPr/>
        </p:nvSpPr>
        <p:spPr>
          <a:xfrm>
            <a:off x="6172200" y="4476748"/>
            <a:ext cx="5672052" cy="183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Data set #3 </a:t>
            </a:r>
            <a:r>
              <a:rPr lang="en-US" sz="2200" dirty="0"/>
              <a:t>created for predictive analysis used for the features</a:t>
            </a:r>
          </a:p>
        </p:txBody>
      </p:sp>
    </p:spTree>
    <p:extLst>
      <p:ext uri="{BB962C8B-B14F-4D97-AF65-F5344CB8AC3E}">
        <p14:creationId xmlns:p14="http://schemas.microsoft.com/office/powerpoint/2010/main" val="199868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METHODOLOGY: PREDICTIVE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5334001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Using data set #2 (label) &amp; #3 (features)</a:t>
            </a:r>
          </a:p>
          <a:p>
            <a:r>
              <a:rPr lang="en-US" sz="2200" b="1" dirty="0"/>
              <a:t>Standardize</a:t>
            </a:r>
            <a:r>
              <a:rPr lang="en-US" sz="2200" dirty="0"/>
              <a:t> the features</a:t>
            </a:r>
          </a:p>
          <a:p>
            <a:r>
              <a:rPr lang="en-US" sz="2200" b="1" dirty="0"/>
              <a:t>Split the data </a:t>
            </a:r>
            <a:r>
              <a:rPr lang="en-US" sz="2200" dirty="0"/>
              <a:t>into training/test sets</a:t>
            </a:r>
          </a:p>
          <a:p>
            <a:r>
              <a:rPr lang="en-US" sz="2200" dirty="0"/>
              <a:t>Train &amp; test </a:t>
            </a:r>
            <a:r>
              <a:rPr lang="en-US" sz="2200" b="1" dirty="0"/>
              <a:t>supervised models </a:t>
            </a:r>
            <a:r>
              <a:rPr lang="en-US" sz="2200" dirty="0"/>
              <a:t>:</a:t>
            </a:r>
          </a:p>
          <a:p>
            <a:pPr lvl="1"/>
            <a:r>
              <a:rPr lang="en-US" sz="1800" dirty="0"/>
              <a:t>Logistic regression, SVM, Decision trees &amp; KNN</a:t>
            </a:r>
          </a:p>
          <a:p>
            <a:r>
              <a:rPr lang="en-US" sz="2200" dirty="0"/>
              <a:t>Use a </a:t>
            </a:r>
            <a:r>
              <a:rPr lang="en-US" sz="2200" b="1" dirty="0"/>
              <a:t>Grid Search</a:t>
            </a:r>
            <a:r>
              <a:rPr lang="en-US" sz="2200" dirty="0"/>
              <a:t> to find the best parameters</a:t>
            </a:r>
          </a:p>
          <a:p>
            <a:r>
              <a:rPr lang="en-US" sz="2200" b="1" dirty="0"/>
              <a:t>Evaluate</a:t>
            </a:r>
            <a:r>
              <a:rPr lang="en-US" sz="2200" dirty="0"/>
              <a:t> the models</a:t>
            </a:r>
          </a:p>
          <a:p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5480538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Find best hyperparameters for each models</a:t>
            </a:r>
          </a:p>
          <a:p>
            <a:r>
              <a:rPr lang="en-US" sz="2200" dirty="0"/>
              <a:t>Determine the best models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1B66C5D-9A47-F7BE-8832-6BD25AA0CF1C}"/>
              </a:ext>
            </a:extLst>
          </p:cNvPr>
          <p:cNvSpPr txBox="1">
            <a:spLocks/>
          </p:cNvSpPr>
          <p:nvPr/>
        </p:nvSpPr>
        <p:spPr>
          <a:xfrm>
            <a:off x="6096000" y="3839872"/>
            <a:ext cx="1758142" cy="501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OUTCOME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C74B46-E022-EBAD-45C4-420E9DC8A9E5}"/>
              </a:ext>
            </a:extLst>
          </p:cNvPr>
          <p:cNvSpPr txBox="1">
            <a:spLocks/>
          </p:cNvSpPr>
          <p:nvPr/>
        </p:nvSpPr>
        <p:spPr>
          <a:xfrm>
            <a:off x="6172200" y="4476748"/>
            <a:ext cx="5672052" cy="183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Results</a:t>
            </a:r>
            <a:r>
              <a:rPr lang="en-US" sz="2200" dirty="0"/>
              <a:t> for each predictive models</a:t>
            </a:r>
          </a:p>
        </p:txBody>
      </p:sp>
    </p:spTree>
    <p:extLst>
      <p:ext uri="{BB962C8B-B14F-4D97-AF65-F5344CB8AC3E}">
        <p14:creationId xmlns:p14="http://schemas.microsoft.com/office/powerpoint/2010/main" val="31795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108824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METHODOLOGY: VISUAL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2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RESULTS: EDA with </a:t>
            </a:r>
            <a:r>
              <a:rPr lang="en-US" dirty="0" err="1"/>
              <a:t>Visualisations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B90366-44D0-1A61-1E54-FA25A7B11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61930"/>
              </p:ext>
            </p:extLst>
          </p:nvPr>
        </p:nvGraphicFramePr>
        <p:xfrm>
          <a:off x="322385" y="1695818"/>
          <a:ext cx="6096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662">
                  <a:extLst>
                    <a:ext uri="{9D8B030D-6E8A-4147-A177-3AD203B41FA5}">
                      <a16:colId xmlns:a16="http://schemas.microsoft.com/office/drawing/2014/main" val="2944206458"/>
                    </a:ext>
                  </a:extLst>
                </a:gridCol>
                <a:gridCol w="1467338">
                  <a:extLst>
                    <a:ext uri="{9D8B030D-6E8A-4147-A177-3AD203B41FA5}">
                      <a16:colId xmlns:a16="http://schemas.microsoft.com/office/drawing/2014/main" val="4652009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3987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Variables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Plot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Findings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0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FlightNumber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Payload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LaunchSite</a:t>
                      </a:r>
                      <a:r>
                        <a:rPr lang="fr-CA" dirty="0"/>
                        <a:t>, </a:t>
                      </a:r>
                      <a:r>
                        <a:rPr lang="fr-CA" dirty="0" err="1"/>
                        <a:t>Orbit</a:t>
                      </a:r>
                      <a:endParaRPr lang="fr-CA" dirty="0"/>
                    </a:p>
                    <a:p>
                      <a:r>
                        <a:rPr lang="fr-CA" dirty="0"/>
                        <a:t>(Multiple combinations)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/>
                        <a:t>Scatter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No patterns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9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Orbit</a:t>
                      </a:r>
                      <a:r>
                        <a:rPr lang="fr-CA" dirty="0"/>
                        <a:t> vs Class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Bar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No patterns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4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Year</a:t>
                      </a:r>
                      <a:r>
                        <a:rPr lang="fr-CA" dirty="0"/>
                        <a:t> vs Class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Line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Growing </a:t>
                      </a:r>
                      <a:r>
                        <a:rPr lang="fr-CA" dirty="0" err="1"/>
                        <a:t>success</a:t>
                      </a:r>
                      <a:r>
                        <a:rPr lang="fr-CA" dirty="0"/>
                        <a:t> rate </a:t>
                      </a:r>
                      <a:r>
                        <a:rPr lang="fr-CA" dirty="0" err="1"/>
                        <a:t>since</a:t>
                      </a:r>
                      <a:r>
                        <a:rPr lang="fr-CA" dirty="0"/>
                        <a:t> 2013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211844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4540E-59A9-05E6-1B6B-59635F6BB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5615" y="1695818"/>
            <a:ext cx="5181600" cy="4351338"/>
          </a:xfrm>
        </p:spPr>
        <p:txBody>
          <a:bodyPr>
            <a:normAutofit/>
          </a:bodyPr>
          <a:lstStyle/>
          <a:p>
            <a:r>
              <a:rPr lang="fr-CA" sz="1800" dirty="0"/>
              <a:t>No conclusive patterns </a:t>
            </a:r>
            <a:r>
              <a:rPr lang="fr-CA" sz="1800" dirty="0" err="1"/>
              <a:t>detected</a:t>
            </a:r>
            <a:endParaRPr lang="fr-CA" sz="1800" dirty="0"/>
          </a:p>
          <a:p>
            <a:r>
              <a:rPr lang="fr-CA" sz="1800" dirty="0"/>
              <a:t>Possibles causes : </a:t>
            </a:r>
            <a:r>
              <a:rPr lang="fr-CA" sz="1800" dirty="0" err="1"/>
              <a:t>attributes</a:t>
            </a:r>
            <a:r>
              <a:rPr lang="fr-CA" sz="1800" dirty="0"/>
              <a:t> like </a:t>
            </a:r>
            <a:r>
              <a:rPr lang="fr-CA" sz="1800" dirty="0" err="1"/>
              <a:t>FlightNumber</a:t>
            </a:r>
            <a:r>
              <a:rPr lang="fr-CA" sz="1800" dirty="0"/>
              <a:t> &amp; </a:t>
            </a:r>
            <a:r>
              <a:rPr lang="fr-CA" sz="1800" dirty="0" err="1"/>
              <a:t>LaunchSite</a:t>
            </a:r>
            <a:r>
              <a:rPr lang="fr-CA" sz="1800" dirty="0"/>
              <a:t> are not values </a:t>
            </a:r>
            <a:r>
              <a:rPr lang="fr-CA" sz="1800" dirty="0" err="1"/>
              <a:t>with</a:t>
            </a:r>
            <a:r>
              <a:rPr lang="fr-CA" sz="1800" dirty="0"/>
              <a:t> </a:t>
            </a:r>
            <a:r>
              <a:rPr lang="fr-CA" sz="1800" dirty="0" err="1"/>
              <a:t>empirical</a:t>
            </a:r>
            <a:r>
              <a:rPr lang="fr-CA" sz="1800" dirty="0"/>
              <a:t> </a:t>
            </a:r>
            <a:r>
              <a:rPr lang="fr-CA" sz="1800" dirty="0" err="1"/>
              <a:t>meaning</a:t>
            </a:r>
            <a:r>
              <a:rPr lang="fr-CA" sz="1800" dirty="0"/>
              <a:t>.</a:t>
            </a:r>
          </a:p>
          <a:p>
            <a:r>
              <a:rPr lang="fr-CA" sz="1800" dirty="0"/>
              <a:t>Growing </a:t>
            </a:r>
            <a:r>
              <a:rPr lang="fr-CA" sz="1800" dirty="0" err="1"/>
              <a:t>success</a:t>
            </a:r>
            <a:r>
              <a:rPr lang="fr-CA" sz="1800" dirty="0"/>
              <a:t> rate </a:t>
            </a:r>
            <a:r>
              <a:rPr lang="fr-CA" sz="1800" dirty="0" err="1"/>
              <a:t>may</a:t>
            </a:r>
            <a:r>
              <a:rPr lang="fr-CA" sz="1800" dirty="0"/>
              <a:t> </a:t>
            </a:r>
            <a:r>
              <a:rPr lang="fr-CA" sz="1800" dirty="0" err="1"/>
              <a:t>be</a:t>
            </a:r>
            <a:r>
              <a:rPr lang="fr-CA" sz="1800" dirty="0"/>
              <a:t> </a:t>
            </a:r>
            <a:r>
              <a:rPr lang="fr-CA" sz="1800" dirty="0" err="1"/>
              <a:t>attributed</a:t>
            </a:r>
            <a:r>
              <a:rPr lang="fr-CA" sz="1800" dirty="0"/>
              <a:t> to multiple </a:t>
            </a:r>
            <a:r>
              <a:rPr lang="fr-CA" sz="1800" dirty="0" err="1"/>
              <a:t>external</a:t>
            </a:r>
            <a:r>
              <a:rPr lang="fr-CA" sz="1800" dirty="0"/>
              <a:t> </a:t>
            </a:r>
            <a:r>
              <a:rPr lang="fr-CA" sz="1800" dirty="0" err="1"/>
              <a:t>reasons</a:t>
            </a:r>
            <a:r>
              <a:rPr lang="fr-CA" sz="1800" dirty="0"/>
              <a:t> </a:t>
            </a:r>
            <a:r>
              <a:rPr lang="fr-CA" sz="1800" dirty="0" err="1"/>
              <a:t>such</a:t>
            </a:r>
            <a:r>
              <a:rPr lang="fr-CA" sz="1800" dirty="0"/>
              <a:t> as </a:t>
            </a:r>
            <a:r>
              <a:rPr lang="fr-CA" sz="1800" dirty="0" err="1"/>
              <a:t>growing</a:t>
            </a:r>
            <a:r>
              <a:rPr lang="fr-CA" sz="1800" dirty="0"/>
              <a:t> expertise.</a:t>
            </a:r>
            <a:endParaRPr lang="en-CA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C891FC-03C7-CA04-CFA4-78815CF0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663" y="3429000"/>
            <a:ext cx="3564994" cy="273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763</Words>
  <Application>Microsoft Office PowerPoint</Application>
  <PresentationFormat>Widescreen</PresentationFormat>
  <Paragraphs>136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Final Module Project: Data Science Capstone</vt:lpstr>
      <vt:lpstr>EXECUTIVE SUMMARY</vt:lpstr>
      <vt:lpstr>INTRODUCTION</vt:lpstr>
      <vt:lpstr>METHODOLOGY: DATA COLLECTION &amp; WRANGLING</vt:lpstr>
      <vt:lpstr>METHODOLOGY: EDA - Wrangling (Part 1)</vt:lpstr>
      <vt:lpstr>METHODOLOGY: EDA with Visuals (Part 2)</vt:lpstr>
      <vt:lpstr>METHODOLOGY: PREDICTIVE ANALYSIS</vt:lpstr>
      <vt:lpstr>METHODOLOGY: VISUAL ANALYTICS</vt:lpstr>
      <vt:lpstr>RESULTS: EDA with Visualisations</vt:lpstr>
      <vt:lpstr>RESULTS: EDA with SQL</vt:lpstr>
      <vt:lpstr>RESULTS: Interactive Map</vt:lpstr>
      <vt:lpstr>RESULTS: Plotly Dashboard</vt:lpstr>
      <vt:lpstr>RESULTS: PREDICTIVE ANALYSIS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Marco Mudenge</cp:lastModifiedBy>
  <cp:revision>69</cp:revision>
  <dcterms:created xsi:type="dcterms:W3CDTF">2020-10-28T18:29:43Z</dcterms:created>
  <dcterms:modified xsi:type="dcterms:W3CDTF">2023-09-06T18:06:25Z</dcterms:modified>
</cp:coreProperties>
</file>