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77"/>
  </p:normalViewPr>
  <p:slideViewPr>
    <p:cSldViewPr snapToGrid="0">
      <p:cViewPr varScale="1">
        <p:scale>
          <a:sx n="116" d="100"/>
          <a:sy n="116" d="100"/>
        </p:scale>
        <p:origin x="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2B0C7-DA40-854A-82BA-47AD9ABF4BA0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30240-FD74-0A42-83CC-B9B541D8C3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99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30240-FD74-0A42-83CC-B9B541D8C3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04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0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9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0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6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5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0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11/17/23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4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4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0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7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9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11/17/23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0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83" r:id="rId6"/>
    <p:sldLayoutId id="2147483778" r:id="rId7"/>
    <p:sldLayoutId id="2147483779" r:id="rId8"/>
    <p:sldLayoutId id="2147483780" r:id="rId9"/>
    <p:sldLayoutId id="2147483782" r:id="rId10"/>
    <p:sldLayoutId id="214748378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5">
            <a:extLst>
              <a:ext uri="{FF2B5EF4-FFF2-40B4-BE49-F238E27FC236}">
                <a16:creationId xmlns:a16="http://schemas.microsoft.com/office/drawing/2014/main" id="{B057641C-FC79-6C30-BA46-AE9DA2A91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7">
            <a:extLst>
              <a:ext uri="{FF2B5EF4-FFF2-40B4-BE49-F238E27FC236}">
                <a16:creationId xmlns:a16="http://schemas.microsoft.com/office/drawing/2014/main" id="{47956B81-191B-BE8B-6B7B-EB66DCC90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9B4D34-AD7E-28A4-C6C6-F470A1EE1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9093" y="328371"/>
            <a:ext cx="3361414" cy="2960097"/>
          </a:xfrm>
        </p:spPr>
        <p:txBody>
          <a:bodyPr anchor="ctr">
            <a:normAutofit/>
          </a:bodyPr>
          <a:lstStyle/>
          <a:p>
            <a:r>
              <a:rPr lang="en-GB" sz="2800" b="1" dirty="0">
                <a:latin typeface="Britannic Bold" panose="020B0903060703020204" pitchFamily="34" charset="77"/>
              </a:rPr>
              <a:t>LOGISTIC REGRESSION</a:t>
            </a:r>
            <a:br>
              <a:rPr lang="en-GB" sz="2800" dirty="0">
                <a:latin typeface="Britannic Bold" panose="020B0903060703020204" pitchFamily="34" charset="77"/>
              </a:rPr>
            </a:br>
            <a:r>
              <a:rPr lang="en-GB" sz="2800" b="1" i="1" dirty="0">
                <a:latin typeface="Britannic Bold" panose="020B0903060703020204" pitchFamily="34" charset="77"/>
              </a:rPr>
              <a:t>for</a:t>
            </a:r>
            <a:r>
              <a:rPr lang="en-GB" sz="2800" i="1" dirty="0">
                <a:latin typeface="Britannic Bold" panose="020B0903060703020204" pitchFamily="34" charset="77"/>
              </a:rPr>
              <a:t> </a:t>
            </a:r>
            <a:br>
              <a:rPr lang="en-GB" sz="2800" i="1" dirty="0">
                <a:latin typeface="Britannic Bold" panose="020B0903060703020204" pitchFamily="34" charset="77"/>
              </a:rPr>
            </a:br>
            <a:r>
              <a:rPr lang="en-GB" sz="2800" b="1" i="1" dirty="0">
                <a:latin typeface="Britannic Bold" panose="020B0903060703020204" pitchFamily="34" charset="77"/>
              </a:rPr>
              <a:t>Image Classification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2C9777F-8075-2038-98A5-10C34EE2B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5734" y="2760278"/>
            <a:ext cx="4716265" cy="1232910"/>
          </a:xfrm>
        </p:spPr>
        <p:txBody>
          <a:bodyPr anchor="ctr">
            <a:normAutofit/>
          </a:bodyPr>
          <a:lstStyle/>
          <a:p>
            <a:r>
              <a:rPr lang="en-GB" sz="1200" b="1" dirty="0"/>
              <a:t>Creative programming </a:t>
            </a:r>
          </a:p>
          <a:p>
            <a:r>
              <a:rPr lang="en-GB" sz="1200" b="1" dirty="0"/>
              <a:t>and computing</a:t>
            </a:r>
          </a:p>
        </p:txBody>
      </p:sp>
      <p:pic>
        <p:nvPicPr>
          <p:cNvPr id="22" name="Picture 3" descr="Angle view of circuit shaped like a brain">
            <a:extLst>
              <a:ext uri="{FF2B5EF4-FFF2-40B4-BE49-F238E27FC236}">
                <a16:creationId xmlns:a16="http://schemas.microsoft.com/office/drawing/2014/main" id="{3FFE207B-C45E-2968-92DD-0325700010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55" r="11214" b="2"/>
          <a:stretch/>
        </p:blipFill>
        <p:spPr>
          <a:xfrm>
            <a:off x="-8136" y="10"/>
            <a:ext cx="7475735" cy="6857990"/>
          </a:xfrm>
          <a:prstGeom prst="rect">
            <a:avLst/>
          </a:prstGeom>
        </p:spPr>
      </p:pic>
      <p:sp>
        <p:nvSpPr>
          <p:cNvPr id="48" name="Freeform: Shape 39">
            <a:extLst>
              <a:ext uri="{FF2B5EF4-FFF2-40B4-BE49-F238E27FC236}">
                <a16:creationId xmlns:a16="http://schemas.microsoft.com/office/drawing/2014/main" id="{A510BCB0-B387-8ACC-7C90-6A401D53E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526579" y="407055"/>
            <a:ext cx="665421" cy="1044872"/>
          </a:xfrm>
          <a:custGeom>
            <a:avLst/>
            <a:gdLst>
              <a:gd name="connsiteX0" fmla="*/ 622356 w 665421"/>
              <a:gd name="connsiteY0" fmla="*/ 1043845 h 1044872"/>
              <a:gd name="connsiteX1" fmla="*/ 665421 w 665421"/>
              <a:gd name="connsiteY1" fmla="*/ 1036298 h 1044872"/>
              <a:gd name="connsiteX2" fmla="*/ 665421 w 665421"/>
              <a:gd name="connsiteY2" fmla="*/ 10333 h 1044872"/>
              <a:gd name="connsiteX3" fmla="*/ 597828 w 665421"/>
              <a:gd name="connsiteY3" fmla="*/ 1988 h 1044872"/>
              <a:gd name="connsiteX4" fmla="*/ 363250 w 665421"/>
              <a:gd name="connsiteY4" fmla="*/ 25517 h 1044872"/>
              <a:gd name="connsiteX5" fmla="*/ 262 w 665421"/>
              <a:gd name="connsiteY5" fmla="*/ 497483 h 1044872"/>
              <a:gd name="connsiteX6" fmla="*/ 269181 w 665421"/>
              <a:gd name="connsiteY6" fmla="*/ 959508 h 1044872"/>
              <a:gd name="connsiteX7" fmla="*/ 622356 w 665421"/>
              <a:gd name="connsiteY7" fmla="*/ 1043845 h 104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421" h="1044872">
                <a:moveTo>
                  <a:pt x="622356" y="1043845"/>
                </a:moveTo>
                <a:lnTo>
                  <a:pt x="665421" y="1036298"/>
                </a:lnTo>
                <a:lnTo>
                  <a:pt x="665421" y="10333"/>
                </a:lnTo>
                <a:lnTo>
                  <a:pt x="597828" y="1988"/>
                </a:lnTo>
                <a:cubicBezTo>
                  <a:pt x="515657" y="-3894"/>
                  <a:pt x="433167" y="3083"/>
                  <a:pt x="363250" y="25517"/>
                </a:cubicBezTo>
                <a:cubicBezTo>
                  <a:pt x="176805" y="85342"/>
                  <a:pt x="7722" y="263720"/>
                  <a:pt x="262" y="497483"/>
                </a:cubicBezTo>
                <a:cubicBezTo>
                  <a:pt x="-7198" y="731246"/>
                  <a:pt x="145855" y="876837"/>
                  <a:pt x="269181" y="959508"/>
                </a:cubicBezTo>
                <a:cubicBezTo>
                  <a:pt x="349348" y="1020009"/>
                  <a:pt x="496316" y="1051060"/>
                  <a:pt x="622356" y="104384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1">
            <a:extLst>
              <a:ext uri="{FF2B5EF4-FFF2-40B4-BE49-F238E27FC236}">
                <a16:creationId xmlns:a16="http://schemas.microsoft.com/office/drawing/2014/main" id="{1C8E3EAE-776E-2B5B-E7BA-43B90F068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1110" y="5460700"/>
            <a:ext cx="279167" cy="263379"/>
          </a:xfrm>
          <a:custGeom>
            <a:avLst/>
            <a:gdLst>
              <a:gd name="connsiteX0" fmla="*/ 66240 w 1495757"/>
              <a:gd name="connsiteY0" fmla="*/ 1054656 h 1666165"/>
              <a:gd name="connsiteX1" fmla="*/ 228925 w 1495757"/>
              <a:gd name="connsiteY1" fmla="*/ 1307098 h 1666165"/>
              <a:gd name="connsiteX2" fmla="*/ 397220 w 1495757"/>
              <a:gd name="connsiteY2" fmla="*/ 1542710 h 1666165"/>
              <a:gd name="connsiteX3" fmla="*/ 834785 w 1495757"/>
              <a:gd name="connsiteY3" fmla="*/ 1666126 h 1666165"/>
              <a:gd name="connsiteX4" fmla="*/ 1339669 w 1495757"/>
              <a:gd name="connsiteY4" fmla="*/ 1531491 h 1666165"/>
              <a:gd name="connsiteX5" fmla="*/ 1446255 w 1495757"/>
              <a:gd name="connsiteY5" fmla="*/ 1189292 h 1666165"/>
              <a:gd name="connsiteX6" fmla="*/ 1491134 w 1495757"/>
              <a:gd name="connsiteY6" fmla="*/ 779775 h 1666165"/>
              <a:gd name="connsiteX7" fmla="*/ 1339669 w 1495757"/>
              <a:gd name="connsiteY7" fmla="*/ 420747 h 1666165"/>
              <a:gd name="connsiteX8" fmla="*/ 1148935 w 1495757"/>
              <a:gd name="connsiteY8" fmla="*/ 123427 h 1666165"/>
              <a:gd name="connsiteX9" fmla="*/ 941372 w 1495757"/>
              <a:gd name="connsiteY9" fmla="*/ 11 h 1666165"/>
              <a:gd name="connsiteX10" fmla="*/ 554294 w 1495757"/>
              <a:gd name="connsiteY10" fmla="*/ 129037 h 1666165"/>
              <a:gd name="connsiteX11" fmla="*/ 189656 w 1495757"/>
              <a:gd name="connsiteY11" fmla="*/ 375869 h 1666165"/>
              <a:gd name="connsiteX12" fmla="*/ 15752 w 1495757"/>
              <a:gd name="connsiteY12" fmla="*/ 594652 h 1666165"/>
              <a:gd name="connsiteX13" fmla="*/ 15752 w 1495757"/>
              <a:gd name="connsiteY13" fmla="*/ 880752 h 1666165"/>
              <a:gd name="connsiteX14" fmla="*/ 66240 w 1495757"/>
              <a:gd name="connsiteY14" fmla="*/ 1054656 h 1666165"/>
              <a:gd name="connsiteX0" fmla="*/ 56549 w 1486066"/>
              <a:gd name="connsiteY0" fmla="*/ 1054656 h 1666165"/>
              <a:gd name="connsiteX1" fmla="*/ 219234 w 1486066"/>
              <a:gd name="connsiteY1" fmla="*/ 1307098 h 1666165"/>
              <a:gd name="connsiteX2" fmla="*/ 387529 w 1486066"/>
              <a:gd name="connsiteY2" fmla="*/ 1542710 h 1666165"/>
              <a:gd name="connsiteX3" fmla="*/ 825094 w 1486066"/>
              <a:gd name="connsiteY3" fmla="*/ 1666126 h 1666165"/>
              <a:gd name="connsiteX4" fmla="*/ 1329978 w 1486066"/>
              <a:gd name="connsiteY4" fmla="*/ 1531491 h 1666165"/>
              <a:gd name="connsiteX5" fmla="*/ 1436564 w 1486066"/>
              <a:gd name="connsiteY5" fmla="*/ 1189292 h 1666165"/>
              <a:gd name="connsiteX6" fmla="*/ 1481443 w 1486066"/>
              <a:gd name="connsiteY6" fmla="*/ 779775 h 1666165"/>
              <a:gd name="connsiteX7" fmla="*/ 1329978 w 1486066"/>
              <a:gd name="connsiteY7" fmla="*/ 420747 h 1666165"/>
              <a:gd name="connsiteX8" fmla="*/ 1139244 w 1486066"/>
              <a:gd name="connsiteY8" fmla="*/ 123427 h 1666165"/>
              <a:gd name="connsiteX9" fmla="*/ 931681 w 1486066"/>
              <a:gd name="connsiteY9" fmla="*/ 11 h 1666165"/>
              <a:gd name="connsiteX10" fmla="*/ 544603 w 1486066"/>
              <a:gd name="connsiteY10" fmla="*/ 129037 h 1666165"/>
              <a:gd name="connsiteX11" fmla="*/ 179965 w 1486066"/>
              <a:gd name="connsiteY11" fmla="*/ 375869 h 1666165"/>
              <a:gd name="connsiteX12" fmla="*/ 6061 w 1486066"/>
              <a:gd name="connsiteY12" fmla="*/ 594652 h 1666165"/>
              <a:gd name="connsiteX13" fmla="*/ 56549 w 1486066"/>
              <a:gd name="connsiteY13" fmla="*/ 1054656 h 1666165"/>
              <a:gd name="connsiteX0" fmla="*/ 0 w 1480005"/>
              <a:gd name="connsiteY0" fmla="*/ 594652 h 1666165"/>
              <a:gd name="connsiteX1" fmla="*/ 213173 w 1480005"/>
              <a:gd name="connsiteY1" fmla="*/ 1307098 h 1666165"/>
              <a:gd name="connsiteX2" fmla="*/ 381468 w 1480005"/>
              <a:gd name="connsiteY2" fmla="*/ 1542710 h 1666165"/>
              <a:gd name="connsiteX3" fmla="*/ 819033 w 1480005"/>
              <a:gd name="connsiteY3" fmla="*/ 1666126 h 1666165"/>
              <a:gd name="connsiteX4" fmla="*/ 1323917 w 1480005"/>
              <a:gd name="connsiteY4" fmla="*/ 1531491 h 1666165"/>
              <a:gd name="connsiteX5" fmla="*/ 1430503 w 1480005"/>
              <a:gd name="connsiteY5" fmla="*/ 1189292 h 1666165"/>
              <a:gd name="connsiteX6" fmla="*/ 1475382 w 1480005"/>
              <a:gd name="connsiteY6" fmla="*/ 779775 h 1666165"/>
              <a:gd name="connsiteX7" fmla="*/ 1323917 w 1480005"/>
              <a:gd name="connsiteY7" fmla="*/ 420747 h 1666165"/>
              <a:gd name="connsiteX8" fmla="*/ 1133183 w 1480005"/>
              <a:gd name="connsiteY8" fmla="*/ 123427 h 1666165"/>
              <a:gd name="connsiteX9" fmla="*/ 925620 w 1480005"/>
              <a:gd name="connsiteY9" fmla="*/ 11 h 1666165"/>
              <a:gd name="connsiteX10" fmla="*/ 538542 w 1480005"/>
              <a:gd name="connsiteY10" fmla="*/ 129037 h 1666165"/>
              <a:gd name="connsiteX11" fmla="*/ 173904 w 1480005"/>
              <a:gd name="connsiteY11" fmla="*/ 375869 h 1666165"/>
              <a:gd name="connsiteX12" fmla="*/ 0 w 1480005"/>
              <a:gd name="connsiteY12" fmla="*/ 594652 h 1666165"/>
              <a:gd name="connsiteX0" fmla="*/ 14219 w 1494224"/>
              <a:gd name="connsiteY0" fmla="*/ 594652 h 1666165"/>
              <a:gd name="connsiteX1" fmla="*/ 227392 w 1494224"/>
              <a:gd name="connsiteY1" fmla="*/ 1307098 h 1666165"/>
              <a:gd name="connsiteX2" fmla="*/ 395687 w 1494224"/>
              <a:gd name="connsiteY2" fmla="*/ 1542710 h 1666165"/>
              <a:gd name="connsiteX3" fmla="*/ 833252 w 1494224"/>
              <a:gd name="connsiteY3" fmla="*/ 1666126 h 1666165"/>
              <a:gd name="connsiteX4" fmla="*/ 1338136 w 1494224"/>
              <a:gd name="connsiteY4" fmla="*/ 1531491 h 1666165"/>
              <a:gd name="connsiteX5" fmla="*/ 1444722 w 1494224"/>
              <a:gd name="connsiteY5" fmla="*/ 1189292 h 1666165"/>
              <a:gd name="connsiteX6" fmla="*/ 1489601 w 1494224"/>
              <a:gd name="connsiteY6" fmla="*/ 779775 h 1666165"/>
              <a:gd name="connsiteX7" fmla="*/ 1338136 w 1494224"/>
              <a:gd name="connsiteY7" fmla="*/ 420747 h 1666165"/>
              <a:gd name="connsiteX8" fmla="*/ 1147402 w 1494224"/>
              <a:gd name="connsiteY8" fmla="*/ 123427 h 1666165"/>
              <a:gd name="connsiteX9" fmla="*/ 939839 w 1494224"/>
              <a:gd name="connsiteY9" fmla="*/ 11 h 1666165"/>
              <a:gd name="connsiteX10" fmla="*/ 552761 w 1494224"/>
              <a:gd name="connsiteY10" fmla="*/ 129037 h 1666165"/>
              <a:gd name="connsiteX11" fmla="*/ 188123 w 1494224"/>
              <a:gd name="connsiteY11" fmla="*/ 375869 h 1666165"/>
              <a:gd name="connsiteX12" fmla="*/ 14219 w 1494224"/>
              <a:gd name="connsiteY12" fmla="*/ 594652 h 1666165"/>
              <a:gd name="connsiteX0" fmla="*/ 9077 w 1489082"/>
              <a:gd name="connsiteY0" fmla="*/ 594652 h 1666165"/>
              <a:gd name="connsiteX1" fmla="*/ 222250 w 1489082"/>
              <a:gd name="connsiteY1" fmla="*/ 1307098 h 1666165"/>
              <a:gd name="connsiteX2" fmla="*/ 390545 w 1489082"/>
              <a:gd name="connsiteY2" fmla="*/ 1542710 h 1666165"/>
              <a:gd name="connsiteX3" fmla="*/ 828110 w 1489082"/>
              <a:gd name="connsiteY3" fmla="*/ 1666126 h 1666165"/>
              <a:gd name="connsiteX4" fmla="*/ 1332994 w 1489082"/>
              <a:gd name="connsiteY4" fmla="*/ 1531491 h 1666165"/>
              <a:gd name="connsiteX5" fmla="*/ 1439580 w 1489082"/>
              <a:gd name="connsiteY5" fmla="*/ 1189292 h 1666165"/>
              <a:gd name="connsiteX6" fmla="*/ 1484459 w 1489082"/>
              <a:gd name="connsiteY6" fmla="*/ 779775 h 1666165"/>
              <a:gd name="connsiteX7" fmla="*/ 1332994 w 1489082"/>
              <a:gd name="connsiteY7" fmla="*/ 420747 h 1666165"/>
              <a:gd name="connsiteX8" fmla="*/ 1142260 w 1489082"/>
              <a:gd name="connsiteY8" fmla="*/ 123427 h 1666165"/>
              <a:gd name="connsiteX9" fmla="*/ 934697 w 1489082"/>
              <a:gd name="connsiteY9" fmla="*/ 11 h 1666165"/>
              <a:gd name="connsiteX10" fmla="*/ 547619 w 1489082"/>
              <a:gd name="connsiteY10" fmla="*/ 129037 h 1666165"/>
              <a:gd name="connsiteX11" fmla="*/ 9077 w 1489082"/>
              <a:gd name="connsiteY11" fmla="*/ 594652 h 1666165"/>
              <a:gd name="connsiteX0" fmla="*/ 9077 w 1501902"/>
              <a:gd name="connsiteY0" fmla="*/ 594652 h 1666165"/>
              <a:gd name="connsiteX1" fmla="*/ 222250 w 1501902"/>
              <a:gd name="connsiteY1" fmla="*/ 1307098 h 1666165"/>
              <a:gd name="connsiteX2" fmla="*/ 390545 w 1501902"/>
              <a:gd name="connsiteY2" fmla="*/ 1542710 h 1666165"/>
              <a:gd name="connsiteX3" fmla="*/ 828110 w 1501902"/>
              <a:gd name="connsiteY3" fmla="*/ 1666126 h 1666165"/>
              <a:gd name="connsiteX4" fmla="*/ 1332994 w 1501902"/>
              <a:gd name="connsiteY4" fmla="*/ 1531491 h 1666165"/>
              <a:gd name="connsiteX5" fmla="*/ 1439580 w 1501902"/>
              <a:gd name="connsiteY5" fmla="*/ 1189292 h 1666165"/>
              <a:gd name="connsiteX6" fmla="*/ 1484459 w 1501902"/>
              <a:gd name="connsiteY6" fmla="*/ 779775 h 1666165"/>
              <a:gd name="connsiteX7" fmla="*/ 1142260 w 1501902"/>
              <a:gd name="connsiteY7" fmla="*/ 123427 h 1666165"/>
              <a:gd name="connsiteX8" fmla="*/ 934697 w 1501902"/>
              <a:gd name="connsiteY8" fmla="*/ 11 h 1666165"/>
              <a:gd name="connsiteX9" fmla="*/ 547619 w 1501902"/>
              <a:gd name="connsiteY9" fmla="*/ 129037 h 1666165"/>
              <a:gd name="connsiteX10" fmla="*/ 9077 w 1501902"/>
              <a:gd name="connsiteY10" fmla="*/ 594652 h 1666165"/>
              <a:gd name="connsiteX0" fmla="*/ 9077 w 1491891"/>
              <a:gd name="connsiteY0" fmla="*/ 594652 h 1666165"/>
              <a:gd name="connsiteX1" fmla="*/ 222250 w 1491891"/>
              <a:gd name="connsiteY1" fmla="*/ 1307098 h 1666165"/>
              <a:gd name="connsiteX2" fmla="*/ 390545 w 1491891"/>
              <a:gd name="connsiteY2" fmla="*/ 1542710 h 1666165"/>
              <a:gd name="connsiteX3" fmla="*/ 828110 w 1491891"/>
              <a:gd name="connsiteY3" fmla="*/ 1666126 h 1666165"/>
              <a:gd name="connsiteX4" fmla="*/ 1332994 w 1491891"/>
              <a:gd name="connsiteY4" fmla="*/ 1531491 h 1666165"/>
              <a:gd name="connsiteX5" fmla="*/ 1484459 w 1491891"/>
              <a:gd name="connsiteY5" fmla="*/ 779775 h 1666165"/>
              <a:gd name="connsiteX6" fmla="*/ 1142260 w 1491891"/>
              <a:gd name="connsiteY6" fmla="*/ 123427 h 1666165"/>
              <a:gd name="connsiteX7" fmla="*/ 934697 w 1491891"/>
              <a:gd name="connsiteY7" fmla="*/ 11 h 1666165"/>
              <a:gd name="connsiteX8" fmla="*/ 547619 w 1491891"/>
              <a:gd name="connsiteY8" fmla="*/ 129037 h 1666165"/>
              <a:gd name="connsiteX9" fmla="*/ 9077 w 1491891"/>
              <a:gd name="connsiteY9" fmla="*/ 594652 h 1666165"/>
              <a:gd name="connsiteX0" fmla="*/ 10852 w 1493666"/>
              <a:gd name="connsiteY0" fmla="*/ 594652 h 1666169"/>
              <a:gd name="connsiteX1" fmla="*/ 183580 w 1493666"/>
              <a:gd name="connsiteY1" fmla="*/ 1268412 h 1666169"/>
              <a:gd name="connsiteX2" fmla="*/ 392320 w 1493666"/>
              <a:gd name="connsiteY2" fmla="*/ 1542710 h 1666169"/>
              <a:gd name="connsiteX3" fmla="*/ 829885 w 1493666"/>
              <a:gd name="connsiteY3" fmla="*/ 1666126 h 1666169"/>
              <a:gd name="connsiteX4" fmla="*/ 1334769 w 1493666"/>
              <a:gd name="connsiteY4" fmla="*/ 1531491 h 1666169"/>
              <a:gd name="connsiteX5" fmla="*/ 1486234 w 1493666"/>
              <a:gd name="connsiteY5" fmla="*/ 779775 h 1666169"/>
              <a:gd name="connsiteX6" fmla="*/ 1144035 w 1493666"/>
              <a:gd name="connsiteY6" fmla="*/ 123427 h 1666169"/>
              <a:gd name="connsiteX7" fmla="*/ 936472 w 1493666"/>
              <a:gd name="connsiteY7" fmla="*/ 11 h 1666169"/>
              <a:gd name="connsiteX8" fmla="*/ 549394 w 1493666"/>
              <a:gd name="connsiteY8" fmla="*/ 129037 h 1666169"/>
              <a:gd name="connsiteX9" fmla="*/ 10852 w 1493666"/>
              <a:gd name="connsiteY9" fmla="*/ 594652 h 1666169"/>
              <a:gd name="connsiteX0" fmla="*/ 13894 w 1496708"/>
              <a:gd name="connsiteY0" fmla="*/ 594652 h 1666169"/>
              <a:gd name="connsiteX1" fmla="*/ 140902 w 1496708"/>
              <a:gd name="connsiteY1" fmla="*/ 1268412 h 1666169"/>
              <a:gd name="connsiteX2" fmla="*/ 395362 w 1496708"/>
              <a:gd name="connsiteY2" fmla="*/ 1542710 h 1666169"/>
              <a:gd name="connsiteX3" fmla="*/ 832927 w 1496708"/>
              <a:gd name="connsiteY3" fmla="*/ 1666126 h 1666169"/>
              <a:gd name="connsiteX4" fmla="*/ 1337811 w 1496708"/>
              <a:gd name="connsiteY4" fmla="*/ 1531491 h 1666169"/>
              <a:gd name="connsiteX5" fmla="*/ 1489276 w 1496708"/>
              <a:gd name="connsiteY5" fmla="*/ 779775 h 1666169"/>
              <a:gd name="connsiteX6" fmla="*/ 1147077 w 1496708"/>
              <a:gd name="connsiteY6" fmla="*/ 123427 h 1666169"/>
              <a:gd name="connsiteX7" fmla="*/ 939514 w 1496708"/>
              <a:gd name="connsiteY7" fmla="*/ 11 h 1666169"/>
              <a:gd name="connsiteX8" fmla="*/ 552436 w 1496708"/>
              <a:gd name="connsiteY8" fmla="*/ 129037 h 1666169"/>
              <a:gd name="connsiteX9" fmla="*/ 13894 w 1496708"/>
              <a:gd name="connsiteY9" fmla="*/ 594652 h 1666169"/>
              <a:gd name="connsiteX0" fmla="*/ 13894 w 1493356"/>
              <a:gd name="connsiteY0" fmla="*/ 594652 h 1666169"/>
              <a:gd name="connsiteX1" fmla="*/ 140902 w 1493356"/>
              <a:gd name="connsiteY1" fmla="*/ 1268412 h 1666169"/>
              <a:gd name="connsiteX2" fmla="*/ 395362 w 1493356"/>
              <a:gd name="connsiteY2" fmla="*/ 1542710 h 1666169"/>
              <a:gd name="connsiteX3" fmla="*/ 832927 w 1493356"/>
              <a:gd name="connsiteY3" fmla="*/ 1666126 h 1666169"/>
              <a:gd name="connsiteX4" fmla="*/ 1337811 w 1493356"/>
              <a:gd name="connsiteY4" fmla="*/ 1531491 h 1666169"/>
              <a:gd name="connsiteX5" fmla="*/ 1489276 w 1493356"/>
              <a:gd name="connsiteY5" fmla="*/ 779775 h 1666169"/>
              <a:gd name="connsiteX6" fmla="*/ 1210382 w 1493356"/>
              <a:gd name="connsiteY6" fmla="*/ 123427 h 1666169"/>
              <a:gd name="connsiteX7" fmla="*/ 939514 w 1493356"/>
              <a:gd name="connsiteY7" fmla="*/ 11 h 1666169"/>
              <a:gd name="connsiteX8" fmla="*/ 552436 w 1493356"/>
              <a:gd name="connsiteY8" fmla="*/ 129037 h 1666169"/>
              <a:gd name="connsiteX9" fmla="*/ 13894 w 1493356"/>
              <a:gd name="connsiteY9" fmla="*/ 594652 h 1666169"/>
              <a:gd name="connsiteX0" fmla="*/ 13894 w 1492733"/>
              <a:gd name="connsiteY0" fmla="*/ 594652 h 1666935"/>
              <a:gd name="connsiteX1" fmla="*/ 140902 w 1492733"/>
              <a:gd name="connsiteY1" fmla="*/ 1268412 h 1666935"/>
              <a:gd name="connsiteX2" fmla="*/ 395362 w 1492733"/>
              <a:gd name="connsiteY2" fmla="*/ 1542710 h 1666935"/>
              <a:gd name="connsiteX3" fmla="*/ 832927 w 1492733"/>
              <a:gd name="connsiteY3" fmla="*/ 1666126 h 1666935"/>
              <a:gd name="connsiteX4" fmla="*/ 1330777 w 1492733"/>
              <a:gd name="connsiteY4" fmla="*/ 1489288 h 1666935"/>
              <a:gd name="connsiteX5" fmla="*/ 1489276 w 1492733"/>
              <a:gd name="connsiteY5" fmla="*/ 779775 h 1666935"/>
              <a:gd name="connsiteX6" fmla="*/ 1210382 w 1492733"/>
              <a:gd name="connsiteY6" fmla="*/ 123427 h 1666935"/>
              <a:gd name="connsiteX7" fmla="*/ 939514 w 1492733"/>
              <a:gd name="connsiteY7" fmla="*/ 11 h 1666935"/>
              <a:gd name="connsiteX8" fmla="*/ 552436 w 1492733"/>
              <a:gd name="connsiteY8" fmla="*/ 129037 h 1666935"/>
              <a:gd name="connsiteX9" fmla="*/ 13894 w 1492733"/>
              <a:gd name="connsiteY9" fmla="*/ 594652 h 1666935"/>
              <a:gd name="connsiteX0" fmla="*/ 13894 w 1492733"/>
              <a:gd name="connsiteY0" fmla="*/ 539375 h 1611658"/>
              <a:gd name="connsiteX1" fmla="*/ 140902 w 1492733"/>
              <a:gd name="connsiteY1" fmla="*/ 1213135 h 1611658"/>
              <a:gd name="connsiteX2" fmla="*/ 395362 w 1492733"/>
              <a:gd name="connsiteY2" fmla="*/ 1487433 h 1611658"/>
              <a:gd name="connsiteX3" fmla="*/ 832927 w 1492733"/>
              <a:gd name="connsiteY3" fmla="*/ 1610849 h 1611658"/>
              <a:gd name="connsiteX4" fmla="*/ 1330777 w 1492733"/>
              <a:gd name="connsiteY4" fmla="*/ 1434011 h 1611658"/>
              <a:gd name="connsiteX5" fmla="*/ 1489276 w 1492733"/>
              <a:gd name="connsiteY5" fmla="*/ 724498 h 1611658"/>
              <a:gd name="connsiteX6" fmla="*/ 1210382 w 1492733"/>
              <a:gd name="connsiteY6" fmla="*/ 68150 h 1611658"/>
              <a:gd name="connsiteX7" fmla="*/ 552436 w 1492733"/>
              <a:gd name="connsiteY7" fmla="*/ 73760 h 1611658"/>
              <a:gd name="connsiteX8" fmla="*/ 13894 w 1492733"/>
              <a:gd name="connsiteY8" fmla="*/ 539375 h 1611658"/>
              <a:gd name="connsiteX0" fmla="*/ 22437 w 1501276"/>
              <a:gd name="connsiteY0" fmla="*/ 539375 h 1620865"/>
              <a:gd name="connsiteX1" fmla="*/ 149445 w 1501276"/>
              <a:gd name="connsiteY1" fmla="*/ 1213135 h 1620865"/>
              <a:gd name="connsiteX2" fmla="*/ 841470 w 1501276"/>
              <a:gd name="connsiteY2" fmla="*/ 1610849 h 1620865"/>
              <a:gd name="connsiteX3" fmla="*/ 1339320 w 1501276"/>
              <a:gd name="connsiteY3" fmla="*/ 1434011 h 1620865"/>
              <a:gd name="connsiteX4" fmla="*/ 1497819 w 1501276"/>
              <a:gd name="connsiteY4" fmla="*/ 724498 h 1620865"/>
              <a:gd name="connsiteX5" fmla="*/ 1218925 w 1501276"/>
              <a:gd name="connsiteY5" fmla="*/ 68150 h 1620865"/>
              <a:gd name="connsiteX6" fmla="*/ 560979 w 1501276"/>
              <a:gd name="connsiteY6" fmla="*/ 73760 h 1620865"/>
              <a:gd name="connsiteX7" fmla="*/ 22437 w 1501276"/>
              <a:gd name="connsiteY7" fmla="*/ 539375 h 1620865"/>
              <a:gd name="connsiteX0" fmla="*/ 18441 w 1498582"/>
              <a:gd name="connsiteY0" fmla="*/ 539375 h 1620866"/>
              <a:gd name="connsiteX1" fmla="*/ 145449 w 1498582"/>
              <a:gd name="connsiteY1" fmla="*/ 1213135 h 1620866"/>
              <a:gd name="connsiteX2" fmla="*/ 672288 w 1498582"/>
              <a:gd name="connsiteY2" fmla="*/ 1610850 h 1620866"/>
              <a:gd name="connsiteX3" fmla="*/ 1335324 w 1498582"/>
              <a:gd name="connsiteY3" fmla="*/ 1434011 h 1620866"/>
              <a:gd name="connsiteX4" fmla="*/ 1493823 w 1498582"/>
              <a:gd name="connsiteY4" fmla="*/ 724498 h 1620866"/>
              <a:gd name="connsiteX5" fmla="*/ 1214929 w 1498582"/>
              <a:gd name="connsiteY5" fmla="*/ 68150 h 1620866"/>
              <a:gd name="connsiteX6" fmla="*/ 556983 w 1498582"/>
              <a:gd name="connsiteY6" fmla="*/ 73760 h 1620866"/>
              <a:gd name="connsiteX7" fmla="*/ 18441 w 1498582"/>
              <a:gd name="connsiteY7" fmla="*/ 539375 h 1620866"/>
              <a:gd name="connsiteX0" fmla="*/ 18441 w 1502750"/>
              <a:gd name="connsiteY0" fmla="*/ 539375 h 1618556"/>
              <a:gd name="connsiteX1" fmla="*/ 145449 w 1502750"/>
              <a:gd name="connsiteY1" fmla="*/ 1213135 h 1618556"/>
              <a:gd name="connsiteX2" fmla="*/ 672288 w 1502750"/>
              <a:gd name="connsiteY2" fmla="*/ 1610850 h 1618556"/>
              <a:gd name="connsiteX3" fmla="*/ 1361406 w 1502750"/>
              <a:gd name="connsiteY3" fmla="*/ 1416622 h 1618556"/>
              <a:gd name="connsiteX4" fmla="*/ 1493823 w 1502750"/>
              <a:gd name="connsiteY4" fmla="*/ 724498 h 1618556"/>
              <a:gd name="connsiteX5" fmla="*/ 1214929 w 1502750"/>
              <a:gd name="connsiteY5" fmla="*/ 68150 h 1618556"/>
              <a:gd name="connsiteX6" fmla="*/ 556983 w 1502750"/>
              <a:gd name="connsiteY6" fmla="*/ 73760 h 1618556"/>
              <a:gd name="connsiteX7" fmla="*/ 18441 w 1502750"/>
              <a:gd name="connsiteY7" fmla="*/ 539375 h 1618556"/>
              <a:gd name="connsiteX0" fmla="*/ 18441 w 1502157"/>
              <a:gd name="connsiteY0" fmla="*/ 500120 h 1579301"/>
              <a:gd name="connsiteX1" fmla="*/ 145449 w 1502157"/>
              <a:gd name="connsiteY1" fmla="*/ 1173880 h 1579301"/>
              <a:gd name="connsiteX2" fmla="*/ 672288 w 1502157"/>
              <a:gd name="connsiteY2" fmla="*/ 1571595 h 1579301"/>
              <a:gd name="connsiteX3" fmla="*/ 1361406 w 1502157"/>
              <a:gd name="connsiteY3" fmla="*/ 1377367 h 1579301"/>
              <a:gd name="connsiteX4" fmla="*/ 1493823 w 1502157"/>
              <a:gd name="connsiteY4" fmla="*/ 685243 h 1579301"/>
              <a:gd name="connsiteX5" fmla="*/ 1223623 w 1502157"/>
              <a:gd name="connsiteY5" fmla="*/ 107141 h 1579301"/>
              <a:gd name="connsiteX6" fmla="*/ 556983 w 1502157"/>
              <a:gd name="connsiteY6" fmla="*/ 34505 h 1579301"/>
              <a:gd name="connsiteX7" fmla="*/ 18441 w 1502157"/>
              <a:gd name="connsiteY7" fmla="*/ 500120 h 157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2157" h="1579301">
                <a:moveTo>
                  <a:pt x="18441" y="500120"/>
                </a:moveTo>
                <a:cubicBezTo>
                  <a:pt x="-35787" y="696463"/>
                  <a:pt x="36475" y="995301"/>
                  <a:pt x="145449" y="1173880"/>
                </a:cubicBezTo>
                <a:cubicBezTo>
                  <a:pt x="254423" y="1352459"/>
                  <a:pt x="469629" y="1537681"/>
                  <a:pt x="672288" y="1571595"/>
                </a:cubicBezTo>
                <a:cubicBezTo>
                  <a:pt x="874948" y="1605510"/>
                  <a:pt x="1224484" y="1525092"/>
                  <a:pt x="1361406" y="1377367"/>
                </a:cubicBezTo>
                <a:cubicBezTo>
                  <a:pt x="1498328" y="1229642"/>
                  <a:pt x="1516787" y="896947"/>
                  <a:pt x="1493823" y="685243"/>
                </a:cubicBezTo>
                <a:cubicBezTo>
                  <a:pt x="1470859" y="473539"/>
                  <a:pt x="1315250" y="237102"/>
                  <a:pt x="1223623" y="107141"/>
                </a:cubicBezTo>
                <a:cubicBezTo>
                  <a:pt x="1067483" y="-1315"/>
                  <a:pt x="757847" y="-30991"/>
                  <a:pt x="556983" y="34505"/>
                </a:cubicBezTo>
                <a:cubicBezTo>
                  <a:pt x="356119" y="100002"/>
                  <a:pt x="72669" y="303777"/>
                  <a:pt x="18441" y="5001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3">
            <a:extLst>
              <a:ext uri="{FF2B5EF4-FFF2-40B4-BE49-F238E27FC236}">
                <a16:creationId xmlns:a16="http://schemas.microsoft.com/office/drawing/2014/main" id="{5AB17EA0-0B5E-F8E8-9F36-43DBF4737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07019" flipH="1">
            <a:off x="6878058" y="5802435"/>
            <a:ext cx="1497295" cy="634271"/>
          </a:xfrm>
          <a:custGeom>
            <a:avLst/>
            <a:gdLst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699738 w 2857990"/>
              <a:gd name="connsiteY4" fmla="*/ 964852 h 1204311"/>
              <a:gd name="connsiteX5" fmla="*/ 837825 w 2857990"/>
              <a:gd name="connsiteY5" fmla="*/ 984075 h 1204311"/>
              <a:gd name="connsiteX6" fmla="*/ 2857990 w 2857990"/>
              <a:gd name="connsiteY6" fmla="*/ 1204311 h 1204311"/>
              <a:gd name="connsiteX7" fmla="*/ 2857523 w 2857990"/>
              <a:gd name="connsiteY7" fmla="*/ 1157953 h 1204311"/>
              <a:gd name="connsiteX8" fmla="*/ 2632851 w 2857990"/>
              <a:gd name="connsiteY8" fmla="*/ 723381 h 1204311"/>
              <a:gd name="connsiteX9" fmla="*/ 1828135 w 2857990"/>
              <a:gd name="connsiteY9" fmla="*/ 60927 h 1204311"/>
              <a:gd name="connsiteX10" fmla="*/ 1581291 w 2857990"/>
              <a:gd name="connsiteY10" fmla="*/ 8826 h 1204311"/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837825 w 2857990"/>
              <a:gd name="connsiteY4" fmla="*/ 984075 h 1204311"/>
              <a:gd name="connsiteX5" fmla="*/ 2857990 w 2857990"/>
              <a:gd name="connsiteY5" fmla="*/ 1204311 h 1204311"/>
              <a:gd name="connsiteX6" fmla="*/ 2857523 w 2857990"/>
              <a:gd name="connsiteY6" fmla="*/ 1157953 h 1204311"/>
              <a:gd name="connsiteX7" fmla="*/ 2632851 w 2857990"/>
              <a:gd name="connsiteY7" fmla="*/ 723381 h 1204311"/>
              <a:gd name="connsiteX8" fmla="*/ 1828135 w 2857990"/>
              <a:gd name="connsiteY8" fmla="*/ 60927 h 1204311"/>
              <a:gd name="connsiteX9" fmla="*/ 1581291 w 2857990"/>
              <a:gd name="connsiteY9" fmla="*/ 8826 h 1204311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57523 w 2858024"/>
              <a:gd name="connsiteY6" fmla="*/ 1157953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32178 w 2858024"/>
              <a:gd name="connsiteY6" fmla="*/ 1129946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974264"/>
              <a:gd name="connsiteY0" fmla="*/ 8826 h 1207869"/>
              <a:gd name="connsiteX1" fmla="*/ 801137 w 2974264"/>
              <a:gd name="connsiteY1" fmla="*/ 108293 h 1207869"/>
              <a:gd name="connsiteX2" fmla="*/ 18370 w 2974264"/>
              <a:gd name="connsiteY2" fmla="*/ 754421 h 1207869"/>
              <a:gd name="connsiteX3" fmla="*/ 449552 w 2974264"/>
              <a:gd name="connsiteY3" fmla="*/ 932464 h 1207869"/>
              <a:gd name="connsiteX4" fmla="*/ 837825 w 2974264"/>
              <a:gd name="connsiteY4" fmla="*/ 984075 h 1207869"/>
              <a:gd name="connsiteX5" fmla="*/ 2857990 w 2974264"/>
              <a:gd name="connsiteY5" fmla="*/ 1204311 h 1207869"/>
              <a:gd name="connsiteX6" fmla="*/ 2632851 w 2974264"/>
              <a:gd name="connsiteY6" fmla="*/ 723381 h 1207869"/>
              <a:gd name="connsiteX7" fmla="*/ 1828135 w 2974264"/>
              <a:gd name="connsiteY7" fmla="*/ 60927 h 1207869"/>
              <a:gd name="connsiteX8" fmla="*/ 1581291 w 297426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5"/>
              <a:gd name="connsiteY0" fmla="*/ 8826 h 1210692"/>
              <a:gd name="connsiteX1" fmla="*/ 801137 w 2858025"/>
              <a:gd name="connsiteY1" fmla="*/ 108293 h 1210692"/>
              <a:gd name="connsiteX2" fmla="*/ 18370 w 2858025"/>
              <a:gd name="connsiteY2" fmla="*/ 754421 h 1210692"/>
              <a:gd name="connsiteX3" fmla="*/ 449552 w 2858025"/>
              <a:gd name="connsiteY3" fmla="*/ 932464 h 1210692"/>
              <a:gd name="connsiteX4" fmla="*/ 837825 w 2858025"/>
              <a:gd name="connsiteY4" fmla="*/ 984075 h 1210692"/>
              <a:gd name="connsiteX5" fmla="*/ 2857990 w 2858025"/>
              <a:gd name="connsiteY5" fmla="*/ 1204311 h 1210692"/>
              <a:gd name="connsiteX6" fmla="*/ 2632851 w 2858025"/>
              <a:gd name="connsiteY6" fmla="*/ 723381 h 1210692"/>
              <a:gd name="connsiteX7" fmla="*/ 1828135 w 2858025"/>
              <a:gd name="connsiteY7" fmla="*/ 60927 h 1210692"/>
              <a:gd name="connsiteX8" fmla="*/ 1581291 w 2858025"/>
              <a:gd name="connsiteY8" fmla="*/ 8826 h 121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8025" h="1210692">
                <a:moveTo>
                  <a:pt x="1581291" y="8826"/>
                </a:moveTo>
                <a:cubicBezTo>
                  <a:pt x="1320211" y="-19359"/>
                  <a:pt x="1027358" y="21606"/>
                  <a:pt x="801137" y="108293"/>
                </a:cubicBezTo>
                <a:cubicBezTo>
                  <a:pt x="499509" y="223875"/>
                  <a:pt x="76968" y="617059"/>
                  <a:pt x="18370" y="754421"/>
                </a:cubicBezTo>
                <a:cubicBezTo>
                  <a:pt x="-40228" y="891782"/>
                  <a:pt x="25491" y="874045"/>
                  <a:pt x="449552" y="932464"/>
                </a:cubicBezTo>
                <a:lnTo>
                  <a:pt x="837825" y="984075"/>
                </a:lnTo>
                <a:cubicBezTo>
                  <a:pt x="1511213" y="1057487"/>
                  <a:pt x="2866061" y="1247790"/>
                  <a:pt x="2857990" y="1204311"/>
                </a:cubicBezTo>
                <a:cubicBezTo>
                  <a:pt x="2831541" y="1079608"/>
                  <a:pt x="2776287" y="926648"/>
                  <a:pt x="2632851" y="723381"/>
                </a:cubicBezTo>
                <a:cubicBezTo>
                  <a:pt x="2463226" y="526022"/>
                  <a:pt x="2133422" y="163442"/>
                  <a:pt x="1828135" y="60927"/>
                </a:cubicBezTo>
                <a:cubicBezTo>
                  <a:pt x="1751813" y="35298"/>
                  <a:pt x="1668317" y="18220"/>
                  <a:pt x="1581291" y="8826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75D721F-0772-FD9D-DB68-DCC35502B6CA}"/>
              </a:ext>
            </a:extLst>
          </p:cNvPr>
          <p:cNvSpPr txBox="1"/>
          <p:nvPr/>
        </p:nvSpPr>
        <p:spPr>
          <a:xfrm>
            <a:off x="7467599" y="3745433"/>
            <a:ext cx="47162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latin typeface="+mj-lt"/>
              </a:rPr>
              <a:t>Course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8793FAA-6BB4-33AE-5269-328A1350199A}"/>
              </a:ext>
            </a:extLst>
          </p:cNvPr>
          <p:cNvSpPr txBox="1"/>
          <p:nvPr/>
        </p:nvSpPr>
        <p:spPr>
          <a:xfrm>
            <a:off x="7475734" y="4280101"/>
            <a:ext cx="470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Prof. Massimiliano </a:t>
            </a:r>
            <a:r>
              <a:rPr lang="en-GB" b="1" dirty="0" err="1"/>
              <a:t>Zanoni</a:t>
            </a:r>
            <a:endParaRPr lang="en-GB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845C02-DD85-0A07-5ECE-645BECCE46E1}"/>
              </a:ext>
            </a:extLst>
          </p:cNvPr>
          <p:cNvSpPr txBox="1"/>
          <p:nvPr/>
        </p:nvSpPr>
        <p:spPr>
          <a:xfrm>
            <a:off x="7467599" y="4836541"/>
            <a:ext cx="4716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Slides and Presentation</a:t>
            </a:r>
          </a:p>
          <a:p>
            <a:pPr algn="ctr"/>
            <a:r>
              <a:rPr lang="en-GB" dirty="0"/>
              <a:t>by </a:t>
            </a:r>
          </a:p>
          <a:p>
            <a:pPr algn="ctr"/>
            <a:r>
              <a:rPr lang="en-GB" b="1" dirty="0"/>
              <a:t>Student Marco </a:t>
            </a:r>
            <a:r>
              <a:rPr lang="en-GB" b="1" dirty="0" err="1"/>
              <a:t>Muraro</a:t>
            </a:r>
            <a:endParaRPr lang="en-GB" b="1" dirty="0"/>
          </a:p>
        </p:txBody>
      </p:sp>
      <p:pic>
        <p:nvPicPr>
          <p:cNvPr id="12" name="Immagine 11" descr="Immagine che contiene Carattere, testo, simbolo, Blu elettrico&#10;&#10;Descrizione generata automaticamente">
            <a:extLst>
              <a:ext uri="{FF2B5EF4-FFF2-40B4-BE49-F238E27FC236}">
                <a16:creationId xmlns:a16="http://schemas.microsoft.com/office/drawing/2014/main" id="{E80A8B3E-3A68-CF2F-2B3C-F53F8237E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0676" y="5819035"/>
            <a:ext cx="919662" cy="821948"/>
          </a:xfrm>
          <a:prstGeom prst="rect">
            <a:avLst/>
          </a:prstGeom>
        </p:spPr>
      </p:pic>
      <p:pic>
        <p:nvPicPr>
          <p:cNvPr id="52" name="Immagine 5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BDEDCEFD-CF58-A2D2-2B81-28A836132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374" y="5911602"/>
            <a:ext cx="2122715" cy="63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0A0B60C4-164A-D412-A6D4-21EA5E8797F6}"/>
              </a:ext>
            </a:extLst>
          </p:cNvPr>
          <p:cNvSpPr txBox="1">
            <a:spLocks/>
          </p:cNvSpPr>
          <p:nvPr/>
        </p:nvSpPr>
        <p:spPr>
          <a:xfrm>
            <a:off x="0" y="685820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LOGISTIC REGRESSION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8F908D9-A5B9-8C02-83BD-B54A49222F41}"/>
              </a:ext>
            </a:extLst>
          </p:cNvPr>
          <p:cNvSpPr txBox="1"/>
          <p:nvPr/>
        </p:nvSpPr>
        <p:spPr>
          <a:xfrm>
            <a:off x="4705051" y="1372002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for Image Classification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53E89B5B-47AA-036B-E64C-1212109A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94925B5F-7F92-8455-F42C-40094941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  <p:pic>
        <p:nvPicPr>
          <p:cNvPr id="3" name="Immagine 2" descr="Immagine che contiene gatto, mammifero, Felidae, Gatti di taglia piccola e media&#10;&#10;Descrizione generata automaticamente">
            <a:extLst>
              <a:ext uri="{FF2B5EF4-FFF2-40B4-BE49-F238E27FC236}">
                <a16:creationId xmlns:a16="http://schemas.microsoft.com/office/drawing/2014/main" id="{1DF06988-1FD2-C702-7CC8-88960F431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6"/>
          <a:stretch/>
        </p:blipFill>
        <p:spPr>
          <a:xfrm>
            <a:off x="1726480" y="2057919"/>
            <a:ext cx="3845019" cy="3843235"/>
          </a:xfrm>
          <a:prstGeom prst="rect">
            <a:avLst/>
          </a:prstGeom>
        </p:spPr>
      </p:pic>
      <p:pic>
        <p:nvPicPr>
          <p:cNvPr id="5" name="Immagine 4" descr="Immagine che contiene mammifero, aria aperta, fauna, Animale terrestre&#10;&#10;Descrizione generata automaticamente">
            <a:extLst>
              <a:ext uri="{FF2B5EF4-FFF2-40B4-BE49-F238E27FC236}">
                <a16:creationId xmlns:a16="http://schemas.microsoft.com/office/drawing/2014/main" id="{6573A336-9EBA-EB33-7E11-5A12BA7740D6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0039" r="25599"/>
          <a:stretch/>
        </p:blipFill>
        <p:spPr>
          <a:xfrm>
            <a:off x="6620503" y="2057517"/>
            <a:ext cx="3844052" cy="3843235"/>
          </a:xfrm>
          <a:prstGeom prst="rect">
            <a:avLst/>
          </a:prstGeom>
        </p:spPr>
      </p:pic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6B4986FF-D52C-3D77-0615-A7EE9A4AE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5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42E289C6-F960-5813-E0B3-E4F841B5B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633041"/>
              </p:ext>
            </p:extLst>
          </p:nvPr>
        </p:nvGraphicFramePr>
        <p:xfrm>
          <a:off x="1694264" y="934930"/>
          <a:ext cx="1852609" cy="12856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5793">
                  <a:extLst>
                    <a:ext uri="{9D8B030D-6E8A-4147-A177-3AD203B41FA5}">
                      <a16:colId xmlns:a16="http://schemas.microsoft.com/office/drawing/2014/main" val="1575068291"/>
                    </a:ext>
                  </a:extLst>
                </a:gridCol>
                <a:gridCol w="613408">
                  <a:extLst>
                    <a:ext uri="{9D8B030D-6E8A-4147-A177-3AD203B41FA5}">
                      <a16:colId xmlns:a16="http://schemas.microsoft.com/office/drawing/2014/main" val="2370239048"/>
                    </a:ext>
                  </a:extLst>
                </a:gridCol>
                <a:gridCol w="613408">
                  <a:extLst>
                    <a:ext uri="{9D8B030D-6E8A-4147-A177-3AD203B41FA5}">
                      <a16:colId xmlns:a16="http://schemas.microsoft.com/office/drawing/2014/main" val="77894203"/>
                    </a:ext>
                  </a:extLst>
                </a:gridCol>
              </a:tblGrid>
              <a:tr h="42853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px1: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px2: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px3: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62069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px4: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Px5: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px6: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883478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px7: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px8: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px9: B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85769"/>
                  </a:ext>
                </a:extLst>
              </a:tr>
            </a:tbl>
          </a:graphicData>
        </a:graphic>
      </p:graphicFrame>
      <p:sp>
        <p:nvSpPr>
          <p:cNvPr id="7" name="Titolo 1">
            <a:extLst>
              <a:ext uri="{FF2B5EF4-FFF2-40B4-BE49-F238E27FC236}">
                <a16:creationId xmlns:a16="http://schemas.microsoft.com/office/drawing/2014/main" id="{E4623AAB-5686-7097-7A37-D8E15FAF2BC0}"/>
              </a:ext>
            </a:extLst>
          </p:cNvPr>
          <p:cNvSpPr txBox="1">
            <a:spLocks/>
          </p:cNvSpPr>
          <p:nvPr/>
        </p:nvSpPr>
        <p:spPr>
          <a:xfrm>
            <a:off x="0" y="685820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LOGISTIC REGRESSION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F53AA3-D019-8E42-6718-DC09BD433FDE}"/>
              </a:ext>
            </a:extLst>
          </p:cNvPr>
          <p:cNvSpPr txBox="1"/>
          <p:nvPr/>
        </p:nvSpPr>
        <p:spPr>
          <a:xfrm>
            <a:off x="4705051" y="1372002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Flattening Process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E0CB279C-E822-AB94-1529-FA922971B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52117"/>
              </p:ext>
            </p:extLst>
          </p:nvPr>
        </p:nvGraphicFramePr>
        <p:xfrm>
          <a:off x="2314973" y="3297153"/>
          <a:ext cx="1255248" cy="12856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8416">
                  <a:extLst>
                    <a:ext uri="{9D8B030D-6E8A-4147-A177-3AD203B41FA5}">
                      <a16:colId xmlns:a16="http://schemas.microsoft.com/office/drawing/2014/main" val="1575068291"/>
                    </a:ext>
                  </a:extLst>
                </a:gridCol>
                <a:gridCol w="418416">
                  <a:extLst>
                    <a:ext uri="{9D8B030D-6E8A-4147-A177-3AD203B41FA5}">
                      <a16:colId xmlns:a16="http://schemas.microsoft.com/office/drawing/2014/main" val="2370239048"/>
                    </a:ext>
                  </a:extLst>
                </a:gridCol>
                <a:gridCol w="418416">
                  <a:extLst>
                    <a:ext uri="{9D8B030D-6E8A-4147-A177-3AD203B41FA5}">
                      <a16:colId xmlns:a16="http://schemas.microsoft.com/office/drawing/2014/main" val="77894203"/>
                    </a:ext>
                  </a:extLst>
                </a:gridCol>
              </a:tblGrid>
              <a:tr h="42853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962069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883478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585769"/>
                  </a:ext>
                </a:extLst>
              </a:tr>
            </a:tbl>
          </a:graphicData>
        </a:graphic>
      </p:graphicFrame>
      <p:sp>
        <p:nvSpPr>
          <p:cNvPr id="10" name="Freccia destra 9">
            <a:extLst>
              <a:ext uri="{FF2B5EF4-FFF2-40B4-BE49-F238E27FC236}">
                <a16:creationId xmlns:a16="http://schemas.microsoft.com/office/drawing/2014/main" id="{57CFBB51-C847-A650-10FD-3C007368FBB9}"/>
              </a:ext>
            </a:extLst>
          </p:cNvPr>
          <p:cNvSpPr/>
          <p:nvPr/>
        </p:nvSpPr>
        <p:spPr>
          <a:xfrm>
            <a:off x="4444706" y="3844428"/>
            <a:ext cx="573206" cy="191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14972144-0A3A-9F40-2994-1ADCAC6CF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288936"/>
              </p:ext>
            </p:extLst>
          </p:nvPr>
        </p:nvGraphicFramePr>
        <p:xfrm>
          <a:off x="5919909" y="1996301"/>
          <a:ext cx="431430" cy="3880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430">
                  <a:extLst>
                    <a:ext uri="{9D8B030D-6E8A-4147-A177-3AD203B41FA5}">
                      <a16:colId xmlns:a16="http://schemas.microsoft.com/office/drawing/2014/main" val="1545365326"/>
                    </a:ext>
                  </a:extLst>
                </a:gridCol>
              </a:tblGrid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41301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097274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288107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285069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322477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664776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494400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202703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53231"/>
                  </a:ext>
                </a:extLst>
              </a:tr>
            </a:tbl>
          </a:graphicData>
        </a:graphic>
      </p:graphicFrame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C804CD2-F5CB-835C-A1AB-AE37A85CC6EC}"/>
              </a:ext>
            </a:extLst>
          </p:cNvPr>
          <p:cNvCxnSpPr/>
          <p:nvPr/>
        </p:nvCxnSpPr>
        <p:spPr>
          <a:xfrm>
            <a:off x="6455247" y="2209756"/>
            <a:ext cx="4447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ADA4C1D7-3190-CFAC-D8C2-57EC07E22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20914"/>
              </p:ext>
            </p:extLst>
          </p:nvPr>
        </p:nvGraphicFramePr>
        <p:xfrm>
          <a:off x="7040791" y="1999808"/>
          <a:ext cx="358690" cy="12934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690">
                  <a:extLst>
                    <a:ext uri="{9D8B030D-6E8A-4147-A177-3AD203B41FA5}">
                      <a16:colId xmlns:a16="http://schemas.microsoft.com/office/drawing/2014/main" val="1545365326"/>
                    </a:ext>
                  </a:extLst>
                </a:gridCol>
              </a:tblGrid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41301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097274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288107"/>
                  </a:ext>
                </a:extLst>
              </a:tr>
            </a:tbl>
          </a:graphicData>
        </a:graphic>
      </p:graphicFrame>
      <p:sp>
        <p:nvSpPr>
          <p:cNvPr id="16" name="Freccia destra 15">
            <a:extLst>
              <a:ext uri="{FF2B5EF4-FFF2-40B4-BE49-F238E27FC236}">
                <a16:creationId xmlns:a16="http://schemas.microsoft.com/office/drawing/2014/main" id="{593CD3A6-F768-7A23-CCE8-5417F630E335}"/>
              </a:ext>
            </a:extLst>
          </p:cNvPr>
          <p:cNvSpPr/>
          <p:nvPr/>
        </p:nvSpPr>
        <p:spPr>
          <a:xfrm>
            <a:off x="7682514" y="3851670"/>
            <a:ext cx="573206" cy="191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FEB9429-8007-5B0B-C9DF-5DD6E8A9C5F4}"/>
              </a:ext>
            </a:extLst>
          </p:cNvPr>
          <p:cNvSpPr txBox="1"/>
          <p:nvPr/>
        </p:nvSpPr>
        <p:spPr>
          <a:xfrm>
            <a:off x="980096" y="4915562"/>
            <a:ext cx="383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Dimensions: (width, height, channels)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16D22EA8-80BF-4244-D20B-1D4CC5781112}"/>
              </a:ext>
            </a:extLst>
          </p:cNvPr>
          <p:cNvCxnSpPr>
            <a:cxnSpLocks/>
          </p:cNvCxnSpPr>
          <p:nvPr/>
        </p:nvCxnSpPr>
        <p:spPr>
          <a:xfrm flipV="1">
            <a:off x="4203649" y="5309557"/>
            <a:ext cx="0" cy="352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98E5B60-FB22-E3B3-B4FF-80FB6F1C0BBF}"/>
              </a:ext>
            </a:extLst>
          </p:cNvPr>
          <p:cNvSpPr txBox="1"/>
          <p:nvPr/>
        </p:nvSpPr>
        <p:spPr>
          <a:xfrm>
            <a:off x="3704606" y="5716603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(R, G, B) </a:t>
            </a:r>
            <a:r>
              <a:rPr lang="en-GB" dirty="0" err="1"/>
              <a:t>color</a:t>
            </a:r>
            <a:endParaRPr lang="en-GB" dirty="0"/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196A55DE-023C-BB04-8962-9DF3B34CC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96828"/>
              </p:ext>
            </p:extLst>
          </p:nvPr>
        </p:nvGraphicFramePr>
        <p:xfrm>
          <a:off x="9219786" y="2007050"/>
          <a:ext cx="642619" cy="4311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2619">
                  <a:extLst>
                    <a:ext uri="{9D8B030D-6E8A-4147-A177-3AD203B41FA5}">
                      <a16:colId xmlns:a16="http://schemas.microsoft.com/office/drawing/2014/main" val="1545365326"/>
                    </a:ext>
                  </a:extLst>
                </a:gridCol>
              </a:tblGrid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px1: 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41301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px1: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097274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px1: B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288107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px2: 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285069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px2: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322477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px2: B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664776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px3: 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494400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px3: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202703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px3: B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53231"/>
                  </a:ext>
                </a:extLst>
              </a:tr>
              <a:tr h="431145"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611761"/>
                  </a:ext>
                </a:extLst>
              </a:tr>
            </a:tbl>
          </a:graphicData>
        </a:graphic>
      </p:graphicFrame>
      <p:sp>
        <p:nvSpPr>
          <p:cNvPr id="22" name="Segnaposto piè di pagina 4">
            <a:extLst>
              <a:ext uri="{FF2B5EF4-FFF2-40B4-BE49-F238E27FC236}">
                <a16:creationId xmlns:a16="http://schemas.microsoft.com/office/drawing/2014/main" id="{6C66A069-BEF3-986F-2CED-B1CA307C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23" name="Segnaposto numero diapositiva 5">
            <a:extLst>
              <a:ext uri="{FF2B5EF4-FFF2-40B4-BE49-F238E27FC236}">
                <a16:creationId xmlns:a16="http://schemas.microsoft.com/office/drawing/2014/main" id="{AE3B8812-55FB-5A87-3A1D-A4A5F09D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6D541B-5031-7570-5DE4-DABB91886AB2}"/>
              </a:ext>
            </a:extLst>
          </p:cNvPr>
          <p:cNvSpPr txBox="1"/>
          <p:nvPr/>
        </p:nvSpPr>
        <p:spPr>
          <a:xfrm>
            <a:off x="8736376" y="1523574"/>
            <a:ext cx="159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Feature Vector</a:t>
            </a:r>
          </a:p>
        </p:txBody>
      </p:sp>
      <p:pic>
        <p:nvPicPr>
          <p:cNvPr id="4" name="Immagine 3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17813645-A8BE-484E-085C-6791A3F0B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81D9D695-F30E-8AE9-0DC7-9235B1ED2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15813"/>
              </p:ext>
            </p:extLst>
          </p:nvPr>
        </p:nvGraphicFramePr>
        <p:xfrm>
          <a:off x="1080568" y="1374366"/>
          <a:ext cx="1852609" cy="12856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5793">
                  <a:extLst>
                    <a:ext uri="{9D8B030D-6E8A-4147-A177-3AD203B41FA5}">
                      <a16:colId xmlns:a16="http://schemas.microsoft.com/office/drawing/2014/main" val="1575068291"/>
                    </a:ext>
                  </a:extLst>
                </a:gridCol>
                <a:gridCol w="613408">
                  <a:extLst>
                    <a:ext uri="{9D8B030D-6E8A-4147-A177-3AD203B41FA5}">
                      <a16:colId xmlns:a16="http://schemas.microsoft.com/office/drawing/2014/main" val="2370239048"/>
                    </a:ext>
                  </a:extLst>
                </a:gridCol>
                <a:gridCol w="613408">
                  <a:extLst>
                    <a:ext uri="{9D8B030D-6E8A-4147-A177-3AD203B41FA5}">
                      <a16:colId xmlns:a16="http://schemas.microsoft.com/office/drawing/2014/main" val="77894203"/>
                    </a:ext>
                  </a:extLst>
                </a:gridCol>
              </a:tblGrid>
              <a:tr h="42853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px1: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px2: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px3: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62069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px4: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Px5: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px6: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883478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px7: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px8: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px9: 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85769"/>
                  </a:ext>
                </a:extLst>
              </a:tr>
            </a:tbl>
          </a:graphicData>
        </a:graphic>
      </p:graphicFrame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A3925BFD-F094-ABEA-7749-52297790E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94195"/>
              </p:ext>
            </p:extLst>
          </p:nvPr>
        </p:nvGraphicFramePr>
        <p:xfrm>
          <a:off x="484335" y="1813802"/>
          <a:ext cx="1835146" cy="12856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330">
                  <a:extLst>
                    <a:ext uri="{9D8B030D-6E8A-4147-A177-3AD203B41FA5}">
                      <a16:colId xmlns:a16="http://schemas.microsoft.com/office/drawing/2014/main" val="1575068291"/>
                    </a:ext>
                  </a:extLst>
                </a:gridCol>
                <a:gridCol w="613408">
                  <a:extLst>
                    <a:ext uri="{9D8B030D-6E8A-4147-A177-3AD203B41FA5}">
                      <a16:colId xmlns:a16="http://schemas.microsoft.com/office/drawing/2014/main" val="2370239048"/>
                    </a:ext>
                  </a:extLst>
                </a:gridCol>
                <a:gridCol w="613408">
                  <a:extLst>
                    <a:ext uri="{9D8B030D-6E8A-4147-A177-3AD203B41FA5}">
                      <a16:colId xmlns:a16="http://schemas.microsoft.com/office/drawing/2014/main" val="77894203"/>
                    </a:ext>
                  </a:extLst>
                </a:gridCol>
              </a:tblGrid>
              <a:tr h="42853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px1: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px2: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px3: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62069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px4: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Px5: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px6: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883478"/>
                  </a:ext>
                </a:extLst>
              </a:tr>
              <a:tr h="428539">
                <a:tc>
                  <a:txBody>
                    <a:bodyPr/>
                    <a:lstStyle/>
                    <a:p>
                      <a:r>
                        <a:rPr lang="en-GB" sz="1200" dirty="0"/>
                        <a:t>px7: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px8: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px9: R</a:t>
                      </a:r>
                    </a:p>
                  </a:txBody>
                  <a:tcPr anchor="ctr">
                    <a:solidFill>
                      <a:srgbClr val="EB6A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85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598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bstract background of mesh on pink">
            <a:extLst>
              <a:ext uri="{FF2B5EF4-FFF2-40B4-BE49-F238E27FC236}">
                <a16:creationId xmlns:a16="http://schemas.microsoft.com/office/drawing/2014/main" id="{203B0934-BEA8-4DAF-01F1-400E76DDA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16" r="3444" b="-1"/>
          <a:stretch/>
        </p:blipFill>
        <p:spPr>
          <a:xfrm>
            <a:off x="20" y="10"/>
            <a:ext cx="8264356" cy="6857990"/>
          </a:xfrm>
          <a:prstGeom prst="rect">
            <a:avLst/>
          </a:prstGeom>
          <a:noFill/>
        </p:spPr>
      </p:pic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B12ED715-8F98-23AA-0A21-3C11711D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1608" y="6356350"/>
            <a:ext cx="429768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LOGISTIC REGRESSION FOR IMAGE CLASSIFICATION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8C62B50B-C0BB-0315-46B9-2817772D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9EA71E6-AB9E-48A2-775C-EAC4A3A15BC7}"/>
              </a:ext>
            </a:extLst>
          </p:cNvPr>
          <p:cNvSpPr txBox="1"/>
          <p:nvPr/>
        </p:nvSpPr>
        <p:spPr>
          <a:xfrm>
            <a:off x="8259288" y="2998113"/>
            <a:ext cx="3932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b="1" dirty="0">
                <a:latin typeface="Britannic Bold" panose="020B0903060703020204" pitchFamily="34" charset="77"/>
              </a:rPr>
              <a:t>Let’s jump to </a:t>
            </a:r>
          </a:p>
          <a:p>
            <a:pPr algn="ctr"/>
            <a:r>
              <a:rPr lang="en-GB" sz="2500" b="1" dirty="0">
                <a:latin typeface="Britannic Bold" panose="020B0903060703020204" pitchFamily="34" charset="77"/>
              </a:rPr>
              <a:t>the code!</a:t>
            </a:r>
          </a:p>
        </p:txBody>
      </p:sp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3B7BFA00-615B-8E1E-A777-DFBDCAD65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178" y="136525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15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uman brain nerve cells">
            <a:extLst>
              <a:ext uri="{FF2B5EF4-FFF2-40B4-BE49-F238E27FC236}">
                <a16:creationId xmlns:a16="http://schemas.microsoft.com/office/drawing/2014/main" id="{710881B9-D9CA-4C03-F70D-9F3EC156B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568" b="12981"/>
          <a:stretch/>
        </p:blipFill>
        <p:spPr>
          <a:xfrm>
            <a:off x="20" y="10"/>
            <a:ext cx="12191980" cy="4156005"/>
          </a:xfrm>
          <a:prstGeom prst="rect">
            <a:avLst/>
          </a:prstGeom>
          <a:noFill/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FDC890D-B3D3-1101-5A9E-07E4B1BFF255}"/>
              </a:ext>
            </a:extLst>
          </p:cNvPr>
          <p:cNvSpPr txBox="1"/>
          <p:nvPr/>
        </p:nvSpPr>
        <p:spPr>
          <a:xfrm>
            <a:off x="837284" y="4406747"/>
            <a:ext cx="13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References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799BFC8-E9C8-43A3-6367-E684953D5611}"/>
              </a:ext>
            </a:extLst>
          </p:cNvPr>
          <p:cNvSpPr txBox="1"/>
          <p:nvPr/>
        </p:nvSpPr>
        <p:spPr>
          <a:xfrm>
            <a:off x="561862" y="5259765"/>
            <a:ext cx="5764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Edgar, T.W. &amp; </a:t>
            </a:r>
            <a:r>
              <a:rPr lang="en-GB" sz="1200" dirty="0" err="1"/>
              <a:t>Manz</a:t>
            </a:r>
            <a:r>
              <a:rPr lang="en-GB" sz="1200" dirty="0"/>
              <a:t>, D.O.. (2017). Research Methods for Cyber Security. Chapter 4.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E5EB875-DEC1-9E99-AB50-C6ADFFA27601}"/>
              </a:ext>
            </a:extLst>
          </p:cNvPr>
          <p:cNvSpPr txBox="1"/>
          <p:nvPr/>
        </p:nvSpPr>
        <p:spPr>
          <a:xfrm>
            <a:off x="561862" y="4902506"/>
            <a:ext cx="326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Lecture Slides by Prof. Massimiliano </a:t>
            </a:r>
            <a:r>
              <a:rPr lang="en-GB" sz="1200" dirty="0" err="1"/>
              <a:t>Zanoni</a:t>
            </a:r>
            <a:endParaRPr lang="en-GB" sz="12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FBA5662-C084-6FF6-E4E5-D3789C984CE3}"/>
              </a:ext>
            </a:extLst>
          </p:cNvPr>
          <p:cNvSpPr txBox="1"/>
          <p:nvPr/>
        </p:nvSpPr>
        <p:spPr>
          <a:xfrm>
            <a:off x="418641" y="2850221"/>
            <a:ext cx="40495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600" dirty="0">
                <a:solidFill>
                  <a:schemeClr val="bg1"/>
                </a:solidFill>
                <a:latin typeface="Britannic Bold" panose="020B0903060703020204" pitchFamily="34" charset="77"/>
                <a:ea typeface="Arial Unicode MS" panose="020B0604020202020204" pitchFamily="34" charset="-128"/>
                <a:cs typeface="Alexandria SemiBold" pitchFamily="2" charset="-78"/>
              </a:rPr>
              <a:t>THANK YOU!</a:t>
            </a:r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2980E26B-EEAC-23EC-6F83-71B21F5F6E17}"/>
              </a:ext>
            </a:extLst>
          </p:cNvPr>
          <p:cNvSpPr txBox="1">
            <a:spLocks/>
          </p:cNvSpPr>
          <p:nvPr/>
        </p:nvSpPr>
        <p:spPr>
          <a:xfrm>
            <a:off x="7602793" y="176479"/>
            <a:ext cx="3361414" cy="2960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dirty="0">
                <a:solidFill>
                  <a:schemeClr val="bg1"/>
                </a:solidFill>
                <a:latin typeface="Britannic Bold" panose="020B0903060703020204" pitchFamily="34" charset="77"/>
              </a:rPr>
              <a:t>LOGISTIC REGRESSION</a:t>
            </a:r>
            <a:br>
              <a:rPr lang="en-GB" sz="2800" dirty="0">
                <a:solidFill>
                  <a:schemeClr val="bg1"/>
                </a:solidFill>
                <a:latin typeface="Britannic Bold" panose="020B0903060703020204" pitchFamily="34" charset="77"/>
              </a:rPr>
            </a:br>
            <a:r>
              <a:rPr lang="en-GB" sz="2800" b="1" i="1" dirty="0">
                <a:solidFill>
                  <a:schemeClr val="bg1"/>
                </a:solidFill>
                <a:latin typeface="Britannic Bold" panose="020B0903060703020204" pitchFamily="34" charset="77"/>
              </a:rPr>
              <a:t>for</a:t>
            </a:r>
            <a:r>
              <a:rPr lang="en-GB" sz="2800" i="1" dirty="0">
                <a:solidFill>
                  <a:schemeClr val="bg1"/>
                </a:solidFill>
                <a:latin typeface="Britannic Bold" panose="020B0903060703020204" pitchFamily="34" charset="77"/>
              </a:rPr>
              <a:t> </a:t>
            </a:r>
            <a:br>
              <a:rPr lang="en-GB" sz="2800" i="1" dirty="0">
                <a:solidFill>
                  <a:schemeClr val="bg1"/>
                </a:solidFill>
                <a:latin typeface="Britannic Bold" panose="020B0903060703020204" pitchFamily="34" charset="77"/>
              </a:rPr>
            </a:br>
            <a:r>
              <a:rPr lang="en-GB" sz="2800" b="1" i="1" dirty="0">
                <a:solidFill>
                  <a:schemeClr val="bg1"/>
                </a:solidFill>
                <a:latin typeface="Britannic Bold" panose="020B0903060703020204" pitchFamily="34" charset="77"/>
              </a:rPr>
              <a:t>Image Classification</a:t>
            </a:r>
          </a:p>
        </p:txBody>
      </p:sp>
      <p:sp>
        <p:nvSpPr>
          <p:cNvPr id="22" name="Sottotitolo 2">
            <a:extLst>
              <a:ext uri="{FF2B5EF4-FFF2-40B4-BE49-F238E27FC236}">
                <a16:creationId xmlns:a16="http://schemas.microsoft.com/office/drawing/2014/main" id="{4C78B202-C451-70C0-0FEC-2B8B2E609AEB}"/>
              </a:ext>
            </a:extLst>
          </p:cNvPr>
          <p:cNvSpPr txBox="1">
            <a:spLocks/>
          </p:cNvSpPr>
          <p:nvPr/>
        </p:nvSpPr>
        <p:spPr>
          <a:xfrm>
            <a:off x="7198216" y="2828564"/>
            <a:ext cx="4170566" cy="668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500" dirty="0">
                <a:solidFill>
                  <a:schemeClr val="bg1"/>
                </a:solidFill>
              </a:rPr>
              <a:t>CREATIVE PROGRAMMING AND COMPUTING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A28956F-CB7A-9252-8F1C-4E5F15145E46}"/>
              </a:ext>
            </a:extLst>
          </p:cNvPr>
          <p:cNvSpPr txBox="1"/>
          <p:nvPr/>
        </p:nvSpPr>
        <p:spPr>
          <a:xfrm>
            <a:off x="6922008" y="4776079"/>
            <a:ext cx="470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Prof. Massimiliano </a:t>
            </a:r>
            <a:r>
              <a:rPr lang="en-GB" b="1" dirty="0" err="1"/>
              <a:t>Zanoni</a:t>
            </a:r>
            <a:endParaRPr lang="en-GB" b="1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567489C-50BA-C6E0-A825-EF568D7D761F}"/>
              </a:ext>
            </a:extLst>
          </p:cNvPr>
          <p:cNvSpPr txBox="1"/>
          <p:nvPr/>
        </p:nvSpPr>
        <p:spPr>
          <a:xfrm>
            <a:off x="6913873" y="5332519"/>
            <a:ext cx="4716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Slides and Presentation</a:t>
            </a:r>
          </a:p>
          <a:p>
            <a:pPr algn="ctr"/>
            <a:r>
              <a:rPr lang="en-GB" dirty="0"/>
              <a:t>by </a:t>
            </a:r>
          </a:p>
          <a:p>
            <a:pPr algn="ctr"/>
            <a:r>
              <a:rPr lang="en-GB" b="1" dirty="0"/>
              <a:t>Student Marco </a:t>
            </a:r>
            <a:r>
              <a:rPr lang="en-GB" b="1" dirty="0" err="1"/>
              <a:t>Muraro</a:t>
            </a:r>
            <a:endParaRPr lang="en-GB" b="1" dirty="0"/>
          </a:p>
        </p:txBody>
      </p:sp>
      <p:pic>
        <p:nvPicPr>
          <p:cNvPr id="26" name="Immagine 25" descr="Immagine che contiene Carattere, testo, simbolo, Blu elettrico&#10;&#10;Descrizione generata automaticamente">
            <a:extLst>
              <a:ext uri="{FF2B5EF4-FFF2-40B4-BE49-F238E27FC236}">
                <a16:creationId xmlns:a16="http://schemas.microsoft.com/office/drawing/2014/main" id="{A4965264-61C0-5611-611B-984A07488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671" y="5842347"/>
            <a:ext cx="919662" cy="821948"/>
          </a:xfrm>
          <a:prstGeom prst="rect">
            <a:avLst/>
          </a:prstGeom>
        </p:spPr>
      </p:pic>
      <p:pic>
        <p:nvPicPr>
          <p:cNvPr id="27" name="Immagine 26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FD7879FD-4A79-53C4-93E5-724409D29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69" y="5934914"/>
            <a:ext cx="2122715" cy="636814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CAE8932-F8B1-7F10-8861-8F01DB03D021}"/>
              </a:ext>
            </a:extLst>
          </p:cNvPr>
          <p:cNvSpPr txBox="1"/>
          <p:nvPr/>
        </p:nvSpPr>
        <p:spPr>
          <a:xfrm>
            <a:off x="8888871" y="3298207"/>
            <a:ext cx="7892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i="1" dirty="0">
                <a:solidFill>
                  <a:schemeClr val="bg1"/>
                </a:solidFill>
                <a:latin typeface="+mj-lt"/>
              </a:rPr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62906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B17DAB-53F7-9ED3-C51C-A0DE8392E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944" y="519568"/>
            <a:ext cx="4283453" cy="837754"/>
          </a:xfrm>
        </p:spPr>
        <p:txBody>
          <a:bodyPr anchor="ctr">
            <a:normAutofit/>
          </a:bodyPr>
          <a:lstStyle/>
          <a:p>
            <a:r>
              <a:rPr lang="en-GB" sz="3200" dirty="0"/>
              <a:t>NEURON</a:t>
            </a:r>
          </a:p>
        </p:txBody>
      </p:sp>
      <p:pic>
        <p:nvPicPr>
          <p:cNvPr id="8" name="Immagine 7" descr="Immagine che contiene invertebrato, echinoderma&#10;&#10;Descrizione generata automaticamente">
            <a:extLst>
              <a:ext uri="{FF2B5EF4-FFF2-40B4-BE49-F238E27FC236}">
                <a16:creationId xmlns:a16="http://schemas.microsoft.com/office/drawing/2014/main" id="{CFF41B42-7681-8C30-1B87-648C9D11C9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77" r="30161"/>
          <a:stretch/>
        </p:blipFill>
        <p:spPr>
          <a:xfrm>
            <a:off x="6224579" y="0"/>
            <a:ext cx="5981709" cy="6858000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F39C95-217C-23BD-C50D-BD3EA069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8320" y="6355325"/>
            <a:ext cx="42976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LOGISTIC REGRESSION for image classification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FCCC19-D8DA-B958-2581-AA8CFA57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9320" y="6338432"/>
            <a:ext cx="367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2DA4EB-CF06-BBDC-03B0-20F320D3C72C}"/>
              </a:ext>
            </a:extLst>
          </p:cNvPr>
          <p:cNvSpPr txBox="1"/>
          <p:nvPr/>
        </p:nvSpPr>
        <p:spPr>
          <a:xfrm>
            <a:off x="1431326" y="1339272"/>
            <a:ext cx="344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</a:t>
            </a:r>
            <a:r>
              <a:rPr lang="en-GB" b="1" dirty="0"/>
              <a:t>brain</a:t>
            </a:r>
            <a:r>
              <a:rPr lang="en-GB" dirty="0"/>
              <a:t> is a </a:t>
            </a:r>
            <a:r>
              <a:rPr lang="en-GB" b="1" dirty="0"/>
              <a:t>network of neurons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E772EAB-72A7-2C6A-425C-D187625AC5ED}"/>
              </a:ext>
            </a:extLst>
          </p:cNvPr>
          <p:cNvSpPr txBox="1"/>
          <p:nvPr/>
        </p:nvSpPr>
        <p:spPr>
          <a:xfrm>
            <a:off x="754667" y="1859175"/>
            <a:ext cx="4510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Dendrites</a:t>
            </a:r>
            <a:r>
              <a:rPr lang="en-GB" dirty="0"/>
              <a:t> collect electrical stimuli coming from other neurons and accumulate input charges</a:t>
            </a:r>
          </a:p>
        </p:txBody>
      </p:sp>
      <p:pic>
        <p:nvPicPr>
          <p:cNvPr id="12" name="Immagine 11" descr="Immagine che contiene testo, schermata, diagramma&#10;&#10;Descrizione generata automaticamente">
            <a:extLst>
              <a:ext uri="{FF2B5EF4-FFF2-40B4-BE49-F238E27FC236}">
                <a16:creationId xmlns:a16="http://schemas.microsoft.com/office/drawing/2014/main" id="{C342B574-823C-318B-4A11-50141A3FFA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01" t="13391" r="4640" b="5011"/>
          <a:stretch/>
        </p:blipFill>
        <p:spPr>
          <a:xfrm>
            <a:off x="1239547" y="4151466"/>
            <a:ext cx="3768245" cy="198074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AA5B25B-586F-3837-17FE-A5E5CAA7AA99}"/>
              </a:ext>
            </a:extLst>
          </p:cNvPr>
          <p:cNvSpPr txBox="1"/>
          <p:nvPr/>
        </p:nvSpPr>
        <p:spPr>
          <a:xfrm>
            <a:off x="649381" y="3207030"/>
            <a:ext cx="501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The neuron fires an electrical impulse </a:t>
            </a:r>
          </a:p>
          <a:p>
            <a:pPr algn="ctr"/>
            <a:r>
              <a:rPr lang="en-GB" dirty="0"/>
              <a:t>when the total charge exceeds a certain threshold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EA1C942-C4FA-0C87-544A-841348FC9954}"/>
              </a:ext>
            </a:extLst>
          </p:cNvPr>
          <p:cNvSpPr txBox="1"/>
          <p:nvPr/>
        </p:nvSpPr>
        <p:spPr>
          <a:xfrm>
            <a:off x="2129530" y="2922798"/>
            <a:ext cx="205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Activation Process</a:t>
            </a:r>
          </a:p>
        </p:txBody>
      </p:sp>
      <p:pic>
        <p:nvPicPr>
          <p:cNvPr id="3" name="Immagine 2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BE585CF7-0B0B-9C48-C2B5-67CAC91BE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0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F5D2FE-54F5-530C-E622-8015CAA6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FOR IMAGE CLASSIFICATION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69BE66-3F99-6927-6D07-4C7FAD3E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343B3272-F686-7AAA-576D-8A3A77D620DC}"/>
              </a:ext>
            </a:extLst>
          </p:cNvPr>
          <p:cNvSpPr txBox="1">
            <a:spLocks/>
          </p:cNvSpPr>
          <p:nvPr/>
        </p:nvSpPr>
        <p:spPr>
          <a:xfrm>
            <a:off x="0" y="519568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PERCEPTRON</a:t>
            </a:r>
          </a:p>
        </p:txBody>
      </p:sp>
      <p:pic>
        <p:nvPicPr>
          <p:cNvPr id="11" name="Immagine 10" descr="Immagine che contiene diagramma, cerchio, linea, Carattere&#10;&#10;Descrizione generata automaticamente">
            <a:extLst>
              <a:ext uri="{FF2B5EF4-FFF2-40B4-BE49-F238E27FC236}">
                <a16:creationId xmlns:a16="http://schemas.microsoft.com/office/drawing/2014/main" id="{A877D6CA-E99B-6FC7-F0A4-B895A340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65" y="3374824"/>
            <a:ext cx="6353962" cy="2605581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7195FB2-B514-FF44-4C2F-BB44350B0645}"/>
              </a:ext>
            </a:extLst>
          </p:cNvPr>
          <p:cNvSpPr txBox="1"/>
          <p:nvPr/>
        </p:nvSpPr>
        <p:spPr>
          <a:xfrm>
            <a:off x="4705051" y="1205750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Feed-Forward Model</a:t>
            </a:r>
            <a:endParaRPr lang="en-GB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56D8A36-C288-92C0-9C1F-2FE30789826B}"/>
              </a:ext>
            </a:extLst>
          </p:cNvPr>
          <p:cNvSpPr txBox="1"/>
          <p:nvPr/>
        </p:nvSpPr>
        <p:spPr>
          <a:xfrm>
            <a:off x="7250210" y="380222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ritannic Bold" panose="020B0903060703020204" pitchFamily="34" charset="77"/>
              </a:rPr>
              <a:t>Activation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C4D67AC7-4AEA-CC9D-6811-9F89CC492F18}"/>
                  </a:ext>
                </a:extLst>
              </p:cNvPr>
              <p:cNvSpPr txBox="1"/>
              <p:nvPr/>
            </p:nvSpPr>
            <p:spPr>
              <a:xfrm>
                <a:off x="9303704" y="3579105"/>
                <a:ext cx="1443857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C4D67AC7-4AEA-CC9D-6811-9F89CC492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704" y="3579105"/>
                <a:ext cx="1443857" cy="778931"/>
              </a:xfrm>
              <a:prstGeom prst="rect">
                <a:avLst/>
              </a:prstGeom>
              <a:blipFill>
                <a:blip r:embed="rId3"/>
                <a:stretch>
                  <a:fillRect l="-19130" t="-109524" r="-870" b="-17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3F2A5C9-EE27-3231-0AAE-ED1E08E9E186}"/>
              </a:ext>
            </a:extLst>
          </p:cNvPr>
          <p:cNvSpPr txBox="1"/>
          <p:nvPr/>
        </p:nvSpPr>
        <p:spPr>
          <a:xfrm>
            <a:off x="7250210" y="4513839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ritannic Bold" panose="020B0903060703020204" pitchFamily="34" charset="77"/>
              </a:rPr>
              <a:t>Activation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D7DFFF3D-0B29-AB5D-6A67-55AD68B3E610}"/>
                  </a:ext>
                </a:extLst>
              </p:cNvPr>
              <p:cNvSpPr txBox="1"/>
              <p:nvPr/>
            </p:nvSpPr>
            <p:spPr>
              <a:xfrm>
                <a:off x="9571963" y="4513839"/>
                <a:ext cx="53162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D7DFFF3D-0B29-AB5D-6A67-55AD68B3E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963" y="4513839"/>
                <a:ext cx="531620" cy="299313"/>
              </a:xfrm>
              <a:prstGeom prst="rect">
                <a:avLst/>
              </a:prstGeom>
              <a:blipFill>
                <a:blip r:embed="rId4"/>
                <a:stretch>
                  <a:fillRect l="-11628" t="-4000" r="-16279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F09DD74-9D8D-F810-5116-D2369569CB24}"/>
              </a:ext>
            </a:extLst>
          </p:cNvPr>
          <p:cNvSpPr txBox="1"/>
          <p:nvPr/>
        </p:nvSpPr>
        <p:spPr>
          <a:xfrm>
            <a:off x="7250210" y="5221825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ritannic Bold" panose="020B0903060703020204" pitchFamily="34" charset="77"/>
              </a:rPr>
              <a:t>Activation 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BB812519-C3CE-FD50-D368-BC2D7FB1C388}"/>
                  </a:ext>
                </a:extLst>
              </p:cNvPr>
              <p:cNvSpPr txBox="1"/>
              <p:nvPr/>
            </p:nvSpPr>
            <p:spPr>
              <a:xfrm>
                <a:off x="9707917" y="5256834"/>
                <a:ext cx="205081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BB812519-C3CE-FD50-D368-BC2D7FB1C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917" y="5256834"/>
                <a:ext cx="2050818" cy="299313"/>
              </a:xfrm>
              <a:prstGeom prst="rect">
                <a:avLst/>
              </a:prstGeom>
              <a:blipFill>
                <a:blip r:embed="rId5"/>
                <a:stretch>
                  <a:fillRect l="-2469" r="-1852" b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1854866E-5E6E-1128-33FC-6CEFEF692AE5}"/>
                  </a:ext>
                </a:extLst>
              </p:cNvPr>
              <p:cNvSpPr txBox="1"/>
              <p:nvPr/>
            </p:nvSpPr>
            <p:spPr>
              <a:xfrm>
                <a:off x="1268367" y="1919783"/>
                <a:ext cx="418082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1854866E-5E6E-1128-33FC-6CEFEF692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367" y="1919783"/>
                <a:ext cx="4180825" cy="778931"/>
              </a:xfrm>
              <a:prstGeom prst="rect">
                <a:avLst/>
              </a:prstGeom>
              <a:blipFill>
                <a:blip r:embed="rId6"/>
                <a:stretch>
                  <a:fillRect l="-302" t="-111290" b="-174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ccia destra 25">
            <a:extLst>
              <a:ext uri="{FF2B5EF4-FFF2-40B4-BE49-F238E27FC236}">
                <a16:creationId xmlns:a16="http://schemas.microsoft.com/office/drawing/2014/main" id="{B94AD097-E54E-356C-6BEA-9D978B10F5DD}"/>
              </a:ext>
            </a:extLst>
          </p:cNvPr>
          <p:cNvSpPr/>
          <p:nvPr/>
        </p:nvSpPr>
        <p:spPr>
          <a:xfrm>
            <a:off x="5918138" y="2263501"/>
            <a:ext cx="573206" cy="191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90C77892-C7B7-DFED-283E-2F9A0401A415}"/>
                  </a:ext>
                </a:extLst>
              </p:cNvPr>
              <p:cNvSpPr txBox="1"/>
              <p:nvPr/>
            </p:nvSpPr>
            <p:spPr>
              <a:xfrm>
                <a:off x="6960290" y="1919783"/>
                <a:ext cx="1940018" cy="784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90C77892-C7B7-DFED-283E-2F9A0401A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290" y="1919783"/>
                <a:ext cx="1940018" cy="784382"/>
              </a:xfrm>
              <a:prstGeom prst="rect">
                <a:avLst/>
              </a:prstGeom>
              <a:blipFill>
                <a:blip r:embed="rId7"/>
                <a:stretch>
                  <a:fillRect l="-1961" t="-109524" b="-1698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D2F1D21-BDB3-EAB6-CD6C-16833ED5C184}"/>
              </a:ext>
            </a:extLst>
          </p:cNvPr>
          <p:cNvSpPr txBox="1"/>
          <p:nvPr/>
        </p:nvSpPr>
        <p:spPr>
          <a:xfrm>
            <a:off x="9369254" y="213374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Britannic Bold" panose="020B0903060703020204" pitchFamily="34" charset="77"/>
              </a:rPr>
              <a:t>Output</a:t>
            </a:r>
          </a:p>
        </p:txBody>
      </p:sp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D00EBC77-4C08-4BF6-9190-5660ED6FEA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7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A72F7F6C-9659-3B3F-138E-F6BF880B53D9}"/>
              </a:ext>
            </a:extLst>
          </p:cNvPr>
          <p:cNvSpPr txBox="1">
            <a:spLocks/>
          </p:cNvSpPr>
          <p:nvPr/>
        </p:nvSpPr>
        <p:spPr>
          <a:xfrm>
            <a:off x="7391374" y="334157"/>
            <a:ext cx="3779572" cy="2088811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/>
              <a:t>BINARY CLASSIFICATION</a:t>
            </a:r>
          </a:p>
        </p:txBody>
      </p:sp>
      <p:pic>
        <p:nvPicPr>
          <p:cNvPr id="10" name="Immagine 9" descr="Immagine che contiene linea, diagramma, testo, Carattere&#10;&#10;Descrizione generata automaticamente">
            <a:extLst>
              <a:ext uri="{FF2B5EF4-FFF2-40B4-BE49-F238E27FC236}">
                <a16:creationId xmlns:a16="http://schemas.microsoft.com/office/drawing/2014/main" id="{F9BF4E9D-F9C0-F219-A892-CFD9ABEAB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45" y="3740793"/>
            <a:ext cx="6226978" cy="2163873"/>
          </a:xfrm>
          <a:prstGeom prst="rect">
            <a:avLst/>
          </a:prstGeom>
          <a:noFill/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3F7A0F-D7BE-D205-7310-E31E093D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LOGISTIC REGRESSION FOR IMAGE CLASSIFICATION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012A9F-537F-1CA1-3E96-92C474C7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62598A-6E61-A4DD-145B-799EEBB45046}"/>
              </a:ext>
            </a:extLst>
          </p:cNvPr>
          <p:cNvSpPr txBox="1"/>
          <p:nvPr/>
        </p:nvSpPr>
        <p:spPr>
          <a:xfrm>
            <a:off x="7350726" y="4499563"/>
            <a:ext cx="415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</a:t>
            </a:r>
            <a:r>
              <a:rPr lang="en-GB" b="1" dirty="0"/>
              <a:t>output</a:t>
            </a:r>
            <a:r>
              <a:rPr lang="en-GB" dirty="0"/>
              <a:t> is a </a:t>
            </a:r>
            <a:r>
              <a:rPr lang="en-GB" b="1" dirty="0"/>
              <a:t>class</a:t>
            </a:r>
            <a:r>
              <a:rPr lang="en-GB" dirty="0"/>
              <a:t> in the classification problem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8D62B27-4FF7-C347-7F41-EDEE1BD9C75D}"/>
              </a:ext>
            </a:extLst>
          </p:cNvPr>
          <p:cNvSpPr txBox="1"/>
          <p:nvPr/>
        </p:nvSpPr>
        <p:spPr>
          <a:xfrm>
            <a:off x="617245" y="1009231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Britannic Bold" panose="020B0903060703020204" pitchFamily="34" charset="77"/>
              </a:rPr>
              <a:t>Linear separation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E971CA3-019F-9959-4AF4-D4449D199DFC}"/>
              </a:ext>
            </a:extLst>
          </p:cNvPr>
          <p:cNvSpPr txBox="1"/>
          <p:nvPr/>
        </p:nvSpPr>
        <p:spPr>
          <a:xfrm>
            <a:off x="1289737" y="1378563"/>
            <a:ext cx="407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Decision boundary is described as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505239F-A4E8-84E0-3533-09EAF167C4FB}"/>
                  </a:ext>
                </a:extLst>
              </p:cNvPr>
              <p:cNvSpPr txBox="1"/>
              <p:nvPr/>
            </p:nvSpPr>
            <p:spPr>
              <a:xfrm>
                <a:off x="2183731" y="1891344"/>
                <a:ext cx="2282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505239F-A4E8-84E0-3533-09EAF167C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731" y="1891344"/>
                <a:ext cx="2282613" cy="276999"/>
              </a:xfrm>
              <a:prstGeom prst="rect">
                <a:avLst/>
              </a:prstGeom>
              <a:blipFill>
                <a:blip r:embed="rId3"/>
                <a:stretch>
                  <a:fillRect l="-1105" r="-2210" b="-13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1358D354-1987-9845-D2A3-EA3BE9D629E6}"/>
              </a:ext>
            </a:extLst>
          </p:cNvPr>
          <p:cNvSpPr/>
          <p:nvPr/>
        </p:nvSpPr>
        <p:spPr>
          <a:xfrm rot="5400000">
            <a:off x="3098192" y="2443103"/>
            <a:ext cx="458706" cy="19608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F831028-B241-291A-BEE7-AD12B7C4B2D8}"/>
                  </a:ext>
                </a:extLst>
              </p:cNvPr>
              <p:cNvSpPr txBox="1"/>
              <p:nvPr/>
            </p:nvSpPr>
            <p:spPr>
              <a:xfrm>
                <a:off x="2392794" y="2961986"/>
                <a:ext cx="1864485" cy="517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F831028-B241-291A-BEE7-AD12B7C4B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794" y="2961986"/>
                <a:ext cx="1864485" cy="517770"/>
              </a:xfrm>
              <a:prstGeom prst="rect">
                <a:avLst/>
              </a:prstGeom>
              <a:blipFill>
                <a:blip r:embed="rId4"/>
                <a:stretch>
                  <a:fillRect l="-1351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B3785EC-6E81-D743-8C68-49AA4E4C6B44}"/>
              </a:ext>
            </a:extLst>
          </p:cNvPr>
          <p:cNvSpPr txBox="1"/>
          <p:nvPr/>
        </p:nvSpPr>
        <p:spPr>
          <a:xfrm>
            <a:off x="6795981" y="2193877"/>
            <a:ext cx="4970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</a:t>
            </a:r>
            <a:r>
              <a:rPr lang="en-GB" b="1" dirty="0"/>
              <a:t>learning process</a:t>
            </a:r>
            <a:r>
              <a:rPr lang="en-GB" dirty="0"/>
              <a:t> consists into </a:t>
            </a:r>
          </a:p>
          <a:p>
            <a:pPr algn="ctr"/>
            <a:r>
              <a:rPr lang="en-GB" b="1" dirty="0"/>
              <a:t>learning the weights giving the best linear decision boundary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9DD0E05-E356-34BB-E561-28045270CA6B}"/>
              </a:ext>
            </a:extLst>
          </p:cNvPr>
          <p:cNvSpPr txBox="1"/>
          <p:nvPr/>
        </p:nvSpPr>
        <p:spPr>
          <a:xfrm>
            <a:off x="7219090" y="3378685"/>
            <a:ext cx="4282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perceptron keeps learning by mistakes</a:t>
            </a:r>
          </a:p>
          <a:p>
            <a:pPr algn="ctr"/>
            <a:r>
              <a:rPr lang="en-GB" dirty="0"/>
              <a:t>and updates the weights to find the best ones</a:t>
            </a:r>
          </a:p>
        </p:txBody>
      </p:sp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57BD5B34-92DE-0D87-EED0-FD03802AC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3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9C0F4E-2429-8001-1374-A2C1356B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3D2628-75DA-37B7-0A15-17D47F15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A02705A6-FAF9-F1FB-A819-39322B74A804}"/>
              </a:ext>
            </a:extLst>
          </p:cNvPr>
          <p:cNvSpPr txBox="1">
            <a:spLocks/>
          </p:cNvSpPr>
          <p:nvPr/>
        </p:nvSpPr>
        <p:spPr>
          <a:xfrm>
            <a:off x="0" y="519568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BINARY CLASSIFICATION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1D85071-59A1-39FC-D7FC-BC8E4F364688}"/>
              </a:ext>
            </a:extLst>
          </p:cNvPr>
          <p:cNvSpPr txBox="1"/>
          <p:nvPr/>
        </p:nvSpPr>
        <p:spPr>
          <a:xfrm>
            <a:off x="4705051" y="1205750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Learning Process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05ED230-C681-4A05-C5C9-17A830FE9249}"/>
              </a:ext>
            </a:extLst>
          </p:cNvPr>
          <p:cNvSpPr txBox="1"/>
          <p:nvPr/>
        </p:nvSpPr>
        <p:spPr>
          <a:xfrm>
            <a:off x="1255600" y="1721750"/>
            <a:ext cx="454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Start with a </a:t>
            </a:r>
            <a:r>
              <a:rPr lang="en-GB" b="1" dirty="0"/>
              <a:t>random guess for the weights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B8E3CB7-7FAA-AD65-62EE-18A8CD295701}"/>
              </a:ext>
            </a:extLst>
          </p:cNvPr>
          <p:cNvSpPr txBox="1"/>
          <p:nvPr/>
        </p:nvSpPr>
        <p:spPr>
          <a:xfrm>
            <a:off x="1255600" y="2407932"/>
            <a:ext cx="389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perceptron </a:t>
            </a:r>
            <a:r>
              <a:rPr lang="en-GB" b="1" dirty="0"/>
              <a:t>guesses an answer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2D389F6-641F-E36E-103F-BEFBE920E64B}"/>
                  </a:ext>
                </a:extLst>
              </p:cNvPr>
              <p:cNvSpPr txBox="1"/>
              <p:nvPr/>
            </p:nvSpPr>
            <p:spPr>
              <a:xfrm>
                <a:off x="4529157" y="2151234"/>
                <a:ext cx="6100548" cy="876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2D389F6-641F-E36E-103F-BEFBE920E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157" y="2151234"/>
                <a:ext cx="6100548" cy="876715"/>
              </a:xfrm>
              <a:prstGeom prst="rect">
                <a:avLst/>
              </a:prstGeom>
              <a:blipFill>
                <a:blip r:embed="rId2"/>
                <a:stretch>
                  <a:fillRect t="-94286" b="-14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D1F8CFA-9A41-7C12-CF78-03E382C9C0F4}"/>
              </a:ext>
            </a:extLst>
          </p:cNvPr>
          <p:cNvSpPr txBox="1"/>
          <p:nvPr/>
        </p:nvSpPr>
        <p:spPr>
          <a:xfrm>
            <a:off x="1255600" y="3088101"/>
            <a:ext cx="317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Compute the </a:t>
            </a:r>
            <a:r>
              <a:rPr lang="en-GB" b="1" dirty="0"/>
              <a:t>error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ED7DD65-41EA-D654-46CA-22D956E9303A}"/>
                  </a:ext>
                </a:extLst>
              </p:cNvPr>
              <p:cNvSpPr txBox="1"/>
              <p:nvPr/>
            </p:nvSpPr>
            <p:spPr>
              <a:xfrm>
                <a:off x="2448105" y="3572447"/>
                <a:ext cx="1305036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ED7DD65-41EA-D654-46CA-22D956E93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105" y="3572447"/>
                <a:ext cx="1305036" cy="395621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C5EF539-94E7-D65F-5430-AE04227797DB}"/>
              </a:ext>
            </a:extLst>
          </p:cNvPr>
          <p:cNvSpPr txBox="1"/>
          <p:nvPr/>
        </p:nvSpPr>
        <p:spPr>
          <a:xfrm>
            <a:off x="4038092" y="3579450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10E8C86-450C-4323-4673-6FAB5110010F}"/>
                  </a:ext>
                </a:extLst>
              </p:cNvPr>
              <p:cNvSpPr txBox="1"/>
              <p:nvPr/>
            </p:nvSpPr>
            <p:spPr>
              <a:xfrm>
                <a:off x="4913781" y="3553161"/>
                <a:ext cx="421847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10E8C86-450C-4323-4673-6FAB51100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781" y="3553161"/>
                <a:ext cx="421847" cy="395621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100BB43-6370-1C20-F5FA-C7C325156E5A}"/>
              </a:ext>
            </a:extLst>
          </p:cNvPr>
          <p:cNvSpPr txBox="1"/>
          <p:nvPr/>
        </p:nvSpPr>
        <p:spPr>
          <a:xfrm>
            <a:off x="5199538" y="3572447"/>
            <a:ext cx="292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the estimated output   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7C0DB12-7B20-D848-C9C7-F35DFD3B7069}"/>
                  </a:ext>
                </a:extLst>
              </p:cNvPr>
              <p:cNvSpPr txBox="1"/>
              <p:nvPr/>
            </p:nvSpPr>
            <p:spPr>
              <a:xfrm>
                <a:off x="8064482" y="3553161"/>
                <a:ext cx="421846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7C0DB12-7B20-D848-C9C7-F35DFD3B7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82" y="3553161"/>
                <a:ext cx="421846" cy="395621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B46990E-C91E-E310-0745-DED48435DA5E}"/>
              </a:ext>
            </a:extLst>
          </p:cNvPr>
          <p:cNvSpPr txBox="1"/>
          <p:nvPr/>
        </p:nvSpPr>
        <p:spPr>
          <a:xfrm>
            <a:off x="8350239" y="3572447"/>
            <a:ext cx="221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the desired output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E33C6FA-836E-1062-4BB6-6DB9998909CD}"/>
              </a:ext>
            </a:extLst>
          </p:cNvPr>
          <p:cNvSpPr txBox="1"/>
          <p:nvPr/>
        </p:nvSpPr>
        <p:spPr>
          <a:xfrm>
            <a:off x="1255600" y="4180298"/>
            <a:ext cx="23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Adjust the weights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BDD508-6FA9-9E0E-CA89-4B517D8062C1}"/>
              </a:ext>
            </a:extLst>
          </p:cNvPr>
          <p:cNvSpPr txBox="1"/>
          <p:nvPr/>
        </p:nvSpPr>
        <p:spPr>
          <a:xfrm>
            <a:off x="2207403" y="4633503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HEBB LEARNING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898C5BA7-63AE-41E9-60AF-163BBFC97F8D}"/>
                  </a:ext>
                </a:extLst>
              </p:cNvPr>
              <p:cNvSpPr txBox="1"/>
              <p:nvPr/>
            </p:nvSpPr>
            <p:spPr>
              <a:xfrm>
                <a:off x="5339608" y="4639915"/>
                <a:ext cx="1722908" cy="292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it-IT" b="0" dirty="0"/>
                  <a:t> +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b="0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898C5BA7-63AE-41E9-60AF-163BBFC97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608" y="4639915"/>
                <a:ext cx="1722908" cy="292901"/>
              </a:xfrm>
              <a:prstGeom prst="rect">
                <a:avLst/>
              </a:prstGeom>
              <a:blipFill>
                <a:blip r:embed="rId6"/>
                <a:stretch>
                  <a:fillRect l="-2920" t="-20833" r="-1460" b="-45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D565F2AD-F19A-423D-23F1-12368928A55E}"/>
                  </a:ext>
                </a:extLst>
              </p:cNvPr>
              <p:cNvSpPr txBox="1"/>
              <p:nvPr/>
            </p:nvSpPr>
            <p:spPr>
              <a:xfrm>
                <a:off x="7773865" y="4633503"/>
                <a:ext cx="1693156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∙ </m:t>
                      </m:r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∙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D565F2AD-F19A-423D-23F1-12368928A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865" y="4633503"/>
                <a:ext cx="1693156" cy="299313"/>
              </a:xfrm>
              <a:prstGeom prst="rect">
                <a:avLst/>
              </a:prstGeom>
              <a:blipFill>
                <a:blip r:embed="rId7"/>
                <a:stretch>
                  <a:fillRect l="-2985" t="-12000" r="-746" b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8C3EAE9-321F-DBCF-F9CA-A8EC282F8DEB}"/>
              </a:ext>
            </a:extLst>
          </p:cNvPr>
          <p:cNvSpPr txBox="1"/>
          <p:nvPr/>
        </p:nvSpPr>
        <p:spPr>
          <a:xfrm>
            <a:off x="1255600" y="5207053"/>
            <a:ext cx="439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Repeat the process </a:t>
            </a:r>
            <a:r>
              <a:rPr lang="en-GB" dirty="0"/>
              <a:t>until </a:t>
            </a:r>
            <a:r>
              <a:rPr lang="en-GB" b="1" dirty="0"/>
              <a:t>stop condition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D2A0324-CC39-7BC4-FE61-2B84E9BA4306}"/>
              </a:ext>
            </a:extLst>
          </p:cNvPr>
          <p:cNvSpPr txBox="1"/>
          <p:nvPr/>
        </p:nvSpPr>
        <p:spPr>
          <a:xfrm>
            <a:off x="2229944" y="5579063"/>
            <a:ext cx="61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</a:t>
            </a:r>
            <a:r>
              <a:rPr lang="en-GB" b="1" dirty="0"/>
              <a:t>number of iterations</a:t>
            </a:r>
            <a:r>
              <a:rPr lang="en-GB" dirty="0"/>
              <a:t> is denoted as the </a:t>
            </a:r>
            <a:r>
              <a:rPr lang="en-GB" b="1" dirty="0"/>
              <a:t>number of epochs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CEAEA6F-F860-91D9-4927-9716CD81F053}"/>
                  </a:ext>
                </a:extLst>
              </p:cNvPr>
              <p:cNvSpPr txBox="1"/>
              <p:nvPr/>
            </p:nvSpPr>
            <p:spPr>
              <a:xfrm>
                <a:off x="8363887" y="5156105"/>
                <a:ext cx="359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CEAEA6F-F860-91D9-4927-9716CD81F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887" y="5156105"/>
                <a:ext cx="359714" cy="369332"/>
              </a:xfrm>
              <a:prstGeom prst="rect">
                <a:avLst/>
              </a:prstGeom>
              <a:blipFill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7347567-8BB6-683A-FF12-C0219A38BC6F}"/>
              </a:ext>
            </a:extLst>
          </p:cNvPr>
          <p:cNvSpPr txBox="1"/>
          <p:nvPr/>
        </p:nvSpPr>
        <p:spPr>
          <a:xfrm>
            <a:off x="8628501" y="5197861"/>
            <a:ext cx="20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the </a:t>
            </a:r>
            <a:r>
              <a:rPr lang="en-GB" b="1" dirty="0"/>
              <a:t>learning rate</a:t>
            </a:r>
          </a:p>
        </p:txBody>
      </p:sp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05A80A36-73E3-F913-97DD-49B8F84D09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9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9C2BDF2D-4CC8-E253-FAA3-4FA8B1E9D058}"/>
              </a:ext>
            </a:extLst>
          </p:cNvPr>
          <p:cNvSpPr txBox="1">
            <a:spLocks/>
          </p:cNvSpPr>
          <p:nvPr/>
        </p:nvSpPr>
        <p:spPr>
          <a:xfrm>
            <a:off x="0" y="519568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LOGISTIC REGRESSION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FB75F604-AF48-6447-C5A4-CEF4A5FA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161D4117-471A-6449-0DB7-07D4E0A5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41CEBB6-B7E0-64DD-92B7-64A6D6407880}"/>
              </a:ext>
            </a:extLst>
          </p:cNvPr>
          <p:cNvSpPr txBox="1"/>
          <p:nvPr/>
        </p:nvSpPr>
        <p:spPr>
          <a:xfrm>
            <a:off x="0" y="203480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Logistic Regression is a process of modelling the probability of a discrete outcome </a:t>
            </a:r>
          </a:p>
          <a:p>
            <a:pPr algn="ctr"/>
            <a:r>
              <a:rPr lang="en-GB" b="1" dirty="0"/>
              <a:t>given an input variable.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AE212D0-BAC6-B64E-5337-ECA862605442}"/>
              </a:ext>
            </a:extLst>
          </p:cNvPr>
          <p:cNvSpPr txBox="1"/>
          <p:nvPr/>
        </p:nvSpPr>
        <p:spPr>
          <a:xfrm>
            <a:off x="1392693" y="3020618"/>
            <a:ext cx="940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most common logistic regression models a binary outcome: TRUE/FALSE, YES/NO, -1/1, 0/1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1A82E47-51CB-025A-927E-E54CC4DCBD02}"/>
              </a:ext>
            </a:extLst>
          </p:cNvPr>
          <p:cNvSpPr txBox="1"/>
          <p:nvPr/>
        </p:nvSpPr>
        <p:spPr>
          <a:xfrm>
            <a:off x="4705051" y="1205750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for Binary Classification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61343F0-698E-4899-88DE-38B50D2B8899}"/>
              </a:ext>
            </a:extLst>
          </p:cNvPr>
          <p:cNvSpPr txBox="1"/>
          <p:nvPr/>
        </p:nvSpPr>
        <p:spPr>
          <a:xfrm>
            <a:off x="1133388" y="4253274"/>
            <a:ext cx="3747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Given a feature vector x, </a:t>
            </a:r>
          </a:p>
          <a:p>
            <a:pPr algn="ctr"/>
            <a:r>
              <a:rPr lang="en-GB" dirty="0"/>
              <a:t>logistic regression aims to find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D76DCD4-5096-5ACC-0A30-0CAC0E8D910A}"/>
                  </a:ext>
                </a:extLst>
              </p:cNvPr>
              <p:cNvSpPr txBox="1"/>
              <p:nvPr/>
            </p:nvSpPr>
            <p:spPr>
              <a:xfrm>
                <a:off x="2063770" y="5042349"/>
                <a:ext cx="1805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D76DCD4-5096-5ACC-0A30-0CAC0E8D9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70" y="5042349"/>
                <a:ext cx="1805302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ccia destra 15">
            <a:extLst>
              <a:ext uri="{FF2B5EF4-FFF2-40B4-BE49-F238E27FC236}">
                <a16:creationId xmlns:a16="http://schemas.microsoft.com/office/drawing/2014/main" id="{E6234D94-AFC7-8D20-C8B4-1A9238DE2709}"/>
              </a:ext>
            </a:extLst>
          </p:cNvPr>
          <p:cNvSpPr/>
          <p:nvPr/>
        </p:nvSpPr>
        <p:spPr>
          <a:xfrm>
            <a:off x="5809397" y="4612999"/>
            <a:ext cx="573206" cy="191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4FD7CA6-6942-103F-C19D-6C58C2C58E4A}"/>
              </a:ext>
            </a:extLst>
          </p:cNvPr>
          <p:cNvSpPr txBox="1"/>
          <p:nvPr/>
        </p:nvSpPr>
        <p:spPr>
          <a:xfrm>
            <a:off x="8012495" y="3729436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Britannic Bold" panose="020B0903060703020204" pitchFamily="34" charset="77"/>
              </a:rPr>
              <a:t>Learning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402739B-C27F-1051-6CE0-68CC5F5F43F5}"/>
                  </a:ext>
                </a:extLst>
              </p:cNvPr>
              <p:cNvSpPr txBox="1"/>
              <p:nvPr/>
            </p:nvSpPr>
            <p:spPr>
              <a:xfrm>
                <a:off x="7051346" y="4253273"/>
                <a:ext cx="40072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Learning the weights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and the bias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giving the best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dirty="0"/>
                  <a:t> for the probability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=1|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402739B-C27F-1051-6CE0-68CC5F5F4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346" y="4253273"/>
                <a:ext cx="4007266" cy="923330"/>
              </a:xfrm>
              <a:prstGeom prst="rect">
                <a:avLst/>
              </a:prstGeom>
              <a:blipFill>
                <a:blip r:embed="rId3"/>
                <a:stretch>
                  <a:fillRect t="-4110" b="-95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66741B19-9127-B462-7BA1-A3EB7A6B9976}"/>
                  </a:ext>
                </a:extLst>
              </p:cNvPr>
              <p:cNvSpPr txBox="1"/>
              <p:nvPr/>
            </p:nvSpPr>
            <p:spPr>
              <a:xfrm>
                <a:off x="8225937" y="5532409"/>
                <a:ext cx="167828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66741B19-9127-B462-7BA1-A3EB7A6B9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937" y="5532409"/>
                <a:ext cx="1678280" cy="281937"/>
              </a:xfrm>
              <a:prstGeom prst="rect">
                <a:avLst/>
              </a:prstGeom>
              <a:blipFill>
                <a:blip r:embed="rId4"/>
                <a:stretch>
                  <a:fillRect l="-3008" t="-13043" r="-5263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6D9141E1-650F-BA58-2A7E-4836F8308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5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0B86F3CD-F057-8C59-D3B7-CD2914A328B9}"/>
              </a:ext>
            </a:extLst>
          </p:cNvPr>
          <p:cNvSpPr txBox="1">
            <a:spLocks/>
          </p:cNvSpPr>
          <p:nvPr/>
        </p:nvSpPr>
        <p:spPr>
          <a:xfrm>
            <a:off x="0" y="685820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LOGISTIC REGRESSION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EA7EF8B-DD50-45CD-B7EE-141CBA912AD8}"/>
              </a:ext>
            </a:extLst>
          </p:cNvPr>
          <p:cNvSpPr txBox="1"/>
          <p:nvPr/>
        </p:nvSpPr>
        <p:spPr>
          <a:xfrm>
            <a:off x="4705051" y="1372002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for Binary Classification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C9CDA413-4921-DE47-6334-E5CDCEA5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B81E7C12-8DD1-92FE-48FE-38A1F4E9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12" name="Immagine 11" descr="Immagine che contiene linea&#10;&#10;Descrizione generata automaticamente">
            <a:extLst>
              <a:ext uri="{FF2B5EF4-FFF2-40B4-BE49-F238E27FC236}">
                <a16:creationId xmlns:a16="http://schemas.microsoft.com/office/drawing/2014/main" id="{B963BFE5-966B-941A-88D3-7FD4370DD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060" y="3725416"/>
            <a:ext cx="2952200" cy="18565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851A359-AF82-48EA-F09E-AD9F03994215}"/>
                  </a:ext>
                </a:extLst>
              </p:cNvPr>
              <p:cNvSpPr txBox="1"/>
              <p:nvPr/>
            </p:nvSpPr>
            <p:spPr>
              <a:xfrm>
                <a:off x="8065980" y="2692770"/>
                <a:ext cx="2386294" cy="545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851A359-AF82-48EA-F09E-AD9F03994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980" y="2692770"/>
                <a:ext cx="2386294" cy="545342"/>
              </a:xfrm>
              <a:prstGeom prst="rect">
                <a:avLst/>
              </a:prstGeom>
              <a:blipFill>
                <a:blip r:embed="rId3"/>
                <a:stretch>
                  <a:fillRect l="-2116" t="-6977" r="-1587" b="-139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76E9FEB4-3E25-DE62-99AC-F10D9D6FBB93}"/>
                  </a:ext>
                </a:extLst>
              </p:cNvPr>
              <p:cNvSpPr txBox="1"/>
              <p:nvPr/>
            </p:nvSpPr>
            <p:spPr>
              <a:xfrm>
                <a:off x="2402956" y="2994570"/>
                <a:ext cx="16580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76E9FEB4-3E25-DE62-99AC-F10D9D6FB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956" y="2994570"/>
                <a:ext cx="1658083" cy="276999"/>
              </a:xfrm>
              <a:prstGeom prst="rect">
                <a:avLst/>
              </a:prstGeom>
              <a:blipFill>
                <a:blip r:embed="rId4"/>
                <a:stretch>
                  <a:fillRect l="-3817" t="-13043" r="-4580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C895144-4C94-9E21-8D48-9791816579C1}"/>
                  </a:ext>
                </a:extLst>
              </p:cNvPr>
              <p:cNvSpPr txBox="1"/>
              <p:nvPr/>
            </p:nvSpPr>
            <p:spPr>
              <a:xfrm>
                <a:off x="1496106" y="2544689"/>
                <a:ext cx="3471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Activation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GB" dirty="0"/>
                  <a:t> is applied 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C895144-4C94-9E21-8D48-979181657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106" y="2544689"/>
                <a:ext cx="3471784" cy="369332"/>
              </a:xfrm>
              <a:prstGeom prst="rect">
                <a:avLst/>
              </a:prstGeom>
              <a:blipFill>
                <a:blip r:embed="rId5"/>
                <a:stretch>
                  <a:fillRect l="-1455" t="-6667" r="-36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ccia destra 15">
            <a:extLst>
              <a:ext uri="{FF2B5EF4-FFF2-40B4-BE49-F238E27FC236}">
                <a16:creationId xmlns:a16="http://schemas.microsoft.com/office/drawing/2014/main" id="{CE57B791-13B7-2790-1D78-4AFE790A8D47}"/>
              </a:ext>
            </a:extLst>
          </p:cNvPr>
          <p:cNvSpPr/>
          <p:nvPr/>
        </p:nvSpPr>
        <p:spPr>
          <a:xfrm>
            <a:off x="5809397" y="3333466"/>
            <a:ext cx="573206" cy="1910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C22A980-64FB-D2D3-CA1C-C245050D2541}"/>
                  </a:ext>
                </a:extLst>
              </p:cNvPr>
              <p:cNvSpPr txBox="1"/>
              <p:nvPr/>
            </p:nvSpPr>
            <p:spPr>
              <a:xfrm>
                <a:off x="1328360" y="3685752"/>
                <a:ext cx="34717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We need a function mapping input data into a probability, </a:t>
                </a:r>
              </a:p>
              <a:p>
                <a:pPr algn="ctr"/>
                <a:r>
                  <a:rPr lang="en-GB" dirty="0"/>
                  <a:t>i.e. within the range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C22A980-64FB-D2D3-CA1C-C245050D2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360" y="3685752"/>
                <a:ext cx="3471784" cy="923330"/>
              </a:xfrm>
              <a:prstGeom prst="rect">
                <a:avLst/>
              </a:prstGeom>
              <a:blipFill>
                <a:blip r:embed="rId6"/>
                <a:stretch>
                  <a:fillRect l="-1095" t="-2740" r="-2555" b="-10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837D398-A49E-D9C6-5C90-694AEF24A8C6}"/>
              </a:ext>
            </a:extLst>
          </p:cNvPr>
          <p:cNvSpPr txBox="1"/>
          <p:nvPr/>
        </p:nvSpPr>
        <p:spPr>
          <a:xfrm>
            <a:off x="8282738" y="2211644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ritannic Bold" panose="020B0903060703020204" pitchFamily="34" charset="77"/>
              </a:rPr>
              <a:t>Sigmoid Function</a:t>
            </a:r>
          </a:p>
        </p:txBody>
      </p:sp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8212B3A6-6FDF-8601-B610-764168F227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8970E8DC-0FA0-5CC9-DA8B-F09D45167CA0}"/>
              </a:ext>
            </a:extLst>
          </p:cNvPr>
          <p:cNvSpPr txBox="1">
            <a:spLocks/>
          </p:cNvSpPr>
          <p:nvPr/>
        </p:nvSpPr>
        <p:spPr>
          <a:xfrm>
            <a:off x="0" y="685820"/>
            <a:ext cx="12192000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LOGISTIC REGRESSION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5F18A0-2B14-D755-A094-3D8138F72163}"/>
              </a:ext>
            </a:extLst>
          </p:cNvPr>
          <p:cNvSpPr txBox="1"/>
          <p:nvPr/>
        </p:nvSpPr>
        <p:spPr>
          <a:xfrm>
            <a:off x="4705051" y="1372002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for Binary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D9872BB-1357-7DA1-94BD-A6B7946F47B0}"/>
                  </a:ext>
                </a:extLst>
              </p:cNvPr>
              <p:cNvSpPr txBox="1"/>
              <p:nvPr/>
            </p:nvSpPr>
            <p:spPr>
              <a:xfrm>
                <a:off x="1623547" y="3199160"/>
                <a:ext cx="43162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In order to learn the best weights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</a:t>
                </a:r>
              </a:p>
              <a:p>
                <a:pPr algn="ctr"/>
                <a:r>
                  <a:rPr lang="en-GB" dirty="0"/>
                  <a:t>and the bias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we need a loss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to be minimized 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D9872BB-1357-7DA1-94BD-A6B7946F4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547" y="3199160"/>
                <a:ext cx="4316288" cy="923330"/>
              </a:xfrm>
              <a:prstGeom prst="rect">
                <a:avLst/>
              </a:prstGeom>
              <a:blipFill>
                <a:blip r:embed="rId2"/>
                <a:stretch>
                  <a:fillRect t="-4110" b="-95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D5F7CD0-F230-C7E1-EF0B-7DEB2E68DAB9}"/>
                  </a:ext>
                </a:extLst>
              </p:cNvPr>
              <p:cNvSpPr txBox="1"/>
              <p:nvPr/>
            </p:nvSpPr>
            <p:spPr>
              <a:xfrm>
                <a:off x="1592502" y="4343251"/>
                <a:ext cx="44160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D5F7CD0-F230-C7E1-EF0B-7DEB2E68D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502" y="4343251"/>
                <a:ext cx="4416081" cy="276999"/>
              </a:xfrm>
              <a:prstGeom prst="rect">
                <a:avLst/>
              </a:prstGeom>
              <a:blipFill>
                <a:blip r:embed="rId3"/>
                <a:stretch>
                  <a:fillRect l="-860" t="-13043" r="-1433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CA45208D-49A6-4A56-C9D6-207A5952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EBB01037-663A-8C2C-1C08-0C28A97D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2AA1F3D-D67C-B96C-A986-3A3F85D98C20}"/>
              </a:ext>
            </a:extLst>
          </p:cNvPr>
          <p:cNvSpPr txBox="1"/>
          <p:nvPr/>
        </p:nvSpPr>
        <p:spPr>
          <a:xfrm>
            <a:off x="2478289" y="4900397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a single feature vector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A19DCE3-8327-3D17-5128-4B0382010F69}"/>
              </a:ext>
            </a:extLst>
          </p:cNvPr>
          <p:cNvSpPr txBox="1"/>
          <p:nvPr/>
        </p:nvSpPr>
        <p:spPr>
          <a:xfrm>
            <a:off x="5286246" y="2058184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Britannic Bold" panose="020B0903060703020204" pitchFamily="34" charset="77"/>
              </a:rPr>
              <a:t>Loss Function</a:t>
            </a:r>
          </a:p>
        </p:txBody>
      </p:sp>
      <p:pic>
        <p:nvPicPr>
          <p:cNvPr id="19" name="Immagine 18" descr="Immagine che contiene diagramma, linea, Diagramma, schizzo&#10;&#10;Descrizione generata automaticamente">
            <a:extLst>
              <a:ext uri="{FF2B5EF4-FFF2-40B4-BE49-F238E27FC236}">
                <a16:creationId xmlns:a16="http://schemas.microsoft.com/office/drawing/2014/main" id="{82D223B4-D60E-5F7B-76AE-15F404DFB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748" y="3090712"/>
            <a:ext cx="3348256" cy="2798300"/>
          </a:xfrm>
          <a:prstGeom prst="rect">
            <a:avLst/>
          </a:prstGeom>
        </p:spPr>
      </p:pic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65B93756-E484-6ABC-D906-D823E6F44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1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5F6920F0-63CF-83A2-22F1-30E2B98DBCAD}"/>
              </a:ext>
            </a:extLst>
          </p:cNvPr>
          <p:cNvSpPr txBox="1">
            <a:spLocks/>
          </p:cNvSpPr>
          <p:nvPr/>
        </p:nvSpPr>
        <p:spPr>
          <a:xfrm>
            <a:off x="0" y="222683"/>
            <a:ext cx="8191745" cy="83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LOGISTIC REGRESSION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D7EF4BB-6ACA-DB5A-057E-9D16777F52E2}"/>
              </a:ext>
            </a:extLst>
          </p:cNvPr>
          <p:cNvSpPr txBox="1"/>
          <p:nvPr/>
        </p:nvSpPr>
        <p:spPr>
          <a:xfrm>
            <a:off x="2704924" y="904299"/>
            <a:ext cx="27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for Binary Classification</a:t>
            </a:r>
          </a:p>
        </p:txBody>
      </p:sp>
      <p:sp>
        <p:nvSpPr>
          <p:cNvPr id="14" name="Segnaposto piè di pagina 4">
            <a:extLst>
              <a:ext uri="{FF2B5EF4-FFF2-40B4-BE49-F238E27FC236}">
                <a16:creationId xmlns:a16="http://schemas.microsoft.com/office/drawing/2014/main" id="{D8168D36-62CD-C65A-CD99-7A1E76DB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r>
              <a:rPr lang="en-US" dirty="0"/>
              <a:t>LOGISTIC REGRESSION FOR IMAGE CLASSIFICATION</a:t>
            </a:r>
          </a:p>
        </p:txBody>
      </p:sp>
      <p:sp>
        <p:nvSpPr>
          <p:cNvPr id="15" name="Segnaposto numero diapositiva 5">
            <a:extLst>
              <a:ext uri="{FF2B5EF4-FFF2-40B4-BE49-F238E27FC236}">
                <a16:creationId xmlns:a16="http://schemas.microsoft.com/office/drawing/2014/main" id="{83F8E00F-8C6E-06BC-CF0A-94334F5B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A261824-5879-1A2E-96E5-55FDF31563F7}"/>
              </a:ext>
            </a:extLst>
          </p:cNvPr>
          <p:cNvSpPr txBox="1"/>
          <p:nvPr/>
        </p:nvSpPr>
        <p:spPr>
          <a:xfrm>
            <a:off x="3294135" y="145985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Britannic Bold" panose="020B0903060703020204" pitchFamily="34" charset="77"/>
              </a:rPr>
              <a:t>Cost Function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7600765-8174-89CF-A679-877BA5A6F97A}"/>
              </a:ext>
            </a:extLst>
          </p:cNvPr>
          <p:cNvSpPr txBox="1"/>
          <p:nvPr/>
        </p:nvSpPr>
        <p:spPr>
          <a:xfrm>
            <a:off x="1717196" y="1961004"/>
            <a:ext cx="473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the whole dataset (multiple feature vectors)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2580730-1FF4-DD8E-4348-760B731949C0}"/>
                  </a:ext>
                </a:extLst>
              </p:cNvPr>
              <p:cNvSpPr txBox="1"/>
              <p:nvPr/>
            </p:nvSpPr>
            <p:spPr>
              <a:xfrm>
                <a:off x="446381" y="3543385"/>
                <a:ext cx="73388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Therefore, weights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keep being adjusted minimizing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until the local minimum (global optimum) has been reached</a:t>
                </a: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2580730-1FF4-DD8E-4348-760B73194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81" y="3543385"/>
                <a:ext cx="7338888" cy="646331"/>
              </a:xfrm>
              <a:prstGeom prst="rect">
                <a:avLst/>
              </a:prstGeom>
              <a:blipFill>
                <a:blip r:embed="rId2"/>
                <a:stretch>
                  <a:fillRect t="-3846" b="-13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981BBAF7-FB97-DBCA-EFA6-4175C6EF9D73}"/>
                  </a:ext>
                </a:extLst>
              </p:cNvPr>
              <p:cNvSpPr txBox="1"/>
              <p:nvPr/>
            </p:nvSpPr>
            <p:spPr>
              <a:xfrm>
                <a:off x="2157415" y="4477771"/>
                <a:ext cx="1754904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𝑑𝐽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981BBAF7-FB97-DBCA-EFA6-4175C6EF9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415" y="4477771"/>
                <a:ext cx="1754904" cy="525785"/>
              </a:xfrm>
              <a:prstGeom prst="rect">
                <a:avLst/>
              </a:prstGeom>
              <a:blipFill>
                <a:blip r:embed="rId3"/>
                <a:stretch>
                  <a:fillRect l="-714" t="-4651" r="-4286" b="-139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BE2E9E86-01D6-7E78-F276-70C42C4E93D7}"/>
                  </a:ext>
                </a:extLst>
              </p:cNvPr>
              <p:cNvSpPr txBox="1"/>
              <p:nvPr/>
            </p:nvSpPr>
            <p:spPr>
              <a:xfrm>
                <a:off x="4439037" y="4477771"/>
                <a:ext cx="1615250" cy="527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𝑑𝐽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𝑑𝑏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BE2E9E86-01D6-7E78-F276-70C42C4E9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037" y="4477771"/>
                <a:ext cx="1615250" cy="527645"/>
              </a:xfrm>
              <a:prstGeom prst="rect">
                <a:avLst/>
              </a:prstGeom>
              <a:blipFill>
                <a:blip r:embed="rId4"/>
                <a:stretch>
                  <a:fillRect l="-3125" t="-4651" r="-4688" b="-139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Immagine 30" descr="Immagine che contiene diagramma, linea, schermata, Diagramma&#10;&#10;Descrizione generata automaticamente">
            <a:extLst>
              <a:ext uri="{FF2B5EF4-FFF2-40B4-BE49-F238E27FC236}">
                <a16:creationId xmlns:a16="http://schemas.microsoft.com/office/drawing/2014/main" id="{B604F3FD-0BDC-A4DB-A4F1-5E9EF6158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6761" y="845983"/>
            <a:ext cx="3498857" cy="2171704"/>
          </a:xfrm>
          <a:prstGeom prst="rect">
            <a:avLst/>
          </a:prstGeom>
        </p:spPr>
      </p:pic>
      <p:pic>
        <p:nvPicPr>
          <p:cNvPr id="33" name="Immagine 32" descr="Immagine che contiene diagramma, disegno, Elementi grafici, Policromia&#10;&#10;Descrizione generata automaticamente">
            <a:extLst>
              <a:ext uri="{FF2B5EF4-FFF2-40B4-BE49-F238E27FC236}">
                <a16:creationId xmlns:a16="http://schemas.microsoft.com/office/drawing/2014/main" id="{2F7A2B86-D474-0A9D-58D3-10569C049F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000" b="16361"/>
          <a:stretch/>
        </p:blipFill>
        <p:spPr>
          <a:xfrm>
            <a:off x="8246762" y="3328639"/>
            <a:ext cx="3498857" cy="2683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E15210D3-836C-DBF3-D067-83940C1B2BB9}"/>
                  </a:ext>
                </a:extLst>
              </p:cNvPr>
              <p:cNvSpPr txBox="1"/>
              <p:nvPr/>
            </p:nvSpPr>
            <p:spPr>
              <a:xfrm>
                <a:off x="2987992" y="5208516"/>
                <a:ext cx="2194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is the </a:t>
                </a:r>
                <a:r>
                  <a:rPr lang="en-GB" b="1" dirty="0"/>
                  <a:t>learning rate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E15210D3-836C-DBF3-D067-83940C1B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992" y="5208516"/>
                <a:ext cx="2194768" cy="369332"/>
              </a:xfrm>
              <a:prstGeom prst="rect">
                <a:avLst/>
              </a:prstGeom>
              <a:blipFill>
                <a:blip r:embed="rId7"/>
                <a:stretch>
                  <a:fillRect t="-3226" r="-1149" b="-22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3E8A6B71-8296-FCE8-F384-79A5ED350758}"/>
                  </a:ext>
                </a:extLst>
              </p:cNvPr>
              <p:cNvSpPr txBox="1"/>
              <p:nvPr/>
            </p:nvSpPr>
            <p:spPr>
              <a:xfrm>
                <a:off x="189631" y="2500636"/>
                <a:ext cx="7791492" cy="754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3E8A6B71-8296-FCE8-F384-79A5ED350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31" y="2500636"/>
                <a:ext cx="7791492" cy="754694"/>
              </a:xfrm>
              <a:prstGeom prst="rect">
                <a:avLst/>
              </a:prstGeom>
              <a:blipFill>
                <a:blip r:embed="rId8"/>
                <a:stretch>
                  <a:fillRect t="-116393" b="-1770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AF9C09D-305E-5A14-BDDC-828FC6EBCF53}"/>
              </a:ext>
            </a:extLst>
          </p:cNvPr>
          <p:cNvSpPr txBox="1"/>
          <p:nvPr/>
        </p:nvSpPr>
        <p:spPr>
          <a:xfrm>
            <a:off x="525868" y="5746734"/>
            <a:ext cx="7179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adjustment procedure is called </a:t>
            </a:r>
            <a:r>
              <a:rPr lang="en-GB" b="1" dirty="0"/>
              <a:t>Back-Propagation</a:t>
            </a:r>
            <a:r>
              <a:rPr lang="en-GB" dirty="0"/>
              <a:t> and the algorithm</a:t>
            </a:r>
          </a:p>
          <a:p>
            <a:pPr algn="ctr"/>
            <a:r>
              <a:rPr lang="en-GB" dirty="0"/>
              <a:t>employed for optimization process is called </a:t>
            </a:r>
            <a:r>
              <a:rPr lang="en-GB" b="1" dirty="0"/>
              <a:t>Gradient Descent</a:t>
            </a:r>
            <a:endParaRPr lang="en-GB" dirty="0"/>
          </a:p>
        </p:txBody>
      </p:sp>
      <p:pic>
        <p:nvPicPr>
          <p:cNvPr id="2" name="Immagine 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DE5FAEB3-27B6-1E05-C3E5-9DFBD31903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67" y="157582"/>
            <a:ext cx="1824948" cy="5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34678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826</Words>
  <Application>Microsoft Macintosh PowerPoint</Application>
  <PresentationFormat>Widescreen</PresentationFormat>
  <Paragraphs>193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Aptos Light</vt:lpstr>
      <vt:lpstr>Arial</vt:lpstr>
      <vt:lpstr>Britannic Bold</vt:lpstr>
      <vt:lpstr>Calibri</vt:lpstr>
      <vt:lpstr>Cambria Math</vt:lpstr>
      <vt:lpstr>Walbaum Display</vt:lpstr>
      <vt:lpstr>BohoVogueVTI</vt:lpstr>
      <vt:lpstr>LOGISTIC REGRESSION for  Image Classification</vt:lpstr>
      <vt:lpstr>NEURON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for  Image Classification</dc:title>
  <dc:creator>Marco Muraro</dc:creator>
  <cp:lastModifiedBy>Marco Muraro</cp:lastModifiedBy>
  <cp:revision>14</cp:revision>
  <dcterms:created xsi:type="dcterms:W3CDTF">2023-11-14T13:54:51Z</dcterms:created>
  <dcterms:modified xsi:type="dcterms:W3CDTF">2023-11-17T08:03:59Z</dcterms:modified>
</cp:coreProperties>
</file>