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77"/>
  </p:normalViewPr>
  <p:slideViewPr>
    <p:cSldViewPr snapToGrid="0">
      <p:cViewPr varScale="1">
        <p:scale>
          <a:sx n="116" d="100"/>
          <a:sy n="116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2B0C7-DA40-854A-82BA-47AD9ABF4BA0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30240-FD74-0A42-83CC-B9B541D8C3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30240-FD74-0A42-83CC-B9B541D8C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B057641C-FC79-6C30-BA46-AE9DA2A9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47956B81-191B-BE8B-6B7B-EB66DCC9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9B4D34-AD7E-28A4-C6C6-F470A1EE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093" y="328371"/>
            <a:ext cx="3361414" cy="2960097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C9777F-8075-2038-98A5-10C34EE2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734" y="2760278"/>
            <a:ext cx="4716265" cy="1232910"/>
          </a:xfrm>
        </p:spPr>
        <p:txBody>
          <a:bodyPr anchor="ctr">
            <a:normAutofit/>
          </a:bodyPr>
          <a:lstStyle/>
          <a:p>
            <a:r>
              <a:rPr lang="en-GB" sz="1200" b="1" dirty="0"/>
              <a:t>Creative programming </a:t>
            </a:r>
          </a:p>
          <a:p>
            <a:r>
              <a:rPr lang="en-GB" sz="1200" b="1" dirty="0"/>
              <a:t>and computing</a:t>
            </a:r>
          </a:p>
        </p:txBody>
      </p:sp>
      <p:pic>
        <p:nvPicPr>
          <p:cNvPr id="22" name="Picture 3" descr="Angle view of circuit shaped like a brain">
            <a:extLst>
              <a:ext uri="{FF2B5EF4-FFF2-40B4-BE49-F238E27FC236}">
                <a16:creationId xmlns:a16="http://schemas.microsoft.com/office/drawing/2014/main" id="{3FFE207B-C45E-2968-92DD-03257000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5" r="11214" b="2"/>
          <a:stretch/>
        </p:blipFill>
        <p:spPr>
          <a:xfrm>
            <a:off x="-8136" y="10"/>
            <a:ext cx="7475735" cy="6857990"/>
          </a:xfrm>
          <a:prstGeom prst="rect">
            <a:avLst/>
          </a:prstGeom>
        </p:spPr>
      </p:pic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A510BCB0-B387-8ACC-7C90-6A401D53E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526579" y="407055"/>
            <a:ext cx="665421" cy="1044872"/>
          </a:xfrm>
          <a:custGeom>
            <a:avLst/>
            <a:gdLst>
              <a:gd name="connsiteX0" fmla="*/ 622356 w 665421"/>
              <a:gd name="connsiteY0" fmla="*/ 1043845 h 1044872"/>
              <a:gd name="connsiteX1" fmla="*/ 665421 w 665421"/>
              <a:gd name="connsiteY1" fmla="*/ 1036298 h 1044872"/>
              <a:gd name="connsiteX2" fmla="*/ 665421 w 665421"/>
              <a:gd name="connsiteY2" fmla="*/ 10333 h 1044872"/>
              <a:gd name="connsiteX3" fmla="*/ 597828 w 665421"/>
              <a:gd name="connsiteY3" fmla="*/ 1988 h 1044872"/>
              <a:gd name="connsiteX4" fmla="*/ 363250 w 665421"/>
              <a:gd name="connsiteY4" fmla="*/ 25517 h 1044872"/>
              <a:gd name="connsiteX5" fmla="*/ 262 w 665421"/>
              <a:gd name="connsiteY5" fmla="*/ 497483 h 1044872"/>
              <a:gd name="connsiteX6" fmla="*/ 269181 w 665421"/>
              <a:gd name="connsiteY6" fmla="*/ 959508 h 1044872"/>
              <a:gd name="connsiteX7" fmla="*/ 622356 w 665421"/>
              <a:gd name="connsiteY7" fmla="*/ 1043845 h 104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421" h="1044872">
                <a:moveTo>
                  <a:pt x="622356" y="1043845"/>
                </a:moveTo>
                <a:lnTo>
                  <a:pt x="665421" y="1036298"/>
                </a:lnTo>
                <a:lnTo>
                  <a:pt x="665421" y="10333"/>
                </a:lnTo>
                <a:lnTo>
                  <a:pt x="597828" y="1988"/>
                </a:lnTo>
                <a:cubicBezTo>
                  <a:pt x="515657" y="-3894"/>
                  <a:pt x="433167" y="3083"/>
                  <a:pt x="363250" y="25517"/>
                </a:cubicBezTo>
                <a:cubicBezTo>
                  <a:pt x="176805" y="85342"/>
                  <a:pt x="7722" y="263720"/>
                  <a:pt x="262" y="497483"/>
                </a:cubicBezTo>
                <a:cubicBezTo>
                  <a:pt x="-7198" y="731246"/>
                  <a:pt x="145855" y="876837"/>
                  <a:pt x="269181" y="959508"/>
                </a:cubicBezTo>
                <a:cubicBezTo>
                  <a:pt x="349348" y="1020009"/>
                  <a:pt x="496316" y="1051060"/>
                  <a:pt x="622356" y="10438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1C8E3EAE-776E-2B5B-E7BA-43B90F068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110" y="5460700"/>
            <a:ext cx="279167" cy="263379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5AB17EA0-0B5E-F8E8-9F36-43DBF473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7019" flipH="1">
            <a:off x="6878058" y="5802435"/>
            <a:ext cx="1497295" cy="634271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25" h="1210692">
                <a:moveTo>
                  <a:pt x="1581291" y="8826"/>
                </a:moveTo>
                <a:cubicBezTo>
                  <a:pt x="1320211" y="-19359"/>
                  <a:pt x="1027358" y="21606"/>
                  <a:pt x="801137" y="108293"/>
                </a:cubicBezTo>
                <a:cubicBezTo>
                  <a:pt x="499509" y="223875"/>
                  <a:pt x="76968" y="617059"/>
                  <a:pt x="18370" y="754421"/>
                </a:cubicBezTo>
                <a:cubicBezTo>
                  <a:pt x="-40228" y="891782"/>
                  <a:pt x="25491" y="874045"/>
                  <a:pt x="449552" y="932464"/>
                </a:cubicBezTo>
                <a:lnTo>
                  <a:pt x="837825" y="984075"/>
                </a:lnTo>
                <a:cubicBezTo>
                  <a:pt x="1511213" y="1057487"/>
                  <a:pt x="2866061" y="1247790"/>
                  <a:pt x="2857990" y="1204311"/>
                </a:cubicBezTo>
                <a:cubicBezTo>
                  <a:pt x="2831541" y="1079608"/>
                  <a:pt x="2776287" y="926648"/>
                  <a:pt x="2632851" y="723381"/>
                </a:cubicBezTo>
                <a:cubicBezTo>
                  <a:pt x="2463226" y="526022"/>
                  <a:pt x="2133422" y="163442"/>
                  <a:pt x="1828135" y="60927"/>
                </a:cubicBezTo>
                <a:cubicBezTo>
                  <a:pt x="1751813" y="35298"/>
                  <a:pt x="1668317" y="18220"/>
                  <a:pt x="1581291" y="882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5D721F-0772-FD9D-DB68-DCC35502B6CA}"/>
              </a:ext>
            </a:extLst>
          </p:cNvPr>
          <p:cNvSpPr txBox="1"/>
          <p:nvPr/>
        </p:nvSpPr>
        <p:spPr>
          <a:xfrm>
            <a:off x="7467599" y="3745433"/>
            <a:ext cx="47162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+mj-lt"/>
              </a:rPr>
              <a:t>Course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793FAA-6BB4-33AE-5269-328A1350199A}"/>
              </a:ext>
            </a:extLst>
          </p:cNvPr>
          <p:cNvSpPr txBox="1"/>
          <p:nvPr/>
        </p:nvSpPr>
        <p:spPr>
          <a:xfrm>
            <a:off x="7475734" y="4280101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845C02-DD85-0A07-5ECE-645BECCE46E1}"/>
              </a:ext>
            </a:extLst>
          </p:cNvPr>
          <p:cNvSpPr txBox="1"/>
          <p:nvPr/>
        </p:nvSpPr>
        <p:spPr>
          <a:xfrm>
            <a:off x="7467599" y="4836541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12" name="Immagine 11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E80A8B3E-3A68-CF2F-2B3C-F53F8237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676" y="5819035"/>
            <a:ext cx="919662" cy="821948"/>
          </a:xfrm>
          <a:prstGeom prst="rect">
            <a:avLst/>
          </a:prstGeom>
        </p:spPr>
      </p:pic>
      <p:pic>
        <p:nvPicPr>
          <p:cNvPr id="52" name="Immagine 5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DEDCEFD-CF58-A2D2-2B81-28A83613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374" y="5911602"/>
            <a:ext cx="2122715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A0B60C4-164A-D412-A6D4-21EA5E8797F6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F908D9-A5B9-8C02-83BD-B54A49222F41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Image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53E89B5B-47AA-036B-E64C-1212109A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4925B5F-7F92-8455-F42C-4009494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Immagine 2" descr="Immagine che contiene gatto, mammifero, Felidae, Gatti di taglia piccola e media&#10;&#10;Descrizione generata automaticamente">
            <a:extLst>
              <a:ext uri="{FF2B5EF4-FFF2-40B4-BE49-F238E27FC236}">
                <a16:creationId xmlns:a16="http://schemas.microsoft.com/office/drawing/2014/main" id="{1DF06988-1FD2-C702-7CC8-88960F43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6"/>
          <a:stretch/>
        </p:blipFill>
        <p:spPr>
          <a:xfrm>
            <a:off x="1726480" y="2057919"/>
            <a:ext cx="3845019" cy="3843235"/>
          </a:xfrm>
          <a:prstGeom prst="rect">
            <a:avLst/>
          </a:prstGeom>
        </p:spPr>
      </p:pic>
      <p:pic>
        <p:nvPicPr>
          <p:cNvPr id="5" name="Immagine 4" descr="Immagine che contiene mammifero, aria aperta, fauna, Animale terrestre&#10;&#10;Descrizione generata automaticamente">
            <a:extLst>
              <a:ext uri="{FF2B5EF4-FFF2-40B4-BE49-F238E27FC236}">
                <a16:creationId xmlns:a16="http://schemas.microsoft.com/office/drawing/2014/main" id="{6573A336-9EBA-EB33-7E11-5A12BA7740D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039" r="25599"/>
          <a:stretch/>
        </p:blipFill>
        <p:spPr>
          <a:xfrm>
            <a:off x="6620503" y="2057517"/>
            <a:ext cx="3844052" cy="3843235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B4986FF-D52C-3D77-0615-A7EE9A4A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4623AAB-5686-7097-7A37-D8E15FAF2BC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F53AA3-D019-8E42-6718-DC09BD433FDE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Flattening Process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E0CB279C-E822-AB94-1529-FA922971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2117"/>
              </p:ext>
            </p:extLst>
          </p:nvPr>
        </p:nvGraphicFramePr>
        <p:xfrm>
          <a:off x="2314973" y="3297153"/>
          <a:ext cx="1255248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416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10" name="Freccia destra 9">
            <a:extLst>
              <a:ext uri="{FF2B5EF4-FFF2-40B4-BE49-F238E27FC236}">
                <a16:creationId xmlns:a16="http://schemas.microsoft.com/office/drawing/2014/main" id="{57CFBB51-C847-A650-10FD-3C007368FBB9}"/>
              </a:ext>
            </a:extLst>
          </p:cNvPr>
          <p:cNvSpPr/>
          <p:nvPr/>
        </p:nvSpPr>
        <p:spPr>
          <a:xfrm>
            <a:off x="4444706" y="3844428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14972144-0A3A-9F40-2994-1ADCAC6CF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8936"/>
              </p:ext>
            </p:extLst>
          </p:nvPr>
        </p:nvGraphicFramePr>
        <p:xfrm>
          <a:off x="5919909" y="1996301"/>
          <a:ext cx="431430" cy="388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3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</a:tbl>
          </a:graphicData>
        </a:graphic>
      </p:graphicFrame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804CD2-F5CB-835C-A1AB-AE37A85CC6EC}"/>
              </a:ext>
            </a:extLst>
          </p:cNvPr>
          <p:cNvCxnSpPr/>
          <p:nvPr/>
        </p:nvCxnSpPr>
        <p:spPr>
          <a:xfrm>
            <a:off x="6455247" y="2209756"/>
            <a:ext cx="444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DA4C1D7-3190-CFAC-D8C2-57EC07E2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20914"/>
              </p:ext>
            </p:extLst>
          </p:nvPr>
        </p:nvGraphicFramePr>
        <p:xfrm>
          <a:off x="7040791" y="1999808"/>
          <a:ext cx="358690" cy="1293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69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</a:tbl>
          </a:graphicData>
        </a:graphic>
      </p:graphicFrame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593CD3A6-F768-7A23-CCE8-5417F630E335}"/>
              </a:ext>
            </a:extLst>
          </p:cNvPr>
          <p:cNvSpPr/>
          <p:nvPr/>
        </p:nvSpPr>
        <p:spPr>
          <a:xfrm>
            <a:off x="7682514" y="3851670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FEB9429-8007-5B0B-C9DF-5DD6E8A9C5F4}"/>
              </a:ext>
            </a:extLst>
          </p:cNvPr>
          <p:cNvSpPr txBox="1"/>
          <p:nvPr/>
        </p:nvSpPr>
        <p:spPr>
          <a:xfrm>
            <a:off x="980096" y="491556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Dimensions: (width, height, channels)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D22EA8-80BF-4244-D20B-1D4CC5781112}"/>
              </a:ext>
            </a:extLst>
          </p:cNvPr>
          <p:cNvCxnSpPr>
            <a:cxnSpLocks/>
          </p:cNvCxnSpPr>
          <p:nvPr/>
        </p:nvCxnSpPr>
        <p:spPr>
          <a:xfrm flipV="1">
            <a:off x="4203649" y="5309557"/>
            <a:ext cx="0" cy="35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98E5B60-FB22-E3B3-B4FF-80FB6F1C0BBF}"/>
              </a:ext>
            </a:extLst>
          </p:cNvPr>
          <p:cNvSpPr txBox="1"/>
          <p:nvPr/>
        </p:nvSpPr>
        <p:spPr>
          <a:xfrm>
            <a:off x="3704606" y="571660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(R, G, B) </a:t>
            </a:r>
            <a:r>
              <a:rPr lang="en-GB" dirty="0" err="1"/>
              <a:t>color</a:t>
            </a:r>
            <a:endParaRPr lang="en-GB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96A55DE-023C-BB04-8962-9DF3B34CC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6828"/>
              </p:ext>
            </p:extLst>
          </p:nvPr>
        </p:nvGraphicFramePr>
        <p:xfrm>
          <a:off x="9219786" y="2007050"/>
          <a:ext cx="642619" cy="431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619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611761"/>
                  </a:ext>
                </a:extLst>
              </a:tr>
            </a:tbl>
          </a:graphicData>
        </a:graphic>
      </p:graphicFrame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6C66A069-BEF3-986F-2CED-B1CA307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AE3B8812-55FB-5A87-3A1D-A4A5F09D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D541B-5031-7570-5DE4-DABB91886AB2}"/>
              </a:ext>
            </a:extLst>
          </p:cNvPr>
          <p:cNvSpPr txBox="1"/>
          <p:nvPr/>
        </p:nvSpPr>
        <p:spPr>
          <a:xfrm>
            <a:off x="8736376" y="1523574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Vector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17813645-A8BE-484E-085C-6791A3F0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bstract background of mesh on pink">
            <a:extLst>
              <a:ext uri="{FF2B5EF4-FFF2-40B4-BE49-F238E27FC236}">
                <a16:creationId xmlns:a16="http://schemas.microsoft.com/office/drawing/2014/main" id="{203B0934-BEA8-4DAF-01F1-400E76DD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6" r="3444" b="-1"/>
          <a:stretch/>
        </p:blipFill>
        <p:spPr>
          <a:xfrm>
            <a:off x="20" y="10"/>
            <a:ext cx="8264356" cy="6857990"/>
          </a:xfrm>
          <a:prstGeom prst="rect">
            <a:avLst/>
          </a:prstGeom>
          <a:noFill/>
        </p:spPr>
      </p:pic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12ED715-8F98-23AA-0A21-3C11711D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608" y="6356350"/>
            <a:ext cx="429768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C62B50B-C0BB-0315-46B9-2817772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EA71E6-AB9E-48A2-775C-EAC4A3A15BC7}"/>
              </a:ext>
            </a:extLst>
          </p:cNvPr>
          <p:cNvSpPr txBox="1"/>
          <p:nvPr/>
        </p:nvSpPr>
        <p:spPr>
          <a:xfrm>
            <a:off x="8259288" y="2998113"/>
            <a:ext cx="393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Let’s jump to </a:t>
            </a:r>
          </a:p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the code!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7BFA00-615B-8E1E-A777-DFBDCAD6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78" y="136525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uman brain nerve cells">
            <a:extLst>
              <a:ext uri="{FF2B5EF4-FFF2-40B4-BE49-F238E27FC236}">
                <a16:creationId xmlns:a16="http://schemas.microsoft.com/office/drawing/2014/main" id="{710881B9-D9CA-4C03-F70D-9F3EC156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68" b="12981"/>
          <a:stretch/>
        </p:blipFill>
        <p:spPr>
          <a:xfrm>
            <a:off x="20" y="10"/>
            <a:ext cx="12191980" cy="4156005"/>
          </a:xfrm>
          <a:prstGeom prst="rect">
            <a:avLst/>
          </a:prstGeom>
          <a:noFill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DC890D-B3D3-1101-5A9E-07E4B1BFF255}"/>
              </a:ext>
            </a:extLst>
          </p:cNvPr>
          <p:cNvSpPr txBox="1"/>
          <p:nvPr/>
        </p:nvSpPr>
        <p:spPr>
          <a:xfrm>
            <a:off x="837284" y="4406747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References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99BFC8-E9C8-43A3-6367-E684953D5611}"/>
              </a:ext>
            </a:extLst>
          </p:cNvPr>
          <p:cNvSpPr txBox="1"/>
          <p:nvPr/>
        </p:nvSpPr>
        <p:spPr>
          <a:xfrm>
            <a:off x="561862" y="5259765"/>
            <a:ext cx="576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Edgar, T.W. &amp; </a:t>
            </a:r>
            <a:r>
              <a:rPr lang="en-GB" sz="1200" dirty="0" err="1"/>
              <a:t>Manz</a:t>
            </a:r>
            <a:r>
              <a:rPr lang="en-GB" sz="1200" dirty="0"/>
              <a:t>, D.O.. (2017). Research Methods for Cyber Security. Chapter 4.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5EB875-DEC1-9E99-AB50-C6ADFFA27601}"/>
              </a:ext>
            </a:extLst>
          </p:cNvPr>
          <p:cNvSpPr txBox="1"/>
          <p:nvPr/>
        </p:nvSpPr>
        <p:spPr>
          <a:xfrm>
            <a:off x="561862" y="4902506"/>
            <a:ext cx="326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Lecture Slides by Prof. Massimiliano </a:t>
            </a:r>
            <a:r>
              <a:rPr lang="en-GB" sz="1200" dirty="0" err="1"/>
              <a:t>Zanoni</a:t>
            </a:r>
            <a:endParaRPr lang="en-GB" sz="12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BA5662-C084-6FF6-E4E5-D3789C984CE3}"/>
              </a:ext>
            </a:extLst>
          </p:cNvPr>
          <p:cNvSpPr txBox="1"/>
          <p:nvPr/>
        </p:nvSpPr>
        <p:spPr>
          <a:xfrm>
            <a:off x="418641" y="2850221"/>
            <a:ext cx="4049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dirty="0">
                <a:solidFill>
                  <a:schemeClr val="bg1"/>
                </a:solidFill>
                <a:latin typeface="Britannic Bold" panose="020B0903060703020204" pitchFamily="34" charset="77"/>
                <a:ea typeface="Arial Unicode MS" panose="020B0604020202020204" pitchFamily="34" charset="-128"/>
                <a:cs typeface="Alexandria SemiBold" pitchFamily="2" charset="-78"/>
              </a:rPr>
              <a:t>THANK YOU!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2980E26B-EEAC-23EC-6F83-71B21F5F6E17}"/>
              </a:ext>
            </a:extLst>
          </p:cNvPr>
          <p:cNvSpPr txBox="1">
            <a:spLocks/>
          </p:cNvSpPr>
          <p:nvPr/>
        </p:nvSpPr>
        <p:spPr>
          <a:xfrm>
            <a:off x="7602793" y="176479"/>
            <a:ext cx="3361414" cy="296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4C78B202-C451-70C0-0FEC-2B8B2E609AEB}"/>
              </a:ext>
            </a:extLst>
          </p:cNvPr>
          <p:cNvSpPr txBox="1">
            <a:spLocks/>
          </p:cNvSpPr>
          <p:nvPr/>
        </p:nvSpPr>
        <p:spPr>
          <a:xfrm>
            <a:off x="7198216" y="2828564"/>
            <a:ext cx="4170566" cy="66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</a:rPr>
              <a:t>CREATIVE PROGRAMMING AND COMPUTING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28956F-CB7A-9252-8F1C-4E5F15145E46}"/>
              </a:ext>
            </a:extLst>
          </p:cNvPr>
          <p:cNvSpPr txBox="1"/>
          <p:nvPr/>
        </p:nvSpPr>
        <p:spPr>
          <a:xfrm>
            <a:off x="6922008" y="4776079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67489C-50BA-C6E0-A825-EF568D7D761F}"/>
              </a:ext>
            </a:extLst>
          </p:cNvPr>
          <p:cNvSpPr txBox="1"/>
          <p:nvPr/>
        </p:nvSpPr>
        <p:spPr>
          <a:xfrm>
            <a:off x="6913873" y="5332519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26" name="Immagine 25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A4965264-61C0-5611-611B-984A0748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71" y="5842347"/>
            <a:ext cx="919662" cy="821948"/>
          </a:xfrm>
          <a:prstGeom prst="rect">
            <a:avLst/>
          </a:prstGeom>
        </p:spPr>
      </p:pic>
      <p:pic>
        <p:nvPicPr>
          <p:cNvPr id="27" name="Immagine 2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D7879FD-4A79-53C4-93E5-724409D2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9" y="5934914"/>
            <a:ext cx="2122715" cy="63681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CAE8932-F8B1-7F10-8861-8F01DB03D021}"/>
              </a:ext>
            </a:extLst>
          </p:cNvPr>
          <p:cNvSpPr txBox="1"/>
          <p:nvPr/>
        </p:nvSpPr>
        <p:spPr>
          <a:xfrm>
            <a:off x="8888871" y="3298207"/>
            <a:ext cx="789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>
                <a:solidFill>
                  <a:schemeClr val="bg1"/>
                </a:solidFill>
                <a:latin typeface="+mj-lt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6290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17DAB-53F7-9ED3-C51C-A0DE8392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944" y="519568"/>
            <a:ext cx="4283453" cy="837754"/>
          </a:xfrm>
        </p:spPr>
        <p:txBody>
          <a:bodyPr anchor="ctr">
            <a:normAutofit/>
          </a:bodyPr>
          <a:lstStyle/>
          <a:p>
            <a:r>
              <a:rPr lang="en-GB" sz="3200" dirty="0"/>
              <a:t>NEURON</a:t>
            </a:r>
          </a:p>
        </p:txBody>
      </p:sp>
      <p:pic>
        <p:nvPicPr>
          <p:cNvPr id="8" name="Immagine 7" descr="Immagine che contiene invertebrato, echinoderma&#10;&#10;Descrizione generata automaticamente">
            <a:extLst>
              <a:ext uri="{FF2B5EF4-FFF2-40B4-BE49-F238E27FC236}">
                <a16:creationId xmlns:a16="http://schemas.microsoft.com/office/drawing/2014/main" id="{CFF41B42-7681-8C30-1B87-648C9D11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7" r="30161"/>
          <a:stretch/>
        </p:blipFill>
        <p:spPr>
          <a:xfrm>
            <a:off x="6224579" y="0"/>
            <a:ext cx="5981709" cy="6858000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39C95-217C-23BD-C50D-BD3EA06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8320" y="6355325"/>
            <a:ext cx="42976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LOGISTIC REGRESSION for image classification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FCCC19-D8DA-B958-2581-AA8CFA57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320" y="6338432"/>
            <a:ext cx="367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2DA4EB-CF06-BBDC-03B0-20F320D3C72C}"/>
              </a:ext>
            </a:extLst>
          </p:cNvPr>
          <p:cNvSpPr txBox="1"/>
          <p:nvPr/>
        </p:nvSpPr>
        <p:spPr>
          <a:xfrm>
            <a:off x="1431326" y="1339272"/>
            <a:ext cx="344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brain</a:t>
            </a:r>
            <a:r>
              <a:rPr lang="en-GB" dirty="0"/>
              <a:t> is a </a:t>
            </a:r>
            <a:r>
              <a:rPr lang="en-GB" b="1" dirty="0"/>
              <a:t>network of neurons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772EAB-72A7-2C6A-425C-D187625AC5ED}"/>
              </a:ext>
            </a:extLst>
          </p:cNvPr>
          <p:cNvSpPr txBox="1"/>
          <p:nvPr/>
        </p:nvSpPr>
        <p:spPr>
          <a:xfrm>
            <a:off x="754667" y="1859175"/>
            <a:ext cx="451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Dendrites</a:t>
            </a:r>
            <a:r>
              <a:rPr lang="en-GB" dirty="0"/>
              <a:t> collect electrical stimuli coming from other neurons and accumulate input charges</a:t>
            </a:r>
          </a:p>
        </p:txBody>
      </p:sp>
      <p:pic>
        <p:nvPicPr>
          <p:cNvPr id="12" name="Immagine 11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C342B574-823C-318B-4A11-50141A3FF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1" t="13391" r="4640" b="5011"/>
          <a:stretch/>
        </p:blipFill>
        <p:spPr>
          <a:xfrm>
            <a:off x="1239547" y="4151466"/>
            <a:ext cx="3768245" cy="198074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A5B25B-586F-3837-17FE-A5E5CAA7AA99}"/>
              </a:ext>
            </a:extLst>
          </p:cNvPr>
          <p:cNvSpPr txBox="1"/>
          <p:nvPr/>
        </p:nvSpPr>
        <p:spPr>
          <a:xfrm>
            <a:off x="649381" y="3207030"/>
            <a:ext cx="501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 neuron fires an electrical impulse </a:t>
            </a:r>
          </a:p>
          <a:p>
            <a:pPr algn="ctr"/>
            <a:r>
              <a:rPr lang="en-GB" dirty="0"/>
              <a:t>when the total charge exceeds a certain threshold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A1C942-C4FA-0C87-544A-841348FC9954}"/>
              </a:ext>
            </a:extLst>
          </p:cNvPr>
          <p:cNvSpPr txBox="1"/>
          <p:nvPr/>
        </p:nvSpPr>
        <p:spPr>
          <a:xfrm>
            <a:off x="2129530" y="2922798"/>
            <a:ext cx="20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Activation Process</a:t>
            </a: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E585CF7-0B0B-9C48-C2B5-67CAC91B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5D2FE-54F5-530C-E622-8015CAA6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FOR IMAGE CLASSIFICATION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9BE66-3F99-6927-6D07-4C7FAD3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43B3272-F686-7AAA-576D-8A3A77D620DC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PERCEPTRON</a:t>
            </a:r>
          </a:p>
        </p:txBody>
      </p:sp>
      <p:pic>
        <p:nvPicPr>
          <p:cNvPr id="11" name="Immagine 10" descr="Immagine che contiene diagramma, cerchio, linea, Carattere&#10;&#10;Descrizione generata automaticamente">
            <a:extLst>
              <a:ext uri="{FF2B5EF4-FFF2-40B4-BE49-F238E27FC236}">
                <a16:creationId xmlns:a16="http://schemas.microsoft.com/office/drawing/2014/main" id="{A877D6CA-E99B-6FC7-F0A4-B895A340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" y="3374824"/>
            <a:ext cx="6353962" cy="260558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195FB2-B514-FF44-4C2F-BB44350B0645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Feed-Forward Model</a:t>
            </a:r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6D8A36-C288-92C0-9C1F-2FE30789826B}"/>
              </a:ext>
            </a:extLst>
          </p:cNvPr>
          <p:cNvSpPr txBox="1"/>
          <p:nvPr/>
        </p:nvSpPr>
        <p:spPr>
          <a:xfrm>
            <a:off x="7250210" y="38022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/>
              <p:nvPr/>
            </p:nvSpPr>
            <p:spPr>
              <a:xfrm>
                <a:off x="9303704" y="3579105"/>
                <a:ext cx="144385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04" y="3579105"/>
                <a:ext cx="1443857" cy="778931"/>
              </a:xfrm>
              <a:prstGeom prst="rect">
                <a:avLst/>
              </a:prstGeom>
              <a:blipFill>
                <a:blip r:embed="rId3"/>
                <a:stretch>
                  <a:fillRect l="-19130" t="-109524" r="-870" b="-17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F2A5C9-EE27-3231-0AAE-ED1E08E9E186}"/>
              </a:ext>
            </a:extLst>
          </p:cNvPr>
          <p:cNvSpPr txBox="1"/>
          <p:nvPr/>
        </p:nvSpPr>
        <p:spPr>
          <a:xfrm>
            <a:off x="7250210" y="451383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/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blipFill>
                <a:blip r:embed="rId4"/>
                <a:stretch>
                  <a:fillRect l="-11628" t="-4000" r="-1627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F09DD74-9D8D-F810-5116-D2369569CB24}"/>
              </a:ext>
            </a:extLst>
          </p:cNvPr>
          <p:cNvSpPr txBox="1"/>
          <p:nvPr/>
        </p:nvSpPr>
        <p:spPr>
          <a:xfrm>
            <a:off x="7250210" y="5221825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/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blipFill>
                <a:blip r:embed="rId5"/>
                <a:stretch>
                  <a:fillRect l="-2469" r="-1852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/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blipFill>
                <a:blip r:embed="rId6"/>
                <a:stretch>
                  <a:fillRect l="-302"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destra 25">
            <a:extLst>
              <a:ext uri="{FF2B5EF4-FFF2-40B4-BE49-F238E27FC236}">
                <a16:creationId xmlns:a16="http://schemas.microsoft.com/office/drawing/2014/main" id="{B94AD097-E54E-356C-6BEA-9D978B10F5DD}"/>
              </a:ext>
            </a:extLst>
          </p:cNvPr>
          <p:cNvSpPr/>
          <p:nvPr/>
        </p:nvSpPr>
        <p:spPr>
          <a:xfrm>
            <a:off x="5918138" y="2263501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/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blipFill>
                <a:blip r:embed="rId7"/>
                <a:stretch>
                  <a:fillRect l="-1961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2F1D21-BDB3-EAB6-CD6C-16833ED5C184}"/>
              </a:ext>
            </a:extLst>
          </p:cNvPr>
          <p:cNvSpPr txBox="1"/>
          <p:nvPr/>
        </p:nvSpPr>
        <p:spPr>
          <a:xfrm>
            <a:off x="9369254" y="21337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Output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00EBC77-4C08-4BF6-9190-5660ED6F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A72F7F6C-9659-3B3F-138E-F6BF880B53D9}"/>
              </a:ext>
            </a:extLst>
          </p:cNvPr>
          <p:cNvSpPr txBox="1">
            <a:spLocks/>
          </p:cNvSpPr>
          <p:nvPr/>
        </p:nvSpPr>
        <p:spPr>
          <a:xfrm>
            <a:off x="7391374" y="334157"/>
            <a:ext cx="3779572" cy="208881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BINARY CLASSIFICATION</a:t>
            </a:r>
          </a:p>
        </p:txBody>
      </p:sp>
      <p:pic>
        <p:nvPicPr>
          <p:cNvPr id="10" name="Immagine 9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F9BF4E9D-F9C0-F219-A892-CFD9ABEA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5" y="3740793"/>
            <a:ext cx="6226978" cy="2163873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F7A0F-D7BE-D205-7310-E31E093D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012A9F-537F-1CA1-3E96-92C474C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2598A-6E61-A4DD-145B-799EEBB45046}"/>
              </a:ext>
            </a:extLst>
          </p:cNvPr>
          <p:cNvSpPr txBox="1"/>
          <p:nvPr/>
        </p:nvSpPr>
        <p:spPr>
          <a:xfrm>
            <a:off x="7350726" y="4499563"/>
            <a:ext cx="41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output</a:t>
            </a:r>
            <a:r>
              <a:rPr lang="en-GB" dirty="0"/>
              <a:t> is a </a:t>
            </a:r>
            <a:r>
              <a:rPr lang="en-GB" b="1" dirty="0"/>
              <a:t>class</a:t>
            </a:r>
            <a:r>
              <a:rPr lang="en-GB" dirty="0"/>
              <a:t> in the classification problem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D62B27-4FF7-C347-7F41-EDEE1BD9C75D}"/>
              </a:ext>
            </a:extLst>
          </p:cNvPr>
          <p:cNvSpPr txBox="1"/>
          <p:nvPr/>
        </p:nvSpPr>
        <p:spPr>
          <a:xfrm>
            <a:off x="617245" y="100923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Linear separation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971CA3-019F-9959-4AF4-D4449D199DFC}"/>
              </a:ext>
            </a:extLst>
          </p:cNvPr>
          <p:cNvSpPr txBox="1"/>
          <p:nvPr/>
        </p:nvSpPr>
        <p:spPr>
          <a:xfrm>
            <a:off x="1289737" y="1378563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boundary is described as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/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blipFill>
                <a:blip r:embed="rId3"/>
                <a:stretch>
                  <a:fillRect l="-1105" r="-2210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1358D354-1987-9845-D2A3-EA3BE9D629E6}"/>
              </a:ext>
            </a:extLst>
          </p:cNvPr>
          <p:cNvSpPr/>
          <p:nvPr/>
        </p:nvSpPr>
        <p:spPr>
          <a:xfrm rot="5400000">
            <a:off x="3098192" y="2443103"/>
            <a:ext cx="458706" cy="1960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/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blipFill>
                <a:blip r:embed="rId4"/>
                <a:stretch>
                  <a:fillRect l="-1351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3785EC-6E81-D743-8C68-49AA4E4C6B44}"/>
              </a:ext>
            </a:extLst>
          </p:cNvPr>
          <p:cNvSpPr txBox="1"/>
          <p:nvPr/>
        </p:nvSpPr>
        <p:spPr>
          <a:xfrm>
            <a:off x="6795981" y="2193877"/>
            <a:ext cx="49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learning process</a:t>
            </a:r>
            <a:r>
              <a:rPr lang="en-GB" dirty="0"/>
              <a:t> consists into </a:t>
            </a:r>
          </a:p>
          <a:p>
            <a:pPr algn="ctr"/>
            <a:r>
              <a:rPr lang="en-GB" b="1" dirty="0"/>
              <a:t>learning the weights giving the best linear decision boundary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DD0E05-E356-34BB-E561-28045270CA6B}"/>
              </a:ext>
            </a:extLst>
          </p:cNvPr>
          <p:cNvSpPr txBox="1"/>
          <p:nvPr/>
        </p:nvSpPr>
        <p:spPr>
          <a:xfrm>
            <a:off x="7219090" y="3378685"/>
            <a:ext cx="428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perceptron keeps learning by mistakes</a:t>
            </a:r>
          </a:p>
          <a:p>
            <a:pPr algn="ctr"/>
            <a:r>
              <a:rPr lang="en-GB" dirty="0"/>
              <a:t>and updates the weights to find the best ones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7BD5B34-92DE-0D87-EED0-FD03802AC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C0F4E-2429-8001-1374-A2C1356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3D2628-75DA-37B7-0A15-17D47F15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02705A6-FAF9-F1FB-A819-39322B74A804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BINARY CLASSIFICATION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D85071-59A1-39FC-D7FC-BC8E4F364688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Process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ED230-C681-4A05-C5C9-17A830FE9249}"/>
              </a:ext>
            </a:extLst>
          </p:cNvPr>
          <p:cNvSpPr txBox="1"/>
          <p:nvPr/>
        </p:nvSpPr>
        <p:spPr>
          <a:xfrm>
            <a:off x="1255600" y="1721750"/>
            <a:ext cx="454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with a </a:t>
            </a:r>
            <a:r>
              <a:rPr lang="en-GB" b="1" dirty="0"/>
              <a:t>random guess for the weights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E3CB7-7FAA-AD65-62EE-18A8CD295701}"/>
              </a:ext>
            </a:extLst>
          </p:cNvPr>
          <p:cNvSpPr txBox="1"/>
          <p:nvPr/>
        </p:nvSpPr>
        <p:spPr>
          <a:xfrm>
            <a:off x="1255600" y="2407932"/>
            <a:ext cx="389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perceptron </a:t>
            </a:r>
            <a:r>
              <a:rPr lang="en-GB" b="1" dirty="0"/>
              <a:t>guesses an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/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blipFill>
                <a:blip r:embed="rId2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1F8CFA-9A41-7C12-CF78-03E382C9C0F4}"/>
              </a:ext>
            </a:extLst>
          </p:cNvPr>
          <p:cNvSpPr txBox="1"/>
          <p:nvPr/>
        </p:nvSpPr>
        <p:spPr>
          <a:xfrm>
            <a:off x="1255600" y="3088101"/>
            <a:ext cx="31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the </a:t>
            </a:r>
            <a:r>
              <a:rPr lang="en-GB" b="1" dirty="0"/>
              <a:t>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/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5EF539-94E7-D65F-5430-AE04227797DB}"/>
              </a:ext>
            </a:extLst>
          </p:cNvPr>
          <p:cNvSpPr txBox="1"/>
          <p:nvPr/>
        </p:nvSpPr>
        <p:spPr>
          <a:xfrm>
            <a:off x="4038092" y="357945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/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00BB43-6370-1C20-F5FA-C7C325156E5A}"/>
              </a:ext>
            </a:extLst>
          </p:cNvPr>
          <p:cNvSpPr txBox="1"/>
          <p:nvPr/>
        </p:nvSpPr>
        <p:spPr>
          <a:xfrm>
            <a:off x="5199538" y="3572447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estimated output  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/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46990E-C91E-E310-0745-DED48435DA5E}"/>
              </a:ext>
            </a:extLst>
          </p:cNvPr>
          <p:cNvSpPr txBox="1"/>
          <p:nvPr/>
        </p:nvSpPr>
        <p:spPr>
          <a:xfrm>
            <a:off x="8350239" y="3572447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desired output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33C6FA-836E-1062-4BB6-6DB9998909CD}"/>
              </a:ext>
            </a:extLst>
          </p:cNvPr>
          <p:cNvSpPr txBox="1"/>
          <p:nvPr/>
        </p:nvSpPr>
        <p:spPr>
          <a:xfrm>
            <a:off x="1255600" y="4180298"/>
            <a:ext cx="23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Adjust the weights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BDD508-6FA9-9E0E-CA89-4B517D8062C1}"/>
              </a:ext>
            </a:extLst>
          </p:cNvPr>
          <p:cNvSpPr txBox="1"/>
          <p:nvPr/>
        </p:nvSpPr>
        <p:spPr>
          <a:xfrm>
            <a:off x="2207403" y="463350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HEBB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/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it-IT" b="0" dirty="0"/>
                  <a:t> +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blipFill>
                <a:blip r:embed="rId6"/>
                <a:stretch>
                  <a:fillRect l="-2920" t="-20833" r="-1460" b="-4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/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blipFill>
                <a:blip r:embed="rId7"/>
                <a:stretch>
                  <a:fillRect l="-2985" t="-12000" r="-746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8C3EAE9-321F-DBCF-F9CA-A8EC282F8DEB}"/>
              </a:ext>
            </a:extLst>
          </p:cNvPr>
          <p:cNvSpPr txBox="1"/>
          <p:nvPr/>
        </p:nvSpPr>
        <p:spPr>
          <a:xfrm>
            <a:off x="1255600" y="5207053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Repeat the process </a:t>
            </a:r>
            <a:r>
              <a:rPr lang="en-GB" dirty="0"/>
              <a:t>until </a:t>
            </a:r>
            <a:r>
              <a:rPr lang="en-GB" b="1" dirty="0"/>
              <a:t>stop condition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D2A0324-CC39-7BC4-FE61-2B84E9BA4306}"/>
              </a:ext>
            </a:extLst>
          </p:cNvPr>
          <p:cNvSpPr txBox="1"/>
          <p:nvPr/>
        </p:nvSpPr>
        <p:spPr>
          <a:xfrm>
            <a:off x="2229944" y="5579063"/>
            <a:ext cx="6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number of iterations</a:t>
            </a:r>
            <a:r>
              <a:rPr lang="en-GB" dirty="0"/>
              <a:t> is denoted as the </a:t>
            </a:r>
            <a:r>
              <a:rPr lang="en-GB" b="1" dirty="0"/>
              <a:t>number of epochs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/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7347567-8BB6-683A-FF12-C0219A38BC6F}"/>
              </a:ext>
            </a:extLst>
          </p:cNvPr>
          <p:cNvSpPr txBox="1"/>
          <p:nvPr/>
        </p:nvSpPr>
        <p:spPr>
          <a:xfrm>
            <a:off x="8628501" y="5197861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</a:t>
            </a:r>
            <a:r>
              <a:rPr lang="en-GB" b="1" dirty="0"/>
              <a:t>learning rate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5A80A36-73E3-F913-97DD-49B8F84D0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9C2BDF2D-4CC8-E253-FAA3-4FA8B1E9D058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B75F604-AF48-6447-C5A4-CEF4A5FA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61D4117-471A-6449-0DB7-07D4E0A5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1CEBB6-B7E0-64DD-92B7-64A6D6407880}"/>
              </a:ext>
            </a:extLst>
          </p:cNvPr>
          <p:cNvSpPr txBox="1"/>
          <p:nvPr/>
        </p:nvSpPr>
        <p:spPr>
          <a:xfrm>
            <a:off x="0" y="20348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Logistic Regression is a process of modelling the probability of a discrete outcome </a:t>
            </a:r>
          </a:p>
          <a:p>
            <a:pPr algn="ctr"/>
            <a:r>
              <a:rPr lang="en-GB" b="1" dirty="0"/>
              <a:t>given an input variable.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E212D0-BAC6-B64E-5337-ECA862605442}"/>
              </a:ext>
            </a:extLst>
          </p:cNvPr>
          <p:cNvSpPr txBox="1"/>
          <p:nvPr/>
        </p:nvSpPr>
        <p:spPr>
          <a:xfrm>
            <a:off x="1392693" y="3020618"/>
            <a:ext cx="940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most common logistic regression models a binary outcome: TRUE/FALSE, YES/NO, -1/1, 0/1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A82E47-51CB-025A-927E-E54CC4DCBD02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1343F0-698E-4899-88DE-38B50D2B8899}"/>
              </a:ext>
            </a:extLst>
          </p:cNvPr>
          <p:cNvSpPr txBox="1"/>
          <p:nvPr/>
        </p:nvSpPr>
        <p:spPr>
          <a:xfrm>
            <a:off x="1133388" y="4253274"/>
            <a:ext cx="37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a feature vector x, </a:t>
            </a:r>
          </a:p>
          <a:p>
            <a:pPr algn="ctr"/>
            <a:r>
              <a:rPr lang="en-GB" dirty="0"/>
              <a:t>logistic regression aims to 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/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E6234D94-AFC7-8D20-C8B4-1A9238DE2709}"/>
              </a:ext>
            </a:extLst>
          </p:cNvPr>
          <p:cNvSpPr/>
          <p:nvPr/>
        </p:nvSpPr>
        <p:spPr>
          <a:xfrm>
            <a:off x="5809397" y="4612999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FD7CA6-6942-103F-C19D-6C58C2C58E4A}"/>
              </a:ext>
            </a:extLst>
          </p:cNvPr>
          <p:cNvSpPr txBox="1"/>
          <p:nvPr/>
        </p:nvSpPr>
        <p:spPr>
          <a:xfrm>
            <a:off x="8012495" y="372943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/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Learning the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giving the best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for the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blipFill>
                <a:blip r:embed="rId3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/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blipFill>
                <a:blip r:embed="rId4"/>
                <a:stretch>
                  <a:fillRect l="-3008" t="-13043" r="-526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D9141E1-650F-BA58-2A7E-4836F830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B86F3CD-F057-8C59-D3B7-CD2914A328B9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A7EF8B-DD50-45CD-B7EE-141CBA912AD8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C9CDA413-4921-DE47-6334-E5CDCEA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B81E7C12-8DD1-92FE-48FE-38A1F4E9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Immagine 11" descr="Immagine che contiene linea&#10;&#10;Descrizione generata automaticamente">
            <a:extLst>
              <a:ext uri="{FF2B5EF4-FFF2-40B4-BE49-F238E27FC236}">
                <a16:creationId xmlns:a16="http://schemas.microsoft.com/office/drawing/2014/main" id="{B963BFE5-966B-941A-88D3-7FD4370D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60" y="3725416"/>
            <a:ext cx="2952200" cy="1856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/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blipFill>
                <a:blip r:embed="rId3"/>
                <a:stretch>
                  <a:fillRect l="-2116" t="-6977" r="-1587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/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blipFill>
                <a:blip r:embed="rId4"/>
                <a:stretch>
                  <a:fillRect l="-3817" t="-13043" r="-458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/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Activation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GB" dirty="0"/>
                  <a:t> is applied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blipFill>
                <a:blip r:embed="rId5"/>
                <a:stretch>
                  <a:fillRect l="-1455" t="-6667" r="-36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CE57B791-13B7-2790-1D78-4AFE790A8D47}"/>
              </a:ext>
            </a:extLst>
          </p:cNvPr>
          <p:cNvSpPr/>
          <p:nvPr/>
        </p:nvSpPr>
        <p:spPr>
          <a:xfrm>
            <a:off x="5809397" y="3333466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/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We need a function mapping input data into a probability, </a:t>
                </a:r>
              </a:p>
              <a:p>
                <a:pPr algn="ctr"/>
                <a:r>
                  <a:rPr lang="en-GB" dirty="0"/>
                  <a:t>i.e. within the range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blipFill>
                <a:blip r:embed="rId6"/>
                <a:stretch>
                  <a:fillRect l="-1095" t="-2740" r="-255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37D398-A49E-D9C6-5C90-694AEF24A8C6}"/>
              </a:ext>
            </a:extLst>
          </p:cNvPr>
          <p:cNvSpPr txBox="1"/>
          <p:nvPr/>
        </p:nvSpPr>
        <p:spPr>
          <a:xfrm>
            <a:off x="8282738" y="221164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Sigmoid Function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212B3A6-6FDF-8601-B610-764168F22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970E8DC-0FA0-5CC9-DA8B-F09D45167CA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5F18A0-2B14-D755-A094-3D8138F72163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/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In order to learn the best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</a:p>
              <a:p>
                <a:pPr algn="ctr"/>
                <a:r>
                  <a:rPr lang="en-GB" dirty="0"/>
                  <a:t>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we need a 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be minimized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blipFill>
                <a:blip r:embed="rId2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/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blipFill>
                <a:blip r:embed="rId3"/>
                <a:stretch>
                  <a:fillRect l="-860" t="-13043" r="-143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A45208D-49A6-4A56-C9D6-207A5952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EBB01037-663A-8C2C-1C08-0C28A97D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AA1F3D-D67C-B96C-A986-3A3F85D98C20}"/>
              </a:ext>
            </a:extLst>
          </p:cNvPr>
          <p:cNvSpPr txBox="1"/>
          <p:nvPr/>
        </p:nvSpPr>
        <p:spPr>
          <a:xfrm>
            <a:off x="2478289" y="4900397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single feature vector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19DCE3-8327-3D17-5128-4B0382010F69}"/>
              </a:ext>
            </a:extLst>
          </p:cNvPr>
          <p:cNvSpPr txBox="1"/>
          <p:nvPr/>
        </p:nvSpPr>
        <p:spPr>
          <a:xfrm>
            <a:off x="5286246" y="205818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Loss Function</a:t>
            </a:r>
          </a:p>
        </p:txBody>
      </p:sp>
      <p:pic>
        <p:nvPicPr>
          <p:cNvPr id="19" name="Immagine 18" descr="Immagine che contiene diagramma, linea, Diagramma, schizzo&#10;&#10;Descrizione generata automaticamente">
            <a:extLst>
              <a:ext uri="{FF2B5EF4-FFF2-40B4-BE49-F238E27FC236}">
                <a16:creationId xmlns:a16="http://schemas.microsoft.com/office/drawing/2014/main" id="{82D223B4-D60E-5F7B-76AE-15F404DF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48" y="3090712"/>
            <a:ext cx="3348256" cy="2798300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5B93756-E484-6ABC-D906-D823E6F44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5F6920F0-63CF-83A2-22F1-30E2B98DBCAD}"/>
              </a:ext>
            </a:extLst>
          </p:cNvPr>
          <p:cNvSpPr txBox="1">
            <a:spLocks/>
          </p:cNvSpPr>
          <p:nvPr/>
        </p:nvSpPr>
        <p:spPr>
          <a:xfrm>
            <a:off x="0" y="222683"/>
            <a:ext cx="8191745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D7EF4BB-6ACA-DB5A-057E-9D16777F52E2}"/>
              </a:ext>
            </a:extLst>
          </p:cNvPr>
          <p:cNvSpPr txBox="1"/>
          <p:nvPr/>
        </p:nvSpPr>
        <p:spPr>
          <a:xfrm>
            <a:off x="2704924" y="904299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D8168D36-62CD-C65A-CD99-7A1E76D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83F8E00F-8C6E-06BC-CF0A-94334F5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261824-5879-1A2E-96E5-55FDF31563F7}"/>
              </a:ext>
            </a:extLst>
          </p:cNvPr>
          <p:cNvSpPr txBox="1"/>
          <p:nvPr/>
        </p:nvSpPr>
        <p:spPr>
          <a:xfrm>
            <a:off x="3294135" y="14598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Cost Function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600765-8174-89CF-A679-877BA5A6F97A}"/>
              </a:ext>
            </a:extLst>
          </p:cNvPr>
          <p:cNvSpPr txBox="1"/>
          <p:nvPr/>
        </p:nvSpPr>
        <p:spPr>
          <a:xfrm>
            <a:off x="1717196" y="1961004"/>
            <a:ext cx="47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whole dataset (multiple feature 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/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Therefore,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keep being adjusted minimizing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until the local minimum (global optimum) has been reached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blipFill>
                <a:blip r:embed="rId2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/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blipFill>
                <a:blip r:embed="rId3"/>
                <a:stretch>
                  <a:fillRect l="-714" t="-4651" r="-428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/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blipFill>
                <a:blip r:embed="rId4"/>
                <a:stretch>
                  <a:fillRect l="-3125" t="-4651" r="-4688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 descr="Immagine che contiene diagramma, linea, schermata, Diagramma&#10;&#10;Descrizione generata automaticamente">
            <a:extLst>
              <a:ext uri="{FF2B5EF4-FFF2-40B4-BE49-F238E27FC236}">
                <a16:creationId xmlns:a16="http://schemas.microsoft.com/office/drawing/2014/main" id="{B604F3FD-0BDC-A4DB-A4F1-5E9EF615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1" y="845983"/>
            <a:ext cx="3498857" cy="2171704"/>
          </a:xfrm>
          <a:prstGeom prst="rect">
            <a:avLst/>
          </a:prstGeom>
        </p:spPr>
      </p:pic>
      <p:pic>
        <p:nvPicPr>
          <p:cNvPr id="33" name="Immagine 32" descr="Immagine che contiene diagramma, disegno, Elementi grafici, Policromia&#10;&#10;Descrizione generata automaticamente">
            <a:extLst>
              <a:ext uri="{FF2B5EF4-FFF2-40B4-BE49-F238E27FC236}">
                <a16:creationId xmlns:a16="http://schemas.microsoft.com/office/drawing/2014/main" id="{2F7A2B86-D474-0A9D-58D3-10569C049F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 b="16361"/>
          <a:stretch/>
        </p:blipFill>
        <p:spPr>
          <a:xfrm>
            <a:off x="8246762" y="3328639"/>
            <a:ext cx="3498857" cy="2683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/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learning rate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blipFill>
                <a:blip r:embed="rId7"/>
                <a:stretch>
                  <a:fillRect t="-3226" r="-1149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/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blipFill>
                <a:blip r:embed="rId8"/>
                <a:stretch>
                  <a:fillRect t="-116393" b="-177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F9C09D-305E-5A14-BDDC-828FC6EBCF53}"/>
              </a:ext>
            </a:extLst>
          </p:cNvPr>
          <p:cNvSpPr txBox="1"/>
          <p:nvPr/>
        </p:nvSpPr>
        <p:spPr>
          <a:xfrm>
            <a:off x="525868" y="5746734"/>
            <a:ext cx="717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adjustment procedure is called </a:t>
            </a:r>
            <a:r>
              <a:rPr lang="en-GB" b="1" dirty="0"/>
              <a:t>Back-Propagation</a:t>
            </a:r>
            <a:r>
              <a:rPr lang="en-GB" dirty="0"/>
              <a:t> and the algorithm</a:t>
            </a:r>
          </a:p>
          <a:p>
            <a:pPr algn="ctr"/>
            <a:r>
              <a:rPr lang="en-GB" dirty="0"/>
              <a:t>employed for optimization process is called </a:t>
            </a:r>
            <a:r>
              <a:rPr lang="en-GB" b="1" dirty="0"/>
              <a:t>Gradient Descent</a:t>
            </a:r>
            <a:endParaRPr lang="en-GB" dirty="0"/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E5FAEB3-27B6-1E05-C3E5-9DFBD3190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467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745</Words>
  <Application>Microsoft Macintosh PowerPoint</Application>
  <PresentationFormat>Widescreen</PresentationFormat>
  <Paragraphs>166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Aptos Light</vt:lpstr>
      <vt:lpstr>Arial</vt:lpstr>
      <vt:lpstr>Britannic Bold</vt:lpstr>
      <vt:lpstr>Calibri</vt:lpstr>
      <vt:lpstr>Cambria Math</vt:lpstr>
      <vt:lpstr>Walbaum Display</vt:lpstr>
      <vt:lpstr>BohoVogueVTI</vt:lpstr>
      <vt:lpstr>LOGISTIC REGRESSION for  Image Classification</vt:lpstr>
      <vt:lpstr>NEURON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for  Image Classification</dc:title>
  <dc:creator>Marco Muraro</dc:creator>
  <cp:lastModifiedBy>Marco Muraro</cp:lastModifiedBy>
  <cp:revision>12</cp:revision>
  <dcterms:created xsi:type="dcterms:W3CDTF">2023-11-14T13:54:51Z</dcterms:created>
  <dcterms:modified xsi:type="dcterms:W3CDTF">2023-11-16T16:26:17Z</dcterms:modified>
</cp:coreProperties>
</file>