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86" r:id="rId8"/>
    <p:sldId id="287" r:id="rId9"/>
    <p:sldId id="266" r:id="rId10"/>
    <p:sldId id="288" r:id="rId11"/>
    <p:sldId id="267" r:id="rId12"/>
    <p:sldId id="268" r:id="rId13"/>
    <p:sldId id="290" r:id="rId14"/>
    <p:sldId id="291" r:id="rId15"/>
    <p:sldId id="270" r:id="rId16"/>
    <p:sldId id="293" r:id="rId17"/>
    <p:sldId id="271" r:id="rId18"/>
    <p:sldId id="294" r:id="rId19"/>
    <p:sldId id="274" r:id="rId20"/>
    <p:sldId id="275" r:id="rId21"/>
    <p:sldId id="295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F3D"/>
    <a:srgbClr val="9A75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7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42198D-A78B-4550-9FFD-73D8C9F3F53C}" type="datetimeFigureOut">
              <a:rPr lang="it-IT" smtClean="0"/>
              <a:pPr/>
              <a:t>18/07/2011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C8327F-6B7B-470F-AF34-A7A7C757AC5C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72400" cy="26917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JAVA REAL-TIME: ANALISI DELL’ARCHITETTURA E VALUTAZIONE SPERIMENTALE DELLA PIATTAFORMA SOLARIS 10.9</a:t>
            </a:r>
            <a:endParaRPr lang="it-IT" b="1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4797152"/>
            <a:ext cx="1760240" cy="910952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Candidato:</a:t>
            </a:r>
          </a:p>
          <a:p>
            <a:r>
              <a:rPr lang="it-IT" dirty="0" smtClean="0"/>
              <a:t>Marco Nanni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4283968" y="4149080"/>
          <a:ext cx="3816424" cy="1872209"/>
        </p:xfrm>
        <a:graphic>
          <a:graphicData uri="http://schemas.openxmlformats.org/drawingml/2006/table">
            <a:tbl>
              <a:tblPr/>
              <a:tblGrid>
                <a:gridCol w="3816424"/>
              </a:tblGrid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RELATORE: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Eugenio Faldella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CORRELATORI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406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Chiar.mo Prof. Marco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Prandini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Dott. Ing.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Primiano</a:t>
                      </a:r>
                      <a:r>
                        <a:rPr lang="it-IT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it-IT" sz="2000" dirty="0" err="1">
                          <a:latin typeface="Times New Roman"/>
                          <a:ea typeface="Times New Roman"/>
                          <a:cs typeface="Times New Roman"/>
                        </a:rPr>
                        <a:t>Tucci</a:t>
                      </a:r>
                      <a:endParaRPr lang="it-IT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Prime sperimentazioni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4906888" cy="4767808"/>
          </a:xfrm>
        </p:spPr>
        <p:txBody>
          <a:bodyPr>
            <a:normAutofit/>
          </a:bodyPr>
          <a:lstStyle/>
          <a:p>
            <a:r>
              <a:rPr lang="it-IT" sz="2400" dirty="0" smtClean="0"/>
              <a:t>Verifica dell’esecuzione di un’applicazione composta da thread periodici dal comportamento noto</a:t>
            </a:r>
          </a:p>
          <a:p>
            <a:r>
              <a:rPr lang="it-IT" sz="2400" dirty="0" smtClean="0"/>
              <a:t>Politica di </a:t>
            </a:r>
            <a:r>
              <a:rPr lang="it-IT" sz="2400" dirty="0" err="1" smtClean="0"/>
              <a:t>scheduling</a:t>
            </a:r>
            <a:r>
              <a:rPr lang="it-IT" sz="2400" dirty="0" smtClean="0"/>
              <a:t> RMPO</a:t>
            </a:r>
          </a:p>
          <a:p>
            <a:r>
              <a:rPr lang="it-IT" sz="2400" dirty="0" smtClean="0"/>
              <a:t>Necessità di modellare un’esecuzione di durata desiderata: </a:t>
            </a:r>
            <a:r>
              <a:rPr lang="it-IT" sz="2400" dirty="0" err="1" smtClean="0"/>
              <a:t>BusyWait</a:t>
            </a:r>
            <a:endParaRPr lang="it-IT" sz="2400" dirty="0" smtClean="0"/>
          </a:p>
          <a:p>
            <a:r>
              <a:rPr lang="it-IT" sz="2400" dirty="0" smtClean="0"/>
              <a:t>Necessità di monitorare l’attività del sistema: </a:t>
            </a:r>
            <a:r>
              <a:rPr lang="it-IT" sz="2400" dirty="0" err="1" smtClean="0"/>
              <a:t>logging</a:t>
            </a:r>
            <a:endParaRPr lang="it-IT" sz="2400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5292080" y="2996952"/>
          <a:ext cx="3662684" cy="1006599"/>
        </p:xfrm>
        <a:graphic>
          <a:graphicData uri="http://schemas.openxmlformats.org/drawingml/2006/table">
            <a:tbl>
              <a:tblPr/>
              <a:tblGrid>
                <a:gridCol w="189061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</a:tblGrid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5580112" y="1484784"/>
          <a:ext cx="3240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324036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Proc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t.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Esec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periodo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10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4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14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12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292080" y="4077072"/>
            <a:ext cx="3672408" cy="255454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excecutionTime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it-IT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log.writeEndJob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66360"/>
          </a:xfrm>
        </p:spPr>
        <p:txBody>
          <a:bodyPr/>
          <a:lstStyle/>
          <a:p>
            <a:r>
              <a:rPr lang="it-IT" dirty="0" err="1" smtClean="0"/>
              <a:t>BusyWait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519492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Il thread può subire </a:t>
            </a:r>
            <a:r>
              <a:rPr lang="it-IT" dirty="0" err="1" smtClean="0"/>
              <a:t>preeemption</a:t>
            </a:r>
            <a:r>
              <a:rPr lang="it-IT" dirty="0" smtClean="0"/>
              <a:t>: </a:t>
            </a:r>
            <a:r>
              <a:rPr lang="it-IT" dirty="0" err="1" smtClean="0"/>
              <a:t>wait</a:t>
            </a:r>
            <a:r>
              <a:rPr lang="it-IT" dirty="0" smtClean="0"/>
              <a:t>() inutilizzabile. Necessità di realizzare un’esecuzione “vera”</a:t>
            </a:r>
          </a:p>
          <a:p>
            <a:r>
              <a:rPr lang="it-IT" dirty="0" smtClean="0"/>
              <a:t>Ciclo contenente operazioni di nessuna utilità pratica.</a:t>
            </a:r>
          </a:p>
          <a:p>
            <a:r>
              <a:rPr lang="it-IT" dirty="0" smtClean="0"/>
              <a:t>Il componente deve essere riutilizzabile su sistemi con capacità computazionali diverse: fase di inizializzazione iniziale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148064" y="1196752"/>
            <a:ext cx="3744416" cy="2304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algn="r"/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   	 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19256" cy="780696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logging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4546848" cy="4623792"/>
          </a:xfrm>
        </p:spPr>
        <p:txBody>
          <a:bodyPr>
            <a:normAutofit/>
          </a:bodyPr>
          <a:lstStyle/>
          <a:p>
            <a:r>
              <a:rPr lang="it-IT" dirty="0" smtClean="0"/>
              <a:t>Necessità di scritture rapide e senza problemi di sincronizzazione</a:t>
            </a:r>
          </a:p>
          <a:p>
            <a:r>
              <a:rPr lang="it-IT" dirty="0" smtClean="0"/>
              <a:t>Una zona di memoria riservata per ogni entità</a:t>
            </a:r>
          </a:p>
          <a:p>
            <a:r>
              <a:rPr lang="it-IT" dirty="0" smtClean="0"/>
              <a:t>Alla fine dell’esecuzione una serie di utility permettono di unire i fari log e fornire un risultato in forma </a:t>
            </a:r>
            <a:r>
              <a:rPr lang="it-IT" dirty="0" err="1" smtClean="0"/>
              <a:t>user-</a:t>
            </a:r>
            <a:r>
              <a:rPr lang="it-IT" dirty="0" smtClean="0"/>
              <a:t> </a:t>
            </a:r>
            <a:r>
              <a:rPr lang="it-IT" dirty="0" err="1" smtClean="0"/>
              <a:t>friendly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148064" y="1196752"/>
            <a:ext cx="367240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excecutionTime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it-IT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log.writeEndJob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220072" y="4365104"/>
            <a:ext cx="367240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Log.merge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(log1, log2,..);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866360"/>
          </a:xfrm>
        </p:spPr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412776"/>
            <a:ext cx="8147248" cy="701432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Il comportamento dell’applicazione è conforme a quello atteso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467544" y="4293096"/>
          <a:ext cx="3662684" cy="1006599"/>
        </p:xfrm>
        <a:graphic>
          <a:graphicData uri="http://schemas.openxmlformats.org/drawingml/2006/table">
            <a:tbl>
              <a:tblPr/>
              <a:tblGrid>
                <a:gridCol w="189061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189638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  <a:gridCol w="217391"/>
              </a:tblGrid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390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t-IT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95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it-IT" sz="105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600" dirty="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it-IT" sz="105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755576" y="2492896"/>
          <a:ext cx="32403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</a:tblGrid>
              <a:tr h="324036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Proc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t.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Esec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periodo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10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4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14</a:t>
                      </a:r>
                      <a:endParaRPr lang="it-IT" sz="1600" dirty="0"/>
                    </a:p>
                  </a:txBody>
                  <a:tcPr/>
                </a:tc>
              </a:tr>
              <a:tr h="32403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T3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12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19256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di RMPO – Verso EDF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67544" y="1746211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it-IT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RMPO non riesce a garantire la </a:t>
            </a:r>
            <a:r>
              <a:rPr kumimoji="0" lang="it-IT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schedulabilità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il carico computazionale cresce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77072"/>
            <a:ext cx="6690320" cy="15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708920"/>
            <a:ext cx="3456384" cy="116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gnaposto contenuto 2"/>
          <p:cNvSpPr txBox="1">
            <a:spLocks/>
          </p:cNvSpPr>
          <p:nvPr/>
        </p:nvSpPr>
        <p:spPr>
          <a:xfrm>
            <a:off x="395536" y="5661248"/>
            <a:ext cx="8147248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it-IT" sz="2600" noProof="0" dirty="0" smtClean="0"/>
              <a:t>L’applicazione sarebbe schedulabile secondo una strategia a priorità dinamica </a:t>
            </a:r>
            <a:r>
              <a:rPr lang="it-IT" sz="2600" dirty="0" smtClean="0"/>
              <a:t>come EDF</a:t>
            </a:r>
            <a:endParaRPr kumimoji="0" lang="it-IT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EDF: in esecuzione job con </a:t>
            </a:r>
            <a:r>
              <a:rPr lang="it-IT" dirty="0" err="1" smtClean="0"/>
              <a:t>deadline</a:t>
            </a:r>
            <a:r>
              <a:rPr lang="it-IT" dirty="0" smtClean="0"/>
              <a:t> più imminente</a:t>
            </a:r>
          </a:p>
          <a:p>
            <a:r>
              <a:rPr lang="it-IT" dirty="0" smtClean="0"/>
              <a:t>Tre livelli di priorità:</a:t>
            </a:r>
          </a:p>
          <a:p>
            <a:pPr lvl="1"/>
            <a:r>
              <a:rPr lang="it-IT" dirty="0" smtClean="0"/>
              <a:t>Alta</a:t>
            </a:r>
          </a:p>
          <a:p>
            <a:pPr lvl="1"/>
            <a:r>
              <a:rPr lang="it-IT" dirty="0" smtClean="0"/>
              <a:t>Media</a:t>
            </a:r>
          </a:p>
          <a:p>
            <a:pPr lvl="1"/>
            <a:r>
              <a:rPr lang="it-IT" dirty="0" smtClean="0"/>
              <a:t>Bassa</a:t>
            </a:r>
          </a:p>
          <a:p>
            <a:r>
              <a:rPr lang="it-IT" dirty="0" smtClean="0"/>
              <a:t>Coda dei processi pronti ordinati secondo la prossima </a:t>
            </a:r>
            <a:r>
              <a:rPr lang="it-IT" dirty="0" err="1" smtClean="0"/>
              <a:t>deadline</a:t>
            </a:r>
            <a:r>
              <a:rPr lang="it-IT" dirty="0" smtClean="0"/>
              <a:t> a bassa priorità</a:t>
            </a:r>
          </a:p>
          <a:p>
            <a:r>
              <a:rPr lang="it-IT" dirty="0" smtClean="0"/>
              <a:t>Il processo a </a:t>
            </a:r>
            <a:r>
              <a:rPr lang="it-IT" dirty="0" err="1" smtClean="0"/>
              <a:t>deadline</a:t>
            </a:r>
            <a:r>
              <a:rPr lang="it-IT" dirty="0" smtClean="0"/>
              <a:t> più imminente esegue a priorità media</a:t>
            </a:r>
          </a:p>
          <a:p>
            <a:r>
              <a:rPr lang="it-IT" dirty="0" smtClean="0"/>
              <a:t>Thread eseguono prologo ed epilogo a priorità massima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Uno scheduler EDF per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Il prologo:</a:t>
            </a:r>
          </a:p>
          <a:p>
            <a:pPr lvl="1"/>
            <a:r>
              <a:rPr lang="it-IT" dirty="0" smtClean="0"/>
              <a:t>Inserisce il thread nella coda o in esecuzione ponendolo alla priorità più adatta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L’epilogo:</a:t>
            </a:r>
          </a:p>
          <a:p>
            <a:pPr lvl="1"/>
            <a:r>
              <a:rPr lang="it-IT" dirty="0" smtClean="0"/>
              <a:t>Estrae, se presente, il primo thread dalla coda e lo pone in esecuzione. Thread uscente lasciato a priorità max per non subire preemption in prossima </a:t>
            </a:r>
            <a:r>
              <a:rPr lang="it-IT" dirty="0" err="1" smtClean="0"/>
              <a:t>release</a:t>
            </a:r>
            <a:r>
              <a:rPr lang="it-IT" dirty="0" smtClean="0"/>
              <a:t>.</a:t>
            </a:r>
          </a:p>
        </p:txBody>
      </p:sp>
      <p:sp>
        <p:nvSpPr>
          <p:cNvPr id="4" name="Rettangolo 3"/>
          <p:cNvSpPr/>
          <p:nvPr/>
        </p:nvSpPr>
        <p:spPr>
          <a:xfrm>
            <a:off x="5148064" y="292494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5652120" y="292494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156176" y="292494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660232" y="292494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4932040" y="2420888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300192" y="1772816"/>
            <a:ext cx="50405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5148064" y="558924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652120" y="558924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6156176" y="558924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6660232" y="558924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4860032" y="4941168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024 L 0.0592 0.000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74456E-6 L 0.05521 1.74456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0.00532 L -0.00798 0.1680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0.10642 -0.1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0101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92593E-6 L -0.02361 -0.10508 " pathEditMode="relative" ptsTypes="AA"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00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Confronto performance tra EDF e RMPO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517232"/>
            <a:ext cx="8003232" cy="807368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Scheduler</a:t>
            </a:r>
            <a:r>
              <a:rPr lang="it-IT" dirty="0" smtClean="0"/>
              <a:t> robusto anche in caso di accessi a risorse condivise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84784"/>
            <a:ext cx="2808312" cy="100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Immagin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564904"/>
            <a:ext cx="619268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221088"/>
            <a:ext cx="6048672" cy="112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1331640" y="27809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RMPO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331640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EDF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La politica di default di Java real-time in caso di deadline miss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509744"/>
          </a:xfrm>
        </p:spPr>
        <p:txBody>
          <a:bodyPr>
            <a:normAutofit/>
          </a:bodyPr>
          <a:lstStyle/>
          <a:p>
            <a:r>
              <a:rPr lang="it-IT" dirty="0" smtClean="0"/>
              <a:t>Se non si  specifica un </a:t>
            </a:r>
            <a:r>
              <a:rPr lang="it-IT" dirty="0" err="1" smtClean="0"/>
              <a:t>handler</a:t>
            </a:r>
            <a:r>
              <a:rPr lang="it-IT" dirty="0" smtClean="0"/>
              <a:t>, chiamata a </a:t>
            </a:r>
            <a:r>
              <a:rPr lang="it-IT" dirty="0" err="1" smtClean="0"/>
              <a:t>waitForNextPeriod</a:t>
            </a:r>
            <a:r>
              <a:rPr lang="it-IT" dirty="0" smtClean="0"/>
              <a:t> non bloccante qualora sia già passato l’istante di </a:t>
            </a:r>
            <a:r>
              <a:rPr lang="it-IT" dirty="0" err="1" smtClean="0"/>
              <a:t>release</a:t>
            </a:r>
            <a:r>
              <a:rPr lang="it-IT" dirty="0" smtClean="0"/>
              <a:t> del prossimo Job.</a:t>
            </a:r>
          </a:p>
          <a:p>
            <a:r>
              <a:rPr lang="it-IT" dirty="0" smtClean="0"/>
              <a:t>L’esecuzione del job non viene interrotta</a:t>
            </a:r>
          </a:p>
          <a:p>
            <a:r>
              <a:rPr lang="it-IT" dirty="0" smtClean="0"/>
              <a:t>Il comportamento è conforme alla politica ASAP</a:t>
            </a:r>
          </a:p>
          <a:p>
            <a:r>
              <a:rPr lang="it-IT" dirty="0" smtClean="0"/>
              <a:t>ASAP cerca di preservare la frequenza dell’esecuzione dei job.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>
            <a:off x="1043608" y="6165304"/>
            <a:ext cx="72728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rot="5400000" flipH="1" flipV="1">
            <a:off x="2555776" y="59492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rot="5400000" flipH="1" flipV="1">
            <a:off x="4499992" y="59492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5400000" flipH="1" flipV="1">
            <a:off x="6228184" y="594928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1043608" y="5877272"/>
            <a:ext cx="2304256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334786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788024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  <p:sp>
        <p:nvSpPr>
          <p:cNvPr id="14" name="Rettangolo 13"/>
          <p:cNvSpPr/>
          <p:nvPr/>
        </p:nvSpPr>
        <p:spPr>
          <a:xfrm>
            <a:off x="6516216" y="5877272"/>
            <a:ext cx="1368152" cy="288032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job4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tangolo 50"/>
          <p:cNvSpPr/>
          <p:nvPr/>
        </p:nvSpPr>
        <p:spPr>
          <a:xfrm>
            <a:off x="4211960" y="6093296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539552" y="2204864"/>
            <a:ext cx="7128792" cy="288032"/>
          </a:xfrm>
          <a:prstGeom prst="rect">
            <a:avLst/>
          </a:prstGeom>
          <a:solidFill>
            <a:srgbClr val="03DF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7943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Limiti della politica ASAP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259228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Non aiuta ad alleggerire situazioni di sovraccarico del sistema</a:t>
            </a:r>
          </a:p>
          <a:p>
            <a:r>
              <a:rPr lang="it-IT" dirty="0" smtClean="0"/>
              <a:t>L’esecuzione del job può durare una quantità indefinita di tempo bloccando il sistema</a:t>
            </a:r>
          </a:p>
          <a:p>
            <a:r>
              <a:rPr lang="it-IT" dirty="0" smtClean="0"/>
              <a:t>La </a:t>
            </a:r>
            <a:r>
              <a:rPr lang="it-IT" dirty="0" err="1" smtClean="0"/>
              <a:t>poltica</a:t>
            </a:r>
            <a:r>
              <a:rPr lang="it-IT" dirty="0" smtClean="0"/>
              <a:t> SKIP allevia il sovraccarico del sistema non schedulando altri job nel periodo successivo.</a:t>
            </a:r>
          </a:p>
          <a:p>
            <a:endParaRPr lang="it-IT" dirty="0" smtClean="0"/>
          </a:p>
          <a:p>
            <a:endParaRPr lang="it-IT" dirty="0"/>
          </a:p>
        </p:txBody>
      </p:sp>
      <p:cxnSp>
        <p:nvCxnSpPr>
          <p:cNvPr id="4" name="Connettore 2 3"/>
          <p:cNvCxnSpPr/>
          <p:nvPr/>
        </p:nvCxnSpPr>
        <p:spPr>
          <a:xfrm>
            <a:off x="539552" y="24928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539552" y="1916832"/>
            <a:ext cx="3096344" cy="288032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3635896" y="1916832"/>
            <a:ext cx="1368152" cy="288032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4932040" y="1916832"/>
            <a:ext cx="1368152" cy="288032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6300192" y="1916832"/>
            <a:ext cx="1368152" cy="288032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" name="Connettore 1 4"/>
          <p:cNvCxnSpPr/>
          <p:nvPr/>
        </p:nvCxnSpPr>
        <p:spPr>
          <a:xfrm rot="5400000" flipH="1" flipV="1">
            <a:off x="2087724" y="1952836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55679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55679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55679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nettore 1 17"/>
          <p:cNvCxnSpPr/>
          <p:nvPr/>
        </p:nvCxnSpPr>
        <p:spPr>
          <a:xfrm rot="5400000" flipH="1" flipV="1">
            <a:off x="4067944" y="2348880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 rot="5400000" flipH="1" flipV="1">
            <a:off x="7308304" y="2348880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54317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56490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Connettore 1 31"/>
          <p:cNvCxnSpPr/>
          <p:nvPr/>
        </p:nvCxnSpPr>
        <p:spPr>
          <a:xfrm rot="5400000" flipH="1" flipV="1">
            <a:off x="4247964" y="1974568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rot="5400000" flipH="1" flipV="1">
            <a:off x="5760132" y="1952836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539552" y="6093296"/>
            <a:ext cx="2952328" cy="266300"/>
          </a:xfrm>
          <a:prstGeom prst="rect">
            <a:avLst/>
          </a:prstGeom>
          <a:solidFill>
            <a:srgbClr val="03DF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539552" y="5805264"/>
            <a:ext cx="2952328" cy="266300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4499992" y="5805264"/>
            <a:ext cx="1224136" cy="288032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6012160" y="5783532"/>
            <a:ext cx="1368152" cy="288032"/>
          </a:xfrm>
          <a:prstGeom prst="rect">
            <a:avLst/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9" name="Connettore 1 38"/>
          <p:cNvCxnSpPr/>
          <p:nvPr/>
        </p:nvCxnSpPr>
        <p:spPr>
          <a:xfrm rot="5400000" flipH="1" flipV="1">
            <a:off x="2087724" y="5819536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229200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ttore 1 42"/>
          <p:cNvCxnSpPr/>
          <p:nvPr/>
        </p:nvCxnSpPr>
        <p:spPr>
          <a:xfrm rot="5400000" flipH="1" flipV="1">
            <a:off x="4031940" y="6201308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rot="5400000" flipH="1" flipV="1">
            <a:off x="7380312" y="6237312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1 46"/>
          <p:cNvCxnSpPr/>
          <p:nvPr/>
        </p:nvCxnSpPr>
        <p:spPr>
          <a:xfrm rot="5400000" flipH="1" flipV="1">
            <a:off x="4247964" y="5841268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rot="5400000" flipH="1" flipV="1">
            <a:off x="5760132" y="5819536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ttangolo 48"/>
          <p:cNvSpPr/>
          <p:nvPr/>
        </p:nvSpPr>
        <p:spPr>
          <a:xfrm>
            <a:off x="3491880" y="6093296"/>
            <a:ext cx="50405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4499992" y="6093296"/>
            <a:ext cx="1224136" cy="266300"/>
          </a:xfrm>
          <a:prstGeom prst="rect">
            <a:avLst/>
          </a:prstGeom>
          <a:solidFill>
            <a:srgbClr val="03DF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/>
          <p:cNvSpPr/>
          <p:nvPr/>
        </p:nvSpPr>
        <p:spPr>
          <a:xfrm>
            <a:off x="5724128" y="6093296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/>
          <p:cNvCxnSpPr/>
          <p:nvPr/>
        </p:nvCxnSpPr>
        <p:spPr>
          <a:xfrm>
            <a:off x="539552" y="6359596"/>
            <a:ext cx="77048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I sistemi in tempo reale</a:t>
            </a:r>
          </a:p>
          <a:p>
            <a:r>
              <a:rPr lang="it-IT" dirty="0" smtClean="0"/>
              <a:t>I limiti di Java come piattaforma in tempo reale</a:t>
            </a:r>
          </a:p>
          <a:p>
            <a:r>
              <a:rPr lang="it-IT" dirty="0" smtClean="0"/>
              <a:t>La specifica Java </a:t>
            </a:r>
            <a:r>
              <a:rPr lang="it-IT" dirty="0" err="1" smtClean="0"/>
              <a:t>Real</a:t>
            </a:r>
            <a:r>
              <a:rPr lang="it-IT" dirty="0" smtClean="0"/>
              <a:t> – </a:t>
            </a:r>
            <a:r>
              <a:rPr lang="it-IT" dirty="0" err="1" smtClean="0"/>
              <a:t>Time</a:t>
            </a:r>
            <a:r>
              <a:rPr lang="it-IT" dirty="0" smtClean="0"/>
              <a:t> (RTSJ)</a:t>
            </a:r>
          </a:p>
          <a:p>
            <a:r>
              <a:rPr lang="it-IT" dirty="0" smtClean="0"/>
              <a:t>Primi esperimenti con Java </a:t>
            </a:r>
            <a:r>
              <a:rPr lang="it-IT" dirty="0" err="1" smtClean="0"/>
              <a:t>RealTime</a:t>
            </a:r>
            <a:endParaRPr lang="it-IT" dirty="0" smtClean="0"/>
          </a:p>
          <a:p>
            <a:r>
              <a:rPr lang="it-IT" dirty="0" smtClean="0"/>
              <a:t>Lo scheduling di default e lo scheduler EDF</a:t>
            </a:r>
          </a:p>
          <a:p>
            <a:r>
              <a:rPr lang="it-IT" dirty="0" smtClean="0"/>
              <a:t>Analisi della politica di default di gestione dei deadline miss e delle sue criticità</a:t>
            </a:r>
          </a:p>
          <a:p>
            <a:r>
              <a:rPr lang="it-IT" dirty="0" smtClean="0"/>
              <a:t>Realizzazione della politica SKIP in java Real-Time</a:t>
            </a:r>
          </a:p>
          <a:p>
            <a:r>
              <a:rPr lang="it-IT" dirty="0" smtClean="0"/>
              <a:t>Realizzazione della politica SKIPSTOP in java Real-Time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Se si specifica un </a:t>
            </a:r>
            <a:r>
              <a:rPr lang="it-IT" dirty="0" err="1" smtClean="0"/>
              <a:t>deadlineMissHandler</a:t>
            </a:r>
            <a:r>
              <a:rPr lang="it-IT" dirty="0" smtClean="0"/>
              <a:t> nei </a:t>
            </a:r>
            <a:r>
              <a:rPr lang="it-IT" dirty="0" err="1" smtClean="0"/>
              <a:t>Release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chiamata di </a:t>
            </a:r>
            <a:r>
              <a:rPr lang="it-IT" dirty="0" err="1" smtClean="0"/>
              <a:t>WaitForNextPeriod</a:t>
            </a:r>
            <a:r>
              <a:rPr lang="it-IT" dirty="0" smtClean="0"/>
              <a:t> bloccante </a:t>
            </a:r>
            <a:r>
              <a:rPr lang="it-IT" dirty="0" err="1" smtClean="0"/>
              <a:t>finchè</a:t>
            </a:r>
            <a:r>
              <a:rPr lang="it-IT" dirty="0" smtClean="0"/>
              <a:t> non viene chiamato il metodo </a:t>
            </a:r>
            <a:r>
              <a:rPr lang="it-IT" dirty="0" err="1" smtClean="0"/>
              <a:t>schedulePeriodic</a:t>
            </a:r>
            <a:r>
              <a:rPr lang="it-IT" dirty="0" smtClean="0"/>
              <a:t> sul thread.</a:t>
            </a:r>
          </a:p>
          <a:p>
            <a:r>
              <a:rPr lang="it-IT" dirty="0" smtClean="0"/>
              <a:t>Se </a:t>
            </a:r>
            <a:r>
              <a:rPr lang="it-IT" dirty="0" err="1" smtClean="0"/>
              <a:t>handler</a:t>
            </a:r>
            <a:r>
              <a:rPr lang="it-IT" dirty="0" smtClean="0"/>
              <a:t> effettua </a:t>
            </a:r>
            <a:r>
              <a:rPr lang="it-IT" dirty="0" err="1" smtClean="0"/>
              <a:t>schedule</a:t>
            </a:r>
            <a:r>
              <a:rPr lang="it-IT" dirty="0" smtClean="0"/>
              <a:t> </a:t>
            </a:r>
            <a:r>
              <a:rPr lang="it-IT" dirty="0" err="1" smtClean="0"/>
              <a:t>Periodic</a:t>
            </a:r>
            <a:r>
              <a:rPr lang="it-IT" dirty="0" smtClean="0"/>
              <a:t> Comportamento ASAP</a:t>
            </a:r>
          </a:p>
          <a:p>
            <a:r>
              <a:rPr lang="it-IT" dirty="0" smtClean="0"/>
              <a:t>Se il thread sfora più </a:t>
            </a:r>
            <a:r>
              <a:rPr lang="it-IT" dirty="0" err="1" smtClean="0"/>
              <a:t>deadline</a:t>
            </a:r>
            <a:r>
              <a:rPr lang="it-IT" dirty="0" smtClean="0"/>
              <a:t> l’</a:t>
            </a:r>
            <a:r>
              <a:rPr lang="it-IT" dirty="0" err="1" smtClean="0"/>
              <a:t>handler</a:t>
            </a:r>
            <a:r>
              <a:rPr lang="it-IT" dirty="0" smtClean="0"/>
              <a:t> viene chiamato ad ogni violazione</a:t>
            </a:r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L’implementazione della politica 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3682752" cy="4389120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Flag</a:t>
            </a:r>
            <a:r>
              <a:rPr lang="it-IT" dirty="0" smtClean="0"/>
              <a:t> che permette al thread di differenziare </a:t>
            </a:r>
            <a:r>
              <a:rPr lang="it-IT" dirty="0" err="1" smtClean="0"/>
              <a:t>release</a:t>
            </a:r>
            <a:r>
              <a:rPr lang="it-IT" dirty="0" smtClean="0"/>
              <a:t> normali da quelle “di recupero”.</a:t>
            </a:r>
          </a:p>
          <a:p>
            <a:r>
              <a:rPr lang="it-IT" dirty="0" smtClean="0"/>
              <a:t>Codice da eseguire in </a:t>
            </a:r>
            <a:r>
              <a:rPr lang="it-IT" dirty="0" err="1" smtClean="0"/>
              <a:t>release</a:t>
            </a:r>
            <a:r>
              <a:rPr lang="it-IT" dirty="0" smtClean="0"/>
              <a:t> di recupero contenuto nell’</a:t>
            </a:r>
            <a:r>
              <a:rPr lang="it-IT" dirty="0" err="1" smtClean="0"/>
              <a:t>handler</a:t>
            </a:r>
            <a:endParaRPr lang="it-IT" dirty="0" smtClean="0"/>
          </a:p>
          <a:p>
            <a:r>
              <a:rPr lang="it-IT" dirty="0" err="1" smtClean="0"/>
              <a:t>SkipHandler</a:t>
            </a:r>
            <a:r>
              <a:rPr lang="it-IT" dirty="0" smtClean="0"/>
              <a:t> contiene contatore delle </a:t>
            </a:r>
            <a:r>
              <a:rPr lang="it-IT" dirty="0" err="1" smtClean="0"/>
              <a:t>deadline</a:t>
            </a:r>
            <a:r>
              <a:rPr lang="it-IT" dirty="0" smtClean="0"/>
              <a:t> violate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499992" y="1124744"/>
            <a:ext cx="4320480" cy="329320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bw.busyWait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499992" y="4509120"/>
            <a:ext cx="4320480" cy="23083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deadlineMissCount++;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8368"/>
          </a:xfrm>
        </p:spPr>
        <p:txBody>
          <a:bodyPr>
            <a:normAutofit/>
          </a:bodyPr>
          <a:lstStyle/>
          <a:p>
            <a:r>
              <a:rPr lang="it-IT" dirty="0" smtClean="0"/>
              <a:t>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965184"/>
          </a:xfrm>
        </p:spPr>
        <p:txBody>
          <a:bodyPr>
            <a:normAutofit/>
          </a:bodyPr>
          <a:lstStyle/>
          <a:p>
            <a:r>
              <a:rPr lang="it-IT" dirty="0" smtClean="0"/>
              <a:t>Occorre evitare che un job possa eseguire per un tempo di lunghezza indefinita</a:t>
            </a:r>
          </a:p>
          <a:p>
            <a:r>
              <a:rPr lang="it-IT" dirty="0" smtClean="0"/>
              <a:t>Tollerato un numero di violazioni consecutive pari ad un valore specificato</a:t>
            </a:r>
          </a:p>
          <a:p>
            <a:r>
              <a:rPr lang="it-IT" dirty="0" smtClean="0"/>
              <a:t>Se si raggiunge la soglia l’esecuzione viene interrotta in modo sicuro</a:t>
            </a:r>
          </a:p>
          <a:p>
            <a:r>
              <a:rPr lang="it-IT" dirty="0" smtClean="0"/>
              <a:t>I job persi non vengono recuperati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pSp>
        <p:nvGrpSpPr>
          <p:cNvPr id="6145" name="Group 1"/>
          <p:cNvGrpSpPr>
            <a:grpSpLocks noChangeAspect="1"/>
          </p:cNvGrpSpPr>
          <p:nvPr/>
        </p:nvGrpSpPr>
        <p:grpSpPr bwMode="auto">
          <a:xfrm>
            <a:off x="1259632" y="4615875"/>
            <a:ext cx="5616624" cy="2112570"/>
            <a:chOff x="1843" y="10043"/>
            <a:chExt cx="7862" cy="3496"/>
          </a:xfrm>
        </p:grpSpPr>
        <p:sp>
          <p:nvSpPr>
            <p:cNvPr id="6160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843" y="10043"/>
              <a:ext cx="7862" cy="349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9" name="AutoShape 15"/>
            <p:cNvSpPr>
              <a:spLocks noChangeShapeType="1"/>
            </p:cNvSpPr>
            <p:nvPr/>
          </p:nvSpPr>
          <p:spPr bwMode="auto">
            <a:xfrm>
              <a:off x="2220" y="12228"/>
              <a:ext cx="72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8" name="AutoShape 14"/>
            <p:cNvSpPr>
              <a:spLocks noChangeShapeType="1"/>
            </p:cNvSpPr>
            <p:nvPr/>
          </p:nvSpPr>
          <p:spPr bwMode="auto">
            <a:xfrm flipV="1">
              <a:off x="3255" y="11265"/>
              <a:ext cx="1" cy="1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7" name="AutoShape 13"/>
            <p:cNvSpPr>
              <a:spLocks noChangeShapeType="1"/>
            </p:cNvSpPr>
            <p:nvPr/>
          </p:nvSpPr>
          <p:spPr bwMode="auto">
            <a:xfrm flipV="1">
              <a:off x="4530" y="11265"/>
              <a:ext cx="1" cy="1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6" name="AutoShape 12"/>
            <p:cNvSpPr>
              <a:spLocks noChangeShapeType="1"/>
            </p:cNvSpPr>
            <p:nvPr/>
          </p:nvSpPr>
          <p:spPr bwMode="auto">
            <a:xfrm flipV="1">
              <a:off x="5862" y="11265"/>
              <a:ext cx="1" cy="1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5" name="AutoShape 11"/>
            <p:cNvSpPr>
              <a:spLocks noChangeShapeType="1"/>
            </p:cNvSpPr>
            <p:nvPr/>
          </p:nvSpPr>
          <p:spPr bwMode="auto">
            <a:xfrm flipV="1">
              <a:off x="7094" y="11327"/>
              <a:ext cx="1" cy="1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220" y="11805"/>
              <a:ext cx="3642" cy="424"/>
            </a:xfrm>
            <a:prstGeom prst="rect">
              <a:avLst/>
            </a:prstGeom>
            <a:solidFill>
              <a:srgbClr val="92CDD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Job1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7094" y="11804"/>
              <a:ext cx="841" cy="424"/>
            </a:xfrm>
            <a:prstGeom prst="rect">
              <a:avLst/>
            </a:prstGeom>
            <a:solidFill>
              <a:srgbClr val="92CDD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05867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Job2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52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periodo1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825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periodo2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5247" y="12525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periodo3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6630" y="12542"/>
              <a:ext cx="1305" cy="7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Deadline / periodo4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862" y="11804"/>
              <a:ext cx="541" cy="4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6DDE8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>
              <a:outerShdw dist="28398" dir="3806097" algn="ctr" rotWithShape="0">
                <a:srgbClr val="205867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 rot="3702451">
              <a:off x="6066" y="10909"/>
              <a:ext cx="270" cy="978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5445" y="10441"/>
              <a:ext cx="2085" cy="6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Chiamata handler ed interruzione thread</a:t>
              </a:r>
              <a:endParaRPr kumimoji="0" lang="it-IT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Il trasferimento asincrono di 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RTSJ prevede di poter dichiarare un metodo interrompibile inserendo una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nella </a:t>
            </a:r>
            <a:r>
              <a:rPr lang="it-IT" dirty="0" err="1" smtClean="0"/>
              <a:t>throw-List</a:t>
            </a:r>
            <a:r>
              <a:rPr lang="it-IT" dirty="0" smtClean="0"/>
              <a:t> del metodo</a:t>
            </a:r>
          </a:p>
          <a:p>
            <a:endParaRPr lang="it-IT" dirty="0" smtClean="0"/>
          </a:p>
          <a:p>
            <a:r>
              <a:rPr lang="it-IT" dirty="0" smtClean="0"/>
              <a:t>Se si chiama il metodo interrupt del thread mentre sta eseguendo un metodo interrompibile la </a:t>
            </a:r>
            <a:r>
              <a:rPr lang="it-IT" dirty="0" err="1" smtClean="0"/>
              <a:t>AsyncronouslyInterruptedException</a:t>
            </a:r>
            <a:r>
              <a:rPr lang="it-IT" dirty="0" smtClean="0"/>
              <a:t>  viene lanciata e si può gestire l’interruzione nel blocco catch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Implementazione della politica SKIPSTOP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99992" y="1484784"/>
            <a:ext cx="4499992" cy="48245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onDeadlineMiss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  deadlineMissCount++;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deadlineMissCount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=threshlod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it-IT" sz="6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managedThread.interrupt</a:t>
            </a:r>
            <a:r>
              <a:rPr lang="it-IT" sz="6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it-IT" sz="6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600" dirty="0" err="1" smtClean="0">
                <a:latin typeface="Courier New" pitchFamily="49" charset="0"/>
                <a:cs typeface="Courier New" pitchFamily="49" charset="0"/>
              </a:rPr>
              <a:t>managedThread.schedulePeriodic</a:t>
            </a: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it-IT" sz="6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managePendigRelease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deadlineMissCount--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(deadlineMissCount==0)</a:t>
            </a: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managedThread.setNormalMode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6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it-IT" sz="6400" smtClean="0">
                <a:latin typeface="Courier New" pitchFamily="49" charset="0"/>
                <a:cs typeface="Courier New" pitchFamily="49" charset="0"/>
              </a:rPr>
              <a:t>…</a:t>
            </a:r>
            <a:endParaRPr lang="it-IT" sz="6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6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323528" y="1484785"/>
            <a:ext cx="3816424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numberOfIterations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normalMode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log.writeStartJob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bw.interrumpiblebusyWait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excexutionTime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);}</a:t>
            </a:r>
            <a:endParaRPr lang="it-IT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AsynchronouslyInterruptedException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it-IT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log.writeInterruptedThread</a:t>
            </a:r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logger.writeEndJob</a:t>
            </a:r>
            <a:r>
              <a:rPr lang="it-IT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else    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handler.managePendingRelease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waitForNextPeriod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tangolo 52"/>
          <p:cNvSpPr/>
          <p:nvPr/>
        </p:nvSpPr>
        <p:spPr>
          <a:xfrm>
            <a:off x="1547664" y="2132856"/>
            <a:ext cx="6120680" cy="216024"/>
          </a:xfrm>
          <a:prstGeom prst="rect">
            <a:avLst/>
          </a:prstGeom>
          <a:solidFill>
            <a:srgbClr val="03DF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01037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Risultati – confronto delle tre politiche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>
            <a:off x="1547664" y="2348880"/>
            <a:ext cx="61926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547664" y="1916832"/>
            <a:ext cx="273630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4788024" y="1916832"/>
            <a:ext cx="50405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5292080" y="1916832"/>
            <a:ext cx="648072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4211960" y="1916832"/>
            <a:ext cx="57606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/>
        </p:nvSpPr>
        <p:spPr>
          <a:xfrm>
            <a:off x="5940152" y="1916832"/>
            <a:ext cx="57606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6516216" y="1916832"/>
            <a:ext cx="57606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7092280" y="1916832"/>
            <a:ext cx="57606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 rot="5400000" flipH="1" flipV="1">
            <a:off x="3671900" y="202484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rot="5400000">
            <a:off x="2879812" y="202484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rot="5400000">
            <a:off x="2087724" y="202484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rot="5400000" flipH="1" flipV="1">
            <a:off x="5256076" y="202484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ttore 1 30"/>
          <p:cNvCxnSpPr/>
          <p:nvPr/>
        </p:nvCxnSpPr>
        <p:spPr>
          <a:xfrm rot="5400000">
            <a:off x="4463988" y="202484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rot="5400000" flipH="1" flipV="1">
            <a:off x="6012160" y="1988840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 rot="5400000" flipH="1" flipV="1">
            <a:off x="6840252" y="2024844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 rot="5400000" flipH="1" flipV="1">
            <a:off x="4175956" y="2240868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 rot="5400000" flipH="1" flipV="1">
            <a:off x="7128284" y="2240868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251520" y="19888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ASAP</a:t>
            </a:r>
            <a:endParaRPr lang="it-IT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48478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48478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48478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48478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484784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55679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420888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420888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Rettangolo 63"/>
          <p:cNvSpPr/>
          <p:nvPr/>
        </p:nvSpPr>
        <p:spPr>
          <a:xfrm>
            <a:off x="1556048" y="3789040"/>
            <a:ext cx="2583904" cy="206732"/>
          </a:xfrm>
          <a:prstGeom prst="rect">
            <a:avLst/>
          </a:prstGeom>
          <a:solidFill>
            <a:srgbClr val="03DF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2 64"/>
          <p:cNvCxnSpPr/>
          <p:nvPr/>
        </p:nvCxnSpPr>
        <p:spPr>
          <a:xfrm>
            <a:off x="1547664" y="4006652"/>
            <a:ext cx="63367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556048" y="3573016"/>
            <a:ext cx="2583904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5372472" y="3573016"/>
            <a:ext cx="495672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/>
          <p:cNvSpPr/>
          <p:nvPr/>
        </p:nvSpPr>
        <p:spPr>
          <a:xfrm>
            <a:off x="4572000" y="3563724"/>
            <a:ext cx="50405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6156176" y="3573016"/>
            <a:ext cx="504056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6948264" y="3573016"/>
            <a:ext cx="504056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3" name="Connettore 1 72"/>
          <p:cNvCxnSpPr/>
          <p:nvPr/>
        </p:nvCxnSpPr>
        <p:spPr>
          <a:xfrm rot="5400000" flipH="1" flipV="1">
            <a:off x="3680284" y="367173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 rot="16200000" flipH="1">
            <a:off x="2888650" y="3672190"/>
            <a:ext cx="206732" cy="8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 rot="5400000">
            <a:off x="2096108" y="367173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ttore 1 75"/>
          <p:cNvCxnSpPr/>
          <p:nvPr/>
        </p:nvCxnSpPr>
        <p:spPr>
          <a:xfrm rot="5400000" flipH="1" flipV="1">
            <a:off x="5264460" y="367173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 rot="5400000">
            <a:off x="4472372" y="367173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 rot="5400000" flipH="1" flipV="1">
            <a:off x="6020544" y="3635732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 rot="5400000" flipH="1" flipV="1">
            <a:off x="6848636" y="367173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ttore 1 80"/>
          <p:cNvCxnSpPr/>
          <p:nvPr/>
        </p:nvCxnSpPr>
        <p:spPr>
          <a:xfrm rot="5400000" flipH="1" flipV="1">
            <a:off x="7136668" y="388776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331912" y="36357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</a:t>
            </a:r>
            <a:endParaRPr lang="it-IT" dirty="0"/>
          </a:p>
        </p:txBody>
      </p:sp>
      <p:sp>
        <p:nvSpPr>
          <p:cNvPr id="88" name="Rettangolo 87"/>
          <p:cNvSpPr/>
          <p:nvPr/>
        </p:nvSpPr>
        <p:spPr>
          <a:xfrm>
            <a:off x="4139952" y="3789040"/>
            <a:ext cx="288032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55340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11923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11923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19236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0" name="Connettore 1 79"/>
          <p:cNvCxnSpPr/>
          <p:nvPr/>
        </p:nvCxnSpPr>
        <p:spPr>
          <a:xfrm rot="5400000" flipH="1" flipV="1">
            <a:off x="4112332" y="388776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ttangolo 92"/>
          <p:cNvSpPr/>
          <p:nvPr/>
        </p:nvSpPr>
        <p:spPr>
          <a:xfrm>
            <a:off x="7236296" y="3789040"/>
            <a:ext cx="216024" cy="216024"/>
          </a:xfrm>
          <a:prstGeom prst="rect">
            <a:avLst/>
          </a:prstGeom>
          <a:solidFill>
            <a:srgbClr val="03DF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/>
          <p:cNvSpPr/>
          <p:nvPr/>
        </p:nvSpPr>
        <p:spPr>
          <a:xfrm>
            <a:off x="7452320" y="3789040"/>
            <a:ext cx="288032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1547664" y="5373216"/>
            <a:ext cx="2232248" cy="206732"/>
          </a:xfrm>
          <a:prstGeom prst="rect">
            <a:avLst/>
          </a:prstGeom>
          <a:solidFill>
            <a:srgbClr val="03DF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1" name="Connettore 2 100"/>
          <p:cNvCxnSpPr/>
          <p:nvPr/>
        </p:nvCxnSpPr>
        <p:spPr>
          <a:xfrm>
            <a:off x="1539280" y="5590828"/>
            <a:ext cx="63367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101"/>
          <p:cNvSpPr/>
          <p:nvPr/>
        </p:nvSpPr>
        <p:spPr>
          <a:xfrm>
            <a:off x="1547664" y="5157192"/>
            <a:ext cx="2232248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5364088" y="5157192"/>
            <a:ext cx="495672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103"/>
          <p:cNvSpPr/>
          <p:nvPr/>
        </p:nvSpPr>
        <p:spPr>
          <a:xfrm>
            <a:off x="4563616" y="5147900"/>
            <a:ext cx="504056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/>
          <p:cNvSpPr/>
          <p:nvPr/>
        </p:nvSpPr>
        <p:spPr>
          <a:xfrm>
            <a:off x="6147792" y="5157192"/>
            <a:ext cx="504056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6939880" y="5157192"/>
            <a:ext cx="504056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7" name="Connettore 1 106"/>
          <p:cNvCxnSpPr/>
          <p:nvPr/>
        </p:nvCxnSpPr>
        <p:spPr>
          <a:xfrm rot="5400000" flipH="1" flipV="1">
            <a:off x="3671900" y="525591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 rot="16200000" flipH="1">
            <a:off x="2880266" y="5256366"/>
            <a:ext cx="206732" cy="8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rot="5400000">
            <a:off x="2087724" y="525591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ttore 1 109"/>
          <p:cNvCxnSpPr/>
          <p:nvPr/>
        </p:nvCxnSpPr>
        <p:spPr>
          <a:xfrm rot="5400000" flipH="1" flipV="1">
            <a:off x="5256076" y="525591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ttore 1 110"/>
          <p:cNvCxnSpPr/>
          <p:nvPr/>
        </p:nvCxnSpPr>
        <p:spPr>
          <a:xfrm rot="5400000">
            <a:off x="4463988" y="525591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Connettore 1 111"/>
          <p:cNvCxnSpPr/>
          <p:nvPr/>
        </p:nvCxnSpPr>
        <p:spPr>
          <a:xfrm rot="5400000" flipH="1" flipV="1">
            <a:off x="6012160" y="5219908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/>
          <p:cNvCxnSpPr/>
          <p:nvPr/>
        </p:nvCxnSpPr>
        <p:spPr>
          <a:xfrm rot="5400000" flipH="1" flipV="1">
            <a:off x="6840252" y="5255912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onnettore 1 113"/>
          <p:cNvCxnSpPr/>
          <p:nvPr/>
        </p:nvCxnSpPr>
        <p:spPr>
          <a:xfrm rot="5400000" flipH="1" flipV="1">
            <a:off x="7128284" y="547193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323528" y="521990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SKIP STOP</a:t>
            </a:r>
            <a:endParaRPr lang="it-IT" dirty="0"/>
          </a:p>
        </p:txBody>
      </p:sp>
      <p:sp>
        <p:nvSpPr>
          <p:cNvPr id="116" name="Rettangolo 115"/>
          <p:cNvSpPr/>
          <p:nvPr/>
        </p:nvSpPr>
        <p:spPr>
          <a:xfrm>
            <a:off x="3779912" y="5373216"/>
            <a:ext cx="288032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520" y="470341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7432" y="470341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5344" y="4703412"/>
            <a:ext cx="171274" cy="30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Rettangolo 121"/>
          <p:cNvSpPr/>
          <p:nvPr/>
        </p:nvSpPr>
        <p:spPr>
          <a:xfrm>
            <a:off x="7227912" y="5373216"/>
            <a:ext cx="216024" cy="216024"/>
          </a:xfrm>
          <a:prstGeom prst="rect">
            <a:avLst/>
          </a:prstGeom>
          <a:solidFill>
            <a:srgbClr val="03DF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Rettangolo 122"/>
          <p:cNvSpPr/>
          <p:nvPr/>
        </p:nvSpPr>
        <p:spPr>
          <a:xfrm>
            <a:off x="7443936" y="5373216"/>
            <a:ext cx="288032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/>
          <p:cNvSpPr/>
          <p:nvPr/>
        </p:nvSpPr>
        <p:spPr>
          <a:xfrm>
            <a:off x="4211960" y="5373216"/>
            <a:ext cx="288032" cy="2067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1" name="Connettore 1 120"/>
          <p:cNvCxnSpPr/>
          <p:nvPr/>
        </p:nvCxnSpPr>
        <p:spPr>
          <a:xfrm rot="5400000" flipH="1" flipV="1">
            <a:off x="4103948" y="5471936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AutoShape 3"/>
          <p:cNvSpPr>
            <a:spLocks noChangeArrowheads="1"/>
          </p:cNvSpPr>
          <p:nvPr/>
        </p:nvSpPr>
        <p:spPr bwMode="auto">
          <a:xfrm rot="3702451">
            <a:off x="3983674" y="4646750"/>
            <a:ext cx="131666" cy="625222"/>
          </a:xfrm>
          <a:prstGeom prst="lightningBol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0" name="CasellaDiTesto 149"/>
          <p:cNvSpPr txBox="1"/>
          <p:nvPr/>
        </p:nvSpPr>
        <p:spPr>
          <a:xfrm>
            <a:off x="4283968" y="450912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ATC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it-IT" dirty="0" smtClean="0"/>
              <a:t>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Estensione grafica del modulo di </a:t>
            </a:r>
            <a:r>
              <a:rPr lang="it-IT" dirty="0" err="1" smtClean="0"/>
              <a:t>logging</a:t>
            </a:r>
            <a:r>
              <a:rPr lang="it-IT" dirty="0" smtClean="0"/>
              <a:t>.</a:t>
            </a:r>
          </a:p>
          <a:p>
            <a:r>
              <a:rPr lang="it-IT" dirty="0" smtClean="0"/>
              <a:t>Estensione a sistemi multiprocessore</a:t>
            </a:r>
          </a:p>
          <a:p>
            <a:r>
              <a:rPr lang="it-IT" dirty="0" smtClean="0"/>
              <a:t>Estensione a insiemi di processi sporadici</a:t>
            </a:r>
          </a:p>
          <a:p>
            <a:endParaRPr lang="it-IT" dirty="0"/>
          </a:p>
          <a:p>
            <a:r>
              <a:rPr lang="it-IT" dirty="0" smtClean="0"/>
              <a:t>Analisi di schedulabilità</a:t>
            </a:r>
          </a:p>
          <a:p>
            <a:r>
              <a:rPr lang="it-IT" dirty="0" smtClean="0"/>
              <a:t>Politiche di gestione della parte non real-time dell’applicazione (</a:t>
            </a:r>
            <a:r>
              <a:rPr lang="it-IT" dirty="0" err="1" smtClean="0"/>
              <a:t>pollingServer</a:t>
            </a:r>
            <a:r>
              <a:rPr lang="it-IT" dirty="0" smtClean="0"/>
              <a:t>, </a:t>
            </a:r>
            <a:r>
              <a:rPr lang="it-IT" dirty="0" err="1" smtClean="0"/>
              <a:t>deferrable</a:t>
            </a:r>
            <a:r>
              <a:rPr lang="it-IT" dirty="0" smtClean="0"/>
              <a:t> server,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UtilizationServer</a:t>
            </a:r>
            <a:r>
              <a:rPr lang="it-IT" dirty="0" smtClean="0"/>
              <a:t> ecc.)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/>
          <p:cNvSpPr/>
          <p:nvPr/>
        </p:nvSpPr>
        <p:spPr>
          <a:xfrm>
            <a:off x="5004048" y="1556792"/>
            <a:ext cx="3888432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82352"/>
          </a:xfrm>
        </p:spPr>
        <p:txBody>
          <a:bodyPr>
            <a:normAutofit/>
          </a:bodyPr>
          <a:lstStyle/>
          <a:p>
            <a:r>
              <a:rPr lang="it-IT" dirty="0" smtClean="0"/>
              <a:t>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340768"/>
            <a:ext cx="4186808" cy="4839816"/>
          </a:xfrm>
        </p:spPr>
        <p:txBody>
          <a:bodyPr>
            <a:normAutofit fontScale="92500"/>
          </a:bodyPr>
          <a:lstStyle/>
          <a:p>
            <a:r>
              <a:rPr lang="it-IT" dirty="0" smtClean="0"/>
              <a:t>Una tipica applicazione in tempo reale</a:t>
            </a:r>
          </a:p>
          <a:p>
            <a:pPr lvl="1"/>
            <a:r>
              <a:rPr lang="it-IT" dirty="0" smtClean="0"/>
              <a:t>N processi periodici</a:t>
            </a:r>
          </a:p>
          <a:p>
            <a:pPr lvl="1"/>
            <a:r>
              <a:rPr lang="it-IT" dirty="0" smtClean="0"/>
              <a:t>M cpu</a:t>
            </a:r>
          </a:p>
          <a:p>
            <a:pPr lvl="1"/>
            <a:r>
              <a:rPr lang="it-IT" dirty="0" smtClean="0"/>
              <a:t>Ogni processo caratterizzato da</a:t>
            </a:r>
          </a:p>
          <a:p>
            <a:pPr lvl="2"/>
            <a:r>
              <a:rPr lang="it-IT" dirty="0" smtClean="0"/>
              <a:t>Periodo</a:t>
            </a:r>
          </a:p>
          <a:p>
            <a:pPr lvl="2"/>
            <a:r>
              <a:rPr lang="it-IT" dirty="0" err="1" smtClean="0"/>
              <a:t>Deadline</a:t>
            </a:r>
            <a:endParaRPr lang="it-IT" dirty="0" smtClean="0"/>
          </a:p>
          <a:p>
            <a:pPr lvl="2"/>
            <a:r>
              <a:rPr lang="it-IT" dirty="0" smtClean="0"/>
              <a:t>Tempo di esecuzione</a:t>
            </a:r>
          </a:p>
          <a:p>
            <a:pPr lvl="2"/>
            <a:r>
              <a:rPr lang="it-IT" dirty="0" smtClean="0"/>
              <a:t>Possibile accesso a risorse condivise</a:t>
            </a:r>
          </a:p>
          <a:p>
            <a:pPr lvl="1"/>
            <a:r>
              <a:rPr lang="it-IT" dirty="0" smtClean="0"/>
              <a:t>Necessità  di coordinare l’esecuzione  dei vari thread </a:t>
            </a:r>
          </a:p>
          <a:p>
            <a:pPr lvl="2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5580112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P1</a:t>
            </a:r>
            <a:endParaRPr lang="it-IT" dirty="0"/>
          </a:p>
        </p:txBody>
      </p:sp>
      <p:sp>
        <p:nvSpPr>
          <p:cNvPr id="22" name="Rettangolo 21"/>
          <p:cNvSpPr/>
          <p:nvPr/>
        </p:nvSpPr>
        <p:spPr>
          <a:xfrm>
            <a:off x="658822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P2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7668344" y="1988840"/>
            <a:ext cx="792088" cy="4320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P3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5580112" y="2708920"/>
            <a:ext cx="2880320" cy="72008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Real-Time </a:t>
            </a:r>
            <a:r>
              <a:rPr lang="it-IT" dirty="0" err="1" smtClean="0"/>
              <a:t>Support</a:t>
            </a:r>
            <a:endParaRPr lang="it-IT" dirty="0"/>
          </a:p>
        </p:txBody>
      </p:sp>
      <p:sp>
        <p:nvSpPr>
          <p:cNvPr id="25" name="Rettangolo 24"/>
          <p:cNvSpPr/>
          <p:nvPr/>
        </p:nvSpPr>
        <p:spPr>
          <a:xfrm>
            <a:off x="5580112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CPU1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236296" y="3645024"/>
            <a:ext cx="1296144" cy="576064"/>
          </a:xfrm>
          <a:prstGeom prst="rect">
            <a:avLst/>
          </a:prstGeom>
          <a:solidFill>
            <a:srgbClr val="9A75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CPU2</a:t>
            </a:r>
            <a:endParaRPr lang="it-IT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4932040" y="5949280"/>
            <a:ext cx="37799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4860032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job1</a:t>
            </a:r>
            <a:endParaRPr lang="it-IT" dirty="0"/>
          </a:p>
        </p:txBody>
      </p:sp>
      <p:cxnSp>
        <p:nvCxnSpPr>
          <p:cNvPr id="32" name="Connettore 1 31"/>
          <p:cNvCxnSpPr/>
          <p:nvPr/>
        </p:nvCxnSpPr>
        <p:spPr>
          <a:xfrm rot="5400000">
            <a:off x="5868144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rot="5400000">
            <a:off x="5580112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6228184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job2</a:t>
            </a:r>
            <a:endParaRPr lang="it-IT" dirty="0"/>
          </a:p>
        </p:txBody>
      </p:sp>
      <p:cxnSp>
        <p:nvCxnSpPr>
          <p:cNvPr id="41" name="Connettore 1 40"/>
          <p:cNvCxnSpPr/>
          <p:nvPr/>
        </p:nvCxnSpPr>
        <p:spPr>
          <a:xfrm rot="5400000">
            <a:off x="7164288" y="5589240"/>
            <a:ext cx="720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rot="5400000">
            <a:off x="6876256" y="5589240"/>
            <a:ext cx="7200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7524328" y="5589240"/>
            <a:ext cx="792088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Java ed i sistemi in tempo reale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>
            <a:noAutofit/>
          </a:bodyPr>
          <a:lstStyle/>
          <a:p>
            <a:r>
              <a:rPr lang="it-IT" sz="2000" dirty="0" smtClean="0"/>
              <a:t>Java piattaforma diffusa, ma con caratteristiche che ne limitano l’uso nei sistemi in tempo reale</a:t>
            </a:r>
          </a:p>
          <a:p>
            <a:pPr lvl="1"/>
            <a:r>
              <a:rPr lang="it-IT" sz="2000" dirty="0" smtClean="0"/>
              <a:t>Nessuna possibilità di caratterizzare temporalmente i thread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err="1" smtClean="0"/>
              <a:t>Scheduling</a:t>
            </a:r>
            <a:r>
              <a:rPr lang="it-IT" sz="2000" dirty="0" smtClean="0"/>
              <a:t> non strettamente </a:t>
            </a:r>
            <a:r>
              <a:rPr lang="it-IT" sz="2000" dirty="0" err="1" smtClean="0"/>
              <a:t>priority-driven</a:t>
            </a:r>
            <a:r>
              <a:rPr lang="it-IT" sz="2000" dirty="0" smtClean="0"/>
              <a:t>.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Sistema soggetto ad inversioni incontrollate di priorità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000" dirty="0" smtClean="0"/>
              <a:t>Tempo di esecuzione variabile ed influenzato da attività interne alla VM</a:t>
            </a:r>
          </a:p>
          <a:p>
            <a:pPr lvl="2"/>
            <a:r>
              <a:rPr lang="it-IT" sz="1800" dirty="0" err="1" smtClean="0"/>
              <a:t>Lazy</a:t>
            </a:r>
            <a:r>
              <a:rPr lang="it-IT" sz="1800" dirty="0" smtClean="0"/>
              <a:t> </a:t>
            </a:r>
            <a:r>
              <a:rPr lang="it-IT" sz="1800" dirty="0" err="1" smtClean="0"/>
              <a:t>initialization</a:t>
            </a:r>
            <a:endParaRPr lang="it-IT" sz="1800" dirty="0" smtClean="0"/>
          </a:p>
          <a:p>
            <a:pPr lvl="2"/>
            <a:r>
              <a:rPr lang="it-IT" sz="1800" dirty="0" smtClean="0"/>
              <a:t>JIT </a:t>
            </a:r>
            <a:r>
              <a:rPr lang="it-IT" sz="1800" dirty="0" err="1" smtClean="0"/>
              <a:t>complitation</a:t>
            </a:r>
            <a:endParaRPr lang="it-IT" sz="1800" dirty="0" smtClean="0"/>
          </a:p>
          <a:p>
            <a:pPr lvl="2"/>
            <a:r>
              <a:rPr lang="it-IT" sz="1800" dirty="0" err="1" smtClean="0"/>
              <a:t>Garbage</a:t>
            </a:r>
            <a:r>
              <a:rPr lang="it-IT" sz="1800" dirty="0" smtClean="0"/>
              <a:t> </a:t>
            </a:r>
            <a:r>
              <a:rPr lang="it-IT" sz="1800" dirty="0" err="1" smtClean="0"/>
              <a:t>collecion</a:t>
            </a:r>
            <a:endParaRPr lang="it-IT" sz="1800" dirty="0" smtClean="0"/>
          </a:p>
          <a:p>
            <a:pPr lvl="1"/>
            <a:endParaRPr lang="it-IT" sz="20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61320"/>
            <a:ext cx="7632848" cy="266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088232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real-time.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5805264"/>
            <a:ext cx="820891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PeriodicParameters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period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deadlineMissHandler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5949280"/>
            <a:ext cx="820891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th1 = </a:t>
            </a:r>
          </a:p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RealtimeThread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(…,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PriorityParameters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priority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),…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3843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La specifica Java real-time (2002-2006) prevede: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condivise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67544" y="6021288"/>
            <a:ext cx="82089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MonitorControl.setMonitorControl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monitorControlPolicy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,…);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specifica Java real-time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La specifica Java real-time (2002-2006) prevede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Possibilità di caratterizzare temporalmente un thread real-time;</a:t>
            </a:r>
          </a:p>
          <a:p>
            <a:r>
              <a:rPr lang="it-IT" dirty="0" smtClean="0"/>
              <a:t>Uno </a:t>
            </a:r>
            <a:r>
              <a:rPr lang="it-IT" dirty="0" err="1" smtClean="0"/>
              <a:t>scheduling</a:t>
            </a:r>
            <a:r>
              <a:rPr lang="it-IT" dirty="0" smtClean="0"/>
              <a:t> strettamente </a:t>
            </a:r>
            <a:r>
              <a:rPr lang="it-IT" dirty="0" err="1" smtClean="0"/>
              <a:t>priority</a:t>
            </a:r>
            <a:r>
              <a:rPr lang="it-IT" dirty="0" smtClean="0"/>
              <a:t> – </a:t>
            </a:r>
            <a:r>
              <a:rPr lang="it-IT" dirty="0" err="1" smtClean="0"/>
              <a:t>driven</a:t>
            </a:r>
            <a:r>
              <a:rPr lang="it-IT" dirty="0" smtClean="0"/>
              <a:t>;</a:t>
            </a:r>
          </a:p>
          <a:p>
            <a:r>
              <a:rPr lang="it-IT" dirty="0" smtClean="0"/>
              <a:t>I protocolli </a:t>
            </a:r>
            <a:r>
              <a:rPr lang="it-IT" dirty="0" err="1" smtClean="0"/>
              <a:t>priorityInheritance</a:t>
            </a:r>
            <a:r>
              <a:rPr lang="it-IT" dirty="0" smtClean="0"/>
              <a:t> e </a:t>
            </a:r>
            <a:r>
              <a:rPr lang="it-IT" dirty="0" err="1" smtClean="0"/>
              <a:t>priorityCeiling</a:t>
            </a:r>
            <a:r>
              <a:rPr lang="it-IT" dirty="0" smtClean="0"/>
              <a:t> per l’accesso a risorse condivise</a:t>
            </a:r>
          </a:p>
          <a:p>
            <a:r>
              <a:rPr lang="it-IT" dirty="0" smtClean="0"/>
              <a:t>Modifiche alla VM per ridurre la variabilità del tempo di esecuzione :</a:t>
            </a:r>
          </a:p>
          <a:p>
            <a:pPr lvl="1"/>
            <a:r>
              <a:rPr lang="it-IT" dirty="0" err="1" smtClean="0"/>
              <a:t>Preinizializzazione</a:t>
            </a:r>
            <a:endParaRPr lang="it-IT" dirty="0" smtClean="0"/>
          </a:p>
          <a:p>
            <a:pPr lvl="1"/>
            <a:r>
              <a:rPr lang="it-IT" dirty="0" err="1" smtClean="0"/>
              <a:t>Precompilazione</a:t>
            </a:r>
            <a:endParaRPr lang="it-IT" dirty="0" smtClean="0"/>
          </a:p>
          <a:p>
            <a:pPr lvl="1"/>
            <a:r>
              <a:rPr lang="it-IT" dirty="0" smtClean="0"/>
              <a:t>Real-Time </a:t>
            </a:r>
            <a:r>
              <a:rPr lang="it-IT" dirty="0" err="1" smtClean="0"/>
              <a:t>Garbage</a:t>
            </a:r>
            <a:r>
              <a:rPr lang="it-IT" dirty="0" smtClean="0"/>
              <a:t> </a:t>
            </a:r>
            <a:r>
              <a:rPr lang="it-IT" dirty="0" err="1" smtClean="0"/>
              <a:t>Collection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866360"/>
          </a:xfrm>
        </p:spPr>
        <p:txBody>
          <a:bodyPr>
            <a:normAutofit/>
          </a:bodyPr>
          <a:lstStyle/>
          <a:p>
            <a:r>
              <a:rPr lang="it-IT" dirty="0" smtClean="0"/>
              <a:t>La piattaforma utilizzata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157816"/>
          </a:xfrm>
        </p:spPr>
        <p:txBody>
          <a:bodyPr>
            <a:normAutofit/>
          </a:bodyPr>
          <a:lstStyle/>
          <a:p>
            <a:r>
              <a:rPr lang="it-IT" dirty="0" smtClean="0"/>
              <a:t>Real-Time Java System (RTJS) versione 2.2 </a:t>
            </a:r>
            <a:r>
              <a:rPr lang="it-IT" dirty="0" err="1" smtClean="0"/>
              <a:t>academic</a:t>
            </a:r>
            <a:r>
              <a:rPr lang="it-IT" dirty="0" smtClean="0"/>
              <a:t> (2009) per SO </a:t>
            </a:r>
            <a:r>
              <a:rPr lang="it-IT" dirty="0" err="1" smtClean="0"/>
              <a:t>Solaris</a:t>
            </a:r>
            <a:r>
              <a:rPr lang="it-IT" dirty="0" smtClean="0"/>
              <a:t> 10.9, sviluppato da </a:t>
            </a:r>
            <a:r>
              <a:rPr lang="it-IT" dirty="0" err="1" smtClean="0"/>
              <a:t>Sun-Oracle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Implementa l’ultima versione (1.02) della specifica RTSJ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Versione gratuita per uso accademico.</a:t>
            </a:r>
          </a:p>
          <a:p>
            <a:endParaRPr lang="it-IT" dirty="0" smtClean="0"/>
          </a:p>
          <a:p>
            <a:r>
              <a:rPr lang="it-IT" dirty="0" smtClean="0"/>
              <a:t>Esecuzione </a:t>
            </a:r>
            <a:r>
              <a:rPr lang="it-IT" dirty="0" err="1" smtClean="0"/>
              <a:t>monocore</a:t>
            </a:r>
            <a:r>
              <a:rPr lang="it-IT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1251</TotalTime>
  <Words>1294</Words>
  <Application>Microsoft Office PowerPoint</Application>
  <PresentationFormat>Presentazione su schermo (4:3)</PresentationFormat>
  <Paragraphs>310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Equinozio</vt:lpstr>
      <vt:lpstr>JAVA REAL-TIME: ANALISI DELL’ARCHITETTURA E VALUTAZIONE SPERIMENTALE DELLA PIATTAFORMA SOLARIS 10.9</vt:lpstr>
      <vt:lpstr>sommario</vt:lpstr>
      <vt:lpstr>I sistemi in tempo reale</vt:lpstr>
      <vt:lpstr>Java ed i sistemi in tempo reale</vt:lpstr>
      <vt:lpstr>La specifica Java real-time</vt:lpstr>
      <vt:lpstr>La specifica Java real-time</vt:lpstr>
      <vt:lpstr>La specifica Java real-time</vt:lpstr>
      <vt:lpstr>La specifica Java real-time</vt:lpstr>
      <vt:lpstr>La piattaforma utilizzata</vt:lpstr>
      <vt:lpstr>Prime sperimentazioni</vt:lpstr>
      <vt:lpstr>BusyWait</vt:lpstr>
      <vt:lpstr>logging</vt:lpstr>
      <vt:lpstr>Risultati</vt:lpstr>
      <vt:lpstr>Limiti di RMPO – Verso EDF</vt:lpstr>
      <vt:lpstr>Uno scheduler EDF per java Real-Time</vt:lpstr>
      <vt:lpstr>Uno scheduler EDF per java Real-Time</vt:lpstr>
      <vt:lpstr>Confronto performance tra EDF e RMPO</vt:lpstr>
      <vt:lpstr>La politica di default di Java real-time in caso di deadline miss</vt:lpstr>
      <vt:lpstr>Limiti della politica ASAP</vt:lpstr>
      <vt:lpstr>L’implementazione della politica Skip</vt:lpstr>
      <vt:lpstr>L’implementazione della politica Skip</vt:lpstr>
      <vt:lpstr>La politica SKIPSTOP</vt:lpstr>
      <vt:lpstr>Il trasferimento asincrono di controllo</vt:lpstr>
      <vt:lpstr>Implementazione della politica SKIPSTOP</vt:lpstr>
      <vt:lpstr>Risultati – confronto delle tre politiche</vt:lpstr>
      <vt:lpstr>Sviluppi futuri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 Windows</dc:creator>
  <cp:lastModifiedBy>Marco</cp:lastModifiedBy>
  <cp:revision>155</cp:revision>
  <dcterms:created xsi:type="dcterms:W3CDTF">2011-07-13T13:00:28Z</dcterms:created>
  <dcterms:modified xsi:type="dcterms:W3CDTF">2011-07-18T17:34:24Z</dcterms:modified>
</cp:coreProperties>
</file>