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66" r:id="rId10"/>
    <p:sldId id="288" r:id="rId11"/>
    <p:sldId id="291" r:id="rId12"/>
    <p:sldId id="270" r:id="rId13"/>
    <p:sldId id="293" r:id="rId14"/>
    <p:sldId id="271" r:id="rId15"/>
    <p:sldId id="294" r:id="rId16"/>
    <p:sldId id="274" r:id="rId17"/>
    <p:sldId id="275" r:id="rId18"/>
    <p:sldId id="295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F3D"/>
    <a:srgbClr val="9A75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745382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5301207"/>
            <a:ext cx="1760240" cy="910952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653135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Prime sperimentazioni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4906888" cy="476780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Verifica dell’esecuzione di un’applicazione composta da thread periodici dal comportamento noto</a:t>
            </a:r>
          </a:p>
          <a:p>
            <a:r>
              <a:rPr lang="it-IT" sz="2400" dirty="0" smtClean="0"/>
              <a:t>Politica di </a:t>
            </a:r>
            <a:r>
              <a:rPr lang="it-IT" sz="2400" dirty="0" err="1" smtClean="0"/>
              <a:t>scheduling</a:t>
            </a:r>
            <a:r>
              <a:rPr lang="it-IT" sz="2400" dirty="0" smtClean="0"/>
              <a:t> RMPO</a:t>
            </a:r>
          </a:p>
          <a:p>
            <a:r>
              <a:rPr lang="it-IT" sz="2400" dirty="0" smtClean="0"/>
              <a:t>Necessità di modellare un’esecuzione di durata desiderata: </a:t>
            </a:r>
            <a:r>
              <a:rPr lang="it-IT" sz="2400" dirty="0" err="1" smtClean="0"/>
              <a:t>BusyWait</a:t>
            </a:r>
            <a:endParaRPr lang="it-IT" sz="2400" dirty="0" smtClean="0"/>
          </a:p>
          <a:p>
            <a:r>
              <a:rPr lang="it-IT" sz="2400" dirty="0" smtClean="0"/>
              <a:t>Necessità di monitorare l’attività del sistema: </a:t>
            </a:r>
            <a:r>
              <a:rPr lang="it-IT" sz="2400" dirty="0" err="1" smtClean="0"/>
              <a:t>logging</a:t>
            </a:r>
            <a:endParaRPr lang="it-IT" sz="2400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292080" y="2996952"/>
          <a:ext cx="3662684" cy="1006599"/>
        </p:xfrm>
        <a:graphic>
          <a:graphicData uri="http://schemas.openxmlformats.org/drawingml/2006/table">
            <a:tbl>
              <a:tblPr/>
              <a:tblGrid>
                <a:gridCol w="189061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</a:tblGrid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5580112" y="1484784"/>
          <a:ext cx="3240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Proc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t.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Esec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periodo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14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12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292080" y="4077072"/>
            <a:ext cx="3672408" cy="25545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excecutionTime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log.writeEndJob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di RMPO – Verso EDF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1746211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RMPO non riesce a garantire la </a:t>
            </a:r>
            <a:r>
              <a:rPr kumimoji="0" lang="it-IT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schedulabilità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il carico computazionale cresce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6690320" cy="15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708920"/>
            <a:ext cx="3456384" cy="116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395536" y="5661248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it-IT" sz="2600" noProof="0" dirty="0" smtClean="0"/>
              <a:t>L’applicazione sarebbe schedulabile secondo una strategia a priorità dinamica </a:t>
            </a:r>
            <a:r>
              <a:rPr lang="it-IT" sz="2600" dirty="0" smtClean="0"/>
              <a:t>come EDF</a:t>
            </a:r>
            <a:endParaRPr kumimoji="0" lang="it-IT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EDF: in esecuzione job con </a:t>
            </a:r>
            <a:r>
              <a:rPr lang="it-IT" dirty="0" err="1" smtClean="0"/>
              <a:t>deadline</a:t>
            </a:r>
            <a:r>
              <a:rPr lang="it-IT" dirty="0" smtClean="0"/>
              <a:t> più imminente</a:t>
            </a:r>
          </a:p>
          <a:p>
            <a:r>
              <a:rPr lang="it-IT" dirty="0" smtClean="0"/>
              <a:t>Tre livelli di priorità:</a:t>
            </a:r>
          </a:p>
          <a:p>
            <a:pPr lvl="1"/>
            <a:r>
              <a:rPr lang="it-IT" dirty="0" smtClean="0"/>
              <a:t>Alta</a:t>
            </a:r>
          </a:p>
          <a:p>
            <a:pPr lvl="1"/>
            <a:r>
              <a:rPr lang="it-IT" dirty="0" smtClean="0"/>
              <a:t>Media</a:t>
            </a:r>
          </a:p>
          <a:p>
            <a:pPr lvl="1"/>
            <a:r>
              <a:rPr lang="it-IT" dirty="0" smtClean="0"/>
              <a:t>Bassa</a:t>
            </a:r>
          </a:p>
          <a:p>
            <a:r>
              <a:rPr lang="it-IT" dirty="0" smtClean="0"/>
              <a:t>Coda dei processi pronti ordinati secondo la prossima </a:t>
            </a:r>
            <a:r>
              <a:rPr lang="it-IT" dirty="0" err="1" smtClean="0"/>
              <a:t>deadline</a:t>
            </a:r>
            <a:r>
              <a:rPr lang="it-IT" dirty="0" smtClean="0"/>
              <a:t> a bassa priorità</a:t>
            </a:r>
          </a:p>
          <a:p>
            <a:r>
              <a:rPr lang="it-IT" dirty="0" smtClean="0"/>
              <a:t>Il processo a </a:t>
            </a:r>
            <a:r>
              <a:rPr lang="it-IT" dirty="0" err="1" smtClean="0"/>
              <a:t>deadline</a:t>
            </a:r>
            <a:r>
              <a:rPr lang="it-IT" dirty="0" smtClean="0"/>
              <a:t> più imminente esegue a priorità media</a:t>
            </a:r>
          </a:p>
          <a:p>
            <a:r>
              <a:rPr lang="it-IT" dirty="0" smtClean="0"/>
              <a:t>Thread eseguono prologo ed epilogo a priorità massima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prologo:</a:t>
            </a:r>
          </a:p>
          <a:p>
            <a:pPr lvl="1"/>
            <a:r>
              <a:rPr lang="it-IT" dirty="0" smtClean="0"/>
              <a:t>Inserisce il thread nella coda o in esecuzione ponendolo alla priorità più adatta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L’epilogo:</a:t>
            </a:r>
          </a:p>
          <a:p>
            <a:pPr lvl="1"/>
            <a:r>
              <a:rPr lang="it-IT" dirty="0" smtClean="0"/>
              <a:t>Estrae, se presente, il primo thread dalla coda e lo pone in esecuzione. Thread uscente lasciato a priorità max per non subire preemption in prossima </a:t>
            </a:r>
            <a:r>
              <a:rPr lang="it-IT" dirty="0" err="1" smtClean="0"/>
              <a:t>release</a:t>
            </a:r>
            <a:r>
              <a:rPr lang="it-IT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5148064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652120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156176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660232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932040" y="2276872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300192" y="1772816"/>
            <a:ext cx="504056" cy="36004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148064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652120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156176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660232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4860032" y="4941168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24 L 0.0592 0.000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4456E-6 L 0.05521 1.7445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00532 L -0.00798 0.168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10642 -0.1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010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0.02361 -0.10508 " pathEditMode="relative" ptsTypes="AA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00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517232"/>
            <a:ext cx="8003232" cy="807368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Scheduler</a:t>
            </a:r>
            <a:r>
              <a:rPr lang="it-IT" dirty="0" smtClean="0"/>
              <a:t> robusto anche in caso di accessi a risorse condivise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904"/>
            <a:ext cx="61926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221088"/>
            <a:ext cx="6048672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33164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RMPO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1640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EDF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1043608" y="5877272"/>
            <a:ext cx="2304256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334786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>
            <a:normAutofit/>
          </a:bodyPr>
          <a:lstStyle/>
          <a:p>
            <a:r>
              <a:rPr lang="it-IT" dirty="0" smtClean="0"/>
              <a:t>Se non si  specifica un </a:t>
            </a:r>
            <a:r>
              <a:rPr lang="it-IT" dirty="0" err="1" smtClean="0"/>
              <a:t>handler</a:t>
            </a:r>
            <a:r>
              <a:rPr lang="it-IT" dirty="0" smtClean="0"/>
              <a:t>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 non bloccante qualora sia già passato l’istante di </a:t>
            </a:r>
            <a:r>
              <a:rPr lang="it-IT" dirty="0" err="1" smtClean="0"/>
              <a:t>release</a:t>
            </a:r>
            <a:r>
              <a:rPr lang="it-IT" dirty="0" smtClean="0"/>
              <a:t> del prossimo Job.</a:t>
            </a:r>
          </a:p>
          <a:p>
            <a:r>
              <a:rPr lang="it-IT" dirty="0" smtClean="0"/>
              <a:t>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</a:p>
          <a:p>
            <a:r>
              <a:rPr lang="it-IT" dirty="0" smtClean="0"/>
              <a:t>ASAP cerca di preservare la frequenza dell’esecuzione dei job.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1043608" y="6165304"/>
            <a:ext cx="72728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78802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516216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job4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 rot="5400000" flipH="1" flipV="1">
            <a:off x="2663788" y="598528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rot="5400000" flipH="1" flipV="1">
            <a:off x="4572000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5400000" flipH="1" flipV="1">
            <a:off x="6300192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/>
          <p:cNvSpPr/>
          <p:nvPr/>
        </p:nvSpPr>
        <p:spPr>
          <a:xfrm>
            <a:off x="4211960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539552" y="2204864"/>
            <a:ext cx="7128792" cy="288032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SKIP allevia il sovraccarico del sistema non schedulando altri job nel periodo successivo.</a:t>
            </a:r>
          </a:p>
          <a:p>
            <a:endParaRPr lang="it-IT" dirty="0" smtClean="0"/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539552" y="24928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9552" y="1916832"/>
            <a:ext cx="3096344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635896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932040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6300192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rot="5400000" flipH="1" flipV="1">
            <a:off x="2159732" y="202484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ttore 1 17"/>
          <p:cNvCxnSpPr/>
          <p:nvPr/>
        </p:nvCxnSpPr>
        <p:spPr>
          <a:xfrm rot="5400000" flipH="1" flipV="1">
            <a:off x="406794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rot="5400000" flipH="1" flipV="1">
            <a:off x="730830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4317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Connettore 1 31"/>
          <p:cNvCxnSpPr/>
          <p:nvPr/>
        </p:nvCxnSpPr>
        <p:spPr>
          <a:xfrm rot="5400000" flipH="1" flipV="1">
            <a:off x="4309106" y="2035710"/>
            <a:ext cx="38177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rot="5400000" flipH="1" flipV="1">
            <a:off x="5796136" y="1988840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539552" y="6093296"/>
            <a:ext cx="2952328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39552" y="5805264"/>
            <a:ext cx="2952328" cy="266300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4499992" y="5805264"/>
            <a:ext cx="1224136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012160" y="57835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9" name="Connettore 1 38"/>
          <p:cNvCxnSpPr/>
          <p:nvPr/>
        </p:nvCxnSpPr>
        <p:spPr>
          <a:xfrm rot="5400000" flipH="1" flipV="1">
            <a:off x="2087724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229200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ttore 1 42"/>
          <p:cNvCxnSpPr/>
          <p:nvPr/>
        </p:nvCxnSpPr>
        <p:spPr>
          <a:xfrm rot="5400000" flipH="1" flipV="1">
            <a:off x="4031940" y="6201308"/>
            <a:ext cx="36004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rot="5400000" flipH="1" flipV="1">
            <a:off x="7380312" y="6237312"/>
            <a:ext cx="28803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4247964" y="5841268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5760132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3491880" y="6093296"/>
            <a:ext cx="504056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499992" y="6093296"/>
            <a:ext cx="1224136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5724128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539552" y="63595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 si specifica un </a:t>
            </a:r>
            <a:r>
              <a:rPr lang="it-IT" dirty="0" err="1" smtClean="0"/>
              <a:t>deadlineMissHandler</a:t>
            </a:r>
            <a:r>
              <a:rPr lang="it-IT" dirty="0" smtClean="0"/>
              <a:t> nei </a:t>
            </a:r>
            <a:r>
              <a:rPr lang="it-IT" dirty="0" err="1" smtClean="0"/>
              <a:t>Release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chiamata di </a:t>
            </a:r>
            <a:r>
              <a:rPr lang="it-IT" dirty="0" err="1" smtClean="0"/>
              <a:t>WaitForNextPeriod</a:t>
            </a:r>
            <a:r>
              <a:rPr lang="it-IT" dirty="0" smtClean="0"/>
              <a:t> bloccante </a:t>
            </a:r>
            <a:r>
              <a:rPr lang="it-IT" dirty="0" err="1" smtClean="0"/>
              <a:t>finchè</a:t>
            </a:r>
            <a:r>
              <a:rPr lang="it-IT" dirty="0" smtClean="0"/>
              <a:t> non viene chiamato il metodo </a:t>
            </a:r>
            <a:r>
              <a:rPr lang="it-IT" dirty="0" err="1" smtClean="0"/>
              <a:t>schedulePeriodic</a:t>
            </a:r>
            <a:r>
              <a:rPr lang="it-IT" dirty="0" smtClean="0"/>
              <a:t> sul thread.</a:t>
            </a:r>
          </a:p>
          <a:p>
            <a:r>
              <a:rPr lang="it-IT" dirty="0" smtClean="0"/>
              <a:t>Se </a:t>
            </a:r>
            <a:r>
              <a:rPr lang="it-IT" dirty="0" err="1" smtClean="0"/>
              <a:t>handler</a:t>
            </a:r>
            <a:r>
              <a:rPr lang="it-IT" dirty="0" smtClean="0"/>
              <a:t> effettua </a:t>
            </a:r>
            <a:r>
              <a:rPr lang="it-IT" dirty="0" err="1" smtClean="0"/>
              <a:t>schedule</a:t>
            </a:r>
            <a:r>
              <a:rPr lang="it-IT" dirty="0" smtClean="0"/>
              <a:t> </a:t>
            </a:r>
            <a:r>
              <a:rPr lang="it-IT" dirty="0" err="1" smtClean="0"/>
              <a:t>Periodic</a:t>
            </a:r>
            <a:r>
              <a:rPr lang="it-IT" dirty="0" smtClean="0"/>
              <a:t> Comportamento ASAP</a:t>
            </a:r>
          </a:p>
          <a:p>
            <a:r>
              <a:rPr lang="it-IT" dirty="0" smtClean="0"/>
              <a:t>Se il thread sfora più </a:t>
            </a:r>
            <a:r>
              <a:rPr lang="it-IT" dirty="0" err="1" smtClean="0"/>
              <a:t>deadline</a:t>
            </a:r>
            <a:r>
              <a:rPr lang="it-IT" dirty="0" smtClean="0"/>
              <a:t> l’</a:t>
            </a:r>
            <a:r>
              <a:rPr lang="it-IT" dirty="0" err="1" smtClean="0"/>
              <a:t>handler</a:t>
            </a:r>
            <a:r>
              <a:rPr lang="it-IT" dirty="0" smtClean="0"/>
              <a:t> viene chiamato ad ogni violazione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Flag</a:t>
            </a:r>
            <a:r>
              <a:rPr lang="it-IT" dirty="0" smtClean="0"/>
              <a:t> che permette al thread di differenziare </a:t>
            </a:r>
            <a:r>
              <a:rPr lang="it-IT" dirty="0" err="1" smtClean="0"/>
              <a:t>release</a:t>
            </a:r>
            <a:r>
              <a:rPr lang="it-IT" dirty="0" smtClean="0"/>
              <a:t> normali da quelle “di recupero”.</a:t>
            </a:r>
          </a:p>
          <a:p>
            <a:r>
              <a:rPr lang="it-IT" dirty="0" smtClean="0"/>
              <a:t>Codice da eseguire in </a:t>
            </a:r>
            <a:r>
              <a:rPr lang="it-IT" dirty="0" err="1" smtClean="0"/>
              <a:t>release</a:t>
            </a:r>
            <a:r>
              <a:rPr lang="it-IT" dirty="0" smtClean="0"/>
              <a:t> di recupero contenuto nell’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err="1" smtClean="0"/>
              <a:t>SkipHandler</a:t>
            </a:r>
            <a:r>
              <a:rPr lang="it-IT" dirty="0" smtClean="0"/>
              <a:t> contiene contatore delle </a:t>
            </a:r>
            <a:r>
              <a:rPr lang="it-IT" dirty="0" err="1" smtClean="0"/>
              <a:t>deadline</a:t>
            </a:r>
            <a:r>
              <a:rPr lang="it-IT" dirty="0" smtClean="0"/>
              <a:t> violate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1124744"/>
            <a:ext cx="4320480" cy="32932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499992" y="4509120"/>
            <a:ext cx="4320480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deadlineMissCount++;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8368"/>
          </a:xfrm>
        </p:spPr>
        <p:txBody>
          <a:bodyPr>
            <a:normAutofit/>
          </a:bodyPr>
          <a:lstStyle/>
          <a:p>
            <a:r>
              <a:rPr lang="it-IT" dirty="0" smtClean="0"/>
              <a:t>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965184"/>
          </a:xfrm>
        </p:spPr>
        <p:txBody>
          <a:bodyPr>
            <a:normAutofit/>
          </a:bodyPr>
          <a:lstStyle/>
          <a:p>
            <a:r>
              <a:rPr lang="it-IT" dirty="0" smtClean="0"/>
              <a:t>Occorre evitare che un job possa eseguire per un tempo di lunghezza indefinita</a:t>
            </a:r>
          </a:p>
          <a:p>
            <a:r>
              <a:rPr lang="it-IT" dirty="0" smtClean="0"/>
              <a:t>Tollerato un numero di violazioni consecutive pari ad un valore specificato</a:t>
            </a:r>
          </a:p>
          <a:p>
            <a:r>
              <a:rPr lang="it-IT" dirty="0" smtClean="0"/>
              <a:t>Se si raggiunge la soglia l’esecuzione viene interrotta in modo sicuro</a:t>
            </a:r>
          </a:p>
          <a:p>
            <a:r>
              <a:rPr lang="it-IT" dirty="0" smtClean="0"/>
              <a:t>I job persi non vengono recuperati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1259632" y="4615875"/>
            <a:ext cx="5616624" cy="2112570"/>
            <a:chOff x="1843" y="10043"/>
            <a:chExt cx="7862" cy="3496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43" y="10043"/>
              <a:ext cx="7862" cy="34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9" name="AutoShape 15"/>
            <p:cNvSpPr>
              <a:spLocks noChangeShapeType="1"/>
            </p:cNvSpPr>
            <p:nvPr/>
          </p:nvSpPr>
          <p:spPr bwMode="auto">
            <a:xfrm>
              <a:off x="2220" y="12228"/>
              <a:ext cx="72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220" y="11805"/>
              <a:ext cx="3642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Job1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7094" y="11804"/>
              <a:ext cx="841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Job2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52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periodo1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25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periodo2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5247" y="12525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periodo3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663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periodo4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862" y="11804"/>
              <a:ext cx="541" cy="42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 rot="3702451">
              <a:off x="6066" y="10909"/>
              <a:ext cx="270" cy="97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5445" y="10441"/>
              <a:ext cx="2085" cy="6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Chiamata handler ed interruzione thread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8" name="AutoShape 14"/>
            <p:cNvSpPr>
              <a:spLocks noChangeShapeType="1"/>
            </p:cNvSpPr>
            <p:nvPr/>
          </p:nvSpPr>
          <p:spPr bwMode="auto">
            <a:xfrm flipV="1">
              <a:off x="3255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7" name="AutoShape 13"/>
            <p:cNvSpPr>
              <a:spLocks noChangeShapeType="1"/>
            </p:cNvSpPr>
            <p:nvPr/>
          </p:nvSpPr>
          <p:spPr bwMode="auto">
            <a:xfrm flipV="1">
              <a:off x="4530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6" name="AutoShape 12"/>
            <p:cNvSpPr>
              <a:spLocks noChangeShapeType="1"/>
            </p:cNvSpPr>
            <p:nvPr/>
          </p:nvSpPr>
          <p:spPr bwMode="auto">
            <a:xfrm flipV="1">
              <a:off x="5862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5" name="AutoShape 11"/>
            <p:cNvSpPr>
              <a:spLocks noChangeShapeType="1"/>
            </p:cNvSpPr>
            <p:nvPr/>
          </p:nvSpPr>
          <p:spPr bwMode="auto">
            <a:xfrm flipV="1">
              <a:off x="7094" y="11327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</a:t>
            </a:r>
          </a:p>
          <a:p>
            <a:r>
              <a:rPr lang="it-IT" dirty="0" smtClean="0"/>
              <a:t>Primi esperimenti con Java </a:t>
            </a:r>
            <a:r>
              <a:rPr lang="it-IT" dirty="0" err="1" smtClean="0"/>
              <a:t>RealTime</a:t>
            </a:r>
            <a:endParaRPr lang="it-IT" dirty="0" smtClean="0"/>
          </a:p>
          <a:p>
            <a:r>
              <a:rPr lang="it-IT" dirty="0" smtClean="0"/>
              <a:t>Realizzazione di </a:t>
            </a:r>
            <a:r>
              <a:rPr lang="it-IT" dirty="0" err="1" smtClean="0"/>
              <a:t>scheduler</a:t>
            </a:r>
            <a:r>
              <a:rPr lang="it-IT" dirty="0" smtClean="0"/>
              <a:t> EDF per Java Real-Time</a:t>
            </a:r>
            <a:endParaRPr lang="it-IT" dirty="0" smtClean="0"/>
          </a:p>
          <a:p>
            <a:r>
              <a:rPr lang="it-IT" dirty="0" smtClean="0"/>
              <a:t>Analisi della politica di default di gestione dei deadline miss e delle sue criticità</a:t>
            </a:r>
          </a:p>
          <a:p>
            <a:r>
              <a:rPr lang="it-IT" dirty="0" smtClean="0"/>
              <a:t>Realizzazione della politica SKIP in java Real-Time</a:t>
            </a:r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RTSJ prevede di poter dichiarare un metodo interrompibile inserendo una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nella </a:t>
            </a:r>
            <a:r>
              <a:rPr lang="it-IT" dirty="0" err="1" smtClean="0"/>
              <a:t>throw-List</a:t>
            </a:r>
            <a:r>
              <a:rPr lang="it-IT" dirty="0" smtClean="0"/>
              <a:t> del metodo</a:t>
            </a:r>
          </a:p>
          <a:p>
            <a:endParaRPr lang="it-IT" dirty="0" smtClean="0"/>
          </a:p>
          <a:p>
            <a:r>
              <a:rPr lang="it-IT" dirty="0" smtClean="0"/>
              <a:t>Se si chiama il metodo interrupt del thread mentre sta eseguendo un metodo interrompibile la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 viene lanciata e si può gestire l’interruzione nel blocco catch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Implementazione della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1484784"/>
            <a:ext cx="4499992" cy="4824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 deadlineMissCount++;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deadlineMissCount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=threshlod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managedThread.interrupt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it-IT" sz="640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323528" y="1484785"/>
            <a:ext cx="3816424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bw.interrumpiblebusyWait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AsynchronouslyInterruptedException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log.writeInterruptedThread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tangolo 139"/>
          <p:cNvSpPr/>
          <p:nvPr/>
        </p:nvSpPr>
        <p:spPr>
          <a:xfrm>
            <a:off x="1547664" y="6167045"/>
            <a:ext cx="144016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140"/>
          <p:cNvSpPr/>
          <p:nvPr/>
        </p:nvSpPr>
        <p:spPr>
          <a:xfrm>
            <a:off x="5868144" y="6167045"/>
            <a:ext cx="14401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/>
          <p:cNvSpPr/>
          <p:nvPr/>
        </p:nvSpPr>
        <p:spPr>
          <a:xfrm>
            <a:off x="4283968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142"/>
          <p:cNvSpPr/>
          <p:nvPr/>
        </p:nvSpPr>
        <p:spPr>
          <a:xfrm>
            <a:off x="2987824" y="6167045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Rettangolo 143"/>
          <p:cNvSpPr/>
          <p:nvPr/>
        </p:nvSpPr>
        <p:spPr>
          <a:xfrm>
            <a:off x="5076056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/>
          <p:cNvSpPr/>
          <p:nvPr/>
        </p:nvSpPr>
        <p:spPr>
          <a:xfrm>
            <a:off x="3779912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Rettangolo 145"/>
          <p:cNvSpPr/>
          <p:nvPr/>
        </p:nvSpPr>
        <p:spPr>
          <a:xfrm>
            <a:off x="4572000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Rettangolo 146"/>
          <p:cNvSpPr/>
          <p:nvPr/>
        </p:nvSpPr>
        <p:spPr>
          <a:xfrm>
            <a:off x="5364088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Rettangolo 150"/>
          <p:cNvSpPr/>
          <p:nvPr/>
        </p:nvSpPr>
        <p:spPr>
          <a:xfrm>
            <a:off x="7020272" y="6165304"/>
            <a:ext cx="432048" cy="209381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779912" y="5951021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/>
          <p:cNvSpPr/>
          <p:nvPr/>
        </p:nvSpPr>
        <p:spPr>
          <a:xfrm>
            <a:off x="4139952" y="4582869"/>
            <a:ext cx="432048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134"/>
          <p:cNvSpPr/>
          <p:nvPr/>
        </p:nvSpPr>
        <p:spPr>
          <a:xfrm>
            <a:off x="1547664" y="2926685"/>
            <a:ext cx="612068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103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Risultati – confronto delle tre politiche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1547664" y="3142709"/>
            <a:ext cx="6192688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547664" y="2710661"/>
            <a:ext cx="273630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788024" y="2710661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5292080" y="2710661"/>
            <a:ext cx="64807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4211960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5940152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6516216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092280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5400000" flipH="1" flipV="1">
            <a:off x="3671900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5400000">
            <a:off x="287981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2087724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5400000" flipH="1" flipV="1">
            <a:off x="5256076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rot="5400000">
            <a:off x="4463988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rot="5400000" flipH="1" flipV="1">
            <a:off x="6012160" y="2782669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 flipH="1" flipV="1">
            <a:off x="684025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51520" y="27826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ASAP</a:t>
            </a:r>
            <a:endParaRPr lang="it-IT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35062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Connettore 2 64"/>
          <p:cNvCxnSpPr/>
          <p:nvPr/>
        </p:nvCxnSpPr>
        <p:spPr>
          <a:xfrm>
            <a:off x="1547664" y="4800481"/>
            <a:ext cx="6336704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556048" y="4366845"/>
            <a:ext cx="2583904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5372472" y="4366845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4572000" y="4357553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6156176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6948264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1 72"/>
          <p:cNvCxnSpPr/>
          <p:nvPr/>
        </p:nvCxnSpPr>
        <p:spPr>
          <a:xfrm rot="5400000" flipH="1" flipV="1">
            <a:off x="3680284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6200000" flipH="1">
            <a:off x="2888650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rot="5400000">
            <a:off x="2096108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rot="5400000" flipH="1" flipV="1">
            <a:off x="5264460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5400000">
            <a:off x="4472372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rot="16200000" flipV="1">
            <a:off x="6057002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5400000" flipH="1" flipV="1">
            <a:off x="6848636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331912" y="44295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</a:t>
            </a:r>
            <a:endParaRPr lang="it-IT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87090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Connettore 2 100"/>
          <p:cNvCxnSpPr/>
          <p:nvPr/>
        </p:nvCxnSpPr>
        <p:spPr>
          <a:xfrm>
            <a:off x="1539280" y="6384657"/>
            <a:ext cx="6336704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1547664" y="5951021"/>
            <a:ext cx="1440160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5364088" y="5951021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/>
          <p:cNvSpPr/>
          <p:nvPr/>
        </p:nvSpPr>
        <p:spPr>
          <a:xfrm>
            <a:off x="4563616" y="5941729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/>
          <p:cNvSpPr/>
          <p:nvPr/>
        </p:nvSpPr>
        <p:spPr>
          <a:xfrm>
            <a:off x="6147792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6939880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 rot="5400000" flipH="1" flipV="1">
            <a:off x="3671900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 rot="16200000" flipH="1">
            <a:off x="2880266" y="6050195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rot="5400000">
            <a:off x="2087724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 rot="5400000" flipH="1" flipV="1">
            <a:off x="5256076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 rot="5400000">
            <a:off x="4463988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rot="5400000" flipH="1" flipV="1">
            <a:off x="6012160" y="6013737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rot="5400000" flipH="1" flipV="1">
            <a:off x="6840252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179512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 </a:t>
            </a:r>
            <a:r>
              <a:rPr lang="it-IT" dirty="0" smtClean="0"/>
              <a:t>STOP</a:t>
            </a:r>
          </a:p>
          <a:p>
            <a:r>
              <a:rPr lang="it-IT" dirty="0" smtClean="0"/>
              <a:t>(soglia=2)</a:t>
            </a:r>
            <a:endParaRPr lang="it-IT" dirty="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432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44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AutoShape 3"/>
          <p:cNvSpPr>
            <a:spLocks noChangeArrowheads="1"/>
          </p:cNvSpPr>
          <p:nvPr/>
        </p:nvSpPr>
        <p:spPr bwMode="auto">
          <a:xfrm rot="3702451">
            <a:off x="3156453" y="5412500"/>
            <a:ext cx="131666" cy="625222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0" name="CasellaDiTesto 149"/>
          <p:cNvSpPr txBox="1"/>
          <p:nvPr/>
        </p:nvSpPr>
        <p:spPr>
          <a:xfrm>
            <a:off x="3635896" y="537495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ATC</a:t>
            </a:r>
            <a:endParaRPr lang="it-IT" sz="1600" dirty="0"/>
          </a:p>
        </p:txBody>
      </p:sp>
      <p:cxnSp>
        <p:nvCxnSpPr>
          <p:cNvPr id="126" name="Connettore 1 125"/>
          <p:cNvCxnSpPr/>
          <p:nvPr/>
        </p:nvCxnSpPr>
        <p:spPr>
          <a:xfrm rot="5400000" flipH="1" flipV="1">
            <a:off x="4175956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 rot="5400000" flipH="1" flipV="1">
            <a:off x="6912260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ttore 1 130"/>
          <p:cNvCxnSpPr/>
          <p:nvPr/>
        </p:nvCxnSpPr>
        <p:spPr>
          <a:xfrm rot="5400000" flipH="1" flipV="1">
            <a:off x="4103948" y="3032956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rot="5400000" flipH="1" flipV="1">
            <a:off x="6912260" y="303469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 rot="5400000" flipH="1" flipV="1">
            <a:off x="4175956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rot="5400000" flipH="1" flipV="1">
            <a:off x="6912260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Rettangolo 135"/>
          <p:cNvSpPr/>
          <p:nvPr/>
        </p:nvSpPr>
        <p:spPr>
          <a:xfrm>
            <a:off x="1547664" y="4582869"/>
            <a:ext cx="2592288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/>
          <p:cNvSpPr/>
          <p:nvPr/>
        </p:nvSpPr>
        <p:spPr>
          <a:xfrm>
            <a:off x="4572000" y="4582869"/>
            <a:ext cx="504056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138"/>
          <p:cNvSpPr/>
          <p:nvPr/>
        </p:nvSpPr>
        <p:spPr>
          <a:xfrm>
            <a:off x="5076056" y="4582869"/>
            <a:ext cx="21602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2" name="Tabella 151"/>
          <p:cNvGraphicFramePr>
            <a:graphicFrameLocks noGrp="1"/>
          </p:cNvGraphicFramePr>
          <p:nvPr/>
        </p:nvGraphicFramePr>
        <p:xfrm>
          <a:off x="4644008" y="908720"/>
          <a:ext cx="3528392" cy="120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</a:tblGrid>
              <a:tr h="542653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Proc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Periodo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smtClean="0"/>
                        <a:t>t. Esec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Priorità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15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max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90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18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min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grafica del modulo di </a:t>
            </a:r>
            <a:r>
              <a:rPr lang="it-IT" dirty="0" err="1" smtClean="0"/>
              <a:t>logging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di gestione della parte non real-time dell’applicazione (</a:t>
            </a:r>
            <a:r>
              <a:rPr lang="it-IT" dirty="0" err="1" smtClean="0"/>
              <a:t>pollingServer</a:t>
            </a:r>
            <a:r>
              <a:rPr lang="it-IT" dirty="0" smtClean="0"/>
              <a:t>, </a:t>
            </a:r>
            <a:r>
              <a:rPr lang="it-IT" dirty="0" err="1" smtClean="0"/>
              <a:t>deferrable</a:t>
            </a:r>
            <a:r>
              <a:rPr lang="it-IT" dirty="0" smtClean="0"/>
              <a:t> server,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UtilizationServer</a:t>
            </a:r>
            <a:r>
              <a:rPr lang="it-IT" dirty="0" smtClean="0"/>
              <a:t> ecc.)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5004048" y="1556792"/>
            <a:ext cx="388843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82352"/>
          </a:xfrm>
        </p:spPr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340768"/>
            <a:ext cx="4186808" cy="4839816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Una tipica applicazione in tempo reale</a:t>
            </a:r>
          </a:p>
          <a:p>
            <a:pPr lvl="1"/>
            <a:r>
              <a:rPr lang="it-IT" dirty="0" smtClean="0"/>
              <a:t>N processi periodici</a:t>
            </a:r>
          </a:p>
          <a:p>
            <a:pPr lvl="1"/>
            <a:r>
              <a:rPr lang="it-IT" dirty="0" smtClean="0"/>
              <a:t>M cpu</a:t>
            </a:r>
          </a:p>
          <a:p>
            <a:pPr lvl="1"/>
            <a:r>
              <a:rPr lang="it-IT" dirty="0" smtClean="0"/>
              <a:t>Ogni processo caratterizzato da</a:t>
            </a:r>
          </a:p>
          <a:p>
            <a:pPr lvl="2"/>
            <a:r>
              <a:rPr lang="it-IT" dirty="0" smtClean="0"/>
              <a:t>Periodo</a:t>
            </a:r>
          </a:p>
          <a:p>
            <a:pPr lvl="2"/>
            <a:r>
              <a:rPr lang="it-IT" dirty="0" err="1" smtClean="0"/>
              <a:t>Deadline</a:t>
            </a:r>
            <a:endParaRPr lang="it-IT" dirty="0" smtClean="0"/>
          </a:p>
          <a:p>
            <a:pPr lvl="2"/>
            <a:r>
              <a:rPr lang="it-IT" dirty="0" smtClean="0"/>
              <a:t>Tempo di esecuzione</a:t>
            </a:r>
          </a:p>
          <a:p>
            <a:pPr lvl="2"/>
            <a:r>
              <a:rPr lang="it-IT" dirty="0" smtClean="0"/>
              <a:t>Possibile accesso a risorse condivise</a:t>
            </a:r>
          </a:p>
          <a:p>
            <a:pPr lvl="1"/>
            <a:r>
              <a:rPr lang="it-IT" dirty="0" smtClean="0"/>
              <a:t>Necessità  di coordinare l’esecuzione  dei vari thread </a:t>
            </a:r>
          </a:p>
          <a:p>
            <a:pPr lvl="2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580112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P1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58822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P2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766834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P3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5580112" y="2708920"/>
            <a:ext cx="2880320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Real-Time </a:t>
            </a:r>
            <a:r>
              <a:rPr lang="it-IT" dirty="0" err="1" smtClean="0"/>
              <a:t>Support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5580112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236296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CPU2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4932040" y="5949280"/>
            <a:ext cx="37799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4860032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cxnSp>
        <p:nvCxnSpPr>
          <p:cNvPr id="32" name="Connettore 1 31"/>
          <p:cNvCxnSpPr/>
          <p:nvPr/>
        </p:nvCxnSpPr>
        <p:spPr>
          <a:xfrm rot="5400000">
            <a:off x="5868144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rot="5400000">
            <a:off x="5580112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228184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cxnSp>
        <p:nvCxnSpPr>
          <p:cNvPr id="41" name="Connettore 1 40"/>
          <p:cNvCxnSpPr/>
          <p:nvPr/>
        </p:nvCxnSpPr>
        <p:spPr>
          <a:xfrm rot="5400000">
            <a:off x="7164288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rot="5400000">
            <a:off x="6876256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7524328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Autofit/>
          </a:bodyPr>
          <a:lstStyle/>
          <a:p>
            <a:r>
              <a:rPr lang="it-IT" sz="2000" dirty="0" smtClean="0"/>
              <a:t>Java piattaforma diffusa, ma con caratteristiche che ne limitano l’uso nei sistemi in tempo reale</a:t>
            </a:r>
          </a:p>
          <a:p>
            <a:pPr lvl="1"/>
            <a:r>
              <a:rPr lang="it-IT" sz="2000" dirty="0" smtClean="0"/>
              <a:t>Nessuna possibilità di caratterizzare temporalmente i thread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err="1" smtClean="0"/>
              <a:t>Scheduling</a:t>
            </a:r>
            <a:r>
              <a:rPr lang="it-IT" sz="2000" dirty="0" smtClean="0"/>
              <a:t> non strettamente </a:t>
            </a:r>
            <a:r>
              <a:rPr lang="it-IT" sz="2000" dirty="0" err="1" smtClean="0"/>
              <a:t>priority-driven</a:t>
            </a:r>
            <a:r>
              <a:rPr lang="it-IT" sz="2000" dirty="0" smtClean="0"/>
              <a:t>.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Sistema soggetto ad inversioni incontrollate di priorità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Tempo di esecuzione variabile ed influenzato da attività interne alla VM</a:t>
            </a:r>
          </a:p>
          <a:p>
            <a:pPr lvl="2"/>
            <a:r>
              <a:rPr lang="it-IT" sz="1800" dirty="0" err="1" smtClean="0"/>
              <a:t>Lazy</a:t>
            </a:r>
            <a:r>
              <a:rPr lang="it-IT" sz="1800" dirty="0" smtClean="0"/>
              <a:t> </a:t>
            </a:r>
            <a:r>
              <a:rPr lang="it-IT" sz="1800" dirty="0" err="1" smtClean="0"/>
              <a:t>initialization</a:t>
            </a:r>
            <a:endParaRPr lang="it-IT" sz="1800" dirty="0" smtClean="0"/>
          </a:p>
          <a:p>
            <a:pPr lvl="2"/>
            <a:r>
              <a:rPr lang="it-IT" sz="1800" dirty="0" smtClean="0"/>
              <a:t>JIT </a:t>
            </a:r>
            <a:r>
              <a:rPr lang="it-IT" sz="1800" dirty="0" err="1" smtClean="0"/>
              <a:t>complitation</a:t>
            </a:r>
            <a:endParaRPr lang="it-IT" sz="1800" dirty="0" smtClean="0"/>
          </a:p>
          <a:p>
            <a:pPr lvl="2"/>
            <a:r>
              <a:rPr lang="it-IT" sz="1800" dirty="0" err="1" smtClean="0"/>
              <a:t>Garbage</a:t>
            </a:r>
            <a:r>
              <a:rPr lang="it-IT" sz="1800" dirty="0" smtClean="0"/>
              <a:t> </a:t>
            </a:r>
            <a:r>
              <a:rPr lang="it-IT" sz="1800" dirty="0" err="1" smtClean="0"/>
              <a:t>collecion</a:t>
            </a:r>
            <a:endParaRPr lang="it-IT" sz="1800" dirty="0" smtClean="0"/>
          </a:p>
          <a:p>
            <a:pPr lvl="1"/>
            <a:endParaRPr lang="it-IT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61320"/>
            <a:ext cx="7632848" cy="26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5805264"/>
            <a:ext cx="82089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PeriodicParameters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deadlineMissHandler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5949280"/>
            <a:ext cx="820891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</a:p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),…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MonitorControl.setMonitorControl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monitorControlPolicy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La specifica Java real-time (2002-2006) prevede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</a:t>
            </a:r>
          </a:p>
          <a:p>
            <a:r>
              <a:rPr lang="it-IT" dirty="0" smtClean="0"/>
              <a:t>Modifiche alla VM per ridurre la variabilità del tempo di esecuzione :</a:t>
            </a:r>
          </a:p>
          <a:p>
            <a:pPr lvl="1"/>
            <a:r>
              <a:rPr lang="it-IT" dirty="0" err="1" smtClean="0"/>
              <a:t>Preinizializzazione</a:t>
            </a:r>
            <a:endParaRPr lang="it-IT" dirty="0" smtClean="0"/>
          </a:p>
          <a:p>
            <a:pPr lvl="1"/>
            <a:r>
              <a:rPr lang="it-IT" dirty="0" err="1" smtClean="0"/>
              <a:t>Precompilazione</a:t>
            </a:r>
            <a:endParaRPr lang="it-IT" dirty="0" smtClean="0"/>
          </a:p>
          <a:p>
            <a:pPr lvl="1"/>
            <a:r>
              <a:rPr lang="it-IT" dirty="0" smtClean="0"/>
              <a:t>Real-Time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Collection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piattaforma utilizzata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57816"/>
          </a:xfrm>
        </p:spPr>
        <p:txBody>
          <a:bodyPr>
            <a:normAutofit/>
          </a:bodyPr>
          <a:lstStyle/>
          <a:p>
            <a:r>
              <a:rPr lang="it-IT" dirty="0" smtClean="0"/>
              <a:t>Real-Time Java System (RTJS) versione 2.2 </a:t>
            </a:r>
            <a:r>
              <a:rPr lang="it-IT" dirty="0" err="1" smtClean="0"/>
              <a:t>academic</a:t>
            </a:r>
            <a:r>
              <a:rPr lang="it-IT" dirty="0" smtClean="0"/>
              <a:t> (2009) per SO </a:t>
            </a:r>
            <a:r>
              <a:rPr lang="it-IT" dirty="0" err="1" smtClean="0"/>
              <a:t>Solaris</a:t>
            </a:r>
            <a:r>
              <a:rPr lang="it-IT" dirty="0" smtClean="0"/>
              <a:t> 10.9, 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Implementa l’ultima versione (1.02) della specifica RTSJ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Versione gratuita per uso accademico.</a:t>
            </a:r>
          </a:p>
          <a:p>
            <a:endParaRPr lang="it-IT" dirty="0" smtClean="0"/>
          </a:p>
          <a:p>
            <a:r>
              <a:rPr lang="it-IT" dirty="0" smtClean="0"/>
              <a:t>Esecuzione </a:t>
            </a:r>
            <a:r>
              <a:rPr lang="it-IT" dirty="0" err="1" smtClean="0"/>
              <a:t>monocore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1336</TotalTime>
  <Words>1158</Words>
  <Application>Microsoft Office PowerPoint</Application>
  <PresentationFormat>Presentazione su schermo (4:3)</PresentationFormat>
  <Paragraphs>266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La specifica Java real-time</vt:lpstr>
      <vt:lpstr>La specifica Java real-time</vt:lpstr>
      <vt:lpstr>La specifica Java real-time</vt:lpstr>
      <vt:lpstr>La piattaforma utilizzata</vt:lpstr>
      <vt:lpstr>Prime sperimentazioni</vt:lpstr>
      <vt:lpstr>Limiti di RMPO – Verso EDF</vt:lpstr>
      <vt:lpstr>Uno scheduler EDF per java Real-Time</vt:lpstr>
      <vt:lpstr>Uno scheduler EDF per java Real-Time</vt:lpstr>
      <vt:lpstr>Confronto performance tra EDF e RMPO</vt:lpstr>
      <vt:lpstr>La politica di default di Java real-time in caso di deadline miss</vt:lpstr>
      <vt:lpstr>Limiti della politica ASAP</vt:lpstr>
      <vt:lpstr>L’implementazione della politica Skip</vt:lpstr>
      <vt:lpstr>L’implementazione della politica Skip</vt:lpstr>
      <vt:lpstr>La politica SKIPSTOP</vt:lpstr>
      <vt:lpstr>Il trasferimento asincrono di controllo</vt:lpstr>
      <vt:lpstr>Implementazione della politica SKIPSTOP</vt:lpstr>
      <vt:lpstr>Risultati – confronto delle tre politiche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Marco</cp:lastModifiedBy>
  <cp:revision>173</cp:revision>
  <dcterms:created xsi:type="dcterms:W3CDTF">2011-07-13T13:00:28Z</dcterms:created>
  <dcterms:modified xsi:type="dcterms:W3CDTF">2011-07-19T09:05:29Z</dcterms:modified>
</cp:coreProperties>
</file>