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84" r:id="rId6"/>
    <p:sldId id="285" r:id="rId7"/>
    <p:sldId id="286" r:id="rId8"/>
    <p:sldId id="287" r:id="rId9"/>
    <p:sldId id="266" r:id="rId10"/>
    <p:sldId id="288" r:id="rId11"/>
    <p:sldId id="291" r:id="rId12"/>
    <p:sldId id="270" r:id="rId13"/>
    <p:sldId id="293" r:id="rId14"/>
    <p:sldId id="271" r:id="rId15"/>
    <p:sldId id="294" r:id="rId16"/>
    <p:sldId id="274" r:id="rId17"/>
    <p:sldId id="275" r:id="rId18"/>
    <p:sldId id="295" r:id="rId19"/>
    <p:sldId id="279" r:id="rId20"/>
    <p:sldId id="280" r:id="rId21"/>
    <p:sldId id="281" r:id="rId22"/>
    <p:sldId id="282" r:id="rId23"/>
    <p:sldId id="283" r:id="rId24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DF3D"/>
    <a:srgbClr val="9A75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678" y="-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17" name="Sottotitolo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it-IT" smtClean="0"/>
              <a:t>Fare clic per modificare lo stile del sottotitolo dello schema</a:t>
            </a:r>
            <a:endParaRPr kumimoji="0" lang="en-US"/>
          </a:p>
        </p:txBody>
      </p:sp>
      <p:sp>
        <p:nvSpPr>
          <p:cNvPr id="30" name="Segnaposto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2198D-A78B-4550-9FFD-73D8C9F3F53C}" type="datetimeFigureOut">
              <a:rPr lang="it-IT" smtClean="0"/>
              <a:pPr/>
              <a:t>19/07/2011</a:t>
            </a:fld>
            <a:endParaRPr lang="it-IT"/>
          </a:p>
        </p:txBody>
      </p:sp>
      <p:sp>
        <p:nvSpPr>
          <p:cNvPr id="19" name="Segnaposto piè di pagina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27" name="Segnaposto numero diapositiva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327F-6B7B-470F-AF34-A7A7C757AC5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2198D-A78B-4550-9FFD-73D8C9F3F53C}" type="datetimeFigureOut">
              <a:rPr lang="it-IT" smtClean="0"/>
              <a:pPr/>
              <a:t>19/07/2011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327F-6B7B-470F-AF34-A7A7C757AC5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2198D-A78B-4550-9FFD-73D8C9F3F53C}" type="datetimeFigureOut">
              <a:rPr lang="it-IT" smtClean="0"/>
              <a:pPr/>
              <a:t>19/07/2011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327F-6B7B-470F-AF34-A7A7C757AC5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2198D-A78B-4550-9FFD-73D8C9F3F53C}" type="datetimeFigureOut">
              <a:rPr lang="it-IT" smtClean="0"/>
              <a:pPr/>
              <a:t>19/07/2011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327F-6B7B-470F-AF34-A7A7C757AC5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2198D-A78B-4550-9FFD-73D8C9F3F53C}" type="datetimeFigureOut">
              <a:rPr lang="it-IT" smtClean="0"/>
              <a:pPr/>
              <a:t>19/07/2011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327F-6B7B-470F-AF34-A7A7C757AC5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2198D-A78B-4550-9FFD-73D8C9F3F53C}" type="datetimeFigureOut">
              <a:rPr lang="it-IT" smtClean="0"/>
              <a:pPr/>
              <a:t>19/07/2011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327F-6B7B-470F-AF34-A7A7C757AC5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2198D-A78B-4550-9FFD-73D8C9F3F53C}" type="datetimeFigureOut">
              <a:rPr lang="it-IT" smtClean="0"/>
              <a:pPr/>
              <a:t>19/07/2011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327F-6B7B-470F-AF34-A7A7C757AC5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2198D-A78B-4550-9FFD-73D8C9F3F53C}" type="datetimeFigureOut">
              <a:rPr lang="it-IT" smtClean="0"/>
              <a:pPr/>
              <a:t>19/07/2011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327F-6B7B-470F-AF34-A7A7C757AC5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2198D-A78B-4550-9FFD-73D8C9F3F53C}" type="datetimeFigureOut">
              <a:rPr lang="it-IT" smtClean="0"/>
              <a:pPr/>
              <a:t>19/07/2011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327F-6B7B-470F-AF34-A7A7C757AC5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2198D-A78B-4550-9FFD-73D8C9F3F53C}" type="datetimeFigureOut">
              <a:rPr lang="it-IT" smtClean="0"/>
              <a:pPr/>
              <a:t>19/07/2011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327F-6B7B-470F-AF34-A7A7C757AC5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taglia e arrotonda singolo angolo rettangolo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iangolo rettangolo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2198D-A78B-4550-9FFD-73D8C9F3F53C}" type="datetimeFigureOut">
              <a:rPr lang="it-IT" smtClean="0"/>
              <a:pPr/>
              <a:t>19/07/2011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1C8327F-6B7B-470F-AF34-A7A7C757AC5C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it-IT" smtClean="0"/>
              <a:t>Fare clic sull'icona per inserire un'immagine</a:t>
            </a:r>
            <a:endParaRPr kumimoji="0" lang="en-US" dirty="0"/>
          </a:p>
        </p:txBody>
      </p:sp>
      <p:sp>
        <p:nvSpPr>
          <p:cNvPr id="10" name="Figura a mano libera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igura a mano libera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igura a mano libera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igura a mano libera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Segnaposto titolo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0" name="Segnaposto testo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  <a:p>
            <a:pPr lvl="1" eaLnBrk="1" latinLnBrk="0" hangingPunct="1"/>
            <a:r>
              <a:rPr kumimoji="0" lang="it-IT" smtClean="0"/>
              <a:t>Secondo livello</a:t>
            </a:r>
          </a:p>
          <a:p>
            <a:pPr lvl="2" eaLnBrk="1" latinLnBrk="0" hangingPunct="1"/>
            <a:r>
              <a:rPr kumimoji="0" lang="it-IT" smtClean="0"/>
              <a:t>Terzo livello</a:t>
            </a:r>
          </a:p>
          <a:p>
            <a:pPr lvl="3" eaLnBrk="1" latinLnBrk="0" hangingPunct="1"/>
            <a:r>
              <a:rPr kumimoji="0" lang="it-IT" smtClean="0"/>
              <a:t>Quarto livello</a:t>
            </a:r>
          </a:p>
          <a:p>
            <a:pPr lvl="4" eaLnBrk="1" latinLnBrk="0" hangingPunct="1"/>
            <a:r>
              <a:rPr kumimoji="0" lang="it-IT" smtClean="0"/>
              <a:t>Quinto livello</a:t>
            </a:r>
            <a:endParaRPr kumimoji="0" lang="en-US"/>
          </a:p>
        </p:txBody>
      </p:sp>
      <p:sp>
        <p:nvSpPr>
          <p:cNvPr id="10" name="Segnaposto data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A42198D-A78B-4550-9FFD-73D8C9F3F53C}" type="datetimeFigureOut">
              <a:rPr lang="it-IT" smtClean="0"/>
              <a:pPr/>
              <a:t>19/07/2011</a:t>
            </a:fld>
            <a:endParaRPr lang="it-IT"/>
          </a:p>
        </p:txBody>
      </p:sp>
      <p:sp>
        <p:nvSpPr>
          <p:cNvPr id="22" name="Segnaposto piè di pagina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18" name="Segnaposto numero diapositiva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1C8327F-6B7B-470F-AF34-A7A7C757AC5C}" type="slidenum">
              <a:rPr lang="it-IT" smtClean="0"/>
              <a:pPr/>
              <a:t>‹N›</a:t>
            </a:fld>
            <a:endParaRPr lang="it-IT"/>
          </a:p>
        </p:txBody>
      </p:sp>
      <p:grpSp>
        <p:nvGrpSpPr>
          <p:cNvPr id="2" name="Gruppo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igura a mano libera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igura a mano libera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11560" y="1745382"/>
            <a:ext cx="7772400" cy="2691730"/>
          </a:xfrm>
        </p:spPr>
        <p:txBody>
          <a:bodyPr>
            <a:normAutofit fontScale="90000"/>
          </a:bodyPr>
          <a:lstStyle/>
          <a:p>
            <a:r>
              <a:rPr lang="it-IT" b="1" dirty="0"/>
              <a:t>JAVA REAL-TIME: ANALISI DELL’ARCHITETTURA E VALUTAZIONE SPERIMENTALE DELLA PIATTAFORMA SOLARIS 10.9</a:t>
            </a:r>
            <a:endParaRPr lang="it-IT" b="1" i="1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539552" y="5301207"/>
            <a:ext cx="1760240" cy="910952"/>
          </a:xfrm>
        </p:spPr>
        <p:txBody>
          <a:bodyPr>
            <a:normAutofit fontScale="85000" lnSpcReduction="10000"/>
          </a:bodyPr>
          <a:lstStyle/>
          <a:p>
            <a:r>
              <a:rPr lang="it-IT" dirty="0" smtClean="0"/>
              <a:t>Candidato:</a:t>
            </a:r>
          </a:p>
          <a:p>
            <a:r>
              <a:rPr lang="it-IT" dirty="0" smtClean="0"/>
              <a:t>Marco Nanni</a:t>
            </a:r>
            <a:endParaRPr lang="it-IT" dirty="0"/>
          </a:p>
        </p:txBody>
      </p:sp>
      <p:graphicFrame>
        <p:nvGraphicFramePr>
          <p:cNvPr id="4" name="Tabella 3"/>
          <p:cNvGraphicFramePr>
            <a:graphicFrameLocks noGrp="1"/>
          </p:cNvGraphicFramePr>
          <p:nvPr/>
        </p:nvGraphicFramePr>
        <p:xfrm>
          <a:off x="4283968" y="4653135"/>
          <a:ext cx="3816424" cy="1872209"/>
        </p:xfrm>
        <a:graphic>
          <a:graphicData uri="http://schemas.openxmlformats.org/drawingml/2006/table">
            <a:tbl>
              <a:tblPr/>
              <a:tblGrid>
                <a:gridCol w="3816424"/>
              </a:tblGrid>
              <a:tr h="312035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it-IT" sz="2000" dirty="0">
                          <a:latin typeface="Times New Roman"/>
                          <a:ea typeface="Times New Roman"/>
                          <a:cs typeface="Times New Roman"/>
                        </a:rPr>
                        <a:t>RELATORE: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2035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it-IT" sz="2000" dirty="0">
                          <a:latin typeface="Times New Roman"/>
                          <a:ea typeface="Times New Roman"/>
                          <a:cs typeface="Times New Roman"/>
                        </a:rPr>
                        <a:t>Chiar.mo Prof. Eugenio Faldella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2035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it-IT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2035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it-IT" sz="2000" dirty="0">
                          <a:latin typeface="Times New Roman"/>
                          <a:ea typeface="Times New Roman"/>
                          <a:cs typeface="Times New Roman"/>
                        </a:rPr>
                        <a:t>CORRELATORI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24069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it-IT" sz="2000" dirty="0">
                          <a:latin typeface="Times New Roman"/>
                          <a:ea typeface="Times New Roman"/>
                          <a:cs typeface="Times New Roman"/>
                        </a:rPr>
                        <a:t>Chiar.mo Prof. Marco </a:t>
                      </a:r>
                      <a:r>
                        <a:rPr lang="it-IT" sz="2000" dirty="0" err="1">
                          <a:latin typeface="Times New Roman"/>
                          <a:ea typeface="Times New Roman"/>
                          <a:cs typeface="Times New Roman"/>
                        </a:rPr>
                        <a:t>Prandini</a:t>
                      </a:r>
                      <a:endParaRPr lang="it-IT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it-IT" sz="2000" dirty="0">
                          <a:latin typeface="Times New Roman"/>
                          <a:ea typeface="Times New Roman"/>
                          <a:cs typeface="Times New Roman"/>
                        </a:rPr>
                        <a:t>Dott. Ing. </a:t>
                      </a:r>
                      <a:r>
                        <a:rPr lang="it-IT" sz="2000" dirty="0" err="1">
                          <a:latin typeface="Times New Roman"/>
                          <a:ea typeface="Times New Roman"/>
                          <a:cs typeface="Times New Roman"/>
                        </a:rPr>
                        <a:t>Primiano</a:t>
                      </a:r>
                      <a:r>
                        <a:rPr lang="it-IT" sz="20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it-IT" sz="2000" dirty="0" err="1">
                          <a:latin typeface="Times New Roman"/>
                          <a:ea typeface="Times New Roman"/>
                          <a:cs typeface="Times New Roman"/>
                        </a:rPr>
                        <a:t>Tucci</a:t>
                      </a:r>
                      <a:endParaRPr lang="it-IT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95536" y="476672"/>
            <a:ext cx="8229600" cy="794352"/>
          </a:xfrm>
        </p:spPr>
        <p:txBody>
          <a:bodyPr>
            <a:normAutofit fontScale="90000"/>
          </a:bodyPr>
          <a:lstStyle/>
          <a:p>
            <a:r>
              <a:rPr lang="it-IT" dirty="0" smtClean="0"/>
              <a:t>Prime sperimentazioni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556792"/>
            <a:ext cx="4906888" cy="4767808"/>
          </a:xfrm>
        </p:spPr>
        <p:txBody>
          <a:bodyPr>
            <a:normAutofit/>
          </a:bodyPr>
          <a:lstStyle/>
          <a:p>
            <a:r>
              <a:rPr lang="it-IT" sz="2400" dirty="0" smtClean="0"/>
              <a:t>Verifica dell’esecuzione di un’applicazione composta da thread periodici dal comportamento noto</a:t>
            </a:r>
          </a:p>
          <a:p>
            <a:r>
              <a:rPr lang="it-IT" sz="2400" dirty="0" smtClean="0"/>
              <a:t>Politica di </a:t>
            </a:r>
            <a:r>
              <a:rPr lang="it-IT" sz="2400" dirty="0" err="1" smtClean="0"/>
              <a:t>scheduling</a:t>
            </a:r>
            <a:r>
              <a:rPr lang="it-IT" sz="2400" dirty="0" smtClean="0"/>
              <a:t> RMPO</a:t>
            </a:r>
          </a:p>
          <a:p>
            <a:r>
              <a:rPr lang="it-IT" sz="2400" dirty="0" smtClean="0"/>
              <a:t>Necessità di modellare un’esecuzione di durata desiderata: </a:t>
            </a:r>
            <a:r>
              <a:rPr lang="it-IT" sz="2400" dirty="0" err="1" smtClean="0"/>
              <a:t>BusyWait</a:t>
            </a:r>
            <a:endParaRPr lang="it-IT" sz="2400" dirty="0" smtClean="0"/>
          </a:p>
          <a:p>
            <a:r>
              <a:rPr lang="it-IT" sz="2400" dirty="0" smtClean="0"/>
              <a:t>Necessità di monitorare l’attività del sistema: </a:t>
            </a:r>
            <a:r>
              <a:rPr lang="it-IT" sz="2400" dirty="0" err="1" smtClean="0"/>
              <a:t>logging</a:t>
            </a:r>
            <a:endParaRPr lang="it-IT" sz="2400" dirty="0"/>
          </a:p>
        </p:txBody>
      </p:sp>
      <p:graphicFrame>
        <p:nvGraphicFramePr>
          <p:cNvPr id="5" name="Tabella 4"/>
          <p:cNvGraphicFramePr>
            <a:graphicFrameLocks noGrp="1"/>
          </p:cNvGraphicFramePr>
          <p:nvPr/>
        </p:nvGraphicFramePr>
        <p:xfrm>
          <a:off x="5292080" y="2996952"/>
          <a:ext cx="3662684" cy="1006599"/>
        </p:xfrm>
        <a:graphic>
          <a:graphicData uri="http://schemas.openxmlformats.org/drawingml/2006/table">
            <a:tbl>
              <a:tblPr/>
              <a:tblGrid>
                <a:gridCol w="189061"/>
                <a:gridCol w="189638"/>
                <a:gridCol w="189638"/>
                <a:gridCol w="189638"/>
                <a:gridCol w="189638"/>
                <a:gridCol w="189638"/>
                <a:gridCol w="189638"/>
                <a:gridCol w="189638"/>
                <a:gridCol w="189638"/>
                <a:gridCol w="217391"/>
                <a:gridCol w="217391"/>
                <a:gridCol w="217391"/>
                <a:gridCol w="217391"/>
                <a:gridCol w="217391"/>
                <a:gridCol w="217391"/>
                <a:gridCol w="217391"/>
                <a:gridCol w="217391"/>
                <a:gridCol w="217391"/>
              </a:tblGrid>
              <a:tr h="23900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900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3900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959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600" dirty="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it-IT" sz="105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600" dirty="0"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it-IT" sz="105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600" dirty="0"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endParaRPr lang="it-IT" sz="105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600" dirty="0"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  <a:endParaRPr lang="it-IT" sz="105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600" dirty="0">
                          <a:latin typeface="Times New Roman"/>
                          <a:ea typeface="Calibri"/>
                          <a:cs typeface="Times New Roman"/>
                        </a:rPr>
                        <a:t>5</a:t>
                      </a:r>
                      <a:endParaRPr lang="it-IT" sz="105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600" dirty="0">
                          <a:latin typeface="Times New Roman"/>
                          <a:ea typeface="Calibri"/>
                          <a:cs typeface="Times New Roman"/>
                        </a:rPr>
                        <a:t>6</a:t>
                      </a:r>
                      <a:endParaRPr lang="it-IT" sz="105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600" dirty="0">
                          <a:latin typeface="Times New Roman"/>
                          <a:ea typeface="Calibri"/>
                          <a:cs typeface="Times New Roman"/>
                        </a:rPr>
                        <a:t>7</a:t>
                      </a:r>
                      <a:endParaRPr lang="it-IT" sz="105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600" dirty="0">
                          <a:latin typeface="Times New Roman"/>
                          <a:ea typeface="Calibri"/>
                          <a:cs typeface="Times New Roman"/>
                        </a:rPr>
                        <a:t>8</a:t>
                      </a:r>
                      <a:endParaRPr lang="it-IT" sz="105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600" dirty="0">
                          <a:latin typeface="Times New Roman"/>
                          <a:ea typeface="Calibri"/>
                          <a:cs typeface="Times New Roman"/>
                        </a:rPr>
                        <a:t>9</a:t>
                      </a:r>
                      <a:endParaRPr lang="it-IT" sz="105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600" dirty="0">
                          <a:latin typeface="Times New Roman"/>
                          <a:ea typeface="Calibri"/>
                          <a:cs typeface="Times New Roman"/>
                        </a:rPr>
                        <a:t>10</a:t>
                      </a:r>
                      <a:endParaRPr lang="it-IT" sz="105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600" dirty="0">
                          <a:latin typeface="Times New Roman"/>
                          <a:ea typeface="Calibri"/>
                          <a:cs typeface="Times New Roman"/>
                        </a:rPr>
                        <a:t>11</a:t>
                      </a:r>
                      <a:endParaRPr lang="it-IT" sz="105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600" dirty="0">
                          <a:latin typeface="Times New Roman"/>
                          <a:ea typeface="Calibri"/>
                          <a:cs typeface="Times New Roman"/>
                        </a:rPr>
                        <a:t>12</a:t>
                      </a:r>
                      <a:endParaRPr lang="it-IT" sz="105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600">
                          <a:latin typeface="Times New Roman"/>
                          <a:ea typeface="Calibri"/>
                          <a:cs typeface="Times New Roman"/>
                        </a:rPr>
                        <a:t>13</a:t>
                      </a:r>
                      <a:endParaRPr lang="it-IT" sz="105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600">
                          <a:latin typeface="Times New Roman"/>
                          <a:ea typeface="Calibri"/>
                          <a:cs typeface="Times New Roman"/>
                        </a:rPr>
                        <a:t>14</a:t>
                      </a:r>
                      <a:endParaRPr lang="it-IT" sz="105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600">
                          <a:latin typeface="Times New Roman"/>
                          <a:ea typeface="Calibri"/>
                          <a:cs typeface="Times New Roman"/>
                        </a:rPr>
                        <a:t>15</a:t>
                      </a:r>
                      <a:endParaRPr lang="it-IT" sz="105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600">
                          <a:latin typeface="Times New Roman"/>
                          <a:ea typeface="Calibri"/>
                          <a:cs typeface="Times New Roman"/>
                        </a:rPr>
                        <a:t>16</a:t>
                      </a:r>
                      <a:endParaRPr lang="it-IT" sz="105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600">
                          <a:latin typeface="Times New Roman"/>
                          <a:ea typeface="Calibri"/>
                          <a:cs typeface="Times New Roman"/>
                        </a:rPr>
                        <a:t>17</a:t>
                      </a:r>
                      <a:endParaRPr lang="it-IT" sz="105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600" dirty="0">
                          <a:latin typeface="Times New Roman"/>
                          <a:ea typeface="Calibri"/>
                          <a:cs typeface="Times New Roman"/>
                        </a:rPr>
                        <a:t>18</a:t>
                      </a:r>
                      <a:endParaRPr lang="it-IT" sz="105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ella 5"/>
          <p:cNvGraphicFramePr>
            <a:graphicFrameLocks noGrp="1"/>
          </p:cNvGraphicFramePr>
          <p:nvPr/>
        </p:nvGraphicFramePr>
        <p:xfrm>
          <a:off x="5580112" y="1484784"/>
          <a:ext cx="3240360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/>
                <a:gridCol w="1080120"/>
                <a:gridCol w="1080120"/>
              </a:tblGrid>
              <a:tr h="324036">
                <a:tc>
                  <a:txBody>
                    <a:bodyPr/>
                    <a:lstStyle/>
                    <a:p>
                      <a:r>
                        <a:rPr lang="it-IT" sz="1600" dirty="0" err="1" smtClean="0"/>
                        <a:t>Proc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t.</a:t>
                      </a:r>
                      <a:r>
                        <a:rPr lang="it-IT" sz="1600" baseline="0" dirty="0" smtClean="0"/>
                        <a:t> </a:t>
                      </a:r>
                      <a:r>
                        <a:rPr lang="it-IT" sz="1600" baseline="0" dirty="0" err="1" smtClean="0"/>
                        <a:t>Esec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periodo</a:t>
                      </a:r>
                      <a:endParaRPr lang="it-IT" sz="1600" dirty="0"/>
                    </a:p>
                  </a:txBody>
                  <a:tcPr/>
                </a:tc>
              </a:tr>
              <a:tr h="324036"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T1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3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10</a:t>
                      </a:r>
                      <a:endParaRPr lang="it-IT" sz="1600" dirty="0"/>
                    </a:p>
                  </a:txBody>
                  <a:tcPr/>
                </a:tc>
              </a:tr>
              <a:tr h="324036"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T2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4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14</a:t>
                      </a:r>
                      <a:endParaRPr lang="it-IT" sz="1600" dirty="0"/>
                    </a:p>
                  </a:txBody>
                  <a:tcPr/>
                </a:tc>
              </a:tr>
              <a:tr h="324036"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T3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1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12</a:t>
                      </a:r>
                      <a:endParaRPr lang="it-IT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CasellaDiTesto 7"/>
          <p:cNvSpPr txBox="1"/>
          <p:nvPr/>
        </p:nvSpPr>
        <p:spPr>
          <a:xfrm>
            <a:off x="5292080" y="4077072"/>
            <a:ext cx="3672408" cy="255454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it-IT" sz="1600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it-IT" sz="1600" dirty="0" err="1" smtClean="0">
                <a:latin typeface="Courier New" pitchFamily="49" charset="0"/>
                <a:cs typeface="Courier New" pitchFamily="49" charset="0"/>
              </a:rPr>
              <a:t>run</a:t>
            </a:r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(){</a:t>
            </a:r>
          </a:p>
          <a:p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it-IT" sz="1600" dirty="0" err="1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it-IT" sz="1600" dirty="0" err="1" smtClean="0">
                <a:latin typeface="Courier New" pitchFamily="49" charset="0"/>
                <a:cs typeface="Courier New" pitchFamily="49" charset="0"/>
              </a:rPr>
              <a:t>numberOfIterations</a:t>
            </a:r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it-IT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log.writeStartJob</a:t>
            </a:r>
            <a:r>
              <a:rPr lang="it-IT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();      </a:t>
            </a:r>
            <a:r>
              <a:rPr lang="it-IT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bw.busyWait</a:t>
            </a:r>
            <a:r>
              <a:rPr lang="it-IT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it-IT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excecutionTime</a:t>
            </a:r>
            <a:r>
              <a:rPr lang="it-IT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it-IT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log.writeEndJob</a:t>
            </a:r>
            <a:r>
              <a:rPr lang="it-IT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it-IT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it-IT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waitForNextPeriod</a:t>
            </a:r>
            <a:r>
              <a:rPr lang="it-IT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it-IT" sz="16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39552" y="476672"/>
            <a:ext cx="8219256" cy="794352"/>
          </a:xfrm>
        </p:spPr>
        <p:txBody>
          <a:bodyPr>
            <a:normAutofit fontScale="90000"/>
          </a:bodyPr>
          <a:lstStyle/>
          <a:p>
            <a:r>
              <a:rPr lang="it-IT" dirty="0" smtClean="0"/>
              <a:t>Limiti di RMPO – Verso EDF</a:t>
            </a:r>
            <a:endParaRPr lang="it-IT" dirty="0"/>
          </a:p>
        </p:txBody>
      </p:sp>
      <p:sp>
        <p:nvSpPr>
          <p:cNvPr id="4" name="Segnaposto contenuto 2"/>
          <p:cNvSpPr txBox="1">
            <a:spLocks/>
          </p:cNvSpPr>
          <p:nvPr/>
        </p:nvSpPr>
        <p:spPr>
          <a:xfrm>
            <a:off x="467544" y="1746211"/>
            <a:ext cx="8147248" cy="93610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it-IT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RMPO non riesce a garantire la </a:t>
            </a:r>
            <a:r>
              <a:rPr kumimoji="0" lang="it-IT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schedulabilità</a:t>
            </a:r>
            <a:r>
              <a:rPr kumimoji="0" lang="it-IT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se il carico computazionale cresce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4077072"/>
            <a:ext cx="6690320" cy="1538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39952" y="2708920"/>
            <a:ext cx="3456384" cy="1167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egnaposto contenuto 2"/>
          <p:cNvSpPr txBox="1">
            <a:spLocks/>
          </p:cNvSpPr>
          <p:nvPr/>
        </p:nvSpPr>
        <p:spPr>
          <a:xfrm>
            <a:off x="395536" y="5661248"/>
            <a:ext cx="8147248" cy="93610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lang="it-IT" sz="2600" noProof="0" dirty="0" smtClean="0"/>
              <a:t>L’applicazione sarebbe schedulabile secondo una strategia a priorità dinamica </a:t>
            </a:r>
            <a:r>
              <a:rPr lang="it-IT" sz="2600" dirty="0" smtClean="0"/>
              <a:t>come EDF</a:t>
            </a:r>
            <a:endParaRPr kumimoji="0" lang="it-IT" sz="26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it-IT" dirty="0" smtClean="0"/>
              <a:t>Uno scheduler EDF per java Real-Time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it-IT" dirty="0" smtClean="0"/>
              <a:t>EDF: in esecuzione job con </a:t>
            </a:r>
            <a:r>
              <a:rPr lang="it-IT" dirty="0" err="1" smtClean="0"/>
              <a:t>deadline</a:t>
            </a:r>
            <a:r>
              <a:rPr lang="it-IT" dirty="0" smtClean="0"/>
              <a:t> più imminente</a:t>
            </a:r>
          </a:p>
          <a:p>
            <a:r>
              <a:rPr lang="it-IT" dirty="0" smtClean="0"/>
              <a:t>Tre livelli di priorità:</a:t>
            </a:r>
          </a:p>
          <a:p>
            <a:pPr lvl="1"/>
            <a:r>
              <a:rPr lang="it-IT" dirty="0" smtClean="0"/>
              <a:t>Alta</a:t>
            </a:r>
          </a:p>
          <a:p>
            <a:pPr lvl="1"/>
            <a:r>
              <a:rPr lang="it-IT" dirty="0" smtClean="0"/>
              <a:t>Media</a:t>
            </a:r>
          </a:p>
          <a:p>
            <a:pPr lvl="1"/>
            <a:r>
              <a:rPr lang="it-IT" dirty="0" smtClean="0"/>
              <a:t>Bassa</a:t>
            </a:r>
          </a:p>
          <a:p>
            <a:r>
              <a:rPr lang="it-IT" dirty="0" smtClean="0"/>
              <a:t>Coda dei processi pronti ordinati secondo la prossima </a:t>
            </a:r>
            <a:r>
              <a:rPr lang="it-IT" dirty="0" err="1" smtClean="0"/>
              <a:t>deadline</a:t>
            </a:r>
            <a:r>
              <a:rPr lang="it-IT" dirty="0" smtClean="0"/>
              <a:t> a bassa priorità</a:t>
            </a:r>
          </a:p>
          <a:p>
            <a:r>
              <a:rPr lang="it-IT" dirty="0" smtClean="0"/>
              <a:t>Il processo a </a:t>
            </a:r>
            <a:r>
              <a:rPr lang="it-IT" dirty="0" err="1" smtClean="0"/>
              <a:t>deadline</a:t>
            </a:r>
            <a:r>
              <a:rPr lang="it-IT" dirty="0" smtClean="0"/>
              <a:t> più imminente esegue a priorità media</a:t>
            </a:r>
          </a:p>
          <a:p>
            <a:r>
              <a:rPr lang="it-IT" dirty="0" smtClean="0"/>
              <a:t>Thread eseguono prologo ed epilogo a priorità massima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it-IT" dirty="0" smtClean="0"/>
              <a:t>Uno scheduler EDF per java Real-Time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935480"/>
            <a:ext cx="3970784" cy="4389120"/>
          </a:xfrm>
        </p:spPr>
        <p:txBody>
          <a:bodyPr>
            <a:normAutofit fontScale="92500" lnSpcReduction="20000"/>
          </a:bodyPr>
          <a:lstStyle/>
          <a:p>
            <a:r>
              <a:rPr lang="it-IT" dirty="0" smtClean="0"/>
              <a:t>Il prologo:</a:t>
            </a:r>
          </a:p>
          <a:p>
            <a:pPr lvl="1"/>
            <a:r>
              <a:rPr lang="it-IT" dirty="0" smtClean="0"/>
              <a:t>Inserisce il thread nella coda o in esecuzione ponendolo alla priorità più adatta</a:t>
            </a:r>
          </a:p>
          <a:p>
            <a:pPr lvl="1"/>
            <a:endParaRPr lang="it-IT" dirty="0" smtClean="0"/>
          </a:p>
          <a:p>
            <a:r>
              <a:rPr lang="it-IT" dirty="0" smtClean="0"/>
              <a:t>L’epilogo:</a:t>
            </a:r>
          </a:p>
          <a:p>
            <a:pPr lvl="1"/>
            <a:r>
              <a:rPr lang="it-IT" dirty="0" smtClean="0"/>
              <a:t>Estrae, se presente, il primo thread dalla coda e lo pone in esecuzione. Thread uscente lasciato a priorità max per non subire preemption in prossima </a:t>
            </a:r>
            <a:r>
              <a:rPr lang="it-IT" dirty="0" err="1" smtClean="0"/>
              <a:t>release</a:t>
            </a:r>
            <a:r>
              <a:rPr lang="it-IT" dirty="0" smtClean="0"/>
              <a:t>.</a:t>
            </a:r>
          </a:p>
        </p:txBody>
      </p:sp>
      <p:sp>
        <p:nvSpPr>
          <p:cNvPr id="4" name="Rettangolo 3"/>
          <p:cNvSpPr/>
          <p:nvPr/>
        </p:nvSpPr>
        <p:spPr>
          <a:xfrm>
            <a:off x="5148064" y="2924944"/>
            <a:ext cx="504056" cy="360040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5652120" y="2924944"/>
            <a:ext cx="504056" cy="360040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5"/>
          <p:cNvSpPr/>
          <p:nvPr/>
        </p:nvSpPr>
        <p:spPr>
          <a:xfrm>
            <a:off x="6156176" y="2924944"/>
            <a:ext cx="504056" cy="360040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6660232" y="2924944"/>
            <a:ext cx="504056" cy="360040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/>
          <p:cNvSpPr/>
          <p:nvPr/>
        </p:nvSpPr>
        <p:spPr>
          <a:xfrm>
            <a:off x="4932040" y="2276872"/>
            <a:ext cx="504056" cy="360040"/>
          </a:xfrm>
          <a:prstGeom prst="rect">
            <a:avLst/>
          </a:prstGeom>
          <a:solidFill>
            <a:srgbClr val="FFC000"/>
          </a:solidFill>
          <a:effectLst>
            <a:reflection blurRad="6350" stA="50000" endA="300" endPos="5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/>
          <p:cNvSpPr/>
          <p:nvPr/>
        </p:nvSpPr>
        <p:spPr>
          <a:xfrm>
            <a:off x="6300192" y="1772816"/>
            <a:ext cx="504056" cy="360040"/>
          </a:xfrm>
          <a:prstGeom prst="rect">
            <a:avLst/>
          </a:prstGeom>
          <a:solidFill>
            <a:srgbClr val="FF0000"/>
          </a:solidFill>
          <a:effectLst>
            <a:reflection blurRad="6350" stA="50000" endA="300" endPos="5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/>
          <p:cNvSpPr/>
          <p:nvPr/>
        </p:nvSpPr>
        <p:spPr>
          <a:xfrm>
            <a:off x="5148064" y="5589240"/>
            <a:ext cx="504056" cy="360040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ttangolo 10"/>
          <p:cNvSpPr/>
          <p:nvPr/>
        </p:nvSpPr>
        <p:spPr>
          <a:xfrm>
            <a:off x="5652120" y="5589240"/>
            <a:ext cx="504056" cy="360040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/>
          <p:cNvSpPr/>
          <p:nvPr/>
        </p:nvSpPr>
        <p:spPr>
          <a:xfrm>
            <a:off x="6156176" y="5589240"/>
            <a:ext cx="504056" cy="360040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12"/>
          <p:cNvSpPr/>
          <p:nvPr/>
        </p:nvSpPr>
        <p:spPr>
          <a:xfrm>
            <a:off x="6660232" y="5589240"/>
            <a:ext cx="504056" cy="360040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13"/>
          <p:cNvSpPr/>
          <p:nvPr/>
        </p:nvSpPr>
        <p:spPr>
          <a:xfrm>
            <a:off x="4860032" y="4941168"/>
            <a:ext cx="504056" cy="360040"/>
          </a:xfrm>
          <a:prstGeom prst="rect">
            <a:avLst/>
          </a:prstGeom>
          <a:solidFill>
            <a:srgbClr val="FFC000"/>
          </a:solidFill>
          <a:effectLst>
            <a:reflection blurRad="6350" stA="50000" endA="300" endPos="5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81 0.00024 L 0.0592 0.00024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74456E-6 L 0.05521 1.74456E-6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163 0.00532 L -0.00798 0.16805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" y="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000"/>
                            </p:stCondLst>
                            <p:childTnLst>
                              <p:par>
                                <p:cTn id="38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"/>
                            </p:stCondLst>
                            <p:childTnLst>
                              <p:par>
                                <p:cTn id="66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7.40741E-7 L 0.10642 -0.10023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" y="-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000"/>
                            </p:stCondLst>
                            <p:childTnLst>
                              <p:par>
                                <p:cTn id="6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7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90101"/>
                                      </p:to>
                                    </p:animClr>
                                    <p:set>
                                      <p:cBhvr>
                                        <p:cTn id="71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4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5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000"/>
                            </p:stCondLst>
                            <p:childTnLst>
                              <p:par>
                                <p:cTn id="77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5.92593E-6 L -0.02361 -0.10508 " pathEditMode="relative" ptsTypes="AA">
                                      <p:cBhvr>
                                        <p:cTn id="7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8000"/>
                            </p:stCondLst>
                            <p:childTnLst>
                              <p:par>
                                <p:cTn id="8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8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0C002"/>
                                      </p:to>
                                    </p:animClr>
                                    <p:set>
                                      <p:cBhvr>
                                        <p:cTn id="8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6" grpId="1" animBg="1"/>
      <p:bldP spid="7" grpId="0" animBg="1"/>
      <p:bldP spid="8" grpId="0" animBg="1"/>
      <p:bldP spid="9" grpId="0" animBg="1"/>
      <p:bldP spid="9" grpId="1" animBg="1"/>
      <p:bldP spid="10" grpId="0" animBg="1"/>
      <p:bldP spid="10" grpId="1" animBg="1"/>
      <p:bldP spid="11" grpId="0" animBg="1"/>
      <p:bldP spid="12" grpId="0" animBg="1"/>
      <p:bldP spid="13" grpId="0" animBg="1"/>
      <p:bldP spid="14" grpId="0" animBg="1"/>
      <p:bldP spid="14" grpId="1" animBg="1"/>
      <p:bldP spid="14" grpId="2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smtClean="0"/>
              <a:t>Confronto performance tra EDF e RMPO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5517232"/>
            <a:ext cx="8003232" cy="807368"/>
          </a:xfrm>
        </p:spPr>
        <p:txBody>
          <a:bodyPr>
            <a:normAutofit lnSpcReduction="10000"/>
          </a:bodyPr>
          <a:lstStyle/>
          <a:p>
            <a:r>
              <a:rPr lang="it-IT" dirty="0" err="1" smtClean="0"/>
              <a:t>Scheduler</a:t>
            </a:r>
            <a:r>
              <a:rPr lang="it-IT" dirty="0" smtClean="0"/>
              <a:t> robusto anche in caso di accessi a risorse condivise.</a:t>
            </a:r>
            <a:endParaRPr lang="it-IT" dirty="0"/>
          </a:p>
        </p:txBody>
      </p:sp>
      <p:pic>
        <p:nvPicPr>
          <p:cNvPr id="4" name="Immagin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24128" y="1484784"/>
            <a:ext cx="2808312" cy="1008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5" name="Immagine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9792" y="2564904"/>
            <a:ext cx="6192688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Immagine 5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27784" y="4221088"/>
            <a:ext cx="6048672" cy="1125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asellaDiTesto 6"/>
          <p:cNvSpPr txBox="1"/>
          <p:nvPr/>
        </p:nvSpPr>
        <p:spPr>
          <a:xfrm>
            <a:off x="1331640" y="278092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RMPO</a:t>
            </a:r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1331640" y="44371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EDF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/>
          <p:cNvSpPr/>
          <p:nvPr/>
        </p:nvSpPr>
        <p:spPr>
          <a:xfrm>
            <a:off x="1043608" y="5877272"/>
            <a:ext cx="2304256" cy="288032"/>
          </a:xfrm>
          <a:prstGeom prst="rect">
            <a:avLst/>
          </a:prstGeom>
          <a:solidFill>
            <a:srgbClr val="FF0000"/>
          </a:solidFill>
          <a:effectLst>
            <a:reflection blurRad="6350" stA="50000" endA="300" endPos="90000" dir="5400000" sy="-100000" algn="bl" rotWithShape="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Job1</a:t>
            </a:r>
            <a:endParaRPr lang="it-IT" dirty="0"/>
          </a:p>
        </p:txBody>
      </p:sp>
      <p:sp>
        <p:nvSpPr>
          <p:cNvPr id="12" name="Rettangolo 11"/>
          <p:cNvSpPr/>
          <p:nvPr/>
        </p:nvSpPr>
        <p:spPr>
          <a:xfrm>
            <a:off x="3347864" y="5877272"/>
            <a:ext cx="1368152" cy="288032"/>
          </a:xfrm>
          <a:prstGeom prst="rect">
            <a:avLst/>
          </a:prstGeom>
          <a:solidFill>
            <a:srgbClr val="FF0000"/>
          </a:solidFill>
          <a:effectLst>
            <a:reflection blurRad="6350" stA="50000" endA="300" endPos="90000" dir="5400000" sy="-100000" algn="bl" rotWithShape="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job2</a:t>
            </a:r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it-IT" dirty="0" smtClean="0"/>
              <a:t>La politica di default di Java real-time in caso di deadline miss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3509744"/>
          </a:xfrm>
        </p:spPr>
        <p:txBody>
          <a:bodyPr>
            <a:normAutofit/>
          </a:bodyPr>
          <a:lstStyle/>
          <a:p>
            <a:r>
              <a:rPr lang="it-IT" dirty="0" smtClean="0"/>
              <a:t>Se non si  specifica un </a:t>
            </a:r>
            <a:r>
              <a:rPr lang="it-IT" dirty="0" err="1" smtClean="0"/>
              <a:t>handler</a:t>
            </a:r>
            <a:r>
              <a:rPr lang="it-IT" dirty="0" smtClean="0"/>
              <a:t>, chiamata a </a:t>
            </a:r>
            <a:r>
              <a:rPr lang="it-IT" dirty="0" err="1" smtClean="0"/>
              <a:t>waitForNextPeriod</a:t>
            </a:r>
            <a:r>
              <a:rPr lang="it-IT" dirty="0" smtClean="0"/>
              <a:t>() non bloccante qualora sia già passato l’istante di </a:t>
            </a:r>
            <a:r>
              <a:rPr lang="it-IT" dirty="0" err="1" smtClean="0"/>
              <a:t>release</a:t>
            </a:r>
            <a:r>
              <a:rPr lang="it-IT" dirty="0" smtClean="0"/>
              <a:t> del prossimo Job.</a:t>
            </a:r>
          </a:p>
          <a:p>
            <a:r>
              <a:rPr lang="it-IT" dirty="0" smtClean="0"/>
              <a:t>L’esecuzione del job non viene interrotta</a:t>
            </a:r>
          </a:p>
          <a:p>
            <a:r>
              <a:rPr lang="it-IT" dirty="0" smtClean="0"/>
              <a:t>Il comportamento è conforme alla politica ASAP</a:t>
            </a:r>
          </a:p>
          <a:p>
            <a:r>
              <a:rPr lang="it-IT" dirty="0" smtClean="0"/>
              <a:t>ASAP cerca di preservare la frequenza dell’esecuzione dei job.</a:t>
            </a:r>
            <a:endParaRPr lang="it-IT" dirty="0"/>
          </a:p>
        </p:txBody>
      </p:sp>
      <p:cxnSp>
        <p:nvCxnSpPr>
          <p:cNvPr id="5" name="Connettore 2 4"/>
          <p:cNvCxnSpPr/>
          <p:nvPr/>
        </p:nvCxnSpPr>
        <p:spPr>
          <a:xfrm>
            <a:off x="1043608" y="6165304"/>
            <a:ext cx="727280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tangolo 12"/>
          <p:cNvSpPr/>
          <p:nvPr/>
        </p:nvSpPr>
        <p:spPr>
          <a:xfrm>
            <a:off x="4788024" y="5877272"/>
            <a:ext cx="1368152" cy="288032"/>
          </a:xfrm>
          <a:prstGeom prst="rect">
            <a:avLst/>
          </a:prstGeom>
          <a:solidFill>
            <a:srgbClr val="FF0000"/>
          </a:solidFill>
          <a:effectLst>
            <a:reflection blurRad="6350" stA="50000" endA="300" endPos="90000" dir="5400000" sy="-100000" algn="bl" rotWithShape="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job3</a:t>
            </a:r>
            <a:endParaRPr lang="it-IT" dirty="0"/>
          </a:p>
        </p:txBody>
      </p:sp>
      <p:sp>
        <p:nvSpPr>
          <p:cNvPr id="14" name="Rettangolo 13"/>
          <p:cNvSpPr/>
          <p:nvPr/>
        </p:nvSpPr>
        <p:spPr>
          <a:xfrm>
            <a:off x="6516216" y="5877272"/>
            <a:ext cx="1368152" cy="288032"/>
          </a:xfrm>
          <a:prstGeom prst="rect">
            <a:avLst/>
          </a:prstGeom>
          <a:solidFill>
            <a:srgbClr val="FF0000"/>
          </a:solidFill>
          <a:effectLst>
            <a:reflection blurRad="6350" stA="50000" endA="300" endPos="90000" dir="5400000" sy="-100000" algn="bl" rotWithShape="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job4</a:t>
            </a:r>
            <a:endParaRPr lang="it-IT" dirty="0"/>
          </a:p>
        </p:txBody>
      </p:sp>
      <p:cxnSp>
        <p:nvCxnSpPr>
          <p:cNvPr id="7" name="Connettore 1 6"/>
          <p:cNvCxnSpPr/>
          <p:nvPr/>
        </p:nvCxnSpPr>
        <p:spPr>
          <a:xfrm rot="5400000" flipH="1" flipV="1">
            <a:off x="2663788" y="5985284"/>
            <a:ext cx="360040" cy="0"/>
          </a:xfrm>
          <a:prstGeom prst="line">
            <a:avLst/>
          </a:prstGeom>
          <a:effectLst>
            <a:outerShdw blurRad="57150" dist="38100" dir="5400000" algn="ctr" rotWithShape="0">
              <a:schemeClr val="dk1">
                <a:shade val="9000"/>
                <a:satMod val="105000"/>
                <a:alpha val="48000"/>
              </a:schemeClr>
            </a:outerShdw>
            <a:reflection blurRad="6350" stA="50000" endA="300" endPos="90000" dir="5400000" sy="-100000" algn="bl" rotWithShape="0"/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Connettore 1 7"/>
          <p:cNvCxnSpPr/>
          <p:nvPr/>
        </p:nvCxnSpPr>
        <p:spPr>
          <a:xfrm rot="5400000" flipH="1" flipV="1">
            <a:off x="4572000" y="6021288"/>
            <a:ext cx="432048" cy="0"/>
          </a:xfrm>
          <a:prstGeom prst="line">
            <a:avLst/>
          </a:prstGeom>
          <a:effectLst>
            <a:outerShdw blurRad="57150" dist="38100" dir="5400000" algn="ctr" rotWithShape="0">
              <a:schemeClr val="dk1">
                <a:shade val="9000"/>
                <a:satMod val="105000"/>
                <a:alpha val="48000"/>
              </a:schemeClr>
            </a:outerShdw>
            <a:reflection blurRad="6350" stA="50000" endA="300" endPos="90000" dir="5400000" sy="-100000" algn="bl" rotWithShape="0"/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Connettore 1 8"/>
          <p:cNvCxnSpPr/>
          <p:nvPr/>
        </p:nvCxnSpPr>
        <p:spPr>
          <a:xfrm rot="5400000" flipH="1" flipV="1">
            <a:off x="6300192" y="6021288"/>
            <a:ext cx="432048" cy="0"/>
          </a:xfrm>
          <a:prstGeom prst="line">
            <a:avLst/>
          </a:prstGeom>
          <a:effectLst>
            <a:outerShdw blurRad="57150" dist="38100" dir="5400000" algn="ctr" rotWithShape="0">
              <a:schemeClr val="dk1">
                <a:shade val="9000"/>
                <a:satMod val="105000"/>
                <a:alpha val="48000"/>
              </a:schemeClr>
            </a:outerShdw>
            <a:reflection blurRad="6350" stA="50000" endA="300" endPos="90000" dir="5400000" sy="-100000" algn="bl" rotWithShape="0"/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ttangolo 50"/>
          <p:cNvSpPr/>
          <p:nvPr/>
        </p:nvSpPr>
        <p:spPr>
          <a:xfrm>
            <a:off x="4211960" y="6093296"/>
            <a:ext cx="288032" cy="288032"/>
          </a:xfrm>
          <a:prstGeom prst="rec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Rettangolo 24"/>
          <p:cNvSpPr/>
          <p:nvPr/>
        </p:nvSpPr>
        <p:spPr>
          <a:xfrm>
            <a:off x="539552" y="2204864"/>
            <a:ext cx="7128792" cy="288032"/>
          </a:xfrm>
          <a:prstGeom prst="rect">
            <a:avLst/>
          </a:prstGeom>
          <a:solidFill>
            <a:srgbClr val="03DF3D"/>
          </a:solidFill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39552" y="476672"/>
            <a:ext cx="8229600" cy="794352"/>
          </a:xfrm>
        </p:spPr>
        <p:txBody>
          <a:bodyPr>
            <a:normAutofit fontScale="90000"/>
          </a:bodyPr>
          <a:lstStyle/>
          <a:p>
            <a:r>
              <a:rPr lang="it-IT" dirty="0" smtClean="0"/>
              <a:t>Limiti della politica ASAP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2852936"/>
            <a:ext cx="8229600" cy="2592288"/>
          </a:xfrm>
        </p:spPr>
        <p:txBody>
          <a:bodyPr>
            <a:normAutofit lnSpcReduction="10000"/>
          </a:bodyPr>
          <a:lstStyle/>
          <a:p>
            <a:r>
              <a:rPr lang="it-IT" dirty="0" smtClean="0"/>
              <a:t>Non aiuta ad alleggerire situazioni di sovraccarico del sistema</a:t>
            </a:r>
          </a:p>
          <a:p>
            <a:r>
              <a:rPr lang="it-IT" dirty="0" smtClean="0"/>
              <a:t>L’esecuzione del job può durare una quantità indefinita di tempo bloccando il sistema</a:t>
            </a:r>
          </a:p>
          <a:p>
            <a:r>
              <a:rPr lang="it-IT" dirty="0" smtClean="0"/>
              <a:t>La </a:t>
            </a:r>
            <a:r>
              <a:rPr lang="it-IT" dirty="0" err="1" smtClean="0"/>
              <a:t>poltica</a:t>
            </a:r>
            <a:r>
              <a:rPr lang="it-IT" dirty="0" smtClean="0"/>
              <a:t> SKIP allevia il sovraccarico del sistema non schedulando altri job nel periodo successivo.</a:t>
            </a:r>
          </a:p>
          <a:p>
            <a:endParaRPr lang="it-IT" dirty="0" smtClean="0"/>
          </a:p>
          <a:p>
            <a:endParaRPr lang="it-IT" dirty="0"/>
          </a:p>
        </p:txBody>
      </p:sp>
      <p:cxnSp>
        <p:nvCxnSpPr>
          <p:cNvPr id="4" name="Connettore 2 3"/>
          <p:cNvCxnSpPr/>
          <p:nvPr/>
        </p:nvCxnSpPr>
        <p:spPr>
          <a:xfrm>
            <a:off x="539552" y="2492896"/>
            <a:ext cx="770485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tangolo 7"/>
          <p:cNvSpPr/>
          <p:nvPr/>
        </p:nvSpPr>
        <p:spPr>
          <a:xfrm>
            <a:off x="539552" y="1916832"/>
            <a:ext cx="3096344" cy="288032"/>
          </a:xfrm>
          <a:prstGeom prst="rect">
            <a:avLst/>
          </a:prstGeom>
          <a:solidFill>
            <a:srgbClr val="FF0000"/>
          </a:solidFill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/>
          <p:cNvSpPr/>
          <p:nvPr/>
        </p:nvSpPr>
        <p:spPr>
          <a:xfrm>
            <a:off x="3635896" y="1916832"/>
            <a:ext cx="1368152" cy="288032"/>
          </a:xfrm>
          <a:prstGeom prst="rect">
            <a:avLst/>
          </a:prstGeom>
          <a:solidFill>
            <a:srgbClr val="FF0000"/>
          </a:solidFill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Rettangolo 9"/>
          <p:cNvSpPr/>
          <p:nvPr/>
        </p:nvSpPr>
        <p:spPr>
          <a:xfrm>
            <a:off x="4932040" y="1916832"/>
            <a:ext cx="1368152" cy="288032"/>
          </a:xfrm>
          <a:prstGeom prst="rect">
            <a:avLst/>
          </a:prstGeom>
          <a:solidFill>
            <a:srgbClr val="FF0000"/>
          </a:solidFill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" name="Rettangolo 10"/>
          <p:cNvSpPr/>
          <p:nvPr/>
        </p:nvSpPr>
        <p:spPr>
          <a:xfrm>
            <a:off x="6300192" y="1916832"/>
            <a:ext cx="1368152" cy="288032"/>
          </a:xfrm>
          <a:prstGeom prst="rect">
            <a:avLst/>
          </a:prstGeom>
          <a:solidFill>
            <a:srgbClr val="FF0000"/>
          </a:solidFill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5" name="Connettore 1 4"/>
          <p:cNvCxnSpPr/>
          <p:nvPr/>
        </p:nvCxnSpPr>
        <p:spPr>
          <a:xfrm rot="5400000" flipH="1" flipV="1">
            <a:off x="2159732" y="2024844"/>
            <a:ext cx="360040" cy="0"/>
          </a:xfrm>
          <a:prstGeom prst="line">
            <a:avLst/>
          </a:prstGeom>
          <a:effectLst>
            <a:outerShdw blurRad="57150" dist="38100" dir="5400000" algn="ctr" rotWithShape="0">
              <a:schemeClr val="dk1">
                <a:shade val="9000"/>
                <a:satMod val="105000"/>
                <a:alpha val="48000"/>
              </a:schemeClr>
            </a:outerShdw>
            <a:reflection blurRad="6350" stA="52000" endA="300" endPos="35000" dir="5400000" sy="-100000" algn="bl" rotWithShape="0"/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760" y="1556792"/>
            <a:ext cx="171274" cy="309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1412776"/>
            <a:ext cx="171274" cy="309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0152" y="1412776"/>
            <a:ext cx="171274" cy="309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8" name="Connettore 1 17"/>
          <p:cNvCxnSpPr/>
          <p:nvPr/>
        </p:nvCxnSpPr>
        <p:spPr>
          <a:xfrm rot="5400000" flipH="1" flipV="1">
            <a:off x="4067944" y="2348880"/>
            <a:ext cx="288032" cy="0"/>
          </a:xfrm>
          <a:prstGeom prst="line">
            <a:avLst/>
          </a:prstGeom>
          <a:effectLst>
            <a:outerShdw blurRad="57150" dist="38100" dir="5400000" algn="ctr" rotWithShape="0">
              <a:schemeClr val="dk1">
                <a:shade val="9000"/>
                <a:satMod val="105000"/>
                <a:alpha val="48000"/>
              </a:schemeClr>
            </a:outerShdw>
            <a:reflection blurRad="6350" stA="52000" endA="300" endPos="35000" dir="5400000" sy="-100000" algn="bl" rotWithShape="0"/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ttore 1 19"/>
          <p:cNvCxnSpPr/>
          <p:nvPr/>
        </p:nvCxnSpPr>
        <p:spPr>
          <a:xfrm rot="5400000" flipH="1" flipV="1">
            <a:off x="7308304" y="2348880"/>
            <a:ext cx="288032" cy="0"/>
          </a:xfrm>
          <a:prstGeom prst="line">
            <a:avLst/>
          </a:prstGeom>
          <a:effectLst>
            <a:outerShdw blurRad="57150" dist="38100" dir="5400000" algn="ctr" rotWithShape="0">
              <a:schemeClr val="dk1">
                <a:shade val="9000"/>
                <a:satMod val="105000"/>
                <a:alpha val="48000"/>
              </a:schemeClr>
            </a:outerShdw>
            <a:reflection blurRad="6350" stA="52000" endA="300" endPos="35000" dir="5400000" sy="-100000" algn="bl" rotWithShape="0"/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5896" y="2543172"/>
            <a:ext cx="171274" cy="309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24128" y="2564904"/>
            <a:ext cx="171274" cy="309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2" name="Connettore 1 31"/>
          <p:cNvCxnSpPr/>
          <p:nvPr/>
        </p:nvCxnSpPr>
        <p:spPr>
          <a:xfrm rot="5400000" flipH="1" flipV="1">
            <a:off x="4309106" y="2035710"/>
            <a:ext cx="381772" cy="0"/>
          </a:xfrm>
          <a:prstGeom prst="line">
            <a:avLst/>
          </a:prstGeom>
          <a:effectLst>
            <a:outerShdw blurRad="57150" dist="38100" dir="5400000" algn="ctr" rotWithShape="0">
              <a:schemeClr val="dk1">
                <a:shade val="9000"/>
                <a:satMod val="105000"/>
                <a:alpha val="48000"/>
              </a:schemeClr>
            </a:outerShdw>
            <a:reflection blurRad="6350" stA="52000" endA="300" endPos="35000" dir="5400000" sy="-100000" algn="bl" rotWithShape="0"/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Connettore 1 6"/>
          <p:cNvCxnSpPr/>
          <p:nvPr/>
        </p:nvCxnSpPr>
        <p:spPr>
          <a:xfrm rot="5400000" flipH="1" flipV="1">
            <a:off x="5796136" y="1988840"/>
            <a:ext cx="432048" cy="0"/>
          </a:xfrm>
          <a:prstGeom prst="line">
            <a:avLst/>
          </a:prstGeom>
          <a:effectLst>
            <a:outerShdw blurRad="57150" dist="38100" dir="5400000" algn="ctr" rotWithShape="0">
              <a:schemeClr val="dk1">
                <a:shade val="9000"/>
                <a:satMod val="105000"/>
                <a:alpha val="48000"/>
              </a:schemeClr>
            </a:outerShdw>
            <a:reflection blurRad="6350" stA="52000" endA="300" endPos="35000" dir="5400000" sy="-100000" algn="bl" rotWithShape="0"/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Rettangolo 32"/>
          <p:cNvSpPr/>
          <p:nvPr/>
        </p:nvSpPr>
        <p:spPr>
          <a:xfrm>
            <a:off x="539552" y="6093296"/>
            <a:ext cx="2952328" cy="266300"/>
          </a:xfrm>
          <a:prstGeom prst="rect">
            <a:avLst/>
          </a:prstGeom>
          <a:solidFill>
            <a:srgbClr val="03DF3D"/>
          </a:solidFill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Rettangolo 34"/>
          <p:cNvSpPr/>
          <p:nvPr/>
        </p:nvSpPr>
        <p:spPr>
          <a:xfrm>
            <a:off x="539552" y="5805264"/>
            <a:ext cx="2952328" cy="266300"/>
          </a:xfrm>
          <a:prstGeom prst="rect">
            <a:avLst/>
          </a:prstGeom>
          <a:solidFill>
            <a:srgbClr val="FF0000"/>
          </a:solidFill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6" name="Rettangolo 35"/>
          <p:cNvSpPr/>
          <p:nvPr/>
        </p:nvSpPr>
        <p:spPr>
          <a:xfrm>
            <a:off x="4499992" y="5805264"/>
            <a:ext cx="1224136" cy="288032"/>
          </a:xfrm>
          <a:prstGeom prst="rect">
            <a:avLst/>
          </a:prstGeom>
          <a:solidFill>
            <a:srgbClr val="FF0000"/>
          </a:solidFill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7" name="Rettangolo 36"/>
          <p:cNvSpPr/>
          <p:nvPr/>
        </p:nvSpPr>
        <p:spPr>
          <a:xfrm>
            <a:off x="6012160" y="5783532"/>
            <a:ext cx="1368152" cy="288032"/>
          </a:xfrm>
          <a:prstGeom prst="rect">
            <a:avLst/>
          </a:prstGeom>
          <a:solidFill>
            <a:srgbClr val="FF0000"/>
          </a:solidFill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39" name="Connettore 1 38"/>
          <p:cNvCxnSpPr/>
          <p:nvPr/>
        </p:nvCxnSpPr>
        <p:spPr>
          <a:xfrm rot="5400000" flipH="1" flipV="1">
            <a:off x="2087724" y="5819536"/>
            <a:ext cx="504056" cy="0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5229200"/>
            <a:ext cx="171274" cy="309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3" name="Connettore 1 42"/>
          <p:cNvCxnSpPr/>
          <p:nvPr/>
        </p:nvCxnSpPr>
        <p:spPr>
          <a:xfrm rot="5400000" flipH="1" flipV="1">
            <a:off x="4031940" y="6201308"/>
            <a:ext cx="360040" cy="0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Connettore 1 43"/>
          <p:cNvCxnSpPr/>
          <p:nvPr/>
        </p:nvCxnSpPr>
        <p:spPr>
          <a:xfrm rot="5400000" flipH="1" flipV="1">
            <a:off x="7380312" y="6237312"/>
            <a:ext cx="288032" cy="0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Connettore 1 46"/>
          <p:cNvCxnSpPr/>
          <p:nvPr/>
        </p:nvCxnSpPr>
        <p:spPr>
          <a:xfrm rot="5400000" flipH="1" flipV="1">
            <a:off x="4247964" y="5841268"/>
            <a:ext cx="504056" cy="0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Connettore 1 47"/>
          <p:cNvCxnSpPr/>
          <p:nvPr/>
        </p:nvCxnSpPr>
        <p:spPr>
          <a:xfrm rot="5400000" flipH="1" flipV="1">
            <a:off x="5760132" y="5819536"/>
            <a:ext cx="504056" cy="0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Rettangolo 48"/>
          <p:cNvSpPr/>
          <p:nvPr/>
        </p:nvSpPr>
        <p:spPr>
          <a:xfrm>
            <a:off x="3491880" y="6093296"/>
            <a:ext cx="504056" cy="288032"/>
          </a:xfrm>
          <a:prstGeom prst="rec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2" name="Rettangolo 51"/>
          <p:cNvSpPr/>
          <p:nvPr/>
        </p:nvSpPr>
        <p:spPr>
          <a:xfrm>
            <a:off x="4499992" y="6093296"/>
            <a:ext cx="1224136" cy="266300"/>
          </a:xfrm>
          <a:prstGeom prst="rect">
            <a:avLst/>
          </a:prstGeom>
          <a:solidFill>
            <a:srgbClr val="03DF3D"/>
          </a:solidFill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3" name="Rettangolo 52"/>
          <p:cNvSpPr/>
          <p:nvPr/>
        </p:nvSpPr>
        <p:spPr>
          <a:xfrm>
            <a:off x="5724128" y="6093296"/>
            <a:ext cx="288032" cy="288032"/>
          </a:xfrm>
          <a:prstGeom prst="rec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4" name="Connettore 2 33"/>
          <p:cNvCxnSpPr/>
          <p:nvPr/>
        </p:nvCxnSpPr>
        <p:spPr>
          <a:xfrm>
            <a:off x="539552" y="6359596"/>
            <a:ext cx="770485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smtClean="0"/>
              <a:t>La politica di Java real-time in presenza di un </a:t>
            </a:r>
            <a:r>
              <a:rPr lang="it-IT" dirty="0" err="1" smtClean="0"/>
              <a:t>handler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In caso di </a:t>
            </a:r>
            <a:r>
              <a:rPr lang="it-IT" dirty="0" err="1" smtClean="0"/>
              <a:t>deadline</a:t>
            </a:r>
            <a:r>
              <a:rPr lang="it-IT" dirty="0" smtClean="0"/>
              <a:t> miss, se è presente un </a:t>
            </a:r>
            <a:r>
              <a:rPr lang="it-IT" dirty="0" err="1" smtClean="0"/>
              <a:t>deadlineMissHandler</a:t>
            </a:r>
            <a:r>
              <a:rPr lang="it-IT" dirty="0" smtClean="0"/>
              <a:t> nei </a:t>
            </a:r>
            <a:r>
              <a:rPr lang="it-IT" dirty="0" err="1" smtClean="0"/>
              <a:t>Release</a:t>
            </a:r>
            <a:r>
              <a:rPr lang="it-IT" dirty="0" smtClean="0"/>
              <a:t> </a:t>
            </a:r>
            <a:r>
              <a:rPr lang="it-IT" dirty="0" err="1" smtClean="0"/>
              <a:t>Parameters</a:t>
            </a:r>
            <a:r>
              <a:rPr lang="it-IT" dirty="0" smtClean="0"/>
              <a:t> chiamata di </a:t>
            </a:r>
            <a:r>
              <a:rPr lang="it-IT" dirty="0" err="1" smtClean="0"/>
              <a:t>WaitForNextPeriod</a:t>
            </a:r>
            <a:r>
              <a:rPr lang="it-IT" dirty="0" smtClean="0"/>
              <a:t>() bloccante </a:t>
            </a:r>
            <a:r>
              <a:rPr lang="it-IT" dirty="0" err="1" smtClean="0"/>
              <a:t>finchè</a:t>
            </a:r>
            <a:r>
              <a:rPr lang="it-IT" dirty="0" smtClean="0"/>
              <a:t> non viene chiamato il metodo </a:t>
            </a:r>
            <a:r>
              <a:rPr lang="it-IT" dirty="0" err="1" smtClean="0"/>
              <a:t>schedulePeriodic</a:t>
            </a:r>
            <a:r>
              <a:rPr lang="it-IT" dirty="0" smtClean="0"/>
              <a:t>() sul thread.</a:t>
            </a:r>
          </a:p>
          <a:p>
            <a:r>
              <a:rPr lang="it-IT" dirty="0" smtClean="0"/>
              <a:t>Se </a:t>
            </a:r>
            <a:r>
              <a:rPr lang="it-IT" dirty="0" err="1" smtClean="0"/>
              <a:t>handler</a:t>
            </a:r>
            <a:r>
              <a:rPr lang="it-IT" dirty="0" smtClean="0"/>
              <a:t> effettua </a:t>
            </a:r>
            <a:r>
              <a:rPr lang="it-IT" dirty="0" err="1" smtClean="0"/>
              <a:t>schedulePeriodic</a:t>
            </a:r>
            <a:r>
              <a:rPr lang="it-IT" dirty="0" smtClean="0"/>
              <a:t>() comportamento ASAP</a:t>
            </a:r>
          </a:p>
          <a:p>
            <a:r>
              <a:rPr lang="it-IT" dirty="0" smtClean="0"/>
              <a:t>Se il thread sfora più </a:t>
            </a:r>
            <a:r>
              <a:rPr lang="it-IT" dirty="0" err="1" smtClean="0"/>
              <a:t>deadline</a:t>
            </a:r>
            <a:r>
              <a:rPr lang="it-IT" dirty="0" smtClean="0"/>
              <a:t> consecutivamente l’</a:t>
            </a:r>
            <a:r>
              <a:rPr lang="it-IT" dirty="0" err="1" smtClean="0"/>
              <a:t>handler</a:t>
            </a:r>
            <a:r>
              <a:rPr lang="it-IT" dirty="0" smtClean="0"/>
              <a:t> viene chiamato ad ogni violazione</a:t>
            </a:r>
          </a:p>
          <a:p>
            <a:endParaRPr lang="it-IT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smtClean="0"/>
              <a:t>L’implementazione della politica </a:t>
            </a:r>
            <a:r>
              <a:rPr lang="it-IT" dirty="0" err="1" smtClean="0"/>
              <a:t>Skip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935480"/>
            <a:ext cx="3682752" cy="4389120"/>
          </a:xfrm>
        </p:spPr>
        <p:txBody>
          <a:bodyPr>
            <a:normAutofit lnSpcReduction="10000"/>
          </a:bodyPr>
          <a:lstStyle/>
          <a:p>
            <a:r>
              <a:rPr lang="it-IT" dirty="0" err="1" smtClean="0"/>
              <a:t>Flag</a:t>
            </a:r>
            <a:r>
              <a:rPr lang="it-IT" dirty="0" smtClean="0"/>
              <a:t> che permette al thread di differenziare </a:t>
            </a:r>
            <a:r>
              <a:rPr lang="it-IT" dirty="0" err="1" smtClean="0"/>
              <a:t>release</a:t>
            </a:r>
            <a:r>
              <a:rPr lang="it-IT" dirty="0" smtClean="0"/>
              <a:t> normali da quelle “di recupero”.</a:t>
            </a:r>
          </a:p>
          <a:p>
            <a:r>
              <a:rPr lang="it-IT" dirty="0" smtClean="0"/>
              <a:t>Codice da eseguire in </a:t>
            </a:r>
            <a:r>
              <a:rPr lang="it-IT" dirty="0" err="1" smtClean="0"/>
              <a:t>release</a:t>
            </a:r>
            <a:r>
              <a:rPr lang="it-IT" dirty="0" smtClean="0"/>
              <a:t> di recupero contenuto nell’</a:t>
            </a:r>
            <a:r>
              <a:rPr lang="it-IT" dirty="0" err="1" smtClean="0"/>
              <a:t>handler</a:t>
            </a:r>
            <a:endParaRPr lang="it-IT" dirty="0" smtClean="0"/>
          </a:p>
          <a:p>
            <a:r>
              <a:rPr lang="it-IT" dirty="0" err="1" smtClean="0"/>
              <a:t>SkipHandler</a:t>
            </a:r>
            <a:r>
              <a:rPr lang="it-IT" dirty="0" smtClean="0"/>
              <a:t> contiene contatore delle </a:t>
            </a:r>
            <a:r>
              <a:rPr lang="it-IT" dirty="0" err="1" smtClean="0"/>
              <a:t>deadline</a:t>
            </a:r>
            <a:r>
              <a:rPr lang="it-IT" dirty="0" smtClean="0"/>
              <a:t> violate</a:t>
            </a:r>
          </a:p>
        </p:txBody>
      </p:sp>
      <p:sp>
        <p:nvSpPr>
          <p:cNvPr id="4" name="CasellaDiTesto 3"/>
          <p:cNvSpPr txBox="1"/>
          <p:nvPr/>
        </p:nvSpPr>
        <p:spPr>
          <a:xfrm>
            <a:off x="4499992" y="1124744"/>
            <a:ext cx="4320480" cy="3293209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it-IT" sz="1600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it-IT" sz="1600" dirty="0" err="1" smtClean="0">
                <a:latin typeface="Courier New" pitchFamily="49" charset="0"/>
                <a:cs typeface="Courier New" pitchFamily="49" charset="0"/>
              </a:rPr>
              <a:t>run</a:t>
            </a:r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(){</a:t>
            </a:r>
          </a:p>
          <a:p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it-IT" sz="1600" dirty="0" err="1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it-IT" sz="1600" dirty="0" err="1" smtClean="0">
                <a:latin typeface="Courier New" pitchFamily="49" charset="0"/>
                <a:cs typeface="Courier New" pitchFamily="49" charset="0"/>
              </a:rPr>
              <a:t>numberOfIterations</a:t>
            </a:r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it-IT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it-IT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it-IT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it-IT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normalMode</a:t>
            </a:r>
            <a:r>
              <a:rPr lang="it-IT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it-IT" sz="1600" dirty="0" err="1" smtClean="0">
                <a:latin typeface="Courier New" pitchFamily="49" charset="0"/>
                <a:cs typeface="Courier New" pitchFamily="49" charset="0"/>
              </a:rPr>
              <a:t>log.writeStartJob</a:t>
            </a:r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it-IT" sz="1600" dirty="0" err="1" smtClean="0">
                <a:latin typeface="Courier New" pitchFamily="49" charset="0"/>
                <a:cs typeface="Courier New" pitchFamily="49" charset="0"/>
              </a:rPr>
              <a:t>bw.busyWait</a:t>
            </a:r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it-IT" sz="1600" dirty="0" err="1" smtClean="0">
                <a:latin typeface="Courier New" pitchFamily="49" charset="0"/>
                <a:cs typeface="Courier New" pitchFamily="49" charset="0"/>
              </a:rPr>
              <a:t>excexutionTime</a:t>
            </a:r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it-IT" sz="1600" dirty="0" err="1" smtClean="0">
                <a:latin typeface="Courier New" pitchFamily="49" charset="0"/>
                <a:cs typeface="Courier New" pitchFamily="49" charset="0"/>
              </a:rPr>
              <a:t>logger.writeEndJob</a:t>
            </a:r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();}</a:t>
            </a:r>
          </a:p>
          <a:p>
            <a:r>
              <a:rPr lang="it-IT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else     </a:t>
            </a:r>
            <a:r>
              <a:rPr lang="it-IT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handler.managePendingRelease</a:t>
            </a:r>
            <a:r>
              <a:rPr lang="it-IT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it-IT" sz="1600" dirty="0" err="1" smtClean="0">
                <a:latin typeface="Courier New" pitchFamily="49" charset="0"/>
                <a:cs typeface="Courier New" pitchFamily="49" charset="0"/>
              </a:rPr>
              <a:t>waitForNextPeriod</a:t>
            </a:r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it-IT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4499992" y="4509120"/>
            <a:ext cx="4320480" cy="2308324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1600" dirty="0" err="1" smtClean="0">
                <a:latin typeface="Courier New" pitchFamily="49" charset="0"/>
                <a:cs typeface="Courier New" pitchFamily="49" charset="0"/>
              </a:rPr>
              <a:t>onDeadlineMiss</a:t>
            </a:r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(){</a:t>
            </a:r>
          </a:p>
          <a:p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it-IT" sz="1600" dirty="0" err="1" smtClean="0">
                <a:latin typeface="Courier New" pitchFamily="49" charset="0"/>
                <a:cs typeface="Courier New" pitchFamily="49" charset="0"/>
              </a:rPr>
              <a:t>thread.setNormalMode</a:t>
            </a:r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(false);</a:t>
            </a:r>
          </a:p>
          <a:p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   deadlineMissCount++;   </a:t>
            </a:r>
            <a:r>
              <a:rPr lang="it-IT" sz="1600" dirty="0" err="1" smtClean="0">
                <a:latin typeface="Courier New" pitchFamily="49" charset="0"/>
                <a:cs typeface="Courier New" pitchFamily="49" charset="0"/>
              </a:rPr>
              <a:t>managedThread.schedulePeriodic</a:t>
            </a:r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it-IT" sz="1600" dirty="0" err="1" smtClean="0">
                <a:latin typeface="Courier New" pitchFamily="49" charset="0"/>
                <a:cs typeface="Courier New" pitchFamily="49" charset="0"/>
              </a:rPr>
              <a:t>managePendigRelease</a:t>
            </a:r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(){</a:t>
            </a:r>
          </a:p>
          <a:p>
            <a:r>
              <a:rPr lang="it-IT" sz="1600" dirty="0" err="1" smtClean="0">
                <a:latin typeface="Courier New" pitchFamily="49" charset="0"/>
                <a:cs typeface="Courier New" pitchFamily="49" charset="0"/>
              </a:rPr>
              <a:t>deadlineMissCount--</a:t>
            </a:r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it-IT" sz="1600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(deadlineMissCount==0)</a:t>
            </a:r>
          </a:p>
          <a:p>
            <a:r>
              <a:rPr lang="it-IT" sz="1600" dirty="0" err="1" smtClean="0">
                <a:latin typeface="Courier New" pitchFamily="49" charset="0"/>
                <a:cs typeface="Courier New" pitchFamily="49" charset="0"/>
              </a:rPr>
              <a:t>managedThread.setNormalMode</a:t>
            </a:r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it-IT" sz="1600" dirty="0" err="1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938368"/>
          </a:xfrm>
        </p:spPr>
        <p:txBody>
          <a:bodyPr>
            <a:normAutofit/>
          </a:bodyPr>
          <a:lstStyle/>
          <a:p>
            <a:r>
              <a:rPr lang="it-IT" dirty="0" smtClean="0"/>
              <a:t>La politica SKIPSTOP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560160"/>
            <a:ext cx="8229600" cy="4965184"/>
          </a:xfrm>
        </p:spPr>
        <p:txBody>
          <a:bodyPr>
            <a:normAutofit/>
          </a:bodyPr>
          <a:lstStyle/>
          <a:p>
            <a:r>
              <a:rPr lang="it-IT" dirty="0" smtClean="0"/>
              <a:t>Occorre evitare che un job possa eseguire per un tempo di lunghezza indefinita</a:t>
            </a:r>
          </a:p>
          <a:p>
            <a:r>
              <a:rPr lang="it-IT" dirty="0" smtClean="0"/>
              <a:t>Tollerato un numero di violazioni consecutive pari ad un valore specificato</a:t>
            </a:r>
          </a:p>
          <a:p>
            <a:r>
              <a:rPr lang="it-IT" dirty="0" smtClean="0"/>
              <a:t>Se si raggiunge la soglia l’esecuzione viene interrotta in modo sicuro</a:t>
            </a:r>
          </a:p>
          <a:p>
            <a:r>
              <a:rPr lang="it-IT" dirty="0" smtClean="0"/>
              <a:t>I job persi non vengono recuperati</a:t>
            </a:r>
          </a:p>
          <a:p>
            <a:pPr>
              <a:buNone/>
            </a:pPr>
            <a:endParaRPr lang="it-IT" dirty="0"/>
          </a:p>
        </p:txBody>
      </p:sp>
      <p:sp>
        <p:nvSpPr>
          <p:cNvPr id="6161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/>
          </a:p>
        </p:txBody>
      </p:sp>
      <p:grpSp>
        <p:nvGrpSpPr>
          <p:cNvPr id="6145" name="Group 1"/>
          <p:cNvGrpSpPr>
            <a:grpSpLocks noChangeAspect="1"/>
          </p:cNvGrpSpPr>
          <p:nvPr/>
        </p:nvGrpSpPr>
        <p:grpSpPr bwMode="auto">
          <a:xfrm>
            <a:off x="1259632" y="4615875"/>
            <a:ext cx="5616624" cy="2112570"/>
            <a:chOff x="1843" y="10043"/>
            <a:chExt cx="7862" cy="3496"/>
          </a:xfrm>
        </p:grpSpPr>
        <p:sp>
          <p:nvSpPr>
            <p:cNvPr id="6160" name="AutoShape 16"/>
            <p:cNvSpPr>
              <a:spLocks noChangeAspect="1" noChangeArrowheads="1" noTextEdit="1"/>
            </p:cNvSpPr>
            <p:nvPr/>
          </p:nvSpPr>
          <p:spPr bwMode="auto">
            <a:xfrm>
              <a:off x="1843" y="10043"/>
              <a:ext cx="7862" cy="3496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6159" name="AutoShape 15"/>
            <p:cNvSpPr>
              <a:spLocks noChangeShapeType="1"/>
            </p:cNvSpPr>
            <p:nvPr/>
          </p:nvSpPr>
          <p:spPr bwMode="auto">
            <a:xfrm>
              <a:off x="2220" y="12228"/>
              <a:ext cx="7245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6154" name="Rectangle 10"/>
            <p:cNvSpPr>
              <a:spLocks noChangeArrowheads="1"/>
            </p:cNvSpPr>
            <p:nvPr/>
          </p:nvSpPr>
          <p:spPr bwMode="auto">
            <a:xfrm>
              <a:off x="2220" y="11805"/>
              <a:ext cx="3642" cy="424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28398" dir="3806097" algn="ctr" rotWithShape="0">
                <a:srgbClr val="205867"/>
              </a:outerShdw>
              <a:reflection blurRad="6350" stA="50000" endA="300" endPos="55000" dir="5400000" sy="-100000" algn="bl" rotWithShape="0"/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it-IT" sz="11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Job1</a:t>
              </a:r>
              <a:endParaRPr kumimoji="0" lang="it-IT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53" name="Rectangle 9"/>
            <p:cNvSpPr>
              <a:spLocks noChangeArrowheads="1"/>
            </p:cNvSpPr>
            <p:nvPr/>
          </p:nvSpPr>
          <p:spPr bwMode="auto">
            <a:xfrm>
              <a:off x="7094" y="11804"/>
              <a:ext cx="841" cy="424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28398" dir="3806097" algn="ctr" rotWithShape="0">
                <a:srgbClr val="205867"/>
              </a:outerShdw>
              <a:reflection blurRad="6350" stA="50000" endA="300" endPos="55000" dir="5400000" sy="-100000" algn="bl" rotWithShape="0"/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it-IT" sz="11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Job2</a:t>
              </a:r>
              <a:endParaRPr kumimoji="0" lang="it-IT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52" name="Text Box 8"/>
            <p:cNvSpPr txBox="1">
              <a:spLocks noChangeArrowheads="1"/>
            </p:cNvSpPr>
            <p:nvPr/>
          </p:nvSpPr>
          <p:spPr bwMode="auto">
            <a:xfrm>
              <a:off x="2520" y="12542"/>
              <a:ext cx="1305" cy="76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it-IT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Deadline / periodo1</a:t>
              </a:r>
              <a:endParaRPr kumimoji="0" lang="it-IT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51" name="Text Box 7"/>
            <p:cNvSpPr txBox="1">
              <a:spLocks noChangeArrowheads="1"/>
            </p:cNvSpPr>
            <p:nvPr/>
          </p:nvSpPr>
          <p:spPr bwMode="auto">
            <a:xfrm>
              <a:off x="3825" y="12542"/>
              <a:ext cx="1305" cy="76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it-IT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Deadline / periodo2</a:t>
              </a:r>
              <a:endParaRPr kumimoji="0" lang="it-IT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50" name="Text Box 6"/>
            <p:cNvSpPr txBox="1">
              <a:spLocks noChangeArrowheads="1"/>
            </p:cNvSpPr>
            <p:nvPr/>
          </p:nvSpPr>
          <p:spPr bwMode="auto">
            <a:xfrm>
              <a:off x="5247" y="12525"/>
              <a:ext cx="1305" cy="76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it-IT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Deadline / periodo3</a:t>
              </a:r>
              <a:endParaRPr kumimoji="0" lang="it-IT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49" name="Text Box 5"/>
            <p:cNvSpPr txBox="1">
              <a:spLocks noChangeArrowheads="1"/>
            </p:cNvSpPr>
            <p:nvPr/>
          </p:nvSpPr>
          <p:spPr bwMode="auto">
            <a:xfrm>
              <a:off x="6630" y="12542"/>
              <a:ext cx="1305" cy="76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it-IT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Deadline / periodo4</a:t>
              </a:r>
              <a:endParaRPr kumimoji="0" lang="it-IT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48" name="Rectangle 4"/>
            <p:cNvSpPr>
              <a:spLocks noChangeArrowheads="1"/>
            </p:cNvSpPr>
            <p:nvPr/>
          </p:nvSpPr>
          <p:spPr bwMode="auto">
            <a:xfrm>
              <a:off x="5862" y="11804"/>
              <a:ext cx="541" cy="424"/>
            </a:xfrm>
            <a:prstGeom prst="rect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000000"/>
              </a:solidFill>
              <a:prstDash val="dash"/>
              <a:miter lim="800000"/>
              <a:headEnd/>
              <a:tailEnd/>
            </a:ln>
            <a:effectLst>
              <a:outerShdw dist="28398" dir="3806097" algn="ctr" rotWithShape="0">
                <a:srgbClr val="205867">
                  <a:alpha val="50000"/>
                </a:srgbClr>
              </a:outerShdw>
              <a:reflection blurRad="6350" stA="50000" endA="300" endPos="55000" dir="5400000" sy="-100000" algn="bl" rotWithShape="0"/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47" name="AutoShape 3"/>
            <p:cNvSpPr>
              <a:spLocks noChangeArrowheads="1"/>
            </p:cNvSpPr>
            <p:nvPr/>
          </p:nvSpPr>
          <p:spPr bwMode="auto">
            <a:xfrm rot="3702451">
              <a:off x="6066" y="10909"/>
              <a:ext cx="270" cy="978"/>
            </a:xfrm>
            <a:prstGeom prst="lightningBol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6146" name="Text Box 2"/>
            <p:cNvSpPr txBox="1">
              <a:spLocks noChangeArrowheads="1"/>
            </p:cNvSpPr>
            <p:nvPr/>
          </p:nvSpPr>
          <p:spPr bwMode="auto">
            <a:xfrm>
              <a:off x="5445" y="10441"/>
              <a:ext cx="2085" cy="64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it-IT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Chiamata handler ed interruzione thread</a:t>
              </a:r>
              <a:endParaRPr kumimoji="0" lang="it-IT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58" name="AutoShape 14"/>
            <p:cNvSpPr>
              <a:spLocks noChangeShapeType="1"/>
            </p:cNvSpPr>
            <p:nvPr/>
          </p:nvSpPr>
          <p:spPr bwMode="auto">
            <a:xfrm flipV="1">
              <a:off x="3255" y="11265"/>
              <a:ext cx="1" cy="1215"/>
            </a:xfrm>
            <a:prstGeom prst="straightConnector1">
              <a:avLst/>
            </a:prstGeom>
            <a:ln>
              <a:headEnd/>
              <a:tailEnd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6157" name="AutoShape 13"/>
            <p:cNvSpPr>
              <a:spLocks noChangeShapeType="1"/>
            </p:cNvSpPr>
            <p:nvPr/>
          </p:nvSpPr>
          <p:spPr bwMode="auto">
            <a:xfrm flipV="1">
              <a:off x="4530" y="11265"/>
              <a:ext cx="1" cy="1215"/>
            </a:xfrm>
            <a:prstGeom prst="straightConnector1">
              <a:avLst/>
            </a:prstGeom>
            <a:ln>
              <a:headEnd/>
              <a:tailEnd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6156" name="AutoShape 12"/>
            <p:cNvSpPr>
              <a:spLocks noChangeShapeType="1"/>
            </p:cNvSpPr>
            <p:nvPr/>
          </p:nvSpPr>
          <p:spPr bwMode="auto">
            <a:xfrm flipV="1">
              <a:off x="5862" y="11265"/>
              <a:ext cx="1" cy="1215"/>
            </a:xfrm>
            <a:prstGeom prst="straightConnector1">
              <a:avLst/>
            </a:prstGeom>
            <a:ln>
              <a:headEnd/>
              <a:tailEnd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6155" name="AutoShape 11"/>
            <p:cNvSpPr>
              <a:spLocks noChangeShapeType="1"/>
            </p:cNvSpPr>
            <p:nvPr/>
          </p:nvSpPr>
          <p:spPr bwMode="auto">
            <a:xfrm flipV="1">
              <a:off x="7094" y="11327"/>
              <a:ext cx="1" cy="1215"/>
            </a:xfrm>
            <a:prstGeom prst="straightConnector1">
              <a:avLst/>
            </a:prstGeom>
            <a:ln>
              <a:headEnd/>
              <a:tailEnd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/>
          <a:p>
            <a:r>
              <a:rPr lang="it-IT" dirty="0" smtClean="0"/>
              <a:t>sommario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it-IT" dirty="0" smtClean="0"/>
              <a:t>I sistemi in tempo reale</a:t>
            </a:r>
          </a:p>
          <a:p>
            <a:r>
              <a:rPr lang="it-IT" dirty="0" smtClean="0"/>
              <a:t>I limiti di Java come piattaforma in tempo reale</a:t>
            </a:r>
          </a:p>
          <a:p>
            <a:r>
              <a:rPr lang="it-IT" dirty="0" smtClean="0"/>
              <a:t>La specifica Java </a:t>
            </a:r>
            <a:r>
              <a:rPr lang="it-IT" dirty="0" err="1" smtClean="0"/>
              <a:t>Real</a:t>
            </a:r>
            <a:r>
              <a:rPr lang="it-IT" dirty="0" smtClean="0"/>
              <a:t> – </a:t>
            </a:r>
            <a:r>
              <a:rPr lang="it-IT" dirty="0" err="1" smtClean="0"/>
              <a:t>Time</a:t>
            </a:r>
            <a:r>
              <a:rPr lang="it-IT" dirty="0" smtClean="0"/>
              <a:t> (RTSJ)</a:t>
            </a:r>
          </a:p>
          <a:p>
            <a:r>
              <a:rPr lang="it-IT" dirty="0" smtClean="0"/>
              <a:t>Primi esperimenti con Java </a:t>
            </a:r>
            <a:r>
              <a:rPr lang="it-IT" dirty="0" err="1" smtClean="0"/>
              <a:t>RealTime</a:t>
            </a:r>
            <a:endParaRPr lang="it-IT" dirty="0" smtClean="0"/>
          </a:p>
          <a:p>
            <a:r>
              <a:rPr lang="it-IT" dirty="0" smtClean="0"/>
              <a:t>Realizzazione </a:t>
            </a:r>
            <a:r>
              <a:rPr lang="it-IT" smtClean="0"/>
              <a:t>di uno </a:t>
            </a:r>
            <a:r>
              <a:rPr lang="it-IT" dirty="0" err="1" smtClean="0"/>
              <a:t>scheduler</a:t>
            </a:r>
            <a:r>
              <a:rPr lang="it-IT" dirty="0" smtClean="0"/>
              <a:t> EDF per Java Real-Time</a:t>
            </a:r>
          </a:p>
          <a:p>
            <a:r>
              <a:rPr lang="it-IT" dirty="0" smtClean="0"/>
              <a:t>Analisi della politica di default di gestione dei deadline miss e delle sue criticità</a:t>
            </a:r>
          </a:p>
          <a:p>
            <a:r>
              <a:rPr lang="it-IT" dirty="0" smtClean="0"/>
              <a:t>Realizzazione della politica SKIP in java Real-Time</a:t>
            </a:r>
          </a:p>
          <a:p>
            <a:r>
              <a:rPr lang="it-IT" dirty="0" smtClean="0"/>
              <a:t>Realizzazione della politica SKIPSTOP in java Real-Time</a:t>
            </a:r>
          </a:p>
          <a:p>
            <a:endParaRPr lang="it-IT" dirty="0" smtClean="0"/>
          </a:p>
          <a:p>
            <a:endParaRPr lang="it-IT" dirty="0" smtClean="0"/>
          </a:p>
          <a:p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it-IT" dirty="0" smtClean="0"/>
              <a:t>Il trasferimento asincrono di controllo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767808"/>
          </a:xfrm>
        </p:spPr>
        <p:txBody>
          <a:bodyPr>
            <a:normAutofit/>
          </a:bodyPr>
          <a:lstStyle/>
          <a:p>
            <a:r>
              <a:rPr lang="it-IT" dirty="0" smtClean="0"/>
              <a:t>La specifica RTSJ prevede di poter dichiarare un metodo interrompibile inserendo una </a:t>
            </a:r>
            <a:r>
              <a:rPr lang="it-IT" dirty="0" err="1" smtClean="0"/>
              <a:t>AsyncronouslyInterruptedException</a:t>
            </a:r>
            <a:r>
              <a:rPr lang="it-IT" dirty="0" smtClean="0"/>
              <a:t> nella </a:t>
            </a:r>
            <a:r>
              <a:rPr lang="it-IT" dirty="0" err="1" smtClean="0"/>
              <a:t>throw-List</a:t>
            </a:r>
            <a:r>
              <a:rPr lang="it-IT" dirty="0" smtClean="0"/>
              <a:t> del metodo</a:t>
            </a:r>
          </a:p>
          <a:p>
            <a:endParaRPr lang="it-IT" dirty="0" smtClean="0"/>
          </a:p>
          <a:p>
            <a:r>
              <a:rPr lang="it-IT" dirty="0" smtClean="0"/>
              <a:t>Se si chiama il metodo interrupt() di un thread real-time mentre sta eseguendo un metodo interrompibile la </a:t>
            </a:r>
            <a:r>
              <a:rPr lang="it-IT" dirty="0" err="1" smtClean="0"/>
              <a:t>AsyncronouslyInterruptedException</a:t>
            </a:r>
            <a:r>
              <a:rPr lang="it-IT" dirty="0" smtClean="0"/>
              <a:t>  viene lanciata e si può gestire l’interruzione nel blocco catch</a:t>
            </a:r>
          </a:p>
          <a:p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it-IT" dirty="0" smtClean="0"/>
              <a:t>Implementazione della politica SKIPSTOP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499992" y="1484784"/>
            <a:ext cx="4499992" cy="4824536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it-IT" sz="6400" dirty="0" err="1" smtClean="0">
                <a:latin typeface="Courier New" pitchFamily="49" charset="0"/>
                <a:cs typeface="Courier New" pitchFamily="49" charset="0"/>
              </a:rPr>
              <a:t>onDeadlineMiss</a:t>
            </a:r>
            <a:r>
              <a:rPr lang="it-IT" sz="6400" dirty="0" smtClean="0">
                <a:latin typeface="Courier New" pitchFamily="49" charset="0"/>
                <a:cs typeface="Courier New" pitchFamily="49" charset="0"/>
              </a:rPr>
              <a:t>(){</a:t>
            </a:r>
          </a:p>
          <a:p>
            <a:pPr>
              <a:buNone/>
            </a:pPr>
            <a:r>
              <a:rPr lang="it-IT" sz="6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>
              <a:buNone/>
            </a:pPr>
            <a:r>
              <a:rPr lang="it-IT" sz="6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it-IT" sz="6400" dirty="0" err="1" smtClean="0">
                <a:latin typeface="Courier New" pitchFamily="49" charset="0"/>
                <a:cs typeface="Courier New" pitchFamily="49" charset="0"/>
              </a:rPr>
              <a:t>thread.setNormalMode</a:t>
            </a:r>
            <a:r>
              <a:rPr lang="it-IT" sz="6400" dirty="0" smtClean="0">
                <a:latin typeface="Courier New" pitchFamily="49" charset="0"/>
                <a:cs typeface="Courier New" pitchFamily="49" charset="0"/>
              </a:rPr>
              <a:t>(false);</a:t>
            </a:r>
          </a:p>
          <a:p>
            <a:pPr>
              <a:buNone/>
            </a:pPr>
            <a:r>
              <a:rPr lang="it-IT" sz="6400" dirty="0" smtClean="0">
                <a:latin typeface="Courier New" pitchFamily="49" charset="0"/>
                <a:cs typeface="Courier New" pitchFamily="49" charset="0"/>
              </a:rPr>
              <a:t>   deadlineMissCount++;</a:t>
            </a:r>
          </a:p>
          <a:p>
            <a:pPr>
              <a:buNone/>
            </a:pPr>
            <a:r>
              <a:rPr lang="it-IT" sz="6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it-IT" sz="6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it-IT" sz="6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it-IT" sz="6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deadlineMissCount</a:t>
            </a:r>
            <a:r>
              <a:rPr lang="it-IT" sz="6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it-IT" sz="6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=threshlod</a:t>
            </a:r>
            <a:r>
              <a:rPr lang="it-IT" sz="6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it-IT" sz="6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it-IT" sz="6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managedThread.interrupt</a:t>
            </a:r>
            <a:r>
              <a:rPr lang="it-IT" sz="6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it-IT" sz="6600" dirty="0" err="1" smtClean="0">
                <a:latin typeface="Courier New" pitchFamily="49" charset="0"/>
                <a:cs typeface="Courier New" pitchFamily="49" charset="0"/>
              </a:rPr>
              <a:t>managedThread.schedulePeriodic</a:t>
            </a:r>
            <a:r>
              <a:rPr lang="it-IT" sz="66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it-IT" sz="6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it-IT" sz="6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it-IT" sz="6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it-IT" sz="6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it-IT" sz="6400" dirty="0" err="1" smtClean="0">
                <a:latin typeface="Courier New" pitchFamily="49" charset="0"/>
                <a:cs typeface="Courier New" pitchFamily="49" charset="0"/>
              </a:rPr>
              <a:t>managePendigRelease</a:t>
            </a:r>
            <a:r>
              <a:rPr lang="it-IT" sz="6400" dirty="0" smtClean="0">
                <a:latin typeface="Courier New" pitchFamily="49" charset="0"/>
                <a:cs typeface="Courier New" pitchFamily="49" charset="0"/>
              </a:rPr>
              <a:t>(){</a:t>
            </a:r>
          </a:p>
          <a:p>
            <a:pPr>
              <a:buNone/>
            </a:pPr>
            <a:r>
              <a:rPr lang="it-IT" sz="6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>
              <a:buNone/>
            </a:pPr>
            <a:r>
              <a:rPr lang="it-IT" sz="6400" dirty="0" err="1" smtClean="0">
                <a:latin typeface="Courier New" pitchFamily="49" charset="0"/>
                <a:cs typeface="Courier New" pitchFamily="49" charset="0"/>
              </a:rPr>
              <a:t>deadlineMissCount--</a:t>
            </a:r>
            <a:r>
              <a:rPr lang="it-IT" sz="6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it-IT" sz="6400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it-IT" sz="6400" dirty="0" smtClean="0">
                <a:latin typeface="Courier New" pitchFamily="49" charset="0"/>
                <a:cs typeface="Courier New" pitchFamily="49" charset="0"/>
              </a:rPr>
              <a:t>(deadlineMissCount==0)</a:t>
            </a:r>
          </a:p>
          <a:p>
            <a:pPr>
              <a:buNone/>
            </a:pPr>
            <a:r>
              <a:rPr lang="it-IT" sz="6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it-IT" sz="6400" dirty="0" err="1" smtClean="0">
                <a:latin typeface="Courier New" pitchFamily="49" charset="0"/>
                <a:cs typeface="Courier New" pitchFamily="49" charset="0"/>
              </a:rPr>
              <a:t>managedThread.setNormalMode</a:t>
            </a:r>
            <a:r>
              <a:rPr lang="it-IT" sz="6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it-IT" sz="6400" dirty="0" err="1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it-IT" sz="6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it-IT" sz="6400" smtClean="0">
                <a:latin typeface="Courier New" pitchFamily="49" charset="0"/>
                <a:cs typeface="Courier New" pitchFamily="49" charset="0"/>
              </a:rPr>
              <a:t>…</a:t>
            </a:r>
            <a:endParaRPr lang="it-IT" sz="6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it-IT" sz="6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it-IT" dirty="0" smtClean="0"/>
          </a:p>
        </p:txBody>
      </p:sp>
      <p:sp>
        <p:nvSpPr>
          <p:cNvPr id="4" name="Rettangolo 3"/>
          <p:cNvSpPr/>
          <p:nvPr/>
        </p:nvSpPr>
        <p:spPr>
          <a:xfrm>
            <a:off x="323528" y="1484785"/>
            <a:ext cx="3816424" cy="501675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it-IT" sz="1600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it-IT" sz="1600" dirty="0" err="1" smtClean="0">
                <a:latin typeface="Courier New" pitchFamily="49" charset="0"/>
                <a:cs typeface="Courier New" pitchFamily="49" charset="0"/>
              </a:rPr>
              <a:t>run</a:t>
            </a:r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(){</a:t>
            </a:r>
          </a:p>
          <a:p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it-IT" sz="1600" dirty="0" err="1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it-IT" sz="1600" dirty="0" err="1" smtClean="0">
                <a:latin typeface="Courier New" pitchFamily="49" charset="0"/>
                <a:cs typeface="Courier New" pitchFamily="49" charset="0"/>
              </a:rPr>
              <a:t>numberOfIterations</a:t>
            </a:r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it-IT" sz="1600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it-IT" sz="1600" dirty="0" err="1" smtClean="0">
                <a:latin typeface="Courier New" pitchFamily="49" charset="0"/>
                <a:cs typeface="Courier New" pitchFamily="49" charset="0"/>
              </a:rPr>
              <a:t>normalMode</a:t>
            </a:r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it-IT" sz="1600" dirty="0" err="1" smtClean="0">
                <a:latin typeface="Courier New" pitchFamily="49" charset="0"/>
                <a:cs typeface="Courier New" pitchFamily="49" charset="0"/>
              </a:rPr>
              <a:t>log.writeStartJob</a:t>
            </a:r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it-IT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Try</a:t>
            </a:r>
            <a:r>
              <a:rPr lang="it-IT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 </a:t>
            </a:r>
            <a:r>
              <a:rPr lang="it-IT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bw.interrumpiblebusyWait</a:t>
            </a:r>
            <a:r>
              <a:rPr lang="it-IT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it-IT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excexutionTime</a:t>
            </a:r>
            <a:r>
              <a:rPr lang="it-IT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);}</a:t>
            </a:r>
          </a:p>
          <a:p>
            <a:r>
              <a:rPr lang="it-IT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catch(</a:t>
            </a:r>
            <a:r>
              <a:rPr lang="it-IT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AsynchronouslyInterruptedException</a:t>
            </a:r>
            <a:r>
              <a:rPr lang="it-IT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e){</a:t>
            </a:r>
          </a:p>
          <a:p>
            <a:r>
              <a:rPr lang="it-IT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log.writeInterruptedThread</a:t>
            </a:r>
            <a:r>
              <a:rPr lang="it-IT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it-IT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it-IT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it-IT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logger.writeEndJob</a:t>
            </a:r>
            <a:r>
              <a:rPr lang="it-IT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();}</a:t>
            </a:r>
          </a:p>
          <a:p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else     </a:t>
            </a:r>
            <a:r>
              <a:rPr lang="it-IT" sz="1600" dirty="0" err="1" smtClean="0">
                <a:latin typeface="Courier New" pitchFamily="49" charset="0"/>
                <a:cs typeface="Courier New" pitchFamily="49" charset="0"/>
              </a:rPr>
              <a:t>handler.managePendingRelease</a:t>
            </a:r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it-IT" sz="1600" dirty="0" err="1" smtClean="0">
                <a:latin typeface="Courier New" pitchFamily="49" charset="0"/>
                <a:cs typeface="Courier New" pitchFamily="49" charset="0"/>
              </a:rPr>
              <a:t>waitForNextPeriod</a:t>
            </a:r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it-IT" sz="16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Rettangolo 139"/>
          <p:cNvSpPr/>
          <p:nvPr/>
        </p:nvSpPr>
        <p:spPr>
          <a:xfrm>
            <a:off x="1547664" y="6167045"/>
            <a:ext cx="1440160" cy="216024"/>
          </a:xfrm>
          <a:prstGeom prst="rect">
            <a:avLst/>
          </a:prstGeom>
          <a:solidFill>
            <a:srgbClr val="03DF3D"/>
          </a:solidFill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1" name="Rettangolo 140"/>
          <p:cNvSpPr/>
          <p:nvPr/>
        </p:nvSpPr>
        <p:spPr>
          <a:xfrm>
            <a:off x="5868144" y="6167045"/>
            <a:ext cx="144016" cy="216024"/>
          </a:xfrm>
          <a:prstGeom prst="rect">
            <a:avLst/>
          </a:prstGeom>
          <a:solidFill>
            <a:srgbClr val="FF0000"/>
          </a:solidFill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2" name="Rettangolo 141"/>
          <p:cNvSpPr/>
          <p:nvPr/>
        </p:nvSpPr>
        <p:spPr>
          <a:xfrm>
            <a:off x="4283968" y="6167045"/>
            <a:ext cx="288032" cy="216024"/>
          </a:xfrm>
          <a:prstGeom prst="rect">
            <a:avLst/>
          </a:prstGeom>
          <a:solidFill>
            <a:srgbClr val="FF0000"/>
          </a:solidFill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3" name="Rettangolo 142"/>
          <p:cNvSpPr/>
          <p:nvPr/>
        </p:nvSpPr>
        <p:spPr>
          <a:xfrm>
            <a:off x="2987824" y="6165304"/>
            <a:ext cx="576064" cy="216024"/>
          </a:xfrm>
          <a:prstGeom prst="rect">
            <a:avLst/>
          </a:prstGeom>
          <a:solidFill>
            <a:srgbClr val="FF0000"/>
          </a:solidFill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4" name="Rettangolo 143"/>
          <p:cNvSpPr/>
          <p:nvPr/>
        </p:nvSpPr>
        <p:spPr>
          <a:xfrm>
            <a:off x="5076056" y="6167045"/>
            <a:ext cx="288032" cy="216024"/>
          </a:xfrm>
          <a:prstGeom prst="rect">
            <a:avLst/>
          </a:prstGeom>
          <a:solidFill>
            <a:srgbClr val="FF0000"/>
          </a:solidFill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5" name="Rettangolo 144"/>
          <p:cNvSpPr/>
          <p:nvPr/>
        </p:nvSpPr>
        <p:spPr>
          <a:xfrm>
            <a:off x="3779912" y="6167045"/>
            <a:ext cx="504056" cy="207640"/>
          </a:xfrm>
          <a:prstGeom prst="rect">
            <a:avLst/>
          </a:prstGeom>
          <a:solidFill>
            <a:srgbClr val="03DF3D"/>
          </a:solidFill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6" name="Rettangolo 145"/>
          <p:cNvSpPr/>
          <p:nvPr/>
        </p:nvSpPr>
        <p:spPr>
          <a:xfrm>
            <a:off x="4572000" y="6167045"/>
            <a:ext cx="504056" cy="207640"/>
          </a:xfrm>
          <a:prstGeom prst="rect">
            <a:avLst/>
          </a:prstGeom>
          <a:solidFill>
            <a:srgbClr val="03DF3D"/>
          </a:solidFill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7" name="Rettangolo 146"/>
          <p:cNvSpPr/>
          <p:nvPr/>
        </p:nvSpPr>
        <p:spPr>
          <a:xfrm>
            <a:off x="5364088" y="6167045"/>
            <a:ext cx="504056" cy="207640"/>
          </a:xfrm>
          <a:prstGeom prst="rect">
            <a:avLst/>
          </a:prstGeom>
          <a:solidFill>
            <a:srgbClr val="03DF3D"/>
          </a:solidFill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1" name="Rettangolo 150"/>
          <p:cNvSpPr/>
          <p:nvPr/>
        </p:nvSpPr>
        <p:spPr>
          <a:xfrm>
            <a:off x="7020272" y="6165304"/>
            <a:ext cx="432048" cy="209381"/>
          </a:xfrm>
          <a:prstGeom prst="rect">
            <a:avLst/>
          </a:prstGeom>
          <a:solidFill>
            <a:srgbClr val="03DF3D"/>
          </a:solidFill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3" name="Rettangolo 82"/>
          <p:cNvSpPr/>
          <p:nvPr/>
        </p:nvSpPr>
        <p:spPr>
          <a:xfrm>
            <a:off x="3779912" y="5951021"/>
            <a:ext cx="504056" cy="216024"/>
          </a:xfrm>
          <a:prstGeom prst="rect">
            <a:avLst/>
          </a:prstGeom>
          <a:solidFill>
            <a:srgbClr val="FF0000"/>
          </a:solidFill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7" name="Rettangolo 136"/>
          <p:cNvSpPr/>
          <p:nvPr/>
        </p:nvSpPr>
        <p:spPr>
          <a:xfrm>
            <a:off x="4139952" y="4582869"/>
            <a:ext cx="432048" cy="216024"/>
          </a:xfrm>
          <a:prstGeom prst="rect">
            <a:avLst/>
          </a:prstGeom>
          <a:solidFill>
            <a:srgbClr val="FF0000"/>
          </a:solidFill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5" name="Rettangolo 134"/>
          <p:cNvSpPr/>
          <p:nvPr/>
        </p:nvSpPr>
        <p:spPr>
          <a:xfrm>
            <a:off x="1547664" y="2926685"/>
            <a:ext cx="6120680" cy="216024"/>
          </a:xfrm>
          <a:prstGeom prst="rect">
            <a:avLst/>
          </a:prstGeom>
          <a:solidFill>
            <a:srgbClr val="03DF3D"/>
          </a:solidFill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010376"/>
          </a:xfrm>
        </p:spPr>
        <p:txBody>
          <a:bodyPr>
            <a:normAutofit fontScale="90000"/>
          </a:bodyPr>
          <a:lstStyle/>
          <a:p>
            <a:r>
              <a:rPr lang="it-IT" dirty="0" smtClean="0"/>
              <a:t>Risultati – confronto delle tre politiche</a:t>
            </a:r>
            <a:endParaRPr lang="it-IT" dirty="0"/>
          </a:p>
        </p:txBody>
      </p:sp>
      <p:cxnSp>
        <p:nvCxnSpPr>
          <p:cNvPr id="6" name="Connettore 2 5"/>
          <p:cNvCxnSpPr/>
          <p:nvPr/>
        </p:nvCxnSpPr>
        <p:spPr>
          <a:xfrm>
            <a:off x="1547664" y="3142709"/>
            <a:ext cx="6192688" cy="1588"/>
          </a:xfrm>
          <a:prstGeom prst="straightConnector1">
            <a:avLst/>
          </a:prstGeom>
          <a:ln>
            <a:tailEnd type="arrow"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tangolo 8"/>
          <p:cNvSpPr/>
          <p:nvPr/>
        </p:nvSpPr>
        <p:spPr>
          <a:xfrm>
            <a:off x="1547664" y="2708920"/>
            <a:ext cx="2520280" cy="217765"/>
          </a:xfrm>
          <a:prstGeom prst="rect">
            <a:avLst/>
          </a:prstGeom>
          <a:solidFill>
            <a:srgbClr val="FF0000"/>
          </a:solidFill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Rettangolo 19"/>
          <p:cNvSpPr/>
          <p:nvPr/>
        </p:nvSpPr>
        <p:spPr>
          <a:xfrm>
            <a:off x="4716016" y="2708920"/>
            <a:ext cx="576064" cy="217765"/>
          </a:xfrm>
          <a:prstGeom prst="rect">
            <a:avLst/>
          </a:prstGeom>
          <a:solidFill>
            <a:srgbClr val="FF0000"/>
          </a:solidFill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Rettangolo 27"/>
          <p:cNvSpPr/>
          <p:nvPr/>
        </p:nvSpPr>
        <p:spPr>
          <a:xfrm>
            <a:off x="5292080" y="2710661"/>
            <a:ext cx="648072" cy="216024"/>
          </a:xfrm>
          <a:prstGeom prst="rect">
            <a:avLst/>
          </a:prstGeom>
          <a:solidFill>
            <a:srgbClr val="FF0000"/>
          </a:solidFill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Rettangolo 28"/>
          <p:cNvSpPr/>
          <p:nvPr/>
        </p:nvSpPr>
        <p:spPr>
          <a:xfrm>
            <a:off x="4067944" y="2708920"/>
            <a:ext cx="648072" cy="217765"/>
          </a:xfrm>
          <a:prstGeom prst="rect">
            <a:avLst/>
          </a:prstGeom>
          <a:solidFill>
            <a:srgbClr val="FF0000"/>
          </a:solidFill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Rettangolo 33"/>
          <p:cNvSpPr/>
          <p:nvPr/>
        </p:nvSpPr>
        <p:spPr>
          <a:xfrm>
            <a:off x="5940152" y="2710661"/>
            <a:ext cx="576064" cy="216024"/>
          </a:xfrm>
          <a:prstGeom prst="rect">
            <a:avLst/>
          </a:prstGeom>
          <a:solidFill>
            <a:srgbClr val="FF0000"/>
          </a:solidFill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Rettangolo 34"/>
          <p:cNvSpPr/>
          <p:nvPr/>
        </p:nvSpPr>
        <p:spPr>
          <a:xfrm>
            <a:off x="6516216" y="2710661"/>
            <a:ext cx="576064" cy="216024"/>
          </a:xfrm>
          <a:prstGeom prst="rect">
            <a:avLst/>
          </a:prstGeom>
          <a:solidFill>
            <a:srgbClr val="FF0000"/>
          </a:solidFill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8" name="Rettangolo 37"/>
          <p:cNvSpPr/>
          <p:nvPr/>
        </p:nvSpPr>
        <p:spPr>
          <a:xfrm>
            <a:off x="7092280" y="2710661"/>
            <a:ext cx="576064" cy="216024"/>
          </a:xfrm>
          <a:prstGeom prst="rect">
            <a:avLst/>
          </a:prstGeom>
          <a:solidFill>
            <a:srgbClr val="FF0000"/>
          </a:solidFill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1" name="Connettore 1 10"/>
          <p:cNvCxnSpPr/>
          <p:nvPr/>
        </p:nvCxnSpPr>
        <p:spPr>
          <a:xfrm rot="5400000" flipH="1" flipV="1">
            <a:off x="3671900" y="2818673"/>
            <a:ext cx="216024" cy="0"/>
          </a:xfrm>
          <a:prstGeom prst="line">
            <a:avLst/>
          </a:prstGeom>
          <a:effectLst>
            <a:outerShdw blurRad="57150" dist="38100" dir="5400000" algn="ctr" rotWithShape="0">
              <a:schemeClr val="dk1">
                <a:shade val="9000"/>
                <a:satMod val="105000"/>
                <a:alpha val="48000"/>
              </a:scheme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onnettore 1 12"/>
          <p:cNvCxnSpPr/>
          <p:nvPr/>
        </p:nvCxnSpPr>
        <p:spPr>
          <a:xfrm rot="5400000">
            <a:off x="2879812" y="2818673"/>
            <a:ext cx="216024" cy="0"/>
          </a:xfrm>
          <a:prstGeom prst="line">
            <a:avLst/>
          </a:prstGeom>
          <a:effectLst>
            <a:outerShdw blurRad="57150" dist="38100" dir="5400000" algn="ctr" rotWithShape="0">
              <a:schemeClr val="dk1">
                <a:shade val="9000"/>
                <a:satMod val="105000"/>
                <a:alpha val="48000"/>
              </a:scheme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Connettore 1 14"/>
          <p:cNvCxnSpPr/>
          <p:nvPr/>
        </p:nvCxnSpPr>
        <p:spPr>
          <a:xfrm rot="5400000">
            <a:off x="2087724" y="2818673"/>
            <a:ext cx="216024" cy="0"/>
          </a:xfrm>
          <a:prstGeom prst="line">
            <a:avLst/>
          </a:prstGeom>
          <a:effectLst>
            <a:outerShdw blurRad="57150" dist="38100" dir="5400000" algn="ctr" rotWithShape="0">
              <a:schemeClr val="dk1">
                <a:shade val="9000"/>
                <a:satMod val="105000"/>
                <a:alpha val="48000"/>
              </a:scheme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Connettore 1 29"/>
          <p:cNvCxnSpPr/>
          <p:nvPr/>
        </p:nvCxnSpPr>
        <p:spPr>
          <a:xfrm rot="5400000" flipH="1" flipV="1">
            <a:off x="5256076" y="2818673"/>
            <a:ext cx="216024" cy="0"/>
          </a:xfrm>
          <a:prstGeom prst="line">
            <a:avLst/>
          </a:prstGeom>
          <a:effectLst>
            <a:outerShdw blurRad="57150" dist="38100" dir="5400000" algn="ctr" rotWithShape="0">
              <a:schemeClr val="dk1">
                <a:shade val="9000"/>
                <a:satMod val="105000"/>
                <a:alpha val="48000"/>
              </a:scheme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Connettore 1 30"/>
          <p:cNvCxnSpPr/>
          <p:nvPr/>
        </p:nvCxnSpPr>
        <p:spPr>
          <a:xfrm rot="5400000">
            <a:off x="4463988" y="2818673"/>
            <a:ext cx="216024" cy="0"/>
          </a:xfrm>
          <a:prstGeom prst="line">
            <a:avLst/>
          </a:prstGeom>
          <a:effectLst>
            <a:outerShdw blurRad="57150" dist="38100" dir="5400000" algn="ctr" rotWithShape="0">
              <a:schemeClr val="dk1">
                <a:shade val="9000"/>
                <a:satMod val="105000"/>
                <a:alpha val="48000"/>
              </a:scheme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ttore 1 31"/>
          <p:cNvCxnSpPr/>
          <p:nvPr/>
        </p:nvCxnSpPr>
        <p:spPr>
          <a:xfrm rot="5400000" flipH="1" flipV="1">
            <a:off x="6012160" y="2782669"/>
            <a:ext cx="288032" cy="0"/>
          </a:xfrm>
          <a:prstGeom prst="line">
            <a:avLst/>
          </a:prstGeom>
          <a:effectLst>
            <a:outerShdw blurRad="57150" dist="38100" dir="5400000" algn="ctr" rotWithShape="0">
              <a:schemeClr val="dk1">
                <a:shade val="9000"/>
                <a:satMod val="105000"/>
                <a:alpha val="48000"/>
              </a:scheme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Connettore 1 35"/>
          <p:cNvCxnSpPr/>
          <p:nvPr/>
        </p:nvCxnSpPr>
        <p:spPr>
          <a:xfrm rot="5400000" flipH="1" flipV="1">
            <a:off x="6840252" y="2818673"/>
            <a:ext cx="216024" cy="0"/>
          </a:xfrm>
          <a:prstGeom prst="line">
            <a:avLst/>
          </a:prstGeom>
          <a:effectLst>
            <a:outerShdw blurRad="57150" dist="38100" dir="5400000" algn="ctr" rotWithShape="0">
              <a:schemeClr val="dk1">
                <a:shade val="9000"/>
                <a:satMod val="105000"/>
                <a:alpha val="48000"/>
              </a:scheme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CasellaDiTesto 53"/>
          <p:cNvSpPr txBox="1"/>
          <p:nvPr/>
        </p:nvSpPr>
        <p:spPr>
          <a:xfrm>
            <a:off x="251520" y="2782669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ASAP</a:t>
            </a:r>
            <a:endParaRPr lang="it-IT" dirty="0"/>
          </a:p>
        </p:txBody>
      </p:sp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2278613"/>
            <a:ext cx="171274" cy="309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5816" y="2278613"/>
            <a:ext cx="171274" cy="309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9992" y="2278613"/>
            <a:ext cx="171274" cy="309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07904" y="2278613"/>
            <a:ext cx="171274" cy="309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080" y="2278613"/>
            <a:ext cx="171274" cy="309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84168" y="2278613"/>
            <a:ext cx="171274" cy="309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76256" y="2350621"/>
            <a:ext cx="171274" cy="309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39952" y="3214717"/>
            <a:ext cx="171274" cy="309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48264" y="3214717"/>
            <a:ext cx="171274" cy="309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5" name="Connettore 2 64"/>
          <p:cNvCxnSpPr/>
          <p:nvPr/>
        </p:nvCxnSpPr>
        <p:spPr>
          <a:xfrm>
            <a:off x="1547664" y="4800481"/>
            <a:ext cx="6336704" cy="1588"/>
          </a:xfrm>
          <a:prstGeom prst="straightConnector1">
            <a:avLst/>
          </a:prstGeom>
          <a:ln>
            <a:tailEnd type="arrow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ttangolo 65"/>
          <p:cNvSpPr/>
          <p:nvPr/>
        </p:nvSpPr>
        <p:spPr>
          <a:xfrm>
            <a:off x="1556048" y="4366845"/>
            <a:ext cx="2583904" cy="206732"/>
          </a:xfrm>
          <a:prstGeom prst="rect">
            <a:avLst/>
          </a:prstGeom>
          <a:solidFill>
            <a:srgbClr val="FF0000"/>
          </a:solidFill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8" name="Rettangolo 67"/>
          <p:cNvSpPr/>
          <p:nvPr/>
        </p:nvSpPr>
        <p:spPr>
          <a:xfrm>
            <a:off x="5372472" y="4366845"/>
            <a:ext cx="495672" cy="206732"/>
          </a:xfrm>
          <a:prstGeom prst="rect">
            <a:avLst/>
          </a:prstGeom>
          <a:solidFill>
            <a:srgbClr val="FF0000"/>
          </a:solidFill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9" name="Rettangolo 68"/>
          <p:cNvSpPr/>
          <p:nvPr/>
        </p:nvSpPr>
        <p:spPr>
          <a:xfrm>
            <a:off x="4572000" y="4357553"/>
            <a:ext cx="504056" cy="216024"/>
          </a:xfrm>
          <a:prstGeom prst="rect">
            <a:avLst/>
          </a:prstGeom>
          <a:solidFill>
            <a:srgbClr val="FF0000"/>
          </a:solidFill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0" name="Rettangolo 69"/>
          <p:cNvSpPr/>
          <p:nvPr/>
        </p:nvSpPr>
        <p:spPr>
          <a:xfrm>
            <a:off x="6156176" y="4366845"/>
            <a:ext cx="504056" cy="206732"/>
          </a:xfrm>
          <a:prstGeom prst="rect">
            <a:avLst/>
          </a:prstGeom>
          <a:solidFill>
            <a:srgbClr val="FF0000"/>
          </a:solidFill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1" name="Rettangolo 70"/>
          <p:cNvSpPr/>
          <p:nvPr/>
        </p:nvSpPr>
        <p:spPr>
          <a:xfrm>
            <a:off x="6948264" y="4366845"/>
            <a:ext cx="504056" cy="206732"/>
          </a:xfrm>
          <a:prstGeom prst="rect">
            <a:avLst/>
          </a:prstGeom>
          <a:solidFill>
            <a:srgbClr val="FF0000"/>
          </a:solidFill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3" name="Connettore 1 72"/>
          <p:cNvCxnSpPr/>
          <p:nvPr/>
        </p:nvCxnSpPr>
        <p:spPr>
          <a:xfrm rot="5400000" flipH="1" flipV="1">
            <a:off x="3680284" y="4465565"/>
            <a:ext cx="216024" cy="0"/>
          </a:xfrm>
          <a:prstGeom prst="line">
            <a:avLst/>
          </a:prstGeom>
          <a:effectLst>
            <a:outerShdw blurRad="57150" dist="38100" dir="5400000" algn="ctr" rotWithShape="0">
              <a:schemeClr val="dk1">
                <a:shade val="9000"/>
                <a:satMod val="105000"/>
                <a:alpha val="48000"/>
              </a:scheme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Connettore 1 73"/>
          <p:cNvCxnSpPr/>
          <p:nvPr/>
        </p:nvCxnSpPr>
        <p:spPr>
          <a:xfrm rot="16200000" flipH="1">
            <a:off x="2888650" y="4466019"/>
            <a:ext cx="206732" cy="8384"/>
          </a:xfrm>
          <a:prstGeom prst="line">
            <a:avLst/>
          </a:prstGeom>
          <a:effectLst>
            <a:outerShdw blurRad="57150" dist="38100" dir="5400000" algn="ctr" rotWithShape="0">
              <a:schemeClr val="dk1">
                <a:shade val="9000"/>
                <a:satMod val="105000"/>
                <a:alpha val="48000"/>
              </a:scheme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Connettore 1 74"/>
          <p:cNvCxnSpPr/>
          <p:nvPr/>
        </p:nvCxnSpPr>
        <p:spPr>
          <a:xfrm rot="5400000">
            <a:off x="2096108" y="4465565"/>
            <a:ext cx="216024" cy="0"/>
          </a:xfrm>
          <a:prstGeom prst="line">
            <a:avLst/>
          </a:prstGeom>
          <a:effectLst>
            <a:outerShdw blurRad="57150" dist="38100" dir="5400000" algn="ctr" rotWithShape="0">
              <a:schemeClr val="dk1">
                <a:shade val="9000"/>
                <a:satMod val="105000"/>
                <a:alpha val="48000"/>
              </a:scheme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Connettore 1 75"/>
          <p:cNvCxnSpPr/>
          <p:nvPr/>
        </p:nvCxnSpPr>
        <p:spPr>
          <a:xfrm rot="5400000" flipH="1" flipV="1">
            <a:off x="5264460" y="4465565"/>
            <a:ext cx="216024" cy="0"/>
          </a:xfrm>
          <a:prstGeom prst="line">
            <a:avLst/>
          </a:prstGeom>
          <a:effectLst>
            <a:outerShdw blurRad="57150" dist="38100" dir="5400000" algn="ctr" rotWithShape="0">
              <a:schemeClr val="dk1">
                <a:shade val="9000"/>
                <a:satMod val="105000"/>
                <a:alpha val="48000"/>
              </a:scheme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Connettore 1 76"/>
          <p:cNvCxnSpPr/>
          <p:nvPr/>
        </p:nvCxnSpPr>
        <p:spPr>
          <a:xfrm rot="5400000">
            <a:off x="4472372" y="4465565"/>
            <a:ext cx="216024" cy="0"/>
          </a:xfrm>
          <a:prstGeom prst="line">
            <a:avLst/>
          </a:prstGeom>
          <a:effectLst>
            <a:outerShdw blurRad="57150" dist="38100" dir="5400000" algn="ctr" rotWithShape="0">
              <a:schemeClr val="dk1">
                <a:shade val="9000"/>
                <a:satMod val="105000"/>
                <a:alpha val="48000"/>
              </a:scheme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Connettore 1 77"/>
          <p:cNvCxnSpPr/>
          <p:nvPr/>
        </p:nvCxnSpPr>
        <p:spPr>
          <a:xfrm rot="16200000" flipV="1">
            <a:off x="6057002" y="4466019"/>
            <a:ext cx="206732" cy="8384"/>
          </a:xfrm>
          <a:prstGeom prst="line">
            <a:avLst/>
          </a:prstGeom>
          <a:effectLst>
            <a:outerShdw blurRad="57150" dist="38100" dir="5400000" algn="ctr" rotWithShape="0">
              <a:schemeClr val="dk1">
                <a:shade val="9000"/>
                <a:satMod val="105000"/>
                <a:alpha val="48000"/>
              </a:scheme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Connettore 1 78"/>
          <p:cNvCxnSpPr/>
          <p:nvPr/>
        </p:nvCxnSpPr>
        <p:spPr>
          <a:xfrm rot="5400000" flipH="1" flipV="1">
            <a:off x="6848636" y="4465565"/>
            <a:ext cx="216024" cy="0"/>
          </a:xfrm>
          <a:prstGeom prst="line">
            <a:avLst/>
          </a:prstGeom>
          <a:effectLst>
            <a:outerShdw blurRad="57150" dist="38100" dir="5400000" algn="ctr" rotWithShape="0">
              <a:schemeClr val="dk1">
                <a:shade val="9000"/>
                <a:satMod val="105000"/>
                <a:alpha val="48000"/>
              </a:scheme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2" name="CasellaDiTesto 81"/>
          <p:cNvSpPr txBox="1"/>
          <p:nvPr/>
        </p:nvSpPr>
        <p:spPr>
          <a:xfrm>
            <a:off x="331912" y="4429561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SKIP</a:t>
            </a:r>
            <a:endParaRPr lang="it-IT" dirty="0"/>
          </a:p>
        </p:txBody>
      </p:sp>
      <p:pic>
        <p:nvPicPr>
          <p:cNvPr id="8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1960" y="4870901"/>
            <a:ext cx="171274" cy="309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07904" y="3913065"/>
            <a:ext cx="171274" cy="309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5816" y="3913065"/>
            <a:ext cx="171274" cy="309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3913065"/>
            <a:ext cx="171274" cy="309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1" name="Connettore 2 100"/>
          <p:cNvCxnSpPr/>
          <p:nvPr/>
        </p:nvCxnSpPr>
        <p:spPr>
          <a:xfrm>
            <a:off x="1539280" y="6384657"/>
            <a:ext cx="6336704" cy="1588"/>
          </a:xfrm>
          <a:prstGeom prst="straightConnector1">
            <a:avLst/>
          </a:prstGeom>
          <a:ln>
            <a:tailEnd type="arrow"/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ttangolo 101"/>
          <p:cNvSpPr/>
          <p:nvPr/>
        </p:nvSpPr>
        <p:spPr>
          <a:xfrm>
            <a:off x="1547664" y="5951021"/>
            <a:ext cx="1440160" cy="206732"/>
          </a:xfrm>
          <a:prstGeom prst="rect">
            <a:avLst/>
          </a:prstGeom>
          <a:solidFill>
            <a:srgbClr val="FF0000"/>
          </a:solidFill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3" name="Rettangolo 102"/>
          <p:cNvSpPr/>
          <p:nvPr/>
        </p:nvSpPr>
        <p:spPr>
          <a:xfrm>
            <a:off x="5364088" y="5951021"/>
            <a:ext cx="495672" cy="206732"/>
          </a:xfrm>
          <a:prstGeom prst="rect">
            <a:avLst/>
          </a:prstGeom>
          <a:solidFill>
            <a:srgbClr val="FF0000"/>
          </a:solidFill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4" name="Rettangolo 103"/>
          <p:cNvSpPr/>
          <p:nvPr/>
        </p:nvSpPr>
        <p:spPr>
          <a:xfrm>
            <a:off x="4563616" y="5941729"/>
            <a:ext cx="504056" cy="216024"/>
          </a:xfrm>
          <a:prstGeom prst="rect">
            <a:avLst/>
          </a:prstGeom>
          <a:solidFill>
            <a:srgbClr val="FF0000"/>
          </a:solidFill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5" name="Rettangolo 104"/>
          <p:cNvSpPr/>
          <p:nvPr/>
        </p:nvSpPr>
        <p:spPr>
          <a:xfrm>
            <a:off x="6147792" y="5951021"/>
            <a:ext cx="504056" cy="206732"/>
          </a:xfrm>
          <a:prstGeom prst="rect">
            <a:avLst/>
          </a:prstGeom>
          <a:solidFill>
            <a:srgbClr val="FF0000"/>
          </a:solidFill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6" name="Rettangolo 105"/>
          <p:cNvSpPr/>
          <p:nvPr/>
        </p:nvSpPr>
        <p:spPr>
          <a:xfrm>
            <a:off x="6939880" y="5951021"/>
            <a:ext cx="504056" cy="206732"/>
          </a:xfrm>
          <a:prstGeom prst="rect">
            <a:avLst/>
          </a:prstGeom>
          <a:solidFill>
            <a:srgbClr val="FF0000"/>
          </a:solidFill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07" name="Connettore 1 106"/>
          <p:cNvCxnSpPr/>
          <p:nvPr/>
        </p:nvCxnSpPr>
        <p:spPr>
          <a:xfrm rot="5400000" flipH="1" flipV="1">
            <a:off x="3671900" y="6049741"/>
            <a:ext cx="216024" cy="0"/>
          </a:xfrm>
          <a:prstGeom prst="line">
            <a:avLst/>
          </a:prstGeom>
          <a:effectLst>
            <a:outerShdw blurRad="57150" dist="38100" dir="5400000" algn="ctr" rotWithShape="0">
              <a:schemeClr val="dk1">
                <a:shade val="9000"/>
                <a:satMod val="105000"/>
                <a:alpha val="48000"/>
              </a:scheme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8" name="Connettore 1 107"/>
          <p:cNvCxnSpPr/>
          <p:nvPr/>
        </p:nvCxnSpPr>
        <p:spPr>
          <a:xfrm rot="16200000" flipH="1">
            <a:off x="2880266" y="6050195"/>
            <a:ext cx="206732" cy="8384"/>
          </a:xfrm>
          <a:prstGeom prst="line">
            <a:avLst/>
          </a:prstGeom>
          <a:effectLst>
            <a:outerShdw blurRad="57150" dist="38100" dir="5400000" algn="ctr" rotWithShape="0">
              <a:schemeClr val="dk1">
                <a:shade val="9000"/>
                <a:satMod val="105000"/>
                <a:alpha val="48000"/>
              </a:scheme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9" name="Connettore 1 108"/>
          <p:cNvCxnSpPr/>
          <p:nvPr/>
        </p:nvCxnSpPr>
        <p:spPr>
          <a:xfrm rot="5400000">
            <a:off x="2087724" y="6049741"/>
            <a:ext cx="216024" cy="0"/>
          </a:xfrm>
          <a:prstGeom prst="line">
            <a:avLst/>
          </a:prstGeom>
          <a:effectLst>
            <a:outerShdw blurRad="57150" dist="38100" dir="5400000" algn="ctr" rotWithShape="0">
              <a:schemeClr val="dk1">
                <a:shade val="9000"/>
                <a:satMod val="105000"/>
                <a:alpha val="48000"/>
              </a:scheme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0" name="Connettore 1 109"/>
          <p:cNvCxnSpPr/>
          <p:nvPr/>
        </p:nvCxnSpPr>
        <p:spPr>
          <a:xfrm rot="5400000" flipH="1" flipV="1">
            <a:off x="5256076" y="6049741"/>
            <a:ext cx="216024" cy="0"/>
          </a:xfrm>
          <a:prstGeom prst="line">
            <a:avLst/>
          </a:prstGeom>
          <a:effectLst>
            <a:outerShdw blurRad="57150" dist="38100" dir="5400000" algn="ctr" rotWithShape="0">
              <a:schemeClr val="dk1">
                <a:shade val="9000"/>
                <a:satMod val="105000"/>
                <a:alpha val="48000"/>
              </a:scheme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1" name="Connettore 1 110"/>
          <p:cNvCxnSpPr/>
          <p:nvPr/>
        </p:nvCxnSpPr>
        <p:spPr>
          <a:xfrm rot="5400000">
            <a:off x="4463988" y="6049741"/>
            <a:ext cx="216024" cy="0"/>
          </a:xfrm>
          <a:prstGeom prst="line">
            <a:avLst/>
          </a:prstGeom>
          <a:effectLst>
            <a:outerShdw blurRad="57150" dist="38100" dir="5400000" algn="ctr" rotWithShape="0">
              <a:schemeClr val="dk1">
                <a:shade val="9000"/>
                <a:satMod val="105000"/>
                <a:alpha val="48000"/>
              </a:scheme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2" name="Connettore 1 111"/>
          <p:cNvCxnSpPr/>
          <p:nvPr/>
        </p:nvCxnSpPr>
        <p:spPr>
          <a:xfrm rot="5400000" flipH="1" flipV="1">
            <a:off x="6012160" y="6013737"/>
            <a:ext cx="288032" cy="0"/>
          </a:xfrm>
          <a:prstGeom prst="line">
            <a:avLst/>
          </a:prstGeom>
          <a:effectLst>
            <a:outerShdw blurRad="57150" dist="38100" dir="5400000" algn="ctr" rotWithShape="0">
              <a:schemeClr val="dk1">
                <a:shade val="9000"/>
                <a:satMod val="105000"/>
                <a:alpha val="48000"/>
              </a:scheme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3" name="Connettore 1 112"/>
          <p:cNvCxnSpPr/>
          <p:nvPr/>
        </p:nvCxnSpPr>
        <p:spPr>
          <a:xfrm rot="5400000" flipH="1" flipV="1">
            <a:off x="6840252" y="6049741"/>
            <a:ext cx="216024" cy="0"/>
          </a:xfrm>
          <a:prstGeom prst="line">
            <a:avLst/>
          </a:prstGeom>
          <a:effectLst>
            <a:outerShdw blurRad="57150" dist="38100" dir="5400000" algn="ctr" rotWithShape="0">
              <a:schemeClr val="dk1">
                <a:shade val="9000"/>
                <a:satMod val="105000"/>
                <a:alpha val="48000"/>
              </a:scheme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5" name="CasellaDiTesto 114"/>
          <p:cNvSpPr txBox="1"/>
          <p:nvPr/>
        </p:nvSpPr>
        <p:spPr>
          <a:xfrm>
            <a:off x="179512" y="5805264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SKIP STOP</a:t>
            </a:r>
          </a:p>
          <a:p>
            <a:r>
              <a:rPr lang="it-IT" dirty="0" smtClean="0"/>
              <a:t>(soglia=2)</a:t>
            </a:r>
            <a:endParaRPr lang="it-IT" dirty="0"/>
          </a:p>
        </p:txBody>
      </p:sp>
      <p:pic>
        <p:nvPicPr>
          <p:cNvPr id="11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07432" y="5497241"/>
            <a:ext cx="171274" cy="309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5344" y="5497241"/>
            <a:ext cx="171274" cy="309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9" name="AutoShape 3"/>
          <p:cNvSpPr>
            <a:spLocks noChangeArrowheads="1"/>
          </p:cNvSpPr>
          <p:nvPr/>
        </p:nvSpPr>
        <p:spPr bwMode="auto">
          <a:xfrm rot="3702451">
            <a:off x="3156453" y="5412500"/>
            <a:ext cx="131666" cy="625222"/>
          </a:xfrm>
          <a:prstGeom prst="lightningBol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50" name="CasellaDiTesto 149"/>
          <p:cNvSpPr txBox="1"/>
          <p:nvPr/>
        </p:nvSpPr>
        <p:spPr>
          <a:xfrm>
            <a:off x="3635896" y="5374957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/>
              <a:t>ATC</a:t>
            </a:r>
            <a:endParaRPr lang="it-IT" sz="1600" dirty="0"/>
          </a:p>
        </p:txBody>
      </p:sp>
      <p:cxnSp>
        <p:nvCxnSpPr>
          <p:cNvPr id="126" name="Connettore 1 125"/>
          <p:cNvCxnSpPr/>
          <p:nvPr/>
        </p:nvCxnSpPr>
        <p:spPr>
          <a:xfrm rot="5400000" flipH="1" flipV="1">
            <a:off x="4175956" y="4690881"/>
            <a:ext cx="216024" cy="0"/>
          </a:xfrm>
          <a:prstGeom prst="line">
            <a:avLst/>
          </a:prstGeom>
          <a:effectLst>
            <a:outerShdw blurRad="57150" dist="38100" dir="5400000" algn="ctr" rotWithShape="0">
              <a:schemeClr val="dk1">
                <a:shade val="9000"/>
                <a:satMod val="105000"/>
                <a:alpha val="48000"/>
              </a:scheme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0" name="Connettore 1 129"/>
          <p:cNvCxnSpPr/>
          <p:nvPr/>
        </p:nvCxnSpPr>
        <p:spPr>
          <a:xfrm rot="5400000" flipH="1" flipV="1">
            <a:off x="6912260" y="4690881"/>
            <a:ext cx="216024" cy="0"/>
          </a:xfrm>
          <a:prstGeom prst="line">
            <a:avLst/>
          </a:prstGeom>
          <a:effectLst>
            <a:outerShdw blurRad="57150" dist="38100" dir="5400000" algn="ctr" rotWithShape="0">
              <a:schemeClr val="dk1">
                <a:shade val="9000"/>
                <a:satMod val="105000"/>
                <a:alpha val="48000"/>
              </a:scheme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1" name="Connettore 1 130"/>
          <p:cNvCxnSpPr/>
          <p:nvPr/>
        </p:nvCxnSpPr>
        <p:spPr>
          <a:xfrm rot="5400000" flipH="1" flipV="1">
            <a:off x="4103948" y="3032956"/>
            <a:ext cx="216024" cy="0"/>
          </a:xfrm>
          <a:prstGeom prst="line">
            <a:avLst/>
          </a:prstGeom>
          <a:effectLst>
            <a:outerShdw blurRad="57150" dist="38100" dir="5400000" algn="ctr" rotWithShape="0">
              <a:schemeClr val="dk1">
                <a:shade val="9000"/>
                <a:satMod val="105000"/>
                <a:alpha val="48000"/>
              </a:scheme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2" name="Connettore 1 131"/>
          <p:cNvCxnSpPr/>
          <p:nvPr/>
        </p:nvCxnSpPr>
        <p:spPr>
          <a:xfrm rot="5400000" flipH="1" flipV="1">
            <a:off x="6912260" y="3034697"/>
            <a:ext cx="216024" cy="0"/>
          </a:xfrm>
          <a:prstGeom prst="line">
            <a:avLst/>
          </a:prstGeom>
          <a:effectLst>
            <a:outerShdw blurRad="57150" dist="38100" dir="5400000" algn="ctr" rotWithShape="0">
              <a:schemeClr val="dk1">
                <a:shade val="9000"/>
                <a:satMod val="105000"/>
                <a:alpha val="48000"/>
              </a:scheme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3" name="Connettore 1 132"/>
          <p:cNvCxnSpPr/>
          <p:nvPr/>
        </p:nvCxnSpPr>
        <p:spPr>
          <a:xfrm rot="5400000" flipH="1" flipV="1">
            <a:off x="4175956" y="6275057"/>
            <a:ext cx="216024" cy="0"/>
          </a:xfrm>
          <a:prstGeom prst="line">
            <a:avLst/>
          </a:prstGeom>
          <a:effectLst>
            <a:outerShdw blurRad="57150" dist="38100" dir="5400000" algn="ctr" rotWithShape="0">
              <a:schemeClr val="dk1">
                <a:shade val="9000"/>
                <a:satMod val="105000"/>
                <a:alpha val="48000"/>
              </a:scheme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4" name="Connettore 1 133"/>
          <p:cNvCxnSpPr/>
          <p:nvPr/>
        </p:nvCxnSpPr>
        <p:spPr>
          <a:xfrm rot="5400000" flipH="1" flipV="1">
            <a:off x="6912260" y="6275057"/>
            <a:ext cx="216024" cy="0"/>
          </a:xfrm>
          <a:prstGeom prst="line">
            <a:avLst/>
          </a:prstGeom>
          <a:effectLst>
            <a:outerShdw blurRad="57150" dist="38100" dir="5400000" algn="ctr" rotWithShape="0">
              <a:schemeClr val="dk1">
                <a:shade val="9000"/>
                <a:satMod val="105000"/>
                <a:alpha val="48000"/>
              </a:scheme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6" name="Rettangolo 135"/>
          <p:cNvSpPr/>
          <p:nvPr/>
        </p:nvSpPr>
        <p:spPr>
          <a:xfrm>
            <a:off x="1547664" y="4582869"/>
            <a:ext cx="2592288" cy="216024"/>
          </a:xfrm>
          <a:prstGeom prst="rect">
            <a:avLst/>
          </a:prstGeom>
          <a:solidFill>
            <a:srgbClr val="03DF3D"/>
          </a:solidFill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8" name="Rettangolo 137"/>
          <p:cNvSpPr/>
          <p:nvPr/>
        </p:nvSpPr>
        <p:spPr>
          <a:xfrm>
            <a:off x="4572000" y="4582869"/>
            <a:ext cx="504056" cy="216024"/>
          </a:xfrm>
          <a:prstGeom prst="rect">
            <a:avLst/>
          </a:prstGeom>
          <a:solidFill>
            <a:srgbClr val="03DF3D"/>
          </a:solidFill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9" name="Rettangolo 138"/>
          <p:cNvSpPr/>
          <p:nvPr/>
        </p:nvSpPr>
        <p:spPr>
          <a:xfrm>
            <a:off x="5076056" y="4582869"/>
            <a:ext cx="216024" cy="216024"/>
          </a:xfrm>
          <a:prstGeom prst="rect">
            <a:avLst/>
          </a:prstGeom>
          <a:solidFill>
            <a:srgbClr val="FF0000"/>
          </a:solidFill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aphicFrame>
        <p:nvGraphicFramePr>
          <p:cNvPr id="152" name="Tabella 151"/>
          <p:cNvGraphicFramePr>
            <a:graphicFrameLocks noGrp="1"/>
          </p:cNvGraphicFramePr>
          <p:nvPr/>
        </p:nvGraphicFramePr>
        <p:xfrm>
          <a:off x="4644008" y="908720"/>
          <a:ext cx="3528392" cy="12032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098"/>
                <a:gridCol w="882098"/>
                <a:gridCol w="882098"/>
                <a:gridCol w="882098"/>
              </a:tblGrid>
              <a:tr h="542653">
                <a:tc>
                  <a:txBody>
                    <a:bodyPr/>
                    <a:lstStyle/>
                    <a:p>
                      <a:r>
                        <a:rPr lang="it-IT" sz="1400" dirty="0" err="1" smtClean="0"/>
                        <a:t>Proc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Periodo (ms)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smtClean="0"/>
                        <a:t>t. Esec (ms)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Priorità</a:t>
                      </a:r>
                      <a:endParaRPr lang="it-IT" sz="1400" dirty="0"/>
                    </a:p>
                  </a:txBody>
                  <a:tcPr/>
                </a:tc>
              </a:tr>
              <a:tr h="330285">
                <a:tc>
                  <a:txBody>
                    <a:bodyPr/>
                    <a:lstStyle/>
                    <a:p>
                      <a:r>
                        <a:rPr lang="it-IT" sz="1400" dirty="0" err="1" smtClean="0"/>
                        <a:t>Th</a:t>
                      </a:r>
                      <a:r>
                        <a:rPr lang="it-IT" sz="1400" dirty="0" smtClean="0"/>
                        <a:t> 1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20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15 (67)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max</a:t>
                      </a:r>
                      <a:endParaRPr lang="it-IT" sz="1400" dirty="0"/>
                    </a:p>
                  </a:txBody>
                  <a:tcPr/>
                </a:tc>
              </a:tr>
              <a:tr h="330285">
                <a:tc>
                  <a:txBody>
                    <a:bodyPr/>
                    <a:lstStyle/>
                    <a:p>
                      <a:r>
                        <a:rPr lang="it-IT" sz="1400" dirty="0" err="1" smtClean="0"/>
                        <a:t>Th</a:t>
                      </a:r>
                      <a:r>
                        <a:rPr lang="it-IT" sz="1400" dirty="0" smtClean="0"/>
                        <a:t> 2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70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16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min</a:t>
                      </a:r>
                      <a:endParaRPr lang="it-IT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8229600" cy="1143000"/>
          </a:xfrm>
        </p:spPr>
        <p:txBody>
          <a:bodyPr/>
          <a:lstStyle/>
          <a:p>
            <a:r>
              <a:rPr lang="it-IT" dirty="0" smtClean="0"/>
              <a:t>Sviluppi futuri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Estensione grafica del modulo di </a:t>
            </a:r>
            <a:r>
              <a:rPr lang="it-IT" dirty="0" err="1" smtClean="0"/>
              <a:t>logging</a:t>
            </a:r>
            <a:r>
              <a:rPr lang="it-IT" dirty="0" smtClean="0"/>
              <a:t>.</a:t>
            </a:r>
          </a:p>
          <a:p>
            <a:r>
              <a:rPr lang="it-IT" dirty="0" smtClean="0"/>
              <a:t>Estensione a sistemi multiprocessore</a:t>
            </a:r>
          </a:p>
          <a:p>
            <a:r>
              <a:rPr lang="it-IT" dirty="0" smtClean="0"/>
              <a:t>Estensione a insiemi di processi sporadici</a:t>
            </a:r>
          </a:p>
          <a:p>
            <a:endParaRPr lang="it-IT" dirty="0"/>
          </a:p>
          <a:p>
            <a:r>
              <a:rPr lang="it-IT" dirty="0" smtClean="0"/>
              <a:t>Analisi di schedulabilità</a:t>
            </a:r>
          </a:p>
          <a:p>
            <a:r>
              <a:rPr lang="it-IT" dirty="0" smtClean="0"/>
              <a:t>Politiche di gestione della gestione della parte non real-time dell’applicazione.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ttangolo 29"/>
          <p:cNvSpPr/>
          <p:nvPr/>
        </p:nvSpPr>
        <p:spPr>
          <a:xfrm>
            <a:off x="5004048" y="1556792"/>
            <a:ext cx="3888432" cy="29523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882352"/>
          </a:xfrm>
        </p:spPr>
        <p:txBody>
          <a:bodyPr>
            <a:normAutofit/>
          </a:bodyPr>
          <a:lstStyle/>
          <a:p>
            <a:r>
              <a:rPr lang="it-IT" dirty="0" smtClean="0"/>
              <a:t>I sistemi in tempo reale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95536" y="1340768"/>
            <a:ext cx="4186808" cy="4839816"/>
          </a:xfrm>
        </p:spPr>
        <p:txBody>
          <a:bodyPr>
            <a:normAutofit fontScale="92500"/>
          </a:bodyPr>
          <a:lstStyle/>
          <a:p>
            <a:r>
              <a:rPr lang="it-IT" dirty="0" smtClean="0"/>
              <a:t>Una tipica applicazione in tempo reale</a:t>
            </a:r>
          </a:p>
          <a:p>
            <a:pPr lvl="1"/>
            <a:r>
              <a:rPr lang="it-IT" dirty="0" smtClean="0"/>
              <a:t>N processi periodici</a:t>
            </a:r>
          </a:p>
          <a:p>
            <a:pPr lvl="1"/>
            <a:r>
              <a:rPr lang="it-IT" dirty="0" smtClean="0"/>
              <a:t>M cpu</a:t>
            </a:r>
          </a:p>
          <a:p>
            <a:pPr lvl="1"/>
            <a:r>
              <a:rPr lang="it-IT" dirty="0" smtClean="0"/>
              <a:t>Ogni processo caratterizzato da</a:t>
            </a:r>
          </a:p>
          <a:p>
            <a:pPr lvl="2"/>
            <a:r>
              <a:rPr lang="it-IT" dirty="0" smtClean="0"/>
              <a:t>Periodo</a:t>
            </a:r>
          </a:p>
          <a:p>
            <a:pPr lvl="2"/>
            <a:r>
              <a:rPr lang="it-IT" dirty="0" err="1" smtClean="0"/>
              <a:t>Deadline</a:t>
            </a:r>
            <a:endParaRPr lang="it-IT" dirty="0" smtClean="0"/>
          </a:p>
          <a:p>
            <a:pPr lvl="2"/>
            <a:r>
              <a:rPr lang="it-IT" dirty="0" smtClean="0"/>
              <a:t>Tempo di esecuzione</a:t>
            </a:r>
          </a:p>
          <a:p>
            <a:pPr lvl="2"/>
            <a:r>
              <a:rPr lang="it-IT" dirty="0" smtClean="0"/>
              <a:t>Possibile accesso a risorse condivise</a:t>
            </a:r>
          </a:p>
          <a:p>
            <a:pPr lvl="1"/>
            <a:r>
              <a:rPr lang="it-IT" dirty="0" smtClean="0"/>
              <a:t>Necessità  di coordinare l’esecuzione  dei vari thread </a:t>
            </a:r>
          </a:p>
          <a:p>
            <a:pPr lvl="2"/>
            <a:endParaRPr lang="it-IT" dirty="0"/>
          </a:p>
        </p:txBody>
      </p:sp>
      <p:sp>
        <p:nvSpPr>
          <p:cNvPr id="19" name="Rettangolo 18"/>
          <p:cNvSpPr/>
          <p:nvPr/>
        </p:nvSpPr>
        <p:spPr>
          <a:xfrm>
            <a:off x="5580112" y="1988840"/>
            <a:ext cx="792088" cy="432048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P1</a:t>
            </a:r>
            <a:endParaRPr lang="it-IT" dirty="0"/>
          </a:p>
        </p:txBody>
      </p:sp>
      <p:sp>
        <p:nvSpPr>
          <p:cNvPr id="22" name="Rettangolo 21"/>
          <p:cNvSpPr/>
          <p:nvPr/>
        </p:nvSpPr>
        <p:spPr>
          <a:xfrm>
            <a:off x="6588224" y="1988840"/>
            <a:ext cx="792088" cy="432048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P2</a:t>
            </a:r>
            <a:endParaRPr lang="it-IT" dirty="0"/>
          </a:p>
        </p:txBody>
      </p:sp>
      <p:sp>
        <p:nvSpPr>
          <p:cNvPr id="23" name="Rettangolo 22"/>
          <p:cNvSpPr/>
          <p:nvPr/>
        </p:nvSpPr>
        <p:spPr>
          <a:xfrm>
            <a:off x="7668344" y="1988840"/>
            <a:ext cx="792088" cy="432048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P3</a:t>
            </a:r>
            <a:endParaRPr lang="it-IT" dirty="0"/>
          </a:p>
        </p:txBody>
      </p:sp>
      <p:sp>
        <p:nvSpPr>
          <p:cNvPr id="24" name="Rettangolo 23"/>
          <p:cNvSpPr/>
          <p:nvPr/>
        </p:nvSpPr>
        <p:spPr>
          <a:xfrm>
            <a:off x="5580112" y="2708920"/>
            <a:ext cx="2880320" cy="72008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Real-Time </a:t>
            </a:r>
            <a:r>
              <a:rPr lang="it-IT" dirty="0" err="1" smtClean="0"/>
              <a:t>Support</a:t>
            </a:r>
            <a:endParaRPr lang="it-IT" dirty="0"/>
          </a:p>
        </p:txBody>
      </p:sp>
      <p:sp>
        <p:nvSpPr>
          <p:cNvPr id="25" name="Rettangolo 24"/>
          <p:cNvSpPr/>
          <p:nvPr/>
        </p:nvSpPr>
        <p:spPr>
          <a:xfrm>
            <a:off x="5580112" y="3645024"/>
            <a:ext cx="1296144" cy="576064"/>
          </a:xfrm>
          <a:prstGeom prst="rect">
            <a:avLst/>
          </a:prstGeom>
          <a:solidFill>
            <a:srgbClr val="9A75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CPU1</a:t>
            </a:r>
            <a:endParaRPr lang="it-IT" dirty="0"/>
          </a:p>
        </p:txBody>
      </p:sp>
      <p:sp>
        <p:nvSpPr>
          <p:cNvPr id="26" name="Rettangolo 25"/>
          <p:cNvSpPr/>
          <p:nvPr/>
        </p:nvSpPr>
        <p:spPr>
          <a:xfrm>
            <a:off x="7236296" y="3645024"/>
            <a:ext cx="1296144" cy="576064"/>
          </a:xfrm>
          <a:prstGeom prst="rect">
            <a:avLst/>
          </a:prstGeom>
          <a:solidFill>
            <a:srgbClr val="9A75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CPU2</a:t>
            </a:r>
            <a:endParaRPr lang="it-IT" dirty="0"/>
          </a:p>
        </p:txBody>
      </p:sp>
      <p:cxnSp>
        <p:nvCxnSpPr>
          <p:cNvPr id="21" name="Connettore 2 20"/>
          <p:cNvCxnSpPr/>
          <p:nvPr/>
        </p:nvCxnSpPr>
        <p:spPr>
          <a:xfrm>
            <a:off x="4932040" y="5949280"/>
            <a:ext cx="377991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ttangolo 28"/>
          <p:cNvSpPr/>
          <p:nvPr/>
        </p:nvSpPr>
        <p:spPr>
          <a:xfrm>
            <a:off x="4860032" y="5589240"/>
            <a:ext cx="792088" cy="36004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job1</a:t>
            </a:r>
            <a:endParaRPr lang="it-IT" dirty="0"/>
          </a:p>
        </p:txBody>
      </p:sp>
      <p:cxnSp>
        <p:nvCxnSpPr>
          <p:cNvPr id="32" name="Connettore 1 31"/>
          <p:cNvCxnSpPr/>
          <p:nvPr/>
        </p:nvCxnSpPr>
        <p:spPr>
          <a:xfrm rot="5400000">
            <a:off x="5868144" y="5589240"/>
            <a:ext cx="72008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Connettore 1 32"/>
          <p:cNvCxnSpPr/>
          <p:nvPr/>
        </p:nvCxnSpPr>
        <p:spPr>
          <a:xfrm rot="5400000">
            <a:off x="5580112" y="5589240"/>
            <a:ext cx="720080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ttangolo 33"/>
          <p:cNvSpPr/>
          <p:nvPr/>
        </p:nvSpPr>
        <p:spPr>
          <a:xfrm>
            <a:off x="6228184" y="5589240"/>
            <a:ext cx="792088" cy="36004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job2</a:t>
            </a:r>
            <a:endParaRPr lang="it-IT" dirty="0"/>
          </a:p>
        </p:txBody>
      </p:sp>
      <p:cxnSp>
        <p:nvCxnSpPr>
          <p:cNvPr id="41" name="Connettore 1 40"/>
          <p:cNvCxnSpPr/>
          <p:nvPr/>
        </p:nvCxnSpPr>
        <p:spPr>
          <a:xfrm rot="5400000">
            <a:off x="7164288" y="5589240"/>
            <a:ext cx="72008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Connettore 1 41"/>
          <p:cNvCxnSpPr/>
          <p:nvPr/>
        </p:nvCxnSpPr>
        <p:spPr>
          <a:xfrm rot="5400000">
            <a:off x="6876256" y="5589240"/>
            <a:ext cx="720080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ttangolo 42"/>
          <p:cNvSpPr/>
          <p:nvPr/>
        </p:nvSpPr>
        <p:spPr>
          <a:xfrm>
            <a:off x="7524328" y="5589240"/>
            <a:ext cx="792088" cy="36004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job3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710952"/>
          </a:xfrm>
        </p:spPr>
        <p:txBody>
          <a:bodyPr>
            <a:normAutofit fontScale="90000"/>
          </a:bodyPr>
          <a:lstStyle/>
          <a:p>
            <a:r>
              <a:rPr lang="it-IT" dirty="0" smtClean="0"/>
              <a:t>Java ed i sistemi in tempo reale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968552"/>
          </a:xfrm>
        </p:spPr>
        <p:txBody>
          <a:bodyPr>
            <a:noAutofit/>
          </a:bodyPr>
          <a:lstStyle/>
          <a:p>
            <a:r>
              <a:rPr lang="it-IT" sz="2000" dirty="0" smtClean="0"/>
              <a:t>Java piattaforma diffusa, ma con caratteristiche che ne limitano fortemente l’uso nei sistemi in tempo reale</a:t>
            </a:r>
          </a:p>
          <a:p>
            <a:pPr lvl="1"/>
            <a:r>
              <a:rPr lang="it-IT" sz="2000" dirty="0" smtClean="0"/>
              <a:t>Nessuna possibilità di caratterizzare temporalmente i thread</a:t>
            </a:r>
          </a:p>
          <a:p>
            <a:pPr lvl="1"/>
            <a:endParaRPr lang="it-IT" sz="2000" dirty="0" smtClean="0"/>
          </a:p>
          <a:p>
            <a:pPr lvl="1"/>
            <a:r>
              <a:rPr lang="it-IT" sz="2000" dirty="0" err="1" smtClean="0"/>
              <a:t>Scheduling</a:t>
            </a:r>
            <a:r>
              <a:rPr lang="it-IT" sz="2000" dirty="0" smtClean="0"/>
              <a:t> non strettamente </a:t>
            </a:r>
            <a:r>
              <a:rPr lang="it-IT" sz="2000" dirty="0" err="1" smtClean="0"/>
              <a:t>priority-driven</a:t>
            </a:r>
            <a:r>
              <a:rPr lang="it-IT" sz="2000" dirty="0" smtClean="0"/>
              <a:t>.</a:t>
            </a:r>
          </a:p>
          <a:p>
            <a:pPr lvl="1"/>
            <a:endParaRPr lang="it-IT" sz="2000" dirty="0" smtClean="0"/>
          </a:p>
          <a:p>
            <a:pPr lvl="1"/>
            <a:r>
              <a:rPr lang="it-IT" sz="2000" dirty="0" smtClean="0"/>
              <a:t>Sistema soggetto ad inversioni incontrollate di priorità</a:t>
            </a:r>
          </a:p>
          <a:p>
            <a:pPr lvl="1"/>
            <a:endParaRPr lang="it-IT" sz="2000" dirty="0" smtClean="0"/>
          </a:p>
          <a:p>
            <a:pPr lvl="1"/>
            <a:r>
              <a:rPr lang="it-IT" sz="2000" dirty="0" smtClean="0"/>
              <a:t>Tempo di esecuzione variabile ed influenzato da attività interne alla VM</a:t>
            </a:r>
          </a:p>
          <a:p>
            <a:pPr lvl="2"/>
            <a:r>
              <a:rPr lang="it-IT" sz="1800" dirty="0" err="1" smtClean="0"/>
              <a:t>Lazy</a:t>
            </a:r>
            <a:r>
              <a:rPr lang="it-IT" sz="1800" dirty="0" smtClean="0"/>
              <a:t> </a:t>
            </a:r>
            <a:r>
              <a:rPr lang="it-IT" sz="1800" dirty="0" err="1" smtClean="0"/>
              <a:t>initialization</a:t>
            </a:r>
            <a:endParaRPr lang="it-IT" sz="1800" dirty="0" smtClean="0"/>
          </a:p>
          <a:p>
            <a:pPr lvl="2"/>
            <a:r>
              <a:rPr lang="it-IT" sz="1800" dirty="0" smtClean="0"/>
              <a:t>JIT </a:t>
            </a:r>
            <a:r>
              <a:rPr lang="it-IT" sz="1800" dirty="0" err="1" smtClean="0"/>
              <a:t>complitation</a:t>
            </a:r>
            <a:endParaRPr lang="it-IT" sz="1800" dirty="0" smtClean="0"/>
          </a:p>
          <a:p>
            <a:pPr lvl="2"/>
            <a:r>
              <a:rPr lang="it-IT" sz="1800" dirty="0" err="1" smtClean="0"/>
              <a:t>Garbage</a:t>
            </a:r>
            <a:r>
              <a:rPr lang="it-IT" sz="1800" dirty="0" smtClean="0"/>
              <a:t> </a:t>
            </a:r>
            <a:r>
              <a:rPr lang="it-IT" sz="1800" dirty="0" err="1" smtClean="0"/>
              <a:t>collecion</a:t>
            </a:r>
            <a:endParaRPr lang="it-IT" sz="1800" dirty="0" smtClean="0"/>
          </a:p>
          <a:p>
            <a:pPr lvl="1"/>
            <a:endParaRPr lang="it-IT" sz="2000" dirty="0" smtClean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4061320"/>
            <a:ext cx="7632848" cy="26690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866360"/>
          </a:xfrm>
        </p:spPr>
        <p:txBody>
          <a:bodyPr>
            <a:normAutofit/>
          </a:bodyPr>
          <a:lstStyle/>
          <a:p>
            <a:r>
              <a:rPr lang="it-IT" dirty="0" smtClean="0"/>
              <a:t>La specifica Java real-time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2088232"/>
          </a:xfrm>
        </p:spPr>
        <p:txBody>
          <a:bodyPr/>
          <a:lstStyle/>
          <a:p>
            <a:pPr>
              <a:buNone/>
            </a:pPr>
            <a:r>
              <a:rPr lang="it-IT" dirty="0" smtClean="0"/>
              <a:t>La specifica Java real-time (2002-2006) prevede:</a:t>
            </a:r>
          </a:p>
          <a:p>
            <a:pPr>
              <a:buNone/>
            </a:pPr>
            <a:endParaRPr lang="it-IT" dirty="0" smtClean="0"/>
          </a:p>
          <a:p>
            <a:r>
              <a:rPr lang="it-IT" dirty="0" smtClean="0"/>
              <a:t>Possibilità di caratterizzare temporalmente un thread real-time;</a:t>
            </a:r>
          </a:p>
          <a:p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539552" y="5805264"/>
            <a:ext cx="8208912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 smtClean="0">
                <a:latin typeface="Courier New" pitchFamily="49" charset="0"/>
                <a:cs typeface="Courier New" pitchFamily="49" charset="0"/>
              </a:rPr>
              <a:t>th1 = </a:t>
            </a:r>
            <a:r>
              <a:rPr lang="it-IT" dirty="0" err="1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it-IT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it-IT" dirty="0" err="1" smtClean="0">
                <a:latin typeface="Courier New" pitchFamily="49" charset="0"/>
                <a:cs typeface="Courier New" pitchFamily="49" charset="0"/>
              </a:rPr>
              <a:t>RealtimeThread</a:t>
            </a:r>
            <a:r>
              <a:rPr lang="it-IT" dirty="0" smtClean="0">
                <a:latin typeface="Courier New" pitchFamily="49" charset="0"/>
                <a:cs typeface="Courier New" pitchFamily="49" charset="0"/>
              </a:rPr>
              <a:t>(…,</a:t>
            </a:r>
            <a:r>
              <a:rPr lang="it-IT" dirty="0" err="1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it-IT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it-IT" dirty="0" err="1" smtClean="0">
                <a:latin typeface="Courier New" pitchFamily="49" charset="0"/>
                <a:cs typeface="Courier New" pitchFamily="49" charset="0"/>
              </a:rPr>
              <a:t>PeriodicParameters</a:t>
            </a:r>
            <a:r>
              <a:rPr lang="it-IT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it-IT" dirty="0" err="1" smtClean="0">
                <a:latin typeface="Courier New" pitchFamily="49" charset="0"/>
                <a:cs typeface="Courier New" pitchFamily="49" charset="0"/>
              </a:rPr>
              <a:t>period</a:t>
            </a:r>
            <a:r>
              <a:rPr lang="it-IT" dirty="0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it-IT" dirty="0" err="1" smtClean="0">
                <a:latin typeface="Courier New" pitchFamily="49" charset="0"/>
                <a:cs typeface="Courier New" pitchFamily="49" charset="0"/>
              </a:rPr>
              <a:t>deadline</a:t>
            </a:r>
            <a:r>
              <a:rPr lang="it-IT" dirty="0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it-IT" dirty="0" err="1" smtClean="0">
                <a:latin typeface="Courier New" pitchFamily="49" charset="0"/>
                <a:cs typeface="Courier New" pitchFamily="49" charset="0"/>
              </a:rPr>
              <a:t>deadlineMissHandler</a:t>
            </a:r>
            <a:r>
              <a:rPr lang="it-IT" dirty="0" smtClean="0">
                <a:latin typeface="Courier New" pitchFamily="49" charset="0"/>
                <a:cs typeface="Courier New" pitchFamily="49" charset="0"/>
              </a:rPr>
              <a:t>,…),</a:t>
            </a:r>
            <a:r>
              <a:rPr lang="it-IT" dirty="0" err="1" smtClean="0">
                <a:latin typeface="Courier New" pitchFamily="49" charset="0"/>
                <a:cs typeface="Courier New" pitchFamily="49" charset="0"/>
              </a:rPr>
              <a:t>…</a:t>
            </a:r>
            <a:r>
              <a:rPr lang="it-IT" dirty="0" smtClean="0">
                <a:latin typeface="Courier New" pitchFamily="49" charset="0"/>
                <a:cs typeface="Courier New" pitchFamily="49" charset="0"/>
              </a:rPr>
              <a:t> 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866360"/>
          </a:xfrm>
        </p:spPr>
        <p:txBody>
          <a:bodyPr>
            <a:normAutofit/>
          </a:bodyPr>
          <a:lstStyle/>
          <a:p>
            <a:r>
              <a:rPr lang="it-IT" dirty="0" smtClean="0"/>
              <a:t>La specifica Java real-time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338437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it-IT" dirty="0" smtClean="0"/>
              <a:t>La specifica Java real-time (2002-2006) prevede:</a:t>
            </a:r>
          </a:p>
          <a:p>
            <a:pPr>
              <a:buNone/>
            </a:pPr>
            <a:endParaRPr lang="it-IT" dirty="0" smtClean="0"/>
          </a:p>
          <a:p>
            <a:r>
              <a:rPr lang="it-IT" dirty="0" smtClean="0"/>
              <a:t>Possibilità di caratterizzare temporalmente un thread real-time;</a:t>
            </a:r>
          </a:p>
          <a:p>
            <a:r>
              <a:rPr lang="it-IT" dirty="0" smtClean="0"/>
              <a:t>Uno </a:t>
            </a:r>
            <a:r>
              <a:rPr lang="it-IT" dirty="0" err="1" smtClean="0"/>
              <a:t>scheduling</a:t>
            </a:r>
            <a:r>
              <a:rPr lang="it-IT" dirty="0" smtClean="0"/>
              <a:t> strettamente </a:t>
            </a:r>
            <a:r>
              <a:rPr lang="it-IT" dirty="0" err="1" smtClean="0"/>
              <a:t>priority</a:t>
            </a:r>
            <a:r>
              <a:rPr lang="it-IT" dirty="0" smtClean="0"/>
              <a:t> – </a:t>
            </a:r>
            <a:r>
              <a:rPr lang="it-IT" dirty="0" err="1" smtClean="0"/>
              <a:t>driven</a:t>
            </a:r>
            <a:r>
              <a:rPr lang="it-IT" dirty="0" smtClean="0"/>
              <a:t>;</a:t>
            </a:r>
          </a:p>
          <a:p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395536" y="5949280"/>
            <a:ext cx="8208912" cy="64633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 smtClean="0">
                <a:latin typeface="Courier New" pitchFamily="49" charset="0"/>
                <a:cs typeface="Courier New" pitchFamily="49" charset="0"/>
              </a:rPr>
              <a:t>th1 = </a:t>
            </a:r>
          </a:p>
          <a:p>
            <a:r>
              <a:rPr lang="it-IT" dirty="0" err="1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it-IT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it-IT" dirty="0" err="1" smtClean="0">
                <a:latin typeface="Courier New" pitchFamily="49" charset="0"/>
                <a:cs typeface="Courier New" pitchFamily="49" charset="0"/>
              </a:rPr>
              <a:t>RealtimeThread</a:t>
            </a:r>
            <a:r>
              <a:rPr lang="it-IT" dirty="0" smtClean="0">
                <a:latin typeface="Courier New" pitchFamily="49" charset="0"/>
                <a:cs typeface="Courier New" pitchFamily="49" charset="0"/>
              </a:rPr>
              <a:t>(…,</a:t>
            </a:r>
            <a:r>
              <a:rPr lang="it-IT" dirty="0" err="1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it-IT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it-IT" dirty="0" err="1" smtClean="0">
                <a:latin typeface="Courier New" pitchFamily="49" charset="0"/>
                <a:cs typeface="Courier New" pitchFamily="49" charset="0"/>
              </a:rPr>
              <a:t>PriorityParameters</a:t>
            </a:r>
            <a:r>
              <a:rPr lang="it-IT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it-IT" dirty="0" err="1" smtClean="0">
                <a:latin typeface="Courier New" pitchFamily="49" charset="0"/>
                <a:cs typeface="Courier New" pitchFamily="49" charset="0"/>
              </a:rPr>
              <a:t>priority</a:t>
            </a:r>
            <a:r>
              <a:rPr lang="it-IT" dirty="0" smtClean="0">
                <a:latin typeface="Courier New" pitchFamily="49" charset="0"/>
                <a:cs typeface="Courier New" pitchFamily="49" charset="0"/>
              </a:rPr>
              <a:t>),… 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866360"/>
          </a:xfrm>
        </p:spPr>
        <p:txBody>
          <a:bodyPr>
            <a:normAutofit/>
          </a:bodyPr>
          <a:lstStyle/>
          <a:p>
            <a:r>
              <a:rPr lang="it-IT" dirty="0" smtClean="0"/>
              <a:t>La specifica Java real-time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338437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it-IT" dirty="0" smtClean="0"/>
              <a:t>La specifica Java real-time (2002-2006) prevede:</a:t>
            </a:r>
          </a:p>
          <a:p>
            <a:pPr>
              <a:buNone/>
            </a:pPr>
            <a:endParaRPr lang="it-IT" dirty="0" smtClean="0"/>
          </a:p>
          <a:p>
            <a:r>
              <a:rPr lang="it-IT" dirty="0" smtClean="0"/>
              <a:t>Possibilità di caratterizzare temporalmente un thread real-time;</a:t>
            </a:r>
          </a:p>
          <a:p>
            <a:r>
              <a:rPr lang="it-IT" dirty="0" smtClean="0"/>
              <a:t>Uno </a:t>
            </a:r>
            <a:r>
              <a:rPr lang="it-IT" dirty="0" err="1" smtClean="0"/>
              <a:t>scheduling</a:t>
            </a:r>
            <a:r>
              <a:rPr lang="it-IT" dirty="0" smtClean="0"/>
              <a:t> strettamente </a:t>
            </a:r>
            <a:r>
              <a:rPr lang="it-IT" dirty="0" err="1" smtClean="0"/>
              <a:t>priority</a:t>
            </a:r>
            <a:r>
              <a:rPr lang="it-IT" dirty="0" smtClean="0"/>
              <a:t> – </a:t>
            </a:r>
            <a:r>
              <a:rPr lang="it-IT" dirty="0" err="1" smtClean="0"/>
              <a:t>driven</a:t>
            </a:r>
            <a:r>
              <a:rPr lang="it-IT" dirty="0" smtClean="0"/>
              <a:t>;</a:t>
            </a:r>
          </a:p>
          <a:p>
            <a:r>
              <a:rPr lang="it-IT" dirty="0" smtClean="0"/>
              <a:t>I protocolli </a:t>
            </a:r>
            <a:r>
              <a:rPr lang="it-IT" dirty="0" err="1" smtClean="0"/>
              <a:t>priorityInheritance</a:t>
            </a:r>
            <a:r>
              <a:rPr lang="it-IT" dirty="0" smtClean="0"/>
              <a:t> e </a:t>
            </a:r>
            <a:r>
              <a:rPr lang="it-IT" dirty="0" err="1" smtClean="0"/>
              <a:t>priorityCeiling</a:t>
            </a:r>
            <a:r>
              <a:rPr lang="it-IT" dirty="0" smtClean="0"/>
              <a:t> per l’accesso a risorse condivise;</a:t>
            </a:r>
          </a:p>
          <a:p>
            <a:endParaRPr lang="it-IT" dirty="0" smtClean="0"/>
          </a:p>
          <a:p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467544" y="6021288"/>
            <a:ext cx="8208912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 err="1" smtClean="0">
                <a:latin typeface="Courier New" pitchFamily="49" charset="0"/>
                <a:cs typeface="Courier New" pitchFamily="49" charset="0"/>
              </a:rPr>
              <a:t>MonitorControl.setMonitorControl</a:t>
            </a:r>
            <a:r>
              <a:rPr lang="it-IT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it-IT" dirty="0" err="1" smtClean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it-IT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it-IT" dirty="0" err="1" smtClean="0">
                <a:latin typeface="Courier New" pitchFamily="49" charset="0"/>
                <a:cs typeface="Courier New" pitchFamily="49" charset="0"/>
              </a:rPr>
              <a:t>monitorControlPolicy</a:t>
            </a:r>
            <a:r>
              <a:rPr lang="it-IT" dirty="0" smtClean="0">
                <a:latin typeface="Courier New" pitchFamily="49" charset="0"/>
                <a:cs typeface="Courier New" pitchFamily="49" charset="0"/>
              </a:rPr>
              <a:t>,…);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866360"/>
          </a:xfrm>
        </p:spPr>
        <p:txBody>
          <a:bodyPr>
            <a:normAutofit/>
          </a:bodyPr>
          <a:lstStyle/>
          <a:p>
            <a:r>
              <a:rPr lang="it-IT" dirty="0" smtClean="0"/>
              <a:t>La specifica Java real-time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504056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it-IT" dirty="0" smtClean="0"/>
              <a:t>La specifica Java real-time (2002-2006) prevede</a:t>
            </a:r>
          </a:p>
          <a:p>
            <a:pPr>
              <a:buNone/>
            </a:pPr>
            <a:endParaRPr lang="it-IT" dirty="0" smtClean="0"/>
          </a:p>
          <a:p>
            <a:r>
              <a:rPr lang="it-IT" dirty="0" smtClean="0"/>
              <a:t>Possibilità di caratterizzare temporalmente un thread real-time;</a:t>
            </a:r>
          </a:p>
          <a:p>
            <a:r>
              <a:rPr lang="it-IT" dirty="0" smtClean="0"/>
              <a:t>Uno </a:t>
            </a:r>
            <a:r>
              <a:rPr lang="it-IT" dirty="0" err="1" smtClean="0"/>
              <a:t>scheduling</a:t>
            </a:r>
            <a:r>
              <a:rPr lang="it-IT" dirty="0" smtClean="0"/>
              <a:t> strettamente </a:t>
            </a:r>
            <a:r>
              <a:rPr lang="it-IT" dirty="0" err="1" smtClean="0"/>
              <a:t>priority</a:t>
            </a:r>
            <a:r>
              <a:rPr lang="it-IT" dirty="0" smtClean="0"/>
              <a:t> – </a:t>
            </a:r>
            <a:r>
              <a:rPr lang="it-IT" dirty="0" err="1" smtClean="0"/>
              <a:t>driven</a:t>
            </a:r>
            <a:r>
              <a:rPr lang="it-IT" dirty="0" smtClean="0"/>
              <a:t>;</a:t>
            </a:r>
          </a:p>
          <a:p>
            <a:r>
              <a:rPr lang="it-IT" dirty="0" smtClean="0"/>
              <a:t>I protocolli </a:t>
            </a:r>
            <a:r>
              <a:rPr lang="it-IT" dirty="0" err="1" smtClean="0"/>
              <a:t>priorityInheritance</a:t>
            </a:r>
            <a:r>
              <a:rPr lang="it-IT" dirty="0" smtClean="0"/>
              <a:t> e </a:t>
            </a:r>
            <a:r>
              <a:rPr lang="it-IT" dirty="0" err="1" smtClean="0"/>
              <a:t>priorityCeiling</a:t>
            </a:r>
            <a:r>
              <a:rPr lang="it-IT" dirty="0" smtClean="0"/>
              <a:t> per l’accesso a risorse condivise;</a:t>
            </a:r>
          </a:p>
          <a:p>
            <a:r>
              <a:rPr lang="it-IT" dirty="0" smtClean="0"/>
              <a:t>Modifiche alla VM per ridurre la variabilità del tempo di esecuzione :</a:t>
            </a:r>
          </a:p>
          <a:p>
            <a:pPr lvl="1"/>
            <a:r>
              <a:rPr lang="it-IT" dirty="0" err="1" smtClean="0"/>
              <a:t>Preinizializzazione</a:t>
            </a:r>
            <a:endParaRPr lang="it-IT" dirty="0" smtClean="0"/>
          </a:p>
          <a:p>
            <a:pPr lvl="1"/>
            <a:r>
              <a:rPr lang="it-IT" dirty="0" err="1" smtClean="0"/>
              <a:t>Precompilazione</a:t>
            </a:r>
            <a:endParaRPr lang="it-IT" dirty="0" smtClean="0"/>
          </a:p>
          <a:p>
            <a:pPr lvl="1"/>
            <a:r>
              <a:rPr lang="it-IT" dirty="0" smtClean="0"/>
              <a:t>Real-Time </a:t>
            </a:r>
            <a:r>
              <a:rPr lang="it-IT" dirty="0" err="1" smtClean="0"/>
              <a:t>Garbage</a:t>
            </a:r>
            <a:r>
              <a:rPr lang="it-IT" dirty="0" smtClean="0"/>
              <a:t> </a:t>
            </a:r>
            <a:r>
              <a:rPr lang="it-IT" dirty="0" err="1" smtClean="0"/>
              <a:t>Collection</a:t>
            </a:r>
            <a:endParaRPr lang="it-IT" dirty="0" smtClean="0"/>
          </a:p>
          <a:p>
            <a:endParaRPr lang="it-IT" dirty="0" smtClean="0"/>
          </a:p>
          <a:p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866360"/>
          </a:xfrm>
        </p:spPr>
        <p:txBody>
          <a:bodyPr>
            <a:normAutofit/>
          </a:bodyPr>
          <a:lstStyle/>
          <a:p>
            <a:r>
              <a:rPr lang="it-IT" dirty="0" smtClean="0"/>
              <a:t>La piattaforma utilizzata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157816"/>
          </a:xfrm>
        </p:spPr>
        <p:txBody>
          <a:bodyPr>
            <a:normAutofit/>
          </a:bodyPr>
          <a:lstStyle/>
          <a:p>
            <a:r>
              <a:rPr lang="it-IT" dirty="0" smtClean="0"/>
              <a:t>Real-Time Java System (RTJS) versione 2.2 </a:t>
            </a:r>
            <a:r>
              <a:rPr lang="it-IT" dirty="0" err="1" smtClean="0"/>
              <a:t>academic</a:t>
            </a:r>
            <a:r>
              <a:rPr lang="it-IT" dirty="0" smtClean="0"/>
              <a:t> (2009) per SO </a:t>
            </a:r>
            <a:r>
              <a:rPr lang="it-IT" dirty="0" err="1" smtClean="0"/>
              <a:t>Solaris</a:t>
            </a:r>
            <a:r>
              <a:rPr lang="it-IT" dirty="0" smtClean="0"/>
              <a:t> 10.9, sviluppato da </a:t>
            </a:r>
            <a:r>
              <a:rPr lang="it-IT" dirty="0" err="1" smtClean="0"/>
              <a:t>Sun-Oracle</a:t>
            </a:r>
            <a:r>
              <a:rPr lang="it-IT" dirty="0" smtClean="0"/>
              <a:t>.</a:t>
            </a:r>
          </a:p>
          <a:p>
            <a:endParaRPr lang="it-IT" dirty="0" smtClean="0"/>
          </a:p>
          <a:p>
            <a:r>
              <a:rPr lang="it-IT" dirty="0" smtClean="0"/>
              <a:t>Implementa l’ultima versione (1.02) della specifica RTSJ</a:t>
            </a:r>
          </a:p>
          <a:p>
            <a:pPr>
              <a:buNone/>
            </a:pPr>
            <a:endParaRPr lang="it-IT" dirty="0" smtClean="0"/>
          </a:p>
          <a:p>
            <a:r>
              <a:rPr lang="it-IT" dirty="0" smtClean="0"/>
              <a:t>Versione gratuita per uso accademico.</a:t>
            </a:r>
          </a:p>
          <a:p>
            <a:endParaRPr lang="it-IT" dirty="0" smtClean="0"/>
          </a:p>
          <a:p>
            <a:r>
              <a:rPr lang="it-IT" dirty="0" smtClean="0"/>
              <a:t>Esecuzione </a:t>
            </a:r>
            <a:r>
              <a:rPr lang="it-IT" dirty="0" err="1" smtClean="0"/>
              <a:t>monocore</a:t>
            </a:r>
            <a:r>
              <a:rPr lang="it-IT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nozio">
  <a:themeElements>
    <a:clrScheme name="Equinozi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Equinozi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nozi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1413</TotalTime>
  <Words>1178</Words>
  <Application>Microsoft Office PowerPoint</Application>
  <PresentationFormat>Presentazione su schermo (4:3)</PresentationFormat>
  <Paragraphs>267</Paragraphs>
  <Slides>23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23</vt:i4>
      </vt:variant>
    </vt:vector>
  </HeadingPairs>
  <TitlesOfParts>
    <vt:vector size="24" baseType="lpstr">
      <vt:lpstr>Equinozio</vt:lpstr>
      <vt:lpstr>JAVA REAL-TIME: ANALISI DELL’ARCHITETTURA E VALUTAZIONE SPERIMENTALE DELLA PIATTAFORMA SOLARIS 10.9</vt:lpstr>
      <vt:lpstr>sommario</vt:lpstr>
      <vt:lpstr>I sistemi in tempo reale</vt:lpstr>
      <vt:lpstr>Java ed i sistemi in tempo reale</vt:lpstr>
      <vt:lpstr>La specifica Java real-time</vt:lpstr>
      <vt:lpstr>La specifica Java real-time</vt:lpstr>
      <vt:lpstr>La specifica Java real-time</vt:lpstr>
      <vt:lpstr>La specifica Java real-time</vt:lpstr>
      <vt:lpstr>La piattaforma utilizzata</vt:lpstr>
      <vt:lpstr>Prime sperimentazioni</vt:lpstr>
      <vt:lpstr>Limiti di RMPO – Verso EDF</vt:lpstr>
      <vt:lpstr>Uno scheduler EDF per java Real-Time</vt:lpstr>
      <vt:lpstr>Uno scheduler EDF per java Real-Time</vt:lpstr>
      <vt:lpstr>Confronto performance tra EDF e RMPO</vt:lpstr>
      <vt:lpstr>La politica di default di Java real-time in caso di deadline miss</vt:lpstr>
      <vt:lpstr>Limiti della politica ASAP</vt:lpstr>
      <vt:lpstr>La politica di Java real-time in presenza di un handler</vt:lpstr>
      <vt:lpstr>L’implementazione della politica Skip</vt:lpstr>
      <vt:lpstr>La politica SKIPSTOP</vt:lpstr>
      <vt:lpstr>Il trasferimento asincrono di controllo</vt:lpstr>
      <vt:lpstr>Implementazione della politica SKIPSTOP</vt:lpstr>
      <vt:lpstr>Risultati – confronto delle tre politiche</vt:lpstr>
      <vt:lpstr>Sviluppi futuri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Utente Windows</dc:creator>
  <cp:lastModifiedBy>Marco</cp:lastModifiedBy>
  <cp:revision>195</cp:revision>
  <dcterms:created xsi:type="dcterms:W3CDTF">2011-07-13T13:00:28Z</dcterms:created>
  <dcterms:modified xsi:type="dcterms:W3CDTF">2011-07-19T13:58:13Z</dcterms:modified>
</cp:coreProperties>
</file>