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14/07/2011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4797152"/>
            <a:ext cx="1760240" cy="910952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149080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Prime estensioni: </a:t>
            </a:r>
            <a:r>
              <a:rPr lang="it-IT" dirty="0" err="1" smtClean="0"/>
              <a:t>BusyWait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Necessità di modellare l’esecuzione di lunghezza desiderata</a:t>
            </a:r>
          </a:p>
          <a:p>
            <a:r>
              <a:rPr lang="it-IT" dirty="0" smtClean="0"/>
              <a:t>Non si può usare sospensione perché il thread può subire </a:t>
            </a:r>
            <a:r>
              <a:rPr lang="it-IT" dirty="0" err="1" smtClean="0"/>
              <a:t>preeemption</a:t>
            </a:r>
            <a:r>
              <a:rPr lang="it-IT" dirty="0" smtClean="0"/>
              <a:t> ed il tempo va comunque avanti</a:t>
            </a:r>
          </a:p>
          <a:p>
            <a:r>
              <a:rPr lang="it-IT" dirty="0" smtClean="0"/>
              <a:t>Occorre occupare la cpu per un tempo desiderato con </a:t>
            </a:r>
            <a:r>
              <a:rPr lang="it-IT" dirty="0" smtClean="0"/>
              <a:t>operazione di nessuna utilità</a:t>
            </a:r>
            <a:r>
              <a:rPr lang="it-IT" dirty="0" smtClean="0"/>
              <a:t> </a:t>
            </a:r>
          </a:p>
          <a:p>
            <a:r>
              <a:rPr lang="it-IT" dirty="0" smtClean="0"/>
              <a:t>Il componente deve essere riutilizzabile su sistemi con capacità computazionali diverse</a:t>
            </a:r>
            <a:endParaRPr lang="it-IT" dirty="0" smtClean="0"/>
          </a:p>
          <a:p>
            <a:r>
              <a:rPr lang="it-IT" dirty="0" smtClean="0"/>
              <a:t>Prima di poter essere utilizzato va inizializzato in </a:t>
            </a:r>
            <a:r>
              <a:rPr lang="it-IT" dirty="0" smtClean="0"/>
              <a:t>modo </a:t>
            </a:r>
            <a:r>
              <a:rPr lang="it-IT" dirty="0" smtClean="0"/>
              <a:t>che calcoli un </a:t>
            </a:r>
            <a:r>
              <a:rPr lang="it-IT" dirty="0" smtClean="0"/>
              <a:t>valore che esprime quante iterazioni il sistema è in grado di eseguire in certo lasso di tempo.</a:t>
            </a:r>
          </a:p>
          <a:p>
            <a:r>
              <a:rPr lang="it-IT" dirty="0" smtClean="0"/>
              <a:t>Dualmente, si ricava il numero di iterazioni necessarie per eseguire una </a:t>
            </a:r>
            <a:r>
              <a:rPr lang="it-IT" dirty="0" err="1" smtClean="0"/>
              <a:t>busyWait</a:t>
            </a:r>
            <a:r>
              <a:rPr lang="it-IT" dirty="0" smtClean="0"/>
              <a:t> di durata desiderata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Prime estensioni: </a:t>
            </a:r>
            <a:r>
              <a:rPr lang="it-IT" dirty="0" err="1" smtClean="0"/>
              <a:t>logging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Necessità di monitorare l’attività delle varie entità durate l’esecuzione, senza incorrere in rallentamenti e problemi di sincronizzazione</a:t>
            </a:r>
          </a:p>
          <a:p>
            <a:r>
              <a:rPr lang="it-IT" dirty="0" smtClean="0"/>
              <a:t>Una zona di memoria riservata per ogni entità</a:t>
            </a:r>
          </a:p>
          <a:p>
            <a:r>
              <a:rPr lang="it-IT" dirty="0" smtClean="0"/>
              <a:t>Le scritture </a:t>
            </a:r>
            <a:r>
              <a:rPr lang="it-IT" dirty="0" smtClean="0"/>
              <a:t>sono </a:t>
            </a:r>
            <a:r>
              <a:rPr lang="it-IT" dirty="0" smtClean="0"/>
              <a:t>il più rapide e sintetiche possibile</a:t>
            </a:r>
          </a:p>
          <a:p>
            <a:r>
              <a:rPr lang="it-IT" dirty="0" smtClean="0"/>
              <a:t>A fine dell’esecuzione una serie di utility permettono di unire i fari log e fornire un risultato </a:t>
            </a:r>
            <a:r>
              <a:rPr lang="it-IT" dirty="0" smtClean="0"/>
              <a:t>in forma </a:t>
            </a:r>
            <a:r>
              <a:rPr lang="it-IT" dirty="0" err="1" smtClean="0"/>
              <a:t>user-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Lo scheduling in Java </a:t>
            </a:r>
            <a:r>
              <a:rPr lang="it-IT" dirty="0" err="1" smtClean="0"/>
              <a:t>Real</a:t>
            </a:r>
            <a:r>
              <a:rPr lang="it-IT" dirty="0" smtClean="0"/>
              <a:t> - </a:t>
            </a:r>
            <a:r>
              <a:rPr lang="it-IT" dirty="0" err="1" smtClean="0"/>
              <a:t>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La specifica prevede solo uno scheduler basato su priorità statica (</a:t>
            </a:r>
            <a:r>
              <a:rPr lang="it-IT" dirty="0" err="1" smtClean="0"/>
              <a:t>PriorityScheduler</a:t>
            </a:r>
            <a:r>
              <a:rPr lang="it-IT" dirty="0" smtClean="0"/>
              <a:t>)</a:t>
            </a:r>
          </a:p>
          <a:p>
            <a:r>
              <a:rPr lang="it-IT" dirty="0" smtClean="0"/>
              <a:t>Entra in esecuzione il thread a priorità maggiore (priorità espressa </a:t>
            </a:r>
            <a:r>
              <a:rPr lang="it-IT" dirty="0" smtClean="0"/>
              <a:t>dall’utente nei </a:t>
            </a:r>
            <a:r>
              <a:rPr lang="it-IT" dirty="0" err="1" smtClean="0"/>
              <a:t>PriorityParametres</a:t>
            </a:r>
            <a:r>
              <a:rPr lang="it-IT" dirty="0" smtClean="0"/>
              <a:t>)</a:t>
            </a:r>
          </a:p>
          <a:p>
            <a:r>
              <a:rPr lang="it-IT" dirty="0" smtClean="0"/>
              <a:t>RTJS implementa questa specifica mappando direttamente i thread Java nei thread di sistema.</a:t>
            </a:r>
          </a:p>
          <a:p>
            <a:pPr lvl="1"/>
            <a:r>
              <a:rPr lang="it-IT" dirty="0" smtClean="0"/>
              <a:t>Di fatto</a:t>
            </a:r>
            <a:r>
              <a:rPr lang="it-IT" dirty="0" smtClean="0"/>
              <a:t>, è il sistema operativo che provvede a mettere in esecuzione il thread più prioritario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smtClean="0"/>
              <a:t>Lo scheduler pone in esecuzione il thread che ha la deadline più </a:t>
            </a:r>
            <a:r>
              <a:rPr lang="it-IT" dirty="0" smtClean="0"/>
              <a:t>imminente. Lo scheduler è pensato per un sistema monoprocessore, </a:t>
            </a:r>
            <a:r>
              <a:rPr lang="it-IT" dirty="0" err="1" smtClean="0"/>
              <a:t>sepur</a:t>
            </a:r>
            <a:r>
              <a:rPr lang="it-IT" dirty="0" smtClean="0"/>
              <a:t> è stato pensato per esser facilmente esteso al caso multiprocessore</a:t>
            </a:r>
            <a:endParaRPr lang="it-IT" dirty="0" smtClean="0"/>
          </a:p>
          <a:p>
            <a:r>
              <a:rPr lang="it-IT" dirty="0" smtClean="0"/>
              <a:t>Tiene i processi pronti in una coda a bassa priorità ordinati per deadline</a:t>
            </a:r>
          </a:p>
          <a:p>
            <a:r>
              <a:rPr lang="it-IT" dirty="0" smtClean="0"/>
              <a:t>Quattro livelli di priorità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Scheduler </a:t>
            </a:r>
            <a:r>
              <a:rPr lang="it-IT" dirty="0" err="1" smtClean="0"/>
              <a:t>priority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Handler </a:t>
            </a:r>
            <a:r>
              <a:rPr lang="it-IT" dirty="0" err="1" smtClean="0"/>
              <a:t>priority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err="1" smtClean="0"/>
              <a:t>excecutingPriority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Priority</a:t>
            </a:r>
            <a:endParaRPr lang="it-IT" dirty="0" smtClean="0"/>
          </a:p>
          <a:p>
            <a:pPr marL="571500" indent="-514350"/>
            <a:r>
              <a:rPr lang="it-IT" dirty="0" smtClean="0"/>
              <a:t>I processi eseguono un prologo ed un epilogo a priorità massima</a:t>
            </a:r>
          </a:p>
          <a:p>
            <a:pPr marL="971550" lvl="1" indent="-514350"/>
            <a:r>
              <a:rPr lang="it-IT" dirty="0" smtClean="0"/>
              <a:t>Il prologo calcola la prossima </a:t>
            </a:r>
            <a:r>
              <a:rPr lang="it-IT" dirty="0" err="1" smtClean="0"/>
              <a:t>dedline</a:t>
            </a:r>
            <a:r>
              <a:rPr lang="it-IT" dirty="0" smtClean="0"/>
              <a:t> ed inserisce il thread nella coda dei processi pronti o lo pone in esecuzione</a:t>
            </a:r>
          </a:p>
          <a:p>
            <a:pPr marL="971550" lvl="1" indent="-514350"/>
            <a:r>
              <a:rPr lang="it-IT" dirty="0" smtClean="0"/>
              <a:t>L’epilogo pone il thread a priorità massima perché non subisca preemption al prossimo avvio e mette in esecuzione il primo thread della coda</a:t>
            </a:r>
          </a:p>
          <a:p>
            <a:pPr marL="571500" indent="-514350"/>
            <a:r>
              <a:rPr lang="it-IT" dirty="0" smtClean="0"/>
              <a:t>Grazie a 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inherintance</a:t>
            </a:r>
            <a:r>
              <a:rPr lang="it-IT" dirty="0" smtClean="0"/>
              <a:t> scheduler robusto anche in caso di blocco su accesso a risorse condivise da parte del processo in esecuzione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Qui, al posto dei grafici delle slide metti due </a:t>
            </a:r>
            <a:r>
              <a:rPr lang="it-IT" dirty="0" smtClean="0"/>
              <a:t>belle finestre </a:t>
            </a:r>
            <a:r>
              <a:rPr lang="it-IT" dirty="0" smtClean="0"/>
              <a:t>di </a:t>
            </a:r>
            <a:r>
              <a:rPr lang="it-IT" dirty="0" smtClean="0"/>
              <a:t>TSV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36912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645024"/>
            <a:ext cx="5220970" cy="163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373216"/>
            <a:ext cx="5220970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</a:t>
            </a:r>
            <a:r>
              <a:rPr lang="it-IT" dirty="0" err="1" smtClean="0"/>
              <a:t>PeriodicParameters</a:t>
            </a:r>
            <a:r>
              <a:rPr lang="it-IT" dirty="0" smtClean="0"/>
              <a:t> permettono di caratterizzare un thread periodico. Questi parametri permettono di specificare</a:t>
            </a:r>
          </a:p>
          <a:p>
            <a:pPr lvl="1"/>
            <a:r>
              <a:rPr lang="it-IT" dirty="0" smtClean="0"/>
              <a:t>Periodo</a:t>
            </a:r>
          </a:p>
          <a:p>
            <a:pPr lvl="1"/>
            <a:r>
              <a:rPr lang="it-IT" dirty="0" smtClean="0"/>
              <a:t>Deadline</a:t>
            </a:r>
          </a:p>
          <a:p>
            <a:pPr lvl="1"/>
            <a:r>
              <a:rPr lang="it-IT" dirty="0" smtClean="0"/>
              <a:t>Gestore di deadline miss (un </a:t>
            </a:r>
            <a:r>
              <a:rPr lang="it-IT" dirty="0" err="1" smtClean="0"/>
              <a:t>AsyncEventHandler</a:t>
            </a:r>
            <a:r>
              <a:rPr lang="it-IT" dirty="0" smtClean="0"/>
              <a:t> che viene richiamato se il thread non ha terminato il job prima della deadline)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Se non si  specifica un handler,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 non bloccante.</a:t>
            </a:r>
          </a:p>
          <a:p>
            <a:r>
              <a:rPr lang="it-IT" dirty="0" smtClean="0"/>
              <a:t>Con un handler specificato necessità di chiamare il metodo </a:t>
            </a:r>
            <a:r>
              <a:rPr lang="it-IT" dirty="0" err="1" smtClean="0"/>
              <a:t>schedulePeriodic</a:t>
            </a:r>
            <a:r>
              <a:rPr lang="it-IT" dirty="0" smtClean="0"/>
              <a:t> sul thread</a:t>
            </a:r>
          </a:p>
          <a:p>
            <a:r>
              <a:rPr lang="it-IT" dirty="0" smtClean="0"/>
              <a:t>In ogni caso 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 metti grafico per illustrare comportamento</a:t>
            </a:r>
          </a:p>
          <a:p>
            <a:endParaRPr lang="it-IT" dirty="0" smtClean="0"/>
          </a:p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</a:t>
            </a:r>
            <a:r>
              <a:rPr lang="it-IT" dirty="0" err="1" smtClean="0"/>
              <a:t>skip</a:t>
            </a:r>
            <a:r>
              <a:rPr lang="it-IT" dirty="0" smtClean="0"/>
              <a:t> prevede di non schedulare nessun altro job nel periodo in cui termina l’esecuzione del job che ha violato la deadline</a:t>
            </a:r>
          </a:p>
          <a:p>
            <a:r>
              <a:rPr lang="it-IT" dirty="0" smtClean="0"/>
              <a:t>Figura</a:t>
            </a:r>
          </a:p>
          <a:p>
            <a:endParaRPr lang="it-IT" dirty="0" smtClean="0"/>
          </a:p>
          <a:p>
            <a:r>
              <a:rPr lang="it-IT" dirty="0" smtClean="0"/>
              <a:t>Il sistema, invece, schedulerebbe tanti job quante le deadline mancate</a:t>
            </a:r>
          </a:p>
          <a:p>
            <a:r>
              <a:rPr lang="it-IT" dirty="0" smtClean="0"/>
              <a:t>Si implementata questa politica per un sistema monoprocessore, con thread puramente periodici</a:t>
            </a: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Metti figura gestore e </a:t>
            </a:r>
            <a:r>
              <a:rPr lang="it-IT" dirty="0" err="1" smtClean="0"/>
              <a:t>periodicThread</a:t>
            </a:r>
            <a:endParaRPr lang="it-IT" dirty="0" smtClean="0"/>
          </a:p>
          <a:p>
            <a:r>
              <a:rPr lang="it-IT" dirty="0" err="1" smtClean="0"/>
              <a:t>PeriodicThread</a:t>
            </a:r>
            <a:r>
              <a:rPr lang="it-IT" dirty="0" smtClean="0"/>
              <a:t> – Modella thread periodico</a:t>
            </a:r>
          </a:p>
          <a:p>
            <a:r>
              <a:rPr lang="it-IT" dirty="0" err="1" smtClean="0"/>
              <a:t>DeadlineMissHandler</a:t>
            </a:r>
            <a:r>
              <a:rPr lang="it-IT" dirty="0" smtClean="0"/>
              <a:t> – Modella handler di deadline miss</a:t>
            </a:r>
          </a:p>
          <a:p>
            <a:r>
              <a:rPr lang="it-IT" dirty="0" err="1" smtClean="0"/>
              <a:t>IPendingJobManager</a:t>
            </a:r>
            <a:r>
              <a:rPr lang="it-IT" dirty="0" smtClean="0"/>
              <a:t> – rappresenta il gestore dei job “di recupero”. </a:t>
            </a:r>
          </a:p>
          <a:p>
            <a:pPr lvl="1"/>
            <a:r>
              <a:rPr lang="it-IT" dirty="0" smtClean="0"/>
              <a:t>Implementato dall’handler in modo che tutta la politica sia contenuto in esso</a:t>
            </a:r>
          </a:p>
          <a:p>
            <a:r>
              <a:rPr lang="it-IT" dirty="0" smtClean="0"/>
              <a:t>Flag </a:t>
            </a:r>
            <a:r>
              <a:rPr lang="it-IT" dirty="0" err="1" smtClean="0"/>
              <a:t>pending</a:t>
            </a:r>
            <a:r>
              <a:rPr lang="it-IT" dirty="0" smtClean="0"/>
              <a:t> mode permette al thread di distinguere tra un job normale ed uno di recupero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 </a:t>
            </a:r>
            <a:r>
              <a:rPr lang="it-IT" dirty="0" smtClean="0"/>
              <a:t> ed il sistema RTJS su SO </a:t>
            </a:r>
            <a:r>
              <a:rPr lang="it-IT" dirty="0" err="1" smtClean="0"/>
              <a:t>solaris</a:t>
            </a:r>
            <a:r>
              <a:rPr lang="it-IT" dirty="0" smtClean="0"/>
              <a:t> 10.9 – </a:t>
            </a:r>
            <a:r>
              <a:rPr lang="it-IT" dirty="0" smtClean="0"/>
              <a:t>caratteristiche peculiari</a:t>
            </a:r>
          </a:p>
          <a:p>
            <a:r>
              <a:rPr lang="it-IT" dirty="0" smtClean="0"/>
              <a:t>I moduli di </a:t>
            </a:r>
            <a:r>
              <a:rPr lang="it-IT" dirty="0" err="1" smtClean="0"/>
              <a:t>busyWait</a:t>
            </a:r>
            <a:r>
              <a:rPr lang="it-IT" dirty="0" smtClean="0"/>
              <a:t> e di </a:t>
            </a:r>
            <a:r>
              <a:rPr lang="it-IT" dirty="0" err="1" smtClean="0"/>
              <a:t>Logging</a:t>
            </a:r>
            <a:endParaRPr lang="it-IT" dirty="0" smtClean="0"/>
          </a:p>
          <a:p>
            <a:r>
              <a:rPr lang="it-IT" dirty="0" smtClean="0"/>
              <a:t>Lo scheduling di default e lo scheduler EDF</a:t>
            </a:r>
          </a:p>
          <a:p>
            <a:r>
              <a:rPr lang="it-IT" dirty="0" smtClean="0"/>
              <a:t>Analisi della politica </a:t>
            </a:r>
            <a:r>
              <a:rPr lang="it-IT" dirty="0" smtClean="0"/>
              <a:t>di default di </a:t>
            </a:r>
            <a:r>
              <a:rPr lang="it-IT" dirty="0" smtClean="0"/>
              <a:t>gestione dei deadline </a:t>
            </a:r>
            <a:r>
              <a:rPr lang="it-IT" dirty="0" smtClean="0"/>
              <a:t>miss e delle sue criticità</a:t>
            </a:r>
            <a:endParaRPr lang="it-IT" dirty="0" smtClean="0"/>
          </a:p>
          <a:p>
            <a:r>
              <a:rPr lang="it-IT" dirty="0" smtClean="0"/>
              <a:t>Realizzazione della politica SKIP in java </a:t>
            </a:r>
            <a:r>
              <a:rPr lang="it-IT" dirty="0" smtClean="0"/>
              <a:t>Real-Time</a:t>
            </a:r>
            <a:endParaRPr lang="it-IT" dirty="0" smtClean="0"/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 metti diagramma di interazione</a:t>
            </a:r>
          </a:p>
          <a:p>
            <a:r>
              <a:rPr lang="it-IT" dirty="0" smtClean="0"/>
              <a:t>Quando si verifica deadline miss </a:t>
            </a:r>
            <a:r>
              <a:rPr lang="it-IT" dirty="0" err="1" smtClean="0"/>
              <a:t>handleasyncevent</a:t>
            </a:r>
            <a:r>
              <a:rPr lang="it-IT" dirty="0" smtClean="0"/>
              <a:t> mette flag a </a:t>
            </a:r>
            <a:r>
              <a:rPr lang="it-IT" dirty="0" err="1" smtClean="0"/>
              <a:t>true</a:t>
            </a:r>
            <a:r>
              <a:rPr lang="it-IT" dirty="0" smtClean="0"/>
              <a:t> e incrementa </a:t>
            </a:r>
            <a:r>
              <a:rPr lang="it-IT" dirty="0" err="1" smtClean="0"/>
              <a:t>skipCount</a:t>
            </a:r>
            <a:r>
              <a:rPr lang="it-IT" dirty="0" smtClean="0"/>
              <a:t> </a:t>
            </a:r>
          </a:p>
          <a:p>
            <a:r>
              <a:rPr lang="it-IT" dirty="0" smtClean="0"/>
              <a:t>Al job successivo </a:t>
            </a:r>
            <a:r>
              <a:rPr lang="it-IT" dirty="0" err="1" smtClean="0"/>
              <a:t>periodicThread</a:t>
            </a:r>
            <a:r>
              <a:rPr lang="it-IT" dirty="0" smtClean="0"/>
              <a:t> chiama </a:t>
            </a:r>
            <a:r>
              <a:rPr lang="it-IT" dirty="0" err="1" smtClean="0"/>
              <a:t>dopendigJob</a:t>
            </a:r>
            <a:r>
              <a:rPr lang="it-IT" dirty="0" smtClean="0"/>
              <a:t> che decrementa il contatore. Se questo ha raggiunto il valore zero si reimposta il flag a false </a:t>
            </a:r>
            <a:endParaRPr 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Metti grafico comparato con </a:t>
            </a:r>
            <a:r>
              <a:rPr lang="it-IT" dirty="0" err="1" smtClean="0"/>
              <a:t>asap</a:t>
            </a:r>
            <a:r>
              <a:rPr lang="it-IT" dirty="0" smtClean="0"/>
              <a:t> per fare vedere che saltando i job non c’è effetto domino</a:t>
            </a:r>
            <a:endParaRPr lang="it-I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 smtClean="0"/>
              <a:t>IPer</a:t>
            </a:r>
            <a:r>
              <a:rPr lang="it-IT" dirty="0" smtClean="0"/>
              <a:t> evitare che un job potesse eseguire per un periodo indefinito di tempo si è creato handler che , sfruttando il trasferimento asincrono di controllo, provvedesse ad interromperlo se viola consecutivamente un certo numero di deadline</a:t>
            </a:r>
            <a:endParaRPr lang="it-IT" dirty="0" smtClean="0"/>
          </a:p>
          <a:p>
            <a:r>
              <a:rPr lang="it-IT" dirty="0" smtClean="0"/>
              <a:t>Il trasferimento asincrono di controllo permette di definire un metodo interrompibile tramite l’inserimento di una </a:t>
            </a:r>
            <a:r>
              <a:rPr lang="it-IT" dirty="0" err="1" smtClean="0"/>
              <a:t>AsynctronouslyInterruptedException</a:t>
            </a:r>
            <a:r>
              <a:rPr lang="it-IT" dirty="0" smtClean="0"/>
              <a:t> nella sua </a:t>
            </a:r>
            <a:r>
              <a:rPr lang="it-IT" dirty="0" err="1" smtClean="0"/>
              <a:t>throw</a:t>
            </a:r>
            <a:r>
              <a:rPr lang="it-IT" dirty="0" smtClean="0"/>
              <a:t> </a:t>
            </a:r>
            <a:r>
              <a:rPr lang="it-IT" dirty="0" err="1" smtClean="0"/>
              <a:t>list</a:t>
            </a:r>
            <a:r>
              <a:rPr lang="it-IT" dirty="0" smtClean="0"/>
              <a:t>. </a:t>
            </a:r>
          </a:p>
          <a:p>
            <a:r>
              <a:rPr lang="it-IT" dirty="0" smtClean="0"/>
              <a:t>Se si chiama il metodo interrupt mentre un thread real-time  sta eseguendo un metodo </a:t>
            </a:r>
            <a:r>
              <a:rPr lang="it-IT" dirty="0" err="1" smtClean="0"/>
              <a:t>inettompibile</a:t>
            </a:r>
            <a:r>
              <a:rPr lang="it-IT" dirty="0" smtClean="0"/>
              <a:t> viene sollevata una </a:t>
            </a:r>
            <a:r>
              <a:rPr lang="it-IT" dirty="0" err="1" smtClean="0"/>
              <a:t>AsynctronouslyInterruptedException</a:t>
            </a:r>
            <a:r>
              <a:rPr lang="it-IT" dirty="0" smtClean="0"/>
              <a:t>. Si può quindi gestire l’interruzione nel catch dell’eccezione</a:t>
            </a:r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politica </a:t>
            </a:r>
            <a:r>
              <a:rPr lang="it-IT" dirty="0" err="1" smtClean="0"/>
              <a:t>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InterrumpiblePeriodicThread</a:t>
            </a:r>
            <a:r>
              <a:rPr lang="it-IT" dirty="0" smtClean="0"/>
              <a:t> esegue una </a:t>
            </a:r>
            <a:r>
              <a:rPr lang="it-IT" dirty="0" err="1" smtClean="0"/>
              <a:t>busyWaitInterrompibile</a:t>
            </a:r>
            <a:endParaRPr lang="it-IT" dirty="0" smtClean="0"/>
          </a:p>
          <a:p>
            <a:r>
              <a:rPr lang="it-IT" dirty="0" err="1" smtClean="0"/>
              <a:t>thresholdPolicyhandler</a:t>
            </a:r>
            <a:r>
              <a:rPr lang="it-IT" dirty="0" smtClean="0"/>
              <a:t> modella un gestore che è in grado di cambiare strategia dopo un certo numero di deadline violate consecutivamente dallo stesso </a:t>
            </a:r>
            <a:r>
              <a:rPr lang="it-IT" dirty="0" err="1" smtClean="0"/>
              <a:t>jo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SkipStopPolicyHandler</a:t>
            </a:r>
            <a:r>
              <a:rPr lang="it-IT" dirty="0" smtClean="0"/>
              <a:t> modella la politica in questione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politica </a:t>
            </a:r>
            <a:r>
              <a:rPr lang="it-IT" dirty="0" err="1" smtClean="0"/>
              <a:t>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 metti un diagramma di iterazione</a:t>
            </a:r>
          </a:p>
          <a:p>
            <a:r>
              <a:rPr lang="it-IT" dirty="0" smtClean="0"/>
              <a:t>Quando si verifica un deadline miss  </a:t>
            </a:r>
            <a:r>
              <a:rPr lang="it-IT" dirty="0" err="1" smtClean="0"/>
              <a:t>bla</a:t>
            </a:r>
            <a:r>
              <a:rPr lang="it-IT" dirty="0" smtClean="0"/>
              <a:t> </a:t>
            </a:r>
            <a:r>
              <a:rPr lang="it-IT" dirty="0" err="1" smtClean="0"/>
              <a:t>bla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Quando si esegue un job di recupero (va saltato come con la politica </a:t>
            </a:r>
            <a:r>
              <a:rPr lang="it-IT" dirty="0" err="1" smtClean="0"/>
              <a:t>skip</a:t>
            </a:r>
            <a:r>
              <a:rPr lang="it-IT" dirty="0" smtClean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Metti a confronto due esecuzioni della stessa applicazione che mostra benefici nell’interrompere prima il job</a:t>
            </a:r>
            <a:endParaRPr lang="it-I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di gestione della parte non real-time dell’applicazione (</a:t>
            </a:r>
            <a:r>
              <a:rPr lang="it-IT" dirty="0" err="1" smtClean="0"/>
              <a:t>pollingServer</a:t>
            </a:r>
            <a:r>
              <a:rPr lang="it-IT" dirty="0" smtClean="0"/>
              <a:t>, </a:t>
            </a:r>
            <a:r>
              <a:rPr lang="it-IT" dirty="0" err="1" smtClean="0"/>
              <a:t>deferrable</a:t>
            </a:r>
            <a:r>
              <a:rPr lang="it-IT" dirty="0" smtClean="0"/>
              <a:t> server,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UtilizationServer</a:t>
            </a:r>
            <a:r>
              <a:rPr lang="it-IT" dirty="0" smtClean="0"/>
              <a:t> ecc.)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Caratteristiche dei sistemi in tempo reale</a:t>
            </a:r>
          </a:p>
          <a:p>
            <a:pPr lvl="1"/>
            <a:r>
              <a:rPr lang="it-IT" dirty="0" smtClean="0"/>
              <a:t>Necessità di fornire una risposta entro un tempo massimo</a:t>
            </a:r>
          </a:p>
          <a:p>
            <a:pPr lvl="1"/>
            <a:r>
              <a:rPr lang="it-IT" dirty="0" smtClean="0"/>
              <a:t>Presenza di processi periodici</a:t>
            </a:r>
            <a:endParaRPr lang="it-IT" dirty="0"/>
          </a:p>
          <a:p>
            <a:r>
              <a:rPr lang="it-IT" dirty="0" smtClean="0"/>
              <a:t>Esempi</a:t>
            </a:r>
          </a:p>
          <a:p>
            <a:pPr lvl="1"/>
            <a:r>
              <a:rPr lang="it-IT" dirty="0" smtClean="0"/>
              <a:t>Aereo</a:t>
            </a:r>
          </a:p>
          <a:p>
            <a:pPr lvl="1"/>
            <a:r>
              <a:rPr lang="it-IT" dirty="0" smtClean="0"/>
              <a:t>Missili intercettori</a:t>
            </a:r>
          </a:p>
          <a:p>
            <a:pPr lvl="1"/>
            <a:r>
              <a:rPr lang="it-IT" dirty="0" err="1" smtClean="0"/>
              <a:t>Plant</a:t>
            </a:r>
            <a:endParaRPr lang="it-IT" dirty="0" smtClean="0"/>
          </a:p>
          <a:p>
            <a:pPr lvl="1"/>
            <a:r>
              <a:rPr lang="it-IT" dirty="0" smtClean="0"/>
              <a:t>Diffusione in altri campi: </a:t>
            </a:r>
            <a:r>
              <a:rPr lang="it-IT" dirty="0" err="1" smtClean="0"/>
              <a:t>automotive</a:t>
            </a:r>
            <a:r>
              <a:rPr lang="it-IT" dirty="0" smtClean="0"/>
              <a:t>, automazione </a:t>
            </a:r>
            <a:r>
              <a:rPr lang="it-IT" dirty="0" err="1" smtClean="0"/>
              <a:t>ind</a:t>
            </a:r>
            <a:r>
              <a:rPr lang="it-IT" dirty="0" smtClean="0"/>
              <a:t>, multimedia</a:t>
            </a:r>
            <a:endParaRPr lang="it-IT" dirty="0" smtClean="0"/>
          </a:p>
          <a:p>
            <a:r>
              <a:rPr lang="it-IT" dirty="0" smtClean="0"/>
              <a:t>La crescente diffusione e complessità dei sistemi in tempo reale richiede l’introduzione di linguaggi già strutturati e con una curva di apprendimento poco ripida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Java piattaforma diffusa, ma con caratteristiche che ne limitano l’uso nei sistemi in tempo reale</a:t>
            </a:r>
          </a:p>
          <a:p>
            <a:pPr lvl="1"/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endParaRPr lang="it-IT" dirty="0" smtClean="0"/>
          </a:p>
          <a:p>
            <a:pPr lvl="1"/>
            <a:r>
              <a:rPr lang="it-IT" dirty="0" smtClean="0"/>
              <a:t>JIT </a:t>
            </a:r>
            <a:r>
              <a:rPr lang="it-IT" dirty="0" err="1" smtClean="0"/>
              <a:t>complitation</a:t>
            </a:r>
            <a:endParaRPr lang="it-IT" dirty="0" smtClean="0"/>
          </a:p>
          <a:p>
            <a:pPr lvl="1"/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collecion</a:t>
            </a:r>
            <a:endParaRPr lang="it-IT" dirty="0" smtClean="0"/>
          </a:p>
          <a:p>
            <a:pPr lvl="1"/>
            <a:r>
              <a:rPr lang="it-IT" dirty="0" smtClean="0"/>
              <a:t>Sistema soggetto ad inversioni incontrollate di priorità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La specifica Java real-time, la cui ultima versione risale al 2006, propone una serie di estensioni </a:t>
            </a:r>
            <a:r>
              <a:rPr lang="it-IT" dirty="0" smtClean="0"/>
              <a:t>e modifiche a </a:t>
            </a:r>
            <a:r>
              <a:rPr lang="it-IT" dirty="0" smtClean="0"/>
              <a:t>java standard al fine di rendere java un linguaggio adatto ai sistemi in tempo </a:t>
            </a:r>
            <a:r>
              <a:rPr lang="it-IT" dirty="0" smtClean="0"/>
              <a:t>reale</a:t>
            </a:r>
          </a:p>
          <a:p>
            <a:r>
              <a:rPr lang="it-IT" dirty="0" smtClean="0"/>
              <a:t>La specifica prevede:</a:t>
            </a:r>
          </a:p>
          <a:p>
            <a:pPr lvl="1"/>
            <a:r>
              <a:rPr lang="it-IT" dirty="0" smtClean="0"/>
              <a:t>Nuove classi per misurare e comparare il tempo</a:t>
            </a:r>
          </a:p>
          <a:p>
            <a:pPr lvl="1"/>
            <a:r>
              <a:rPr lang="it-IT" dirty="0" smtClean="0"/>
              <a:t>Nuove zone di memoria dove allocare gli oggetti</a:t>
            </a:r>
          </a:p>
          <a:p>
            <a:pPr lvl="1"/>
            <a:r>
              <a:rPr lang="it-IT" dirty="0" smtClean="0"/>
              <a:t>Meccanismi di gestione di eventi asincroni e di segnali POSIX</a:t>
            </a:r>
          </a:p>
          <a:p>
            <a:pPr lvl="1"/>
            <a:r>
              <a:rPr lang="it-IT" dirty="0" smtClean="0"/>
              <a:t>Politiche (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inheritance</a:t>
            </a:r>
            <a:r>
              <a:rPr lang="it-IT" dirty="0" smtClean="0"/>
              <a:t> e 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ceiling</a:t>
            </a:r>
            <a:r>
              <a:rPr lang="it-IT" dirty="0" smtClean="0"/>
              <a:t> per evitare fenomeni di inversione incontrollata di priorità)</a:t>
            </a:r>
          </a:p>
          <a:p>
            <a:pPr lvl="1"/>
            <a:r>
              <a:rPr lang="it-IT" dirty="0" smtClean="0"/>
              <a:t>Meccanismi di scheduling più raffinati</a:t>
            </a:r>
            <a:endParaRPr lang="it-IT" dirty="0" smtClean="0"/>
          </a:p>
          <a:p>
            <a:r>
              <a:rPr lang="it-IT" dirty="0" smtClean="0"/>
              <a:t>Package </a:t>
            </a:r>
            <a:r>
              <a:rPr lang="it-IT" dirty="0" err="1" smtClean="0"/>
              <a:t>javax.realtime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Dentro la specifica: gli oggetti </a:t>
            </a:r>
            <a:r>
              <a:rPr lang="it-IT" dirty="0" smtClean="0"/>
              <a:t>schedulabili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Due tipi di oggetti attivi </a:t>
            </a:r>
            <a:r>
              <a:rPr lang="it-IT" dirty="0" err="1" smtClean="0"/>
              <a:t>RealtimeThread</a:t>
            </a:r>
            <a:r>
              <a:rPr lang="it-IT" dirty="0" smtClean="0"/>
              <a:t> e </a:t>
            </a:r>
            <a:r>
              <a:rPr lang="it-IT" dirty="0" err="1" smtClean="0"/>
              <a:t>AsyncEventHandler</a:t>
            </a:r>
            <a:r>
              <a:rPr lang="it-IT" dirty="0"/>
              <a:t> </a:t>
            </a:r>
            <a:r>
              <a:rPr lang="it-IT" dirty="0" smtClean="0"/>
              <a:t>(implementano l’interfaccia </a:t>
            </a:r>
            <a:r>
              <a:rPr lang="it-IT" dirty="0" err="1" smtClean="0"/>
              <a:t>Schedulable</a:t>
            </a:r>
            <a:r>
              <a:rPr lang="it-IT" dirty="0" smtClean="0"/>
              <a:t>) </a:t>
            </a:r>
          </a:p>
          <a:p>
            <a:r>
              <a:rPr lang="it-IT" dirty="0" smtClean="0"/>
              <a:t>Ogni oggetto attivo ha associato una serie di parametri che ne caratterizzano l’esecuzione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(al posto dell’elenco metti una bella figura)</a:t>
            </a:r>
          </a:p>
          <a:p>
            <a:pPr lvl="1"/>
            <a:r>
              <a:rPr lang="it-IT" dirty="0" err="1" smtClean="0"/>
              <a:t>ReleaseParameters</a:t>
            </a:r>
            <a:endParaRPr lang="it-IT" dirty="0" smtClean="0"/>
          </a:p>
          <a:p>
            <a:pPr lvl="1"/>
            <a:r>
              <a:rPr lang="it-IT" dirty="0" err="1" smtClean="0"/>
              <a:t>SchedulingParameters</a:t>
            </a:r>
            <a:endParaRPr lang="it-IT" dirty="0" smtClean="0"/>
          </a:p>
          <a:p>
            <a:pPr lvl="1"/>
            <a:r>
              <a:rPr lang="it-IT" dirty="0" err="1" smtClean="0"/>
              <a:t>MemoryParameters</a:t>
            </a:r>
            <a:endParaRPr lang="it-IT" dirty="0" smtClean="0"/>
          </a:p>
          <a:p>
            <a:pPr lvl="1"/>
            <a:r>
              <a:rPr lang="it-IT" dirty="0" smtClean="0"/>
              <a:t>Processing </a:t>
            </a:r>
            <a:r>
              <a:rPr lang="it-IT" dirty="0" err="1" smtClean="0"/>
              <a:t>group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Realtime</a:t>
            </a:r>
            <a:r>
              <a:rPr lang="it-IT" dirty="0" smtClean="0"/>
              <a:t> Thread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Estende </a:t>
            </a:r>
            <a:r>
              <a:rPr lang="it-IT" dirty="0" err="1" smtClean="0"/>
              <a:t>java.lang.thread</a:t>
            </a:r>
            <a:endParaRPr lang="it-IT" dirty="0" smtClean="0"/>
          </a:p>
          <a:p>
            <a:r>
              <a:rPr lang="it-IT" dirty="0" smtClean="0"/>
              <a:t>Esibisce tre metodi statici utili in caso di processo periodico</a:t>
            </a:r>
          </a:p>
          <a:p>
            <a:pPr lvl="1"/>
            <a:r>
              <a:rPr lang="it-IT" dirty="0" err="1" smtClean="0"/>
              <a:t>waitForNextPeriod</a:t>
            </a:r>
            <a:endParaRPr lang="it-IT" dirty="0" smtClean="0"/>
          </a:p>
          <a:p>
            <a:pPr lvl="1"/>
            <a:r>
              <a:rPr lang="it-IT" dirty="0" err="1" smtClean="0"/>
              <a:t>Deschedule</a:t>
            </a:r>
            <a:r>
              <a:rPr lang="it-IT" dirty="0" smtClean="0"/>
              <a:t> </a:t>
            </a:r>
            <a:r>
              <a:rPr lang="it-IT" dirty="0" err="1" smtClean="0"/>
              <a:t>Periodic</a:t>
            </a:r>
            <a:endParaRPr lang="it-IT" dirty="0" smtClean="0"/>
          </a:p>
          <a:p>
            <a:pPr lvl="1"/>
            <a:r>
              <a:rPr lang="it-IT" dirty="0" smtClean="0"/>
              <a:t>Schedule </a:t>
            </a:r>
            <a:r>
              <a:rPr lang="it-IT" dirty="0" err="1" smtClean="0"/>
              <a:t>Periodic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AsyncEventHandler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Risponde alla necessità di reagire ad eventi </a:t>
            </a:r>
            <a:r>
              <a:rPr lang="it-IT" dirty="0" err="1" smtClean="0"/>
              <a:t>asinroni</a:t>
            </a:r>
            <a:r>
              <a:rPr lang="it-IT" dirty="0" smtClean="0"/>
              <a:t>(come una violazione di deadline)</a:t>
            </a:r>
          </a:p>
          <a:p>
            <a:r>
              <a:rPr lang="it-IT" dirty="0" smtClean="0"/>
              <a:t>Non entra immediatamente in esecuzione (dipende dai parametri di scheduling)</a:t>
            </a:r>
          </a:p>
          <a:p>
            <a:r>
              <a:rPr lang="it-IT" dirty="0" smtClean="0"/>
              <a:t>Quando si verifica un evento</a:t>
            </a:r>
          </a:p>
          <a:p>
            <a:pPr lvl="1"/>
            <a:r>
              <a:rPr lang="it-IT" dirty="0" smtClean="0"/>
              <a:t>Un thread </a:t>
            </a:r>
            <a:r>
              <a:rPr lang="it-IT" dirty="0" err="1" smtClean="0"/>
              <a:t>realtime</a:t>
            </a:r>
            <a:r>
              <a:rPr lang="it-IT" dirty="0" smtClean="0"/>
              <a:t> di sistema esegue il suo metodo </a:t>
            </a:r>
            <a:r>
              <a:rPr lang="it-IT" dirty="0" err="1" smtClean="0"/>
              <a:t>handleAsyncEvent</a:t>
            </a:r>
            <a:endParaRPr lang="it-IT" dirty="0" smtClean="0"/>
          </a:p>
          <a:p>
            <a:pPr lvl="1"/>
            <a:r>
              <a:rPr lang="it-IT" dirty="0" smtClean="0"/>
              <a:t>Se </a:t>
            </a:r>
            <a:r>
              <a:rPr lang="it-IT" dirty="0" err="1" smtClean="0"/>
              <a:t>binding</a:t>
            </a:r>
            <a:r>
              <a:rPr lang="it-IT" dirty="0" smtClean="0"/>
              <a:t> dinamico troppo costoso -&gt; </a:t>
            </a:r>
            <a:r>
              <a:rPr lang="it-IT" dirty="0" err="1" smtClean="0"/>
              <a:t>BoundAsyncEventHandler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sistema oggetto della tesi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Real-Time Java System (RTJS</a:t>
            </a:r>
            <a:r>
              <a:rPr lang="it-IT" dirty="0" smtClean="0"/>
              <a:t>), </a:t>
            </a:r>
            <a:r>
              <a:rPr lang="it-IT" dirty="0" smtClean="0"/>
              <a:t>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r>
              <a:rPr lang="it-IT" dirty="0" smtClean="0"/>
              <a:t>Versione 2.2 </a:t>
            </a:r>
            <a:r>
              <a:rPr lang="it-IT" dirty="0" err="1" smtClean="0"/>
              <a:t>academic</a:t>
            </a:r>
            <a:r>
              <a:rPr lang="it-IT" dirty="0" smtClean="0"/>
              <a:t> </a:t>
            </a:r>
            <a:r>
              <a:rPr lang="it-IT" dirty="0" smtClean="0"/>
              <a:t>per </a:t>
            </a:r>
            <a:r>
              <a:rPr lang="it-IT" dirty="0" err="1" smtClean="0"/>
              <a:t>Solaris</a:t>
            </a:r>
            <a:r>
              <a:rPr lang="it-IT" dirty="0" smtClean="0"/>
              <a:t> 10.9</a:t>
            </a:r>
          </a:p>
          <a:p>
            <a:r>
              <a:rPr lang="it-IT" dirty="0" smtClean="0"/>
              <a:t>Caratteristiche peculiari</a:t>
            </a:r>
          </a:p>
          <a:p>
            <a:pPr lvl="1"/>
            <a:r>
              <a:rPr lang="it-IT" dirty="0" smtClean="0"/>
              <a:t>Liste di </a:t>
            </a:r>
            <a:r>
              <a:rPr lang="it-IT" dirty="0" err="1" smtClean="0"/>
              <a:t>preinizializzazione</a:t>
            </a:r>
            <a:r>
              <a:rPr lang="it-IT" dirty="0" smtClean="0"/>
              <a:t> e compilazione</a:t>
            </a:r>
          </a:p>
          <a:p>
            <a:pPr lvl="1"/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Collector</a:t>
            </a:r>
            <a:endParaRPr lang="it-IT" dirty="0" smtClean="0"/>
          </a:p>
          <a:p>
            <a:pPr lvl="2"/>
            <a:r>
              <a:rPr lang="it-IT" dirty="0" smtClean="0"/>
              <a:t>Non </a:t>
            </a:r>
            <a:r>
              <a:rPr lang="it-IT" dirty="0" err="1" smtClean="0"/>
              <a:t>ercita</a:t>
            </a:r>
            <a:r>
              <a:rPr lang="it-IT" dirty="0" smtClean="0"/>
              <a:t> preemption su thread </a:t>
            </a:r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endParaRPr lang="it-IT" dirty="0" smtClean="0"/>
          </a:p>
          <a:p>
            <a:pPr lvl="2"/>
            <a:r>
              <a:rPr lang="it-IT" dirty="0" smtClean="0"/>
              <a:t>Può eseguire </a:t>
            </a:r>
            <a:r>
              <a:rPr lang="it-IT" dirty="0" err="1" smtClean="0"/>
              <a:t>concorrentemente</a:t>
            </a:r>
            <a:r>
              <a:rPr lang="it-IT" dirty="0" smtClean="0"/>
              <a:t> (assenza di fasi stop the world)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1366</Words>
  <Application>Microsoft Office PowerPoint</Application>
  <PresentationFormat>Presentazione su schermo 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Tema di Office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Dentro la specifica: gli oggetti schedulabili</vt:lpstr>
      <vt:lpstr>Realtime Thread</vt:lpstr>
      <vt:lpstr>AsyncEventHandler</vt:lpstr>
      <vt:lpstr>Il sistema oggetto della tesi</vt:lpstr>
      <vt:lpstr>Prime estensioni: BusyWait</vt:lpstr>
      <vt:lpstr>Prime estensioni: logging</vt:lpstr>
      <vt:lpstr>Lo scheduling in Java Real - Time</vt:lpstr>
      <vt:lpstr>Uno scheduler EDF per java Real-Time</vt:lpstr>
      <vt:lpstr>Confronto performance tra EDF e RMPO</vt:lpstr>
      <vt:lpstr>Gestione dei deadline miss</vt:lpstr>
      <vt:lpstr>La politica di default di Java real-time in caso di deadline miss</vt:lpstr>
      <vt:lpstr>Limiti della politica ASAP</vt:lpstr>
      <vt:lpstr>L’implementazione della politica Skip</vt:lpstr>
      <vt:lpstr>L’implementazione della politica Skip</vt:lpstr>
      <vt:lpstr>L’implementazione della politica Skip</vt:lpstr>
      <vt:lpstr>risultati</vt:lpstr>
      <vt:lpstr>Il trasferimento asincrono di controllo</vt:lpstr>
      <vt:lpstr>La politica SkipStop</vt:lpstr>
      <vt:lpstr>La politica SkipStop</vt:lpstr>
      <vt:lpstr>Risultati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Utente Windows</cp:lastModifiedBy>
  <cp:revision>60</cp:revision>
  <dcterms:created xsi:type="dcterms:W3CDTF">2011-07-13T13:00:28Z</dcterms:created>
  <dcterms:modified xsi:type="dcterms:W3CDTF">2011-07-14T16:46:56Z</dcterms:modified>
</cp:coreProperties>
</file>