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view3D>
      <c:rotX val="10"/>
      <c:perspective val="20"/>
    </c:view3D>
    <c:plotArea>
      <c:layout>
        <c:manualLayout>
          <c:layoutTarget val="inner"/>
          <c:xMode val="edge"/>
          <c:yMode val="edge"/>
          <c:x val="0.115858486439195"/>
          <c:y val="6.3898887639045207E-2"/>
          <c:w val="0.64140500547667856"/>
          <c:h val="0.79163849274085563"/>
        </c:manualLayout>
      </c:layout>
      <c:line3DChart>
        <c:grouping val="standard"/>
        <c:ser>
          <c:idx val="0"/>
          <c:order val="0"/>
          <c:tx>
            <c:strRef>
              <c:f>Foglio1!$B$1</c:f>
              <c:strCache>
                <c:ptCount val="1"/>
                <c:pt idx="0">
                  <c:v>Nanni InfoGain</c:v>
                </c:pt>
              </c:strCache>
            </c:strRef>
          </c:tx>
          <c:cat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69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1.0000000000000012E-2</c:v>
                </c:pt>
                <c:pt idx="1">
                  <c:v>2.0000000000000025E-2</c:v>
                </c:pt>
                <c:pt idx="2">
                  <c:v>2.0000000000000025E-2</c:v>
                </c:pt>
                <c:pt idx="3">
                  <c:v>3.0000000000000037E-2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J 4.8</c:v>
                </c:pt>
              </c:strCache>
            </c:strRef>
          </c:tx>
          <c:spPr>
            <a:ln cmpd="sng">
              <a:prstDash val="sysDot"/>
            </a:ln>
          </c:spPr>
          <c:cat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69</c:v>
                </c:pt>
              </c:numCache>
            </c:num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1.0000000000000012E-2</c:v>
                </c:pt>
                <c:pt idx="1">
                  <c:v>2.0000000000000025E-2</c:v>
                </c:pt>
                <c:pt idx="2">
                  <c:v>2.0000000000000025E-2</c:v>
                </c:pt>
                <c:pt idx="3">
                  <c:v>3.0000000000000037E-2</c:v>
                </c:pt>
              </c:numCache>
            </c:numRef>
          </c:val>
        </c:ser>
        <c:axId val="67259392"/>
        <c:axId val="69974656"/>
        <c:axId val="38310336"/>
      </c:line3DChart>
      <c:catAx>
        <c:axId val="67259392"/>
        <c:scaling>
          <c:orientation val="minMax"/>
        </c:scaling>
        <c:axPos val="b"/>
        <c:numFmt formatCode="General" sourceLinked="1"/>
        <c:tickLblPos val="nextTo"/>
        <c:crossAx val="69974656"/>
        <c:crosses val="autoZero"/>
        <c:auto val="1"/>
        <c:lblAlgn val="ctr"/>
        <c:lblOffset val="100"/>
      </c:catAx>
      <c:valAx>
        <c:axId val="69974656"/>
        <c:scaling>
          <c:orientation val="minMax"/>
        </c:scaling>
        <c:axPos val="l"/>
        <c:majorGridlines/>
        <c:numFmt formatCode="General" sourceLinked="1"/>
        <c:tickLblPos val="nextTo"/>
        <c:crossAx val="67259392"/>
        <c:crosses val="autoZero"/>
        <c:crossBetween val="between"/>
      </c:valAx>
      <c:serAx>
        <c:axId val="38310336"/>
        <c:scaling>
          <c:orientation val="minMax"/>
        </c:scaling>
        <c:axPos val="b"/>
        <c:tickLblPos val="nextTo"/>
        <c:crossAx val="69974656"/>
        <c:crosses val="autoZero"/>
      </c:ser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CA352-9645-4272-B272-DD789B626F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CA89EC7-059C-4B20-A647-955492AD09A7}" type="pres">
      <dgm:prSet presAssocID="{719CA352-9645-4272-B272-DD789B626F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E66691F8-42EE-40CE-B46E-E1CD1F22B580}" type="presOf" srcId="{719CA352-9645-4272-B272-DD789B626F17}" destId="{1CA89EC7-059C-4B20-A647-955492AD09A7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0A72A2-EF07-44FF-820F-8E48E67CE48C}" type="datetimeFigureOut">
              <a:rPr lang="it-IT" smtClean="0"/>
              <a:pPr/>
              <a:t>02/02/2011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rchive.ics.uci.edu/ml/datasets/Post-Operative+Patien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archive.ics.uci.edu/ml/datasets/Audiology+%28Standardized%29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dist/weka.jar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Il guadagno informativo negli alberi decisionali: un nuovo approccio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Marco Nanni</a:t>
            </a:r>
          </a:p>
          <a:p>
            <a:endParaRPr lang="it-IT" dirty="0" smtClean="0"/>
          </a:p>
          <a:p>
            <a:r>
              <a:rPr lang="it-IT" dirty="0" smtClean="0"/>
              <a:t>Applicazioni di Intelligenza Artificiale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211144" cy="850424"/>
          </a:xfrm>
        </p:spPr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Il diagramma di sequenza sottostante riassume l’interazione tra i vari componenti</a:t>
            </a:r>
            <a:endParaRPr lang="it-IT" sz="1600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 r="16877"/>
          <a:stretch>
            <a:fillRect/>
          </a:stretch>
        </p:blipFill>
        <p:spPr bwMode="auto">
          <a:xfrm>
            <a:off x="1547664" y="1772816"/>
            <a:ext cx="5616624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3568" y="206084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Il codice di </a:t>
            </a:r>
            <a:r>
              <a:rPr lang="it-IT" dirty="0" err="1" smtClean="0"/>
              <a:t>Weka</a:t>
            </a:r>
            <a:r>
              <a:rPr lang="it-IT" dirty="0" smtClean="0"/>
              <a:t> è stato modificato introducendo le classi descritte dal seguente diagramma </a:t>
            </a:r>
            <a:r>
              <a:rPr lang="it-IT" dirty="0" err="1" smtClean="0"/>
              <a:t>Uml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7882751" cy="3063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39552" y="1772816"/>
            <a:ext cx="5184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classe </a:t>
            </a:r>
            <a:r>
              <a:rPr lang="it-IT" dirty="0" err="1" smtClean="0"/>
              <a:t>NIGSplit</a:t>
            </a:r>
            <a:r>
              <a:rPr lang="it-IT" dirty="0" smtClean="0"/>
              <a:t> estende C45Split. Questa classe ha il compito di calcolare lo </a:t>
            </a:r>
            <a:r>
              <a:rPr lang="it-IT" dirty="0" err="1" smtClean="0"/>
              <a:t>split</a:t>
            </a:r>
            <a:r>
              <a:rPr lang="it-IT" dirty="0" smtClean="0"/>
              <a:t> ed il relativo guadagno informativo di Nanni  per un attributo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Ha un campo per il peso definito dall’utente per l’attributo in esame, con relativo </a:t>
            </a:r>
            <a:r>
              <a:rPr lang="it-IT" dirty="0" err="1" smtClean="0"/>
              <a:t>getter</a:t>
            </a:r>
            <a:r>
              <a:rPr lang="it-IT" dirty="0" smtClean="0"/>
              <a:t> e </a:t>
            </a:r>
            <a:r>
              <a:rPr lang="it-IT" dirty="0" smtClean="0"/>
              <a:t>setter</a:t>
            </a:r>
          </a:p>
          <a:p>
            <a:pPr lvl="0"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Fornisce anche un metodo per verificare che il peso sia compreso tra zero ed uno (</a:t>
            </a:r>
            <a:r>
              <a:rPr lang="it-IT" dirty="0" err="1" smtClean="0"/>
              <a:t>checkUserWeight</a:t>
            </a:r>
            <a:r>
              <a:rPr lang="it-IT" dirty="0" smtClean="0"/>
              <a:t>)</a:t>
            </a:r>
          </a:p>
          <a:p>
            <a:pPr lvl="0"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Ridefinisce il metodo </a:t>
            </a:r>
            <a:r>
              <a:rPr lang="it-IT" dirty="0" err="1" smtClean="0"/>
              <a:t>infoGain</a:t>
            </a:r>
            <a:r>
              <a:rPr lang="it-IT" dirty="0" smtClean="0"/>
              <a:t> in modo da ritornare il guadagno informativo fornito dalla classe madre moltiplicato per il peso specificato dall’utente.</a:t>
            </a:r>
            <a:endParaRPr lang="it-IT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068960"/>
            <a:ext cx="2095060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95536" y="1700808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classe </a:t>
            </a:r>
            <a:r>
              <a:rPr lang="it-IT" dirty="0" err="1" smtClean="0"/>
              <a:t>NIGModelSelection</a:t>
            </a:r>
            <a:r>
              <a:rPr lang="it-IT" dirty="0" smtClean="0"/>
              <a:t> estende C45ModelSelection. E’ questa classe che ha il compito di determinare il miglior </a:t>
            </a:r>
            <a:r>
              <a:rPr lang="it-IT" dirty="0" err="1" smtClean="0"/>
              <a:t>split</a:t>
            </a:r>
            <a:r>
              <a:rPr lang="it-IT" dirty="0" smtClean="0"/>
              <a:t> tra quelli disponibili in base al guadagno informativo di Nanni</a:t>
            </a:r>
            <a:r>
              <a:rPr lang="it-IT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Ha un campo </a:t>
            </a:r>
            <a:r>
              <a:rPr lang="it-IT" dirty="0" err="1" smtClean="0"/>
              <a:t>userWeights</a:t>
            </a:r>
            <a:r>
              <a:rPr lang="it-IT" dirty="0" smtClean="0"/>
              <a:t> contenente i pesi dei vari attributi, con relativi </a:t>
            </a:r>
            <a:r>
              <a:rPr lang="it-IT" dirty="0" err="1" smtClean="0"/>
              <a:t>getter</a:t>
            </a:r>
            <a:r>
              <a:rPr lang="it-IT" dirty="0" smtClean="0"/>
              <a:t> e </a:t>
            </a:r>
            <a:r>
              <a:rPr lang="it-IT" dirty="0" smtClean="0"/>
              <a:t>setter</a:t>
            </a:r>
          </a:p>
          <a:p>
            <a:pPr lvl="0"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Ridefinisce il metodo </a:t>
            </a:r>
            <a:r>
              <a:rPr lang="it-IT" dirty="0" err="1" smtClean="0"/>
              <a:t>selectModel</a:t>
            </a:r>
            <a:r>
              <a:rPr lang="it-IT" dirty="0" smtClean="0"/>
              <a:t> in modo da creare tanti </a:t>
            </a:r>
            <a:r>
              <a:rPr lang="it-IT" dirty="0" err="1" smtClean="0"/>
              <a:t>NIGSplit</a:t>
            </a:r>
            <a:r>
              <a:rPr lang="it-IT" dirty="0" smtClean="0"/>
              <a:t> quanti sono gli attributi e scegliere il miglior </a:t>
            </a:r>
            <a:r>
              <a:rPr lang="it-IT" dirty="0" err="1" smtClean="0"/>
              <a:t>split</a:t>
            </a:r>
            <a:r>
              <a:rPr lang="it-IT" dirty="0" smtClean="0"/>
              <a:t> usando il guadagno informativo fornito dal metodo </a:t>
            </a:r>
            <a:r>
              <a:rPr lang="it-IT" dirty="0" err="1" smtClean="0"/>
              <a:t>infoGain</a:t>
            </a:r>
            <a:r>
              <a:rPr lang="it-IT" dirty="0" smtClean="0"/>
              <a:t> degli </a:t>
            </a:r>
            <a:r>
              <a:rPr lang="it-IT" dirty="0" err="1" smtClean="0"/>
              <a:t>split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636912"/>
            <a:ext cx="2160240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492896"/>
            <a:ext cx="2026414" cy="273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ttangolo 3"/>
          <p:cNvSpPr/>
          <p:nvPr/>
        </p:nvSpPr>
        <p:spPr>
          <a:xfrm>
            <a:off x="395536" y="1628800"/>
            <a:ext cx="6048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La classe </a:t>
            </a:r>
            <a:r>
              <a:rPr lang="it-IT" sz="1600" dirty="0" err="1" smtClean="0"/>
              <a:t>NanniInfoGain</a:t>
            </a:r>
            <a:r>
              <a:rPr lang="it-IT" sz="1600" dirty="0" smtClean="0"/>
              <a:t> rappresenta il classificatore vero e </a:t>
            </a:r>
            <a:r>
              <a:rPr lang="it-IT" sz="1600" dirty="0" smtClean="0"/>
              <a:t>proprio</a:t>
            </a:r>
          </a:p>
          <a:p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Ha un campo </a:t>
            </a:r>
            <a:r>
              <a:rPr lang="it-IT" sz="1600" dirty="0" err="1" smtClean="0"/>
              <a:t>userWeights</a:t>
            </a:r>
            <a:r>
              <a:rPr lang="it-IT" sz="1600" dirty="0" smtClean="0"/>
              <a:t> dove tiene memorizzati i pesi specificati </a:t>
            </a:r>
            <a:r>
              <a:rPr lang="it-IT" sz="1600" dirty="0" smtClean="0"/>
              <a:t>dall’utente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Ridefinisce il metodo </a:t>
            </a:r>
            <a:r>
              <a:rPr lang="it-IT" sz="1600" dirty="0" err="1" smtClean="0"/>
              <a:t>buildClassifier</a:t>
            </a:r>
            <a:r>
              <a:rPr lang="it-IT" sz="1600" dirty="0" smtClean="0"/>
              <a:t> usando non più un C45ModelSelection, ma un </a:t>
            </a:r>
            <a:r>
              <a:rPr lang="it-IT" sz="1600" dirty="0" err="1" smtClean="0"/>
              <a:t>NIGModelSelection</a:t>
            </a:r>
            <a:r>
              <a:rPr lang="it-IT" sz="1600" dirty="0" smtClean="0"/>
              <a:t>, al quale passa i pesi definisti </a:t>
            </a:r>
            <a:r>
              <a:rPr lang="it-IT" sz="1600" dirty="0" smtClean="0"/>
              <a:t>dall’utente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I metodi </a:t>
            </a:r>
            <a:r>
              <a:rPr lang="it-IT" sz="1600" dirty="0" err="1" smtClean="0"/>
              <a:t>getUserWeights</a:t>
            </a:r>
            <a:r>
              <a:rPr lang="it-IT" sz="1600" dirty="0" smtClean="0"/>
              <a:t>, </a:t>
            </a:r>
            <a:r>
              <a:rPr lang="it-IT" sz="1600" dirty="0" err="1" smtClean="0"/>
              <a:t>setUserWeights</a:t>
            </a:r>
            <a:r>
              <a:rPr lang="it-IT" sz="1600" dirty="0" smtClean="0"/>
              <a:t> </a:t>
            </a:r>
            <a:r>
              <a:rPr lang="it-IT" sz="1600" dirty="0" err="1" smtClean="0"/>
              <a:t>userWeights</a:t>
            </a:r>
            <a:r>
              <a:rPr lang="it-IT" sz="1600" dirty="0" smtClean="0"/>
              <a:t> </a:t>
            </a:r>
            <a:r>
              <a:rPr lang="it-IT" sz="1600" dirty="0" err="1" smtClean="0"/>
              <a:t>TipText</a:t>
            </a:r>
            <a:r>
              <a:rPr lang="it-IT" sz="1600" dirty="0" smtClean="0"/>
              <a:t> sono usati dall’interfaccia grafica di </a:t>
            </a:r>
            <a:r>
              <a:rPr lang="it-IT" sz="1600" dirty="0" err="1" smtClean="0"/>
              <a:t>Weka</a:t>
            </a:r>
            <a:r>
              <a:rPr lang="it-IT" sz="1600" dirty="0" smtClean="0"/>
              <a:t> per permettere all’utente di specificare i pesi nella finestra delle </a:t>
            </a:r>
            <a:r>
              <a:rPr lang="it-IT" sz="1600" dirty="0" smtClean="0"/>
              <a:t>opzioni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Ridefinisce i metodi </a:t>
            </a:r>
            <a:r>
              <a:rPr lang="it-IT" sz="1600" dirty="0" err="1" smtClean="0"/>
              <a:t>getOptions</a:t>
            </a:r>
            <a:r>
              <a:rPr lang="it-IT" sz="1600" dirty="0" smtClean="0"/>
              <a:t>/</a:t>
            </a:r>
            <a:r>
              <a:rPr lang="it-IT" sz="1600" dirty="0" err="1" smtClean="0"/>
              <a:t>setOptions</a:t>
            </a:r>
            <a:r>
              <a:rPr lang="it-IT" sz="1600" dirty="0" smtClean="0"/>
              <a:t>, </a:t>
            </a:r>
            <a:r>
              <a:rPr lang="it-IT" sz="1600" dirty="0" err="1" smtClean="0"/>
              <a:t>listOption</a:t>
            </a:r>
            <a:r>
              <a:rPr lang="it-IT" sz="1600" dirty="0" smtClean="0"/>
              <a:t> per far sì che il classificatore sia utilizzabile anche attraverso l’interfaccia a linea di comando</a:t>
            </a:r>
            <a:r>
              <a:rPr lang="it-IT" sz="16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Il metodo </a:t>
            </a:r>
            <a:r>
              <a:rPr lang="it-IT" sz="1600" dirty="0" err="1" smtClean="0"/>
              <a:t>parseWeights</a:t>
            </a:r>
            <a:r>
              <a:rPr lang="it-IT" sz="1600" dirty="0" smtClean="0"/>
              <a:t> consente di trasformare la stringa di pesi inserita dall’utente in un vettore numerico, inoltre controlla anche la correttezza dei valori immessi dall’utente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Risultati Sperimentali - Efficacia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67544" y="1484785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Per testare l’efficacia dell’algoritmo creato si è </a:t>
            </a:r>
            <a:r>
              <a:rPr lang="it-IT" dirty="0" smtClean="0"/>
              <a:t>usato il </a:t>
            </a:r>
            <a:r>
              <a:rPr lang="it-IT" dirty="0" err="1" smtClean="0"/>
              <a:t>dataset</a:t>
            </a:r>
            <a:r>
              <a:rPr lang="it-IT" dirty="0" smtClean="0"/>
              <a:t> Post Operative </a:t>
            </a:r>
            <a:r>
              <a:rPr lang="it-IT" dirty="0" err="1" smtClean="0"/>
              <a:t>Patient</a:t>
            </a:r>
            <a:r>
              <a:rPr lang="it-IT" dirty="0" smtClean="0"/>
              <a:t> (</a:t>
            </a:r>
            <a:r>
              <a:rPr lang="it-IT" u="sng" dirty="0" smtClean="0">
                <a:hlinkClick r:id="rId2"/>
              </a:rPr>
              <a:t>http://archive.ics.uci.edu/ml/datasets/Post-Operative+Patient</a:t>
            </a:r>
            <a:r>
              <a:rPr lang="it-IT" dirty="0" smtClean="0"/>
              <a:t>), il cui scopo è determinare  dove mandare un paziente(dimetterlo S, corsia generica A, oppure in rianimazione I) dopo un intervento chirurgico in base ad una serie di parametri medici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3568" y="5373216"/>
            <a:ext cx="3096344" cy="1368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il primo </a:t>
            </a:r>
            <a:r>
              <a:rPr lang="it-IT" sz="1600" dirty="0" err="1" smtClean="0"/>
              <a:t>split</a:t>
            </a:r>
            <a:r>
              <a:rPr lang="it-IT" sz="1600" dirty="0" smtClean="0"/>
              <a:t> </a:t>
            </a:r>
            <a:r>
              <a:rPr lang="it-IT" sz="1600" dirty="0" smtClean="0"/>
              <a:t>eseguito da J48 è in </a:t>
            </a:r>
            <a:r>
              <a:rPr lang="it-IT" sz="1600" dirty="0" smtClean="0"/>
              <a:t>base all’attributo CORE STBL, attributo legato alla stabilità della temperatura interna del paziente</a:t>
            </a:r>
            <a:endParaRPr lang="it-IT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96952"/>
            <a:ext cx="3828863" cy="223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tangolo 6"/>
          <p:cNvSpPr/>
          <p:nvPr/>
        </p:nvSpPr>
        <p:spPr>
          <a:xfrm rot="10800000" flipV="1">
            <a:off x="5148064" y="5541766"/>
            <a:ext cx="36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Il peso di CORESTBL è </a:t>
            </a:r>
            <a:r>
              <a:rPr lang="it-IT" sz="1600" dirty="0" err="1" smtClean="0"/>
              <a:t>statgo</a:t>
            </a:r>
            <a:r>
              <a:rPr lang="it-IT" sz="1600" dirty="0" smtClean="0"/>
              <a:t> abbassato a 0.5. Gli </a:t>
            </a:r>
            <a:r>
              <a:rPr lang="it-IT" sz="1600" dirty="0" smtClean="0"/>
              <a:t>è preferito l’attributo COMFORT , il quale indica quanto si sente bene il paziente</a:t>
            </a:r>
            <a:endParaRPr lang="it-IT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96952"/>
            <a:ext cx="3888432" cy="2322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Risultati sperimentali: accuratezza</a:t>
            </a:r>
          </a:p>
        </p:txBody>
      </p:sp>
      <p:sp>
        <p:nvSpPr>
          <p:cNvPr id="3" name="Rettangolo 2"/>
          <p:cNvSpPr/>
          <p:nvPr/>
        </p:nvSpPr>
        <p:spPr>
          <a:xfrm>
            <a:off x="539552" y="1988840"/>
            <a:ext cx="80648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000" dirty="0" smtClean="0"/>
              <a:t>L’accuratezza del classificatore dipende molto da quanto vengono penalizzati gli attributi che più sono utili a determinare la classe risultato</a:t>
            </a:r>
            <a:r>
              <a:rPr lang="it-IT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</a:t>
            </a:r>
            <a:r>
              <a:rPr lang="it-IT" sz="2000" dirty="0" smtClean="0"/>
              <a:t>Più questi attributi sono penalizzati da un peso basso, peggiore sarà l’accuratezza del classificatore. </a:t>
            </a:r>
            <a:endParaRPr lang="it-IT" sz="2000" dirty="0" smtClean="0"/>
          </a:p>
          <a:p>
            <a:pPr>
              <a:buFont typeface="Arial" pitchFamily="34" charset="0"/>
              <a:buChar char="•"/>
            </a:pPr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Questa </a:t>
            </a:r>
            <a:r>
              <a:rPr lang="it-IT" sz="2000" dirty="0" smtClean="0"/>
              <a:t>misura, come facile intuire, ha come upper </a:t>
            </a:r>
            <a:r>
              <a:rPr lang="it-IT" sz="2000" dirty="0" err="1" smtClean="0"/>
              <a:t>bound</a:t>
            </a:r>
            <a:r>
              <a:rPr lang="it-IT" sz="2000" dirty="0" smtClean="0"/>
              <a:t> quella di C45, corrispondente all’avere pesi uguali per tutti gli attributi. </a:t>
            </a:r>
            <a:endParaRPr lang="it-IT" sz="2000" dirty="0" smtClean="0"/>
          </a:p>
          <a:p>
            <a:pPr>
              <a:buFont typeface="Arial" pitchFamily="34" charset="0"/>
              <a:buChar char="•"/>
            </a:pPr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Nell’esempio </a:t>
            </a:r>
            <a:r>
              <a:rPr lang="it-IT" sz="2000" dirty="0" smtClean="0"/>
              <a:t>precedente, usando come test-set il 20% del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, l’algoritmo classifica correttamente 11 istanze su 18, contro le 12 di C4.5.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Risultati sperimentali: efficienza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7544" y="1484784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Per mostrare le performance dell’algoritmo in base al variare del numero di attributi lo si confronta con J4.8 nella classificazione dell’attributo </a:t>
            </a:r>
            <a:r>
              <a:rPr lang="it-IT" dirty="0" err="1" smtClean="0"/>
              <a:t>class</a:t>
            </a:r>
            <a:r>
              <a:rPr lang="it-IT" dirty="0" smtClean="0"/>
              <a:t> del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Auditology</a:t>
            </a:r>
            <a:r>
              <a:rPr lang="it-IT" dirty="0" smtClean="0"/>
              <a:t> ( </a:t>
            </a:r>
            <a:r>
              <a:rPr lang="it-IT" u="sng" dirty="0" smtClean="0">
                <a:hlinkClick r:id="rId2"/>
              </a:rPr>
              <a:t>http://archive.ics.uci.edu/ml/datasets/Audiology+%28Standardized%29</a:t>
            </a:r>
            <a:r>
              <a:rPr lang="it-IT" dirty="0" smtClean="0"/>
              <a:t> 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smtClean="0"/>
              <a:t>In particolare </a:t>
            </a:r>
            <a:r>
              <a:rPr lang="it-IT" dirty="0" smtClean="0"/>
              <a:t>si </a:t>
            </a:r>
            <a:r>
              <a:rPr lang="it-IT" dirty="0" smtClean="0"/>
              <a:t>è impostata per ogni prova la cross- </a:t>
            </a:r>
            <a:r>
              <a:rPr lang="it-IT" dirty="0" err="1" smtClean="0"/>
              <a:t>validation</a:t>
            </a:r>
            <a:r>
              <a:rPr lang="it-IT" dirty="0" smtClean="0"/>
              <a:t> con 20 </a:t>
            </a:r>
            <a:r>
              <a:rPr lang="it-IT" dirty="0" err="1" smtClean="0"/>
              <a:t>folds</a:t>
            </a:r>
            <a:r>
              <a:rPr lang="it-IT" dirty="0" smtClean="0"/>
              <a:t>, </a:t>
            </a:r>
            <a:endParaRPr lang="it-IT" dirty="0"/>
          </a:p>
        </p:txBody>
      </p:sp>
      <p:graphicFrame>
        <p:nvGraphicFramePr>
          <p:cNvPr id="6" name="Grafico 5"/>
          <p:cNvGraphicFramePr/>
          <p:nvPr/>
        </p:nvGraphicFramePr>
        <p:xfrm>
          <a:off x="539552" y="3284984"/>
          <a:ext cx="5544616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7"/>
          <p:cNvSpPr/>
          <p:nvPr/>
        </p:nvSpPr>
        <p:spPr>
          <a:xfrm>
            <a:off x="6156176" y="3933056"/>
            <a:ext cx="23225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Come prevedibile le differenze nei tempi di esecuzione non sono apprezzabili, in quanto l guadagno informativo di Nanni introduce solo una moltiplicazione per attributo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Sviluppi futuri</a:t>
            </a:r>
          </a:p>
        </p:txBody>
      </p:sp>
      <p:sp>
        <p:nvSpPr>
          <p:cNvPr id="3" name="Rettangolo 2"/>
          <p:cNvSpPr/>
          <p:nvPr/>
        </p:nvSpPr>
        <p:spPr>
          <a:xfrm>
            <a:off x="323528" y="1988840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Attualmente i pesi  </a:t>
            </a:r>
            <a:r>
              <a:rPr lang="it-IT" dirty="0" smtClean="0"/>
              <a:t>sono dei valori compresi tra zero ed uno e restano invariati per tutta la costruzione dell’albero. In futuro si può prevedere di accettare anche funzioni il cui valore può cambiare, ad esempio, in base alla profondità raggiunta o al numero di istanze presenti nel nodo</a:t>
            </a:r>
            <a:r>
              <a:rPr lang="it-IT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Si può </a:t>
            </a:r>
            <a:r>
              <a:rPr lang="it-IT" dirty="0" smtClean="0"/>
              <a:t>pensare ad </a:t>
            </a:r>
            <a:r>
              <a:rPr lang="it-IT" dirty="0" smtClean="0"/>
              <a:t>un sistema che accetti non solo preferenze </a:t>
            </a:r>
            <a:r>
              <a:rPr lang="it-IT" dirty="0" smtClean="0"/>
              <a:t>numeriche </a:t>
            </a:r>
            <a:r>
              <a:rPr lang="it-IT" dirty="0" smtClean="0"/>
              <a:t>(quantitative</a:t>
            </a:r>
            <a:r>
              <a:rPr lang="it-IT" dirty="0" smtClean="0"/>
              <a:t>), </a:t>
            </a:r>
            <a:r>
              <a:rPr lang="it-IT" dirty="0" smtClean="0"/>
              <a:t>ma anche </a:t>
            </a:r>
            <a:r>
              <a:rPr lang="it-IT" dirty="0" smtClean="0"/>
              <a:t>preferenze qualitative e condizionali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Si può </a:t>
            </a:r>
            <a:r>
              <a:rPr lang="it-IT" dirty="0" smtClean="0"/>
              <a:t>aiutare </a:t>
            </a:r>
            <a:r>
              <a:rPr lang="it-IT" dirty="0" smtClean="0"/>
              <a:t>l’utente nel risolvere il </a:t>
            </a:r>
            <a:r>
              <a:rPr lang="it-IT" dirty="0" err="1" smtClean="0"/>
              <a:t>tradeoff</a:t>
            </a:r>
            <a:r>
              <a:rPr lang="it-IT" dirty="0" smtClean="0"/>
              <a:t> tra perdita di accuratezza e correttezza nella definizione dei pesi creando un supporto che mostri per ogni nodo intermedio dell’albero i guadagni informativi degli attributi.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t-IT" sz="41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Outline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Descrizione del problema</a:t>
            </a:r>
          </a:p>
          <a:p>
            <a:endParaRPr lang="it-IT" dirty="0" smtClean="0"/>
          </a:p>
          <a:p>
            <a:r>
              <a:rPr lang="it-IT" dirty="0" smtClean="0"/>
              <a:t>Il guadagno informativo di Nanni</a:t>
            </a:r>
          </a:p>
          <a:p>
            <a:endParaRPr lang="it-IT" dirty="0" smtClean="0"/>
          </a:p>
          <a:p>
            <a:r>
              <a:rPr lang="it-IT" dirty="0" smtClean="0"/>
              <a:t>Il software </a:t>
            </a:r>
            <a:r>
              <a:rPr lang="it-IT" dirty="0" err="1" smtClean="0"/>
              <a:t>Weka</a:t>
            </a:r>
            <a:endParaRPr lang="it-IT" dirty="0" smtClean="0"/>
          </a:p>
          <a:p>
            <a:pPr lvl="1"/>
            <a:r>
              <a:rPr lang="it-IT" dirty="0" smtClean="0"/>
              <a:t>Cos’è </a:t>
            </a:r>
            <a:r>
              <a:rPr lang="it-IT" dirty="0" err="1" smtClean="0"/>
              <a:t>weka</a:t>
            </a:r>
            <a:endParaRPr lang="it-IT" dirty="0" smtClean="0"/>
          </a:p>
          <a:p>
            <a:pPr lvl="1"/>
            <a:r>
              <a:rPr lang="it-IT" dirty="0" smtClean="0"/>
              <a:t>Il guadagno informativo di Nanni in </a:t>
            </a:r>
            <a:r>
              <a:rPr lang="it-IT" dirty="0" err="1" smtClean="0"/>
              <a:t>Weka</a:t>
            </a:r>
            <a:endParaRPr lang="it-IT" dirty="0" smtClean="0"/>
          </a:p>
          <a:p>
            <a:pPr lvl="1"/>
            <a:r>
              <a:rPr lang="it-IT" dirty="0" smtClean="0"/>
              <a:t>Risultati sperimentali</a:t>
            </a:r>
          </a:p>
          <a:p>
            <a:endParaRPr lang="it-IT" dirty="0" smtClean="0"/>
          </a:p>
          <a:p>
            <a:r>
              <a:rPr lang="it-IT" dirty="0" smtClean="0"/>
              <a:t>Sviluppi Futuri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Descrizione del problema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Gli attuali algoritmi per la creazione di alberi decisionali basati sul guadagno decisionale al momento di decidere quale </a:t>
            </a:r>
            <a:r>
              <a:rPr lang="it-IT" dirty="0" err="1" smtClean="0"/>
              <a:t>split</a:t>
            </a:r>
            <a:r>
              <a:rPr lang="it-IT" dirty="0" smtClean="0"/>
              <a:t> effettuare scelgono l’attributo che presenta il maggior guadagno informativo</a:t>
            </a:r>
          </a:p>
          <a:p>
            <a:endParaRPr lang="it-IT" dirty="0" smtClean="0"/>
          </a:p>
          <a:p>
            <a:r>
              <a:rPr lang="it-IT" dirty="0" smtClean="0"/>
              <a:t>Può non essere sempre la scelta migliore</a:t>
            </a:r>
          </a:p>
          <a:p>
            <a:endParaRPr lang="it-IT" dirty="0" smtClean="0"/>
          </a:p>
          <a:p>
            <a:r>
              <a:rPr lang="it-IT" dirty="0" smtClean="0"/>
              <a:t>In certi casi può essere utile unire il risultato dato dal guadagno informativo con altre considerazioni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Descrizione del problema – un esempio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20888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Immaginiamo sia stata scoperta una nuova malattia, per la quale non ci sono procedure di diagnosi valide.</a:t>
            </a:r>
          </a:p>
          <a:p>
            <a:endParaRPr lang="it-IT" dirty="0" smtClean="0"/>
          </a:p>
          <a:p>
            <a:r>
              <a:rPr lang="it-IT" dirty="0" smtClean="0"/>
              <a:t>Ai pazienti vengono fatti vari esami. Abbiamo così un database che possiamo dare in pasto ad un albero decisionale. Il risultato sarà la corretta procedura di diagnosi.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043608" y="4581129"/>
          <a:ext cx="6144343" cy="1872207"/>
        </p:xfrm>
        <a:graphic>
          <a:graphicData uri="http://schemas.openxmlformats.org/drawingml/2006/table">
            <a:tbl>
              <a:tblPr/>
              <a:tblGrid>
                <a:gridCol w="967107"/>
                <a:gridCol w="959625"/>
                <a:gridCol w="954637"/>
                <a:gridCol w="990802"/>
                <a:gridCol w="1324394"/>
                <a:gridCol w="947778"/>
              </a:tblGrid>
              <a:tr h="624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err="1">
                          <a:latin typeface="Calibri"/>
                          <a:ea typeface="Calibri"/>
                          <a:cs typeface="Times New Roman"/>
                        </a:rPr>
                        <a:t>idPaziente</a:t>
                      </a:r>
                      <a:endParaRPr lang="it-IT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Pressione Arteriosa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Presenza proteina XK59 nel sangue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Gastroscopia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Elettrocardiogramma alterato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Malato?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150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130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142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115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Descrizione del problema – un esempio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graphicFrame>
        <p:nvGraphicFramePr>
          <p:cNvPr id="29" name="Segnaposto contenuto 7"/>
          <p:cNvGraphicFramePr>
            <a:graphicFrameLocks/>
          </p:cNvGraphicFramePr>
          <p:nvPr/>
        </p:nvGraphicFramePr>
        <p:xfrm>
          <a:off x="468313" y="2492375"/>
          <a:ext cx="3598862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asellaDiTesto 29"/>
          <p:cNvSpPr txBox="1"/>
          <p:nvPr/>
        </p:nvSpPr>
        <p:spPr>
          <a:xfrm>
            <a:off x="539552" y="162880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Al primo passo dell’algoritmo i due attributi che offrono il maggiore guadagno informativo siano Gastroscopia (</a:t>
            </a:r>
            <a:r>
              <a:rPr lang="it-IT" sz="1600" dirty="0" err="1" smtClean="0"/>
              <a:t>IG=</a:t>
            </a:r>
            <a:r>
              <a:rPr lang="it-IT" sz="1600" dirty="0" smtClean="0"/>
              <a:t> 0.15) e Presenza proteina XK59 (IG 0.14)</a:t>
            </a:r>
            <a:endParaRPr lang="it-IT" sz="1600" dirty="0"/>
          </a:p>
        </p:txBody>
      </p:sp>
      <p:grpSp>
        <p:nvGrpSpPr>
          <p:cNvPr id="70" name="Gruppo 69"/>
          <p:cNvGrpSpPr/>
          <p:nvPr/>
        </p:nvGrpSpPr>
        <p:grpSpPr>
          <a:xfrm>
            <a:off x="539552" y="2780928"/>
            <a:ext cx="3312368" cy="2232248"/>
            <a:chOff x="539552" y="2780928"/>
            <a:chExt cx="3312368" cy="2232248"/>
          </a:xfrm>
        </p:grpSpPr>
        <p:sp>
          <p:nvSpPr>
            <p:cNvPr id="31" name="CasellaDiTesto 30"/>
            <p:cNvSpPr txBox="1"/>
            <p:nvPr/>
          </p:nvSpPr>
          <p:spPr>
            <a:xfrm>
              <a:off x="1043608" y="350100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2915816" y="350100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neg</a:t>
              </a:r>
              <a:endParaRPr lang="it-IT" dirty="0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539552" y="2780928"/>
              <a:ext cx="3312368" cy="2232248"/>
              <a:chOff x="539552" y="2780928"/>
              <a:chExt cx="3312368" cy="223224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331640" y="2780928"/>
                <a:ext cx="187220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Gastroscopia</a:t>
                </a:r>
                <a:endParaRPr lang="it-IT" dirty="0"/>
              </a:p>
            </p:txBody>
          </p:sp>
          <p:sp>
            <p:nvSpPr>
              <p:cNvPr id="35" name="Ovale 34"/>
              <p:cNvSpPr/>
              <p:nvPr/>
            </p:nvSpPr>
            <p:spPr>
              <a:xfrm>
                <a:off x="1259632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36" name="Ovale 35"/>
              <p:cNvSpPr/>
              <p:nvPr/>
            </p:nvSpPr>
            <p:spPr>
              <a:xfrm>
                <a:off x="2771800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37" name="Connettore 1 36"/>
              <p:cNvCxnSpPr>
                <a:stCxn id="34" idx="4"/>
                <a:endCxn id="36" idx="0"/>
              </p:cNvCxnSpPr>
              <p:nvPr/>
            </p:nvCxnSpPr>
            <p:spPr>
              <a:xfrm rot="16200000" flipH="1">
                <a:off x="2249742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1 37"/>
              <p:cNvCxnSpPr>
                <a:stCxn id="34" idx="4"/>
                <a:endCxn id="35" idx="0"/>
              </p:cNvCxnSpPr>
              <p:nvPr/>
            </p:nvCxnSpPr>
            <p:spPr>
              <a:xfrm rot="5400000">
                <a:off x="1493658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e 38"/>
              <p:cNvSpPr/>
              <p:nvPr/>
            </p:nvSpPr>
            <p:spPr>
              <a:xfrm>
                <a:off x="183569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0" name="Ovale 39"/>
              <p:cNvSpPr/>
              <p:nvPr/>
            </p:nvSpPr>
            <p:spPr>
              <a:xfrm>
                <a:off x="539552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1" name="Ovale 40"/>
              <p:cNvSpPr/>
              <p:nvPr/>
            </p:nvSpPr>
            <p:spPr>
              <a:xfrm>
                <a:off x="255577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2" name="Ovale 41"/>
              <p:cNvSpPr/>
              <p:nvPr/>
            </p:nvSpPr>
            <p:spPr>
              <a:xfrm>
                <a:off x="334786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3" name="Ovale 42"/>
              <p:cNvSpPr/>
              <p:nvPr/>
            </p:nvSpPr>
            <p:spPr>
              <a:xfrm>
                <a:off x="118762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44" name="Connettore 1 43"/>
              <p:cNvCxnSpPr>
                <a:stCxn id="35" idx="4"/>
                <a:endCxn id="40" idx="7"/>
              </p:cNvCxnSpPr>
              <p:nvPr/>
            </p:nvCxnSpPr>
            <p:spPr>
              <a:xfrm rot="5400000">
                <a:off x="1137082" y="4269822"/>
                <a:ext cx="207288" cy="54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1 44"/>
              <p:cNvCxnSpPr>
                <a:stCxn id="35" idx="4"/>
                <a:endCxn id="43" idx="0"/>
              </p:cNvCxnSpPr>
              <p:nvPr/>
            </p:nvCxnSpPr>
            <p:spPr>
              <a:xfrm rot="5400000">
                <a:off x="1403648" y="4473116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/>
              <p:cNvCxnSpPr>
                <a:stCxn id="35" idx="4"/>
                <a:endCxn id="39" idx="1"/>
              </p:cNvCxnSpPr>
              <p:nvPr/>
            </p:nvCxnSpPr>
            <p:spPr>
              <a:xfrm rot="16200000" flipH="1">
                <a:off x="1606942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6"/>
              <p:cNvCxnSpPr>
                <a:stCxn id="36" idx="4"/>
                <a:endCxn id="41" idx="0"/>
              </p:cNvCxnSpPr>
              <p:nvPr/>
            </p:nvCxnSpPr>
            <p:spPr>
              <a:xfrm rot="5400000">
                <a:off x="2843808" y="4401108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1 47"/>
              <p:cNvCxnSpPr>
                <a:stCxn id="36" idx="4"/>
                <a:endCxn id="42" idx="1"/>
              </p:cNvCxnSpPr>
              <p:nvPr/>
            </p:nvCxnSpPr>
            <p:spPr>
              <a:xfrm rot="16200000" flipH="1">
                <a:off x="3119110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reccia a destra 50"/>
          <p:cNvSpPr/>
          <p:nvPr/>
        </p:nvSpPr>
        <p:spPr>
          <a:xfrm>
            <a:off x="3995936" y="3645024"/>
            <a:ext cx="978408" cy="484632"/>
          </a:xfrm>
          <a:prstGeom prst="right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/>
          <p:cNvSpPr txBox="1"/>
          <p:nvPr/>
        </p:nvSpPr>
        <p:spPr>
          <a:xfrm>
            <a:off x="539552" y="558924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Un albero decisionale classico suggerirebbe che il primo passo sia eseguire una gastroscopia a tutta la popolazione</a:t>
            </a:r>
            <a:endParaRPr lang="it-IT" sz="1400" dirty="0"/>
          </a:p>
        </p:txBody>
      </p:sp>
      <p:grpSp>
        <p:nvGrpSpPr>
          <p:cNvPr id="71" name="Gruppo 70"/>
          <p:cNvGrpSpPr/>
          <p:nvPr/>
        </p:nvGrpSpPr>
        <p:grpSpPr>
          <a:xfrm>
            <a:off x="5148064" y="2852936"/>
            <a:ext cx="3312368" cy="2232248"/>
            <a:chOff x="5148064" y="2852936"/>
            <a:chExt cx="3312368" cy="2232248"/>
          </a:xfrm>
        </p:grpSpPr>
        <p:sp>
          <p:nvSpPr>
            <p:cNvPr id="49" name="CasellaDiTesto 48"/>
            <p:cNvSpPr txBox="1"/>
            <p:nvPr/>
          </p:nvSpPr>
          <p:spPr>
            <a:xfrm>
              <a:off x="5436096" y="335699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7308304" y="33569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neg</a:t>
              </a:r>
              <a:endParaRPr lang="it-IT" dirty="0"/>
            </a:p>
          </p:txBody>
        </p:sp>
        <p:grpSp>
          <p:nvGrpSpPr>
            <p:cNvPr id="53" name="Gruppo 52"/>
            <p:cNvGrpSpPr/>
            <p:nvPr/>
          </p:nvGrpSpPr>
          <p:grpSpPr>
            <a:xfrm>
              <a:off x="5148064" y="2852936"/>
              <a:ext cx="3312368" cy="2232248"/>
              <a:chOff x="539552" y="2780928"/>
              <a:chExt cx="3312368" cy="2232248"/>
            </a:xfrm>
          </p:grpSpPr>
          <p:sp>
            <p:nvSpPr>
              <p:cNvPr id="54" name="Ovale 53"/>
              <p:cNvSpPr/>
              <p:nvPr/>
            </p:nvSpPr>
            <p:spPr>
              <a:xfrm>
                <a:off x="1331640" y="2780928"/>
                <a:ext cx="187220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Presenza proteina XK59</a:t>
                </a:r>
                <a:endParaRPr lang="it-IT" dirty="0"/>
              </a:p>
            </p:txBody>
          </p:sp>
          <p:sp>
            <p:nvSpPr>
              <p:cNvPr id="55" name="Ovale 54"/>
              <p:cNvSpPr/>
              <p:nvPr/>
            </p:nvSpPr>
            <p:spPr>
              <a:xfrm>
                <a:off x="1259632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56" name="Ovale 55"/>
              <p:cNvSpPr/>
              <p:nvPr/>
            </p:nvSpPr>
            <p:spPr>
              <a:xfrm>
                <a:off x="2771800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57" name="Connettore 1 56"/>
              <p:cNvCxnSpPr>
                <a:stCxn id="54" idx="4"/>
                <a:endCxn id="56" idx="0"/>
              </p:cNvCxnSpPr>
              <p:nvPr/>
            </p:nvCxnSpPr>
            <p:spPr>
              <a:xfrm rot="16200000" flipH="1">
                <a:off x="2249742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/>
              <p:cNvCxnSpPr>
                <a:stCxn id="54" idx="4"/>
                <a:endCxn id="55" idx="0"/>
              </p:cNvCxnSpPr>
              <p:nvPr/>
            </p:nvCxnSpPr>
            <p:spPr>
              <a:xfrm rot="5400000">
                <a:off x="1493658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e 58"/>
              <p:cNvSpPr/>
              <p:nvPr/>
            </p:nvSpPr>
            <p:spPr>
              <a:xfrm>
                <a:off x="183569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0" name="Ovale 59"/>
              <p:cNvSpPr/>
              <p:nvPr/>
            </p:nvSpPr>
            <p:spPr>
              <a:xfrm>
                <a:off x="539552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1" name="Ovale 60"/>
              <p:cNvSpPr/>
              <p:nvPr/>
            </p:nvSpPr>
            <p:spPr>
              <a:xfrm>
                <a:off x="255577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2" name="Ovale 61"/>
              <p:cNvSpPr/>
              <p:nvPr/>
            </p:nvSpPr>
            <p:spPr>
              <a:xfrm>
                <a:off x="334786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3" name="Ovale 62"/>
              <p:cNvSpPr/>
              <p:nvPr/>
            </p:nvSpPr>
            <p:spPr>
              <a:xfrm>
                <a:off x="118762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64" name="Connettore 1 63"/>
              <p:cNvCxnSpPr>
                <a:stCxn id="55" idx="4"/>
                <a:endCxn id="60" idx="7"/>
              </p:cNvCxnSpPr>
              <p:nvPr/>
            </p:nvCxnSpPr>
            <p:spPr>
              <a:xfrm rot="5400000">
                <a:off x="1137082" y="4269822"/>
                <a:ext cx="207288" cy="54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1 64"/>
              <p:cNvCxnSpPr>
                <a:stCxn id="55" idx="4"/>
                <a:endCxn id="63" idx="0"/>
              </p:cNvCxnSpPr>
              <p:nvPr/>
            </p:nvCxnSpPr>
            <p:spPr>
              <a:xfrm rot="5400000">
                <a:off x="1403648" y="4473116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ttore 1 65"/>
              <p:cNvCxnSpPr>
                <a:stCxn id="55" idx="4"/>
                <a:endCxn id="59" idx="1"/>
              </p:cNvCxnSpPr>
              <p:nvPr/>
            </p:nvCxnSpPr>
            <p:spPr>
              <a:xfrm rot="16200000" flipH="1">
                <a:off x="1606942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1 66"/>
              <p:cNvCxnSpPr>
                <a:stCxn id="56" idx="4"/>
                <a:endCxn id="61" idx="0"/>
              </p:cNvCxnSpPr>
              <p:nvPr/>
            </p:nvCxnSpPr>
            <p:spPr>
              <a:xfrm rot="5400000">
                <a:off x="2843808" y="4401108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67"/>
              <p:cNvCxnSpPr>
                <a:stCxn id="56" idx="4"/>
                <a:endCxn id="62" idx="1"/>
              </p:cNvCxnSpPr>
              <p:nvPr/>
            </p:nvCxnSpPr>
            <p:spPr>
              <a:xfrm rot="16200000" flipH="1">
                <a:off x="3119110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CasellaDiTesto 68"/>
          <p:cNvSpPr txBox="1"/>
          <p:nvPr/>
        </p:nvSpPr>
        <p:spPr>
          <a:xfrm>
            <a:off x="5076056" y="5571237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mentre il buon senso impone di preferire in prima battuta le analisi del sangue, molto meno costose ed invasive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guadagno informativo di Nanni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2020193"/>
            <a:ext cx="842493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Ipotizzando che sia possibile esprimere in maniera numerica i costi di reperimento degli attributi è logico preferire la migliore combinazione tra il costo necessario per ottenere un attributo e il guadagno informativo da esso promesso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endParaRPr lang="it-IT" sz="14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 Il guadagno informativo di Nanni formalizza questo aspetto: è dato dal prodotto del guadagno informativo classico con un peso (compreso tra zero e uno) definito dall’utente. In formula:</a:t>
            </a:r>
          </a:p>
          <a:p>
            <a:endParaRPr lang="it-IT" sz="14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it-IT" sz="2000" dirty="0" smtClean="0"/>
              <a:t>    NIG = </a:t>
            </a:r>
            <a:r>
              <a:rPr lang="it-IT" sz="2000" dirty="0" err="1" smtClean="0"/>
              <a:t>userWeight</a:t>
            </a:r>
            <a:r>
              <a:rPr lang="it-IT" sz="2000" dirty="0" smtClean="0"/>
              <a:t> * IG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endParaRPr lang="it-IT" sz="2000" dirty="0" smtClean="0"/>
          </a:p>
          <a:p>
            <a:endParaRPr lang="it-IT" sz="14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 Il guadagno informativo legato ad un attributo estremamente costoso sarà, quindi, penalizzato da un peso basso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41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cos’è </a:t>
            </a:r>
            <a:r>
              <a:rPr lang="it-IT" sz="41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41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1988840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err="1" smtClean="0"/>
              <a:t>Weka</a:t>
            </a:r>
            <a:r>
              <a:rPr lang="it-IT" sz="2000" dirty="0" smtClean="0"/>
              <a:t> (Waikato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</a:t>
            </a:r>
            <a:r>
              <a:rPr lang="it-IT" sz="2000" dirty="0" err="1" smtClean="0"/>
              <a:t>for</a:t>
            </a:r>
            <a:r>
              <a:rPr lang="it-IT" sz="2000" dirty="0" smtClean="0"/>
              <a:t> </a:t>
            </a:r>
            <a:r>
              <a:rPr lang="it-IT" sz="2000" dirty="0" err="1" smtClean="0"/>
              <a:t>Knowledge</a:t>
            </a:r>
            <a:r>
              <a:rPr lang="it-IT" sz="2000" dirty="0" smtClean="0"/>
              <a:t> </a:t>
            </a:r>
            <a:r>
              <a:rPr lang="it-IT" sz="2000" dirty="0" err="1" smtClean="0"/>
              <a:t>Analysis</a:t>
            </a:r>
            <a:r>
              <a:rPr lang="it-IT" sz="2000" dirty="0" smtClean="0"/>
              <a:t>) è un software per l’analisi dei dati sviluppato dall’università di Waikato in Nuova Zelanda, </a:t>
            </a:r>
            <a:r>
              <a:rPr lang="it-IT" sz="2000" dirty="0" smtClean="0"/>
              <a:t> </a:t>
            </a:r>
            <a:r>
              <a:rPr lang="it-IT" sz="2000" dirty="0" smtClean="0"/>
              <a:t>scritto in Java e rilasciato sotto licenza </a:t>
            </a:r>
            <a:r>
              <a:rPr lang="it-IT" sz="2000" dirty="0" smtClean="0"/>
              <a:t>GNU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Il software permette con molta semplicità di applicare dei metodi di apprendimento automatici ad un set di dati, e analizzarne il </a:t>
            </a:r>
            <a:r>
              <a:rPr lang="it-IT" sz="2000" dirty="0" smtClean="0"/>
              <a:t>risultato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Grazie a questa semplicità di utilizzo ed al fatto di essere open source </a:t>
            </a:r>
            <a:r>
              <a:rPr lang="it-IT" sz="2000" dirty="0" err="1" smtClean="0"/>
              <a:t>Weka</a:t>
            </a:r>
            <a:r>
              <a:rPr lang="it-IT" sz="2000" dirty="0" smtClean="0"/>
              <a:t> è diventato un programma molto diffuso in tutti i corsi </a:t>
            </a:r>
            <a:r>
              <a:rPr lang="it-IT" sz="2000" dirty="0" smtClean="0"/>
              <a:t>di  </a:t>
            </a:r>
            <a:r>
              <a:rPr lang="it-IT" sz="2000" dirty="0" err="1" smtClean="0"/>
              <a:t>machine</a:t>
            </a:r>
            <a:r>
              <a:rPr lang="it-IT" sz="2000" dirty="0" smtClean="0"/>
              <a:t> </a:t>
            </a:r>
            <a:r>
              <a:rPr lang="it-IT" sz="2000" dirty="0" err="1" smtClean="0"/>
              <a:t>learning</a:t>
            </a:r>
            <a:r>
              <a:rPr lang="it-IT" sz="2000" dirty="0" smtClean="0"/>
              <a:t>.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1700808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Si è sviluppato L’algoritmo come estensione di J48 la versione Java di </a:t>
            </a:r>
            <a:r>
              <a:rPr lang="it-IT" sz="2000" dirty="0" smtClean="0"/>
              <a:t>C4.5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E’ in </a:t>
            </a:r>
            <a:r>
              <a:rPr lang="it-IT" sz="2000" dirty="0" smtClean="0"/>
              <a:t>grado di predire attributi categorici basandosi su istanze che presentano </a:t>
            </a:r>
            <a:endParaRPr lang="it-IT" sz="2000" dirty="0" smtClean="0"/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attributi </a:t>
            </a:r>
            <a:r>
              <a:rPr lang="it-IT" sz="2000" dirty="0" smtClean="0"/>
              <a:t>categorici </a:t>
            </a:r>
            <a:endParaRPr lang="it-IT" sz="2000" dirty="0" smtClean="0"/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Attributi numerici 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consentendo </a:t>
            </a:r>
            <a:r>
              <a:rPr lang="it-IT" sz="2000" dirty="0" smtClean="0"/>
              <a:t>la presenza di valori </a:t>
            </a:r>
            <a:r>
              <a:rPr lang="it-IT" sz="2000" dirty="0" smtClean="0"/>
              <a:t>mancanti.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L’algoritmo presenta, </a:t>
            </a:r>
            <a:r>
              <a:rPr lang="it-IT" sz="2000" dirty="0" smtClean="0"/>
              <a:t>inoltre, </a:t>
            </a:r>
            <a:r>
              <a:rPr lang="it-IT" sz="2000" dirty="0" smtClean="0"/>
              <a:t>tutte le opzioni  fornite da J48, con l’aggiunta </a:t>
            </a:r>
            <a:r>
              <a:rPr lang="it-IT" sz="2000" dirty="0" smtClean="0"/>
              <a:t>dei </a:t>
            </a:r>
            <a:r>
              <a:rPr lang="it-IT" sz="2000" dirty="0" smtClean="0"/>
              <a:t>pesi relativi agli </a:t>
            </a:r>
            <a:r>
              <a:rPr lang="it-IT" sz="2000" dirty="0" smtClean="0"/>
              <a:t>attributi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Se vengono specificati meno pesi, gli attributi restanti hanno peso 1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Se vengono specificati più pesi, quelli eccedenti vengono ignorati</a:t>
            </a:r>
            <a:endParaRPr lang="it-IT" sz="20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2915816" y="573325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file"/>
              </a:rPr>
              <a:t>Demo</a:t>
            </a:r>
            <a:endParaRPr lang="it-IT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191683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it-IT" sz="2000" dirty="0" smtClean="0"/>
              <a:t>Le classi di </a:t>
            </a:r>
            <a:r>
              <a:rPr lang="it-IT" sz="2000" dirty="0" err="1" smtClean="0"/>
              <a:t>Weka</a:t>
            </a:r>
            <a:r>
              <a:rPr lang="it-IT" sz="2000" dirty="0" smtClean="0"/>
              <a:t> coinvolte nella classificazione tramite J48 sono le seguenti:</a:t>
            </a:r>
          </a:p>
        </p:txBody>
      </p:sp>
      <p:pic>
        <p:nvPicPr>
          <p:cNvPr id="5" name="Immagin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32727"/>
            <a:ext cx="4968552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sellaDiTesto 5"/>
          <p:cNvSpPr txBox="1"/>
          <p:nvPr/>
        </p:nvSpPr>
        <p:spPr>
          <a:xfrm>
            <a:off x="5652120" y="2732727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600" dirty="0" smtClean="0"/>
              <a:t>La classe principale è J48 che rappresenta l’algoritmo di </a:t>
            </a:r>
            <a:r>
              <a:rPr lang="it-IT" sz="1600" dirty="0" smtClean="0"/>
              <a:t>classificazione</a:t>
            </a:r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Classifier</a:t>
            </a:r>
            <a:r>
              <a:rPr lang="it-IT" sz="1600" dirty="0" smtClean="0"/>
              <a:t> </a:t>
            </a:r>
            <a:r>
              <a:rPr lang="it-IT" sz="1600" dirty="0" err="1" smtClean="0"/>
              <a:t>Tree</a:t>
            </a:r>
            <a:r>
              <a:rPr lang="it-IT" sz="1600" dirty="0" smtClean="0"/>
              <a:t>, </a:t>
            </a:r>
            <a:r>
              <a:rPr lang="it-IT" sz="1600" dirty="0" smtClean="0"/>
              <a:t>quale </a:t>
            </a:r>
            <a:r>
              <a:rPr lang="it-IT" sz="1600" dirty="0" smtClean="0"/>
              <a:t>è la struttura dati ad albero usata dal </a:t>
            </a:r>
            <a:r>
              <a:rPr lang="it-IT" sz="1600" dirty="0" smtClean="0"/>
              <a:t>classificatore. Il suo tipo dipende dalle opzioni</a:t>
            </a:r>
          </a:p>
          <a:p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9552" y="510899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err="1" smtClean="0"/>
              <a:t>ModelSelection</a:t>
            </a:r>
            <a:r>
              <a:rPr lang="it-IT" dirty="0" smtClean="0"/>
              <a:t> rappresenta il criterio secondo cui si fa lo </a:t>
            </a:r>
            <a:r>
              <a:rPr lang="it-IT" dirty="0" err="1" smtClean="0"/>
              <a:t>split</a:t>
            </a:r>
            <a:r>
              <a:rPr lang="it-IT" dirty="0" smtClean="0"/>
              <a:t> dell’albero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C45Split </a:t>
            </a:r>
            <a:r>
              <a:rPr lang="it-IT" dirty="0" smtClean="0"/>
              <a:t>effettivamente provvede a calcolare </a:t>
            </a:r>
            <a:r>
              <a:rPr lang="it-IT" dirty="0" smtClean="0"/>
              <a:t>lo </a:t>
            </a:r>
            <a:r>
              <a:rPr lang="it-IT" dirty="0" err="1" smtClean="0"/>
              <a:t>split</a:t>
            </a:r>
            <a:r>
              <a:rPr lang="it-IT" dirty="0" smtClean="0"/>
              <a:t> su un attributo ed il suo guadagno informativo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205</TotalTime>
  <Words>1382</Words>
  <Application>Microsoft Office PowerPoint</Application>
  <PresentationFormat>Presentazione su schermo 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Tecnologia</vt:lpstr>
      <vt:lpstr>Il guadagno informativo negli alberi decisionali: un nuovo approccio</vt:lpstr>
      <vt:lpstr>Outline</vt:lpstr>
      <vt:lpstr>Descrizione del problema</vt:lpstr>
      <vt:lpstr>Descrizione del problema – un esempio</vt:lpstr>
      <vt:lpstr>Descrizione del problema – un esempio</vt:lpstr>
      <vt:lpstr>Il guadagno informativo di Nanni</vt:lpstr>
      <vt:lpstr>Il software Weka – cos’è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Risultati Sperimentali - Efficacia</vt:lpstr>
      <vt:lpstr>Risultati sperimentali: accuratezza</vt:lpstr>
      <vt:lpstr>Risultati sperimentali: efficienza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guadagno informativo negli alberi decisionali: un nuovo approccio</dc:title>
  <dc:creator>Marco</dc:creator>
  <cp:lastModifiedBy>Marco</cp:lastModifiedBy>
  <cp:revision>57</cp:revision>
  <dcterms:created xsi:type="dcterms:W3CDTF">2011-02-02T09:55:04Z</dcterms:created>
  <dcterms:modified xsi:type="dcterms:W3CDTF">2011-02-02T17:21:56Z</dcterms:modified>
</cp:coreProperties>
</file>