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99" r:id="rId6"/>
    <p:sldId id="276" r:id="rId7"/>
    <p:sldId id="296" r:id="rId8"/>
    <p:sldId id="297" r:id="rId9"/>
    <p:sldId id="277" r:id="rId10"/>
    <p:sldId id="279" r:id="rId11"/>
    <p:sldId id="298" r:id="rId12"/>
    <p:sldId id="300" r:id="rId13"/>
    <p:sldId id="30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1536"/>
        <p:guide pos="312"/>
        <p:guide pos="3840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11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96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Fake News Detection </a:t>
            </a:r>
            <a:br>
              <a:rPr lang="en-US" altLang="zh-CN" dirty="0"/>
            </a:br>
            <a:r>
              <a:rPr lang="en-US" altLang="zh-CN" dirty="0"/>
              <a:t>using BERT model </a:t>
            </a:r>
            <a:endParaRPr lang="en-US" dirty="0"/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E5E2BDF-8ED2-40CB-B07C-B015E1420EA8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3031125375"/>
              </p:ext>
            </p:extLst>
          </p:nvPr>
        </p:nvGraphicFramePr>
        <p:xfrm>
          <a:off x="581025" y="1614488"/>
          <a:ext cx="8712198" cy="19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33">
                  <a:extLst>
                    <a:ext uri="{9D8B030D-6E8A-4147-A177-3AD203B41FA5}">
                      <a16:colId xmlns:a16="http://schemas.microsoft.com/office/drawing/2014/main" val="1457000769"/>
                    </a:ext>
                  </a:extLst>
                </a:gridCol>
                <a:gridCol w="1452033">
                  <a:extLst>
                    <a:ext uri="{9D8B030D-6E8A-4147-A177-3AD203B41FA5}">
                      <a16:colId xmlns:a16="http://schemas.microsoft.com/office/drawing/2014/main" val="1939741220"/>
                    </a:ext>
                  </a:extLst>
                </a:gridCol>
                <a:gridCol w="1452033">
                  <a:extLst>
                    <a:ext uri="{9D8B030D-6E8A-4147-A177-3AD203B41FA5}">
                      <a16:colId xmlns:a16="http://schemas.microsoft.com/office/drawing/2014/main" val="1728182267"/>
                    </a:ext>
                  </a:extLst>
                </a:gridCol>
                <a:gridCol w="1452033">
                  <a:extLst>
                    <a:ext uri="{9D8B030D-6E8A-4147-A177-3AD203B41FA5}">
                      <a16:colId xmlns:a16="http://schemas.microsoft.com/office/drawing/2014/main" val="440248734"/>
                    </a:ext>
                  </a:extLst>
                </a:gridCol>
                <a:gridCol w="1452033">
                  <a:extLst>
                    <a:ext uri="{9D8B030D-6E8A-4147-A177-3AD203B41FA5}">
                      <a16:colId xmlns:a16="http://schemas.microsoft.com/office/drawing/2014/main" val="3380370110"/>
                    </a:ext>
                  </a:extLst>
                </a:gridCol>
                <a:gridCol w="1452033">
                  <a:extLst>
                    <a:ext uri="{9D8B030D-6E8A-4147-A177-3AD203B41FA5}">
                      <a16:colId xmlns:a16="http://schemas.microsoft.com/office/drawing/2014/main" val="985312551"/>
                    </a:ext>
                  </a:extLst>
                </a:gridCol>
              </a:tblGrid>
              <a:tr h="475200"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Posterama" panose="020B0504020200020000" pitchFamily="34" charset="0"/>
                        </a:rPr>
                        <a:t>Loss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Posterama" panose="020B0504020200020000" pitchFamily="34" charset="0"/>
                        </a:rPr>
                        <a:t>Accuracy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Posterama" panose="020B0504020200020000" pitchFamily="34" charset="0"/>
                        </a:rPr>
                        <a:t>F1 score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Posterama" panose="020B0504020200020000" pitchFamily="34" charset="0"/>
                        </a:rPr>
                        <a:t>Precision</a:t>
                      </a:r>
                      <a:endParaRPr lang="it-IT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Posterama" panose="020B0504020200020000" pitchFamily="34" charset="0"/>
                        </a:rPr>
                        <a:t>Recall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34357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+mn-lt"/>
                          <a:cs typeface="Posterama" panose="020B0504020200020000" pitchFamily="34" charset="0"/>
                        </a:rPr>
                        <a:t>Train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0.001500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34691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+mn-lt"/>
                          <a:cs typeface="Posterama" panose="020B0504020200020000" pitchFamily="34" charset="0"/>
                        </a:rPr>
                        <a:t>Dev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0.001814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0.999777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0.999787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1.000000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0.999574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138051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+mn-lt"/>
                          <a:cs typeface="Posterama" panose="020B0504020200020000" pitchFamily="34" charset="0"/>
                        </a:rPr>
                        <a:t>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0.003126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0.999443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0.999467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1.000000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0.998935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52353"/>
                  </a:ext>
                </a:extLst>
              </a:tr>
            </a:tbl>
          </a:graphicData>
        </a:graphic>
      </p:graphicFrame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253A897-8378-8736-7D4D-898E1BC0D5F6}"/>
              </a:ext>
            </a:extLst>
          </p:cNvPr>
          <p:cNvSpPr txBox="1">
            <a:spLocks/>
          </p:cNvSpPr>
          <p:nvPr/>
        </p:nvSpPr>
        <p:spPr>
          <a:xfrm>
            <a:off x="489417" y="3984172"/>
            <a:ext cx="8803873" cy="165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guess the only thing we can try to say is that Bert slightly over-predicts true news (label 0) and under-predicts false ones (label 1), because of the recall and precision values.</a:t>
            </a:r>
          </a:p>
          <a:p>
            <a:r>
              <a:rPr lang="en-US" dirty="0"/>
              <a:t>Other than that, he’s well trained to face the outer world. </a:t>
            </a:r>
          </a:p>
        </p:txBody>
      </p:sp>
    </p:spTree>
    <p:extLst>
      <p:ext uri="{BB962C8B-B14F-4D97-AF65-F5344CB8AC3E}">
        <p14:creationId xmlns:p14="http://schemas.microsoft.com/office/powerpoint/2010/main" val="146258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Tokenizer</a:t>
            </a:r>
          </a:p>
        </p:txBody>
      </p:sp>
    </p:spTree>
    <p:extLst>
      <p:ext uri="{BB962C8B-B14F-4D97-AF65-F5344CB8AC3E}">
        <p14:creationId xmlns:p14="http://schemas.microsoft.com/office/powerpoint/2010/main" val="177550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3" y="3435546"/>
            <a:ext cx="9903389" cy="238675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noProof="0" dirty="0"/>
              <a:t>Fake News Detection using Bert Model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8D156B2-9640-79E6-9E8E-123C998757D0}"/>
              </a:ext>
            </a:extLst>
          </p:cNvPr>
          <p:cNvSpPr txBox="1">
            <a:spLocks/>
          </p:cNvSpPr>
          <p:nvPr/>
        </p:nvSpPr>
        <p:spPr>
          <a:xfrm>
            <a:off x="769336" y="3171509"/>
            <a:ext cx="10653328" cy="265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our task, various language models have been introduced to perform text classification. Alternatives to BERT are for example RNNs or LSTMs. But they hold some disadvantages: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RNNs do not have much of an attention span. They cannot capture the meaning of a long sentence, and look just at few words preceding the last produced.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LSTMs classifiers(Long Short Term Memory), as the name suggests, hold a wider attention, thus achieving longer term memory.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But BERT, made that powerful thanks the Transformer building block, achieves an infinite reference window. It evaluates the meaning of a word considering all previous ones.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2753147A-CF55-EEA2-9BE4-B058652F0E75}"/>
              </a:ext>
            </a:extLst>
          </p:cNvPr>
          <p:cNvSpPr txBox="1">
            <a:spLocks/>
          </p:cNvSpPr>
          <p:nvPr/>
        </p:nvSpPr>
        <p:spPr>
          <a:xfrm>
            <a:off x="232138" y="1714365"/>
            <a:ext cx="99755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Why </a:t>
            </a:r>
            <a:r>
              <a:rPr lang="en-US" altLang="zh-CN" sz="3200" dirty="0" err="1"/>
              <a:t>BertModel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38" y="1714365"/>
            <a:ext cx="9975552" cy="1325563"/>
          </a:xfrm>
        </p:spPr>
        <p:txBody>
          <a:bodyPr/>
          <a:lstStyle/>
          <a:p>
            <a:r>
              <a:rPr lang="en-US" altLang="zh-CN" sz="3200" dirty="0"/>
              <a:t>Why </a:t>
            </a:r>
            <a:r>
              <a:rPr lang="en-US" altLang="zh-CN" sz="3200" dirty="0" err="1"/>
              <a:t>AutoModel</a:t>
            </a:r>
            <a:r>
              <a:rPr lang="en-US" altLang="zh-CN" sz="3200" dirty="0"/>
              <a:t> for</a:t>
            </a:r>
            <a:br>
              <a:rPr lang="en-US" altLang="zh-CN" sz="3200" dirty="0"/>
            </a:br>
            <a:r>
              <a:rPr lang="en-US" altLang="zh-CN" sz="3200" dirty="0"/>
              <a:t>Sequence Classification</a:t>
            </a:r>
            <a:endParaRPr lang="en-US" sz="32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3" y="3435546"/>
            <a:ext cx="9903389" cy="238675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8D156B2-9640-79E6-9E8E-123C998757D0}"/>
              </a:ext>
            </a:extLst>
          </p:cNvPr>
          <p:cNvSpPr txBox="1">
            <a:spLocks/>
          </p:cNvSpPr>
          <p:nvPr/>
        </p:nvSpPr>
        <p:spPr>
          <a:xfrm>
            <a:off x="769336" y="3171509"/>
            <a:ext cx="10653328" cy="265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27FD013C-B2BC-117F-365A-CE924036D05C}"/>
              </a:ext>
            </a:extLst>
          </p:cNvPr>
          <p:cNvSpPr txBox="1">
            <a:spLocks/>
          </p:cNvSpPr>
          <p:nvPr/>
        </p:nvSpPr>
        <p:spPr>
          <a:xfrm>
            <a:off x="484632" y="3435546"/>
            <a:ext cx="9903389" cy="2386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 err="1"/>
              <a:t>AutoModelForSequenceClassification</a:t>
            </a:r>
            <a:r>
              <a:rPr lang="en-US" dirty="0"/>
              <a:t> and </a:t>
            </a:r>
            <a:r>
              <a:rPr lang="en-US" dirty="0" err="1"/>
              <a:t>BertModel</a:t>
            </a:r>
            <a:r>
              <a:rPr lang="en-US" dirty="0"/>
              <a:t> classes are both part of the Hugging Face Transformers library, which provides pre-trained models for various NLP tasks.</a:t>
            </a:r>
          </a:p>
          <a:p>
            <a:r>
              <a:rPr lang="en-US" dirty="0"/>
              <a:t>The </a:t>
            </a:r>
            <a:r>
              <a:rPr lang="en-US" dirty="0" err="1"/>
              <a:t>AutoModelForSequenceClassification</a:t>
            </a:r>
            <a:r>
              <a:rPr lang="en-US" dirty="0"/>
              <a:t> is a high-level API in the Transformers library that makes it easy to fine-tune pre-trained models for sequence classification tasks. </a:t>
            </a:r>
          </a:p>
          <a:p>
            <a:r>
              <a:rPr lang="en-US" dirty="0"/>
              <a:t>We used the </a:t>
            </a:r>
            <a:r>
              <a:rPr lang="en-US" dirty="0" err="1"/>
              <a:t>AutoModelForSequenceClassification</a:t>
            </a:r>
            <a:r>
              <a:rPr lang="en-US" dirty="0"/>
              <a:t> to fine-tune a pre-trained </a:t>
            </a:r>
            <a:r>
              <a:rPr lang="en-US" dirty="0" err="1"/>
              <a:t>BertModel</a:t>
            </a:r>
            <a:r>
              <a:rPr lang="en-US" dirty="0"/>
              <a:t>, “</a:t>
            </a:r>
            <a:r>
              <a:rPr lang="en-US" dirty="0" err="1"/>
              <a:t>bert</a:t>
            </a:r>
            <a:r>
              <a:rPr lang="en-US" dirty="0"/>
              <a:t>-base-uncased”, on our own Fake News Detection Dataset with just a few lines of code.</a:t>
            </a:r>
          </a:p>
        </p:txBody>
      </p:sp>
      <p:sp>
        <p:nvSpPr>
          <p:cNvPr id="10" name="Footer Placeholder 17">
            <a:extLst>
              <a:ext uri="{FF2B5EF4-FFF2-40B4-BE49-F238E27FC236}">
                <a16:creationId xmlns:a16="http://schemas.microsoft.com/office/drawing/2014/main" id="{EDE171FD-0288-C675-B43E-C504E6026754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noProof="0" dirty="0"/>
              <a:t>Fake News Detection using Bert Model</a:t>
            </a:r>
          </a:p>
        </p:txBody>
      </p:sp>
    </p:spTree>
    <p:extLst>
      <p:ext uri="{BB962C8B-B14F-4D97-AF65-F5344CB8AC3E}">
        <p14:creationId xmlns:p14="http://schemas.microsoft.com/office/powerpoint/2010/main" val="284941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38" y="1714365"/>
            <a:ext cx="9975552" cy="1325563"/>
          </a:xfrm>
        </p:spPr>
        <p:txBody>
          <a:bodyPr/>
          <a:lstStyle/>
          <a:p>
            <a:r>
              <a:rPr lang="en-US" altLang="zh-CN" sz="3200" dirty="0"/>
              <a:t>Why </a:t>
            </a:r>
            <a:r>
              <a:rPr lang="en-US" altLang="zh-CN" sz="3200" dirty="0" err="1"/>
              <a:t>AutoTokenizer</a:t>
            </a:r>
            <a:endParaRPr lang="en-US" sz="32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2" y="3435546"/>
            <a:ext cx="9903389" cy="238675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AutoTokenizer</a:t>
            </a:r>
            <a:r>
              <a:rPr lang="en-US" dirty="0"/>
              <a:t> is a generic tokenizer that can handle tokenization for a variety of different models, not just BERT models. We can use the </a:t>
            </a:r>
            <a:r>
              <a:rPr lang="en-US" dirty="0" err="1"/>
              <a:t>AutoTokenizer</a:t>
            </a:r>
            <a:r>
              <a:rPr lang="en-US" dirty="0"/>
              <a:t> class to tokenize text input for any model that is supported by the Transformers library.</a:t>
            </a:r>
          </a:p>
          <a:p>
            <a:r>
              <a:rPr lang="en-US" dirty="0"/>
              <a:t>To make it suitable for BERT we need to specify the proper version. In our case, we used the “</a:t>
            </a:r>
            <a:r>
              <a:rPr lang="en-US" dirty="0" err="1"/>
              <a:t>bert</a:t>
            </a:r>
            <a:r>
              <a:rPr lang="en-US" dirty="0"/>
              <a:t>-base-uncased”, which means the tokenizer will be a BERT tokenizer leaving letter cased as they are.</a:t>
            </a:r>
          </a:p>
          <a:p>
            <a:r>
              <a:rPr lang="en-US" dirty="0"/>
              <a:t>We fixed a maximum sentence length of 512.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8D156B2-9640-79E6-9E8E-123C998757D0}"/>
              </a:ext>
            </a:extLst>
          </p:cNvPr>
          <p:cNvSpPr txBox="1">
            <a:spLocks/>
          </p:cNvSpPr>
          <p:nvPr/>
        </p:nvSpPr>
        <p:spPr>
          <a:xfrm>
            <a:off x="769336" y="3171509"/>
            <a:ext cx="10653328" cy="265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B8724E48-4CFB-4D0C-5D57-32691DB3F19F}"/>
              </a:ext>
            </a:extLst>
          </p:cNvPr>
          <p:cNvSpPr txBox="1">
            <a:spLocks/>
          </p:cNvSpPr>
          <p:nvPr/>
        </p:nvSpPr>
        <p:spPr>
          <a:xfrm>
            <a:off x="921736" y="3323909"/>
            <a:ext cx="10653328" cy="2650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Footer Placeholder 17">
            <a:extLst>
              <a:ext uri="{FF2B5EF4-FFF2-40B4-BE49-F238E27FC236}">
                <a16:creationId xmlns:a16="http://schemas.microsoft.com/office/drawing/2014/main" id="{8FFCC631-D6B8-2CFD-E079-623F94F7EFDC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noProof="0" dirty="0"/>
              <a:t>Fake News Detection using Bert Model</a:t>
            </a:r>
          </a:p>
        </p:txBody>
      </p:sp>
    </p:spTree>
    <p:extLst>
      <p:ext uri="{BB962C8B-B14F-4D97-AF65-F5344CB8AC3E}">
        <p14:creationId xmlns:p14="http://schemas.microsoft.com/office/powerpoint/2010/main" val="35500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E5E2BDF-8ED2-40CB-B07C-B015E1420EA8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827741054"/>
              </p:ext>
            </p:extLst>
          </p:nvPr>
        </p:nvGraphicFramePr>
        <p:xfrm>
          <a:off x="581025" y="1614488"/>
          <a:ext cx="87122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050">
                  <a:extLst>
                    <a:ext uri="{9D8B030D-6E8A-4147-A177-3AD203B41FA5}">
                      <a16:colId xmlns:a16="http://schemas.microsoft.com/office/drawing/2014/main" val="1457000769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939741220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728182267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40248734"/>
                    </a:ext>
                  </a:extLst>
                </a:gridCol>
              </a:tblGrid>
              <a:tr h="475200"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True (0)</a:t>
                      </a:r>
                      <a:endParaRPr lang="en-US" b="0" i="0" dirty="0"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Posterama" panose="020B0504020200020000" pitchFamily="34" charset="0"/>
                        </a:rPr>
                        <a:t>Fake (1)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Posterama" panose="020B0504020200020000" pitchFamily="34" charset="0"/>
                        </a:rPr>
                        <a:t>Total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34357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+mn-lt"/>
                          <a:cs typeface="Posterama" panose="020B0504020200020000" pitchFamily="34" charset="0"/>
                        </a:rPr>
                        <a:t>News count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21’417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23’481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44’898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34691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+mn-lt"/>
                          <a:cs typeface="Posterama" panose="020B0504020200020000" pitchFamily="34" charset="0"/>
                        </a:rPr>
                        <a:t>Avg Tokens Length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394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435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83827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Max Tokens Length</a:t>
                      </a:r>
                      <a:endParaRPr lang="en-US" b="0" i="0" dirty="0">
                        <a:solidFill>
                          <a:schemeClr val="bg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5’175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8’436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436735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+mn-lt"/>
                          <a:cs typeface="Posterama" panose="020B0504020200020000" pitchFamily="34" charset="0"/>
                        </a:rPr>
                        <a:t>Min Tokens Length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827937"/>
                  </a:ext>
                </a:extLst>
              </a:tr>
            </a:tbl>
          </a:graphicData>
        </a:graphic>
      </p:graphicFrame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ED11B8B4-B534-3581-EB20-B7E286C4ED68}"/>
              </a:ext>
            </a:extLst>
          </p:cNvPr>
          <p:cNvSpPr txBox="1">
            <a:spLocks/>
          </p:cNvSpPr>
          <p:nvPr/>
        </p:nvSpPr>
        <p:spPr>
          <a:xfrm>
            <a:off x="489417" y="4282751"/>
            <a:ext cx="8803873" cy="165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Dataset’s columns are Title, Text, Subject, and Date.</a:t>
            </a:r>
          </a:p>
          <a:p>
            <a:r>
              <a:rPr lang="en-US" dirty="0"/>
              <a:t>We’ll keep both Title and Text to perform training, evaluation, and inference over the news.</a:t>
            </a:r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E5E2BDF-8ED2-40CB-B07C-B015E1420EA8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463534890"/>
              </p:ext>
            </p:extLst>
          </p:nvPr>
        </p:nvGraphicFramePr>
        <p:xfrm>
          <a:off x="581025" y="1614488"/>
          <a:ext cx="87122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050">
                  <a:extLst>
                    <a:ext uri="{9D8B030D-6E8A-4147-A177-3AD203B41FA5}">
                      <a16:colId xmlns:a16="http://schemas.microsoft.com/office/drawing/2014/main" val="1457000769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939741220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728182267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40248734"/>
                    </a:ext>
                  </a:extLst>
                </a:gridCol>
              </a:tblGrid>
              <a:tr h="475200"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Posterama" panose="020B0504020200020000" pitchFamily="34" charset="0"/>
                        </a:rPr>
                        <a:t>Train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Posterama" panose="020B0504020200020000" pitchFamily="34" charset="0"/>
                        </a:rPr>
                        <a:t>Dev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cs typeface="Posterama" panose="020B0504020200020000" pitchFamily="34" charset="0"/>
                        </a:rPr>
                        <a:t>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5B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34357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+mn-lt"/>
                          <a:cs typeface="Posterama" panose="020B0504020200020000" pitchFamily="34" charset="0"/>
                        </a:rPr>
                        <a:t>Split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60%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20%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20%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34691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+mn-lt"/>
                          <a:cs typeface="Posterama" panose="020B0504020200020000" pitchFamily="34" charset="0"/>
                        </a:rPr>
                        <a:t>Split Count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26’938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8’980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8’980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83827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436735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69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827937"/>
                  </a:ext>
                </a:extLst>
              </a:tr>
            </a:tbl>
          </a:graphicData>
        </a:graphic>
      </p:graphicFrame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1866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7144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479</Words>
  <Application>Microsoft Office PowerPoint</Application>
  <PresentationFormat>Widescreen</PresentationFormat>
  <Paragraphs>83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Office 主题​​</vt:lpstr>
      <vt:lpstr>Fake News Detection  using BERT model </vt:lpstr>
      <vt:lpstr>Model and Tokenizer</vt:lpstr>
      <vt:lpstr>PowerPoint Presentation</vt:lpstr>
      <vt:lpstr>Why AutoModel for Sequence Classification</vt:lpstr>
      <vt:lpstr>Why AutoTokenizer</vt:lpstr>
      <vt:lpstr>Dataset</vt:lpstr>
      <vt:lpstr>Statistics</vt:lpstr>
      <vt:lpstr>Statistics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 using BERT model </dc:title>
  <dc:creator>Negrini, Marco</dc:creator>
  <cp:lastModifiedBy>Negrini, Marco</cp:lastModifiedBy>
  <cp:revision>3</cp:revision>
  <dcterms:created xsi:type="dcterms:W3CDTF">2023-02-08T18:31:45Z</dcterms:created>
  <dcterms:modified xsi:type="dcterms:W3CDTF">2023-02-08T19:38:42Z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