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64" r:id="rId3"/>
    <p:sldId id="265" r:id="rId4"/>
    <p:sldId id="260" r:id="rId5"/>
    <p:sldId id="257" r:id="rId6"/>
    <p:sldId id="271" r:id="rId7"/>
    <p:sldId id="261" r:id="rId8"/>
    <p:sldId id="266" r:id="rId9"/>
    <p:sldId id="267" r:id="rId10"/>
    <p:sldId id="268" r:id="rId11"/>
    <p:sldId id="262" r:id="rId12"/>
    <p:sldId id="270" r:id="rId13"/>
    <p:sldId id="272" r:id="rId14"/>
    <p:sldId id="273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B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9822" autoAdjust="0"/>
  </p:normalViewPr>
  <p:slideViewPr>
    <p:cSldViewPr snapToGrid="0">
      <p:cViewPr varScale="1">
        <p:scale>
          <a:sx n="74" d="100"/>
          <a:sy n="74" d="100"/>
        </p:scale>
        <p:origin x="-72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EF3DE56-4B08-4E05-95A4-C7A88F5F4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3014" y="1593165"/>
            <a:ext cx="7193411" cy="164630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OUTRA FACE...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Dificuldade evolutiva</a:t>
            </a:r>
          </a:p>
        </p:txBody>
      </p:sp>
      <p:pic>
        <p:nvPicPr>
          <p:cNvPr id="2050" name="Picture 2" descr="Resultado de imagem para livro pelos caminhos de jesus espiritis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735" y="0"/>
            <a:ext cx="1850265" cy="271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32" y="3567674"/>
            <a:ext cx="2079762" cy="156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31" y="287854"/>
            <a:ext cx="2079762" cy="156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38" y="4651531"/>
            <a:ext cx="3384559" cy="190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2"/>
          <p:cNvSpPr/>
          <p:nvPr/>
        </p:nvSpPr>
        <p:spPr>
          <a:xfrm>
            <a:off x="11758412" y="6636046"/>
            <a:ext cx="425003" cy="231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2"/>
                </a:solidFill>
              </a:rPr>
              <a:t>1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05340" y="5277271"/>
            <a:ext cx="3606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...Conta Amélia Rodrigues...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1831" y="3986682"/>
            <a:ext cx="2847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Amélia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Rodrigues... 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s://images-submarino.b2w.io/produtos/01/00/item/18925/0/18925058_1SZ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288" y="3999787"/>
            <a:ext cx="1835625" cy="203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52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10" y="445213"/>
            <a:ext cx="8912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“Ulcerados interiormente, exteriorizam os seus tormentos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atingindo o seu próximo com fria segurança de destruição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910" y="1468856"/>
            <a:ext cx="9736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Mais do que os outros, que são agressivos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físicos, circunstanciais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, devemos encará-los como necessitados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de compaixão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e de tolerância. </a:t>
            </a:r>
          </a:p>
        </p:txBody>
      </p:sp>
      <p:pic>
        <p:nvPicPr>
          <p:cNvPr id="7" name="Picture 2" descr="Resultado de imagem para livro pelos caminhos de jesus espiritis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37" y="-15183"/>
            <a:ext cx="2099259" cy="287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4700" y="2889565"/>
            <a:ext cx="98523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“O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nosso amor logrará apresentar-lhes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a outra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face da vida e eles despertarão hoje ou tarde para o culto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da solidariedade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e do dever, respeitando o seu irmão e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cooperando até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mesmo com aqueles aos quais antipatizam e menosprezam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7578" y="4892409"/>
            <a:ext cx="9955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“Estamos no mundo, para que haja paz e saúde,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indispensáveis à felicidade.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54" y="626072"/>
            <a:ext cx="834272" cy="46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882" y="2210318"/>
            <a:ext cx="1039882" cy="7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75" y="5723406"/>
            <a:ext cx="1039882" cy="7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2"/>
          <p:cNvSpPr/>
          <p:nvPr/>
        </p:nvSpPr>
        <p:spPr>
          <a:xfrm>
            <a:off x="11758412" y="6636046"/>
            <a:ext cx="425003" cy="231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2"/>
                </a:solidFill>
              </a:rPr>
              <a:t>10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9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061" y="698676"/>
            <a:ext cx="93114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4º — Em virtude da lei do progresso que dá a toda alma a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possibilidade de adquirir o bem que lhe falta, como de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despojar-se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do que tem de mau, conforme o esforço e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vontade próprios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, temos que o futuro é aberto a todas as criaturas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Deus não repudia nenhum de seus filhos, antes recebe-os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em seu seio à medida que atingem a perfeição, deixando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a cada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qual o mérito das suas obras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.(CI, cap VII)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146" name="Picture 2" descr="Resultado de imagem para o céu eo infer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398" y="0"/>
            <a:ext cx="2045036" cy="305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333" y="3745664"/>
            <a:ext cx="3384559" cy="190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96" y="4952153"/>
            <a:ext cx="2079762" cy="156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2"/>
          <p:cNvSpPr/>
          <p:nvPr/>
        </p:nvSpPr>
        <p:spPr>
          <a:xfrm>
            <a:off x="11758412" y="6636046"/>
            <a:ext cx="425003" cy="231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2"/>
                </a:solidFill>
              </a:rPr>
              <a:t>1</a:t>
            </a:r>
            <a:r>
              <a:rPr lang="pt-BR" dirty="0">
                <a:solidFill>
                  <a:schemeClr val="accent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971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349" y="1313866"/>
            <a:ext cx="101871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A lei é de progresso e, por consequência, a todos cabe o esforço de libertação das heranças enfermiças, dos hábitos primitivos, experienciando conquistas íntimas que se irão acumulando na estrutura emocional que se apresentará em forma de paz e de concórdia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032" y="3219939"/>
            <a:ext cx="101034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O conhecimento espírita, porque iluminativo, é o mais eficiente para a edificação moral, defluente da conscientização de que o avanço é inevitável e a repetição das atitudes infelizes constitui estagnação e fracasso...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99316" y="9978"/>
            <a:ext cx="16098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Joanna de Ângelis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i="1" dirty="0">
                <a:solidFill>
                  <a:schemeClr val="bg1"/>
                </a:solidFill>
              </a:rPr>
              <a:t>Psicografia do  médium Divaldo P. Franco, na reunião mediúnica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i="1" dirty="0">
                <a:solidFill>
                  <a:schemeClr val="bg1"/>
                </a:solidFill>
              </a:rPr>
              <a:t>do Centro Espírita Caminho da Redenção, na noite de </a:t>
            </a:r>
            <a:r>
              <a:rPr lang="pt-BR" i="1" dirty="0" smtClean="0">
                <a:solidFill>
                  <a:schemeClr val="bg1"/>
                </a:solidFill>
              </a:rPr>
              <a:t>15 de </a:t>
            </a:r>
            <a:r>
              <a:rPr lang="pt-BR" i="1" dirty="0">
                <a:solidFill>
                  <a:schemeClr val="bg1"/>
                </a:solidFill>
              </a:rPr>
              <a:t>abril de 2009, em Salvador, </a:t>
            </a:r>
            <a:r>
              <a:rPr lang="pt-BR" i="1" dirty="0" smtClean="0">
                <a:solidFill>
                  <a:schemeClr val="bg1"/>
                </a:solidFill>
              </a:rPr>
              <a:t>Ba.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Picture 6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23" y="48613"/>
            <a:ext cx="2278001" cy="128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14" y="4803820"/>
            <a:ext cx="2079762" cy="156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32" y="321971"/>
            <a:ext cx="665881" cy="50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2"/>
          <p:cNvSpPr/>
          <p:nvPr/>
        </p:nvSpPr>
        <p:spPr>
          <a:xfrm>
            <a:off x="11758412" y="6636046"/>
            <a:ext cx="425003" cy="231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2"/>
                </a:solidFill>
              </a:rPr>
              <a:t>12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668" y="758502"/>
            <a:ext cx="100455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As dificuldades, portanto, as diferenças de opinião, os insultos e agravamentos devem ser considerados como experimentos, como testes ao aprimoramento espiritual, ao aprendizado das novas condutas exaradas no Evangelho de Jesus.</a:t>
            </a:r>
          </a:p>
        </p:txBody>
      </p:sp>
      <p:sp>
        <p:nvSpPr>
          <p:cNvPr id="3" name="Rectangle 2"/>
          <p:cNvSpPr/>
          <p:nvPr/>
        </p:nvSpPr>
        <p:spPr>
          <a:xfrm>
            <a:off x="64394" y="2217759"/>
            <a:ext cx="103417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Indispensável vigiar-se as </a:t>
            </a:r>
            <a:r>
              <a:rPr lang="pt-BR" sz="2200" i="1" dirty="0">
                <a:solidFill>
                  <a:schemeClr val="accent1">
                    <a:lumMod val="75000"/>
                  </a:schemeClr>
                </a:solidFill>
              </a:rPr>
              <a:t>nascentes do coração,</a:t>
            </a:r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 a fim de dominar-se a ira, esta fagulha elétrica responsável por incêndios emocionais de resultados danosos.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9250" y="3134755"/>
            <a:ext cx="88606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Aprende a dominar os impulsos da ira, porque a existência terrestre não é uma viagem deliciosa ao país róseo da alegria sem fim...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249" y="3968720"/>
            <a:ext cx="101871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Esforça-te por compreender o outro lado, a forma como os outros encaram as mesmas ocorrências...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426" y="4780101"/>
            <a:ext cx="107538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Luta por vencer a arrogância, porque todos os Espíritos que anelam pela paz, pela vitória das paixões têm, como primeiro desafio, a superação dos sentimentos inferiores, aqueles que devem ser substituídos pelos de natureza dignificante.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586437" y="9978"/>
            <a:ext cx="16098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Joanna de Ângelis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i="1" dirty="0">
                <a:solidFill>
                  <a:schemeClr val="bg1"/>
                </a:solidFill>
              </a:rPr>
              <a:t>Psicografia do  médium Divaldo P. Franco, na reunião mediúnica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i="1" dirty="0">
                <a:solidFill>
                  <a:schemeClr val="bg1"/>
                </a:solidFill>
              </a:rPr>
              <a:t>do Centro Espírita Caminho da Redenção, na noite de </a:t>
            </a:r>
            <a:r>
              <a:rPr lang="pt-BR" i="1" dirty="0" smtClean="0">
                <a:solidFill>
                  <a:schemeClr val="bg1"/>
                </a:solidFill>
              </a:rPr>
              <a:t>15 de </a:t>
            </a:r>
            <a:r>
              <a:rPr lang="pt-BR" i="1" dirty="0">
                <a:solidFill>
                  <a:schemeClr val="bg1"/>
                </a:solidFill>
              </a:rPr>
              <a:t>abril de 2009, em Salvador, </a:t>
            </a:r>
            <a:r>
              <a:rPr lang="pt-BR" i="1" dirty="0" smtClean="0">
                <a:solidFill>
                  <a:schemeClr val="bg1"/>
                </a:solidFill>
              </a:rPr>
              <a:t>Ba.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04" y="66376"/>
            <a:ext cx="1039882" cy="7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598" y="3200340"/>
            <a:ext cx="893925" cy="67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01" y="5869736"/>
            <a:ext cx="1039882" cy="7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2"/>
          <p:cNvSpPr/>
          <p:nvPr/>
        </p:nvSpPr>
        <p:spPr>
          <a:xfrm>
            <a:off x="11758412" y="6636046"/>
            <a:ext cx="425003" cy="231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2"/>
                </a:solidFill>
              </a:rPr>
              <a:t>13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3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366" y="607128"/>
            <a:ext cx="8757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Oferecer a outra face é mais do que expor o lado contrário, a fim de sofrer nova investida da perversidade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0460" y="1833983"/>
            <a:ext cx="92470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Trata-se da face moral, nobre, que se encontra oculta, aquela rica de sentimentos elevados que distingue uma de outra criatura.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788" y="3301251"/>
            <a:ext cx="103932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Ao seres alcançado por qualquer ocorrência desagradável que te golpeie a emoção, ferindo-te a delicadeza das reservas íntimas, ao invés de reagires, desvela a outra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face,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a do amor, da compaixão, da misericórdia, agindo com serenidade.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86437" y="9978"/>
            <a:ext cx="16098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Joanna de Ângelis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i="1" dirty="0">
                <a:solidFill>
                  <a:schemeClr val="bg1"/>
                </a:solidFill>
              </a:rPr>
              <a:t>Psicografia do  médium Divaldo P. Franco, na reunião mediúnica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i="1" dirty="0">
                <a:solidFill>
                  <a:schemeClr val="bg1"/>
                </a:solidFill>
              </a:rPr>
              <a:t>do Centro Espírita Caminho da Redenção, na noite de </a:t>
            </a:r>
            <a:r>
              <a:rPr lang="pt-BR" i="1" dirty="0" smtClean="0">
                <a:solidFill>
                  <a:schemeClr val="bg1"/>
                </a:solidFill>
              </a:rPr>
              <a:t>15 de </a:t>
            </a:r>
            <a:r>
              <a:rPr lang="pt-BR" i="1" dirty="0">
                <a:solidFill>
                  <a:schemeClr val="bg1"/>
                </a:solidFill>
              </a:rPr>
              <a:t>abril de 2009, em Salvador, </a:t>
            </a:r>
            <a:r>
              <a:rPr lang="pt-BR" i="1" dirty="0" smtClean="0">
                <a:solidFill>
                  <a:schemeClr val="bg1"/>
                </a:solidFill>
              </a:rPr>
              <a:t>Ba.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05" y="4792742"/>
            <a:ext cx="2152915" cy="16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830" y="4574430"/>
            <a:ext cx="2278001" cy="128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925" y="1054983"/>
            <a:ext cx="1402237" cy="78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746" y="4593040"/>
            <a:ext cx="1076458" cy="80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2"/>
          <p:cNvSpPr/>
          <p:nvPr/>
        </p:nvSpPr>
        <p:spPr>
          <a:xfrm>
            <a:off x="11758412" y="6636046"/>
            <a:ext cx="425003" cy="231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2"/>
                </a:solidFill>
              </a:rPr>
              <a:t>14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5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7541" y="1582289"/>
            <a:ext cx="82720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“Não é fácil esta conduta, certamente, e o reconheço.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Todavia, muitos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são chamados para este cometimento, porém,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somente poucos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escolhidos logram alcançar as metas de libertação. ”</a:t>
            </a:r>
          </a:p>
        </p:txBody>
      </p:sp>
      <p:pic>
        <p:nvPicPr>
          <p:cNvPr id="3" name="Picture 2" descr="Resultado de imagem para livro pelos caminhos de jesus espiritis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37" y="-15183"/>
            <a:ext cx="2099259" cy="287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96" y="3213505"/>
            <a:ext cx="2079762" cy="156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811" y="4778062"/>
            <a:ext cx="2079762" cy="156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358" y="636366"/>
            <a:ext cx="871320" cy="65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76" y="3362538"/>
            <a:ext cx="717241" cy="53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2"/>
          <p:cNvSpPr/>
          <p:nvPr/>
        </p:nvSpPr>
        <p:spPr>
          <a:xfrm>
            <a:off x="11758412" y="6636046"/>
            <a:ext cx="425003" cy="231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2"/>
                </a:solidFill>
              </a:rPr>
              <a:t>15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3638" y="2281988"/>
            <a:ext cx="956900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A outra face é o anjo adormecido nas paisagens luminescentes do teu mundo interior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Ali possuis tesouros de amizade e de ternura que desconheces.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86437" y="9978"/>
            <a:ext cx="16098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Joanna de Ângelis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i="1" dirty="0">
                <a:solidFill>
                  <a:schemeClr val="bg1"/>
                </a:solidFill>
              </a:rPr>
              <a:t>Psicografia do  médium Divaldo P. Franco, na reunião mediúnica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i="1" dirty="0">
                <a:solidFill>
                  <a:schemeClr val="bg1"/>
                </a:solidFill>
              </a:rPr>
              <a:t>do Centro Espírita Caminho da Redenção, na noite de </a:t>
            </a:r>
            <a:r>
              <a:rPr lang="pt-BR" i="1" dirty="0" smtClean="0">
                <a:solidFill>
                  <a:schemeClr val="bg1"/>
                </a:solidFill>
              </a:rPr>
              <a:t>15 de </a:t>
            </a:r>
            <a:r>
              <a:rPr lang="pt-BR" i="1" dirty="0">
                <a:solidFill>
                  <a:schemeClr val="bg1"/>
                </a:solidFill>
              </a:rPr>
              <a:t>abril de 2009, em Salvador, </a:t>
            </a:r>
            <a:r>
              <a:rPr lang="pt-BR" i="1" dirty="0" smtClean="0">
                <a:solidFill>
                  <a:schemeClr val="bg1"/>
                </a:solidFill>
              </a:rPr>
              <a:t>Ba.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16" y="457424"/>
            <a:ext cx="2079762" cy="156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069" y="3883206"/>
            <a:ext cx="2079762" cy="156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2"/>
          <p:cNvSpPr/>
          <p:nvPr/>
        </p:nvSpPr>
        <p:spPr>
          <a:xfrm>
            <a:off x="11758412" y="6636046"/>
            <a:ext cx="425003" cy="231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2"/>
                </a:solidFill>
              </a:rPr>
              <a:t>16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310" y="1092377"/>
            <a:ext cx="7147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SE ALGUÉM VOS BATER NA FACE</a:t>
            </a:r>
          </a:p>
          <a:p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DIREITA, APRESENTAI-LHE TAMBÉM A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OUTRA</a:t>
            </a:r>
            <a:endParaRPr lang="pt-B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529" y="2547318"/>
            <a:ext cx="922127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7.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Aprendestes que foi dito: olho por olho e </a:t>
            </a:r>
            <a:r>
              <a:rPr lang="pt-BR" sz="2400" i="1" dirty="0" smtClean="0">
                <a:solidFill>
                  <a:schemeClr val="accent1">
                    <a:lumMod val="75000"/>
                  </a:schemeClr>
                </a:solidFill>
              </a:rPr>
              <a:t>dente por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dente. – Eu, porém, vos digo que não </a:t>
            </a:r>
            <a:r>
              <a:rPr lang="pt-BR" sz="2400" i="1" dirty="0" smtClean="0">
                <a:solidFill>
                  <a:schemeClr val="accent1">
                    <a:lumMod val="75000"/>
                  </a:schemeClr>
                </a:solidFill>
              </a:rPr>
              <a:t>resistais ao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mal que vos queiram fazer;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que se alguém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vos bater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na face direita, lhe apresenteis também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a outra...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(S. MATEUS, 5:43 a 47.)</a:t>
            </a:r>
            <a:endParaRPr lang="pt-BR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ESE, Cap XII – Amai os vossos inimigos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806" y="3834349"/>
            <a:ext cx="3048001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61" y="1"/>
            <a:ext cx="1967739" cy="301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2"/>
          <p:cNvSpPr/>
          <p:nvPr/>
        </p:nvSpPr>
        <p:spPr>
          <a:xfrm>
            <a:off x="11758412" y="6636046"/>
            <a:ext cx="425003" cy="231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109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1217" y="1429555"/>
            <a:ext cx="875763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8.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Os preconceitos do mundo sobre o que se convencionou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chamar “ponto de honra” produzem essa suscetibilidade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sombria, nascida do orgulho e da exaltação da personalidade,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que leva o homem a retribuir uma injúria com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outra injúria, uma ofensa com outra, o que é tido como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justiça por aquele cujo senso moral não se acha acima do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nível das paixões terrenas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pt-B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ESE, Cap XII – Amai os vossos inimigos item 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61" y="1"/>
            <a:ext cx="1967739" cy="301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28" y="3992820"/>
            <a:ext cx="2926646" cy="164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3" y="4932987"/>
            <a:ext cx="2079762" cy="156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2"/>
          <p:cNvSpPr/>
          <p:nvPr/>
        </p:nvSpPr>
        <p:spPr>
          <a:xfrm>
            <a:off x="11758412" y="6636046"/>
            <a:ext cx="425003" cy="231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9625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2732" y="592428"/>
            <a:ext cx="8371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886.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Qual o verdadeiro sentido da palavra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caridade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, como</a:t>
            </a:r>
          </a:p>
          <a:p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a entendia Jesus</a:t>
            </a:r>
            <a:r>
              <a:rPr lang="pt-BR" sz="2400" i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pt-BR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2732" y="1803041"/>
            <a:ext cx="83712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“Benevolência para com todos, indulgência para as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imperfeições dos outros, perdão das ofensas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.”</a:t>
            </a:r>
          </a:p>
          <a:p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O amor e a caridade são o complemento da lei de justiça, pois amar o próximo é fazer-lhe todo o bem que nos seja possível e que desejáramos nos fosse feito. Tal o sentido destas palavras de Jesus: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Amai-vos uns aos outros como irmãos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LE, Cap XI – Da Lei de Justiça, de Amor e de Caridade</a:t>
            </a:r>
          </a:p>
          <a:p>
            <a:endParaRPr lang="pt-B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AutoShape 2" descr="Resultado de imagem para o livro dos espiri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o livro dos espiri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8" name="Picture 6" descr="Resultado de imagem para o livro dos espiri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61" y="-4942"/>
            <a:ext cx="2161918" cy="30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11" y="4778062"/>
            <a:ext cx="2079762" cy="156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4" y="1017743"/>
            <a:ext cx="1556362" cy="8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2"/>
          <p:cNvSpPr/>
          <p:nvPr/>
        </p:nvSpPr>
        <p:spPr>
          <a:xfrm>
            <a:off x="11758412" y="6636046"/>
            <a:ext cx="425003" cy="231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085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2123" y="1007377"/>
            <a:ext cx="9401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“Gostaria de saber, desse modo, como agir ante um agressor,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que nos golpeia a face, tomado pela fúria do ódio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?”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123" y="2010930"/>
            <a:ext cx="97879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Jesus compreendeu o conflito daquele homem, justo e nobre,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diante da revolução nova e, sem qualquer enfado, redarguiu: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—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Apresentar-lhe a outra face, aquela que não foi atingida.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" y="280674"/>
            <a:ext cx="5338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...pergunta então o ancião...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Resultado de imagem para livro pelos caminhos de jesus espiritis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37" y="-15183"/>
            <a:ext cx="2099259" cy="287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2123" y="3224132"/>
            <a:ext cx="9401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“Jamais esquecer que o agressor está perturbado e uma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reação violenta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, por parte da vítima, somente agravará a situação, que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poderá culminar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em tragédia.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453" y="4679961"/>
            <a:ext cx="98265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“A tranquilidade do agredido infunde paz no violento, que se </a:t>
            </a:r>
            <a:r>
              <a:rPr lang="pt-BR" sz="2400" i="1" dirty="0" smtClean="0">
                <a:solidFill>
                  <a:schemeClr val="accent1">
                    <a:lumMod val="75000"/>
                  </a:schemeClr>
                </a:solidFill>
              </a:rPr>
              <a:t>desarma do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ódio </a:t>
            </a:r>
            <a:r>
              <a:rPr lang="pt-BR" sz="2400" i="1" dirty="0" smtClean="0">
                <a:solidFill>
                  <a:schemeClr val="accent1">
                    <a:lumMod val="75000"/>
                  </a:schemeClr>
                </a:solidFill>
              </a:rPr>
              <a:t>e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dá-se conta da sua hostilidade sem justificativa. ”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tângulo 2"/>
          <p:cNvSpPr/>
          <p:nvPr/>
        </p:nvSpPr>
        <p:spPr>
          <a:xfrm>
            <a:off x="11758412" y="6636046"/>
            <a:ext cx="425003" cy="231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7856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" y="231804"/>
            <a:ext cx="99167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Predominando a natureza 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animal 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em detrimento da espiritual, o orgulho se arma de mecanismos de defesa, resultantes da prepotência e da argúcia, para reagir ante os acontecimentos ameaçadores ou que sejam interpretados como tais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...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182" y="1962773"/>
            <a:ext cx="103674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A ação decorrente do raciocínio e da lógica cede lugar aos impulsos agressivos, e estabelecem-se os conflitos quando deveriam vicejar entendimentos e compreensão.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730" y="3192617"/>
            <a:ext cx="101743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Em razão da fase mais primitiva que racional, qualquer ocorrência desagradável assume proporções inadequadas, que não se justificam, porque os recursos morais da bondade sucumbem ante a cólera que se instala e leva à alucinação.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86437" y="9978"/>
            <a:ext cx="16098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Joanna de Ângelis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i="1" dirty="0">
                <a:solidFill>
                  <a:schemeClr val="bg1"/>
                </a:solidFill>
              </a:rPr>
              <a:t>Psicografia do  médium Divaldo P. Franco, na reunião mediúnica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i="1" dirty="0">
                <a:solidFill>
                  <a:schemeClr val="bg1"/>
                </a:solidFill>
              </a:rPr>
              <a:t>do Centro Espírita Caminho da Redenção, na noite de </a:t>
            </a:r>
            <a:r>
              <a:rPr lang="pt-BR" i="1" dirty="0" smtClean="0">
                <a:solidFill>
                  <a:schemeClr val="bg1"/>
                </a:solidFill>
              </a:rPr>
              <a:t>15 de </a:t>
            </a:r>
            <a:r>
              <a:rPr lang="pt-BR" i="1" dirty="0">
                <a:solidFill>
                  <a:schemeClr val="bg1"/>
                </a:solidFill>
              </a:rPr>
              <a:t>abril de 2009, em Salvador, </a:t>
            </a:r>
            <a:r>
              <a:rPr lang="pt-BR" i="1" dirty="0" smtClean="0">
                <a:solidFill>
                  <a:schemeClr val="bg1"/>
                </a:solidFill>
              </a:rPr>
              <a:t>Ba.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6514" y="4810888"/>
            <a:ext cx="95690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De certa maneira, remanescendo os comportamentos arbitrários de existências pregressas que não foram domados, facilmente a ira rompe o envoltório delicado da gentileza e acontecem os lamentáveis atritos, que devem e podem ser evitados.</a:t>
            </a:r>
          </a:p>
        </p:txBody>
      </p:sp>
      <p:pic>
        <p:nvPicPr>
          <p:cNvPr id="7" name="Picture 6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215" y="1601841"/>
            <a:ext cx="709769" cy="39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446" y="6027311"/>
            <a:ext cx="1118902" cy="41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2"/>
          <p:cNvSpPr/>
          <p:nvPr/>
        </p:nvSpPr>
        <p:spPr>
          <a:xfrm>
            <a:off x="11758412" y="6636046"/>
            <a:ext cx="425003" cy="231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2"/>
                </a:solidFill>
              </a:rPr>
              <a:t>6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0760" y="4715173"/>
            <a:ext cx="95303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Multiplicam-se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, indefinidamente, as pugnas, que passam de uma para outra existência até que as Soberanas Leis imponham a submissão e o reequilíbrio através de expiações afligentes.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38" y="559248"/>
            <a:ext cx="10051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A educação equivocada, que estimula o forte à governança, ao destaque, contribui para que a mansidão e a humildade sejam deixados à margem, catalogadas como fraqueza do caráter e debilidade moral.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470" y="1879037"/>
            <a:ext cx="105220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O território no qual cada indivíduo se movimenta, após apropriar-se, é defendido com violência, como se a posse tivesse duração infinita, o que constitui lamentável equívoco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092" y="3204997"/>
            <a:ext cx="9350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Essa debilidade do sentimento se manifesta na conduta convencional do ser humano que opta por ser temido,quando a finalidade da sua existência é tornar-se amado.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586437" y="9978"/>
            <a:ext cx="16098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Joanna de Ângelis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i="1" dirty="0">
                <a:solidFill>
                  <a:schemeClr val="bg1"/>
                </a:solidFill>
              </a:rPr>
              <a:t>Psicografia do  médium Divaldo P. Franco, na reunião mediúnica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i="1" dirty="0">
                <a:solidFill>
                  <a:schemeClr val="bg1"/>
                </a:solidFill>
              </a:rPr>
              <a:t>do Centro Espírita Caminho da Redenção, na noite de </a:t>
            </a:r>
            <a:r>
              <a:rPr lang="pt-BR" i="1" dirty="0" smtClean="0">
                <a:solidFill>
                  <a:schemeClr val="bg1"/>
                </a:solidFill>
              </a:rPr>
              <a:t>15 de </a:t>
            </a:r>
            <a:r>
              <a:rPr lang="pt-BR" i="1" dirty="0">
                <a:solidFill>
                  <a:schemeClr val="bg1"/>
                </a:solidFill>
              </a:rPr>
              <a:t>abril de 2009, em Salvador, </a:t>
            </a:r>
            <a:r>
              <a:rPr lang="pt-BR" i="1" dirty="0" smtClean="0">
                <a:solidFill>
                  <a:schemeClr val="bg1"/>
                </a:solidFill>
              </a:rPr>
              <a:t>Ba.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Retângulo 2"/>
          <p:cNvSpPr/>
          <p:nvPr/>
        </p:nvSpPr>
        <p:spPr>
          <a:xfrm>
            <a:off x="11758412" y="6636046"/>
            <a:ext cx="425003" cy="231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879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821" y="916917"/>
            <a:ext cx="9543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— E se o indivíduo sentir-se bem com o mal que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faz, continuando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a infeliz investida da impiedade? —, indagou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o interlocutor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intrigado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31821" y="2606521"/>
            <a:ext cx="98652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Sem perturbar-se com a questão grave, o Mestre elucidou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—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Revidar mal por mal é tornar-se igual ao mau. O homem bom e</a:t>
            </a:r>
          </a:p>
          <a:p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reto difere do infeliz pela conduta, não derrapando nos mesmos erros</a:t>
            </a:r>
            <a:r>
              <a:rPr lang="pt-BR" sz="2400" i="1" dirty="0" smtClean="0">
                <a:solidFill>
                  <a:schemeClr val="accent1">
                    <a:lumMod val="75000"/>
                  </a:schemeClr>
                </a:solidFill>
              </a:rPr>
              <a:t>, nem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assumindo idênticas posturas desairosas.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Resultado de imagem para livro pelos caminhos de jesus espiritis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37" y="-15183"/>
            <a:ext cx="2099259" cy="287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2"/>
          <p:cNvSpPr/>
          <p:nvPr/>
        </p:nvSpPr>
        <p:spPr>
          <a:xfrm>
            <a:off x="11758412" y="6636046"/>
            <a:ext cx="425003" cy="231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2"/>
                </a:solidFill>
              </a:rPr>
              <a:t>8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3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33" y="858151"/>
            <a:ext cx="96977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— Senhor! -, exclamou o visitante, inquirindo. – Como proceder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com aqueles que nos agridem moralmente, através da calúnia, da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traição, do adultério, da mentira, da infâmia? ... São crimes que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dilaceram a alma e não são passíveis de perdão, conforme penso.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062" y="3018438"/>
            <a:ext cx="98909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—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Todos quantos nos apunhalam moralmente, temem-nos, </a:t>
            </a:r>
            <a:r>
              <a:rPr lang="pt-BR" sz="2400" i="1" dirty="0" smtClean="0">
                <a:solidFill>
                  <a:schemeClr val="accent1">
                    <a:lumMod val="75000"/>
                  </a:schemeClr>
                </a:solidFill>
              </a:rPr>
              <a:t>invejam-nos, detestam-nos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. A culpa é nossa, porquanto ainda não </a:t>
            </a:r>
            <a:r>
              <a:rPr lang="pt-BR" sz="2400" i="1" dirty="0" smtClean="0">
                <a:solidFill>
                  <a:schemeClr val="accent1">
                    <a:lumMod val="75000"/>
                  </a:schemeClr>
                </a:solidFill>
              </a:rPr>
              <a:t>conseguimos inspirar-lhes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amor. Quando o nosso amor lenir-lhes as doenças graves </a:t>
            </a:r>
            <a:r>
              <a:rPr lang="pt-BR" sz="2400" i="1" dirty="0" smtClean="0">
                <a:solidFill>
                  <a:schemeClr val="accent1">
                    <a:lumMod val="75000"/>
                  </a:schemeClr>
                </a:solidFill>
              </a:rPr>
              <a:t>e perigosas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do sentimento, eles se acalmarão ao nosso lado e </a:t>
            </a:r>
            <a:r>
              <a:rPr lang="pt-BR" sz="2400" i="1" dirty="0" smtClean="0">
                <a:solidFill>
                  <a:schemeClr val="accent1">
                    <a:lumMod val="75000"/>
                  </a:schemeClr>
                </a:solidFill>
              </a:rPr>
              <a:t>ver-nos-ão por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outra óptica, penetrando em nossa realidade íntima, que é de </a:t>
            </a:r>
            <a:r>
              <a:rPr lang="pt-BR" sz="2400" i="1" dirty="0" smtClean="0">
                <a:solidFill>
                  <a:schemeClr val="accent1">
                    <a:lumMod val="75000"/>
                  </a:schemeClr>
                </a:solidFill>
              </a:rPr>
              <a:t>origem divina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Resultado de imagem para livro pelos caminhos de jesus espiritis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37" y="-15183"/>
            <a:ext cx="2099259" cy="287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71" y="169408"/>
            <a:ext cx="1039882" cy="7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699" y="5326763"/>
            <a:ext cx="1039882" cy="7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2"/>
          <p:cNvSpPr/>
          <p:nvPr/>
        </p:nvSpPr>
        <p:spPr>
          <a:xfrm>
            <a:off x="11758412" y="6636046"/>
            <a:ext cx="425003" cy="231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274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915</TotalTime>
  <Words>1387</Words>
  <Application>Microsoft Office PowerPoint</Application>
  <PresentationFormat>Custom</PresentationFormat>
  <Paragraphs>108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Facetado</vt:lpstr>
      <vt:lpstr>A OUTRA FACE... Dificuldade evolutiva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OUTRA FACE... Dificuldade evolutiva</dc:title>
  <dc:creator>Claudio</dc:creator>
  <cp:lastModifiedBy>Claudio</cp:lastModifiedBy>
  <cp:revision>62</cp:revision>
  <dcterms:created xsi:type="dcterms:W3CDTF">2018-01-03T18:22:47Z</dcterms:created>
  <dcterms:modified xsi:type="dcterms:W3CDTF">2018-02-27T21:23:43Z</dcterms:modified>
</cp:coreProperties>
</file>