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Caveat" panose="020B0604020202020204" charset="0"/>
      <p:regular r:id="rId36"/>
      <p:bold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Raleway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86759036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86759036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86759036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86759036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86759036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86759036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86759036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86759036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86759036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86759036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86759036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867590368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86759036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86759036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86759036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86759036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86759036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86759036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86759036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86759036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86759036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86759036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86759036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86759036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867590368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867590368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86759036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86759036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86759036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86759036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867590368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867590368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867590368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867590368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867590368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867590368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86759036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86759036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86759036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86759036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8765e3b6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8765e3b6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86759036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86759036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8765e3b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8765e3b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8765e3b6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8765e3b6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8765e3b6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8765e3b6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8765e3b6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8765e3b6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8675903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86759036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86759036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86759036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86759036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86759036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86759036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86759036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86759036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86759036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86759036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86759036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61600" y="1322450"/>
            <a:ext cx="38916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900" b="0">
                <a:latin typeface="Caveat"/>
                <a:ea typeface="Caveat"/>
                <a:cs typeface="Caveat"/>
                <a:sym typeface="Caveat"/>
              </a:rPr>
              <a:t>Causa atuais das aflições </a:t>
            </a:r>
            <a:endParaRPr sz="6900" b="0"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22" b="0">
                <a:latin typeface="Caveat"/>
                <a:ea typeface="Caveat"/>
                <a:cs typeface="Caveat"/>
                <a:sym typeface="Caveat"/>
              </a:rPr>
              <a:t>CAP 5 E.S.E</a:t>
            </a:r>
            <a:endParaRPr sz="3122" b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4203550"/>
            <a:ext cx="2083500" cy="4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FF9900"/>
                </a:solidFill>
              </a:rPr>
              <a:t>Vera Spyer Rabelo</a:t>
            </a:r>
            <a:endParaRPr sz="2200" b="1">
              <a:solidFill>
                <a:srgbClr val="FF99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150" y="1256300"/>
            <a:ext cx="4733825" cy="29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729450" y="1445150"/>
            <a:ext cx="7688700" cy="28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1">
                <a:solidFill>
                  <a:schemeClr val="dk2"/>
                </a:solidFill>
              </a:rPr>
              <a:t>Por fraqueza ou indiferença,</a:t>
            </a:r>
            <a:endParaRPr sz="12200" b="1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200" b="1">
                <a:solidFill>
                  <a:schemeClr val="dk2"/>
                </a:solidFill>
              </a:rPr>
              <a:t>deixaram que se desenvolvessem neles os germes do orgulho,</a:t>
            </a:r>
            <a:endParaRPr sz="12200" b="1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200" b="1">
                <a:solidFill>
                  <a:schemeClr val="dk2"/>
                </a:solidFill>
              </a:rPr>
              <a:t>do egoísmo e da tola vaidade, que ressecam o coração …</a:t>
            </a:r>
            <a:endParaRPr sz="1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729450" y="1445150"/>
            <a:ext cx="7688700" cy="28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1">
                <a:solidFill>
                  <a:schemeClr val="dk2"/>
                </a:solidFill>
              </a:rPr>
              <a:t>… e mais tarde,</a:t>
            </a:r>
            <a:endParaRPr sz="12200" b="1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200" b="1">
                <a:solidFill>
                  <a:schemeClr val="dk2"/>
                </a:solidFill>
              </a:rPr>
              <a:t>colhendo o que semearam, admiram-se e se afligem com a sua falta de respeito e a sua ingratidão.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729450" y="1553925"/>
            <a:ext cx="76887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 dirty="0">
                <a:solidFill>
                  <a:schemeClr val="dk2"/>
                </a:solidFill>
              </a:rPr>
              <a:t>Que todos os que têm o coração ferido pelas vicissitudes e decepções</a:t>
            </a:r>
            <a:endParaRPr sz="305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50" b="1" dirty="0">
                <a:solidFill>
                  <a:schemeClr val="dk2"/>
                </a:solidFill>
              </a:rPr>
              <a:t>da vida interroguem friamente a sua consciência.</a:t>
            </a:r>
            <a:endParaRPr sz="305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729450" y="1507300"/>
            <a:ext cx="7688700" cy="28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Remontem pouco a pouco à fonte dos males que os afligem, e verão se, na maioria das vezes não podem dizer: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9450" y="1429625"/>
            <a:ext cx="7688700" cy="29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“Se eu tivesse feito ou não tivesse feito tal coisa, eu não estaria nesta situação”.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729450" y="1406300"/>
            <a:ext cx="7688700" cy="31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A quem se deve, então, todas essas aflições senão a si mesmos? 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O homem é, dessa maneira, num grande número de casos, o artífice de seus próprios infortúnios.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729450" y="1359675"/>
            <a:ext cx="7688700" cy="3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 b="1">
                <a:solidFill>
                  <a:schemeClr val="dk2"/>
                </a:solidFill>
              </a:rPr>
              <a:t>Mas, em vez de reconhecê-lo, ele acha mais</a:t>
            </a:r>
            <a:endParaRPr sz="120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0" b="1">
                <a:solidFill>
                  <a:schemeClr val="dk2"/>
                </a:solidFill>
              </a:rPr>
              <a:t>simples, e menos humilhante para a sua vaidade, acusar o destino,</a:t>
            </a:r>
            <a:endParaRPr sz="120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0" b="1">
                <a:solidFill>
                  <a:schemeClr val="dk2"/>
                </a:solidFill>
              </a:rPr>
              <a:t>a Providência, a sorte desfavorável, enquanto que sua má estrela, na verdade, é a sua própria negligência.</a:t>
            </a:r>
            <a:endParaRPr sz="120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729450" y="1414075"/>
            <a:ext cx="7688700" cy="31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338" b="1">
                <a:solidFill>
                  <a:schemeClr val="dk2"/>
                </a:solidFill>
              </a:rPr>
              <a:t>Os males dessa natureza formam, certamente, um número</a:t>
            </a:r>
            <a:endParaRPr sz="12338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338" b="1">
                <a:solidFill>
                  <a:schemeClr val="dk2"/>
                </a:solidFill>
              </a:rPr>
              <a:t>considerável das vicissitudes da vida. O homem os evitará, quando</a:t>
            </a:r>
            <a:endParaRPr sz="12338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338" b="1">
                <a:solidFill>
                  <a:schemeClr val="dk2"/>
                </a:solidFill>
              </a:rPr>
              <a:t>trabalhar para o seu aperfeiçoamento moral e intelectual.</a:t>
            </a:r>
            <a:endParaRPr sz="12338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729450" y="1429625"/>
            <a:ext cx="7688700" cy="30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1">
                <a:solidFill>
                  <a:schemeClr val="dk2"/>
                </a:solidFill>
              </a:rPr>
              <a:t>A lei humana alcança certas faltas e as pune. O condenado pode, então, dizer que sofreu a consequência do que fez. No entanto, a lei não alcança e não pode alcançar todas as faltas.</a:t>
            </a:r>
            <a:endParaRPr sz="1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729450" y="1476225"/>
            <a:ext cx="7688700" cy="32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1" dirty="0">
                <a:solidFill>
                  <a:schemeClr val="dk2"/>
                </a:solidFill>
              </a:rPr>
              <a:t>Ela alcança, mais especialmente,</a:t>
            </a:r>
            <a:endParaRPr sz="122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200" b="1" dirty="0">
                <a:solidFill>
                  <a:schemeClr val="dk2"/>
                </a:solidFill>
              </a:rPr>
              <a:t>aqueles que trazem perigo à sociedade, e não as faltas que</a:t>
            </a:r>
            <a:endParaRPr sz="122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200" b="1" dirty="0">
                <a:solidFill>
                  <a:schemeClr val="dk2"/>
                </a:solidFill>
              </a:rPr>
              <a:t>prejudicam os que as cometem. Mas Deus quer o progresso de todas</a:t>
            </a:r>
            <a:endParaRPr sz="122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200" b="1" dirty="0">
                <a:solidFill>
                  <a:schemeClr val="dk2"/>
                </a:solidFill>
              </a:rPr>
              <a:t>as suas criaturas;</a:t>
            </a:r>
            <a:endParaRPr sz="122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359675"/>
            <a:ext cx="7688700" cy="3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3072" b="1">
                <a:solidFill>
                  <a:srgbClr val="000000"/>
                </a:solidFill>
              </a:rPr>
              <a:t>As vicissitudes da vida são de duas espécies, ou, se preferirmos,</a:t>
            </a:r>
            <a:endParaRPr sz="3072" b="1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3072" b="1">
                <a:solidFill>
                  <a:srgbClr val="000000"/>
                </a:solidFill>
              </a:rPr>
              <a:t>têm duas fontes bem diversas, que é importante distinguir: umas têm</a:t>
            </a:r>
            <a:endParaRPr sz="3072" b="1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3072" b="1">
                <a:solidFill>
                  <a:srgbClr val="000000"/>
                </a:solidFill>
              </a:rPr>
              <a:t>sua causa na vida presente; outras, além desta vida.</a:t>
            </a:r>
            <a:endParaRPr sz="3072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20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729450" y="1499550"/>
            <a:ext cx="7688700" cy="3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1" dirty="0">
                <a:solidFill>
                  <a:schemeClr val="dk2"/>
                </a:solidFill>
              </a:rPr>
              <a:t>é por isso que ele não deixa impune nenhum desvio do caminho certo. Não existe uma só falta, por mais leve que seja,</a:t>
            </a:r>
            <a:endParaRPr sz="122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200" b="1" dirty="0">
                <a:solidFill>
                  <a:schemeClr val="dk2"/>
                </a:solidFill>
              </a:rPr>
              <a:t>nenhuma infração à sua Lei, que não tenha consequências forçosas e</a:t>
            </a:r>
            <a:endParaRPr sz="122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200" b="1" dirty="0">
                <a:solidFill>
                  <a:schemeClr val="dk2"/>
                </a:solidFill>
              </a:rPr>
              <a:t>inevitáveis, mais ou menos desagradáveis.</a:t>
            </a:r>
            <a:endParaRPr sz="122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729450" y="1398525"/>
            <a:ext cx="7688700" cy="3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338" b="1">
                <a:solidFill>
                  <a:schemeClr val="dk2"/>
                </a:solidFill>
              </a:rPr>
              <a:t>Isso significa que, tanto nas coisas pequenas como nas grandes, o homem é sempre punido naquilo em que pecou. </a:t>
            </a:r>
            <a:endParaRPr sz="12338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338" b="1">
                <a:solidFill>
                  <a:schemeClr val="dk2"/>
                </a:solidFill>
              </a:rPr>
              <a:t>Os sofrimentos consequentes são uma advertência de que ele andou mal.</a:t>
            </a:r>
            <a:endParaRPr sz="12338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729450" y="1429625"/>
            <a:ext cx="7688700" cy="29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1">
                <a:solidFill>
                  <a:schemeClr val="dk2"/>
                </a:solidFill>
              </a:rPr>
              <a:t>Dão-lhe a experiência e o fazem sentir a diferença</a:t>
            </a:r>
            <a:endParaRPr sz="1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200" b="1">
                <a:solidFill>
                  <a:schemeClr val="dk2"/>
                </a:solidFill>
              </a:rPr>
              <a:t>do bem e do mal, e a necessidade de melhorar para evitar no futuro o</a:t>
            </a:r>
            <a:endParaRPr sz="1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200" b="1">
                <a:solidFill>
                  <a:schemeClr val="dk2"/>
                </a:solidFill>
              </a:rPr>
              <a:t>que foi uma fonte de desgostos.</a:t>
            </a:r>
            <a:endParaRPr sz="1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729450" y="1445150"/>
            <a:ext cx="7688700" cy="29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Sem isso, ele não teria nenhum motivo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para se corrigir. Confiante na impunidade, retardaria sua evolução e,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consequentemente, a sua felicidade futura.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729450" y="1437375"/>
            <a:ext cx="7688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47" b="1">
                <a:solidFill>
                  <a:schemeClr val="dk2"/>
                </a:solidFill>
              </a:rPr>
              <a:t>Mas a experiência, algumas vezes, chega um pouco tarde, quando</a:t>
            </a:r>
            <a:endParaRPr sz="5047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047" b="1">
                <a:solidFill>
                  <a:schemeClr val="dk2"/>
                </a:solidFill>
              </a:rPr>
              <a:t>a vida já foi desperdiçada e desorganizada, quando as forças já estão</a:t>
            </a:r>
            <a:endParaRPr sz="5047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047" b="1">
                <a:solidFill>
                  <a:schemeClr val="dk2"/>
                </a:solidFill>
              </a:rPr>
              <a:t>consumidas, e o mal é irremediável.</a:t>
            </a:r>
            <a:endParaRPr sz="5047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body" idx="1"/>
          </p:nvPr>
        </p:nvSpPr>
        <p:spPr>
          <a:xfrm>
            <a:off x="729450" y="1452925"/>
            <a:ext cx="76887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150" b="1">
                <a:solidFill>
                  <a:schemeClr val="dk2"/>
                </a:solidFill>
              </a:rPr>
              <a:t>Então, o homem se põe a dizer:</a:t>
            </a:r>
            <a:endParaRPr sz="121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150" b="1">
                <a:solidFill>
                  <a:schemeClr val="dk2"/>
                </a:solidFill>
              </a:rPr>
              <a:t>“Se no início da vida eu soubesse o que sei hoje, quantos passos em falso</a:t>
            </a:r>
            <a:endParaRPr sz="121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150" b="1">
                <a:solidFill>
                  <a:schemeClr val="dk2"/>
                </a:solidFill>
              </a:rPr>
              <a:t>eu teria evitado! Se tivesse de recomeçar, eu faria tudo diferente, mas</a:t>
            </a:r>
            <a:endParaRPr sz="121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150" b="1">
                <a:solidFill>
                  <a:schemeClr val="dk2"/>
                </a:solidFill>
              </a:rPr>
              <a:t>não há mais tempo!”.</a:t>
            </a:r>
            <a:endParaRPr sz="121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body" idx="1"/>
          </p:nvPr>
        </p:nvSpPr>
        <p:spPr>
          <a:xfrm>
            <a:off x="727650" y="1529400"/>
            <a:ext cx="7688700" cy="32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Assim como o trabalhador preguiçoso que diz: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“Eu perdi o meu dia”, ele também lamenta: “Eu perdi a minha vida”.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05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729450" y="1279050"/>
            <a:ext cx="76887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b="1">
                <a:solidFill>
                  <a:schemeClr val="dk2"/>
                </a:solidFill>
              </a:rPr>
              <a:t>Mas assim como para o trabalhador o sol se levanta no dia seguinte,</a:t>
            </a:r>
            <a:endParaRPr sz="31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00" b="1">
                <a:solidFill>
                  <a:schemeClr val="dk2"/>
                </a:solidFill>
              </a:rPr>
              <a:t>e uma nova jornada começa permitindo-lhe reparar o tempo perdido,</a:t>
            </a:r>
            <a:endParaRPr sz="31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>
            <a:off x="729450" y="1381450"/>
            <a:ext cx="7688700" cy="3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1">
                <a:solidFill>
                  <a:schemeClr val="dk2"/>
                </a:solidFill>
              </a:rPr>
              <a:t>também para eles, após a noite do túmulo, brilhará o sol de uma nova</a:t>
            </a:r>
            <a:endParaRPr sz="1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200" b="1">
                <a:solidFill>
                  <a:schemeClr val="dk2"/>
                </a:solidFill>
              </a:rPr>
              <a:t>vida, na qual ele poderá aproveitar a experiência do passado e pôr em</a:t>
            </a:r>
            <a:endParaRPr sz="1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200" b="1">
                <a:solidFill>
                  <a:schemeClr val="dk2"/>
                </a:solidFill>
              </a:rPr>
              <a:t>execução suas boas resoluções para o futuro.</a:t>
            </a:r>
            <a:endParaRPr sz="12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>
            <a:spLocks noGrp="1"/>
          </p:cNvSpPr>
          <p:nvPr>
            <p:ph type="body" idx="1"/>
          </p:nvPr>
        </p:nvSpPr>
        <p:spPr>
          <a:xfrm>
            <a:off x="729450" y="1415600"/>
            <a:ext cx="76887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Jesus anunciou  que são “bem -aventurados os aflitos”, não porém, todos os aflitos, porque somente aqueles que lhe recebem o impulso iluminativo, são os que logram alar-se no rumo do Altos Cimos.</a:t>
            </a:r>
            <a:endParaRPr sz="305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1429625"/>
            <a:ext cx="76887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Remontando à fonte dos males terrenos, reconhecer-se-á que muitos são consequência natural do caráter e da conduta daqueles que os suportam.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>
            <a:spLocks noGrp="1"/>
          </p:cNvSpPr>
          <p:nvPr>
            <p:ph type="body" idx="1"/>
          </p:nvPr>
        </p:nvSpPr>
        <p:spPr>
          <a:xfrm>
            <a:off x="729450" y="1347325"/>
            <a:ext cx="7688700" cy="3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A aflição pode destinar-se ao mister de prova ou de expiação.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A prova avalia, examina, promove.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A expiação trabalha, reeduca, resgata.</a:t>
            </a:r>
            <a:endParaRPr sz="305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>
            <a:spLocks noGrp="1"/>
          </p:cNvSpPr>
          <p:nvPr>
            <p:ph type="body" idx="1"/>
          </p:nvPr>
        </p:nvSpPr>
        <p:spPr>
          <a:xfrm>
            <a:off x="729450" y="1506625"/>
            <a:ext cx="4029300" cy="31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 b="1">
                <a:solidFill>
                  <a:schemeClr val="dk2"/>
                </a:solidFill>
              </a:rPr>
              <a:t>Bendize as tuas provas e elege a ação do bem como técnica de crescimento para si mesmo.</a:t>
            </a:r>
            <a:endParaRPr sz="6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9" name="Google Shape;239;p43"/>
          <p:cNvPicPr preferRelativeResize="0"/>
          <p:nvPr/>
        </p:nvPicPr>
        <p:blipFill rotWithShape="1">
          <a:blip r:embed="rId3">
            <a:alphaModFix/>
          </a:blip>
          <a:srcRect l="2676" b="2676"/>
          <a:stretch/>
        </p:blipFill>
        <p:spPr>
          <a:xfrm>
            <a:off x="5179925" y="459725"/>
            <a:ext cx="3679574" cy="46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body" idx="1"/>
          </p:nvPr>
        </p:nvSpPr>
        <p:spPr>
          <a:xfrm>
            <a:off x="729450" y="1301800"/>
            <a:ext cx="7688700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Agradece as expiações, por mais ásperas se te apresentem, porquanto elas te propiciam a conquista de equilíbrio perdido, auxiliando-te a recompor e a reparar.</a:t>
            </a:r>
            <a:endParaRPr sz="305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>
            <a:spLocks noGrp="1"/>
          </p:cNvSpPr>
          <p:nvPr>
            <p:ph type="body" idx="1"/>
          </p:nvPr>
        </p:nvSpPr>
        <p:spPr>
          <a:xfrm>
            <a:off x="729450" y="1324550"/>
            <a:ext cx="7818900" cy="3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80" b="1">
                <a:solidFill>
                  <a:schemeClr val="dk2"/>
                </a:solidFill>
              </a:rPr>
              <a:t>Seja qual for o capítulo das aflições em que estagies, reconforta-te com a esperança, na certeza de que, suportando-as bem, amanhã elas te constituirão títulos de luz encaminhados à contabilidade divina, que então alforriará da condição de precito e devedor, conduzindo-te à plenitude da paz, completamente liberado.</a:t>
            </a:r>
            <a:endParaRPr sz="1228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9450" y="1406300"/>
            <a:ext cx="7688700" cy="3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Quantos homens caem por sua própria falta!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Quantos são vítimas de sua imprevidência, 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de seu orgulho e de sua ambição!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729450" y="1398525"/>
            <a:ext cx="76887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Quantas pessoas arruinadas por falta de ordem, de perseverança, por má conduta ou por não terem limitado os seus desejos!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729450" y="1445150"/>
            <a:ext cx="7887000" cy="28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Quantas uniões infelizes, porque resultaram dos cálculos do interesse ou da vaidade, e com as quais nada tem a ver o coração!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491775"/>
            <a:ext cx="7688700" cy="28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Quantos desentendimentos, quantas disputas funestas e inúteis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ter-se-ia podido evitar com mais moderação e menos suscetibilidade!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Quantas doenças e enfermidades são a consequência da intemperança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e dos excessos de todo gênero!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729450" y="1499550"/>
            <a:ext cx="7688700" cy="28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 b="1">
                <a:solidFill>
                  <a:schemeClr val="dk2"/>
                </a:solidFill>
              </a:rPr>
              <a:t>Quantos pais são infelizes com seus filhos, por não terem combatido as suas más tendências desde o princípio!</a:t>
            </a:r>
            <a:endParaRPr sz="305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Apresentação na tela (16:9)</PresentationFormat>
  <Paragraphs>72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Lato</vt:lpstr>
      <vt:lpstr>Arial</vt:lpstr>
      <vt:lpstr>Raleway</vt:lpstr>
      <vt:lpstr>Caveat</vt:lpstr>
      <vt:lpstr>Streamline</vt:lpstr>
      <vt:lpstr>Causa atuais das aflições  CAP 5 E.S.E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 atuais das aflições  CAP 5 E.S.E</dc:title>
  <cp:lastModifiedBy>Z</cp:lastModifiedBy>
  <cp:revision>1</cp:revision>
  <dcterms:modified xsi:type="dcterms:W3CDTF">2023-12-19T22:45:17Z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2023-12-19T22:45:16Z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938f5183-47cc-4970-95a7-651457fa053e</vt:lpwstr>
  </property>
  <property fmtid="{D5CDD505-2E9C-101B-9397-08002B2CF9AE}" pid="7" name="MSIP_Label_defa4170-0d19-0005-0004-bc88714345d2_ActionId">
    <vt:lpwstr>929be759-7139-4696-90e4-829071eec1b9</vt:lpwstr>
  </property>
  <property fmtid="{D5CDD505-2E9C-101B-9397-08002B2CF9AE}" pid="8" name="MSIP_Label_defa4170-0d19-0005-0004-bc88714345d2_ContentBits">
    <vt:lpwstr>0</vt:lpwstr>
  </property>
</Properties>
</file>