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73" r:id="rId6"/>
    <p:sldId id="274" r:id="rId7"/>
    <p:sldId id="275" r:id="rId8"/>
    <p:sldId id="259" r:id="rId9"/>
    <p:sldId id="262" r:id="rId10"/>
    <p:sldId id="263" r:id="rId11"/>
    <p:sldId id="264" r:id="rId12"/>
    <p:sldId id="265" r:id="rId13"/>
    <p:sldId id="257" r:id="rId14"/>
    <p:sldId id="258" r:id="rId15"/>
    <p:sldId id="266" r:id="rId16"/>
    <p:sldId id="267" r:id="rId17"/>
    <p:sldId id="270" r:id="rId18"/>
    <p:sldId id="268" r:id="rId19"/>
    <p:sldId id="269" r:id="rId20"/>
    <p:sldId id="27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FD77-FB14-990A-D674-3A5AD379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4C025-CC72-1B41-F1EF-58CE804F1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7A9CD-188F-0F82-9370-1C56BB4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89933-88DA-93CB-C3B1-F9D098BE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17760-18B3-F6EF-291E-F647474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3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D50E-7A29-54E4-ADB0-F405C6FA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937132-418B-4735-DE3A-F08AE419B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8E238-2F32-B3EC-CC02-A35D6A16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EBDED-B249-8BFE-0A42-861E5A4B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2F93B-B506-87BB-D690-7D2ED0CA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735791-79D1-DCDB-F6B0-6C0078BAE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7B4829-3CAF-72B5-5884-CAA110E94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3B5C1-CAD3-41FB-CCD3-CBD9135B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59593-79C3-D155-8C48-A4BECC4E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C3F00-C6A9-7D4F-E78C-D430A233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4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A9EED-667E-8997-1CA4-BAF665E4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53D7-4D61-23C6-919A-F42D73E7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5A634-7F6A-ECC0-6BCE-14632065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0A12F-FA7B-C6A2-61B3-6D92328C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92ADC-CEA3-F902-9598-DD0862D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DC814-8D7D-BEBB-5D9F-D66377B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13ECF-8449-85D1-0B62-EAB87D0A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C7A33-4DB1-9D44-5D5C-648959D0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0E4AB-E1A9-CEC5-54C4-7030DB5F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0B832-1B41-644F-EC0F-EA00C286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1B817-06A3-03F5-DDDF-E1D7820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98C7D-4D09-4BF8-5884-A98C32952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89576-4C85-EF81-726E-9D4118AF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C41F6-4F70-FAB3-47AE-DC8868C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A34CE2-EFDF-46B5-6485-85CB7760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3C89B-A420-1F94-BA58-1EEA2C2F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67B82-0632-7974-609F-B460FD4D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F1A89A-7878-FE16-DD6F-80C2B8385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5AFC4A-005A-8DFB-DA71-350EE0A84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D3F04C-9F3F-1368-B44B-D77C4E18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4E94BF-E84D-CE21-DB4A-FC7B94EE5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9AFF4-FFCB-545B-1BCC-3044C802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ACDB9A-CF61-2856-3497-120EE6A3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D01BAD-29F2-F342-4BBD-485C1635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6F3FD-E729-25DC-29DB-1D3DFCC6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91B547-E3A3-35AF-0ACD-9EF495CA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F4BFCF-2BCF-2BFF-08BF-58068160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529120-1133-9D71-3E0F-58A3716B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31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3470F1-7154-AA7B-7487-6DEFEED2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AA1B1D-A3F1-D5FB-50FC-A8832547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4A909A-F429-C0CB-016B-542FA9F8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1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32C9-7050-99AC-4883-544E1100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26A5B-A014-4012-4F45-358B8314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8AAEA4-23DC-7553-B490-753A2F3A6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B8A4D-59CC-2A0D-4763-8288C4A0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E2DBF-AA33-DD84-859E-C550BEF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DBE747-DA19-AEE3-5203-E9679727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8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EC812-FDE9-60A1-B7CF-920DC89E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8DFA56-E911-9B8A-C653-533D076B1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C5ACE5-DF1E-ADDE-F571-794914E1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E03DE0-E9EA-52C9-8AA1-C69D8E6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73FD03-710E-3726-4695-D8931537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D93AF-2FD2-6BCD-7789-E8C44F9B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2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E04B8C-31A1-05BB-A4AB-2430E907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23FB49-D219-19FF-8891-6F3F414A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E3E29-89D9-4A4D-D948-5ECF944F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8DD8-91D6-4401-BB0F-B68E10DA9552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FBA33-CF33-C740-BE5F-F3FCFD568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4C6E1-F9BD-89BC-FC84-247401486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7D28-22FF-40BA-AA79-B5F4796B6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8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B814-856D-47A2-DAFB-2C833EAC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81" y="1180730"/>
            <a:ext cx="4017169" cy="2370661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rgbClr val="002060"/>
                </a:solidFill>
                <a:latin typeface="Baguet Script" panose="00000500000000000000" pitchFamily="2" charset="0"/>
              </a:rPr>
              <a:t>Coragem da Fé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57E78F-5E93-8922-852E-918FDABFCC1C}"/>
              </a:ext>
            </a:extLst>
          </p:cNvPr>
          <p:cNvSpPr txBox="1"/>
          <p:nvPr/>
        </p:nvSpPr>
        <p:spPr>
          <a:xfrm>
            <a:off x="295274" y="5629275"/>
            <a:ext cx="514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guet Script" panose="00000500000000000000" pitchFamily="2" charset="0"/>
              </a:rPr>
              <a:t>Marcone Silva de Brito</a:t>
            </a:r>
          </a:p>
        </p:txBody>
      </p:sp>
      <p:pic>
        <p:nvPicPr>
          <p:cNvPr id="6" name="Imagem 5" descr="Vaso transparente com flores cor de laranja&#10;&#10;Descrição gerada automaticamente com confiança média">
            <a:extLst>
              <a:ext uri="{FF2B5EF4-FFF2-40B4-BE49-F238E27FC236}">
                <a16:creationId xmlns:a16="http://schemas.microsoft.com/office/drawing/2014/main" id="{BC8289FB-011C-649D-FC6E-28AEF7046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83" y="466725"/>
            <a:ext cx="7600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D93D9-AF7E-3B8D-DEEF-0AC90007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Jesus estigmatiza essa covardia, do ponto de vista especial de Sua Doutrina, dizendo que se alguém se envergonhar de Suas palavras, Ele também se envergonhará daquele; que renegará o que o houver renegado; mas aquele que O confessar diante dos homens será reconhecido por Ele diante de Seu Pai que está nos Céus. Em outras palavras: </a:t>
            </a:r>
            <a:r>
              <a:rPr lang="pt-BR" sz="35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aqueles que tiverem medo de se confessar discípulos da verdade não serão dignos de serem admitidos no Reino da Verdade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7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30A91-1D3E-7591-C302-A49532A2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381740"/>
            <a:ext cx="11088210" cy="608120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Eles perderão assim o benefício de sua fé, pois é uma fé egoísta, que guardam para si mesmos, mas que ocultam com medo que ela lhes traga prejuízo neste mundo. Enquanto isso, aqueles que colocam a verdade acima de seus interesses materiais, proclamando-a abertamente, trabalham ao mesmo tempo para o futuro próprio e pelo dos outros.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101021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D7EE4-AEB9-32EC-DBE2-A0C1106C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9835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Assim será com os adeptos do Espiritismo, já que sua Doutrina não é nada além do desenvolvimento e da aplicação da Doutrina do Evangelho. É a eles também que se dirigem essas palavras do Cristo. Eles semeiam na Terra o que colherão na vida espiritual: os frutos de sua coragem ou da sua fraqueza.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9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88F8-E702-7F82-C56C-93124D5F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4" y="1340528"/>
            <a:ext cx="4435876" cy="3790765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latin typeface="Baguet Script" panose="00000500000000000000" pitchFamily="2" charset="0"/>
                <a:cs typeface="Arial" panose="020B0604020202020204" pitchFamily="34" charset="0"/>
              </a:rPr>
              <a:t>Capítulo – 9</a:t>
            </a:r>
            <a:br>
              <a:rPr lang="pt-BR" sz="6000" dirty="0">
                <a:latin typeface="Baguet Script" panose="00000500000000000000" pitchFamily="2" charset="0"/>
                <a:cs typeface="Arial" panose="020B0604020202020204" pitchFamily="34" charset="0"/>
              </a:rPr>
            </a:br>
            <a:br>
              <a:rPr lang="pt-BR" sz="6000" dirty="0">
                <a:latin typeface="Baguet Script" panose="00000500000000000000" pitchFamily="2" charset="0"/>
                <a:cs typeface="Arial" panose="020B0604020202020204" pitchFamily="34" charset="0"/>
              </a:rPr>
            </a:br>
            <a:r>
              <a:rPr lang="pt-BR" sz="6500" dirty="0">
                <a:solidFill>
                  <a:srgbClr val="002060"/>
                </a:solidFill>
                <a:latin typeface="Baguet Script" panose="00000500000000000000" pitchFamily="2" charset="0"/>
                <a:cs typeface="Arial" panose="020B0604020202020204" pitchFamily="34" charset="0"/>
              </a:rPr>
              <a:t>Convite à Coragem</a:t>
            </a:r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8826593-D04A-367D-4693-0638B7FE2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41" y="239697"/>
            <a:ext cx="4855658" cy="6338656"/>
          </a:xfrm>
        </p:spPr>
      </p:pic>
    </p:spTree>
    <p:extLst>
      <p:ext uri="{BB962C8B-B14F-4D97-AF65-F5344CB8AC3E}">
        <p14:creationId xmlns:p14="http://schemas.microsoft.com/office/powerpoint/2010/main" val="145462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0C5AC-6629-20C2-1165-6B8DF7B4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976" y="2118303"/>
            <a:ext cx="6897949" cy="30218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5000" b="1" dirty="0">
                <a:latin typeface="Baguet Script" panose="00000500000000000000" pitchFamily="2" charset="0"/>
              </a:rPr>
              <a:t>(...), apresentando-se lhe o Senhor, disse: Paulo, tem ânimo; (Atos: 23,11)</a:t>
            </a:r>
          </a:p>
        </p:txBody>
      </p:sp>
    </p:spTree>
    <p:extLst>
      <p:ext uri="{BB962C8B-B14F-4D97-AF65-F5344CB8AC3E}">
        <p14:creationId xmlns:p14="http://schemas.microsoft.com/office/powerpoint/2010/main" val="393832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8F62C-9A5E-75B4-8B90-2780FAFD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Sorte </a:t>
            </a:r>
            <a:r>
              <a:rPr lang="pt-BR" sz="3500" i="1" dirty="0">
                <a:latin typeface="Arial" panose="020B0604020202020204" pitchFamily="34" charset="0"/>
                <a:cs typeface="Arial" panose="020B0604020202020204" pitchFamily="34" charset="0"/>
              </a:rPr>
              <a:t>madrasta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! – Desabafaste após a dificuldade que te chegou de surpresa.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Tudo de ruim me acontece! – proferiste, em desalinho mental, após o problema intricado que tomou corpo sem que o esperasses.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Não poderia ser pior! – reclamaste em pleno clima do desespero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que te absorveu.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Todavia, relegas a plano de olvido todas as coisa boas que vens fruindo, que possuis.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732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2F597-4B5A-B932-9364-05307F1C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6027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Faze um giro pelos hospitais onde estão os rebotalhos do sofrimento. Além daqueles ali albergados, há outros sofredores que experimentam maior soma de inquietações...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6321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7A4A26-7F66-A831-7F07-C71D7CA6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515600" cy="5688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Multidões de mutilados estão lutando para se readaptarem à vida; cegos exercitam a memória e surdos-mudos aprendem a leitura labial para saírem do isolamento em que se demoram; as crianças retardadas se submetem a tratamentos técnicos, penosos, gagos corrigem a fala a duros penares; operados de intrincados problemas orgânicos deixam-se conduzir sob limitações coercitivas em difíceis processos para a sobrevivência física.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55266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C69D9-5839-2202-9C7F-287AE1E2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54" y="452761"/>
            <a:ext cx="10853691" cy="6134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E as mães desassossegadas ante filhos inditosos, esposos traídos, irmãos malsinados, cuja dores passam ignoradas ?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 da noite a que te recolhes em pessimismo, e tem coragem.</a:t>
            </a:r>
          </a:p>
          <a:p>
            <a:pPr marL="0" indent="0" algn="just">
              <a:buNone/>
            </a:pPr>
            <a:r>
              <a:rPr lang="pt-BR" sz="35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Insucesso é ocorrência perfeitamente natural, que acontece a toda e qualquer criatura.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Problemas são desafios à luta e dificuldades são testes de promoção espiritual.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305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9ECDA-F505-9AB2-28CE-74FBEA30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30"/>
            <a:ext cx="10515600" cy="6241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Indispensável manter o bom ânimo em qualquer lugar e posição, recordando a necessidade de nobre aplicação dos valores de que dispões; visão, fala, audição, movimento, lucidez e tantos outros, distribuindo bênçãos entre os que conduzem mais pesado fardo. 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 E seja qual for a provação que te surpreenda, tem coragem!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O pior que pode acontecer a alguém é entregar-se à descrença, apagando a chama íntima da fé e caminhar em plena escuridão da estrada, sem arrimo.</a:t>
            </a:r>
          </a:p>
        </p:txBody>
      </p:sp>
    </p:spTree>
    <p:extLst>
      <p:ext uri="{BB962C8B-B14F-4D97-AF65-F5344CB8AC3E}">
        <p14:creationId xmlns:p14="http://schemas.microsoft.com/office/powerpoint/2010/main" val="56599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ato olhando pela janela&#10;&#10;Descrição gerada automaticamente">
            <a:extLst>
              <a:ext uri="{FF2B5EF4-FFF2-40B4-BE49-F238E27FC236}">
                <a16:creationId xmlns:a16="http://schemas.microsoft.com/office/drawing/2014/main" id="{B77608B0-F321-1BEF-519B-BEDC6B801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186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50212A-B2F5-4935-9E40-6184007700CE}"/>
              </a:ext>
            </a:extLst>
          </p:cNvPr>
          <p:cNvSpPr txBox="1"/>
          <p:nvPr/>
        </p:nvSpPr>
        <p:spPr>
          <a:xfrm>
            <a:off x="605923" y="2717533"/>
            <a:ext cx="455200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 E seja qual for a provação que te surpreenda, tem coragem!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0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C9839-F4D1-28B2-C737-58DC5E1D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2" y="648070"/>
            <a:ext cx="11212496" cy="55485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400" b="1" i="1" dirty="0">
                <a:solidFill>
                  <a:srgbClr val="FF0000"/>
                </a:solidFill>
                <a:latin typeface="Baguet Script" panose="00000500000000000000" pitchFamily="2" charset="0"/>
                <a:cs typeface="Arial" panose="020B0604020202020204" pitchFamily="34" charset="0"/>
              </a:rPr>
              <a:t>Assim, confia em Deus, e, corajoso, prossegue de espírito tranquilo.</a:t>
            </a:r>
          </a:p>
          <a:p>
            <a:pPr marL="0" indent="0" algn="just">
              <a:buNone/>
            </a:pPr>
            <a:r>
              <a:rPr lang="pt-BR" sz="4400" b="1" i="1" dirty="0">
                <a:solidFill>
                  <a:srgbClr val="FF0000"/>
                </a:solidFill>
                <a:latin typeface="Baguet Script" panose="00000500000000000000" pitchFamily="2" charset="0"/>
                <a:cs typeface="Arial" panose="020B0604020202020204" pitchFamily="34" charset="0"/>
              </a:rPr>
              <a:t>	</a:t>
            </a:r>
            <a:r>
              <a:rPr lang="pt-BR" sz="4400" b="0" i="0" dirty="0">
                <a:solidFill>
                  <a:srgbClr val="333333"/>
                </a:solidFill>
                <a:effectLst/>
                <a:latin typeface="Baguet Script" panose="00000500000000000000" pitchFamily="2" charset="0"/>
                <a:cs typeface="Arial" panose="020B0604020202020204" pitchFamily="34" charset="0"/>
              </a:rPr>
              <a:t> </a:t>
            </a:r>
            <a:r>
              <a:rPr lang="pt-BR" sz="4400" b="1" i="0" dirty="0">
                <a:effectLst/>
                <a:latin typeface="Baguet Script" panose="00000500000000000000" pitchFamily="2" charset="0"/>
                <a:cs typeface="Arial" panose="020B0604020202020204" pitchFamily="34" charset="0"/>
              </a:rPr>
              <a:t>Não te mandei eu? Esforça-te, e tem bom ânimo; não temas, nem te espantes; porque o Senhor teu Deus é contigo, por onde quer que andares.</a:t>
            </a:r>
          </a:p>
          <a:p>
            <a:pPr marL="0" indent="0" algn="just">
              <a:buNone/>
            </a:pPr>
            <a:br>
              <a:rPr lang="pt-BR" sz="4400" dirty="0">
                <a:latin typeface="Baguet Script" panose="00000500000000000000" pitchFamily="2" charset="0"/>
                <a:cs typeface="Arial" panose="020B0604020202020204" pitchFamily="34" charset="0"/>
              </a:rPr>
            </a:br>
            <a:r>
              <a:rPr lang="pt-BR" sz="4400" b="1" i="1" dirty="0">
                <a:effectLst/>
                <a:latin typeface="Baguet Script" panose="00000500000000000000" pitchFamily="2" charset="0"/>
                <a:cs typeface="Arial" panose="020B0604020202020204" pitchFamily="34" charset="0"/>
              </a:rPr>
              <a:t>- Josué 1:9 </a:t>
            </a:r>
            <a:endParaRPr lang="pt-BR" sz="4400" b="1" i="1" dirty="0">
              <a:latin typeface="Baguet Scrip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1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87602-0DFB-A1CF-3E40-509DD1A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25" y="729110"/>
            <a:ext cx="4145344" cy="2263775"/>
          </a:xfrm>
        </p:spPr>
        <p:txBody>
          <a:bodyPr>
            <a:noAutofit/>
          </a:bodyPr>
          <a:lstStyle/>
          <a:p>
            <a:pPr algn="ctr"/>
            <a:r>
              <a:rPr lang="pt-BR" b="1" i="0" u="none" strike="noStrike" baseline="0" dirty="0">
                <a:latin typeface="PerpetuaTitlingMT-Light"/>
              </a:rPr>
              <a:t>Capítulo XXIV</a:t>
            </a:r>
            <a:br>
              <a:rPr lang="pt-BR" sz="3600" b="0" i="0" u="none" strike="noStrike" baseline="0" dirty="0">
                <a:latin typeface="PerpetuaTitlingMT-Light"/>
              </a:rPr>
            </a:br>
            <a:br>
              <a:rPr lang="pt-BR" sz="3600" b="0" i="0" u="none" strike="noStrike" baseline="0" dirty="0">
                <a:latin typeface="PerpetuaTitlingMT-Light"/>
              </a:rPr>
            </a:br>
            <a:r>
              <a:rPr lang="pt-BR" sz="3600" b="0" i="0" u="none" strike="noStrike" baseline="0" dirty="0">
                <a:latin typeface="PerpetuaTitlingMT-Light"/>
              </a:rPr>
              <a:t>Não pôr a candeia</a:t>
            </a:r>
            <a:br>
              <a:rPr lang="pt-BR" sz="3600" b="0" i="0" u="none" strike="noStrike" baseline="0" dirty="0">
                <a:latin typeface="PerpetuaTitlingMT-Light"/>
              </a:rPr>
            </a:br>
            <a:r>
              <a:rPr lang="pt-BR" sz="3600" b="0" i="0" u="none" strike="noStrike" baseline="0" dirty="0">
                <a:latin typeface="PerpetuaTitlingMT-Light"/>
              </a:rPr>
              <a:t>sob o alqueire</a:t>
            </a:r>
            <a:endParaRPr lang="pt-BR" sz="3600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D25642BF-3065-7870-EF6B-D5676A2A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80" y="454790"/>
            <a:ext cx="4145345" cy="594841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B8E1F9-F343-FA9F-4DAC-AD3036A7C2EE}"/>
              </a:ext>
            </a:extLst>
          </p:cNvPr>
          <p:cNvSpPr txBox="1"/>
          <p:nvPr/>
        </p:nvSpPr>
        <p:spPr>
          <a:xfrm>
            <a:off x="838200" y="3512429"/>
            <a:ext cx="50351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500" b="1" i="0" u="none" strike="noStrike" baseline="0" dirty="0">
                <a:latin typeface="Baguet Script" panose="00000500000000000000" pitchFamily="2" charset="0"/>
              </a:rPr>
              <a:t>A coragem da fé</a:t>
            </a:r>
            <a:endParaRPr lang="pt-BR" sz="5500" dirty="0">
              <a:latin typeface="Baguet Scrip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B1EFE-48BF-ECE9-D8A3-63400C81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99" y="509193"/>
            <a:ext cx="11727402" cy="56975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5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13. </a:t>
            </a:r>
            <a:r>
              <a:rPr lang="pt-BR" sz="35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“Quem quer que se confesse e me reconheça diante dos homens, Eu o reconhecerei e o confessarei       também diante do meu Pai que está nos céus. E quem quer que negue a mim diante dos homens, Eu também o negarei diante de meu Pai que está nos Céus.” 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(Mateus, X:32-33)</a:t>
            </a:r>
          </a:p>
          <a:p>
            <a:pPr marL="0" indent="0" algn="ctr">
              <a:buNone/>
            </a:pPr>
            <a:r>
              <a:rPr lang="pt-BR" sz="35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pt-BR" sz="35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“Se alguém se envergonhar de mim, e de minhas palavras, o Filho do</a:t>
            </a:r>
          </a:p>
          <a:p>
            <a:pPr marL="0" indent="0" algn="ctr">
              <a:buNone/>
            </a:pPr>
            <a:r>
              <a:rPr lang="pt-BR" sz="3500" i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sz="35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Homem se envergonhará dele também, quando Ele estiver em Sua glória, e</a:t>
            </a:r>
          </a:p>
          <a:p>
            <a:pPr marL="0" indent="0" algn="ctr">
              <a:buNone/>
            </a:pPr>
            <a:r>
              <a:rPr lang="pt-BR" sz="3500" i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sz="35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na de Seu Pai e dos santos anjos.” 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(Lucas, IX:26)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5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F2180-BBAD-CC5F-5DA1-EE9AE8AC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545787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Lucas 16:19-31</a:t>
            </a:r>
          </a:p>
          <a:p>
            <a:pPr marL="0" indent="0">
              <a:buNone/>
            </a:pPr>
            <a:r>
              <a:rPr lang="pt-BR" sz="4500" b="1" dirty="0"/>
              <a:t>O rico e Lázaro</a:t>
            </a:r>
          </a:p>
          <a:p>
            <a:pPr algn="just"/>
            <a:r>
              <a:rPr lang="pt-BR" sz="3200" baseline="30000" dirty="0"/>
              <a:t>19 </a:t>
            </a:r>
            <a:r>
              <a:rPr lang="pt-BR" sz="3200" dirty="0"/>
              <a:t>“Havia um certo homem rico”, contou Jesus, “que se vestia elegantemente e vivia todos os dias no prazer e no luxo. </a:t>
            </a:r>
            <a:r>
              <a:rPr lang="pt-BR" sz="3200" baseline="30000" dirty="0"/>
              <a:t>20 </a:t>
            </a:r>
            <a:r>
              <a:rPr lang="pt-BR" sz="3200" dirty="0"/>
              <a:t>Um mendigo, chamado Lázaro, cheio de doenças, costumava estar deitado à sua porta. </a:t>
            </a:r>
            <a:r>
              <a:rPr lang="pt-BR" sz="3200" baseline="30000" dirty="0"/>
              <a:t>21 </a:t>
            </a:r>
            <a:r>
              <a:rPr lang="pt-BR" sz="3200" dirty="0"/>
              <a:t>Desejava comer ao menos as sobras da mesa desse rico, mas só tinha cachorros que vinham lamber-lhe as feridas. </a:t>
            </a:r>
            <a:r>
              <a:rPr lang="pt-BR" sz="3200" baseline="30000" dirty="0"/>
              <a:t>22 </a:t>
            </a:r>
            <a:r>
              <a:rPr lang="pt-BR" sz="3200" dirty="0"/>
              <a:t>Um dia, o mendigo faleceu e foi levado pelos anjos para junto de Abraão. Também o rico morreu e foi sepultado. </a:t>
            </a:r>
            <a:r>
              <a:rPr lang="pt-BR" sz="3200" baseline="30000" dirty="0"/>
              <a:t>23 </a:t>
            </a:r>
            <a:r>
              <a:rPr lang="pt-BR" sz="3200" dirty="0"/>
              <a:t>Ali, no inferno, viu Lázaro lá longe com Abraão.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72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6A123-6129-77F5-F6AB-E4C1F25F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506026"/>
            <a:ext cx="10981677" cy="5956917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sz="7400" baseline="30000" dirty="0"/>
              <a:t>24 </a:t>
            </a:r>
            <a:r>
              <a:rPr lang="pt-BR" sz="7400" dirty="0"/>
              <a:t>‘Pai Abraão’, gritou, ‘tem misericórdia de mim! Manda Lázaro vir ter comigo, nem que seja para molhar a ponta do dedo em água e refrescar-me a língua, pois estou atormentado nestas chamas!’.</a:t>
            </a:r>
          </a:p>
          <a:p>
            <a:pPr marL="0" indent="0" algn="just">
              <a:buNone/>
            </a:pPr>
            <a:endParaRPr lang="pt-BR" sz="7400" dirty="0"/>
          </a:p>
          <a:p>
            <a:pPr algn="just"/>
            <a:r>
              <a:rPr lang="pt-BR" sz="7400" baseline="30000" dirty="0"/>
              <a:t>25 </a:t>
            </a:r>
            <a:r>
              <a:rPr lang="pt-BR" sz="7400" dirty="0"/>
              <a:t>‘Filho’, respondeu-lhe Abraão, ‘lembra-te de que durante a tua vida tiveste tudo quanto querias, enquanto Lázaro nada teve! Ele está aqui a ser consolado e tu estás em tormentos. </a:t>
            </a:r>
            <a:r>
              <a:rPr lang="pt-BR" sz="7400" baseline="30000" dirty="0"/>
              <a:t>26 </a:t>
            </a:r>
            <a:r>
              <a:rPr lang="pt-BR" sz="7400" dirty="0"/>
              <a:t>Além disso, há um grande abismo que nos separa e que ninguém pode transpor.’</a:t>
            </a:r>
          </a:p>
          <a:p>
            <a:pPr algn="just"/>
            <a:r>
              <a:rPr lang="pt-BR" sz="7400" baseline="30000" dirty="0"/>
              <a:t>27 </a:t>
            </a:r>
            <a:r>
              <a:rPr lang="pt-BR" sz="7400" dirty="0"/>
              <a:t>‘Ó pai Abraão, manda-o a casa de meu pai’, retorquiu o rico, </a:t>
            </a:r>
            <a:r>
              <a:rPr lang="pt-BR" sz="7400" baseline="30000" dirty="0"/>
              <a:t>28 </a:t>
            </a:r>
            <a:r>
              <a:rPr lang="pt-BR" sz="7400" dirty="0"/>
              <a:t>‘pois tenho cinco irmãos e é preciso avisá-los para que não venham para este lugar de sofrimento quando morrerem.’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17248-A37E-E825-F7EF-15618049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085010"/>
          </a:xfrm>
        </p:spPr>
        <p:txBody>
          <a:bodyPr/>
          <a:lstStyle/>
          <a:p>
            <a:r>
              <a:rPr lang="pt-BR" sz="3500" baseline="30000" dirty="0"/>
              <a:t>29 </a:t>
            </a:r>
            <a:r>
              <a:rPr lang="pt-BR" sz="3500" dirty="0"/>
              <a:t>Mas Abraão declarou-lhe: ‘Têm as Escrituras de Moisés e dos profetas. Ouçam os seus avisos!’</a:t>
            </a:r>
          </a:p>
          <a:p>
            <a:r>
              <a:rPr lang="pt-BR" sz="3500" baseline="30000" dirty="0"/>
              <a:t>30 </a:t>
            </a:r>
            <a:r>
              <a:rPr lang="pt-BR" sz="3500" dirty="0"/>
              <a:t>‘Não, pai Abraão! Se alguém de entre os mortos for ter com eles, arrepender-se-ão.’</a:t>
            </a:r>
          </a:p>
          <a:p>
            <a:r>
              <a:rPr lang="pt-BR" sz="3500" baseline="30000" dirty="0"/>
              <a:t>31 </a:t>
            </a:r>
            <a:r>
              <a:rPr lang="pt-BR" sz="3500" dirty="0"/>
              <a:t>‘Se eles não ouvem Moisés e os profetas, não ouvirão nem mesmo alguém que se levante de entre os mortos.’ ”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9F78A-2A51-6859-DCA3-4E1674BC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930283"/>
          </a:xfrm>
        </p:spPr>
        <p:txBody>
          <a:bodyPr>
            <a:normAutofit/>
          </a:bodyPr>
          <a:lstStyle/>
          <a:p>
            <a:pPr algn="just"/>
            <a:r>
              <a:rPr lang="pt-BR" sz="35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coragem das opiniões sempre mereceu a consideração dos homens, pois há mérito em enfrentar os perigos, as perseguições, as discussões e mesmo os meros sarcasmos, aos quais se expõe quase sempre aquele que não teme confessar abertamente ideias que não são admitidas por todos.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13938-52F6-AA81-BB87-2B2FF5D6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372862"/>
            <a:ext cx="11256885" cy="58041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Nisto, como em tudo, o mérito está na razão das circunstâncias e na importância dos resultados. Há sempre fraqueza em recuar diante das consequências da sustentação das opiniões, mas há casos em que isso equivale a uma covardia tão grande quanto a de fugir no momento do combate.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89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1194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Baguet Script</vt:lpstr>
      <vt:lpstr>Calibri</vt:lpstr>
      <vt:lpstr>Calibri Light</vt:lpstr>
      <vt:lpstr>PerpetuaTitlingMT-Light</vt:lpstr>
      <vt:lpstr>Tema do Office</vt:lpstr>
      <vt:lpstr>Coragem da Fé</vt:lpstr>
      <vt:lpstr>Apresentação do PowerPoint</vt:lpstr>
      <vt:lpstr>Capítulo XXIV  Não pôr a candeia sob o alqueire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Capítulo – 9  Convite à Coragem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Convite a Coragem</dc:title>
  <dc:creator>Z</dc:creator>
  <cp:lastModifiedBy>Z</cp:lastModifiedBy>
  <cp:revision>45</cp:revision>
  <dcterms:created xsi:type="dcterms:W3CDTF">2023-03-26T22:31:24Z</dcterms:created>
  <dcterms:modified xsi:type="dcterms:W3CDTF">2023-05-17T16:15:18Z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2023-03-26T23:19:14Z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938f5183-47cc-4970-95a7-651457fa053e</vt:lpwstr>
  </property>
  <property fmtid="{D5CDD505-2E9C-101B-9397-08002B2CF9AE}" pid="7" name="MSIP_Label_defa4170-0d19-0005-0004-bc88714345d2_ActionId">
    <vt:lpwstr>4792e9b6-8c42-4b27-89a1-48a685529828</vt:lpwstr>
  </property>
  <property fmtid="{D5CDD505-2E9C-101B-9397-08002B2CF9AE}" pid="8" name="MSIP_Label_defa4170-0d19-0005-0004-bc88714345d2_ContentBits">
    <vt:lpwstr>0</vt:lpwstr>
  </property>
</Properties>
</file>