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9" r:id="rId4"/>
    <p:sldId id="270" r:id="rId5"/>
    <p:sldId id="269" r:id="rId6"/>
    <p:sldId id="289" r:id="rId7"/>
    <p:sldId id="257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2DE0E-2B62-50AB-AE47-31977E9D6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AFBE59-141F-25D7-8679-A111A89E6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D8373C-6BD6-3646-3EDA-FBB1D7CC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76BC-25B8-4227-8CEA-173D3C304B82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69BCEA-FFB5-06B4-CF57-8E3A322C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B63CB1-35E0-1D51-7421-BCDEE4BC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36E1-15C2-4591-B6F7-616F43A990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34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980B8-D632-A5EC-8A74-1887C1FA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4AA21F-9AF6-C104-E92D-197316412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1523FF-A259-70C7-DD3D-D74A5E3D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76BC-25B8-4227-8CEA-173D3C304B82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214C4B-27B3-04D0-4D72-84835478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2BACA8-7D7D-1197-805A-BC92BD6A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36E1-15C2-4591-B6F7-616F43A990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00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FEEC11-188F-3F8A-DD1A-F90190168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33C92F-5B29-09AA-88C0-E8B4FD408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A46662-6485-BE46-D521-DB346C5A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76BC-25B8-4227-8CEA-173D3C304B82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F33EBE-388B-245F-A238-BB9AD683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829698-F6E4-47CE-5B99-25B9888A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36E1-15C2-4591-B6F7-616F43A990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93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6C303-9A63-A794-A912-75DAEC7E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3DC78F-F104-E4AE-51FB-0A49C210C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1E5FBF-4FEC-6AA0-2936-1006F6A3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76BC-25B8-4227-8CEA-173D3C304B82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33C89-1F4E-A5F2-A5C5-8D2E98C8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71B2BB-33F7-B7D0-4BEB-AE193C05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36E1-15C2-4591-B6F7-616F43A990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2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325EB-EE30-425E-E9E9-FDEDD739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728A02-93C3-FA36-6E5A-1888337A6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B7861E-F556-1BED-8E8F-4B971E32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76BC-25B8-4227-8CEA-173D3C304B82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724216-2AE3-2F92-21BD-71166E37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8868A5-0AE1-EFEA-5A39-E16867E7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36E1-15C2-4591-B6F7-616F43A990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47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ED1CF-0131-B507-831C-073E7113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540209-1605-4570-6EA9-49C9AF657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C68B54-57E8-69C0-CB2F-2B802781A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91BFC7-A58B-7FD9-0A8C-D59A946C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76BC-25B8-4227-8CEA-173D3C304B82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48873D-6411-F5D6-7220-78D62478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69417D-D6B7-5474-87C2-A4EA0961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36E1-15C2-4591-B6F7-616F43A990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36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EA041-0697-BA72-976F-167BC729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0908D6-8E59-A8D6-32F6-15E2CE351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9AE359-9F20-5CCD-4F1E-4624A4828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EF6DC8-D81B-5F58-AB24-9B8B0FC67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D5035C-AAA8-84D8-17CE-E70D7AB55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E68FC2F-62EA-F6C7-EE3D-0F852380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76BC-25B8-4227-8CEA-173D3C304B82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0EBDDDF-1FDC-F902-478D-B3EAEE50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392380B-A530-63E6-69C8-AE92C277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36E1-15C2-4591-B6F7-616F43A990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04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6FDC3-842A-767D-45BA-40ECA226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828585-BC02-4D6A-C8C7-DEA0F598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76BC-25B8-4227-8CEA-173D3C304B82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3071A3-8627-3118-2FA8-0AAB108D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DAC5C6-24DD-5664-6EF3-6213B784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36E1-15C2-4591-B6F7-616F43A990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71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985B15A-52DA-7530-D0E4-B535A3A2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76BC-25B8-4227-8CEA-173D3C304B82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6FE9E5-ED91-8C0F-CF96-8AB15D47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7961B3-D204-991B-BA09-B371124B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36E1-15C2-4591-B6F7-616F43A990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19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D84C2-7407-6C7E-6FA4-E95125F8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6129E-FF91-6884-25EF-62654709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D1EB1C-EEF4-EAB5-2D62-B910D03C8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743CFA-588D-AD51-94B8-063576C4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76BC-25B8-4227-8CEA-173D3C304B82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64165B-DF18-D95B-EDAE-6626D652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FFCCC2-C671-2F68-1A3F-0ECCFF14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36E1-15C2-4591-B6F7-616F43A990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24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1D23B-4B97-3311-75EF-BC307FC5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8ABCA8-DB3B-E659-4DF2-60C29745D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017670-6EBF-A85B-BBEC-D43BCBA73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B86C4D-F89E-929F-9B28-E65130EA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76BC-25B8-4227-8CEA-173D3C304B82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A8D8F8-1430-8DB8-109E-3C08A6A2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8F93E7-572A-9738-6FA4-7B333313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36E1-15C2-4591-B6F7-616F43A990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04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7A0F869-6806-1EC2-94F7-711350F2C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DF1644-20E1-6380-3DED-C344F0078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589557-CDE9-06A3-A21C-54367229E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776BC-25B8-4227-8CEA-173D3C304B82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F7A798-4E7D-18F7-22E5-D8B448CC1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08D87-9A74-7811-1093-712EFBF6F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036E1-15C2-4591-B6F7-616F43A990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79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Mão segurando flor branca&#10;&#10;Descrição gerada automaticamente">
            <a:extLst>
              <a:ext uri="{FF2B5EF4-FFF2-40B4-BE49-F238E27FC236}">
                <a16:creationId xmlns:a16="http://schemas.microsoft.com/office/drawing/2014/main" id="{4E71FBDE-299B-A10E-DBCF-F29783750D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" r="12234" b="-1"/>
          <a:stretch/>
        </p:blipFill>
        <p:spPr>
          <a:xfrm>
            <a:off x="3523485" y="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2F4EC4-94FD-3D67-0FA8-264541B47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022" y="935593"/>
            <a:ext cx="5995503" cy="3588627"/>
          </a:xfrm>
        </p:spPr>
        <p:txBody>
          <a:bodyPr anchor="b">
            <a:noAutofit/>
          </a:bodyPr>
          <a:lstStyle/>
          <a:p>
            <a:pPr algn="l"/>
            <a:r>
              <a:rPr lang="pt-BR" sz="8800" dirty="0">
                <a:latin typeface="Baguet Script" panose="00000500000000000000" pitchFamily="2" charset="0"/>
              </a:rPr>
              <a:t>Melhor sofrer no bem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F020B15-7863-24F4-7C1C-6B74F33C3992}"/>
              </a:ext>
            </a:extLst>
          </p:cNvPr>
          <p:cNvSpPr txBox="1"/>
          <p:nvPr/>
        </p:nvSpPr>
        <p:spPr>
          <a:xfrm>
            <a:off x="491022" y="5553075"/>
            <a:ext cx="4895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Marcone Silva  de Brito</a:t>
            </a:r>
          </a:p>
        </p:txBody>
      </p:sp>
    </p:spTree>
    <p:extLst>
      <p:ext uri="{BB962C8B-B14F-4D97-AF65-F5344CB8AC3E}">
        <p14:creationId xmlns:p14="http://schemas.microsoft.com/office/powerpoint/2010/main" val="2277445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F9626F-AD84-93E2-C666-9AA436B9E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289"/>
            <a:ext cx="10515600" cy="36252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400" b="1" dirty="0"/>
              <a:t>	Comprando sensações efêmeras para o corpo de carne, comumente recebe perigosos males que o acompanham até aos últimos dias do veículo em que se movimenta na Terra. </a:t>
            </a:r>
          </a:p>
        </p:txBody>
      </p:sp>
    </p:spTree>
    <p:extLst>
      <p:ext uri="{BB962C8B-B14F-4D97-AF65-F5344CB8AC3E}">
        <p14:creationId xmlns:p14="http://schemas.microsoft.com/office/powerpoint/2010/main" val="312978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E1DCE3-2A51-EFB2-3953-4101B4507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83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400" b="1" dirty="0"/>
              <a:t>	Encolerizando-se por insignificantes lições do caminho, envenena órgãos vitais, criando fatais desequilíbrios à vida física. </a:t>
            </a:r>
          </a:p>
        </p:txBody>
      </p:sp>
    </p:spTree>
    <p:extLst>
      <p:ext uri="{BB962C8B-B14F-4D97-AF65-F5344CB8AC3E}">
        <p14:creationId xmlns:p14="http://schemas.microsoft.com/office/powerpoint/2010/main" val="367261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9CEC85-03D2-34F8-37E3-8D6BCD1BC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03" y="1417252"/>
            <a:ext cx="10924713" cy="34210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400" b="1" dirty="0"/>
              <a:t>	Recheando o estômago, em certas ocasiões, estabelece a viciação de aparelhos importantes da instrumentalidade fisiológica, renunciando à perfeição do vaso carnal pelo simples prazer da gula. </a:t>
            </a:r>
          </a:p>
        </p:txBody>
      </p:sp>
    </p:spTree>
    <p:extLst>
      <p:ext uri="{BB962C8B-B14F-4D97-AF65-F5344CB8AC3E}">
        <p14:creationId xmlns:p14="http://schemas.microsoft.com/office/powerpoint/2010/main" val="324562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8489-2921-7686-53D9-DE6CFEA2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82" y="1355108"/>
            <a:ext cx="1091583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400" b="1" dirty="0"/>
              <a:t>	Por que temer os percalços da senda clara do amor e da sabedoria, se o trilho escuro do ódio e da ignorância permanece repleto de forças vingadoras e perturbantes? </a:t>
            </a:r>
          </a:p>
        </p:txBody>
      </p:sp>
    </p:spTree>
    <p:extLst>
      <p:ext uri="{BB962C8B-B14F-4D97-AF65-F5344CB8AC3E}">
        <p14:creationId xmlns:p14="http://schemas.microsoft.com/office/powerpoint/2010/main" val="951298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1DEFC4-C715-4733-690B-B0A79EB15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800"/>
            <a:ext cx="10515600" cy="435133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sz="4400" b="1" dirty="0"/>
              <a:t>	Como recear o cansaço e o esgotamento, as complicações e incompreensões, os conflitos e os desgostos decorrentes da abençoada luta pela suprema vitória do bem, se o combate pelo triunfo provisório do mal conduz os batalhadores a tributos aflitivos de sofrimento? </a:t>
            </a:r>
          </a:p>
        </p:txBody>
      </p:sp>
    </p:spTree>
    <p:extLst>
      <p:ext uri="{BB962C8B-B14F-4D97-AF65-F5344CB8AC3E}">
        <p14:creationId xmlns:p14="http://schemas.microsoft.com/office/powerpoint/2010/main" val="2011165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DF7C86-7848-5FA8-5533-9D4BA096B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50" y="1825625"/>
            <a:ext cx="10856650" cy="26132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400" b="1" dirty="0"/>
              <a:t>	Gastemos nossas melhores possibilidades a serviço do Cristo, empenhando-lhe nossas vidas. </a:t>
            </a:r>
          </a:p>
        </p:txBody>
      </p:sp>
    </p:spTree>
    <p:extLst>
      <p:ext uri="{BB962C8B-B14F-4D97-AF65-F5344CB8AC3E}">
        <p14:creationId xmlns:p14="http://schemas.microsoft.com/office/powerpoint/2010/main" val="1701049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B7579A-87B9-0D17-225A-39A902F25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800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400" dirty="0"/>
              <a:t>	</a:t>
            </a:r>
            <a:r>
              <a:rPr lang="pt-BR" sz="4400" b="1" dirty="0"/>
              <a:t>A arma criminosa que se quebra e a medida repugnante consumada provocam sempre maldição e sombra, mas para o servo dilacerado no dever e para a lâmpada que se apaga no serviço iluminativo </a:t>
            </a:r>
            <a:r>
              <a:rPr lang="pt-BR" sz="4400" b="1" dirty="0">
                <a:solidFill>
                  <a:srgbClr val="FF0000"/>
                </a:solidFill>
              </a:rPr>
              <a:t>reserva-se destino diferente. </a:t>
            </a:r>
          </a:p>
        </p:txBody>
      </p:sp>
    </p:spTree>
    <p:extLst>
      <p:ext uri="{BB962C8B-B14F-4D97-AF65-F5344CB8AC3E}">
        <p14:creationId xmlns:p14="http://schemas.microsoft.com/office/powerpoint/2010/main" val="3796975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28A1E2-2E4B-6C71-105D-34557C9C7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077" y="682050"/>
            <a:ext cx="4619621" cy="1295728"/>
          </a:xfrm>
        </p:spPr>
        <p:txBody>
          <a:bodyPr>
            <a:normAutofit/>
          </a:bodyPr>
          <a:lstStyle/>
          <a:p>
            <a:r>
              <a:rPr lang="en-US" sz="6400" dirty="0"/>
              <a:t>Capítulo – 6</a:t>
            </a:r>
          </a:p>
          <a:p>
            <a:endParaRPr lang="en-US" sz="6400" dirty="0"/>
          </a:p>
        </p:txBody>
      </p:sp>
      <p:pic>
        <p:nvPicPr>
          <p:cNvPr id="5" name="Espaço Reservado para Conteúdo 4" descr="Texto, Quadro de comunicações&#10;&#10;Descrição gerada automaticamente">
            <a:extLst>
              <a:ext uri="{FF2B5EF4-FFF2-40B4-BE49-F238E27FC236}">
                <a16:creationId xmlns:a16="http://schemas.microsoft.com/office/drawing/2014/main" id="{833FA95D-6D37-9C88-40CA-57306C547E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16"/>
          <a:stretch/>
        </p:blipFill>
        <p:spPr>
          <a:xfrm>
            <a:off x="6094476" y="104775"/>
            <a:ext cx="5962785" cy="6505575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9BB40FD-B668-BB6B-FD07-86CEB3B53724}"/>
              </a:ext>
            </a:extLst>
          </p:cNvPr>
          <p:cNvSpPr txBox="1"/>
          <p:nvPr/>
        </p:nvSpPr>
        <p:spPr>
          <a:xfrm>
            <a:off x="736848" y="2388093"/>
            <a:ext cx="5442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i="1" dirty="0"/>
              <a:t>Confia sempre em Deus</a:t>
            </a:r>
          </a:p>
        </p:txBody>
      </p:sp>
    </p:spTree>
    <p:extLst>
      <p:ext uri="{BB962C8B-B14F-4D97-AF65-F5344CB8AC3E}">
        <p14:creationId xmlns:p14="http://schemas.microsoft.com/office/powerpoint/2010/main" val="2486603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F278AB-B5D5-EE58-8A1A-E8D93D98C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400" b="1" i="0" dirty="0">
                <a:effectLst/>
              </a:rPr>
              <a:t>	Supões que, pelo fato de estares vivendo momentos difíceis e desafiadores, nos quais os sofrimentos se acumulam, te encontras esquecido por Deus.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161874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731D80-A838-20D9-F279-5110FF7F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400" b="1" i="0" dirty="0">
                <a:effectLst/>
                <a:latin typeface="+mj-lt"/>
              </a:rPr>
              <a:t>	</a:t>
            </a:r>
            <a:r>
              <a:rPr lang="pt-BR" sz="4400" b="1" i="0" dirty="0">
                <a:effectLst/>
              </a:rPr>
              <a:t>Arrolas angústias e provações que parecem haver chegado quando as tuas resistências morais se encontram debilitadas, levando-te ao confronto entre a fé que esposas e a realidade aflitiva.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400195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Texto&#10;&#10;Descrição gerada automaticamente com confiança média">
            <a:extLst>
              <a:ext uri="{FF2B5EF4-FFF2-40B4-BE49-F238E27FC236}">
                <a16:creationId xmlns:a16="http://schemas.microsoft.com/office/drawing/2014/main" id="{10FAD6AE-E3E1-6FD5-579E-63E0C233DC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0" r="1" b="2714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799AA0-B1F4-D736-9961-5355C7271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 Capítulo - 64</a:t>
            </a:r>
          </a:p>
        </p:txBody>
      </p:sp>
    </p:spTree>
    <p:extLst>
      <p:ext uri="{BB962C8B-B14F-4D97-AF65-F5344CB8AC3E}">
        <p14:creationId xmlns:p14="http://schemas.microsoft.com/office/powerpoint/2010/main" val="1914782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EE9C81-5DAE-AFA4-07BB-D812E07C8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400" b="1" i="0" dirty="0">
                <a:effectLst/>
              </a:rPr>
              <a:t>	Pensavas que a crença que mantinhas, nobre e pura, te pouparia aos testemunhos e às vicissitudes do caminho evolutivo, passando longe dos teus passos por toda a tua existência.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1969993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0DD6A7-DDEA-FF2B-BD5B-E60B841B9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4263"/>
            <a:ext cx="10515600" cy="55694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4400" b="1" i="0" dirty="0">
                <a:effectLst/>
              </a:rPr>
              <a:t>... E agora, quando és chamado à resignação, verificas que não possuis credenciais para a santificação, tampouco as características para tornar-te exceção no processo iluminativo Pensas que Deus não mais te ouve os apelos mudos do coração nem as preces ungidas de confiança, deixando-te ao abandono, qual barco sem leme em mar proceloso.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4145853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CD7CBA-D54C-F126-F449-CDFF9C481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394"/>
            <a:ext cx="10515600" cy="605457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4400" b="1" i="0" dirty="0">
                <a:effectLst/>
              </a:rPr>
              <a:t>	Temes não suportar os contínuos embates que ora te estremunham e deprimem, fazendo-te sucumbir.</a:t>
            </a:r>
          </a:p>
          <a:p>
            <a:pPr marL="0" indent="0" algn="just">
              <a:buNone/>
            </a:pPr>
            <a:r>
              <a:rPr lang="pt-BR" sz="4400" b="1" i="0" dirty="0">
                <a:effectLst/>
              </a:rPr>
              <a:t>	Recompõe, porém, as paisagens mentais e renova-te na dor.</a:t>
            </a:r>
          </a:p>
          <a:p>
            <a:pPr marL="0" indent="0" algn="just">
              <a:buNone/>
            </a:pPr>
            <a:r>
              <a:rPr lang="pt-BR" sz="4400" b="1" i="0" dirty="0">
                <a:effectLst/>
              </a:rPr>
              <a:t>	Ninguém transita pela experiência física em regime especial, sem o encontro com a sementeira do passado ora exuberante, aguardando.</a:t>
            </a:r>
          </a:p>
          <a:p>
            <a:pPr marL="0" indent="0">
              <a:buNone/>
            </a:pP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385948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19E212-288F-4AC9-0BA9-77C2EDD65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67" y="1"/>
            <a:ext cx="10492666" cy="68579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4400" b="1" i="0" dirty="0">
                <a:effectLst/>
              </a:rPr>
              <a:t>	Cada qual vivência as necessidades mais imediatas conforme se apresentem, a fim de crescer por meio da sua superação.</a:t>
            </a:r>
          </a:p>
          <a:p>
            <a:pPr marL="0" indent="0" algn="just">
              <a:buNone/>
            </a:pPr>
            <a:r>
              <a:rPr lang="pt-BR" sz="4400" b="1" i="0" dirty="0">
                <a:effectLst/>
              </a:rPr>
              <a:t>	O cristão decidido e o espírita em particular, melhor do que outros indivíduos, sabem como transcorrem as determinações da Vida - de acordo com a sementeira dá-se a colheita. O que antes se fez reaparece na estrada do progresso para conveniente avaliação e consequente reparação ou ascese.</a:t>
            </a:r>
          </a:p>
          <a:p>
            <a:pPr marL="0" indent="0">
              <a:buNone/>
            </a:pP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064670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E05FF4-E00A-5BF4-544B-62ECE55A3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4"/>
            <a:ext cx="10515600" cy="5921408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pt-BR" sz="4800" b="1" i="0" dirty="0">
                <a:solidFill>
                  <a:srgbClr val="272727"/>
                </a:solidFill>
                <a:effectLst/>
              </a:rPr>
              <a:t>	</a:t>
            </a:r>
            <a:r>
              <a:rPr lang="pt-BR" sz="5700" b="1" i="0" dirty="0">
                <a:effectLst/>
              </a:rPr>
              <a:t>Não seja, pois, de estranhar, que te encontres em luta renhida, na qual os teus valores são postos à prova.</a:t>
            </a:r>
          </a:p>
          <a:p>
            <a:pPr marL="0" indent="0" algn="just">
              <a:buNone/>
            </a:pPr>
            <a:r>
              <a:rPr lang="pt-BR" sz="5700" b="1" i="0" dirty="0">
                <a:effectLst/>
              </a:rPr>
              <a:t>	O espinho que fere, defende a rosa, e o cascalho grosseiro guarda o diamante.</a:t>
            </a:r>
          </a:p>
          <a:p>
            <a:pPr marL="0" indent="0" algn="just">
              <a:buNone/>
            </a:pPr>
            <a:r>
              <a:rPr lang="pt-BR" sz="5700" b="1" i="0" dirty="0">
                <a:effectLst/>
              </a:rPr>
              <a:t>	Assim também, na existência de todos os seres humanos, o que pode parecer instrumento de aflição constitui proteção e defesa.</a:t>
            </a:r>
          </a:p>
          <a:p>
            <a:pPr marL="0" indent="0" algn="just">
              <a:buNone/>
            </a:pPr>
            <a:r>
              <a:rPr lang="pt-BR" sz="5700" b="1" i="0" dirty="0">
                <a:effectLst/>
              </a:rPr>
              <a:t>	Pensas que Deus não mais te ouve os apelos mudos do coração nem as preces ungidas de confiança, deixando-te ao abandono, qual barco sem leme em mar proceloso.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863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75DE11-8985-3ADB-AEF2-FE4FCBB1D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9" y="381740"/>
            <a:ext cx="10999433" cy="6045693"/>
          </a:xfrm>
        </p:spPr>
        <p:txBody>
          <a:bodyPr/>
          <a:lstStyle/>
          <a:p>
            <a:pPr marL="0" indent="0" algn="just">
              <a:buNone/>
            </a:pPr>
            <a:r>
              <a:rPr lang="pt-BR" sz="4400" b="1" i="0" dirty="0">
                <a:effectLst/>
              </a:rPr>
              <a:t>	Temes não suportar os contínuos embates que ora te estremunham e deprimem, fazendo-te sucumbir.</a:t>
            </a:r>
          </a:p>
          <a:p>
            <a:pPr marL="0" indent="0" algn="just">
              <a:buNone/>
            </a:pPr>
            <a:r>
              <a:rPr lang="pt-BR" sz="4400" b="1" i="0" dirty="0">
                <a:effectLst/>
              </a:rPr>
              <a:t>	Recompõe, porém, as paisagens mentais e renova-te na dor.</a:t>
            </a:r>
          </a:p>
          <a:p>
            <a:pPr marL="0" indent="0" algn="just">
              <a:buNone/>
            </a:pPr>
            <a:r>
              <a:rPr lang="pt-BR" sz="4400" b="1" i="0" dirty="0">
                <a:effectLst/>
              </a:rPr>
              <a:t>	Ninguém transita pela experiência física em regime especial, sem o encontro com a sementeira do passado ora exuberante, aguardando.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5113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5C261A-FE8B-53EB-02EC-1AD0D4B07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95" y="435006"/>
            <a:ext cx="11159230" cy="603681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4400" b="1" i="0" dirty="0">
                <a:effectLst/>
              </a:rPr>
              <a:t>	Cada qual vivência as necessidades mais imediatas conforme se apresentem, a fim de crescer por meio da sua superação.</a:t>
            </a:r>
          </a:p>
          <a:p>
            <a:pPr marL="0" indent="0" algn="just">
              <a:buNone/>
            </a:pPr>
            <a:r>
              <a:rPr lang="pt-BR" sz="4400" b="1" i="0" dirty="0">
                <a:effectLst/>
              </a:rPr>
              <a:t>	O cristão decidido e o espírita em particular, melhor do que outros indivíduos, sabem como transcorrem as determinações da Vida - de acordo com a sementeira dá-se a colheita. O que antes se fez reaparece na estrada do progresso para conveniente avaliação e consequente reparação ou ascese.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0720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D03347-5FEB-510B-BB2A-7E7EA9E8E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5" y="399495"/>
            <a:ext cx="10892901" cy="6027938"/>
          </a:xfrm>
        </p:spPr>
        <p:txBody>
          <a:bodyPr/>
          <a:lstStyle/>
          <a:p>
            <a:pPr marL="0" indent="0" algn="just">
              <a:buNone/>
            </a:pPr>
            <a:r>
              <a:rPr lang="pt-BR" sz="4400" b="1" i="0" dirty="0">
                <a:effectLst/>
              </a:rPr>
              <a:t>	Não seja, pois, de estranhar, que te encontres em luta renhida, na qual os teus valores são postos à prova.</a:t>
            </a:r>
          </a:p>
          <a:p>
            <a:pPr marL="0" indent="0" algn="just">
              <a:buNone/>
            </a:pPr>
            <a:r>
              <a:rPr lang="pt-BR" sz="4400" b="1" i="0" dirty="0">
                <a:effectLst/>
              </a:rPr>
              <a:t>	O espinho que fere, defende a rosa, e o cascalho grosseiro guarda o diamante.</a:t>
            </a:r>
          </a:p>
          <a:p>
            <a:pPr marL="0" indent="0" algn="just">
              <a:buNone/>
            </a:pPr>
            <a:r>
              <a:rPr lang="pt-BR" sz="4400" b="1" i="0" dirty="0">
                <a:effectLst/>
              </a:rPr>
              <a:t>	Assim também, na existência de todos os seres humanos, o que pode parecer instrumento de aflição constitui proteção e defesa.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9182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840B8-F13D-2529-DE82-78B746AD4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23" y="550416"/>
            <a:ext cx="10599199" cy="57616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400" b="1" i="0" dirty="0">
                <a:effectLst/>
              </a:rPr>
              <a:t>	Jesus foi muito claro quando elucidou que o Pai veste de cores variadas e belas os campos, oferecendo ao lírio alvura incomparável, bem como providencia o alimento para as aves do céu que não semeiam nem colhem.</a:t>
            </a:r>
          </a:p>
          <a:p>
            <a:pPr marL="0" indent="0" algn="just">
              <a:buNone/>
            </a:pPr>
            <a:r>
              <a:rPr lang="pt-BR" sz="4400" b="1" i="0" dirty="0">
                <a:effectLst/>
              </a:rPr>
              <a:t>	Por consequência, muito mais brinda aos Seus filhos humanos, que valem mais do que aqueles.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338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66189F-8AA2-A62B-2466-C8AC6D277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835936" cy="60279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4400" b="1" i="0" dirty="0">
                <a:effectLst/>
              </a:rPr>
              <a:t>	Evolução é impositivo inadiável, e todos que se encontram mergulhados no seu processo passam pelas diferentes etapas, a fim de fixarem conquistas e abrirem espaços para novos empreendimentos libertadores.</a:t>
            </a:r>
          </a:p>
          <a:p>
            <a:pPr marL="0" indent="0" algn="just">
              <a:buNone/>
            </a:pPr>
            <a:r>
              <a:rPr lang="pt-BR" sz="4400" b="1" i="0" dirty="0">
                <a:effectLst/>
              </a:rPr>
              <a:t>	Um pai humano, mesmo que destituído de sentimentos superiores, providencia o pão, o agasalho, o medicamento, o socorro para o filho, planejando-lhe a felicidade, e, não poucas vezes, empenhando-se para auxiliá-lo na conquista de um lugar ao Sol.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881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AC90FA-1AF1-5190-DEA2-D30BF0820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43" y="1617955"/>
            <a:ext cx="10848513" cy="36220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4400" b="1" dirty="0"/>
              <a:t>“Porque melhor é que </a:t>
            </a:r>
            <a:r>
              <a:rPr lang="pt-BR" sz="4400" b="1" dirty="0">
                <a:solidFill>
                  <a:srgbClr val="FF0000"/>
                </a:solidFill>
              </a:rPr>
              <a:t>padeçais</a:t>
            </a:r>
            <a:r>
              <a:rPr lang="pt-BR" sz="4400" b="1" dirty="0"/>
              <a:t> fazendo bem</a:t>
            </a:r>
          </a:p>
          <a:p>
            <a:pPr marL="0" indent="0" algn="just">
              <a:buNone/>
            </a:pPr>
            <a:r>
              <a:rPr lang="pt-BR" sz="4400" b="1" dirty="0"/>
              <a:t> (se a vontade de Deus assim o quer), do que fazendo mal.” – Pedro. </a:t>
            </a:r>
          </a:p>
          <a:p>
            <a:pPr marL="0" indent="0" algn="just">
              <a:buNone/>
            </a:pPr>
            <a:endParaRPr lang="pt-BR" sz="4400" b="1" dirty="0"/>
          </a:p>
          <a:p>
            <a:pPr marL="0" indent="0" algn="just">
              <a:buNone/>
            </a:pPr>
            <a:r>
              <a:rPr lang="pt-BR" sz="4400" i="1" dirty="0"/>
              <a:t>(1ª Epístola de Pedro, 3:17.) </a:t>
            </a:r>
          </a:p>
        </p:txBody>
      </p:sp>
    </p:spTree>
    <p:extLst>
      <p:ext uri="{BB962C8B-B14F-4D97-AF65-F5344CB8AC3E}">
        <p14:creationId xmlns:p14="http://schemas.microsoft.com/office/powerpoint/2010/main" val="1864155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A0E5A0-E50C-440E-28D4-444C4EB4B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3480"/>
            <a:ext cx="10515600" cy="541348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pt-BR" sz="4400" b="1" i="0" dirty="0">
                <a:effectLst/>
              </a:rPr>
              <a:t>O Pai celestial, muito mais sábio e generoso, brinda todos os tesouros imagináveis aos Seus filhos, facultando-lhes a conquista mediante o empenho a que se entreguem. Na Sua magnanimidade, faculta-lhes as mesmas oportunidades e condições, velando, incansável, para que as metas sejam alcançadas e a plenitude conseguida.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3008857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09F910-BA2F-B712-B2FA-B54152661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254" y="299621"/>
            <a:ext cx="10777492" cy="625875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sz="5200" b="1" i="0" dirty="0">
                <a:effectLst/>
              </a:rPr>
              <a:t>	Não te descoroçoes, portanto.</a:t>
            </a:r>
          </a:p>
          <a:p>
            <a:pPr marL="0" indent="0" algn="just">
              <a:buNone/>
            </a:pPr>
            <a:r>
              <a:rPr lang="pt-BR" sz="5200" b="1" i="0" dirty="0">
                <a:effectLst/>
              </a:rPr>
              <a:t>	Tempestade de hoje, é bonança que chegará amanhã.</a:t>
            </a:r>
          </a:p>
          <a:p>
            <a:pPr marL="0" indent="0" algn="just">
              <a:buNone/>
            </a:pPr>
            <a:r>
              <a:rPr lang="pt-BR" sz="5200" b="1" i="0" dirty="0">
                <a:effectLst/>
              </a:rPr>
              <a:t>	Estás fadado à glória estelar. Conquista, por enquanto, os pequenos espaços que se encontram vazios, e faze do sofrimento um meio de superação do egoísmo e de toda a trama sórdida que ele elabora e executa.</a:t>
            </a:r>
          </a:p>
          <a:p>
            <a:pPr marL="0" indent="0" algn="just">
              <a:buNone/>
            </a:pPr>
            <a:r>
              <a:rPr lang="pt-BR" sz="5200" b="1" i="0" dirty="0">
                <a:effectLst/>
              </a:rPr>
              <a:t>	Vence cada etapa desse processo com alegria de viver, compreendendo que ninguém chega ao topo da subida sem ultrapassar as fases iniciais das baixadas.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8888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65A659-7D90-17BB-2EDA-338F75177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969" y="523783"/>
            <a:ext cx="10625831" cy="5653180"/>
          </a:xfrm>
        </p:spPr>
        <p:txBody>
          <a:bodyPr/>
          <a:lstStyle/>
          <a:p>
            <a:pPr marL="0" indent="0" algn="just">
              <a:buNone/>
            </a:pPr>
            <a:r>
              <a:rPr lang="pt-BR" sz="4400" b="1" i="0" dirty="0">
                <a:effectLst/>
                <a:latin typeface="Times New Roman" panose="02020603050405020304" pitchFamily="18" charset="0"/>
              </a:rPr>
              <a:t>	</a:t>
            </a:r>
            <a:r>
              <a:rPr lang="pt-BR" sz="4400" b="1" i="0" dirty="0">
                <a:effectLst/>
              </a:rPr>
              <a:t>Confia em Deus em todas as situações da tua existência.</a:t>
            </a:r>
          </a:p>
          <a:p>
            <a:pPr marL="0" indent="0" algn="just">
              <a:buNone/>
            </a:pPr>
            <a:r>
              <a:rPr lang="pt-BR" sz="4400" b="1" i="0" dirty="0">
                <a:effectLst/>
              </a:rPr>
              <a:t>	Se, entregando-te a Ele, em cuja misericórdia haures forças e coragem, ainda enfrentas desaires, imagina-te o que ocorrerá sem que mantenhas forte esse élan poderoso, e te descobrirás mais vulnerável e fragilizado para os sucessivos embates do caminho de crescimento interior.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334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4139D-3378-1F9D-59E8-67AE90326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4"/>
            <a:ext cx="10515600" cy="593916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4800" b="1" i="0" dirty="0">
                <a:effectLst/>
              </a:rPr>
              <a:t>	Recorda-te que as provações que te visitam, tu as solicitaste a Deus, que as concedeu como função terapêutica para o Espírito endividado que és, conseguindo a honra de vivenciá-las.</a:t>
            </a:r>
          </a:p>
          <a:p>
            <a:pPr marL="0" indent="0" algn="just">
              <a:buNone/>
            </a:pPr>
            <a:r>
              <a:rPr lang="pt-BR" sz="4800" b="1" i="0" dirty="0">
                <a:effectLst/>
              </a:rPr>
              <a:t>	Desse modo, nunca permitas que o desencanto e a aflição te conduzam à dúvida a respeito da Sua proteção.</a:t>
            </a:r>
          </a:p>
          <a:p>
            <a:pPr marL="0" indent="0" algn="just">
              <a:buNone/>
            </a:pPr>
            <a:r>
              <a:rPr lang="pt-BR" sz="4800" b="1" i="0" dirty="0">
                <a:effectLst/>
              </a:rPr>
              <a:t>Ele, que te criou, providencia todos os recursos para que alcances a finalidade sublime para a qual nasceste.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11364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AC7D42-9B86-0401-D5AF-56B456777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108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sz="4400" b="1" i="0" dirty="0">
                <a:effectLst/>
              </a:rPr>
              <a:t>	Examinando em derredor, verificarás que não estás a sós no testemunho.</a:t>
            </a:r>
          </a:p>
          <a:p>
            <a:pPr marL="0" indent="0" algn="just">
              <a:buNone/>
            </a:pPr>
            <a:r>
              <a:rPr lang="pt-BR" sz="4400" b="1" i="0" dirty="0">
                <a:effectLst/>
              </a:rPr>
              <a:t>	Qual ocorre com esses outros, depuras-te, aprendendo o correto uso da experiência carnal, a fim de ascenderes no rumo da plenitude que te aguarda.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585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DA78E-6B9F-CACC-A338-F0FF2709E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17" y="301841"/>
            <a:ext cx="11185864" cy="6276512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pt-BR" sz="4400" b="0" i="0" u="none" strike="noStrike" baseline="0" dirty="0">
                <a:solidFill>
                  <a:srgbClr val="FF0000"/>
                </a:solidFill>
                <a:latin typeface="TimesNewRomanPSMT-Identity-H"/>
              </a:rPr>
              <a:t>264. </a:t>
            </a:r>
            <a:r>
              <a:rPr lang="pt-BR" sz="5200" b="1" i="0" u="none" strike="noStrike" baseline="0" dirty="0">
                <a:latin typeface="TimesNewRomanPSMT-Identity-H"/>
              </a:rPr>
              <a:t>Que é o que dirige o Espírito na escolha das provas que queira sofrer?</a:t>
            </a:r>
          </a:p>
          <a:p>
            <a:pPr marL="0" indent="0" algn="just">
              <a:buNone/>
            </a:pPr>
            <a:r>
              <a:rPr lang="pt-BR" sz="4400" b="0" i="0" u="none" strike="noStrike" baseline="0" dirty="0">
                <a:latin typeface="TimesNewRomanPSMT-Identity-H"/>
              </a:rPr>
              <a:t> “Ele escolhe, de acordo com a natureza de suas faltas, as que o levem à expiação destas e a progredir mais depressa. Uns, portanto, impõem a si mesmos uma vida de misérias e privações, objetivando suportá-las</a:t>
            </a:r>
            <a:r>
              <a:rPr lang="pt-BR" sz="4400" dirty="0">
                <a:latin typeface="TimesNewRomanPSMT-Identity-H"/>
              </a:rPr>
              <a:t> </a:t>
            </a:r>
            <a:r>
              <a:rPr lang="pt-BR" sz="4400" b="0" i="0" u="none" strike="noStrike" baseline="0" dirty="0">
                <a:latin typeface="TimesNewRomanPSMT-Identity-H"/>
              </a:rPr>
              <a:t>com coragem; outros preferem experimentar as tentações da riqueza e do poder, muito mais perigosas, pelos abusos e má aplicação a que podem dar lugar, pelas paixões inferiores que uma e outros desenvolvem; muitos, finalmente, se decidem a experimentar suas forças nas lutas que terão de sustentar em contacto com o vício.”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43098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4DD9A7C1-5B65-EAEF-C385-63165DF85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317882"/>
            <a:ext cx="9810750" cy="7240293"/>
          </a:xfrm>
        </p:spPr>
      </p:pic>
    </p:spTree>
    <p:extLst>
      <p:ext uri="{BB962C8B-B14F-4D97-AF65-F5344CB8AC3E}">
        <p14:creationId xmlns:p14="http://schemas.microsoft.com/office/powerpoint/2010/main" val="264714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3F3EEAE-77A1-67B4-59B2-B8C1778CF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419099"/>
            <a:ext cx="9934575" cy="6276975"/>
          </a:xfrm>
        </p:spPr>
      </p:pic>
    </p:spTree>
    <p:extLst>
      <p:ext uri="{BB962C8B-B14F-4D97-AF65-F5344CB8AC3E}">
        <p14:creationId xmlns:p14="http://schemas.microsoft.com/office/powerpoint/2010/main" val="417048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564250-685C-2931-4BE9-ACC2AF32C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1" y="319596"/>
            <a:ext cx="10670219" cy="585736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sz="44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642. </a:t>
            </a:r>
            <a:r>
              <a:rPr lang="pt-BR" sz="4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Para agradar a Deus e assegurar a sua posição futura, bastará que o homem não pratique o mal?</a:t>
            </a:r>
          </a:p>
          <a:p>
            <a:pPr marL="0" indent="0" algn="l">
              <a:buNone/>
            </a:pPr>
            <a:endParaRPr lang="pt-BR" sz="44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4400" b="0" i="1" u="none" strike="noStrike" baseline="0" dirty="0">
                <a:latin typeface="TimesNewRomanPSMT-Identity-H"/>
              </a:rPr>
              <a:t>“Não; cumpre-lhe</a:t>
            </a:r>
            <a:r>
              <a:rPr lang="pt-BR" sz="4400" i="1" dirty="0">
                <a:latin typeface="TimesNewRomanPSMT-Identity-H"/>
              </a:rPr>
              <a:t> </a:t>
            </a:r>
            <a:r>
              <a:rPr lang="pt-BR" sz="4400" b="0" i="1" u="none" strike="noStrike" baseline="0" dirty="0">
                <a:latin typeface="TimesNewRomanPSMT-Identity-H"/>
              </a:rPr>
              <a:t>fazer o bem no limite de suas forças, porquanto responderá por todo mal que haja resultado de não haver praticado o bem.”</a:t>
            </a:r>
            <a:endParaRPr lang="pt-BR" sz="4400" i="1" dirty="0"/>
          </a:p>
        </p:txBody>
      </p:sp>
    </p:spTree>
    <p:extLst>
      <p:ext uri="{BB962C8B-B14F-4D97-AF65-F5344CB8AC3E}">
        <p14:creationId xmlns:p14="http://schemas.microsoft.com/office/powerpoint/2010/main" val="2160802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EFD333-C6ED-5447-016D-0BC55DB9E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40" y="417250"/>
            <a:ext cx="11390050" cy="5797119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pt-BR" sz="17600" b="0" i="0" u="none" strike="noStrike" baseline="0" dirty="0">
                <a:solidFill>
                  <a:srgbClr val="FF0000"/>
                </a:solidFill>
                <a:latin typeface="TimesNewRomanPSMT-Identity-H"/>
              </a:rPr>
              <a:t>643. </a:t>
            </a:r>
            <a:r>
              <a:rPr lang="pt-BR" sz="17600" b="1" i="0" u="none" strike="noStrike" baseline="0" dirty="0">
                <a:latin typeface="TimesNewRomanPSMT-Identity-H"/>
              </a:rPr>
              <a:t>Haverá quem, pela sua posição, não tenha possibilidade de fazer o bem?</a:t>
            </a:r>
          </a:p>
          <a:p>
            <a:pPr marL="0" indent="0" algn="just">
              <a:buNone/>
            </a:pPr>
            <a:endParaRPr lang="pt-BR" sz="17600" b="0" i="0" u="none" strike="noStrike" baseline="0" dirty="0">
              <a:latin typeface="TimesNewRomanPSMT-Identity-H"/>
            </a:endParaRPr>
          </a:p>
          <a:p>
            <a:pPr marL="0" indent="0" algn="just">
              <a:buNone/>
            </a:pPr>
            <a:endParaRPr lang="pt-BR" sz="4400" b="0" i="0" u="none" strike="noStrike" baseline="0" dirty="0">
              <a:latin typeface="TimesNewRomanPSMT-Identity-H"/>
            </a:endParaRPr>
          </a:p>
          <a:p>
            <a:pPr marL="0" indent="0" algn="just">
              <a:buNone/>
            </a:pPr>
            <a:r>
              <a:rPr lang="pt-BR" sz="14400" b="0" i="1" u="none" strike="noStrike" baseline="0" dirty="0">
                <a:latin typeface="TimesNewRomanPSMT-Identity-H"/>
              </a:rPr>
              <a:t>“Não há quem não possa fazer o bem. Somente o egoísta nunca encontra ensejo de o praticar. Basta que se esteja em relações com outros homens para que se tenha ocasião de fazer o bem, e não há dia da existência que não ofereça, a quem não se ache cego pelo egoísmo, oportunidade de praticá-lo. Porque, fazer o bem não consiste, para o homem, apenas em ser caridoso, mas em ser útil, na medida do possível, todas as vezes que o seu concurso venha a ser necessário.”</a:t>
            </a:r>
            <a:endParaRPr lang="pt-BR" sz="14400" i="1" dirty="0"/>
          </a:p>
        </p:txBody>
      </p:sp>
    </p:spTree>
    <p:extLst>
      <p:ext uri="{BB962C8B-B14F-4D97-AF65-F5344CB8AC3E}">
        <p14:creationId xmlns:p14="http://schemas.microsoft.com/office/powerpoint/2010/main" val="287560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C10ECA-3A57-9D31-1042-8E7DF711C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903" y="1079901"/>
            <a:ext cx="11452194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400" b="1" dirty="0"/>
              <a:t>	Para amealhar recursos financeiros que será compelido a abandonar precipitadamente, o homem muitas vezes adquire deploráveis enfermidades, que lhe corroem os centros de força, trazendo a morte indesejável. </a:t>
            </a:r>
          </a:p>
        </p:txBody>
      </p:sp>
    </p:spTree>
    <p:extLst>
      <p:ext uri="{BB962C8B-B14F-4D97-AF65-F5344CB8AC3E}">
        <p14:creationId xmlns:p14="http://schemas.microsoft.com/office/powerpoint/2010/main" val="3067407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1626</Words>
  <Application>Microsoft Office PowerPoint</Application>
  <PresentationFormat>Widescreen</PresentationFormat>
  <Paragraphs>63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2" baseType="lpstr">
      <vt:lpstr>Arial</vt:lpstr>
      <vt:lpstr>Baguet Script</vt:lpstr>
      <vt:lpstr>Calibri</vt:lpstr>
      <vt:lpstr>Calibri Light</vt:lpstr>
      <vt:lpstr>Comic Sans MS</vt:lpstr>
      <vt:lpstr>Times New Roman</vt:lpstr>
      <vt:lpstr>TimesNewRomanPSMT-Identity-H</vt:lpstr>
      <vt:lpstr>Tema do Office</vt:lpstr>
      <vt:lpstr>Melhor sofrer no bem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Melhor sofrer no bem</dc:title>
  <dc:creator>Z</dc:creator>
  <cp:lastModifiedBy>Z</cp:lastModifiedBy>
  <cp:revision>34</cp:revision>
  <dcterms:created xsi:type="dcterms:W3CDTF">2023-03-19T02:18:01Z</dcterms:created>
  <dcterms:modified xsi:type="dcterms:W3CDTF">2023-03-19T22:54:17Z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2023-03-19T02:24:38Z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938f5183-47cc-4970-95a7-651457fa053e</vt:lpwstr>
  </property>
  <property fmtid="{D5CDD505-2E9C-101B-9397-08002B2CF9AE}" pid="7" name="MSIP_Label_defa4170-0d19-0005-0004-bc88714345d2_ActionId">
    <vt:lpwstr>6dcdf073-39b9-4786-aa16-f55280ca7dca</vt:lpwstr>
  </property>
  <property fmtid="{D5CDD505-2E9C-101B-9397-08002B2CF9AE}" pid="8" name="MSIP_Label_defa4170-0d19-0005-0004-bc88714345d2_ContentBits">
    <vt:lpwstr>0</vt:lpwstr>
  </property>
</Properties>
</file>