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674" r:id="rId2"/>
  </p:sldMasterIdLst>
  <p:sldIdLst>
    <p:sldId id="256" r:id="rId3"/>
    <p:sldId id="27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498393-AC3C-4F3F-A310-D5BCAB565C63}" v="548" dt="2022-04-08T22:52:16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5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21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49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5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42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3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65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81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67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8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67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96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14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74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0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8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9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7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7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8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2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4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39" r:id="rId5"/>
    <p:sldLayoutId id="2147483745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9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2" r:id="rId6"/>
    <p:sldLayoutId id="2147483667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4">
            <a:extLst>
              <a:ext uri="{FF2B5EF4-FFF2-40B4-BE49-F238E27FC236}">
                <a16:creationId xmlns:a16="http://schemas.microsoft.com/office/drawing/2014/main" id="{5BF6B02B-1E68-4EE0-9727-1D52CF28C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16">
            <a:extLst>
              <a:ext uri="{FF2B5EF4-FFF2-40B4-BE49-F238E27FC236}">
                <a16:creationId xmlns:a16="http://schemas.microsoft.com/office/drawing/2014/main" id="{2701CFAA-4639-4820-BE69-F25240BFE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12458" flipH="1">
            <a:off x="1063637" y="1037439"/>
            <a:ext cx="8701688" cy="4778176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984" y="1130740"/>
            <a:ext cx="7435763" cy="3583582"/>
          </a:xfrm>
        </p:spPr>
        <p:txBody>
          <a:bodyPr anchor="ctr">
            <a:normAutofit/>
          </a:bodyPr>
          <a:lstStyle/>
          <a:p>
            <a:r>
              <a:rPr lang="de-DE" sz="8000" dirty="0" err="1"/>
              <a:t>Recurso</a:t>
            </a:r>
            <a:r>
              <a:rPr lang="de-DE" sz="8000" dirty="0"/>
              <a:t> da </a:t>
            </a:r>
            <a:r>
              <a:rPr lang="de-DE" sz="8000" dirty="0" err="1"/>
              <a:t>Oração</a:t>
            </a:r>
            <a:endParaRPr lang="de-DE" sz="8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84900" y="5181600"/>
            <a:ext cx="4724400" cy="11358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endParaRPr lang="de-DE"/>
          </a:p>
          <a:p>
            <a:pPr>
              <a:lnSpc>
                <a:spcPct val="90000"/>
              </a:lnSpc>
            </a:pPr>
            <a:r>
              <a:rPr lang="de-DE" err="1"/>
              <a:t>Marcone</a:t>
            </a:r>
            <a:r>
              <a:rPr lang="de-DE"/>
              <a:t> S. de Brito</a:t>
            </a:r>
          </a:p>
        </p:txBody>
      </p:sp>
      <p:sp>
        <p:nvSpPr>
          <p:cNvPr id="36" name="Freeform: Shape 18">
            <a:extLst>
              <a:ext uri="{FF2B5EF4-FFF2-40B4-BE49-F238E27FC236}">
                <a16:creationId xmlns:a16="http://schemas.microsoft.com/office/drawing/2014/main" id="{432FAC0D-42B6-40E7-856C-61C0E7847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12458" flipH="1">
            <a:off x="1162008" y="1011753"/>
            <a:ext cx="8701688" cy="4778176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D643B-6FCB-2C4A-137C-31400390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29" y="673030"/>
            <a:ext cx="11105512" cy="4963173"/>
          </a:xfrm>
        </p:spPr>
        <p:txBody>
          <a:bodyPr>
            <a:normAutofit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2DFC18-6C1E-F818-E533-BAB0F548F8F6}"/>
              </a:ext>
            </a:extLst>
          </p:cNvPr>
          <p:cNvSpPr txBox="1"/>
          <p:nvPr/>
        </p:nvSpPr>
        <p:spPr>
          <a:xfrm>
            <a:off x="705634" y="810018"/>
            <a:ext cx="1093730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4800" b="1" dirty="0">
                <a:latin typeface="Consolas"/>
                <a:ea typeface="+mn-lt"/>
                <a:cs typeface="+mn-lt"/>
              </a:rPr>
              <a:t> Ela prepara o santo, sustenta o herói, inspira o pesquisador, mantém a vida, enquanto projeta luz nas paisagens em sombra ou enevoadas, que se apresentam ameaçadoras.</a:t>
            </a:r>
            <a:endParaRPr lang="pt-BR" sz="4800" b="1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3638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1D8B1-8EBB-9170-0978-A33F4454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876" y="1716867"/>
            <a:ext cx="11199457" cy="2812869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Consolas"/>
                <a:ea typeface="+mj-lt"/>
                <a:cs typeface="+mj-lt"/>
              </a:rPr>
              <a:t> Por mais te sintas pleno, não percas o hábito da oração, a fim de te manteres equilibrado.</a:t>
            </a:r>
            <a:endParaRPr lang="pt-BR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86745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29089-47BE-5D51-E96D-DF8FC516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122" y="1320209"/>
            <a:ext cx="11126389" cy="3721006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>
                <a:latin typeface="Consolas"/>
                <a:ea typeface="+mj-lt"/>
                <a:cs typeface="+mj-lt"/>
              </a:rPr>
              <a:t> Atravessando dificuldades ou enfrentando provas rudes e severas expiações, recorre-lhe ao concurso e constatarás os benefícios que te advirão.</a:t>
            </a:r>
            <a:endParaRPr lang="pt-BR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25225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5976E-7CCF-4AB2-6BE4-25D347FC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72" y="1101003"/>
            <a:ext cx="10948937" cy="3647939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>
                <a:latin typeface="Consolas"/>
                <a:ea typeface="+mj-lt"/>
                <a:cs typeface="+mj-lt"/>
              </a:rPr>
              <a:t> Para manter o ritmo de trabalho e conservar o ideal, ela é o meio mais eficaz, de ação duradoura, de que podes dispor com facilidade. </a:t>
            </a:r>
            <a:endParaRPr lang="pt-BR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73054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59B74-8E65-F59D-A530-1504D3FD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29" y="1330647"/>
            <a:ext cx="11220334" cy="3794076"/>
          </a:xfrm>
        </p:spPr>
        <p:txBody>
          <a:bodyPr>
            <a:normAutofit/>
          </a:bodyPr>
          <a:lstStyle/>
          <a:p>
            <a:pPr algn="just"/>
            <a:r>
              <a:rPr lang="pt-BR" sz="3800" dirty="0">
                <a:latin typeface="Consolas"/>
              </a:rPr>
              <a:t> Não somente te preservará as forças morais e espirituais, como atrairá a presença dos Bons Espíritos, que se fazem instrumentos de Deus para a solução de muitos problemas humanos.</a:t>
            </a:r>
            <a:endParaRPr lang="pt-BR" sz="3800" dirty="0">
              <a:latin typeface="Consolas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3409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44811-7E03-7AAB-0318-62278DABB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190" y="1424593"/>
            <a:ext cx="11230773" cy="3480924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Consolas"/>
                <a:ea typeface="+mj-lt"/>
                <a:cs typeface="+mj-lt"/>
              </a:rPr>
              <a:t> Dá prosseguimento à oração, utilizando-te da ação digna, que te manterá psiquicamente no mesmo elevado clima.</a:t>
            </a:r>
            <a:endParaRPr lang="pt-BR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68415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A7B26-D258-8ECC-7D63-B3545A63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21" y="1194949"/>
            <a:ext cx="10980252" cy="3888021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Consolas"/>
                <a:ea typeface="+mj-lt"/>
                <a:cs typeface="+mj-lt"/>
              </a:rPr>
              <a:t> Quem ora renova-se e ilumina-se, pois acende claridades íntimas que se exteriorizam mediante vibrações especiais.</a:t>
            </a:r>
            <a:endParaRPr lang="pt-BR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27876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9430A-A11C-134F-CBE6-80C746B6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68" y="1101004"/>
            <a:ext cx="11209896" cy="4483005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>
                <a:latin typeface="Consolas"/>
                <a:ea typeface="+mj-lt"/>
                <a:cs typeface="+mj-lt"/>
              </a:rPr>
              <a:t> Quando consigas experimentar o bem-estar e a alegria que se derivam da oração, buscá-la-ás com </a:t>
            </a:r>
            <a:r>
              <a:rPr lang="pt-BR" dirty="0" err="1">
                <a:latin typeface="Consolas"/>
                <a:ea typeface="+mj-lt"/>
                <a:cs typeface="+mj-lt"/>
              </a:rPr>
              <a:t>frequência,tornando</a:t>
            </a:r>
            <a:r>
              <a:rPr lang="pt-BR" dirty="0">
                <a:latin typeface="Consolas"/>
                <a:ea typeface="+mj-lt"/>
                <a:cs typeface="+mj-lt"/>
              </a:rPr>
              <a:t>-</a:t>
            </a:r>
            <a:r>
              <a:rPr lang="pt-BR" dirty="0" err="1">
                <a:latin typeface="Consolas"/>
                <a:ea typeface="+mj-lt"/>
                <a:cs typeface="+mj-lt"/>
              </a:rPr>
              <a:t>se-te</a:t>
            </a:r>
            <a:r>
              <a:rPr lang="pt-BR" dirty="0">
                <a:latin typeface="Consolas"/>
                <a:ea typeface="+mj-lt"/>
                <a:cs typeface="+mj-lt"/>
              </a:rPr>
              <a:t> linguagem poderosa de comunicação com a Vida Estuante.</a:t>
            </a:r>
            <a:endParaRPr lang="pt-BR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89413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8C0A6-3933-083A-70AC-9654A10F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14" y="1716867"/>
            <a:ext cx="11241211" cy="3157335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Consolas"/>
                <a:ea typeface="+mj-lt"/>
                <a:cs typeface="+mj-lt"/>
              </a:rPr>
              <a:t>  Envolto nas suas irradiações, diluirás todo mal que se te acerque, beneficiando os maus que de ti se aproximem.</a:t>
            </a:r>
            <a:endParaRPr lang="pt-BR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0008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957ED-EA5B-BEA7-5147-6065F223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69" y="1664675"/>
            <a:ext cx="11324717" cy="3115581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Consolas"/>
                <a:ea typeface="+mj-lt"/>
                <a:cs typeface="+mj-lt"/>
              </a:rPr>
              <a:t> De tal maneira te sentirás, que passarás a orar constantemente, tornando tua existência um estado de prece.</a:t>
            </a:r>
            <a:endParaRPr lang="pt-BR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9028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A5401-0B6B-AF2C-84CB-CF517714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0176" y="558209"/>
            <a:ext cx="5531431" cy="5756486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>
                <a:latin typeface="Consolas"/>
                <a:ea typeface="+mj-lt"/>
                <a:cs typeface="+mj-lt"/>
              </a:rPr>
              <a:t>Pelo espírito: Joanna de </a:t>
            </a:r>
            <a:r>
              <a:rPr lang="pt-BR" dirty="0" err="1">
                <a:latin typeface="Consolas"/>
                <a:ea typeface="+mj-lt"/>
                <a:cs typeface="+mj-lt"/>
              </a:rPr>
              <a:t>Ângelis</a:t>
            </a:r>
            <a:endParaRPr lang="pt-BR">
              <a:latin typeface="Consolas"/>
            </a:endParaRPr>
          </a:p>
          <a:p>
            <a:pPr algn="just"/>
            <a:r>
              <a:rPr lang="pt-BR" dirty="0" err="1">
                <a:latin typeface="Consolas"/>
                <a:ea typeface="+mj-lt"/>
                <a:cs typeface="+mj-lt"/>
              </a:rPr>
              <a:t>Medium</a:t>
            </a:r>
            <a:r>
              <a:rPr lang="pt-BR" dirty="0">
                <a:latin typeface="Consolas"/>
                <a:ea typeface="+mj-lt"/>
                <a:cs typeface="+mj-lt"/>
              </a:rPr>
              <a:t>: Divaldo Pereira Franco</a:t>
            </a:r>
            <a:endParaRPr lang="pt-BR">
              <a:latin typeface="Consolas"/>
            </a:endParaRPr>
          </a:p>
          <a:p>
            <a:pPr algn="just"/>
            <a:r>
              <a:rPr lang="pt-BR" dirty="0">
                <a:latin typeface="Consolas"/>
                <a:ea typeface="+mj-lt"/>
                <a:cs typeface="+mj-lt"/>
              </a:rPr>
              <a:t>Livro: Momentos de Saúde</a:t>
            </a:r>
            <a:endParaRPr lang="pt-BR" dirty="0">
              <a:latin typeface="Consolas"/>
            </a:endParaRPr>
          </a:p>
          <a:p>
            <a:br>
              <a:rPr lang="pt-BR" dirty="0"/>
            </a:br>
            <a:endParaRPr lang="pt-BR"/>
          </a:p>
        </p:txBody>
      </p:sp>
      <p:pic>
        <p:nvPicPr>
          <p:cNvPr id="4" name="Imagem 4" descr="Uma imagem contendo foto, geladeira, placa, velho&#10;&#10;Descrição gerada automaticamente">
            <a:extLst>
              <a:ext uri="{FF2B5EF4-FFF2-40B4-BE49-F238E27FC236}">
                <a16:creationId xmlns:a16="http://schemas.microsoft.com/office/drawing/2014/main" id="{398696FD-32E2-AD53-99E6-2C820FC06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924" y="559807"/>
            <a:ext cx="4454568" cy="5467088"/>
          </a:xfrm>
        </p:spPr>
      </p:pic>
    </p:spTree>
    <p:extLst>
      <p:ext uri="{BB962C8B-B14F-4D97-AF65-F5344CB8AC3E}">
        <p14:creationId xmlns:p14="http://schemas.microsoft.com/office/powerpoint/2010/main" val="2120027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1A4CA-7E44-83D7-47F3-ACEB0CF9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246" y="850482"/>
            <a:ext cx="11168142" cy="4545637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>
                <a:latin typeface="Consolas"/>
                <a:ea typeface="+mj-lt"/>
                <a:cs typeface="+mj-lt"/>
              </a:rPr>
              <a:t> Recorre à oração em todos os momentos da vida. Na saúde e na doença, na alegria e na tristeza, na riqueza e sem recursos, no êxito e no fracasso, ora confiante na resposta divina.</a:t>
            </a:r>
            <a:endParaRPr lang="pt-BR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91458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5FC11-FD73-FCAB-91BF-40E29A467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19" y="1142757"/>
            <a:ext cx="10844555" cy="3386978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>
                <a:latin typeface="Consolas"/>
                <a:ea typeface="+mj-lt"/>
                <a:cs typeface="+mj-lt"/>
              </a:rPr>
              <a:t> Orando, elevar-te-ás, e na energia da prece receberás tudo quanto se te tornará necessário para prosseguires lutando e lograres a vitória.</a:t>
            </a:r>
            <a:endParaRPr lang="pt-BR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37040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AE71B-E0B7-4A8E-4CE1-A37CDEBD8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60" y="558209"/>
            <a:ext cx="11220334" cy="5464211"/>
          </a:xfrm>
        </p:spPr>
        <p:txBody>
          <a:bodyPr>
            <a:normAutofit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4687CC6-7609-403C-FF18-CF993992152F}"/>
              </a:ext>
            </a:extLst>
          </p:cNvPr>
          <p:cNvSpPr txBox="1"/>
          <p:nvPr/>
        </p:nvSpPr>
        <p:spPr>
          <a:xfrm>
            <a:off x="601251" y="1342374"/>
            <a:ext cx="1091643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4800" b="1" dirty="0">
                <a:latin typeface="Consolas"/>
                <a:ea typeface="+mn-lt"/>
                <a:cs typeface="+mn-lt"/>
              </a:rPr>
              <a:t>  A criatura busca Deus pela oração e Ele responde-lhe mediante a intuição do que fazer, de como fazer e para que, fazendo, seja feliz.</a:t>
            </a:r>
            <a:endParaRPr lang="pt-BR" sz="4800" b="1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2344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47F-7333-A63F-22B9-0EBD04F0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80" y="746099"/>
            <a:ext cx="10948938" cy="5265883"/>
          </a:xfrm>
        </p:spPr>
        <p:txBody>
          <a:bodyPr>
            <a:normAutofit fontScale="90000"/>
          </a:bodyPr>
          <a:lstStyle/>
          <a:p>
            <a:pPr algn="just"/>
            <a:br>
              <a:rPr lang="pt-BR" sz="6000" dirty="0">
                <a:latin typeface="Modern Love"/>
                <a:ea typeface="+mj-lt"/>
                <a:cs typeface="+mj-lt"/>
              </a:rPr>
            </a:br>
            <a:br>
              <a:rPr lang="pt-BR" sz="6000" dirty="0">
                <a:latin typeface="Modern Love"/>
                <a:ea typeface="+mj-lt"/>
                <a:cs typeface="+mj-lt"/>
              </a:rPr>
            </a:br>
            <a:r>
              <a:rPr lang="pt-BR" sz="6000" dirty="0">
                <a:latin typeface="Consolas"/>
                <a:ea typeface="+mj-lt"/>
                <a:cs typeface="+mj-lt"/>
              </a:rPr>
              <a:t> A oração é o recurso mirífico mais acessível para permitir à criatura comunicação com o Criador.</a:t>
            </a:r>
            <a:r>
              <a:rPr lang="pt-BR" sz="6000" dirty="0">
                <a:latin typeface="Consolas"/>
                <a:cs typeface="Arial"/>
              </a:rPr>
              <a:t> </a:t>
            </a:r>
            <a:br>
              <a:rPr lang="pt-BR" dirty="0">
                <a:latin typeface="Consolas"/>
              </a:rPr>
            </a:br>
            <a:br>
              <a:rPr lang="pt-BR" dirty="0">
                <a:latin typeface="Consolas"/>
              </a:rPr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0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8F2D9-89BA-3100-7BA0-D4719E1D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7" y="913114"/>
            <a:ext cx="11334560" cy="4375640"/>
          </a:xfrm>
        </p:spPr>
        <p:txBody>
          <a:bodyPr>
            <a:normAutofit fontScale="90000"/>
          </a:bodyPr>
          <a:lstStyle/>
          <a:p>
            <a:pPr algn="just"/>
            <a:r>
              <a:rPr lang="pt-BR" b="0" dirty="0">
                <a:latin typeface="Consolas"/>
                <a:ea typeface="+mj-lt"/>
                <a:cs typeface="+mj-lt"/>
              </a:rPr>
              <a:t>  </a:t>
            </a:r>
            <a:r>
              <a:rPr lang="pt-BR" dirty="0">
                <a:latin typeface="Consolas"/>
                <a:ea typeface="+mj-lt"/>
                <a:cs typeface="+mj-lt"/>
              </a:rPr>
              <a:t>Ponte invisível de energias sutis, faculta a união da alma com o Genitor Divino, por cujo meio esta haure as forças e a inspiração para os cometimentos difíceis da existência.</a:t>
            </a:r>
            <a:endParaRPr lang="pt-BR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5773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3D21F-C97D-AA38-ECDB-B937013E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82" y="558209"/>
            <a:ext cx="11127731" cy="5626902"/>
          </a:xfrm>
        </p:spPr>
        <p:txBody>
          <a:bodyPr>
            <a:normAutofit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1491CDB-C868-A965-B1A9-8B3B4FCB63F9}"/>
              </a:ext>
            </a:extLst>
          </p:cNvPr>
          <p:cNvSpPr txBox="1"/>
          <p:nvPr/>
        </p:nvSpPr>
        <p:spPr>
          <a:xfrm>
            <a:off x="598715" y="674915"/>
            <a:ext cx="11168742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/>
          </a:p>
          <a:p>
            <a:pPr algn="just"/>
            <a:r>
              <a:rPr lang="pt-BR" sz="4800" b="1" dirty="0">
                <a:latin typeface="Consolas"/>
                <a:ea typeface="+mn-lt"/>
                <a:cs typeface="+mn-lt"/>
              </a:rPr>
              <a:t> Não altera o campo de lutas, nem impede os testemunhos que favorecem a evolução.</a:t>
            </a:r>
          </a:p>
          <a:p>
            <a:pPr algn="just"/>
            <a:r>
              <a:rPr lang="pt-BR" sz="4800" b="1" dirty="0">
                <a:latin typeface="Consolas"/>
                <a:ea typeface="+mn-lt"/>
                <a:cs typeface="+mn-lt"/>
              </a:rPr>
              <a:t> Entretanto, brinda resistências para os embates, encorajando e vitalizando sempre.</a:t>
            </a:r>
            <a:endParaRPr lang="pt-BR" sz="4800" b="1">
              <a:latin typeface="Consolas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151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6E104-58B9-2A0F-D90C-7D021CB2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37" y="1101003"/>
            <a:ext cx="10823677" cy="3731445"/>
          </a:xfrm>
        </p:spPr>
        <p:txBody>
          <a:bodyPr>
            <a:normAutofit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43DC5E-6ED4-79FA-E525-6CE498B07D4C}"/>
              </a:ext>
            </a:extLst>
          </p:cNvPr>
          <p:cNvSpPr txBox="1"/>
          <p:nvPr/>
        </p:nvSpPr>
        <p:spPr>
          <a:xfrm>
            <a:off x="674319" y="1582455"/>
            <a:ext cx="10843362" cy="31304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4800" b="1" dirty="0">
                <a:latin typeface="Consolas"/>
                <a:ea typeface="+mn-lt"/>
                <a:cs typeface="+mn-lt"/>
              </a:rPr>
              <a:t>  Amplia a visão da realidade, ao tempo em que robustece o entusiasmo de quem se lhe entrega.</a:t>
            </a:r>
            <a:endParaRPr lang="pt-BR" sz="4800" b="1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6069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A19C4-8622-8406-98C4-4B11EC0F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89" y="1017496"/>
            <a:ext cx="10781923" cy="3230406"/>
          </a:xfrm>
        </p:spPr>
        <p:txBody>
          <a:bodyPr>
            <a:normAutofit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E0DA7CE-F242-FA38-3916-649805273C3B}"/>
              </a:ext>
            </a:extLst>
          </p:cNvPr>
          <p:cNvSpPr txBox="1"/>
          <p:nvPr/>
        </p:nvSpPr>
        <p:spPr>
          <a:xfrm>
            <a:off x="486428" y="1530264"/>
            <a:ext cx="11417471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4800" b="1" dirty="0">
                <a:latin typeface="Consolas"/>
                <a:ea typeface="+mn-lt"/>
                <a:cs typeface="+mn-lt"/>
              </a:rPr>
              <a:t> Modifica a compreensão e o modo de encarar-se os acontecimentos, produzindo sintonia com o Divino Pensamento, que tudo governa.</a:t>
            </a:r>
            <a:endParaRPr lang="pt-BR" sz="4800" b="1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9615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137B6-FD89-E424-2400-0CB41716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36" y="1863004"/>
            <a:ext cx="11126389" cy="1508075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Consolas"/>
                <a:ea typeface="+mj-lt"/>
                <a:cs typeface="+mj-lt"/>
              </a:rPr>
              <a:t>Quem ora supera tensões e penetra-se de paz</a:t>
            </a:r>
            <a:endParaRPr lang="pt-BR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0076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576C5-9F05-6D38-02B3-1337E7F3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07" y="558209"/>
            <a:ext cx="11282964" cy="5265884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>
                <a:latin typeface="Consolas"/>
                <a:ea typeface="+mj-lt"/>
                <a:cs typeface="+mj-lt"/>
              </a:rPr>
              <a:t> A oração cria as condições e as circunstâncias para a meditação, que projeta o psiquismo nas esferas elevadas, assim equilibrando a saúde e as aspirações, por melhor orientar o sentido da existência e a programática da reencarnação.</a:t>
            </a:r>
            <a:endParaRPr lang="pt-BR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0972239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theme/theme2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22</vt:i4>
      </vt:variant>
    </vt:vector>
  </HeadingPairs>
  <TitlesOfParts>
    <vt:vector size="24" baseType="lpstr">
      <vt:lpstr>ChitchatVTI</vt:lpstr>
      <vt:lpstr>BrushVTI</vt:lpstr>
      <vt:lpstr>Recurso da Oração</vt:lpstr>
      <vt:lpstr>Pelo espírito: Joanna de Ângelis Medium: Divaldo Pereira Franco Livro: Momentos de Saúde  </vt:lpstr>
      <vt:lpstr>   A oração é o recurso mirífico mais acessível para permitir à criatura comunicação com o Criador.      </vt:lpstr>
      <vt:lpstr>  Ponte invisível de energias sutis, faculta a união da alma com o Genitor Divino, por cujo meio esta haure as forças e a inspiração para os cometimentos difíceis da existência.</vt:lpstr>
      <vt:lpstr>    </vt:lpstr>
      <vt:lpstr>   </vt:lpstr>
      <vt:lpstr>   </vt:lpstr>
      <vt:lpstr>Quem ora supera tensões e penetra-se de paz</vt:lpstr>
      <vt:lpstr> A oração cria as condições e as circunstâncias para a meditação, que projeta o psiquismo nas esferas elevadas, assim equilibrando a saúde e as aspirações, por melhor orientar o sentido da existência e a programática da reencarnação.</vt:lpstr>
      <vt:lpstr>   </vt:lpstr>
      <vt:lpstr> Por mais te sintas pleno, não percas o hábito da oração, a fim de te manteres equilibrado.</vt:lpstr>
      <vt:lpstr> Atravessando dificuldades ou enfrentando provas rudes e severas expiações, recorre-lhe ao concurso e constatarás os benefícios que te advirão.</vt:lpstr>
      <vt:lpstr> Para manter o ritmo de trabalho e conservar o ideal, ela é o meio mais eficaz, de ação duradoura, de que podes dispor com facilidade. </vt:lpstr>
      <vt:lpstr> Não somente te preservará as forças morais e espirituais, como atrairá a presença dos Bons Espíritos, que se fazem instrumentos de Deus para a solução de muitos problemas humanos.</vt:lpstr>
      <vt:lpstr> Dá prosseguimento à oração, utilizando-te da ação digna, que te manterá psiquicamente no mesmo elevado clima.</vt:lpstr>
      <vt:lpstr> Quem ora renova-se e ilumina-se, pois acende claridades íntimas que se exteriorizam mediante vibrações especiais.</vt:lpstr>
      <vt:lpstr> Quando consigas experimentar o bem-estar e a alegria que se derivam da oração, buscá-la-ás com frequência,tornando-se-te linguagem poderosa de comunicação com a Vida Estuante.</vt:lpstr>
      <vt:lpstr>  Envolto nas suas irradiações, diluirás todo mal que se te acerque, beneficiando os maus que de ti se aproximem.</vt:lpstr>
      <vt:lpstr> De tal maneira te sentirás, que passarás a orar constantemente, tornando tua existência um estado de prece.</vt:lpstr>
      <vt:lpstr> Recorre à oração em todos os momentos da vida. Na saúde e na doença, na alegria e na tristeza, na riqueza e sem recursos, no êxito e no fracasso, ora confiante na resposta divina.</vt:lpstr>
      <vt:lpstr> Orando, elevar-te-ás, e na energia da prece receberás tudo quanto se te tornará necessário para prosseguires lutando e lograres a vitória.</vt:lpstr>
      <vt:lpstr>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262</cp:revision>
  <dcterms:created xsi:type="dcterms:W3CDTF">2022-04-08T22:07:47Z</dcterms:created>
  <dcterms:modified xsi:type="dcterms:W3CDTF">2022-04-08T23:56:26Z</dcterms:modified>
</cp:coreProperties>
</file>