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63" r:id="rId3"/>
    <p:sldId id="257" r:id="rId4"/>
    <p:sldId id="258" r:id="rId5"/>
    <p:sldId id="259" r:id="rId6"/>
    <p:sldId id="260" r:id="rId7"/>
    <p:sldId id="261" r:id="rId8"/>
    <p:sldId id="262" r:id="rId9"/>
    <p:sldId id="267"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2T12:24:35.47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76437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50988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421672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907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121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933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968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448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5420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71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3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1/22/2023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69378236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80">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Shape 182">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5" name="Picture 3" descr="Visão superior de um plano de fundo respingado com cores">
            <a:extLst>
              <a:ext uri="{FF2B5EF4-FFF2-40B4-BE49-F238E27FC236}">
                <a16:creationId xmlns:a16="http://schemas.microsoft.com/office/drawing/2014/main" id="{BCFD705A-5165-167D-E145-D309A078E286}"/>
              </a:ext>
            </a:extLst>
          </p:cNvPr>
          <p:cNvPicPr>
            <a:picLocks noChangeAspect="1"/>
          </p:cNvPicPr>
          <p:nvPr/>
        </p:nvPicPr>
        <p:blipFill rotWithShape="1">
          <a:blip r:embed="rId2">
            <a:alphaModFix amt="55000"/>
          </a:blip>
          <a:srcRect t="4803" b="6691"/>
          <a:stretch/>
        </p:blipFill>
        <p:spPr>
          <a:xfrm>
            <a:off x="21" y="-26669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ítulo 1">
            <a:extLst>
              <a:ext uri="{FF2B5EF4-FFF2-40B4-BE49-F238E27FC236}">
                <a16:creationId xmlns:a16="http://schemas.microsoft.com/office/drawing/2014/main" id="{240A8224-677D-06D7-AB7B-0FD5B32F6794}"/>
              </a:ext>
            </a:extLst>
          </p:cNvPr>
          <p:cNvSpPr>
            <a:spLocks noGrp="1"/>
          </p:cNvSpPr>
          <p:nvPr>
            <p:ph type="ctrTitle"/>
          </p:nvPr>
        </p:nvSpPr>
        <p:spPr>
          <a:xfrm>
            <a:off x="1524000" y="1026747"/>
            <a:ext cx="9144000" cy="2387600"/>
          </a:xfrm>
        </p:spPr>
        <p:txBody>
          <a:bodyPr>
            <a:normAutofit/>
          </a:bodyPr>
          <a:lstStyle/>
          <a:p>
            <a:pPr algn="ctr"/>
            <a:r>
              <a:rPr lang="pt-BR" sz="8000" dirty="0">
                <a:solidFill>
                  <a:schemeClr val="bg1"/>
                </a:solidFill>
              </a:rPr>
              <a:t>Perdoa-te</a:t>
            </a:r>
          </a:p>
        </p:txBody>
      </p:sp>
      <p:sp>
        <p:nvSpPr>
          <p:cNvPr id="3" name="Subtítulo 2">
            <a:extLst>
              <a:ext uri="{FF2B5EF4-FFF2-40B4-BE49-F238E27FC236}">
                <a16:creationId xmlns:a16="http://schemas.microsoft.com/office/drawing/2014/main" id="{53D19C47-DB66-DB04-BF8C-D5D7C4692058}"/>
              </a:ext>
            </a:extLst>
          </p:cNvPr>
          <p:cNvSpPr>
            <a:spLocks noGrp="1"/>
          </p:cNvSpPr>
          <p:nvPr>
            <p:ph type="subTitle" idx="1"/>
          </p:nvPr>
        </p:nvSpPr>
        <p:spPr>
          <a:xfrm>
            <a:off x="8427956" y="4441094"/>
            <a:ext cx="3648634" cy="758733"/>
          </a:xfrm>
        </p:spPr>
        <p:txBody>
          <a:bodyPr>
            <a:normAutofit/>
          </a:bodyPr>
          <a:lstStyle/>
          <a:p>
            <a:pPr algn="ctr"/>
            <a:r>
              <a:rPr lang="pt-BR" sz="4000" b="1" dirty="0">
                <a:solidFill>
                  <a:srgbClr val="FFFF00"/>
                </a:solidFill>
              </a:rPr>
              <a:t>Marcone S. de Brito</a:t>
            </a:r>
          </a:p>
        </p:txBody>
      </p:sp>
      <p:sp>
        <p:nvSpPr>
          <p:cNvPr id="201"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50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A22926E-9AF2-EFB0-1CD6-D7D0EBB3336C}"/>
              </a:ext>
            </a:extLst>
          </p:cNvPr>
          <p:cNvSpPr>
            <a:spLocks noGrp="1"/>
          </p:cNvSpPr>
          <p:nvPr>
            <p:ph idx="1"/>
          </p:nvPr>
        </p:nvSpPr>
        <p:spPr/>
        <p:txBody>
          <a:bodyPr>
            <a:normAutofit lnSpcReduction="10000"/>
          </a:bodyPr>
          <a:lstStyle/>
          <a:p>
            <a:pPr marL="0" indent="0" algn="jus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Toda vez em que a culpa não emerge de maneira consciente, são liberados conflitos que a mascaram, levando a inquietações e sofrimentos sem aparentes causas.</a:t>
            </a:r>
          </a:p>
          <a:p>
            <a:pPr marL="0" indent="0" algn="just">
              <a:buNone/>
            </a:pP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Todas as criaturas cometem erros de maior ou menor gravidade, alguns dos quais são arquivados no inconsciente, antes mesmo de passarem por uma análise de profundidade em tomo dos males produzidos, seja de referência à própria pessoa ou a outrem.</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81928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E38A478-4802-7656-4647-7E60950065D1}"/>
              </a:ext>
            </a:extLst>
          </p:cNvPr>
          <p:cNvSpPr>
            <a:spLocks noGrp="1"/>
          </p:cNvSpPr>
          <p:nvPr>
            <p:ph idx="1"/>
          </p:nvPr>
        </p:nvSpPr>
        <p:spPr/>
        <p:txBody>
          <a:bodyPr>
            <a:normAutofit fontScale="92500"/>
          </a:bodyPr>
          <a:lstStyle/>
          <a:p>
            <a:pPr marL="0" indent="0" algn="just" fontAlgn="base">
              <a:spcAft>
                <a:spcPts val="2025"/>
              </a:spcAft>
              <a:buNone/>
            </a:pPr>
            <a:r>
              <a:rPr lang="pt-BR" sz="3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Cedo ou tarde, ressumam de maneira inquietadora, produzindo mal-estar, inquietação, insatisfação pessoal, em caminho de transtorno de conduta.</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sz="3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 culpa é sempre responsável por vários processos neuróticos, que deve ser enfrentada com serenidade e altivez.</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51370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B0C0D6B-FAEF-39FE-6149-05E6860F9F17}"/>
              </a:ext>
            </a:extLst>
          </p:cNvPr>
          <p:cNvSpPr>
            <a:spLocks noGrp="1"/>
          </p:cNvSpPr>
          <p:nvPr>
            <p:ph idx="1"/>
          </p:nvPr>
        </p:nvSpPr>
        <p:spPr/>
        <p:txBody>
          <a:bodyPr>
            <a:normAutofit lnSpcReduction="10000"/>
          </a:bodyPr>
          <a:lstStyle/>
          <a:p>
            <a:pPr marL="0" indent="0" algn="just" fontAlgn="base">
              <a:spcAft>
                <a:spcPts val="2025"/>
              </a:spcAft>
              <a:buNone/>
            </a:pPr>
            <a:r>
              <a:rPr lang="pt-BR" sz="3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Ninguém se pode considerar irretocável enquanto no processo da evolução.</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sz="3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Mesmo aquele que segue retamente o caminho do bem está sujeito a alternância de conduta, tendo em vista os desafios que se apresentam e o estado emocional do momento.</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275147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7283FB9-3156-99AA-5827-C49AC2CD5F22}"/>
              </a:ext>
            </a:extLst>
          </p:cNvPr>
          <p:cNvSpPr>
            <a:spLocks noGrp="1"/>
          </p:cNvSpPr>
          <p:nvPr>
            <p:ph idx="1"/>
          </p:nvPr>
        </p:nvSpPr>
        <p:spPr/>
        <p:txBody>
          <a:bodyPr>
            <a:normAutofit fontScale="92500"/>
          </a:bodyPr>
          <a:lstStyle/>
          <a:p>
            <a:pPr marL="0" indent="0" algn="just" fontAlgn="base">
              <a:spcAft>
                <a:spcPts val="2025"/>
              </a:spcAft>
              <a:buNone/>
            </a:pPr>
            <a:r>
              <a:rPr lang="pt-BR" sz="1800" dirty="0">
                <a:solidFill>
                  <a:srgbClr val="333333"/>
                </a:solidFill>
                <a:effectLst/>
                <a:latin typeface="Arial" panose="020B0604020202020204" pitchFamily="34" charset="0"/>
                <a:ea typeface="Times New Roman" panose="02020603050405020304" pitchFamily="18" charset="0"/>
              </a:rPr>
              <a:t>   </a:t>
            </a:r>
            <a:r>
              <a:rPr lang="pt-BR" sz="3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Há períodos em que o bem-estar a tudo enfrenta com alegria e naturalidade, enquanto que, noutras ocasiões, os mesmos incidentes produzem distúrbios e reações imprevisíveis.</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sz="3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Todos podem errar, e isso acontece amiúde, tendo o dever de perdoar-se, não permanecendo no       equívoco, ao tempo em que se esforcem para reparar o mal que fizeram.</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87752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96771B1-48EB-AFCB-5C53-CAFDB9CB299D}"/>
              </a:ext>
            </a:extLst>
          </p:cNvPr>
          <p:cNvSpPr>
            <a:spLocks noGrp="1"/>
          </p:cNvSpPr>
          <p:nvPr>
            <p:ph idx="1"/>
          </p:nvPr>
        </p:nvSpPr>
        <p:spPr/>
        <p:txBody>
          <a:bodyPr>
            <a:normAutofit lnSpcReduction="10000"/>
          </a:bodyPr>
          <a:lstStyle/>
          <a:p>
            <a:pPr marL="0" indent="0" algn="jus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Muitos males são ao próprio indivíduo feitos, produzindo remorso, vergonha, ressentimento, sem que haja coragem para revivê-los e liberar-se dos seus efeitos danosos.</a:t>
            </a:r>
          </a:p>
          <a:p>
            <a:pPr marL="0" indent="0" algn="just">
              <a:buNone/>
            </a:pPr>
            <a:endParaRPr lang="pt-BR" dirty="0">
              <a:solidFill>
                <a:srgbClr val="333333"/>
              </a:solidFill>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Uma reflexão em tomo da humanidade de que cada qual é possuidor, permitir-lhe-á entender que existem razões que o levam a reagir, quando deveria agir, a revidar, quando seria melhor desculpar, a fazer o mal, quando lhe cumpriria fazer o bem…</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sz="1800" dirty="0">
              <a:effectLst/>
              <a:latin typeface="Times New Roman" panose="02020603050405020304" pitchFamily="18" charset="0"/>
              <a:ea typeface="Times New Roman" panose="02020603050405020304" pitchFamily="18" charset="0"/>
            </a:endParaRPr>
          </a:p>
          <a:p>
            <a:pPr marL="0" indent="0">
              <a:buNone/>
            </a:pPr>
            <a:endParaRPr lang="pt-BR" dirty="0"/>
          </a:p>
        </p:txBody>
      </p:sp>
    </p:spTree>
    <p:extLst>
      <p:ext uri="{BB962C8B-B14F-4D97-AF65-F5344CB8AC3E}">
        <p14:creationId xmlns:p14="http://schemas.microsoft.com/office/powerpoint/2010/main" val="289704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CBB9C6-F79B-3669-1CAD-3F14EE2DD920}"/>
              </a:ext>
            </a:extLst>
          </p:cNvPr>
          <p:cNvSpPr>
            <a:spLocks noGrp="1"/>
          </p:cNvSpPr>
          <p:nvPr>
            <p:ph idx="1"/>
          </p:nvPr>
        </p:nvSpPr>
        <p:spPr/>
        <p:txBody>
          <a:bodyPr>
            <a:normAutofit fontScale="92500" lnSpcReduction="20000"/>
          </a:bodyPr>
          <a:lstStyle/>
          <a:p>
            <a:pPr marL="0" indent="0" algn="just">
              <a:buNone/>
            </a:pPr>
            <a:r>
              <a:rPr lang="pt-BR" sz="3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 terapia moral pelo auto-perdão impõe-se como indispensável para a recuperação do equilíbrio emocional e o respeito por si mesmo.</a:t>
            </a:r>
          </a:p>
          <a:p>
            <a:pPr marL="0" indent="0" algn="just">
              <a:buNone/>
            </a:pP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Torna-se essencial, portanto, uma reavaliação da ocorrência, num exame sincero e honesto em torno do acontecimento, diluindo-o racionalmente e predispondo-se a dar-se uma nova oportunidade, de forma que supere a culpa e mantenha-se em estado de paz interior.</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271404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489E17D-522D-1527-AEED-68BAB8B561DD}"/>
              </a:ext>
            </a:extLst>
          </p:cNvPr>
          <p:cNvSpPr>
            <a:spLocks noGrp="1"/>
          </p:cNvSpPr>
          <p:nvPr>
            <p:ph idx="1"/>
          </p:nvPr>
        </p:nvSpPr>
        <p:spPr>
          <a:xfrm>
            <a:off x="838200" y="1929384"/>
            <a:ext cx="10515600" cy="4586826"/>
          </a:xfrm>
        </p:spPr>
        <p:txBody>
          <a:bodyPr>
            <a:noAutofit/>
          </a:bodyPr>
          <a:lstStyle/>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rPr>
              <a:t>O autoperdão é essencial para uma existência emocional tranquila.</a:t>
            </a:r>
            <a:endParaRPr lang="pt-BR" dirty="0">
              <a:effectLst/>
              <a:latin typeface="Times New Roman" panose="02020603050405020304" pitchFamily="18" charset="0"/>
              <a:ea typeface="Times New Roman" panose="02020603050405020304" pitchFamily="18" charset="0"/>
            </a:endParaRPr>
          </a:p>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rPr>
              <a:t>Todos têm o dever de perdoar-se, buscando não reincidir no mesmo compromisso negativo, desamarrando-se dos cipós constringentes do remorso.</a:t>
            </a:r>
            <a:endParaRPr lang="pt-BR" dirty="0">
              <a:effectLst/>
              <a:latin typeface="Times New Roman" panose="02020603050405020304" pitchFamily="18" charset="0"/>
              <a:ea typeface="Times New Roman" panose="02020603050405020304" pitchFamily="18" charset="0"/>
            </a:endParaRPr>
          </a:p>
          <a:p>
            <a:pPr marL="0" indent="0">
              <a:buNone/>
            </a:pPr>
            <a:r>
              <a:rPr lang="pt-BR" dirty="0">
                <a:solidFill>
                  <a:srgbClr val="333333"/>
                </a:solidFill>
                <a:effectLst/>
                <a:latin typeface="Arial" panose="020B0604020202020204" pitchFamily="34" charset="0"/>
                <a:ea typeface="Calibri" panose="020F0502020204030204" pitchFamily="34" charset="0"/>
              </a:rPr>
              <a:t>Seja qual for a gravidade do ato infeliz, é possível repará-lo quando se está disposto a fazê-lo, recobrando o bom humor e a alegria de viver.</a:t>
            </a:r>
            <a:endParaRPr lang="pt-BR" dirty="0"/>
          </a:p>
        </p:txBody>
      </p:sp>
    </p:spTree>
    <p:extLst>
      <p:ext uri="{BB962C8B-B14F-4D97-AF65-F5344CB8AC3E}">
        <p14:creationId xmlns:p14="http://schemas.microsoft.com/office/powerpoint/2010/main" val="1028749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D990F3C-9D48-B4F9-A82B-76A4C7DD1E4F}"/>
              </a:ext>
            </a:extLst>
          </p:cNvPr>
          <p:cNvSpPr>
            <a:spLocks noGrp="1"/>
          </p:cNvSpPr>
          <p:nvPr>
            <p:ph idx="1"/>
          </p:nvPr>
        </p:nvSpPr>
        <p:spPr/>
        <p:txBody>
          <a:bodyPr/>
          <a:lstStyle/>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Em face do autoperdão, da necessidade de paz interior inadiável, surge o desafio do perdão ao próximo, àquele que se tem transformado em algoz, em adversário contínuo da paz.</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Uma postura psicológica ajuda de maneira eficaz e rápida o processo do perdão, que consiste na análise do ato, tendo em vista que o outro, o perseguidor, está enfermo, que ele é infeliz, que a sua peçonha caracteriza-lhe o estado de inferioridade.</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576750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B5DE398-56CF-CFF7-FC19-B142C08EA5D4}"/>
              </a:ext>
            </a:extLst>
          </p:cNvPr>
          <p:cNvSpPr>
            <a:spLocks noGrp="1"/>
          </p:cNvSpPr>
          <p:nvPr>
            <p:ph idx="1"/>
          </p:nvPr>
        </p:nvSpPr>
        <p:spPr/>
        <p:txBody>
          <a:bodyPr>
            <a:normAutofit fontScale="47500" lnSpcReduction="20000"/>
          </a:bodyPr>
          <a:lstStyle/>
          <a:p>
            <a:pPr marL="0" indent="0" algn="just" fontAlgn="base">
              <a:spcAft>
                <a:spcPts val="2025"/>
              </a:spcAft>
              <a:buNone/>
            </a:pPr>
            <a:r>
              <a:rPr lang="pt-BR" sz="57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Mediante este enfoque surge um sentimento de compaixão que se desenvolve, diminuindo a reação emocional da revolta ou do ódio, ou da necessidade de revide, descendo ao mesmo nível em que ele se encontra.</a:t>
            </a:r>
            <a:endParaRPr lang="pt-BR" sz="57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sz="57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 célebre cientista norte-americano </a:t>
            </a:r>
            <a:r>
              <a:rPr lang="pt-BR" sz="57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Booker</a:t>
            </a:r>
            <a:r>
              <a:rPr lang="pt-BR" sz="57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 Washington, que sofreu perseguições inomináveis pelo fato de ser negro, e que muito ofereceu à cultura e à agricultura do seu país, asseverou com nobreza: Não permita que alguém o rebaixe tanto a ponto de você vir a odiá-lo.</a:t>
            </a:r>
            <a:endParaRPr lang="pt-BR" sz="57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28774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B2CC283-DB08-AFC3-3557-72F2DBEFCB2E}"/>
              </a:ext>
            </a:extLst>
          </p:cNvPr>
          <p:cNvSpPr>
            <a:spLocks noGrp="1"/>
          </p:cNvSpPr>
          <p:nvPr>
            <p:ph idx="1"/>
          </p:nvPr>
        </p:nvSpPr>
        <p:spPr/>
        <p:txBody>
          <a:bodyPr>
            <a:normAutofit lnSpcReduction="10000"/>
          </a:bodyPr>
          <a:lstStyle/>
          <a:p>
            <a:pPr marL="0" indent="0" algn="just" fontAlgn="base">
              <a:spcAft>
                <a:spcPts val="2025"/>
              </a:spcAft>
              <a:buNone/>
            </a:pPr>
            <a:r>
              <a:rPr lang="pt-BR" sz="3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Desejava dizer que ninguém deve aceitar a ojeriza de outrem, o seu ódio e o seu desdém a ponto de sintonizar na mesma faixa de inferioridade.</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sz="3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Permanecer acima da ofensa, não deixar-se atingir pela agressão moral, constituem o antídoto para o ódio de fácil irrupção.</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251654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Pessoa com a boca aberta&#10;&#10;Descrição gerada automaticamente com confiança média">
            <a:extLst>
              <a:ext uri="{FF2B5EF4-FFF2-40B4-BE49-F238E27FC236}">
                <a16:creationId xmlns:a16="http://schemas.microsoft.com/office/drawing/2014/main" id="{18E1B508-FFCA-EB1D-5123-F0F0C6B58E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1774" y="191645"/>
            <a:ext cx="4914899" cy="6531859"/>
          </a:xfrm>
        </p:spPr>
      </p:pic>
    </p:spTree>
    <p:extLst>
      <p:ext uri="{BB962C8B-B14F-4D97-AF65-F5344CB8AC3E}">
        <p14:creationId xmlns:p14="http://schemas.microsoft.com/office/powerpoint/2010/main" val="1093731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C483BE5-6465-BDF9-6EE3-BBE832955B1C}"/>
              </a:ext>
            </a:extLst>
          </p:cNvPr>
          <p:cNvSpPr>
            <a:spLocks noGrp="1"/>
          </p:cNvSpPr>
          <p:nvPr>
            <p:ph idx="1"/>
          </p:nvPr>
        </p:nvSpPr>
        <p:spPr/>
        <p:txBody>
          <a:bodyPr>
            <a:normAutofit lnSpcReduction="10000"/>
          </a:bodyPr>
          <a:lstStyle/>
          <a:p>
            <a:pPr marL="0" indent="0">
              <a:buNone/>
            </a:pPr>
            <a:r>
              <a:rPr lang="pt-BR" sz="2700" dirty="0">
                <a:solidFill>
                  <a:srgbClr val="333333"/>
                </a:solidFill>
                <a:effectLst/>
                <a:latin typeface="Arial" panose="020B0604020202020204" pitchFamily="34" charset="0"/>
                <a:ea typeface="Times New Roman" panose="02020603050405020304" pitchFamily="18" charset="0"/>
              </a:rPr>
              <a:t>Sem dúvida, existem os invejosos, que se comprazem em denegrir aquele a quem consideram rival, por não poderem ultrapassá-lo; também enxameiam os odientos, que não se permitem acompanhar a ascensão do próximo, optando por criar-lhes todos os embaraços possíveis; são numerosos os poltrões que detestam os lidadores, porque pensam que os colocam em postura inferior e se movimentam para dificultar-lhes a marcha ascensional; são incontáveis aqueles que perderam o respeito por si mesmos e </a:t>
            </a:r>
            <a:r>
              <a:rPr lang="pt-BR" sz="2700" dirty="0" err="1">
                <a:solidFill>
                  <a:srgbClr val="333333"/>
                </a:solidFill>
                <a:effectLst/>
                <a:latin typeface="Arial" panose="020B0604020202020204" pitchFamily="34" charset="0"/>
                <a:ea typeface="Times New Roman" panose="02020603050405020304" pitchFamily="18" charset="0"/>
              </a:rPr>
              <a:t>auto-realizam-se</a:t>
            </a:r>
            <a:r>
              <a:rPr lang="pt-BR" sz="2700" dirty="0">
                <a:solidFill>
                  <a:srgbClr val="333333"/>
                </a:solidFill>
                <a:effectLst/>
                <a:latin typeface="Arial" panose="020B0604020202020204" pitchFamily="34" charset="0"/>
                <a:ea typeface="Times New Roman" panose="02020603050405020304" pitchFamily="18" charset="0"/>
              </a:rPr>
              <a:t> agredindo os lidadores do dever e da ordem, a fim de nivelá-los em sua faixa moral inferior…</a:t>
            </a:r>
            <a:endParaRPr lang="pt-BR" sz="2700" dirty="0">
              <a:effectLst/>
              <a:latin typeface="Times New Roman" panose="02020603050405020304" pitchFamily="18" charset="0"/>
              <a:ea typeface="Times New Roman" panose="02020603050405020304" pitchFamily="18" charset="0"/>
            </a:endParaRPr>
          </a:p>
          <a:p>
            <a:pPr marL="0" indent="0">
              <a:buNone/>
            </a:pPr>
            <a:endParaRPr lang="pt-BR" dirty="0"/>
          </a:p>
        </p:txBody>
      </p:sp>
    </p:spTree>
    <p:extLst>
      <p:ext uri="{BB962C8B-B14F-4D97-AF65-F5344CB8AC3E}">
        <p14:creationId xmlns:p14="http://schemas.microsoft.com/office/powerpoint/2010/main" val="2556710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ECBEC8F-EEF4-A6F3-9F26-262E3833DEED}"/>
              </a:ext>
            </a:extLst>
          </p:cNvPr>
          <p:cNvSpPr>
            <a:spLocks noGrp="1"/>
          </p:cNvSpPr>
          <p:nvPr>
            <p:ph idx="1"/>
          </p:nvPr>
        </p:nvSpPr>
        <p:spPr/>
        <p:txBody>
          <a:bodyPr>
            <a:normAutofit fontScale="92500"/>
          </a:bodyPr>
          <a:lstStyle/>
          <a:p>
            <a:pPr marL="0" indent="0" algn="just">
              <a:buNone/>
            </a:pPr>
            <a:r>
              <a:rPr lang="pt-BR" sz="35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Deixa que a compaixão tome os teus sentimentos e envolve-os na lã da misericórdia, quanto gostarias que assim fizessem contigo, caso ainda te detivesses na situação em que eles estagiam. Perceberás que um sentimento de compreensão, embora não de conivência com o seu erro, tomará conta de ti, impulsionando-te a seguir adiante, sem que te perturbes.</a:t>
            </a:r>
            <a:endParaRPr lang="pt-BR" sz="35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3144772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8386DCB-1171-F7B7-50B4-3F204D881AB2}"/>
              </a:ext>
            </a:extLst>
          </p:cNvPr>
          <p:cNvSpPr>
            <a:spLocks noGrp="1"/>
          </p:cNvSpPr>
          <p:nvPr>
            <p:ph idx="1"/>
          </p:nvPr>
        </p:nvSpPr>
        <p:spPr/>
        <p:txBody>
          <a:bodyPr>
            <a:normAutofit fontScale="85000" lnSpcReduction="10000"/>
          </a:bodyPr>
          <a:lstStyle/>
          <a:p>
            <a:pPr marL="0" indent="0" algn="just" fontAlgn="base">
              <a:spcAft>
                <a:spcPts val="2025"/>
              </a:spcAft>
              <a:buNone/>
            </a:pPr>
            <a:r>
              <a:rPr lang="pt-BR" sz="3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Sob o acicate desses infelizes, aos quais tens o dever de compreender e de perdoar, porque não sabem o que fazem, ignorando que a si mesmos se prejudicam, seguirás confiante e invencível no rumo da montanha do progresso.</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sz="3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Ninguém escapa, na Terra, aos processos de sofrimento infligido por outrem, em face do estágio espiritual que se vive no planeta e da população que o habita ainda ser constituída por Espíritos em fases iniciais de crescimento intelecto-moral.</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161190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C01EDA4-20C8-8741-4629-95343E93ADE7}"/>
              </a:ext>
            </a:extLst>
          </p:cNvPr>
          <p:cNvSpPr>
            <a:spLocks noGrp="1"/>
          </p:cNvSpPr>
          <p:nvPr>
            <p:ph idx="1"/>
          </p:nvPr>
        </p:nvSpPr>
        <p:spPr/>
        <p:txBody>
          <a:bodyPr>
            <a:normAutofit fontScale="85000" lnSpcReduction="10000"/>
          </a:bodyPr>
          <a:lstStyle/>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Não te detenhas, porque não encontres compreensão, nem porque os teus passos tenham que enfrentar armadilhas e abismos que saberás vencer, caso não te permitas compartilhar das mesmas atitudes dos maus.</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Chegarás ao termo da jornada vitoriosamente, e isso é o que importa.</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O eminente sábio da Grécia, Sólon, costumava dizer que nada pior do que o castigo do tempo, referindo-se às ocorrências inesperadas e inevitáveis da sucessão dos dias. Nunca se sabe o que irá acontecer logo mais e como se agirá.</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3127596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58490D7-6F34-FEC4-96C6-93474A2E5877}"/>
              </a:ext>
            </a:extLst>
          </p:cNvPr>
          <p:cNvSpPr>
            <a:spLocks noGrp="1"/>
          </p:cNvSpPr>
          <p:nvPr>
            <p:ph idx="1"/>
          </p:nvPr>
        </p:nvSpPr>
        <p:spPr/>
        <p:txBody>
          <a:bodyPr>
            <a:normAutofit lnSpcReduction="10000"/>
          </a:bodyPr>
          <a:lstStyle/>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Dessa forma, faze sempre todo o bem, ajuda-te com a compaixão e o amor, alçando-te a paisagens mais nobres do que aquelas por onde deambulas por enquanto.</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Perdoa-te, portanto, perdoando, também, ao teu próximo, seja qual for o crime que haja cometido contra ti.</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fontAlgn="base">
              <a:spcAft>
                <a:spcPts val="2025"/>
              </a:spcAft>
              <a:buNone/>
            </a:pPr>
            <a:r>
              <a:rPr lang="pt-BR"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O problema será sempre de quem erra, jamais da vítima, que se depura e se enobrece.</a:t>
            </a:r>
            <a:endParaRPr lang="pt-BR"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222619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B22603A-955F-5B0E-229E-F0174E0163FB}"/>
              </a:ext>
            </a:extLst>
          </p:cNvPr>
          <p:cNvSpPr>
            <a:spLocks noGrp="1"/>
          </p:cNvSpPr>
          <p:nvPr>
            <p:ph idx="1"/>
          </p:nvPr>
        </p:nvSpPr>
        <p:spPr>
          <a:xfrm>
            <a:off x="838200" y="1929384"/>
            <a:ext cx="10515600" cy="4675602"/>
          </a:xfrm>
        </p:spPr>
        <p:txBody>
          <a:bodyPr>
            <a:normAutofit lnSpcReduction="10000"/>
          </a:bodyPr>
          <a:lstStyle/>
          <a:p>
            <a:pPr marL="0" indent="0" algn="just">
              <a:buNone/>
            </a:pPr>
            <a:r>
              <a:rPr lang="pt-BR" sz="2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Pilatos e Jesus defrontaram-se em níveis morais diferentes. A astúcia e a soberba num, a sua glória mentirosa e a sua fatuidade desmedida. A humildade real, a grandeza moral e a sabedoria profunda no outro, que era superior ao biltre representante do poder terreno de César. Covarde e pusilânime Pilatos não lhe viu culpa, mas não o liberou, porque estava embriagado de ilusão sensorial, lavando as mãos, em tomo da Sua vida, porém, não se liberando da responsabilidade na consciência. Estóico e consciente Jesus aceitou a imposição arbitrária e infame, deixando-se erguer numa cruz de madeira tosca, a fim de perdoar a todos e amá-los uma vez mais, convidando-os à felicidade.</a:t>
            </a:r>
            <a:endParaRPr lang="pt-BR"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4240710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68419B9-FCFC-8CAA-9E6C-19DA3714A6BB}"/>
              </a:ext>
            </a:extLst>
          </p:cNvPr>
          <p:cNvSpPr>
            <a:spLocks noGrp="1"/>
          </p:cNvSpPr>
          <p:nvPr>
            <p:ph idx="1"/>
          </p:nvPr>
        </p:nvSpPr>
        <p:spPr/>
        <p:txBody>
          <a:bodyPr>
            <a:normAutofit/>
          </a:bodyPr>
          <a:lstStyle/>
          <a:p>
            <a:pPr marL="0" indent="0" algn="ctr" fontAlgn="base">
              <a:spcAft>
                <a:spcPts val="2025"/>
              </a:spcAft>
              <a:buNone/>
            </a:pPr>
            <a:r>
              <a:rPr lang="pt-BR" sz="4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Perdoa, pois, e autoperdoa-te!</a:t>
            </a:r>
          </a:p>
          <a:p>
            <a:pPr marL="0" indent="0" algn="ctr" fontAlgn="base">
              <a:spcAft>
                <a:spcPts val="2025"/>
              </a:spcAft>
              <a:buNone/>
            </a:pP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ctr" fontAlgn="base">
              <a:spcAft>
                <a:spcPts val="2025"/>
              </a:spcAft>
              <a:buNone/>
            </a:pPr>
            <a:r>
              <a:rPr lang="pt-BR" sz="2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Joanna de Ângelis</a:t>
            </a:r>
            <a:endParaRPr lang="pt-BR" sz="2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ctr" fontAlgn="base">
              <a:spcAft>
                <a:spcPts val="2025"/>
              </a:spcAft>
              <a:buNone/>
            </a:pPr>
            <a:r>
              <a:rPr lang="pt-BR" sz="2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Página psicografada pelo médium Divaldo P. Franco, na sessão da noite de 4 de janeiro de 2005, no Centro Espírita Caminho da Redenção, em Salvador, Bahia.</a:t>
            </a:r>
            <a:endParaRPr lang="pt-BR" sz="2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98192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B729608-58D9-7BC9-8122-80580191C448}"/>
              </a:ext>
            </a:extLst>
          </p:cNvPr>
          <p:cNvSpPr>
            <a:spLocks noGrp="1"/>
          </p:cNvSpPr>
          <p:nvPr>
            <p:ph idx="1"/>
          </p:nvPr>
        </p:nvSpPr>
        <p:spPr/>
        <p:txBody>
          <a:bodyPr/>
          <a:lstStyle/>
          <a:p>
            <a:pPr marL="0" indent="0" algn="just">
              <a:buNone/>
            </a:pPr>
            <a:r>
              <a:rPr lang="pt-BR" sz="36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A palavra evangélica adverte que se deve ser indulgente para com as faltas alheias e severo em relação às próprias.</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endParaRPr lang="pt-BR" sz="3600" dirty="0">
              <a:latin typeface="Arial" panose="020B0604020202020204" pitchFamily="34" charset="0"/>
              <a:cs typeface="Arial" panose="020B0604020202020204" pitchFamily="34" charset="0"/>
            </a:endParaRPr>
          </a:p>
          <a:p>
            <a:pPr marL="0" indent="0" algn="just">
              <a:buNone/>
            </a:pPr>
            <a:r>
              <a:rPr lang="pt-BR" sz="36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Somente com uma atitude vigilante e austera no dia-a-dia o homem consegue a auto-realização.</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317648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D857F75-942F-17B6-8952-EBFBEEB1D808}"/>
              </a:ext>
            </a:extLst>
          </p:cNvPr>
          <p:cNvSpPr>
            <a:spLocks noGrp="1"/>
          </p:cNvSpPr>
          <p:nvPr>
            <p:ph idx="1"/>
          </p:nvPr>
        </p:nvSpPr>
        <p:spPr/>
        <p:txBody>
          <a:bodyPr>
            <a:normAutofit fontScale="92500" lnSpcReduction="10000"/>
          </a:bodyPr>
          <a:lstStyle/>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Compreendendo que a existência carnal é uma experiência iluminativa, é muito natural que diversas aprendizagens ocorram através de insucessos que se transformam em êxitos, após repetidas, face aos processos que engendram.</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endPar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 tolerância, desse modo, para com as faltas alheias, não pode ser descartada no clima de convivência humana e social.</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9454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DA20069-500F-3436-29C6-DDF1FFC039B2}"/>
              </a:ext>
            </a:extLst>
          </p:cNvPr>
          <p:cNvSpPr>
            <a:spLocks noGrp="1"/>
          </p:cNvSpPr>
          <p:nvPr>
            <p:ph idx="1"/>
          </p:nvPr>
        </p:nvSpPr>
        <p:spPr/>
        <p:txBody>
          <a:bodyPr/>
          <a:lstStyle/>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Sem que te acomodes à própria fraqueza, usa também de indulgência para contigo.</a:t>
            </a:r>
          </a:p>
          <a:p>
            <a:pPr marL="0" indent="0" algn="just">
              <a:buNone/>
            </a:pP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Não fiques remoendo o acontecimento no qual malograste, nem vitalizes o erro através da sua incessante recordação.</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30456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5D70D3A-3D5C-8F44-C0D2-367A1DEF3ADF}"/>
              </a:ext>
            </a:extLst>
          </p:cNvPr>
          <p:cNvSpPr>
            <a:spLocks noGrp="1"/>
          </p:cNvSpPr>
          <p:nvPr>
            <p:ph idx="1"/>
          </p:nvPr>
        </p:nvSpPr>
        <p:spPr/>
        <p:txBody>
          <a:bodyPr>
            <a:normAutofit fontScale="92500"/>
          </a:bodyPr>
          <a:lstStyle/>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Descobrindo-te em gravame, reconsidera a situação, examinando com serenidade o que aconteceu, e regulariza a ocorrência.</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És discípulo da vida em constante crescimento.</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Cada degrau conquistado se torna patamar para novo logro.</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Se te contentas, estacionando, perdes oportunidades excelentes de libertação.</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357717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AD801C8-27AD-4F50-18F6-86C93AB8CE2A}"/>
              </a:ext>
            </a:extLst>
          </p:cNvPr>
          <p:cNvSpPr>
            <a:spLocks noGrp="1"/>
          </p:cNvSpPr>
          <p:nvPr>
            <p:ph idx="1"/>
          </p:nvPr>
        </p:nvSpPr>
        <p:spPr/>
        <p:txBody>
          <a:bodyPr/>
          <a:lstStyle/>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Se te deprimes e te amarguras porque erraste, igualmente atrasas a marcha.</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Aceitando os teus limites e perdoando-te os erros, mais facilmente treinarás o perdão em referência aos demais.</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Quando acertes, avança, eliminando receios.</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pt-BR" sz="32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Quando erres, perdoa-te e arrebenta as algemas com a retaguarda, prosseguindo.</a:t>
            </a:r>
            <a:endParaRPr lang="pt-BR" sz="3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5088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7E1F5D8-C851-5034-ECDB-D1767D95D64A}"/>
              </a:ext>
            </a:extLst>
          </p:cNvPr>
          <p:cNvSpPr>
            <a:spLocks noGrp="1"/>
          </p:cNvSpPr>
          <p:nvPr>
            <p:ph idx="1"/>
          </p:nvPr>
        </p:nvSpPr>
        <p:spPr>
          <a:xfrm>
            <a:off x="838200" y="1929384"/>
            <a:ext cx="10560728" cy="4533560"/>
          </a:xfrm>
        </p:spPr>
        <p:txBody>
          <a:bodyPr/>
          <a:lstStyle/>
          <a:p>
            <a:pPr marL="0" indent="0" algn="just">
              <a:buNone/>
            </a:pPr>
            <a:r>
              <a:rPr lang="pt-BR" sz="36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O homem que ama, a si mesmo se ama, tolerando-se e estimulando-se a novos e constantes cometimentos, cada vez mais amplos e audaciosos no bem.</a:t>
            </a:r>
            <a:endParaRPr lang="pt-BR" sz="3600" dirty="0">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r>
              <a:rPr lang="pt-BR" sz="3600" dirty="0">
                <a:effectLst/>
                <a:latin typeface="Arial" panose="020B0604020202020204" pitchFamily="34" charset="0"/>
                <a:ea typeface="Calibri" panose="020F0502020204030204" pitchFamily="34" charset="0"/>
                <a:cs typeface="Arial" panose="020B0604020202020204" pitchFamily="34" charset="0"/>
              </a:rPr>
              <a:t>Livro: Filhos de Deus – Divaldo Pereira Franco – Joanna de Ângelis</a:t>
            </a:r>
          </a:p>
          <a:p>
            <a:pPr marL="0" indent="0">
              <a:buNone/>
            </a:pPr>
            <a:endParaRPr lang="pt-BR" dirty="0"/>
          </a:p>
        </p:txBody>
      </p:sp>
    </p:spTree>
    <p:extLst>
      <p:ext uri="{BB962C8B-B14F-4D97-AF65-F5344CB8AC3E}">
        <p14:creationId xmlns:p14="http://schemas.microsoft.com/office/powerpoint/2010/main" val="47680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C8973"/>
          </a:solidFill>
          <a:ln w="38100" cap="rnd">
            <a:solidFill>
              <a:srgbClr val="DC897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Espaço Reservado para Conteúdo 4" descr="Mapa&#10;&#10;Descrição gerada automaticamente com confiança média">
            <a:extLst>
              <a:ext uri="{FF2B5EF4-FFF2-40B4-BE49-F238E27FC236}">
                <a16:creationId xmlns:a16="http://schemas.microsoft.com/office/drawing/2014/main" id="{8F07EAB0-8CC1-8E65-4F4D-7C616422A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840105"/>
            <a:ext cx="6903720" cy="5177790"/>
          </a:xfrm>
          <a:prstGeom prst="rect">
            <a:avLst/>
          </a:prstGeom>
        </p:spPr>
      </p:pic>
    </p:spTree>
    <p:extLst>
      <p:ext uri="{BB962C8B-B14F-4D97-AF65-F5344CB8AC3E}">
        <p14:creationId xmlns:p14="http://schemas.microsoft.com/office/powerpoint/2010/main" val="183807234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168</TotalTime>
  <Words>1528</Words>
  <Application>Microsoft Office PowerPoint</Application>
  <PresentationFormat>Widescreen</PresentationFormat>
  <Paragraphs>60</Paragraphs>
  <Slides>26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26</vt:i4>
      </vt:variant>
    </vt:vector>
  </HeadingPairs>
  <TitlesOfParts>
    <vt:vector size="31" baseType="lpstr">
      <vt:lpstr>Arial</vt:lpstr>
      <vt:lpstr>Modern Love</vt:lpstr>
      <vt:lpstr>The Hand</vt:lpstr>
      <vt:lpstr>Times New Roman</vt:lpstr>
      <vt:lpstr>SketchyVTI</vt:lpstr>
      <vt:lpstr>Perdoa-te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Perdoa-te</dc:title>
  <dc:creator>Z</dc:creator>
  <cp:lastModifiedBy>Z</cp:lastModifiedBy>
  <cp:revision>21</cp:revision>
  <dcterms:created xsi:type="dcterms:W3CDTF">2023-01-22T11:05:53Z</dcterms:created>
  <dcterms:modified xsi:type="dcterms:W3CDTF">2023-01-22T14:05:17Z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2023-01-22T11:16:47Z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938f5183-47cc-4970-95a7-651457fa053e</vt:lpwstr>
  </property>
  <property fmtid="{D5CDD505-2E9C-101B-9397-08002B2CF9AE}" pid="7" name="MSIP_Label_defa4170-0d19-0005-0004-bc88714345d2_ActionId">
    <vt:lpwstr>ac9e979a-c0b3-4e75-918e-01476351a2be</vt:lpwstr>
  </property>
  <property fmtid="{D5CDD505-2E9C-101B-9397-08002B2CF9AE}" pid="8" name="MSIP_Label_defa4170-0d19-0005-0004-bc88714345d2_ContentBits">
    <vt:lpwstr>0</vt:lpwstr>
  </property>
</Properties>
</file>