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0" r:id="rId3"/>
    <p:sldId id="269" r:id="rId4"/>
    <p:sldId id="266" r:id="rId5"/>
    <p:sldId id="258" r:id="rId6"/>
    <p:sldId id="271" r:id="rId7"/>
    <p:sldId id="264" r:id="rId8"/>
    <p:sldId id="265" r:id="rId9"/>
    <p:sldId id="259" r:id="rId10"/>
    <p:sldId id="260" r:id="rId11"/>
    <p:sldId id="272" r:id="rId12"/>
    <p:sldId id="263" r:id="rId13"/>
    <p:sldId id="278" r:id="rId14"/>
    <p:sldId id="279" r:id="rId15"/>
    <p:sldId id="275" r:id="rId16"/>
    <p:sldId id="273" r:id="rId17"/>
    <p:sldId id="276" r:id="rId18"/>
    <p:sldId id="262" r:id="rId19"/>
    <p:sldId id="277" r:id="rId20"/>
    <p:sldId id="274" r:id="rId21"/>
    <p:sldId id="257" r:id="rId22"/>
    <p:sldId id="280"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EE82-3C0F-422B-A61C-C1FF52A9FC16}" type="datetimeFigureOut">
              <a:rPr lang="pt-BR" smtClean="0"/>
              <a:t>10/10/2018</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6B6FD-CEA4-4D4F-A4B0-B4924476BA28}" type="slidenum">
              <a:rPr lang="pt-BR" smtClean="0"/>
              <a:t>‹#›</a:t>
            </a:fld>
            <a:endParaRPr lang="pt-BR"/>
          </a:p>
        </p:txBody>
      </p:sp>
    </p:spTree>
    <p:extLst>
      <p:ext uri="{BB962C8B-B14F-4D97-AF65-F5344CB8AC3E}">
        <p14:creationId xmlns:p14="http://schemas.microsoft.com/office/powerpoint/2010/main" val="422143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0FA6B6FD-CEA4-4D4F-A4B0-B4924476BA28}" type="slidenum">
              <a:rPr lang="pt-BR" smtClean="0"/>
              <a:t>8</a:t>
            </a:fld>
            <a:endParaRPr lang="pt-BR"/>
          </a:p>
        </p:txBody>
      </p:sp>
    </p:spTree>
    <p:extLst>
      <p:ext uri="{BB962C8B-B14F-4D97-AF65-F5344CB8AC3E}">
        <p14:creationId xmlns:p14="http://schemas.microsoft.com/office/powerpoint/2010/main" val="256415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0FA6B6FD-CEA4-4D4F-A4B0-B4924476BA28}" type="slidenum">
              <a:rPr lang="pt-BR" smtClean="0"/>
              <a:t>22</a:t>
            </a:fld>
            <a:endParaRPr lang="pt-BR"/>
          </a:p>
        </p:txBody>
      </p:sp>
    </p:spTree>
    <p:extLst>
      <p:ext uri="{BB962C8B-B14F-4D97-AF65-F5344CB8AC3E}">
        <p14:creationId xmlns:p14="http://schemas.microsoft.com/office/powerpoint/2010/main" val="233143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EBB1C1F-F8B2-417A-AAE3-A82FE754F35A}" type="datetimeFigureOut">
              <a:rPr lang="pt-BR" smtClean="0"/>
              <a:t>10/10/2018</a:t>
            </a:fld>
            <a:endParaRPr lang="pt-BR"/>
          </a:p>
        </p:txBody>
      </p:sp>
      <p:sp>
        <p:nvSpPr>
          <p:cNvPr id="17" name="Footer Placeholder 16"/>
          <p:cNvSpPr>
            <a:spLocks noGrp="1"/>
          </p:cNvSpPr>
          <p:nvPr>
            <p:ph type="ftr" sz="quarter" idx="11"/>
          </p:nvPr>
        </p:nvSpPr>
        <p:spPr/>
        <p:txBody>
          <a:bodyPr/>
          <a:lstStyle/>
          <a:p>
            <a:endParaRPr lang="pt-BR"/>
          </a:p>
        </p:txBody>
      </p:sp>
      <p:sp>
        <p:nvSpPr>
          <p:cNvPr id="29" name="Slide Number Placeholder 28"/>
          <p:cNvSpPr>
            <a:spLocks noGrp="1"/>
          </p:cNvSpPr>
          <p:nvPr>
            <p:ph type="sldNum" sz="quarter" idx="12"/>
          </p:nvPr>
        </p:nvSpPr>
        <p:spPr/>
        <p:txBody>
          <a:bodyPr/>
          <a:lstStyle/>
          <a:p>
            <a:fld id="{38786FA1-32BB-4100-8C73-B25FE062B01B}" type="slidenum">
              <a:rPr lang="pt-BR" smtClean="0"/>
              <a:t>‹#›</a:t>
            </a:fld>
            <a:endParaRPr lang="pt-BR"/>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BB1C1F-F8B2-417A-AAE3-A82FE754F35A}" type="datetimeFigureOut">
              <a:rPr lang="pt-BR" smtClean="0"/>
              <a:t>10/10/2018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BB1C1F-F8B2-417A-AAE3-A82FE754F35A}" type="datetimeFigureOut">
              <a:rPr lang="pt-BR" smtClean="0"/>
              <a:t>10/10/2018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BB1C1F-F8B2-417A-AAE3-A82FE754F35A}" type="datetimeFigureOut">
              <a:rPr lang="pt-BR" smtClean="0"/>
              <a:t>10/10/2018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BB1C1F-F8B2-417A-AAE3-A82FE754F35A}" type="datetimeFigureOut">
              <a:rPr lang="pt-BR" smtClean="0"/>
              <a:t>10/10/2018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7924800" y="6416675"/>
            <a:ext cx="762000" cy="365125"/>
          </a:xfrm>
        </p:spPr>
        <p:txBody>
          <a:bodyPr/>
          <a:lstStyle/>
          <a:p>
            <a:fld id="{38786FA1-32BB-4100-8C73-B25FE062B01B}" type="slidenum">
              <a:rPr lang="pt-BR" smtClean="0"/>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BB1C1F-F8B2-417A-AAE3-A82FE754F35A}" type="datetimeFigureOut">
              <a:rPr lang="pt-BR" smtClean="0"/>
              <a:t>10/10/2018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BB1C1F-F8B2-417A-AAE3-A82FE754F35A}" type="datetimeFigureOut">
              <a:rPr lang="pt-BR" smtClean="0"/>
              <a:t>10/10/2018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B1C1F-F8B2-417A-AAE3-A82FE754F35A}" type="datetimeFigureOut">
              <a:rPr lang="pt-BR" smtClean="0"/>
              <a:t>10/10/2018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B1C1F-F8B2-417A-AAE3-A82FE754F35A}" type="datetimeFigureOut">
              <a:rPr lang="pt-BR" smtClean="0"/>
              <a:t>10/10/2018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BB1C1F-F8B2-417A-AAE3-A82FE754F35A}" type="datetimeFigureOut">
              <a:rPr lang="pt-BR" smtClean="0"/>
              <a:t>10/10/2018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BB1C1F-F8B2-417A-AAE3-A82FE754F35A}" type="datetimeFigureOut">
              <a:rPr lang="pt-BR" smtClean="0"/>
              <a:t>10/10/2018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8786FA1-32BB-4100-8C73-B25FE062B01B}" type="slidenum">
              <a:rPr lang="pt-BR" smtClean="0"/>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EBB1C1F-F8B2-417A-AAE3-A82FE754F35A}" type="datetimeFigureOut">
              <a:rPr lang="pt-BR" smtClean="0"/>
              <a:t>10/10/2018</a:t>
            </a:fld>
            <a:endParaRPr lang="pt-B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pt-B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8786FA1-32BB-4100-8C73-B25FE062B01B}" type="slidenum">
              <a:rPr lang="pt-BR" smtClean="0"/>
              <a:t>‹#›</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whatsapp://send/?text=Quantos%20suic%C3%ADdios%20acontecem%20anualmente%20no%20mundo?%20https://super.abril.com.br/mundo-estranho/quantos-suicidios-acontecem-anualmente-no-mundo/?utm_source=whatsapp&amp;utm_medium=social&amp;utm_campaign=barra-compartilhamento%20via%20Superinteressante"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837" y="1484784"/>
            <a:ext cx="7772400" cy="1470025"/>
          </a:xfrm>
        </p:spPr>
        <p:txBody>
          <a:bodyPr/>
          <a:lstStyle/>
          <a:p>
            <a:r>
              <a:rPr lang="pt-BR" dirty="0" smtClean="0">
                <a:solidFill>
                  <a:schemeClr val="tx2"/>
                </a:solidFill>
              </a:rPr>
              <a:t>SUICÍDIO, FUGA DESASTROSA</a:t>
            </a:r>
            <a:endParaRPr lang="pt-BR" dirty="0">
              <a:solidFill>
                <a:schemeClr val="tx2"/>
              </a:solidFill>
            </a:endParaRPr>
          </a:p>
        </p:txBody>
      </p:sp>
      <p:sp>
        <p:nvSpPr>
          <p:cNvPr id="3" name="Rectangle 2"/>
          <p:cNvSpPr/>
          <p:nvPr/>
        </p:nvSpPr>
        <p:spPr>
          <a:xfrm>
            <a:off x="0" y="3501008"/>
            <a:ext cx="9036495" cy="1200329"/>
          </a:xfrm>
          <a:prstGeom prst="rect">
            <a:avLst/>
          </a:prstGeom>
        </p:spPr>
        <p:txBody>
          <a:bodyPr wrap="square">
            <a:spAutoFit/>
          </a:bodyPr>
          <a:lstStyle/>
          <a:p>
            <a:r>
              <a:rPr lang="pt-BR" sz="2400" dirty="0"/>
              <a:t>O suicídio supõe tirar voluntariamente a própria vida. Trata-se de um termo que deriva de dois vocábulos latinos: sui (“de si mesmo”) e caedĕre (“matar”), ou seja, matar-se a si mesmo. </a:t>
            </a:r>
          </a:p>
        </p:txBody>
      </p:sp>
    </p:spTree>
    <p:extLst>
      <p:ext uri="{BB962C8B-B14F-4D97-AF65-F5344CB8AC3E}">
        <p14:creationId xmlns:p14="http://schemas.microsoft.com/office/powerpoint/2010/main" val="13307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78" y="2570128"/>
            <a:ext cx="8950149" cy="1938992"/>
          </a:xfrm>
          <a:prstGeom prst="rect">
            <a:avLst/>
          </a:prstGeom>
        </p:spPr>
        <p:txBody>
          <a:bodyPr wrap="square">
            <a:spAutoFit/>
          </a:bodyPr>
          <a:lstStyle/>
          <a:p>
            <a:r>
              <a:rPr lang="pt-BR" sz="2400" dirty="0" smtClean="0"/>
              <a:t>O mau hábito da queixa contumaz, da reclamação constante, do pessimismo, estimula a produção ou redução de neuropeptídeos que desorganizarão as sinapses e desestruturarão a neurotransmissão, a prejuízo da saúde emocional, por extensão, para o surgimento de uma disfunção metabólica. </a:t>
            </a:r>
            <a:endParaRPr lang="pt-BR" sz="2400" dirty="0"/>
          </a:p>
        </p:txBody>
      </p:sp>
      <p:pic>
        <p:nvPicPr>
          <p:cNvPr id="1026" name="Picture 2" descr="Resultado de imagem para LIVRO TRIUNFO PESS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901" y="4196687"/>
            <a:ext cx="1778433" cy="26586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7975" y="4581128"/>
            <a:ext cx="7026099" cy="1569660"/>
          </a:xfrm>
          <a:prstGeom prst="rect">
            <a:avLst/>
          </a:prstGeom>
        </p:spPr>
        <p:txBody>
          <a:bodyPr wrap="square">
            <a:spAutoFit/>
          </a:bodyPr>
          <a:lstStyle/>
          <a:p>
            <a:r>
              <a:rPr lang="pt-BR" sz="2400" dirty="0" smtClean="0"/>
              <a:t>De maneira equivalente, a esperança e a oração, a alegria e o cultivo de ideias dignificantes, estimuladoras, produzem o reverso, favorecendo com harmonia, saúde e bem estar de longo curso.</a:t>
            </a:r>
            <a:endParaRPr lang="pt-BR" sz="2400" dirty="0"/>
          </a:p>
        </p:txBody>
      </p:sp>
      <p:sp>
        <p:nvSpPr>
          <p:cNvPr id="6" name="Rectangle 5"/>
          <p:cNvSpPr/>
          <p:nvPr/>
        </p:nvSpPr>
        <p:spPr>
          <a:xfrm>
            <a:off x="1591341" y="870800"/>
            <a:ext cx="2398441" cy="461665"/>
          </a:xfrm>
          <a:prstGeom prst="rect">
            <a:avLst/>
          </a:prstGeom>
          <a:solidFill>
            <a:schemeClr val="bg1">
              <a:lumMod val="50000"/>
            </a:schemeClr>
          </a:solidFill>
        </p:spPr>
        <p:txBody>
          <a:bodyPr wrap="square">
            <a:spAutoFit/>
          </a:bodyPr>
          <a:lstStyle/>
          <a:p>
            <a:r>
              <a:rPr lang="pt-BR" sz="2400" dirty="0" smtClean="0"/>
              <a:t>O PROCESSO...</a:t>
            </a:r>
            <a:endParaRPr lang="pt-BR" sz="2400" dirty="0"/>
          </a:p>
        </p:txBody>
      </p:sp>
      <p:sp>
        <p:nvSpPr>
          <p:cNvPr id="3" name="AutoShape 2" descr="Resultado de imagem para SINAPSES NERVOS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0" name="Picture 6" descr="Resultado de imagem para SINAPSES NERVOS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613" y="44624"/>
            <a:ext cx="4087679" cy="257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873" y="556342"/>
            <a:ext cx="1919903"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
        <p:nvSpPr>
          <p:cNvPr id="4" name="Rectangle 3"/>
          <p:cNvSpPr/>
          <p:nvPr/>
        </p:nvSpPr>
        <p:spPr>
          <a:xfrm>
            <a:off x="128564" y="5129316"/>
            <a:ext cx="9015435" cy="1107996"/>
          </a:xfrm>
          <a:prstGeom prst="rect">
            <a:avLst/>
          </a:prstGeom>
        </p:spPr>
        <p:txBody>
          <a:bodyPr wrap="square">
            <a:spAutoFit/>
          </a:bodyPr>
          <a:lstStyle/>
          <a:p>
            <a:r>
              <a:rPr lang="pt-BR" sz="2200" dirty="0" smtClean="0"/>
              <a:t>Finalmente</a:t>
            </a:r>
            <a:r>
              <a:rPr lang="pt-BR" sz="2200" dirty="0"/>
              <a:t>, depois de um tempo indeterminado, por merecimento, seu ou de quem pede por ele, possa ser resgatado e começar o processo de aprendizagem.</a:t>
            </a:r>
          </a:p>
        </p:txBody>
      </p:sp>
      <p:sp>
        <p:nvSpPr>
          <p:cNvPr id="6" name="Rectangle 5"/>
          <p:cNvSpPr/>
          <p:nvPr/>
        </p:nvSpPr>
        <p:spPr>
          <a:xfrm>
            <a:off x="161060" y="1259468"/>
            <a:ext cx="8731420" cy="430887"/>
          </a:xfrm>
          <a:prstGeom prst="rect">
            <a:avLst/>
          </a:prstGeom>
        </p:spPr>
        <p:txBody>
          <a:bodyPr wrap="square">
            <a:spAutoFit/>
          </a:bodyPr>
          <a:lstStyle/>
          <a:p>
            <a:r>
              <a:rPr lang="pt-BR" sz="2200" dirty="0" smtClean="0"/>
              <a:t>Ele </a:t>
            </a:r>
            <a:r>
              <a:rPr lang="pt-BR" sz="2200" dirty="0"/>
              <a:t>vai acordar confuso, sem entender porque ainda está “vivo</a:t>
            </a:r>
            <a:r>
              <a:rPr lang="pt-BR" sz="2200" dirty="0" smtClean="0"/>
              <a:t>” </a:t>
            </a:r>
            <a:endParaRPr lang="pt-BR" sz="2200" dirty="0"/>
          </a:p>
        </p:txBody>
      </p:sp>
      <p:sp>
        <p:nvSpPr>
          <p:cNvPr id="7" name="Rectangle 6"/>
          <p:cNvSpPr/>
          <p:nvPr/>
        </p:nvSpPr>
        <p:spPr>
          <a:xfrm>
            <a:off x="128565" y="1774557"/>
            <a:ext cx="8857502" cy="769441"/>
          </a:xfrm>
          <a:prstGeom prst="rect">
            <a:avLst/>
          </a:prstGeom>
        </p:spPr>
        <p:txBody>
          <a:bodyPr wrap="square">
            <a:spAutoFit/>
          </a:bodyPr>
          <a:lstStyle/>
          <a:p>
            <a:r>
              <a:rPr lang="pt-BR" sz="2200" dirty="0" smtClean="0"/>
              <a:t>Vai </a:t>
            </a:r>
            <a:r>
              <a:rPr lang="pt-BR" sz="2200" dirty="0"/>
              <a:t>se sentir preso a um corpo em decomposição, pois os laços foram rompidos ainda em seu vigor; </a:t>
            </a:r>
          </a:p>
        </p:txBody>
      </p:sp>
      <p:sp>
        <p:nvSpPr>
          <p:cNvPr id="8" name="Rectangle 7"/>
          <p:cNvSpPr/>
          <p:nvPr/>
        </p:nvSpPr>
        <p:spPr>
          <a:xfrm>
            <a:off x="170296" y="2587204"/>
            <a:ext cx="8498704" cy="769441"/>
          </a:xfrm>
          <a:prstGeom prst="rect">
            <a:avLst/>
          </a:prstGeom>
        </p:spPr>
        <p:txBody>
          <a:bodyPr wrap="square">
            <a:spAutoFit/>
          </a:bodyPr>
          <a:lstStyle/>
          <a:p>
            <a:r>
              <a:rPr lang="pt-BR" sz="2200" dirty="0" smtClean="0"/>
              <a:t>Revive </a:t>
            </a:r>
            <a:r>
              <a:rPr lang="pt-BR" sz="2200" dirty="0"/>
              <a:t>os momentos que o levaram a cometer o ato e sente as dores que seu corpo </a:t>
            </a:r>
            <a:r>
              <a:rPr lang="pt-BR" sz="2200" dirty="0" smtClean="0"/>
              <a:t>sentia</a:t>
            </a:r>
            <a:endParaRPr lang="pt-BR" sz="2200" dirty="0"/>
          </a:p>
        </p:txBody>
      </p:sp>
      <p:sp>
        <p:nvSpPr>
          <p:cNvPr id="9" name="Rectangle 8"/>
          <p:cNvSpPr/>
          <p:nvPr/>
        </p:nvSpPr>
        <p:spPr>
          <a:xfrm>
            <a:off x="181995" y="3429000"/>
            <a:ext cx="8731421" cy="769441"/>
          </a:xfrm>
          <a:prstGeom prst="rect">
            <a:avLst/>
          </a:prstGeom>
        </p:spPr>
        <p:txBody>
          <a:bodyPr wrap="square">
            <a:spAutoFit/>
          </a:bodyPr>
          <a:lstStyle/>
          <a:p>
            <a:r>
              <a:rPr lang="pt-BR" sz="2200" dirty="0" smtClean="0"/>
              <a:t>Volta </a:t>
            </a:r>
            <a:r>
              <a:rPr lang="pt-BR" sz="2200" dirty="0"/>
              <a:t>ao lugar de moradia, mas ninguém o acolhe</a:t>
            </a:r>
            <a:r>
              <a:rPr lang="pt-BR" sz="2200" dirty="0" smtClean="0"/>
              <a:t>;</a:t>
            </a:r>
            <a:r>
              <a:rPr lang="pt-BR" sz="2200" dirty="0"/>
              <a:t> acaba voltando ao túmulo por que se sente preso ao corpo; </a:t>
            </a:r>
          </a:p>
        </p:txBody>
      </p:sp>
      <p:sp>
        <p:nvSpPr>
          <p:cNvPr id="11" name="Rectangle 10"/>
          <p:cNvSpPr/>
          <p:nvPr/>
        </p:nvSpPr>
        <p:spPr>
          <a:xfrm>
            <a:off x="964579" y="4315743"/>
            <a:ext cx="8021488" cy="769441"/>
          </a:xfrm>
          <a:prstGeom prst="rect">
            <a:avLst/>
          </a:prstGeom>
        </p:spPr>
        <p:txBody>
          <a:bodyPr wrap="square">
            <a:spAutoFit/>
          </a:bodyPr>
          <a:lstStyle/>
          <a:p>
            <a:r>
              <a:rPr lang="pt-BR" sz="2200" dirty="0" smtClean="0"/>
              <a:t>A </a:t>
            </a:r>
            <a:r>
              <a:rPr lang="pt-BR" sz="2200" dirty="0"/>
              <a:t>situação é de grande desespero; a fuga pelo suicídio mostrou-se uma armadilha cruel. </a:t>
            </a:r>
          </a:p>
        </p:txBody>
      </p:sp>
    </p:spTree>
    <p:extLst>
      <p:ext uri="{BB962C8B-B14F-4D97-AF65-F5344CB8AC3E}">
        <p14:creationId xmlns:p14="http://schemas.microsoft.com/office/powerpoint/2010/main" val="27731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8" y="1305342"/>
            <a:ext cx="6948264" cy="2123658"/>
          </a:xfrm>
          <a:prstGeom prst="rect">
            <a:avLst/>
          </a:prstGeom>
        </p:spPr>
        <p:txBody>
          <a:bodyPr wrap="square">
            <a:spAutoFit/>
          </a:bodyPr>
          <a:lstStyle/>
          <a:p>
            <a:r>
              <a:rPr lang="pt-BR" sz="2200" b="1" dirty="0"/>
              <a:t>13. </a:t>
            </a:r>
            <a:r>
              <a:rPr lang="pt-BR" sz="2200" dirty="0"/>
              <a:t>Que reflexões vos ocorreram ao sentirdes a extinção da</a:t>
            </a:r>
          </a:p>
          <a:p>
            <a:r>
              <a:rPr lang="pt-BR" sz="2200" dirty="0"/>
              <a:t>vida? — R. Não refleti, senti... Mas a vida não se me extinguiu...</a:t>
            </a:r>
          </a:p>
          <a:p>
            <a:r>
              <a:rPr lang="pt-BR" sz="2200" dirty="0"/>
              <a:t>minha alma está ligada ao corpo... </a:t>
            </a:r>
            <a:r>
              <a:rPr lang="pt-BR" sz="2200" i="1" dirty="0"/>
              <a:t>Sinto os </a:t>
            </a:r>
            <a:r>
              <a:rPr lang="pt-BR" sz="2200" i="1" dirty="0" smtClean="0"/>
              <a:t>vermes</a:t>
            </a:r>
            <a:endParaRPr lang="pt-BR" sz="2200" i="1" dirty="0"/>
          </a:p>
          <a:p>
            <a:r>
              <a:rPr lang="pt-BR" sz="2200" i="1" dirty="0"/>
              <a:t>a corroerem-me</a:t>
            </a:r>
            <a:r>
              <a:rPr lang="pt-BR" sz="2200" dirty="0" smtClean="0"/>
              <a:t>. </a:t>
            </a:r>
          </a:p>
        </p:txBody>
      </p:sp>
      <p:sp>
        <p:nvSpPr>
          <p:cNvPr id="8" name="Rectangle 7"/>
          <p:cNvSpPr/>
          <p:nvPr/>
        </p:nvSpPr>
        <p:spPr>
          <a:xfrm>
            <a:off x="4528178" y="4725144"/>
            <a:ext cx="4053610" cy="369332"/>
          </a:xfrm>
          <a:prstGeom prst="rect">
            <a:avLst/>
          </a:prstGeom>
        </p:spPr>
        <p:txBody>
          <a:bodyPr wrap="none">
            <a:spAutoFit/>
          </a:bodyPr>
          <a:lstStyle/>
          <a:p>
            <a:r>
              <a:rPr lang="pt-BR" dirty="0"/>
              <a:t>Céu e Inferno – Cap. V – Suicidas - pg 355</a:t>
            </a:r>
          </a:p>
        </p:txBody>
      </p:sp>
      <p:pic>
        <p:nvPicPr>
          <p:cNvPr id="1026" name="Picture 2" descr="Resultado de imagem para livro cÃ©u e infern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6663" y="27299"/>
            <a:ext cx="2087858" cy="311620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23528" y="3667671"/>
            <a:ext cx="8343941" cy="769441"/>
          </a:xfrm>
          <a:prstGeom prst="rect">
            <a:avLst/>
          </a:prstGeom>
        </p:spPr>
        <p:txBody>
          <a:bodyPr wrap="square">
            <a:spAutoFit/>
          </a:bodyPr>
          <a:lstStyle/>
          <a:p>
            <a:r>
              <a:rPr lang="pt-BR" sz="2200" b="1" dirty="0"/>
              <a:t>15. </a:t>
            </a:r>
            <a:r>
              <a:rPr lang="pt-BR" sz="2200" dirty="0"/>
              <a:t>Foi doloroso o momento em que a vida se vos extinguiu?</a:t>
            </a:r>
          </a:p>
          <a:p>
            <a:r>
              <a:rPr lang="pt-BR" sz="2200" dirty="0"/>
              <a:t>— R. Menos doloroso que depois. Só o corpo sofreu.</a:t>
            </a:r>
          </a:p>
        </p:txBody>
      </p:sp>
      <p:sp>
        <p:nvSpPr>
          <p:cNvPr id="11" name="Rectangle 10"/>
          <p:cNvSpPr/>
          <p:nvPr/>
        </p:nvSpPr>
        <p:spPr>
          <a:xfrm>
            <a:off x="635873" y="325509"/>
            <a:ext cx="1991911"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Tree>
    <p:extLst>
      <p:ext uri="{BB962C8B-B14F-4D97-AF65-F5344CB8AC3E}">
        <p14:creationId xmlns:p14="http://schemas.microsoft.com/office/powerpoint/2010/main" val="72159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41" y="3065684"/>
            <a:ext cx="8424936" cy="2800767"/>
          </a:xfrm>
          <a:prstGeom prst="rect">
            <a:avLst/>
          </a:prstGeom>
        </p:spPr>
        <p:txBody>
          <a:bodyPr wrap="square">
            <a:spAutoFit/>
          </a:bodyPr>
          <a:lstStyle/>
          <a:p>
            <a:r>
              <a:rPr lang="pt-BR" sz="2200" dirty="0" smtClean="0"/>
              <a:t>1- Após </a:t>
            </a:r>
            <a:r>
              <a:rPr lang="pt-BR" sz="2200" dirty="0"/>
              <a:t>a morte, antes que o Espírito se oriente, gravitando para o verdadeiro "lar espiritual" que lhe cabe, será </a:t>
            </a:r>
            <a:r>
              <a:rPr lang="pt-BR" sz="2200" dirty="0" smtClean="0"/>
              <a:t>sempre necessário </a:t>
            </a:r>
            <a:r>
              <a:rPr lang="pt-BR" sz="2200" dirty="0"/>
              <a:t>o estágio numa "antecâmara", numa região cuja densidade e aflitivas configurações locais corresponderão </a:t>
            </a:r>
            <a:r>
              <a:rPr lang="pt-BR" sz="2200" dirty="0" smtClean="0"/>
              <a:t>aos estados </a:t>
            </a:r>
            <a:r>
              <a:rPr lang="pt-BR" sz="2200" dirty="0"/>
              <a:t>vibratórios </a:t>
            </a:r>
            <a:endParaRPr lang="pt-BR" sz="2200" dirty="0" smtClean="0"/>
          </a:p>
          <a:p>
            <a:r>
              <a:rPr lang="pt-BR" sz="2200" dirty="0" smtClean="0"/>
              <a:t>e </a:t>
            </a:r>
            <a:r>
              <a:rPr lang="pt-BR" sz="2200" dirty="0"/>
              <a:t>mentais do </a:t>
            </a:r>
            <a:r>
              <a:rPr lang="pt-BR" sz="2200" dirty="0" smtClean="0"/>
              <a:t>recém desencarnado</a:t>
            </a:r>
            <a:r>
              <a:rPr lang="pt-BR" sz="2200" dirty="0"/>
              <a:t>.</a:t>
            </a:r>
          </a:p>
          <a:p>
            <a:r>
              <a:rPr lang="pt-BR" sz="2200" dirty="0"/>
              <a:t>Aí se deterá até que seja naturalmente "desanimalizado</a:t>
            </a:r>
            <a:r>
              <a:rPr lang="pt-BR" sz="2200" dirty="0" smtClean="0"/>
              <a:t>",</a:t>
            </a:r>
          </a:p>
          <a:p>
            <a:r>
              <a:rPr lang="pt-BR" sz="2200" dirty="0" smtClean="0"/>
              <a:t> </a:t>
            </a:r>
            <a:r>
              <a:rPr lang="pt-BR" sz="2200" dirty="0"/>
              <a:t>isto é, </a:t>
            </a:r>
            <a:r>
              <a:rPr lang="pt-BR" sz="2200" dirty="0" smtClean="0"/>
              <a:t>que se </a:t>
            </a:r>
            <a:r>
              <a:rPr lang="pt-BR" sz="2200" dirty="0"/>
              <a:t>desfaça dos fluidos e forças vitais de que são </a:t>
            </a:r>
            <a:r>
              <a:rPr lang="pt-BR" sz="2200" dirty="0" smtClean="0"/>
              <a:t>impregnados todos </a:t>
            </a:r>
            <a:r>
              <a:rPr lang="pt-BR" sz="2200" dirty="0"/>
              <a:t>os corpos materiais.</a:t>
            </a:r>
          </a:p>
        </p:txBody>
      </p:sp>
      <p:sp>
        <p:nvSpPr>
          <p:cNvPr id="3" name="Rectangle 2"/>
          <p:cNvSpPr/>
          <p:nvPr/>
        </p:nvSpPr>
        <p:spPr>
          <a:xfrm>
            <a:off x="-508" y="5954795"/>
            <a:ext cx="7704856" cy="369332"/>
          </a:xfrm>
          <a:prstGeom prst="rect">
            <a:avLst/>
          </a:prstGeom>
        </p:spPr>
        <p:txBody>
          <a:bodyPr wrap="square">
            <a:spAutoFit/>
          </a:bodyPr>
          <a:lstStyle/>
          <a:p>
            <a:r>
              <a:rPr lang="pt-BR" dirty="0"/>
              <a:t>MEMÓRIAS DE UM SUICIDA (pelo Espírito Camilo Cândido Botelho)</a:t>
            </a:r>
          </a:p>
        </p:txBody>
      </p:sp>
      <p:sp>
        <p:nvSpPr>
          <p:cNvPr id="4" name="AutoShape 2" descr="Resultado de imagem para memorias de um suici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Resultado de imagem para memorias de um suici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5936" y="4293096"/>
            <a:ext cx="1728192" cy="25568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496" y="812399"/>
            <a:ext cx="9001000" cy="2123658"/>
          </a:xfrm>
          <a:prstGeom prst="rect">
            <a:avLst/>
          </a:prstGeom>
        </p:spPr>
        <p:txBody>
          <a:bodyPr wrap="square">
            <a:spAutoFit/>
          </a:bodyPr>
          <a:lstStyle/>
          <a:p>
            <a:r>
              <a:rPr lang="pt-BR" sz="2200" dirty="0" smtClean="0"/>
              <a:t>...Quem </a:t>
            </a:r>
            <a:r>
              <a:rPr lang="pt-BR" sz="2200" dirty="0"/>
              <a:t>ali temporariamente estaciona, como eu estacionei, são grandes vultos do crime! </a:t>
            </a:r>
            <a:r>
              <a:rPr lang="pt-BR" sz="2200" dirty="0" smtClean="0"/>
              <a:t>É a </a:t>
            </a:r>
            <a:r>
              <a:rPr lang="pt-BR" sz="2200" dirty="0"/>
              <a:t>escória do mundo espiritual – falanges de suicidas que periodicamente para seus canais </a:t>
            </a:r>
            <a:r>
              <a:rPr lang="pt-BR" sz="2200" dirty="0" smtClean="0"/>
              <a:t>afluem levadas </a:t>
            </a:r>
            <a:r>
              <a:rPr lang="pt-BR" sz="2200" dirty="0"/>
              <a:t>pelo turbilhão das desgraças em que se enredaram, a se despojarem das forças vitais que </a:t>
            </a:r>
            <a:r>
              <a:rPr lang="pt-BR" sz="2200" dirty="0" smtClean="0"/>
              <a:t>se encontram</a:t>
            </a:r>
            <a:r>
              <a:rPr lang="pt-BR" sz="2200" dirty="0"/>
              <a:t>, geralmente intactas, </a:t>
            </a:r>
            <a:r>
              <a:rPr lang="pt-BR" sz="2200" dirty="0" smtClean="0"/>
              <a:t>revestindo-lhes</a:t>
            </a:r>
            <a:endParaRPr lang="pt-BR" sz="2200" dirty="0"/>
          </a:p>
          <a:p>
            <a:r>
              <a:rPr lang="pt-BR" sz="2200" dirty="0"/>
              <a:t>os envoltórios </a:t>
            </a:r>
            <a:r>
              <a:rPr lang="pt-BR" sz="2200" dirty="0" smtClean="0"/>
              <a:t>físicoespirituais, por seqüências sacrílegas </a:t>
            </a:r>
            <a:r>
              <a:rPr lang="pt-BR" sz="2200" dirty="0"/>
              <a:t>do </a:t>
            </a:r>
            <a:r>
              <a:rPr lang="pt-BR" sz="2200" dirty="0" smtClean="0"/>
              <a:t>suicídio...</a:t>
            </a:r>
            <a:endParaRPr lang="pt-BR" sz="2200" dirty="0"/>
          </a:p>
        </p:txBody>
      </p:sp>
      <p:sp>
        <p:nvSpPr>
          <p:cNvPr id="7" name="Rectangle 6"/>
          <p:cNvSpPr/>
          <p:nvPr/>
        </p:nvSpPr>
        <p:spPr>
          <a:xfrm>
            <a:off x="635873" y="260648"/>
            <a:ext cx="1991911"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Tree>
    <p:extLst>
      <p:ext uri="{BB962C8B-B14F-4D97-AF65-F5344CB8AC3E}">
        <p14:creationId xmlns:p14="http://schemas.microsoft.com/office/powerpoint/2010/main" val="70037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09120"/>
            <a:ext cx="9144000" cy="1446550"/>
          </a:xfrm>
          <a:prstGeom prst="rect">
            <a:avLst/>
          </a:prstGeom>
        </p:spPr>
        <p:txBody>
          <a:bodyPr wrap="square">
            <a:spAutoFit/>
          </a:bodyPr>
          <a:lstStyle/>
          <a:p>
            <a:r>
              <a:rPr lang="pt-BR" sz="2200" dirty="0" smtClean="0"/>
              <a:t>...e </a:t>
            </a:r>
            <a:r>
              <a:rPr lang="pt-BR" sz="2200" dirty="0"/>
              <a:t>Belarmino a </a:t>
            </a:r>
            <a:r>
              <a:rPr lang="pt-BR" sz="2200" dirty="0" smtClean="0"/>
              <a:t>esvair-se em sangue</a:t>
            </a:r>
            <a:r>
              <a:rPr lang="pt-BR" sz="2200" dirty="0"/>
              <a:t>, o braço dolorido, entorpecido, já paralítico – oh! Preludiando, desde aquele tempo, </a:t>
            </a:r>
            <a:r>
              <a:rPr lang="pt-BR" sz="2200" dirty="0" smtClean="0"/>
              <a:t>o drama </a:t>
            </a:r>
            <a:r>
              <a:rPr lang="pt-BR" sz="2200" dirty="0"/>
              <a:t>físico que seria o seu, em encarnação posterior – pois fora ao suicídio golpeando os pulsos!</a:t>
            </a:r>
          </a:p>
        </p:txBody>
      </p:sp>
      <p:pic>
        <p:nvPicPr>
          <p:cNvPr id="3" name="Picture 4" descr="Resultado de imagem para memorias de um suici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6355" y="0"/>
            <a:ext cx="1611548" cy="23843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5873" y="260648"/>
            <a:ext cx="1991911"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
        <p:nvSpPr>
          <p:cNvPr id="5" name="Rectangle 4"/>
          <p:cNvSpPr/>
          <p:nvPr/>
        </p:nvSpPr>
        <p:spPr>
          <a:xfrm>
            <a:off x="182121" y="808836"/>
            <a:ext cx="7267589" cy="1107996"/>
          </a:xfrm>
          <a:prstGeom prst="rect">
            <a:avLst/>
          </a:prstGeom>
        </p:spPr>
        <p:txBody>
          <a:bodyPr wrap="square">
            <a:spAutoFit/>
          </a:bodyPr>
          <a:lstStyle/>
          <a:p>
            <a:r>
              <a:rPr lang="pt-BR" sz="2200" dirty="0"/>
              <a:t>Eu e Jerônimo gemíamos de quando em quando, sob o imperativo do ferimento feito no ouvido pela arma de fogo que utilizáramos no momento trágico; </a:t>
            </a:r>
          </a:p>
        </p:txBody>
      </p:sp>
      <p:sp>
        <p:nvSpPr>
          <p:cNvPr id="6" name="Rectangle 5"/>
          <p:cNvSpPr/>
          <p:nvPr/>
        </p:nvSpPr>
        <p:spPr>
          <a:xfrm>
            <a:off x="26260" y="3257108"/>
            <a:ext cx="9144000" cy="1107996"/>
          </a:xfrm>
          <a:prstGeom prst="rect">
            <a:avLst/>
          </a:prstGeom>
        </p:spPr>
        <p:txBody>
          <a:bodyPr wrap="square">
            <a:spAutoFit/>
          </a:bodyPr>
          <a:lstStyle/>
          <a:p>
            <a:r>
              <a:rPr lang="pt-BR" sz="2200" dirty="0" smtClean="0"/>
              <a:t>João d'Azevedo, retendo na mente torturada o envenenamento do corpo que lá se consumira, sob o segredo do túmulo, chorava de mansinho, exigindo a visita médica; </a:t>
            </a:r>
            <a:endParaRPr lang="pt-BR" sz="2200" dirty="0"/>
          </a:p>
        </p:txBody>
      </p:sp>
      <p:sp>
        <p:nvSpPr>
          <p:cNvPr id="8" name="Rectangle 7"/>
          <p:cNvSpPr/>
          <p:nvPr/>
        </p:nvSpPr>
        <p:spPr>
          <a:xfrm>
            <a:off x="0" y="2083495"/>
            <a:ext cx="7740352" cy="769441"/>
          </a:xfrm>
          <a:prstGeom prst="rect">
            <a:avLst/>
          </a:prstGeom>
        </p:spPr>
        <p:txBody>
          <a:bodyPr wrap="square">
            <a:spAutoFit/>
          </a:bodyPr>
          <a:lstStyle/>
          <a:p>
            <a:r>
              <a:rPr lang="pt-BR" sz="2200" dirty="0"/>
              <a:t>Mário Sobral </a:t>
            </a:r>
            <a:r>
              <a:rPr lang="pt-BR" sz="2200" dirty="0" smtClean="0"/>
              <a:t>estorcia-se</a:t>
            </a:r>
            <a:r>
              <a:rPr lang="pt-BR" sz="2200" dirty="0"/>
              <a:t>, o pescoço intumescido, a esbater-se em cacoetes periódicos contra a asfixia, pois enforcara-se;</a:t>
            </a:r>
          </a:p>
        </p:txBody>
      </p:sp>
      <p:sp>
        <p:nvSpPr>
          <p:cNvPr id="9" name="Rectangle 8"/>
          <p:cNvSpPr/>
          <p:nvPr/>
        </p:nvSpPr>
        <p:spPr>
          <a:xfrm>
            <a:off x="1403648" y="6156012"/>
            <a:ext cx="7704856" cy="369332"/>
          </a:xfrm>
          <a:prstGeom prst="rect">
            <a:avLst/>
          </a:prstGeom>
        </p:spPr>
        <p:txBody>
          <a:bodyPr wrap="square">
            <a:spAutoFit/>
          </a:bodyPr>
          <a:lstStyle/>
          <a:p>
            <a:r>
              <a:rPr lang="pt-BR" dirty="0"/>
              <a:t>MEMÓRIAS DE UM SUICIDA (pelo Espírito Camilo Cândido Botelho)</a:t>
            </a:r>
          </a:p>
        </p:txBody>
      </p:sp>
    </p:spTree>
    <p:extLst>
      <p:ext uri="{BB962C8B-B14F-4D97-AF65-F5344CB8AC3E}">
        <p14:creationId xmlns:p14="http://schemas.microsoft.com/office/powerpoint/2010/main" val="93444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6" y="3573016"/>
            <a:ext cx="9074240" cy="1785104"/>
          </a:xfrm>
          <a:prstGeom prst="rect">
            <a:avLst/>
          </a:prstGeom>
        </p:spPr>
        <p:txBody>
          <a:bodyPr wrap="square">
            <a:spAutoFit/>
          </a:bodyPr>
          <a:lstStyle/>
          <a:p>
            <a:r>
              <a:rPr lang="pt-BR" sz="2200" dirty="0" smtClean="0"/>
              <a:t>...ele </a:t>
            </a:r>
            <a:r>
              <a:rPr lang="pt-BR" sz="2200" dirty="0"/>
              <a:t>começou a sentir a sensação da queda, as dores insuportáveis do seu corpo batendo nas pedras, partindo-se, esmagando-se. Estava cego, pois nada via, uma faixa negra e gelada envolvia-o, seus pensamentos eram um caos, não podia reunir as ideias, refletir, compreender o que se passava consigo, por que razão rolava, rolava da montanha mas sem jamais atingir o solo.</a:t>
            </a:r>
          </a:p>
        </p:txBody>
      </p:sp>
      <p:sp>
        <p:nvSpPr>
          <p:cNvPr id="3" name="Rectangle 2"/>
          <p:cNvSpPr/>
          <p:nvPr/>
        </p:nvSpPr>
        <p:spPr>
          <a:xfrm>
            <a:off x="47446" y="1457379"/>
            <a:ext cx="6934693" cy="1785104"/>
          </a:xfrm>
          <a:prstGeom prst="rect">
            <a:avLst/>
          </a:prstGeom>
        </p:spPr>
        <p:txBody>
          <a:bodyPr wrap="square">
            <a:spAutoFit/>
          </a:bodyPr>
          <a:lstStyle/>
          <a:p>
            <a:r>
              <a:rPr lang="pt-BR" sz="2200" dirty="0"/>
              <a:t>A violência do gênero de morte que escolhera traumatizara o seu corpo espiritual, despedaçando-lhe a harmonia das vibrações de tal forma que um século não bastaria para que elas retornassem ao ritmo normal necessário a um estado de vida satisfatório.</a:t>
            </a:r>
          </a:p>
        </p:txBody>
      </p:sp>
      <p:sp>
        <p:nvSpPr>
          <p:cNvPr id="4" name="Rectangle 3"/>
          <p:cNvSpPr/>
          <p:nvPr/>
        </p:nvSpPr>
        <p:spPr>
          <a:xfrm>
            <a:off x="4549686" y="6165304"/>
            <a:ext cx="4572000" cy="646331"/>
          </a:xfrm>
          <a:prstGeom prst="rect">
            <a:avLst/>
          </a:prstGeom>
        </p:spPr>
        <p:txBody>
          <a:bodyPr>
            <a:spAutoFit/>
          </a:bodyPr>
          <a:lstStyle/>
          <a:p>
            <a:r>
              <a:rPr lang="pt-BR" b="1" dirty="0"/>
              <a:t>(Espírito Charles - Médium Yvonne A. Pereira - Obra: O Cavaleiro de Numiers).</a:t>
            </a:r>
            <a:endParaRPr lang="pt-BR" dirty="0"/>
          </a:p>
        </p:txBody>
      </p:sp>
      <p:sp>
        <p:nvSpPr>
          <p:cNvPr id="5" name="AutoShape 2" descr="Resultado de imagem para o cavaleiro de numiers pd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o cavaleiro de numiers pd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6" descr="Resultado de imagem para o cavaleiro de numiers pd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8" descr="Resultado de imagem para o cavaleiro de numiers pd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66" name="Picture 1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979" y="1"/>
            <a:ext cx="2193707" cy="292494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656417" y="465138"/>
            <a:ext cx="2259399"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Tree>
    <p:extLst>
      <p:ext uri="{BB962C8B-B14F-4D97-AF65-F5344CB8AC3E}">
        <p14:creationId xmlns:p14="http://schemas.microsoft.com/office/powerpoint/2010/main" val="16164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2736"/>
            <a:ext cx="6927979" cy="2800767"/>
          </a:xfrm>
          <a:prstGeom prst="rect">
            <a:avLst/>
          </a:prstGeom>
        </p:spPr>
        <p:txBody>
          <a:bodyPr wrap="square">
            <a:spAutoFit/>
          </a:bodyPr>
          <a:lstStyle/>
          <a:p>
            <a:r>
              <a:rPr lang="pt-BR" sz="2200" dirty="0"/>
              <a:t>Sua impressão era de que estava atado por um ímã poderoso a um objeto do qual, no entanto, precisava desprender-se. Esse objeto encontrava-se ao sopé da montanha da qual ele rolava sem jamais parar, na escuridão do vale. Eram os seus despojos sangrentos, que ele via, apesar de cego, no fundo de uma cova, visão satânica da qual quisera fugir, mas que se agarrara a ele com um poder dominador, incapaz de ser </a:t>
            </a:r>
            <a:r>
              <a:rPr lang="pt-BR" sz="2200" dirty="0" smtClean="0"/>
              <a:t>repelida</a:t>
            </a:r>
            <a:endParaRPr lang="pt-BR" sz="2200" dirty="0"/>
          </a:p>
        </p:txBody>
      </p:sp>
      <p:sp>
        <p:nvSpPr>
          <p:cNvPr id="3" name="Rectangle 2"/>
          <p:cNvSpPr/>
          <p:nvPr/>
        </p:nvSpPr>
        <p:spPr>
          <a:xfrm>
            <a:off x="251520" y="4265220"/>
            <a:ext cx="8424936" cy="1107996"/>
          </a:xfrm>
          <a:prstGeom prst="rect">
            <a:avLst/>
          </a:prstGeom>
        </p:spPr>
        <p:txBody>
          <a:bodyPr wrap="square">
            <a:spAutoFit/>
          </a:bodyPr>
          <a:lstStyle/>
          <a:p>
            <a:r>
              <a:rPr lang="pt-BR" sz="2200" dirty="0"/>
              <a:t>Sobrevinham, em seguida, terríveis convulsões, fazendo-o estorcer-se como se seus nervos, absolutamente traumatizados, sofressem choques elétricos ao despenhar-se ele da montanha. </a:t>
            </a:r>
          </a:p>
        </p:txBody>
      </p:sp>
      <p:pic>
        <p:nvPicPr>
          <p:cNvPr id="4" name="Picture 1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979" y="1"/>
            <a:ext cx="2193707" cy="29249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1619" y="404664"/>
            <a:ext cx="1896165"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
        <p:nvSpPr>
          <p:cNvPr id="6" name="Rectangle 5"/>
          <p:cNvSpPr/>
          <p:nvPr/>
        </p:nvSpPr>
        <p:spPr>
          <a:xfrm>
            <a:off x="4549686" y="6165304"/>
            <a:ext cx="4572000" cy="584775"/>
          </a:xfrm>
          <a:prstGeom prst="rect">
            <a:avLst/>
          </a:prstGeom>
        </p:spPr>
        <p:txBody>
          <a:bodyPr>
            <a:spAutoFit/>
          </a:bodyPr>
          <a:lstStyle/>
          <a:p>
            <a:r>
              <a:rPr lang="pt-BR" sz="1600" b="1" dirty="0"/>
              <a:t>(Espírito Charles - Médium Yvonne A. Pereira - Obra: O Cavaleiro de Numiers).</a:t>
            </a:r>
            <a:endParaRPr lang="pt-BR" sz="1600" dirty="0"/>
          </a:p>
        </p:txBody>
      </p:sp>
    </p:spTree>
    <p:extLst>
      <p:ext uri="{BB962C8B-B14F-4D97-AF65-F5344CB8AC3E}">
        <p14:creationId xmlns:p14="http://schemas.microsoft.com/office/powerpoint/2010/main" val="260442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69999"/>
            <a:ext cx="9144000" cy="3139321"/>
          </a:xfrm>
          <a:prstGeom prst="rect">
            <a:avLst/>
          </a:prstGeom>
        </p:spPr>
        <p:txBody>
          <a:bodyPr wrap="square">
            <a:spAutoFit/>
          </a:bodyPr>
          <a:lstStyle/>
          <a:p>
            <a:r>
              <a:rPr lang="pt-BR" sz="2200" dirty="0" smtClean="0"/>
              <a:t>Nesse </a:t>
            </a:r>
            <a:r>
              <a:rPr lang="pt-BR" sz="2200" dirty="0"/>
              <a:t>inconcebível estado traumático gritava de horror e procurava agarrar-se a qualquer coisa a fim de se deter na queda, e o desgraçado, apesar de tudo, através do pesadelo que o torturava, sente que continua sendo a personalidade Henri Numiers, que ele mesmo é que rola da montanha, que ele mesmo é que está estirado sob o montão de terra, apodrecido, corroído pelos vibriões, despojos de carnes sangrentas, negras, asquerosas, miseráveis, ele, que fora belo e forte, e que, a despeito disso, está vivo, sofredor e desgraçado, mas vivo, pensante, sensível.</a:t>
            </a:r>
          </a:p>
        </p:txBody>
      </p:sp>
      <p:sp>
        <p:nvSpPr>
          <p:cNvPr id="3" name="Rectangle 2"/>
          <p:cNvSpPr/>
          <p:nvPr/>
        </p:nvSpPr>
        <p:spPr>
          <a:xfrm>
            <a:off x="153914" y="980728"/>
            <a:ext cx="7730454" cy="2123658"/>
          </a:xfrm>
          <a:prstGeom prst="rect">
            <a:avLst/>
          </a:prstGeom>
        </p:spPr>
        <p:txBody>
          <a:bodyPr wrap="square">
            <a:spAutoFit/>
          </a:bodyPr>
          <a:lstStyle/>
          <a:p>
            <a:r>
              <a:rPr lang="pt-BR" sz="2200" dirty="0"/>
              <a:t>Era como se ataques epilépticos o atingissem avassalando sua mente, suas vibrações, todas as moléculas do seu ser espiritual; era a sensação da queda sofrida pelo perispírito, estado depressor que o acompanharia até a reencarnação futura e que somente o Evangelho, revigorador de vibrações, reeducando-lhe a mente, poderia reencontrar. </a:t>
            </a:r>
          </a:p>
        </p:txBody>
      </p:sp>
      <p:sp>
        <p:nvSpPr>
          <p:cNvPr id="4" name="Rectangle 3"/>
          <p:cNvSpPr/>
          <p:nvPr/>
        </p:nvSpPr>
        <p:spPr>
          <a:xfrm>
            <a:off x="731619" y="404664"/>
            <a:ext cx="1896165"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pic>
        <p:nvPicPr>
          <p:cNvPr id="5" name="Picture 1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2"/>
            <a:ext cx="1525350" cy="2033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49686" y="6228601"/>
            <a:ext cx="4572000" cy="584775"/>
          </a:xfrm>
          <a:prstGeom prst="rect">
            <a:avLst/>
          </a:prstGeom>
        </p:spPr>
        <p:txBody>
          <a:bodyPr>
            <a:spAutoFit/>
          </a:bodyPr>
          <a:lstStyle/>
          <a:p>
            <a:r>
              <a:rPr lang="pt-BR" sz="1600" b="1" dirty="0"/>
              <a:t>(Espírito Charles - Médium Yvonne A. Pereira - Obra: O Cavaleiro de Numiers).</a:t>
            </a:r>
            <a:endParaRPr lang="pt-BR" sz="1600" dirty="0"/>
          </a:p>
        </p:txBody>
      </p:sp>
    </p:spTree>
    <p:extLst>
      <p:ext uri="{BB962C8B-B14F-4D97-AF65-F5344CB8AC3E}">
        <p14:creationId xmlns:p14="http://schemas.microsoft.com/office/powerpoint/2010/main" val="83356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8" y="1057955"/>
            <a:ext cx="7839138" cy="5170646"/>
          </a:xfrm>
          <a:prstGeom prst="rect">
            <a:avLst/>
          </a:prstGeom>
        </p:spPr>
        <p:txBody>
          <a:bodyPr wrap="square">
            <a:spAutoFit/>
          </a:bodyPr>
          <a:lstStyle/>
          <a:p>
            <a:r>
              <a:rPr lang="pt-BR" sz="2200" dirty="0"/>
              <a:t>     Por vezes, sem saber como, vencido pelo cansaço e o desânimo, todos os atos de sua vida se lhe desenham no interior da consciência com uma minúcia de detalhes que o infeliz, já alucinado, converte-se em verdadeiro réprobo: seus modos de orgulhoso, sua indiferença pelos que o rodeiam em sua aldeia, o menosprezo a conselhos sensatos que recebia, a ingratidão para com os pais, sua arrogância de ateu, </a:t>
            </a:r>
            <a:r>
              <a:rPr lang="pt-BR" sz="2200" dirty="0" smtClean="0"/>
              <a:t>suas</a:t>
            </a:r>
            <a:r>
              <a:rPr lang="pt-BR" sz="2200" dirty="0"/>
              <a:t> baixezas de ébrio e devasso, primeiro em Stainesbourg, ao perder Berthe, depois em Bruges; suas refregas com os moços da aldeia, todos marcados nas faces por sua faca, o suicídio de Franz Schmidt, a que dera causa, tudo o que constituíra o seu eu atuante na intimidade do lar e na sociedade agora desfilava diabolicamente em torno dele </a:t>
            </a:r>
            <a:r>
              <a:rPr lang="pt-BR" sz="2200" dirty="0">
                <a:solidFill>
                  <a:srgbClr val="FF0000"/>
                </a:solidFill>
              </a:rPr>
              <a:t>como cenas vivas que o enlouqueciam </a:t>
            </a:r>
            <a:r>
              <a:rPr lang="pt-BR" sz="2200" dirty="0"/>
              <a:t>de mistura com as torturas que já o afligiam. </a:t>
            </a:r>
          </a:p>
        </p:txBody>
      </p:sp>
      <p:sp>
        <p:nvSpPr>
          <p:cNvPr id="3" name="Rectangle 2"/>
          <p:cNvSpPr/>
          <p:nvPr/>
        </p:nvSpPr>
        <p:spPr>
          <a:xfrm>
            <a:off x="731619" y="404664"/>
            <a:ext cx="1968173"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pic>
        <p:nvPicPr>
          <p:cNvPr id="5" name="Picture 1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051" y="2"/>
            <a:ext cx="1545635" cy="20608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49686" y="6228601"/>
            <a:ext cx="4572000" cy="584775"/>
          </a:xfrm>
          <a:prstGeom prst="rect">
            <a:avLst/>
          </a:prstGeom>
        </p:spPr>
        <p:txBody>
          <a:bodyPr>
            <a:spAutoFit/>
          </a:bodyPr>
          <a:lstStyle/>
          <a:p>
            <a:r>
              <a:rPr lang="pt-BR" sz="1600" b="1" dirty="0"/>
              <a:t>(Espírito Charles - Médium Yvonne A. Pereira - Obra: O Cavaleiro de Numiers).</a:t>
            </a:r>
            <a:endParaRPr lang="pt-BR" sz="1600" dirty="0"/>
          </a:p>
        </p:txBody>
      </p:sp>
    </p:spTree>
    <p:extLst>
      <p:ext uri="{BB962C8B-B14F-4D97-AF65-F5344CB8AC3E}">
        <p14:creationId xmlns:p14="http://schemas.microsoft.com/office/powerpoint/2010/main" val="29347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96752"/>
            <a:ext cx="7488832" cy="2123658"/>
          </a:xfrm>
          <a:prstGeom prst="rect">
            <a:avLst/>
          </a:prstGeom>
        </p:spPr>
        <p:txBody>
          <a:bodyPr wrap="square">
            <a:spAutoFit/>
          </a:bodyPr>
          <a:lstStyle/>
          <a:p>
            <a:r>
              <a:rPr lang="pt-BR" sz="2200" b="1" dirty="0">
                <a:solidFill>
                  <a:srgbClr val="FF0000"/>
                </a:solidFill>
              </a:rPr>
              <a:t>Quer furtar-se à imposição do panorama de si mesmo, mas, em vão. </a:t>
            </a:r>
            <a:r>
              <a:rPr lang="pt-BR" sz="2200" dirty="0"/>
              <a:t>A visão do que ele próprio foi e de como se conduziu na vida ali está, à sua frente, dentro dele, quais faixas de fogo que lhe devorassem o ser na desaprovação própria a que chamam arrependimento, remorso!</a:t>
            </a:r>
          </a:p>
          <a:p>
            <a:r>
              <a:rPr lang="pt-BR" sz="2200" dirty="0"/>
              <a:t>     </a:t>
            </a:r>
          </a:p>
        </p:txBody>
      </p:sp>
      <p:pic>
        <p:nvPicPr>
          <p:cNvPr id="3" name="Picture 1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2"/>
            <a:ext cx="1525350" cy="2033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0" y="6211669"/>
            <a:ext cx="4572000" cy="584775"/>
          </a:xfrm>
          <a:prstGeom prst="rect">
            <a:avLst/>
          </a:prstGeom>
        </p:spPr>
        <p:txBody>
          <a:bodyPr>
            <a:spAutoFit/>
          </a:bodyPr>
          <a:lstStyle/>
          <a:p>
            <a:r>
              <a:rPr lang="pt-BR" sz="1600" b="1" dirty="0"/>
              <a:t>(Espírito Charles - Médium Yvonne A. Pereira - Obra: O Cavaleiro de Numiers).</a:t>
            </a:r>
            <a:endParaRPr lang="pt-BR" sz="1600" dirty="0"/>
          </a:p>
        </p:txBody>
      </p:sp>
      <p:sp>
        <p:nvSpPr>
          <p:cNvPr id="5" name="Rectangle 4"/>
          <p:cNvSpPr/>
          <p:nvPr/>
        </p:nvSpPr>
        <p:spPr>
          <a:xfrm>
            <a:off x="107504" y="3501008"/>
            <a:ext cx="8928992" cy="1785104"/>
          </a:xfrm>
          <a:prstGeom prst="rect">
            <a:avLst/>
          </a:prstGeom>
        </p:spPr>
        <p:txBody>
          <a:bodyPr wrap="square">
            <a:spAutoFit/>
          </a:bodyPr>
          <a:lstStyle/>
          <a:p>
            <a:r>
              <a:rPr lang="pt-BR" sz="2200" dirty="0"/>
              <a:t> Não podendo mais ou julgando-se exausto de tantas dores e sofrimentos, pensou em sua casa, saudoso do conforto desfrutado entre seus pais, da solidariedade de sua mãe, que ele tão mal soubera compreender e menos ainda agradecer. Num esforço supremo da própria vontade conseguiu locomover-se... e ei-lo à procura de socorro no lar paterno.</a:t>
            </a:r>
          </a:p>
        </p:txBody>
      </p:sp>
      <p:sp>
        <p:nvSpPr>
          <p:cNvPr id="6" name="Rectangle 5"/>
          <p:cNvSpPr/>
          <p:nvPr/>
        </p:nvSpPr>
        <p:spPr>
          <a:xfrm>
            <a:off x="731619" y="404664"/>
            <a:ext cx="2040181"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spTree>
    <p:extLst>
      <p:ext uri="{BB962C8B-B14F-4D97-AF65-F5344CB8AC3E}">
        <p14:creationId xmlns:p14="http://schemas.microsoft.com/office/powerpoint/2010/main" val="349882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brilsuperinteressante.files.wordpress.com/2018/07/quantos-suicidios-acontecem-anualmente-no-mundo.jpg?quality=70&amp;strip=info&amp;w=680&amp;h=453&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 y="0"/>
            <a:ext cx="6477000" cy="4314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69730" y="620688"/>
            <a:ext cx="2664296" cy="2246769"/>
          </a:xfrm>
          <a:prstGeom prst="rect">
            <a:avLst/>
          </a:prstGeom>
        </p:spPr>
        <p:txBody>
          <a:bodyPr wrap="square">
            <a:spAutoFit/>
          </a:bodyPr>
          <a:lstStyle/>
          <a:p>
            <a:r>
              <a:rPr lang="pt-BR" sz="2800" b="1" dirty="0"/>
              <a:t>Quantos suicídios acontecem anualmente no mundo?</a:t>
            </a:r>
          </a:p>
        </p:txBody>
      </p:sp>
      <p:sp>
        <p:nvSpPr>
          <p:cNvPr id="3" name="Rectangle 2"/>
          <p:cNvSpPr/>
          <p:nvPr/>
        </p:nvSpPr>
        <p:spPr>
          <a:xfrm>
            <a:off x="0" y="4293096"/>
            <a:ext cx="9134026" cy="1261884"/>
          </a:xfrm>
          <a:prstGeom prst="rect">
            <a:avLst/>
          </a:prstGeom>
        </p:spPr>
        <p:txBody>
          <a:bodyPr wrap="square">
            <a:spAutoFit/>
          </a:bodyPr>
          <a:lstStyle/>
          <a:p>
            <a:r>
              <a:rPr lang="pt-BR" sz="2000" dirty="0"/>
              <a:t>Os países pobres têm as taxas mais altas e o Brasil, em números absolutos, é o oitavo com mais casos de suicídio no </a:t>
            </a:r>
            <a:r>
              <a:rPr lang="pt-BR" sz="2000" dirty="0" smtClean="0"/>
              <a:t>mundo.</a:t>
            </a:r>
            <a:r>
              <a:rPr lang="pt-BR" dirty="0" smtClean="0"/>
              <a:t> </a:t>
            </a:r>
            <a:r>
              <a:rPr lang="pt-BR" sz="1400" b="1" dirty="0" smtClean="0"/>
              <a:t>Luís </a:t>
            </a:r>
            <a:r>
              <a:rPr lang="pt-BR" sz="1400" b="1" dirty="0"/>
              <a:t>Joly e Victor </a:t>
            </a:r>
            <a:r>
              <a:rPr lang="pt-BR" sz="1400" b="1" dirty="0" smtClean="0"/>
              <a:t>Bianchin </a:t>
            </a:r>
            <a:r>
              <a:rPr lang="pt-BR" sz="1400" dirty="0" smtClean="0"/>
              <a:t>4 </a:t>
            </a:r>
            <a:r>
              <a:rPr lang="pt-BR" sz="1400" dirty="0"/>
              <a:t>jul 2018, </a:t>
            </a:r>
            <a:r>
              <a:rPr lang="pt-BR" sz="1400" dirty="0" smtClean="0"/>
              <a:t>publicado 18 </a:t>
            </a:r>
            <a:r>
              <a:rPr lang="pt-BR" sz="1400" dirty="0"/>
              <a:t>abr </a:t>
            </a:r>
            <a:r>
              <a:rPr lang="pt-BR" sz="1400" dirty="0" smtClean="0"/>
              <a:t>2011</a:t>
            </a:r>
            <a:r>
              <a:rPr lang="pt-BR" sz="1400" dirty="0"/>
              <a:t>.</a:t>
            </a:r>
          </a:p>
          <a:p>
            <a:r>
              <a:rPr lang="pt-BR" dirty="0">
                <a:hlinkClick r:id="rId3"/>
              </a:rPr>
              <a:t/>
            </a:r>
            <a:br>
              <a:rPr lang="pt-BR" dirty="0">
                <a:hlinkClick r:id="rId3"/>
              </a:rPr>
            </a:br>
            <a:endParaRPr lang="pt-BR" dirty="0"/>
          </a:p>
        </p:txBody>
      </p:sp>
      <p:sp>
        <p:nvSpPr>
          <p:cNvPr id="4" name="Rectangle 3"/>
          <p:cNvSpPr/>
          <p:nvPr/>
        </p:nvSpPr>
        <p:spPr>
          <a:xfrm>
            <a:off x="61018" y="5157192"/>
            <a:ext cx="9073008" cy="1569660"/>
          </a:xfrm>
          <a:prstGeom prst="rect">
            <a:avLst/>
          </a:prstGeom>
        </p:spPr>
        <p:txBody>
          <a:bodyPr wrap="square">
            <a:spAutoFit/>
          </a:bodyPr>
          <a:lstStyle/>
          <a:p>
            <a:r>
              <a:rPr lang="pt-BR" sz="2400" dirty="0"/>
              <a:t>Entre as principais causas que levam uma pessoa a acabar com a própria vida estão problemas como</a:t>
            </a:r>
            <a:r>
              <a:rPr lang="pt-BR" sz="2400" b="1" dirty="0"/>
              <a:t> </a:t>
            </a:r>
            <a:r>
              <a:rPr lang="pt-BR" sz="2400" b="1" dirty="0">
                <a:solidFill>
                  <a:srgbClr val="FF0000"/>
                </a:solidFill>
              </a:rPr>
              <a:t>depressão, abuso de drogas e situações temporais que despertam forte carga emocional</a:t>
            </a:r>
            <a:r>
              <a:rPr lang="pt-BR" sz="2400" dirty="0"/>
              <a:t>, como o fim de um relacionamento amoroso ou a perda de um emprego.</a:t>
            </a:r>
          </a:p>
        </p:txBody>
      </p:sp>
    </p:spTree>
    <p:extLst>
      <p:ext uri="{BB962C8B-B14F-4D97-AF65-F5344CB8AC3E}">
        <p14:creationId xmlns:p14="http://schemas.microsoft.com/office/powerpoint/2010/main" val="20253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2736"/>
            <a:ext cx="7596336" cy="2462213"/>
          </a:xfrm>
          <a:prstGeom prst="rect">
            <a:avLst/>
          </a:prstGeom>
        </p:spPr>
        <p:txBody>
          <a:bodyPr wrap="square">
            <a:spAutoFit/>
          </a:bodyPr>
          <a:lstStyle/>
          <a:p>
            <a:r>
              <a:rPr lang="pt-BR" sz="2200" dirty="0"/>
              <a:t> </a:t>
            </a:r>
            <a:r>
              <a:rPr lang="pt-BR" sz="2200" dirty="0" smtClean="0"/>
              <a:t>...</a:t>
            </a:r>
            <a:r>
              <a:rPr lang="pt-BR" sz="2200" dirty="0"/>
              <a:t> Penetra naquela casa que o viu nascer e lhe dera os dias mais felizes que vivera. Diante de sua mãe, a quem encontra enferma e alquebrada, exclama cheio de queixas, julgando-se ouvido e compreendido: - Mãe, minha mãe! Tem compaixão de teu filho, que está ferido, enterrado vivo. Não, minha mãe, eu não estou morto, eu não morri, estou vivo, todos se enganaram a meu respeito. </a:t>
            </a:r>
          </a:p>
        </p:txBody>
      </p:sp>
      <p:sp>
        <p:nvSpPr>
          <p:cNvPr id="4" name="Rectangle 3"/>
          <p:cNvSpPr/>
          <p:nvPr/>
        </p:nvSpPr>
        <p:spPr>
          <a:xfrm>
            <a:off x="731619" y="404664"/>
            <a:ext cx="1896165" cy="461665"/>
          </a:xfrm>
          <a:prstGeom prst="rect">
            <a:avLst/>
          </a:prstGeom>
          <a:solidFill>
            <a:schemeClr val="bg1">
              <a:lumMod val="50000"/>
            </a:schemeClr>
          </a:solidFill>
        </p:spPr>
        <p:txBody>
          <a:bodyPr wrap="square">
            <a:spAutoFit/>
          </a:bodyPr>
          <a:lstStyle/>
          <a:p>
            <a:r>
              <a:rPr lang="pt-BR" sz="2400" dirty="0" smtClean="0">
                <a:solidFill>
                  <a:schemeClr val="bg1"/>
                </a:solidFill>
              </a:rPr>
              <a:t>O DEPOIS...</a:t>
            </a:r>
            <a:endParaRPr lang="pt-BR" sz="2400" dirty="0">
              <a:solidFill>
                <a:schemeClr val="bg1"/>
              </a:solidFill>
            </a:endParaRPr>
          </a:p>
        </p:txBody>
      </p:sp>
      <p:pic>
        <p:nvPicPr>
          <p:cNvPr id="5" name="Picture 1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2"/>
            <a:ext cx="1525350" cy="2033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3465582"/>
            <a:ext cx="9121686" cy="2123658"/>
          </a:xfrm>
          <a:prstGeom prst="rect">
            <a:avLst/>
          </a:prstGeom>
        </p:spPr>
        <p:txBody>
          <a:bodyPr wrap="square">
            <a:spAutoFit/>
          </a:bodyPr>
          <a:lstStyle/>
          <a:p>
            <a:r>
              <a:rPr lang="pt-BR" sz="2200" dirty="0"/>
              <a:t>Olha em que estado me encontro: todo corroído por vermes, que me mordem e maltratam como lobos. Não posso sair de lá e sofro satanicamente, debaixo daquela terra pestilenta, que cheira a imundície. Não posso mais, tira-me de lá, tenho horror àquela caverna onde me prenderam, vejo fantasmas, que se riem do estado em que me encontro. Franz Schmidt está lá e culpa-me do que lhe aconteceu, tira-me de lá, minha mãe, eu estou vivo, estou vivo, estou vivo!</a:t>
            </a:r>
          </a:p>
        </p:txBody>
      </p:sp>
      <p:sp>
        <p:nvSpPr>
          <p:cNvPr id="7" name="Rectangle 6"/>
          <p:cNvSpPr/>
          <p:nvPr/>
        </p:nvSpPr>
        <p:spPr>
          <a:xfrm>
            <a:off x="4549686" y="6228601"/>
            <a:ext cx="4572000" cy="584775"/>
          </a:xfrm>
          <a:prstGeom prst="rect">
            <a:avLst/>
          </a:prstGeom>
        </p:spPr>
        <p:txBody>
          <a:bodyPr>
            <a:spAutoFit/>
          </a:bodyPr>
          <a:lstStyle/>
          <a:p>
            <a:r>
              <a:rPr lang="pt-BR" sz="1600" b="1" dirty="0"/>
              <a:t>(Espírito Charles - Médium Yvonne A. Pereira - Obra: O Cavaleiro de Numiers).</a:t>
            </a:r>
            <a:endParaRPr lang="pt-BR" sz="1600" dirty="0"/>
          </a:p>
        </p:txBody>
      </p:sp>
    </p:spTree>
    <p:extLst>
      <p:ext uri="{BB962C8B-B14F-4D97-AF65-F5344CB8AC3E}">
        <p14:creationId xmlns:p14="http://schemas.microsoft.com/office/powerpoint/2010/main" val="44256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704"/>
            <a:ext cx="6732240" cy="1938992"/>
          </a:xfrm>
          <a:prstGeom prst="rect">
            <a:avLst/>
          </a:prstGeom>
        </p:spPr>
        <p:txBody>
          <a:bodyPr wrap="square">
            <a:spAutoFit/>
          </a:bodyPr>
          <a:lstStyle/>
          <a:p>
            <a:r>
              <a:rPr lang="pt-BR" sz="2400" dirty="0"/>
              <a:t>Herdeiro de si mesmo, carregando, no inconsciente, as experiências transatas, o homem não foge aos atavismos que </a:t>
            </a:r>
            <a:r>
              <a:rPr lang="pt-BR" sz="2400" dirty="0" smtClean="0"/>
              <a:t>o jungem </a:t>
            </a:r>
            <a:r>
              <a:rPr lang="pt-BR" sz="2400" dirty="0"/>
              <a:t>ao primitivismo, embora as claridades arrebatado­ras do futuro chamando-o para as grandes conquistas. </a:t>
            </a:r>
          </a:p>
        </p:txBody>
      </p:sp>
      <p:sp>
        <p:nvSpPr>
          <p:cNvPr id="3" name="Rectangle 2"/>
          <p:cNvSpPr/>
          <p:nvPr/>
        </p:nvSpPr>
        <p:spPr>
          <a:xfrm>
            <a:off x="34441" y="3155484"/>
            <a:ext cx="6697799" cy="1569660"/>
          </a:xfrm>
          <a:prstGeom prst="rect">
            <a:avLst/>
          </a:prstGeom>
        </p:spPr>
        <p:txBody>
          <a:bodyPr wrap="square">
            <a:spAutoFit/>
          </a:bodyPr>
          <a:lstStyle/>
          <a:p>
            <a:r>
              <a:rPr lang="pt-BR" sz="2400" dirty="0"/>
              <a:t>As patologias da alma — violência, ódio, ciúme, ressentimento, </a:t>
            </a:r>
            <a:r>
              <a:rPr lang="pt-BR" sz="2400" dirty="0" smtClean="0"/>
              <a:t>amargura, suspeita</a:t>
            </a:r>
            <a:r>
              <a:rPr lang="pt-BR" sz="2400" dirty="0"/>
              <a:t>, insatisfação, dentre outras muitas — respondem por incontáveis </a:t>
            </a:r>
            <a:r>
              <a:rPr lang="pt-BR" sz="2400" dirty="0" smtClean="0"/>
              <a:t>aflições que </a:t>
            </a:r>
            <a:r>
              <a:rPr lang="pt-BR" sz="2400" dirty="0"/>
              <a:t>aturdem o ser humano</a:t>
            </a:r>
            <a:r>
              <a:rPr lang="pt-BR" sz="2400" dirty="0" smtClean="0"/>
              <a:t>.</a:t>
            </a:r>
          </a:p>
        </p:txBody>
      </p:sp>
      <p:sp>
        <p:nvSpPr>
          <p:cNvPr id="4" name="AutoShape 2" descr="Resultado de imagem para Atendimento fraterno livro espiri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4" descr="Resultado de imagem para Atendimento fraterno livro espiri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Resultado de imagem para Atendimento fraterno livro espiri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4320" y="-27384"/>
            <a:ext cx="2470322" cy="37888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248472" y="5013176"/>
            <a:ext cx="4572000" cy="646331"/>
          </a:xfrm>
          <a:prstGeom prst="rect">
            <a:avLst/>
          </a:prstGeom>
        </p:spPr>
        <p:txBody>
          <a:bodyPr>
            <a:spAutoFit/>
          </a:bodyPr>
          <a:lstStyle/>
          <a:p>
            <a:r>
              <a:rPr lang="pt-BR" dirty="0"/>
              <a:t>Atendimento Fraterno- Divaldo P. Franco – Manoel Filomeno de miranda</a:t>
            </a:r>
          </a:p>
        </p:txBody>
      </p:sp>
    </p:spTree>
    <p:extLst>
      <p:ext uri="{BB962C8B-B14F-4D97-AF65-F5344CB8AC3E}">
        <p14:creationId xmlns:p14="http://schemas.microsoft.com/office/powerpoint/2010/main" val="408902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15257"/>
            <a:ext cx="1563869" cy="20734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a:solidFill>
              <a:schemeClr val="tx1"/>
            </a:solidFill>
            <a:miter lim="800000"/>
            <a:headEnd/>
            <a:tailEnd/>
          </a:ln>
          <a:effectLst/>
          <a:extLst/>
        </p:spPr>
      </p:pic>
      <p:sp>
        <p:nvSpPr>
          <p:cNvPr id="3" name="Title 1"/>
          <p:cNvSpPr txBox="1">
            <a:spLocks/>
          </p:cNvSpPr>
          <p:nvPr/>
        </p:nvSpPr>
        <p:spPr>
          <a:xfrm>
            <a:off x="3059832" y="6165304"/>
            <a:ext cx="6120680" cy="367506"/>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pt-BR" sz="1600" dirty="0" smtClean="0">
                <a:solidFill>
                  <a:schemeClr val="tx2"/>
                </a:solidFill>
              </a:rPr>
              <a:t>PREVENÇÃO CONTRA O SUICIDIO - EMMANUEL</a:t>
            </a:r>
            <a:endParaRPr lang="pt-BR" sz="1600" dirty="0">
              <a:solidFill>
                <a:schemeClr val="tx2"/>
              </a:solidFill>
            </a:endParaRPr>
          </a:p>
        </p:txBody>
      </p:sp>
      <p:sp>
        <p:nvSpPr>
          <p:cNvPr id="4" name="Rectangle 3"/>
          <p:cNvSpPr/>
          <p:nvPr/>
        </p:nvSpPr>
        <p:spPr>
          <a:xfrm>
            <a:off x="60782" y="497992"/>
            <a:ext cx="8208913" cy="1107996"/>
          </a:xfrm>
          <a:prstGeom prst="rect">
            <a:avLst/>
          </a:prstGeom>
        </p:spPr>
        <p:txBody>
          <a:bodyPr wrap="square">
            <a:spAutoFit/>
          </a:bodyPr>
          <a:lstStyle/>
          <a:p>
            <a:r>
              <a:rPr lang="pt-BR" sz="2200" dirty="0"/>
              <a:t>Quando a ideia de suicídio, porventura</a:t>
            </a:r>
            <a:r>
              <a:rPr lang="pt-BR" sz="2200" dirty="0" smtClean="0"/>
              <a:t>, te </a:t>
            </a:r>
            <a:r>
              <a:rPr lang="pt-BR" sz="2200" dirty="0"/>
              <a:t>assome à cabeça, reflete, antes de </a:t>
            </a:r>
            <a:r>
              <a:rPr lang="pt-BR" sz="2200" dirty="0" smtClean="0"/>
              <a:t>tudo, na </a:t>
            </a:r>
            <a:r>
              <a:rPr lang="pt-BR" sz="2200" dirty="0"/>
              <a:t>infinita bondade de Deus, que te </a:t>
            </a:r>
            <a:r>
              <a:rPr lang="pt-BR" sz="2200" dirty="0" smtClean="0"/>
              <a:t>instalou na </a:t>
            </a:r>
            <a:r>
              <a:rPr lang="pt-BR" sz="2200" dirty="0"/>
              <a:t>residência </a:t>
            </a:r>
            <a:r>
              <a:rPr lang="pt-BR" sz="2200" dirty="0" smtClean="0"/>
              <a:t>planetária...</a:t>
            </a:r>
            <a:endParaRPr lang="pt-BR" sz="2200" dirty="0"/>
          </a:p>
        </p:txBody>
      </p:sp>
      <p:sp>
        <p:nvSpPr>
          <p:cNvPr id="5" name="Rectangle 4"/>
          <p:cNvSpPr/>
          <p:nvPr/>
        </p:nvSpPr>
        <p:spPr>
          <a:xfrm>
            <a:off x="60782" y="1622012"/>
            <a:ext cx="7247522" cy="769441"/>
          </a:xfrm>
          <a:prstGeom prst="rect">
            <a:avLst/>
          </a:prstGeom>
        </p:spPr>
        <p:txBody>
          <a:bodyPr wrap="square">
            <a:spAutoFit/>
          </a:bodyPr>
          <a:lstStyle/>
          <a:p>
            <a:r>
              <a:rPr lang="pt-BR" sz="2200" dirty="0"/>
              <a:t>Em seguida, ora, pedindo socorro </a:t>
            </a:r>
            <a:r>
              <a:rPr lang="pt-BR" sz="2200" dirty="0" smtClean="0"/>
              <a:t>aos Mensageiros </a:t>
            </a:r>
            <a:r>
              <a:rPr lang="pt-BR" sz="2200" dirty="0"/>
              <a:t>da Providência Divina</a:t>
            </a:r>
            <a:r>
              <a:rPr lang="pt-BR" sz="2200" dirty="0" smtClean="0"/>
              <a:t>...</a:t>
            </a:r>
            <a:endParaRPr lang="pt-BR" sz="2200" dirty="0"/>
          </a:p>
        </p:txBody>
      </p:sp>
      <p:sp>
        <p:nvSpPr>
          <p:cNvPr id="6" name="Rectangle 5"/>
          <p:cNvSpPr/>
          <p:nvPr/>
        </p:nvSpPr>
        <p:spPr>
          <a:xfrm>
            <a:off x="107504" y="2564904"/>
            <a:ext cx="8964488" cy="769441"/>
          </a:xfrm>
          <a:prstGeom prst="rect">
            <a:avLst/>
          </a:prstGeom>
        </p:spPr>
        <p:txBody>
          <a:bodyPr wrap="square">
            <a:spAutoFit/>
          </a:bodyPr>
          <a:lstStyle/>
          <a:p>
            <a:r>
              <a:rPr lang="pt-BR" sz="2200" dirty="0"/>
              <a:t>Medita no Amor e na necessidade </a:t>
            </a:r>
            <a:r>
              <a:rPr lang="pt-BR" sz="2200" dirty="0" smtClean="0"/>
              <a:t>daqueles corações </a:t>
            </a:r>
            <a:r>
              <a:rPr lang="pt-BR" sz="2200" dirty="0"/>
              <a:t>que te usufruem a convivência.</a:t>
            </a:r>
          </a:p>
        </p:txBody>
      </p:sp>
      <p:sp>
        <p:nvSpPr>
          <p:cNvPr id="7" name="Rectangle 6"/>
          <p:cNvSpPr/>
          <p:nvPr/>
        </p:nvSpPr>
        <p:spPr>
          <a:xfrm>
            <a:off x="0" y="3356992"/>
            <a:ext cx="9144000" cy="769441"/>
          </a:xfrm>
          <a:prstGeom prst="rect">
            <a:avLst/>
          </a:prstGeom>
        </p:spPr>
        <p:txBody>
          <a:bodyPr wrap="square">
            <a:spAutoFit/>
          </a:bodyPr>
          <a:lstStyle/>
          <a:p>
            <a:r>
              <a:rPr lang="pt-BR" sz="2200" dirty="0"/>
              <a:t>Se a ideia perniciosa continua a </a:t>
            </a:r>
            <a:r>
              <a:rPr lang="pt-BR" sz="2200" dirty="0" smtClean="0"/>
              <a:t>torturar-te</a:t>
            </a:r>
            <a:r>
              <a:rPr lang="pt-BR" sz="2200" dirty="0"/>
              <a:t>, mesmo que te sintas doente, </a:t>
            </a:r>
            <a:r>
              <a:rPr lang="pt-BR" sz="2200" dirty="0" smtClean="0"/>
              <a:t>refugia-te </a:t>
            </a:r>
            <a:r>
              <a:rPr lang="pt-BR" sz="2200" dirty="0"/>
              <a:t>no trabalho </a:t>
            </a:r>
            <a:r>
              <a:rPr lang="pt-BR" sz="2200" dirty="0" smtClean="0"/>
              <a:t>possível...</a:t>
            </a:r>
            <a:endParaRPr lang="pt-BR" sz="2200" dirty="0"/>
          </a:p>
        </p:txBody>
      </p:sp>
      <p:sp>
        <p:nvSpPr>
          <p:cNvPr id="8" name="Rectangle 7"/>
          <p:cNvSpPr/>
          <p:nvPr/>
        </p:nvSpPr>
        <p:spPr>
          <a:xfrm>
            <a:off x="0" y="4193212"/>
            <a:ext cx="8927976" cy="1107996"/>
          </a:xfrm>
          <a:prstGeom prst="rect">
            <a:avLst/>
          </a:prstGeom>
        </p:spPr>
        <p:txBody>
          <a:bodyPr wrap="square">
            <a:spAutoFit/>
          </a:bodyPr>
          <a:lstStyle/>
          <a:p>
            <a:r>
              <a:rPr lang="pt-BR" sz="2200" dirty="0"/>
              <a:t>Visita um hospital, onde consigas </a:t>
            </a:r>
            <a:r>
              <a:rPr lang="pt-BR" sz="2200" dirty="0" smtClean="0"/>
              <a:t>avaliar as </a:t>
            </a:r>
            <a:r>
              <a:rPr lang="pt-BR" sz="2200" dirty="0"/>
              <a:t>vantagens de que dispões, em </a:t>
            </a:r>
            <a:r>
              <a:rPr lang="pt-BR" sz="2200" dirty="0" smtClean="0"/>
              <a:t>confronto com </a:t>
            </a:r>
            <a:r>
              <a:rPr lang="pt-BR" sz="2200" dirty="0"/>
              <a:t>o grande número de </a:t>
            </a:r>
            <a:r>
              <a:rPr lang="pt-BR" sz="2200" dirty="0" smtClean="0"/>
              <a:t>companheiros portadores </a:t>
            </a:r>
            <a:r>
              <a:rPr lang="pt-BR" sz="2200" dirty="0"/>
              <a:t>de moléstias irreversíveis</a:t>
            </a:r>
            <a:r>
              <a:rPr lang="pt-BR" sz="2200" dirty="0" smtClean="0"/>
              <a:t>...</a:t>
            </a:r>
            <a:endParaRPr lang="pt-BR" sz="2200" dirty="0"/>
          </a:p>
        </p:txBody>
      </p:sp>
      <p:sp>
        <p:nvSpPr>
          <p:cNvPr id="9" name="Rectangle 8"/>
          <p:cNvSpPr/>
          <p:nvPr/>
        </p:nvSpPr>
        <p:spPr>
          <a:xfrm>
            <a:off x="0" y="5373216"/>
            <a:ext cx="9144000" cy="769441"/>
          </a:xfrm>
          <a:prstGeom prst="rect">
            <a:avLst/>
          </a:prstGeom>
        </p:spPr>
        <p:txBody>
          <a:bodyPr wrap="square">
            <a:spAutoFit/>
          </a:bodyPr>
          <a:lstStyle/>
          <a:p>
            <a:r>
              <a:rPr lang="pt-BR" sz="2200" dirty="0"/>
              <a:t>Entrega-te ao serviço do Bem ao </a:t>
            </a:r>
            <a:r>
              <a:rPr lang="pt-BR" sz="2200" dirty="0" smtClean="0"/>
              <a:t>próximo, qualquer </a:t>
            </a:r>
            <a:r>
              <a:rPr lang="pt-BR" sz="2200" dirty="0"/>
              <a:t>que ele seja, e faze </a:t>
            </a:r>
            <a:r>
              <a:rPr lang="pt-BR" sz="2200" dirty="0" smtClean="0"/>
              <a:t>empenho em esquecer-te...</a:t>
            </a:r>
            <a:endParaRPr lang="pt-BR" sz="2200" dirty="0"/>
          </a:p>
        </p:txBody>
      </p:sp>
    </p:spTree>
    <p:extLst>
      <p:ext uri="{BB962C8B-B14F-4D97-AF65-F5344CB8AC3E}">
        <p14:creationId xmlns:p14="http://schemas.microsoft.com/office/powerpoint/2010/main" val="101640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620687"/>
            <a:ext cx="9036496" cy="792089"/>
          </a:xfrm>
        </p:spPr>
        <p:txBody>
          <a:bodyPr>
            <a:normAutofit fontScale="90000"/>
          </a:bodyPr>
          <a:lstStyle/>
          <a:p>
            <a:pPr marL="457200" indent="-457200">
              <a:buFont typeface="Wingdings" pitchFamily="2" charset="2"/>
              <a:buChar char="ü"/>
            </a:pPr>
            <a:r>
              <a:rPr lang="pt-BR" sz="3200" dirty="0" smtClean="0">
                <a:solidFill>
                  <a:schemeClr val="tx1"/>
                </a:solidFill>
              </a:rPr>
              <a:t> </a:t>
            </a:r>
            <a:r>
              <a:rPr lang="pt-BR" sz="3200" dirty="0">
                <a:solidFill>
                  <a:schemeClr val="tx1"/>
                </a:solidFill>
              </a:rPr>
              <a:t>M</a:t>
            </a:r>
            <a:r>
              <a:rPr lang="pt-BR" sz="3200" dirty="0" smtClean="0">
                <a:solidFill>
                  <a:schemeClr val="tx1"/>
                </a:solidFill>
              </a:rPr>
              <a:t>undo - 800.000 suicídios ao ano</a:t>
            </a:r>
            <a:br>
              <a:rPr lang="pt-BR" sz="3200" dirty="0" smtClean="0">
                <a:solidFill>
                  <a:schemeClr val="tx1"/>
                </a:solidFill>
              </a:rPr>
            </a:br>
            <a:r>
              <a:rPr lang="pt-BR" sz="3200" dirty="0" smtClean="0">
                <a:solidFill>
                  <a:schemeClr val="tx1"/>
                </a:solidFill>
              </a:rPr>
              <a:t>1 a cada 30 Segundos</a:t>
            </a:r>
            <a:endParaRPr lang="pt-BR" sz="3200" dirty="0">
              <a:solidFill>
                <a:schemeClr val="tx1"/>
              </a:solidFill>
            </a:endParaRPr>
          </a:p>
        </p:txBody>
      </p:sp>
      <p:sp>
        <p:nvSpPr>
          <p:cNvPr id="3" name="Subtitle 2"/>
          <p:cNvSpPr>
            <a:spLocks noGrp="1"/>
          </p:cNvSpPr>
          <p:nvPr>
            <p:ph type="subTitle" idx="1"/>
          </p:nvPr>
        </p:nvSpPr>
        <p:spPr>
          <a:xfrm>
            <a:off x="251520" y="1412776"/>
            <a:ext cx="8640960" cy="504056"/>
          </a:xfrm>
        </p:spPr>
        <p:txBody>
          <a:bodyPr>
            <a:normAutofit fontScale="92500"/>
          </a:bodyPr>
          <a:lstStyle/>
          <a:p>
            <a:r>
              <a:rPr lang="pt-BR" sz="2800" dirty="0" smtClean="0"/>
              <a:t>79% dos casos ocorrem em paises de média/baixa renda</a:t>
            </a:r>
            <a:endParaRPr lang="pt-BR" sz="2800" dirty="0"/>
          </a:p>
        </p:txBody>
      </p:sp>
      <p:sp>
        <p:nvSpPr>
          <p:cNvPr id="4" name="Subtitle 2"/>
          <p:cNvSpPr txBox="1">
            <a:spLocks/>
          </p:cNvSpPr>
          <p:nvPr/>
        </p:nvSpPr>
        <p:spPr>
          <a:xfrm>
            <a:off x="467544" y="1805155"/>
            <a:ext cx="7452320" cy="504056"/>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BR" sz="2800" dirty="0" smtClean="0">
                <a:solidFill>
                  <a:schemeClr val="tx1"/>
                </a:solidFill>
              </a:rPr>
              <a:t>18</a:t>
            </a:r>
            <a:r>
              <a:rPr lang="pt-BR" sz="2800" baseline="30000" dirty="0" smtClean="0">
                <a:solidFill>
                  <a:schemeClr val="tx1"/>
                </a:solidFill>
              </a:rPr>
              <a:t>a</a:t>
            </a:r>
            <a:r>
              <a:rPr lang="pt-BR" sz="2800" dirty="0" smtClean="0">
                <a:solidFill>
                  <a:schemeClr val="tx1"/>
                </a:solidFill>
              </a:rPr>
              <a:t> causa dos Óbitos – 1,4% de todas as mortes</a:t>
            </a:r>
            <a:endParaRPr lang="pt-BR" sz="2800" dirty="0">
              <a:solidFill>
                <a:schemeClr val="tx1"/>
              </a:solidFill>
            </a:endParaRPr>
          </a:p>
        </p:txBody>
      </p:sp>
      <p:sp>
        <p:nvSpPr>
          <p:cNvPr id="5" name="Rectangle 4"/>
          <p:cNvSpPr/>
          <p:nvPr/>
        </p:nvSpPr>
        <p:spPr>
          <a:xfrm>
            <a:off x="206683" y="3284984"/>
            <a:ext cx="8352928" cy="523220"/>
          </a:xfrm>
          <a:prstGeom prst="rect">
            <a:avLst/>
          </a:prstGeom>
        </p:spPr>
        <p:txBody>
          <a:bodyPr wrap="square">
            <a:spAutoFit/>
          </a:bodyPr>
          <a:lstStyle/>
          <a:p>
            <a:pPr marL="457200" indent="-457200">
              <a:buFont typeface="Wingdings" pitchFamily="2" charset="2"/>
              <a:buChar char="ü"/>
            </a:pPr>
            <a:r>
              <a:rPr lang="pt-BR" sz="2800" dirty="0" smtClean="0"/>
              <a:t> 4</a:t>
            </a:r>
            <a:r>
              <a:rPr lang="pt-BR" sz="2800" baseline="30000" dirty="0"/>
              <a:t>a</a:t>
            </a:r>
            <a:r>
              <a:rPr lang="pt-BR" sz="2800" baseline="30000" dirty="0" smtClean="0"/>
              <a:t> </a:t>
            </a:r>
            <a:r>
              <a:rPr lang="pt-BR" sz="2800" dirty="0" smtClean="0"/>
              <a:t> causa de morte na faixa de 15 a 24 anos de idade</a:t>
            </a:r>
            <a:endParaRPr lang="pt-BR" sz="2800" dirty="0"/>
          </a:p>
        </p:txBody>
      </p:sp>
      <p:sp>
        <p:nvSpPr>
          <p:cNvPr id="6" name="Rectangle 5"/>
          <p:cNvSpPr/>
          <p:nvPr/>
        </p:nvSpPr>
        <p:spPr>
          <a:xfrm>
            <a:off x="240369" y="2341997"/>
            <a:ext cx="5362174" cy="584775"/>
          </a:xfrm>
          <a:prstGeom prst="rect">
            <a:avLst/>
          </a:prstGeom>
        </p:spPr>
        <p:txBody>
          <a:bodyPr wrap="none">
            <a:spAutoFit/>
          </a:bodyPr>
          <a:lstStyle/>
          <a:p>
            <a:pPr marL="457200" indent="-457200">
              <a:buFont typeface="Wingdings" pitchFamily="2" charset="2"/>
              <a:buChar char="ü"/>
            </a:pPr>
            <a:r>
              <a:rPr lang="pt-BR" sz="3200" dirty="0"/>
              <a:t>Brasil 11.000 em </a:t>
            </a:r>
            <a:r>
              <a:rPr lang="pt-BR" sz="3200" dirty="0" smtClean="0"/>
              <a:t>média/Ano</a:t>
            </a:r>
            <a:endParaRPr lang="pt-BR" sz="3200" dirty="0"/>
          </a:p>
        </p:txBody>
      </p:sp>
      <p:sp>
        <p:nvSpPr>
          <p:cNvPr id="9" name="Rectangle 8"/>
          <p:cNvSpPr/>
          <p:nvPr/>
        </p:nvSpPr>
        <p:spPr>
          <a:xfrm>
            <a:off x="1619724" y="4117029"/>
            <a:ext cx="7380260" cy="954107"/>
          </a:xfrm>
          <a:prstGeom prst="rect">
            <a:avLst/>
          </a:prstGeom>
        </p:spPr>
        <p:txBody>
          <a:bodyPr wrap="square">
            <a:spAutoFit/>
          </a:bodyPr>
          <a:lstStyle/>
          <a:p>
            <a:pPr marL="457200" indent="-457200">
              <a:buFont typeface="Wingdings" pitchFamily="2" charset="2"/>
              <a:buChar char="ü"/>
            </a:pPr>
            <a:r>
              <a:rPr lang="pt-BR" sz="2800" dirty="0" smtClean="0"/>
              <a:t> Crescimento de 28% nos ultimos 10 anos entre os homens</a:t>
            </a:r>
            <a:endParaRPr lang="pt-BR" sz="2800" dirty="0"/>
          </a:p>
        </p:txBody>
      </p:sp>
      <p:sp>
        <p:nvSpPr>
          <p:cNvPr id="7" name="Rectangle 6"/>
          <p:cNvSpPr/>
          <p:nvPr/>
        </p:nvSpPr>
        <p:spPr>
          <a:xfrm>
            <a:off x="179512" y="5118283"/>
            <a:ext cx="8802724" cy="830997"/>
          </a:xfrm>
          <a:prstGeom prst="rect">
            <a:avLst/>
          </a:prstGeom>
        </p:spPr>
        <p:txBody>
          <a:bodyPr wrap="square">
            <a:spAutoFit/>
          </a:bodyPr>
          <a:lstStyle/>
          <a:p>
            <a:r>
              <a:rPr lang="pt-BR" sz="2400" dirty="0" smtClean="0"/>
              <a:t>...e </a:t>
            </a:r>
            <a:r>
              <a:rPr lang="pt-BR" sz="2400" dirty="0"/>
              <a:t>pior: estima-se que, para cada </a:t>
            </a:r>
            <a:r>
              <a:rPr lang="pt-BR" sz="2400" dirty="0" smtClean="0"/>
              <a:t>suicídio</a:t>
            </a:r>
            <a:r>
              <a:rPr lang="pt-BR" sz="2400" dirty="0"/>
              <a:t>, existem pelo menos </a:t>
            </a:r>
            <a:r>
              <a:rPr lang="pt-BR" sz="2400" dirty="0" smtClean="0"/>
              <a:t>outros </a:t>
            </a:r>
            <a:r>
              <a:rPr lang="pt-BR" sz="2400" dirty="0"/>
              <a:t>20 que tentaram, mas não conseguiram consumar o ato.</a:t>
            </a:r>
          </a:p>
        </p:txBody>
      </p:sp>
      <p:sp>
        <p:nvSpPr>
          <p:cNvPr id="8" name="Rectangle 7"/>
          <p:cNvSpPr/>
          <p:nvPr/>
        </p:nvSpPr>
        <p:spPr>
          <a:xfrm>
            <a:off x="4406311" y="2852936"/>
            <a:ext cx="4422942" cy="461665"/>
          </a:xfrm>
          <a:prstGeom prst="rect">
            <a:avLst/>
          </a:prstGeom>
        </p:spPr>
        <p:txBody>
          <a:bodyPr wrap="none">
            <a:spAutoFit/>
          </a:bodyPr>
          <a:lstStyle/>
          <a:p>
            <a:r>
              <a:rPr lang="pt-BR" sz="2400" dirty="0" smtClean="0"/>
              <a:t>...foram </a:t>
            </a:r>
            <a:r>
              <a:rPr lang="pt-BR" sz="2400" dirty="0"/>
              <a:t>11.821 entre 2010 e 2012</a:t>
            </a:r>
          </a:p>
        </p:txBody>
      </p:sp>
      <p:sp>
        <p:nvSpPr>
          <p:cNvPr id="10" name="Rectangle 9"/>
          <p:cNvSpPr/>
          <p:nvPr/>
        </p:nvSpPr>
        <p:spPr>
          <a:xfrm>
            <a:off x="539552" y="38515"/>
            <a:ext cx="2093872" cy="461665"/>
          </a:xfrm>
          <a:prstGeom prst="rect">
            <a:avLst/>
          </a:prstGeom>
          <a:solidFill>
            <a:schemeClr val="bg1">
              <a:lumMod val="50000"/>
            </a:schemeClr>
          </a:solidFill>
        </p:spPr>
        <p:txBody>
          <a:bodyPr wrap="square">
            <a:spAutoFit/>
          </a:bodyPr>
          <a:lstStyle/>
          <a:p>
            <a:r>
              <a:rPr lang="pt-BR" sz="2400" dirty="0" smtClean="0"/>
              <a:t>NUMEROS:</a:t>
            </a:r>
            <a:endParaRPr lang="pt-BR" sz="2400" dirty="0"/>
          </a:p>
        </p:txBody>
      </p:sp>
    </p:spTree>
    <p:extLst>
      <p:ext uri="{BB962C8B-B14F-4D97-AF65-F5344CB8AC3E}">
        <p14:creationId xmlns:p14="http://schemas.microsoft.com/office/powerpoint/2010/main" val="18036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916832"/>
            <a:ext cx="7704856" cy="3662541"/>
          </a:xfrm>
          <a:prstGeom prst="rect">
            <a:avLst/>
          </a:prstGeom>
        </p:spPr>
        <p:txBody>
          <a:bodyPr wrap="square">
            <a:spAutoFit/>
          </a:bodyPr>
          <a:lstStyle/>
          <a:p>
            <a:r>
              <a:rPr lang="pt-BR" sz="2400" dirty="0"/>
              <a:t>Ato de extrema rebeldia, reação do orgulho </a:t>
            </a:r>
            <a:endParaRPr lang="pt-BR" sz="2400" dirty="0" smtClean="0"/>
          </a:p>
          <a:p>
            <a:r>
              <a:rPr lang="pt-BR" sz="2400" dirty="0" smtClean="0"/>
              <a:t>desmedido</a:t>
            </a:r>
            <a:r>
              <a:rPr lang="pt-BR" sz="2400" dirty="0"/>
              <a:t>, vingança de alto porte </a:t>
            </a:r>
            <a:r>
              <a:rPr lang="pt-BR" sz="2400" b="1" dirty="0"/>
              <a:t>que busca </a:t>
            </a:r>
            <a:r>
              <a:rPr lang="pt-BR" sz="2400" b="1" dirty="0" smtClean="0"/>
              <a:t> </a:t>
            </a:r>
          </a:p>
          <a:p>
            <a:r>
              <a:rPr lang="pt-BR" sz="2400" b="1" dirty="0" smtClean="0"/>
              <a:t>destruir-se </a:t>
            </a:r>
            <a:r>
              <a:rPr lang="pt-BR" sz="2400" b="1" dirty="0"/>
              <a:t>ante a impossibilidade de a outrem aniquilar</a:t>
            </a:r>
            <a:r>
              <a:rPr lang="pt-BR" sz="2400" dirty="0"/>
              <a:t>, o suicídio revela o estágio de brutalidade moral em que se demora a criatura humana ... Por um minuto apenas, a revolta atira o ser no dédalo do desvario, conseguindo um tentame de desdita que se alonga por decênios lúridos de amarguras e infortúnios indescritíveis</a:t>
            </a:r>
            <a:r>
              <a:rPr lang="pt-BR" sz="2400" dirty="0" smtClean="0"/>
              <a:t>.</a:t>
            </a:r>
          </a:p>
          <a:p>
            <a:r>
              <a:rPr lang="pt-BR" sz="1600" dirty="0"/>
              <a:t> </a:t>
            </a:r>
            <a:r>
              <a:rPr lang="pt-BR" sz="1600" dirty="0" smtClean="0"/>
              <a:t>                                 </a:t>
            </a:r>
            <a:endParaRPr lang="pt-BR" sz="2400" dirty="0"/>
          </a:p>
        </p:txBody>
      </p:sp>
      <p:pic>
        <p:nvPicPr>
          <p:cNvPr id="1028" name="Picture 4" descr="https://d1pkzhm5uq4mnt.cloudfront.net/imagens/capas/_03a39165728d9c41fc5523eb0b3488362b2d03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603" y="-6847"/>
            <a:ext cx="1714500"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79512" y="908720"/>
            <a:ext cx="6982544" cy="52925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t>JOANNA explica</a:t>
            </a:r>
          </a:p>
          <a:p>
            <a:endParaRPr lang="pt-BR" sz="3200" dirty="0"/>
          </a:p>
        </p:txBody>
      </p:sp>
      <p:sp>
        <p:nvSpPr>
          <p:cNvPr id="5" name="Rectangle 4"/>
          <p:cNvSpPr/>
          <p:nvPr/>
        </p:nvSpPr>
        <p:spPr>
          <a:xfrm>
            <a:off x="2339752" y="5733256"/>
            <a:ext cx="6768752" cy="338554"/>
          </a:xfrm>
          <a:prstGeom prst="rect">
            <a:avLst/>
          </a:prstGeom>
        </p:spPr>
        <p:txBody>
          <a:bodyPr wrap="square">
            <a:spAutoFit/>
          </a:bodyPr>
          <a:lstStyle/>
          <a:p>
            <a:r>
              <a:rPr lang="pt-BR" sz="1600" dirty="0"/>
              <a:t> </a:t>
            </a:r>
            <a:r>
              <a:rPr lang="pt-BR" sz="1600" b="1" dirty="0"/>
              <a:t>APÓS A TEMPESTADE - SUICÍDIO -</a:t>
            </a:r>
            <a:r>
              <a:rPr lang="pt-BR" sz="1600" b="1" dirty="0" smtClean="0"/>
              <a:t>JOANNA </a:t>
            </a:r>
            <a:r>
              <a:rPr lang="pt-BR" sz="1600" b="1" dirty="0"/>
              <a:t>DE ÂNGELIS</a:t>
            </a:r>
            <a:endParaRPr lang="pt-BR" sz="1600" dirty="0"/>
          </a:p>
        </p:txBody>
      </p:sp>
    </p:spTree>
    <p:extLst>
      <p:ext uri="{BB962C8B-B14F-4D97-AF65-F5344CB8AC3E}">
        <p14:creationId xmlns:p14="http://schemas.microsoft.com/office/powerpoint/2010/main" val="228766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3936"/>
            <a:ext cx="8964488" cy="1785104"/>
          </a:xfrm>
          <a:prstGeom prst="rect">
            <a:avLst/>
          </a:prstGeom>
        </p:spPr>
        <p:txBody>
          <a:bodyPr wrap="square">
            <a:spAutoFit/>
          </a:bodyPr>
          <a:lstStyle/>
          <a:p>
            <a:r>
              <a:rPr lang="pt-BR" sz="2200" dirty="0" smtClean="0"/>
              <a:t>“</a:t>
            </a:r>
            <a:r>
              <a:rPr lang="pt-BR" sz="2200" dirty="0"/>
              <a:t>Para aquele que usa de suas faculdades com fim útil </a:t>
            </a:r>
            <a:r>
              <a:rPr lang="pt-BR" sz="2200" i="1" dirty="0" smtClean="0"/>
              <a:t>e de </a:t>
            </a:r>
            <a:r>
              <a:rPr lang="pt-BR" sz="2200" i="1" dirty="0"/>
              <a:t>acordo com as suas aptidões naturais</a:t>
            </a:r>
            <a:r>
              <a:rPr lang="pt-BR" sz="2200" dirty="0"/>
              <a:t>, o trabalho </a:t>
            </a:r>
            <a:r>
              <a:rPr lang="pt-BR" sz="2200" dirty="0" smtClean="0"/>
              <a:t>nada tem </a:t>
            </a:r>
            <a:r>
              <a:rPr lang="pt-BR" sz="2200" dirty="0"/>
              <a:t>de árido e a vida se escoa mais rapidamente. Ele </a:t>
            </a:r>
            <a:r>
              <a:rPr lang="pt-BR" sz="2200" dirty="0" smtClean="0"/>
              <a:t>lhe suporta </a:t>
            </a:r>
            <a:r>
              <a:rPr lang="pt-BR" sz="2200" dirty="0"/>
              <a:t>as vicissitudes com tanto mais paciência e </a:t>
            </a:r>
            <a:r>
              <a:rPr lang="pt-BR" sz="2200" dirty="0" smtClean="0"/>
              <a:t>resignação, quanto </a:t>
            </a:r>
            <a:r>
              <a:rPr lang="pt-BR" sz="2200" dirty="0"/>
              <a:t>obra com o fito da felicidade mais sólida </a:t>
            </a:r>
            <a:r>
              <a:rPr lang="pt-BR" sz="2200" dirty="0" smtClean="0"/>
              <a:t>e mais </a:t>
            </a:r>
            <a:r>
              <a:rPr lang="pt-BR" sz="2200" dirty="0"/>
              <a:t>durável que o espera</a:t>
            </a:r>
            <a:r>
              <a:rPr lang="pt-BR" sz="2200" dirty="0" smtClean="0"/>
              <a:t>.”</a:t>
            </a:r>
            <a:endParaRPr lang="pt-BR" sz="2200" dirty="0"/>
          </a:p>
        </p:txBody>
      </p:sp>
      <p:sp>
        <p:nvSpPr>
          <p:cNvPr id="3" name="Rectangle 2"/>
          <p:cNvSpPr/>
          <p:nvPr/>
        </p:nvSpPr>
        <p:spPr>
          <a:xfrm>
            <a:off x="0" y="211287"/>
            <a:ext cx="7721294" cy="769441"/>
          </a:xfrm>
          <a:prstGeom prst="rect">
            <a:avLst/>
          </a:prstGeom>
        </p:spPr>
        <p:txBody>
          <a:bodyPr wrap="square">
            <a:spAutoFit/>
          </a:bodyPr>
          <a:lstStyle/>
          <a:p>
            <a:r>
              <a:rPr lang="pt-BR" sz="2200" b="1" dirty="0" smtClean="0"/>
              <a:t>943. </a:t>
            </a:r>
            <a:r>
              <a:rPr lang="pt-BR" sz="2200" i="1" dirty="0" smtClean="0"/>
              <a:t>Donde nasce o desgosto da vida, que, sem motivos plausíveis, se apodera de certos indivíduos?</a:t>
            </a:r>
          </a:p>
        </p:txBody>
      </p:sp>
      <p:sp>
        <p:nvSpPr>
          <p:cNvPr id="4" name="Rectangle 3"/>
          <p:cNvSpPr/>
          <p:nvPr/>
        </p:nvSpPr>
        <p:spPr>
          <a:xfrm>
            <a:off x="4163" y="1124744"/>
            <a:ext cx="7757298" cy="430887"/>
          </a:xfrm>
          <a:prstGeom prst="rect">
            <a:avLst/>
          </a:prstGeom>
        </p:spPr>
        <p:txBody>
          <a:bodyPr wrap="square">
            <a:spAutoFit/>
          </a:bodyPr>
          <a:lstStyle/>
          <a:p>
            <a:r>
              <a:rPr lang="pt-BR" sz="2200" dirty="0" smtClean="0"/>
              <a:t>“Efeito da ociosidade, da falta de fé e, também, da saciedade”.</a:t>
            </a:r>
          </a:p>
        </p:txBody>
      </p:sp>
      <p:pic>
        <p:nvPicPr>
          <p:cNvPr id="5" name="Picture 6" descr="Resultado de imagem para o livro dos espiri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1294" y="0"/>
            <a:ext cx="1440160" cy="20432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7505" y="4424923"/>
            <a:ext cx="8928992" cy="2123658"/>
          </a:xfrm>
          <a:prstGeom prst="rect">
            <a:avLst/>
          </a:prstGeom>
        </p:spPr>
        <p:txBody>
          <a:bodyPr wrap="square">
            <a:spAutoFit/>
          </a:bodyPr>
          <a:lstStyle/>
          <a:p>
            <a:endParaRPr lang="pt-BR" sz="2200" i="1" dirty="0"/>
          </a:p>
          <a:p>
            <a:r>
              <a:rPr lang="pt-BR" sz="2200" dirty="0"/>
              <a:t>“A natureza do trabalho está em relação com a </a:t>
            </a:r>
            <a:r>
              <a:rPr lang="pt-BR" sz="2200" dirty="0" smtClean="0"/>
              <a:t>natureza das </a:t>
            </a:r>
            <a:r>
              <a:rPr lang="pt-BR" sz="2200" dirty="0"/>
              <a:t>necessidades. Quanto menos materiais são </a:t>
            </a:r>
            <a:r>
              <a:rPr lang="pt-BR" sz="2200" dirty="0" smtClean="0"/>
              <a:t>estas, menos </a:t>
            </a:r>
            <a:r>
              <a:rPr lang="pt-BR" sz="2200" dirty="0"/>
              <a:t>material é o trabalho. Mas, não deduzais daí que </a:t>
            </a:r>
            <a:r>
              <a:rPr lang="pt-BR" sz="2200" dirty="0" smtClean="0"/>
              <a:t>ohomem </a:t>
            </a:r>
            <a:r>
              <a:rPr lang="pt-BR" sz="2200" dirty="0"/>
              <a:t>se conserve inativo e inútil. A ociosidade seria um</a:t>
            </a:r>
          </a:p>
          <a:p>
            <a:r>
              <a:rPr lang="pt-BR" sz="2200" dirty="0"/>
              <a:t>suplício, em vez de ser um benefício</a:t>
            </a:r>
            <a:r>
              <a:rPr lang="pt-BR" sz="2200" dirty="0" smtClean="0"/>
              <a:t>.”</a:t>
            </a:r>
          </a:p>
          <a:p>
            <a:endParaRPr lang="pt-BR" sz="2200" dirty="0"/>
          </a:p>
        </p:txBody>
      </p:sp>
      <p:sp>
        <p:nvSpPr>
          <p:cNvPr id="7" name="Rectangle 6"/>
          <p:cNvSpPr/>
          <p:nvPr/>
        </p:nvSpPr>
        <p:spPr>
          <a:xfrm>
            <a:off x="107504" y="3883695"/>
            <a:ext cx="8928992" cy="769441"/>
          </a:xfrm>
          <a:prstGeom prst="rect">
            <a:avLst/>
          </a:prstGeom>
        </p:spPr>
        <p:txBody>
          <a:bodyPr wrap="square">
            <a:spAutoFit/>
          </a:bodyPr>
          <a:lstStyle/>
          <a:p>
            <a:r>
              <a:rPr lang="pt-BR" sz="2200" b="1" dirty="0"/>
              <a:t>678. </a:t>
            </a:r>
            <a:r>
              <a:rPr lang="pt-BR" sz="2200" i="1" dirty="0"/>
              <a:t>Em os mundos mais aperfeiçoados, os homens </a:t>
            </a:r>
            <a:r>
              <a:rPr lang="pt-BR" sz="2200" i="1" dirty="0" smtClean="0"/>
              <a:t>se acham </a:t>
            </a:r>
            <a:r>
              <a:rPr lang="pt-BR" sz="2200" i="1" dirty="0"/>
              <a:t>submetidos à mesma necessidade de trabalhar?</a:t>
            </a:r>
          </a:p>
        </p:txBody>
      </p:sp>
    </p:spTree>
    <p:extLst>
      <p:ext uri="{BB962C8B-B14F-4D97-AF65-F5344CB8AC3E}">
        <p14:creationId xmlns:p14="http://schemas.microsoft.com/office/powerpoint/2010/main" val="42470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792" y="2492896"/>
            <a:ext cx="2379259" cy="1754326"/>
          </a:xfrm>
          <a:prstGeom prst="rect">
            <a:avLst/>
          </a:prstGeom>
          <a:solidFill>
            <a:schemeClr val="bg2">
              <a:lumMod val="75000"/>
            </a:schemeClr>
          </a:solidFill>
        </p:spPr>
        <p:txBody>
          <a:bodyPr wrap="square">
            <a:spAutoFit/>
          </a:bodyPr>
          <a:lstStyle/>
          <a:p>
            <a:r>
              <a:rPr lang="pt-BR" dirty="0" smtClean="0"/>
              <a:t>O </a:t>
            </a:r>
            <a:r>
              <a:rPr lang="pt-BR" dirty="0"/>
              <a:t>suicídio indireto</a:t>
            </a:r>
          </a:p>
          <a:p>
            <a:r>
              <a:rPr lang="pt-BR" dirty="0"/>
              <a:t>resulta de hábitos e</a:t>
            </a:r>
          </a:p>
          <a:p>
            <a:r>
              <a:rPr lang="pt-BR" dirty="0"/>
              <a:t>comportamentos</a:t>
            </a:r>
          </a:p>
          <a:p>
            <a:r>
              <a:rPr lang="pt-BR" dirty="0"/>
              <a:t>viciosos que lesam a</a:t>
            </a:r>
          </a:p>
          <a:p>
            <a:r>
              <a:rPr lang="pt-BR" dirty="0"/>
              <a:t>saúde física ou </a:t>
            </a:r>
            <a:r>
              <a:rPr lang="pt-BR" dirty="0" smtClean="0"/>
              <a:t>psíquica, ou </a:t>
            </a:r>
            <a:r>
              <a:rPr lang="pt-BR" dirty="0"/>
              <a:t>ambas.</a:t>
            </a:r>
          </a:p>
        </p:txBody>
      </p:sp>
      <p:sp>
        <p:nvSpPr>
          <p:cNvPr id="3" name="Rectangle 2"/>
          <p:cNvSpPr/>
          <p:nvPr/>
        </p:nvSpPr>
        <p:spPr>
          <a:xfrm>
            <a:off x="0" y="2531636"/>
            <a:ext cx="2627784" cy="1477328"/>
          </a:xfrm>
          <a:prstGeom prst="rect">
            <a:avLst/>
          </a:prstGeom>
          <a:solidFill>
            <a:schemeClr val="bg2">
              <a:lumMod val="75000"/>
            </a:schemeClr>
          </a:solidFill>
        </p:spPr>
        <p:txBody>
          <a:bodyPr wrap="square">
            <a:spAutoFit/>
          </a:bodyPr>
          <a:lstStyle/>
          <a:p>
            <a:r>
              <a:rPr lang="pt-BR" dirty="0" smtClean="0"/>
              <a:t>O </a:t>
            </a:r>
            <a:r>
              <a:rPr lang="pt-BR" dirty="0"/>
              <a:t>suicídio intencional</a:t>
            </a:r>
          </a:p>
          <a:p>
            <a:r>
              <a:rPr lang="pt-BR" dirty="0"/>
              <a:t>resulta de </a:t>
            </a:r>
            <a:r>
              <a:rPr lang="pt-BR" b="1" dirty="0" smtClean="0"/>
              <a:t>ato consciente</a:t>
            </a:r>
            <a:r>
              <a:rPr lang="pt-BR" dirty="0"/>
              <a:t>. </a:t>
            </a:r>
            <a:r>
              <a:rPr lang="pt-BR" dirty="0" smtClean="0"/>
              <a:t>Há planejamento </a:t>
            </a:r>
            <a:r>
              <a:rPr lang="pt-BR" dirty="0"/>
              <a:t>da </a:t>
            </a:r>
            <a:r>
              <a:rPr lang="pt-BR" dirty="0" smtClean="0"/>
              <a:t>morte, às </a:t>
            </a:r>
            <a:r>
              <a:rPr lang="pt-BR" dirty="0"/>
              <a:t>vezes, com detalhes.</a:t>
            </a:r>
          </a:p>
        </p:txBody>
      </p:sp>
      <p:sp>
        <p:nvSpPr>
          <p:cNvPr id="4" name="Rectangle 3"/>
          <p:cNvSpPr/>
          <p:nvPr/>
        </p:nvSpPr>
        <p:spPr>
          <a:xfrm>
            <a:off x="827584" y="323945"/>
            <a:ext cx="4032448" cy="584775"/>
          </a:xfrm>
          <a:prstGeom prst="rect">
            <a:avLst/>
          </a:prstGeom>
          <a:solidFill>
            <a:schemeClr val="accent3">
              <a:lumMod val="40000"/>
              <a:lumOff val="60000"/>
            </a:schemeClr>
          </a:solidFill>
        </p:spPr>
        <p:txBody>
          <a:bodyPr wrap="square">
            <a:spAutoFit/>
          </a:bodyPr>
          <a:lstStyle/>
          <a:p>
            <a:r>
              <a:rPr lang="pt-BR" sz="3200" dirty="0"/>
              <a:t>TIPOS DE SUICÍDIO</a:t>
            </a:r>
          </a:p>
        </p:txBody>
      </p:sp>
      <p:sp>
        <p:nvSpPr>
          <p:cNvPr id="5" name="Rectangle 4"/>
          <p:cNvSpPr/>
          <p:nvPr/>
        </p:nvSpPr>
        <p:spPr>
          <a:xfrm>
            <a:off x="179512" y="1305634"/>
            <a:ext cx="4320480" cy="646331"/>
          </a:xfrm>
          <a:prstGeom prst="rect">
            <a:avLst/>
          </a:prstGeom>
          <a:solidFill>
            <a:schemeClr val="accent3">
              <a:lumMod val="40000"/>
              <a:lumOff val="60000"/>
            </a:schemeClr>
          </a:solidFill>
        </p:spPr>
        <p:txBody>
          <a:bodyPr wrap="square">
            <a:spAutoFit/>
          </a:bodyPr>
          <a:lstStyle/>
          <a:p>
            <a:r>
              <a:rPr lang="pt-BR" dirty="0"/>
              <a:t>O suicídio pode </a:t>
            </a:r>
            <a:r>
              <a:rPr lang="pt-BR" dirty="0" smtClean="0"/>
              <a:t>ser classificado </a:t>
            </a:r>
            <a:r>
              <a:rPr lang="pt-BR" dirty="0"/>
              <a:t>como: </a:t>
            </a:r>
            <a:r>
              <a:rPr lang="pt-BR" dirty="0" smtClean="0"/>
              <a:t>         </a:t>
            </a:r>
            <a:r>
              <a:rPr lang="pt-BR" i="1" dirty="0" smtClean="0"/>
              <a:t>direto </a:t>
            </a:r>
            <a:r>
              <a:rPr lang="pt-BR" dirty="0" smtClean="0"/>
              <a:t>ou </a:t>
            </a:r>
            <a:r>
              <a:rPr lang="pt-BR" i="1" dirty="0"/>
              <a:t>intencional </a:t>
            </a:r>
            <a:r>
              <a:rPr lang="pt-BR" dirty="0"/>
              <a:t>e </a:t>
            </a:r>
            <a:r>
              <a:rPr lang="pt-BR" i="1" dirty="0"/>
              <a:t>indireto</a:t>
            </a:r>
            <a:r>
              <a:rPr lang="pt-BR" dirty="0"/>
              <a:t>.</a:t>
            </a:r>
          </a:p>
        </p:txBody>
      </p:sp>
      <p:sp>
        <p:nvSpPr>
          <p:cNvPr id="8" name="Left Brace 7"/>
          <p:cNvSpPr/>
          <p:nvPr/>
        </p:nvSpPr>
        <p:spPr>
          <a:xfrm rot="5400000">
            <a:off x="1888560" y="477608"/>
            <a:ext cx="579675" cy="3528392"/>
          </a:xfrm>
          <a:prstGeom prst="leftBrace">
            <a:avLst>
              <a:gd name="adj1" fmla="val 0"/>
              <a:gd name="adj2" fmla="val 50000"/>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2568" y="15257"/>
            <a:ext cx="4067944" cy="68427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22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22" y="5150802"/>
            <a:ext cx="9033048" cy="1446550"/>
          </a:xfrm>
          <a:prstGeom prst="rect">
            <a:avLst/>
          </a:prstGeom>
        </p:spPr>
        <p:txBody>
          <a:bodyPr wrap="square">
            <a:spAutoFit/>
          </a:bodyPr>
          <a:lstStyle/>
          <a:p>
            <a:r>
              <a:rPr lang="pt-BR" sz="2200" dirty="0" smtClean="0"/>
              <a:t>Quantos cultivam estes e outros semelhantes vírus perigosos adoecem, avançando, insensatamente, para o autocídio total. O suicídio, que decorre do gesto alucinado, levando a vítima a perder os contornos da realidade, choca e produz comoção geral.</a:t>
            </a:r>
            <a:endParaRPr lang="pt-BR" sz="2200" dirty="0"/>
          </a:p>
        </p:txBody>
      </p:sp>
      <p:sp>
        <p:nvSpPr>
          <p:cNvPr id="3" name="Rectangle 2"/>
          <p:cNvSpPr/>
          <p:nvPr/>
        </p:nvSpPr>
        <p:spPr>
          <a:xfrm>
            <a:off x="5637623" y="6428075"/>
            <a:ext cx="2749342" cy="338554"/>
          </a:xfrm>
          <a:prstGeom prst="rect">
            <a:avLst/>
          </a:prstGeom>
        </p:spPr>
        <p:txBody>
          <a:bodyPr wrap="none">
            <a:spAutoFit/>
          </a:bodyPr>
          <a:lstStyle/>
          <a:p>
            <a:r>
              <a:rPr lang="pt-BR" sz="1600" b="1" dirty="0"/>
              <a:t>ALERTA - JOANNA DE ÂNGELIS</a:t>
            </a:r>
            <a:endParaRPr lang="pt-BR" sz="1600" dirty="0"/>
          </a:p>
        </p:txBody>
      </p:sp>
      <p:sp>
        <p:nvSpPr>
          <p:cNvPr id="4" name="Rectangle 3"/>
          <p:cNvSpPr/>
          <p:nvPr/>
        </p:nvSpPr>
        <p:spPr>
          <a:xfrm>
            <a:off x="704039" y="692696"/>
            <a:ext cx="8404463" cy="430887"/>
          </a:xfrm>
          <a:prstGeom prst="rect">
            <a:avLst/>
          </a:prstGeom>
        </p:spPr>
        <p:txBody>
          <a:bodyPr wrap="square">
            <a:spAutoFit/>
          </a:bodyPr>
          <a:lstStyle/>
          <a:p>
            <a:pPr marL="342900" indent="-342900">
              <a:buFont typeface="Wingdings" pitchFamily="2" charset="2"/>
              <a:buChar char="ü"/>
            </a:pPr>
            <a:r>
              <a:rPr lang="pt-BR" sz="2200" dirty="0">
                <a:solidFill>
                  <a:srgbClr val="FF0000"/>
                </a:solidFill>
              </a:rPr>
              <a:t>Os vapores da ira cultivada</a:t>
            </a:r>
            <a:r>
              <a:rPr lang="pt-BR" sz="2200" dirty="0"/>
              <a:t> perturbam o equilíbrio da emoção. </a:t>
            </a:r>
          </a:p>
        </p:txBody>
      </p:sp>
      <p:sp>
        <p:nvSpPr>
          <p:cNvPr id="5" name="Rectangle 4"/>
          <p:cNvSpPr/>
          <p:nvPr/>
        </p:nvSpPr>
        <p:spPr>
          <a:xfrm>
            <a:off x="0" y="1124744"/>
            <a:ext cx="9113578" cy="769441"/>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 Os </a:t>
            </a:r>
            <a:r>
              <a:rPr lang="pt-BR" sz="2200" dirty="0">
                <a:solidFill>
                  <a:srgbClr val="FF0000"/>
                </a:solidFill>
              </a:rPr>
              <a:t>tóxicos da angústia vitalizada </a:t>
            </a:r>
            <a:r>
              <a:rPr lang="pt-BR" sz="2200" dirty="0"/>
              <a:t>envenenam os centros da harmonia psíquica.</a:t>
            </a:r>
          </a:p>
        </p:txBody>
      </p:sp>
      <p:sp>
        <p:nvSpPr>
          <p:cNvPr id="6" name="Rectangle 5"/>
          <p:cNvSpPr/>
          <p:nvPr/>
        </p:nvSpPr>
        <p:spPr>
          <a:xfrm>
            <a:off x="179512" y="1844824"/>
            <a:ext cx="8964487" cy="769441"/>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As </a:t>
            </a:r>
            <a:r>
              <a:rPr lang="pt-BR" sz="2200" dirty="0">
                <a:solidFill>
                  <a:srgbClr val="FF0000"/>
                </a:solidFill>
              </a:rPr>
              <a:t>viciações mentais ou físicas mantidas</a:t>
            </a:r>
            <a:r>
              <a:rPr lang="pt-BR" sz="2200" dirty="0"/>
              <a:t> interferem no metabolismo físio-psicológico.</a:t>
            </a:r>
          </a:p>
        </p:txBody>
      </p:sp>
      <p:sp>
        <p:nvSpPr>
          <p:cNvPr id="7" name="Rectangle 6"/>
          <p:cNvSpPr/>
          <p:nvPr/>
        </p:nvSpPr>
        <p:spPr>
          <a:xfrm>
            <a:off x="179512" y="2566065"/>
            <a:ext cx="8928991" cy="430887"/>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 </a:t>
            </a:r>
            <a:r>
              <a:rPr lang="pt-BR" sz="2200" dirty="0">
                <a:solidFill>
                  <a:srgbClr val="FF0000"/>
                </a:solidFill>
              </a:rPr>
              <a:t>A insatisfação demorada</a:t>
            </a:r>
            <a:r>
              <a:rPr lang="pt-BR" sz="2200" dirty="0"/>
              <a:t> desarticula o ritmo da máquina orgânica.</a:t>
            </a:r>
          </a:p>
        </p:txBody>
      </p:sp>
      <p:sp>
        <p:nvSpPr>
          <p:cNvPr id="8" name="Rectangle 7"/>
          <p:cNvSpPr/>
          <p:nvPr/>
        </p:nvSpPr>
        <p:spPr>
          <a:xfrm>
            <a:off x="179512" y="2998113"/>
            <a:ext cx="8424936" cy="430887"/>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 A </a:t>
            </a:r>
            <a:r>
              <a:rPr lang="pt-BR" sz="2200" dirty="0">
                <a:solidFill>
                  <a:srgbClr val="FF0000"/>
                </a:solidFill>
              </a:rPr>
              <a:t>rebeldia sistemática </a:t>
            </a:r>
            <a:r>
              <a:rPr lang="pt-BR" sz="2200" dirty="0"/>
              <a:t>dá gênese a enfermidades complexas. </a:t>
            </a:r>
          </a:p>
        </p:txBody>
      </p:sp>
      <p:sp>
        <p:nvSpPr>
          <p:cNvPr id="9" name="Rectangle 8"/>
          <p:cNvSpPr/>
          <p:nvPr/>
        </p:nvSpPr>
        <p:spPr>
          <a:xfrm>
            <a:off x="1403648" y="3429000"/>
            <a:ext cx="7704856" cy="430887"/>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A </a:t>
            </a:r>
            <a:r>
              <a:rPr lang="pt-BR" sz="2200" dirty="0">
                <a:solidFill>
                  <a:srgbClr val="FF0000"/>
                </a:solidFill>
              </a:rPr>
              <a:t>ociosidade </a:t>
            </a:r>
            <a:r>
              <a:rPr lang="pt-BR" sz="2200" dirty="0"/>
              <a:t>responde por inúmeros distúrbios psíquicos. </a:t>
            </a:r>
          </a:p>
        </p:txBody>
      </p:sp>
      <p:sp>
        <p:nvSpPr>
          <p:cNvPr id="10" name="Rectangle 9"/>
          <p:cNvSpPr/>
          <p:nvPr/>
        </p:nvSpPr>
        <p:spPr>
          <a:xfrm>
            <a:off x="30422" y="3861048"/>
            <a:ext cx="5232523" cy="430887"/>
          </a:xfrm>
          <a:prstGeom prst="rect">
            <a:avLst/>
          </a:prstGeom>
        </p:spPr>
        <p:txBody>
          <a:bodyPr wrap="none">
            <a:spAutoFit/>
          </a:bodyPr>
          <a:lstStyle/>
          <a:p>
            <a:pPr marL="285750" indent="-285750">
              <a:buFont typeface="Wingdings" pitchFamily="2" charset="2"/>
              <a:buChar char="ü"/>
            </a:pPr>
            <a:r>
              <a:rPr lang="pt-BR" sz="2200" dirty="0" smtClean="0">
                <a:solidFill>
                  <a:srgbClr val="FF0000"/>
                </a:solidFill>
              </a:rPr>
              <a:t>  A </a:t>
            </a:r>
            <a:r>
              <a:rPr lang="pt-BR" sz="2200" dirty="0">
                <a:solidFill>
                  <a:srgbClr val="FF0000"/>
                </a:solidFill>
              </a:rPr>
              <a:t>ansiedade contínua</a:t>
            </a:r>
            <a:r>
              <a:rPr lang="pt-BR" sz="2200" dirty="0"/>
              <a:t> leva às alienações.</a:t>
            </a:r>
          </a:p>
        </p:txBody>
      </p:sp>
      <p:sp>
        <p:nvSpPr>
          <p:cNvPr id="11" name="Rectangle 10"/>
          <p:cNvSpPr/>
          <p:nvPr/>
        </p:nvSpPr>
        <p:spPr>
          <a:xfrm>
            <a:off x="2646683" y="4221088"/>
            <a:ext cx="6497317" cy="430887"/>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 O </a:t>
            </a:r>
            <a:r>
              <a:rPr lang="pt-BR" sz="2200" dirty="0">
                <a:solidFill>
                  <a:srgbClr val="FF0000"/>
                </a:solidFill>
              </a:rPr>
              <a:t>ciúme</a:t>
            </a:r>
            <a:r>
              <a:rPr lang="pt-BR" sz="2200" dirty="0"/>
              <a:t> envilece o caráter e desconcerta a vida.</a:t>
            </a:r>
          </a:p>
        </p:txBody>
      </p:sp>
      <p:sp>
        <p:nvSpPr>
          <p:cNvPr id="12" name="Rectangle 11"/>
          <p:cNvSpPr/>
          <p:nvPr/>
        </p:nvSpPr>
        <p:spPr>
          <a:xfrm>
            <a:off x="107504" y="4653136"/>
            <a:ext cx="8964488" cy="430887"/>
          </a:xfrm>
          <a:prstGeom prst="rect">
            <a:avLst/>
          </a:prstGeom>
        </p:spPr>
        <p:txBody>
          <a:bodyPr wrap="square">
            <a:spAutoFit/>
          </a:bodyPr>
          <a:lstStyle/>
          <a:p>
            <a:pPr marL="285750" indent="-285750">
              <a:buFont typeface="Wingdings" pitchFamily="2" charset="2"/>
              <a:buChar char="ü"/>
            </a:pPr>
            <a:r>
              <a:rPr lang="pt-BR" sz="2200" dirty="0" smtClean="0">
                <a:solidFill>
                  <a:srgbClr val="FF0000"/>
                </a:solidFill>
              </a:rPr>
              <a:t>A </a:t>
            </a:r>
            <a:r>
              <a:rPr lang="pt-BR" sz="2200" dirty="0">
                <a:solidFill>
                  <a:srgbClr val="FF0000"/>
                </a:solidFill>
              </a:rPr>
              <a:t>avareza</a:t>
            </a:r>
            <a:r>
              <a:rPr lang="pt-BR" sz="2200" dirty="0"/>
              <a:t> tisna o discernimento e perturba a organização fisiológica.</a:t>
            </a:r>
          </a:p>
        </p:txBody>
      </p:sp>
      <p:sp>
        <p:nvSpPr>
          <p:cNvPr id="14" name="Rectangle 13"/>
          <p:cNvSpPr/>
          <p:nvPr/>
        </p:nvSpPr>
        <p:spPr>
          <a:xfrm>
            <a:off x="611560" y="35332"/>
            <a:ext cx="4644516" cy="461665"/>
          </a:xfrm>
          <a:prstGeom prst="rect">
            <a:avLst/>
          </a:prstGeom>
          <a:solidFill>
            <a:schemeClr val="bg1">
              <a:lumMod val="50000"/>
            </a:schemeClr>
          </a:solidFill>
        </p:spPr>
        <p:txBody>
          <a:bodyPr wrap="square">
            <a:spAutoFit/>
          </a:bodyPr>
          <a:lstStyle/>
          <a:p>
            <a:r>
              <a:rPr lang="pt-BR" sz="2400" b="1" dirty="0" smtClean="0"/>
              <a:t>Gênese do </a:t>
            </a:r>
            <a:r>
              <a:rPr lang="pt-BR" sz="2400" b="1" dirty="0"/>
              <a:t>suicídio intencional</a:t>
            </a:r>
          </a:p>
        </p:txBody>
      </p:sp>
    </p:spTree>
    <p:extLst>
      <p:ext uri="{BB962C8B-B14F-4D97-AF65-F5344CB8AC3E}">
        <p14:creationId xmlns:p14="http://schemas.microsoft.com/office/powerpoint/2010/main" val="175412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867" y="2823319"/>
            <a:ext cx="3195008" cy="461665"/>
          </a:xfrm>
          <a:prstGeom prst="rect">
            <a:avLst/>
          </a:prstGeom>
        </p:spPr>
        <p:txBody>
          <a:bodyPr wrap="square">
            <a:spAutoFit/>
          </a:bodyPr>
          <a:lstStyle/>
          <a:p>
            <a:r>
              <a:rPr lang="pt-BR" sz="2400" dirty="0" smtClean="0">
                <a:solidFill>
                  <a:srgbClr val="FF0000"/>
                </a:solidFill>
              </a:rPr>
              <a:t>Fumantes inveterados</a:t>
            </a:r>
            <a:endParaRPr lang="pt-BR" sz="2400" dirty="0"/>
          </a:p>
        </p:txBody>
      </p:sp>
      <p:sp>
        <p:nvSpPr>
          <p:cNvPr id="3" name="Rectangle 2"/>
          <p:cNvSpPr/>
          <p:nvPr/>
        </p:nvSpPr>
        <p:spPr>
          <a:xfrm>
            <a:off x="3347864" y="6247184"/>
            <a:ext cx="2749342" cy="338554"/>
          </a:xfrm>
          <a:prstGeom prst="rect">
            <a:avLst/>
          </a:prstGeom>
        </p:spPr>
        <p:txBody>
          <a:bodyPr wrap="none">
            <a:spAutoFit/>
          </a:bodyPr>
          <a:lstStyle/>
          <a:p>
            <a:r>
              <a:rPr lang="pt-BR" sz="1600" b="1" dirty="0"/>
              <a:t>ALERTA - JOANNA DE ÂNGELIS</a:t>
            </a:r>
            <a:endParaRPr lang="pt-BR" sz="1600" dirty="0"/>
          </a:p>
        </p:txBody>
      </p:sp>
      <p:sp>
        <p:nvSpPr>
          <p:cNvPr id="4" name="Rectangle 3"/>
          <p:cNvSpPr/>
          <p:nvPr/>
        </p:nvSpPr>
        <p:spPr>
          <a:xfrm>
            <a:off x="1043607" y="476672"/>
            <a:ext cx="4824537" cy="523220"/>
          </a:xfrm>
          <a:prstGeom prst="rect">
            <a:avLst/>
          </a:prstGeom>
          <a:solidFill>
            <a:schemeClr val="bg1">
              <a:lumMod val="50000"/>
            </a:schemeClr>
          </a:solidFill>
        </p:spPr>
        <p:txBody>
          <a:bodyPr wrap="square">
            <a:spAutoFit/>
          </a:bodyPr>
          <a:lstStyle/>
          <a:p>
            <a:r>
              <a:rPr lang="pt-BR" sz="2800" dirty="0" smtClean="0"/>
              <a:t>Gênese do </a:t>
            </a:r>
            <a:r>
              <a:rPr lang="pt-BR" sz="2800" dirty="0"/>
              <a:t>suicídio indireto</a:t>
            </a:r>
          </a:p>
        </p:txBody>
      </p:sp>
      <p:sp>
        <p:nvSpPr>
          <p:cNvPr id="5" name="Rectangle 4"/>
          <p:cNvSpPr/>
          <p:nvPr/>
        </p:nvSpPr>
        <p:spPr>
          <a:xfrm>
            <a:off x="85873" y="3955703"/>
            <a:ext cx="7186935" cy="769441"/>
          </a:xfrm>
          <a:prstGeom prst="rect">
            <a:avLst/>
          </a:prstGeom>
        </p:spPr>
        <p:txBody>
          <a:bodyPr wrap="square">
            <a:spAutoFit/>
          </a:bodyPr>
          <a:lstStyle/>
          <a:p>
            <a:r>
              <a:rPr lang="pt-BR" sz="2200" dirty="0" smtClean="0"/>
              <a:t>...padecendo </a:t>
            </a:r>
            <a:r>
              <a:rPr lang="pt-BR" sz="2200" dirty="0"/>
              <a:t>de estranhas e rudes obsessões, já se encontram a largo trecho da estrada do suicídio infeliz. </a:t>
            </a:r>
          </a:p>
        </p:txBody>
      </p:sp>
      <p:sp>
        <p:nvSpPr>
          <p:cNvPr id="6" name="Rectangle 5"/>
          <p:cNvSpPr/>
          <p:nvPr/>
        </p:nvSpPr>
        <p:spPr>
          <a:xfrm>
            <a:off x="0" y="4819799"/>
            <a:ext cx="7092280" cy="769441"/>
          </a:xfrm>
          <a:prstGeom prst="rect">
            <a:avLst/>
          </a:prstGeom>
        </p:spPr>
        <p:txBody>
          <a:bodyPr wrap="square">
            <a:spAutoFit/>
          </a:bodyPr>
          <a:lstStyle/>
          <a:p>
            <a:r>
              <a:rPr lang="pt-BR" sz="2200" dirty="0" smtClean="0"/>
              <a:t> </a:t>
            </a:r>
            <a:r>
              <a:rPr lang="pt-BR" sz="2200" dirty="0"/>
              <a:t>Há outras formas de anulamento da vida física, a que se entregam inumeráveis vítimas inermes.</a:t>
            </a:r>
          </a:p>
        </p:txBody>
      </p:sp>
      <p:sp>
        <p:nvSpPr>
          <p:cNvPr id="7" name="Rectangle 6"/>
          <p:cNvSpPr/>
          <p:nvPr/>
        </p:nvSpPr>
        <p:spPr>
          <a:xfrm>
            <a:off x="179512" y="1196752"/>
            <a:ext cx="8829622" cy="1107996"/>
          </a:xfrm>
          <a:prstGeom prst="rect">
            <a:avLst/>
          </a:prstGeom>
        </p:spPr>
        <p:txBody>
          <a:bodyPr wrap="square">
            <a:spAutoFit/>
          </a:bodyPr>
          <a:lstStyle/>
          <a:p>
            <a:r>
              <a:rPr lang="pt-BR" sz="2200" dirty="0">
                <a:solidFill>
                  <a:srgbClr val="FF0000"/>
                </a:solidFill>
              </a:rPr>
              <a:t>O suicídio lento, desgastante e fatal, porém, passa despercebido. Pululam, na atualidade, em todos os níveis sociais e econômicos</a:t>
            </a:r>
            <a:r>
              <a:rPr lang="pt-BR" sz="2200" dirty="0"/>
              <a:t>, as vítimas da auto-destruição, por equívocos morais, excessos físicos e leviandades espirituais. </a:t>
            </a:r>
          </a:p>
        </p:txBody>
      </p:sp>
      <p:sp>
        <p:nvSpPr>
          <p:cNvPr id="8" name="Rectangle 7"/>
          <p:cNvSpPr/>
          <p:nvPr/>
        </p:nvSpPr>
        <p:spPr>
          <a:xfrm>
            <a:off x="4208754" y="3111351"/>
            <a:ext cx="2883526" cy="461665"/>
          </a:xfrm>
          <a:prstGeom prst="rect">
            <a:avLst/>
          </a:prstGeom>
        </p:spPr>
        <p:txBody>
          <a:bodyPr wrap="square">
            <a:spAutoFit/>
          </a:bodyPr>
          <a:lstStyle/>
          <a:p>
            <a:r>
              <a:rPr lang="pt-BR" sz="2400" dirty="0" smtClean="0">
                <a:solidFill>
                  <a:srgbClr val="FF0000"/>
                </a:solidFill>
              </a:rPr>
              <a:t> Sexólatras </a:t>
            </a:r>
            <a:r>
              <a:rPr lang="pt-BR" sz="2400" dirty="0">
                <a:solidFill>
                  <a:srgbClr val="FF0000"/>
                </a:solidFill>
              </a:rPr>
              <a:t>atônitos</a:t>
            </a:r>
            <a:r>
              <a:rPr lang="pt-BR" sz="2400" dirty="0"/>
              <a:t> </a:t>
            </a:r>
          </a:p>
        </p:txBody>
      </p:sp>
      <p:sp>
        <p:nvSpPr>
          <p:cNvPr id="9" name="Rectangle 8"/>
          <p:cNvSpPr/>
          <p:nvPr/>
        </p:nvSpPr>
        <p:spPr>
          <a:xfrm>
            <a:off x="4355976" y="2535287"/>
            <a:ext cx="3769237" cy="461665"/>
          </a:xfrm>
          <a:prstGeom prst="rect">
            <a:avLst/>
          </a:prstGeom>
        </p:spPr>
        <p:txBody>
          <a:bodyPr wrap="none">
            <a:spAutoFit/>
          </a:bodyPr>
          <a:lstStyle/>
          <a:p>
            <a:r>
              <a:rPr lang="pt-BR" sz="2400" dirty="0" smtClean="0">
                <a:solidFill>
                  <a:srgbClr val="FF0000"/>
                </a:solidFill>
              </a:rPr>
              <a:t>Toxicómanos </a:t>
            </a:r>
            <a:r>
              <a:rPr lang="pt-BR" sz="2400" dirty="0">
                <a:solidFill>
                  <a:srgbClr val="FF0000"/>
                </a:solidFill>
              </a:rPr>
              <a:t>irresponsáveis, </a:t>
            </a:r>
            <a:endParaRPr lang="pt-BR" sz="2400" dirty="0"/>
          </a:p>
        </p:txBody>
      </p:sp>
      <p:sp>
        <p:nvSpPr>
          <p:cNvPr id="10" name="Rectangle 9"/>
          <p:cNvSpPr/>
          <p:nvPr/>
        </p:nvSpPr>
        <p:spPr>
          <a:xfrm>
            <a:off x="683568" y="3327375"/>
            <a:ext cx="3318601" cy="461665"/>
          </a:xfrm>
          <a:prstGeom prst="rect">
            <a:avLst/>
          </a:prstGeom>
        </p:spPr>
        <p:txBody>
          <a:bodyPr wrap="none">
            <a:spAutoFit/>
          </a:bodyPr>
          <a:lstStyle/>
          <a:p>
            <a:r>
              <a:rPr lang="pt-BR" sz="2400" dirty="0" smtClean="0">
                <a:solidFill>
                  <a:srgbClr val="FF0000"/>
                </a:solidFill>
              </a:rPr>
              <a:t>Alcoólatras sistemáticos </a:t>
            </a:r>
            <a:endParaRPr lang="pt-BR" sz="2400" dirty="0"/>
          </a:p>
        </p:txBody>
      </p:sp>
      <p:pic>
        <p:nvPicPr>
          <p:cNvPr id="1026" name="Picture 2" descr="Resultado de imagem para capa do livro alerta joanna de angel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3728609"/>
            <a:ext cx="2051720" cy="312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73" y="2132856"/>
            <a:ext cx="9001839" cy="3170099"/>
          </a:xfrm>
          <a:prstGeom prst="rect">
            <a:avLst/>
          </a:prstGeom>
        </p:spPr>
        <p:txBody>
          <a:bodyPr wrap="square">
            <a:spAutoFit/>
          </a:bodyPr>
          <a:lstStyle/>
          <a:p>
            <a:r>
              <a:rPr lang="pt-BR" sz="2200" dirty="0" smtClean="0"/>
              <a:t>André Luiz cita, nas suas obras, que "os </a:t>
            </a:r>
            <a:r>
              <a:rPr lang="pt-BR" sz="2200" b="1" dirty="0" smtClean="0"/>
              <a:t>estados da mente </a:t>
            </a:r>
            <a:r>
              <a:rPr lang="pt-BR" sz="2200" dirty="0" smtClean="0"/>
              <a:t>são projetados sobre o corpo através dos </a:t>
            </a:r>
            <a:r>
              <a:rPr lang="pt-BR" sz="2200" b="1" dirty="0" smtClean="0">
                <a:solidFill>
                  <a:srgbClr val="FF0000"/>
                </a:solidFill>
              </a:rPr>
              <a:t>bióforos</a:t>
            </a:r>
            <a:r>
              <a:rPr lang="pt-BR" sz="2200" dirty="0" smtClean="0"/>
              <a:t>, que são unidades de força psicossomáticas que se localizam no citoplasma celular. A mente </a:t>
            </a:r>
            <a:r>
              <a:rPr lang="pt-BR" sz="2200" b="1" dirty="0" smtClean="0"/>
              <a:t>transmite</a:t>
            </a:r>
            <a:r>
              <a:rPr lang="pt-BR" sz="2200" dirty="0" smtClean="0"/>
              <a:t> seus estados felizes ou infelizes </a:t>
            </a:r>
            <a:r>
              <a:rPr lang="pt-BR" sz="2200" b="1" dirty="0" smtClean="0"/>
              <a:t>a todas as células do nosso organismo</a:t>
            </a:r>
            <a:r>
              <a:rPr lang="pt-BR" sz="2200" dirty="0" smtClean="0"/>
              <a:t>, através dos bióforos. Ela funciona ora como um sol, irradiando calor e luz, equilibrando e harmonizando todas as células do nosso organismo, e </a:t>
            </a:r>
            <a:r>
              <a:rPr lang="pt-BR" sz="2400" dirty="0" smtClean="0"/>
              <a:t>ora</a:t>
            </a:r>
            <a:r>
              <a:rPr lang="pt-BR" sz="2200" dirty="0" smtClean="0"/>
              <a:t> como tempestades, gerando raios e faíscas destruidoras que desequilibram o ser, principalmente, em atingindo as células nervosas"</a:t>
            </a:r>
            <a:endParaRPr lang="pt-BR" sz="2200" dirty="0"/>
          </a:p>
        </p:txBody>
      </p:sp>
      <p:sp>
        <p:nvSpPr>
          <p:cNvPr id="3" name="Rectangle 2"/>
          <p:cNvSpPr/>
          <p:nvPr/>
        </p:nvSpPr>
        <p:spPr>
          <a:xfrm>
            <a:off x="1779819" y="6199959"/>
            <a:ext cx="6032540" cy="369332"/>
          </a:xfrm>
          <a:prstGeom prst="rect">
            <a:avLst/>
          </a:prstGeom>
        </p:spPr>
        <p:txBody>
          <a:bodyPr wrap="square">
            <a:spAutoFit/>
          </a:bodyPr>
          <a:lstStyle/>
          <a:p>
            <a:r>
              <a:rPr lang="pt-BR" i="1" dirty="0"/>
              <a:t>Evolução em dois Mundos, Primeira Parte, cap. VII, pp. </a:t>
            </a:r>
            <a:r>
              <a:rPr lang="pt-BR" i="1" dirty="0" smtClean="0"/>
              <a:t>39</a:t>
            </a:r>
            <a:r>
              <a:rPr lang="pt-BR" i="1" dirty="0"/>
              <a:t>.) </a:t>
            </a:r>
            <a:endParaRPr lang="pt-BR" dirty="0"/>
          </a:p>
        </p:txBody>
      </p:sp>
      <p:sp>
        <p:nvSpPr>
          <p:cNvPr id="5" name="Rectangle 4"/>
          <p:cNvSpPr/>
          <p:nvPr/>
        </p:nvSpPr>
        <p:spPr>
          <a:xfrm>
            <a:off x="1778783" y="391721"/>
            <a:ext cx="3438044" cy="461665"/>
          </a:xfrm>
          <a:prstGeom prst="rect">
            <a:avLst/>
          </a:prstGeom>
          <a:solidFill>
            <a:schemeClr val="bg1">
              <a:lumMod val="50000"/>
            </a:schemeClr>
          </a:solidFill>
        </p:spPr>
        <p:txBody>
          <a:bodyPr wrap="square">
            <a:spAutoFit/>
          </a:bodyPr>
          <a:lstStyle/>
          <a:p>
            <a:r>
              <a:rPr lang="pt-BR" sz="2400" dirty="0" smtClean="0"/>
              <a:t>O PROCESSO...</a:t>
            </a:r>
            <a:endParaRPr lang="pt-BR" sz="2400" dirty="0"/>
          </a:p>
        </p:txBody>
      </p:sp>
      <p:pic>
        <p:nvPicPr>
          <p:cNvPr id="6" name="Picture 4" descr="Resultado de imagem para SINAPSES NERVOS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7384"/>
            <a:ext cx="3240360" cy="21848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8673" y="5373216"/>
            <a:ext cx="8878355" cy="646331"/>
          </a:xfrm>
          <a:prstGeom prst="rect">
            <a:avLst/>
          </a:prstGeom>
        </p:spPr>
        <p:txBody>
          <a:bodyPr wrap="square">
            <a:spAutoFit/>
          </a:bodyPr>
          <a:lstStyle/>
          <a:p>
            <a:r>
              <a:rPr lang="pt-BR" b="1" dirty="0">
                <a:solidFill>
                  <a:srgbClr val="FF0000"/>
                </a:solidFill>
              </a:rPr>
              <a:t>Bióforo</a:t>
            </a:r>
            <a:r>
              <a:rPr lang="pt-BR" b="1" dirty="0"/>
              <a:t>: </a:t>
            </a:r>
            <a:r>
              <a:rPr lang="pt-BR" dirty="0"/>
              <a:t>o menor corpo de matéria capaz de ter vida, e que pode ser identificado com os grânulos visíveis da cromatina. </a:t>
            </a:r>
          </a:p>
        </p:txBody>
      </p:sp>
      <p:pic>
        <p:nvPicPr>
          <p:cNvPr id="1026" name="Picture 2" descr="http://1.bp.blogspot.com/-zNg3WWd3ebw/UZ9ZV3cZI0I/AAAAAAAAOlo/XLE7Mo9FwZY/s320/A+farsa+do+livro+Evolu%C3%A7%C3%A3o+em+Dois+mund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83"/>
            <a:ext cx="156617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0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1174</TotalTime>
  <Words>2384</Words>
  <Application>Microsoft Office PowerPoint</Application>
  <PresentationFormat>On-screen Show (4:3)</PresentationFormat>
  <Paragraphs>130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Apex</vt:lpstr>
      <vt:lpstr>SUICÍDIO, FUGA DESASTROSA</vt:lpstr>
      <vt:lpstr>PowerPoint Presentation</vt:lpstr>
      <vt:lpstr> Mundo - 800.000 suicídios ao ano 1 a cada 30 Segundos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SUICÍDIO, FUGA DESASTROSA</dc:title>
  <dc:creator>Claudio</dc:creator>
  <cp:lastModifiedBy>Claudio</cp:lastModifiedBy>
  <cp:revision>79</cp:revision>
  <dcterms:created xsi:type="dcterms:W3CDTF">2018-09-27T12:33:26Z</dcterms:created>
  <dcterms:modified xsi:type="dcterms:W3CDTF">2018-10-10T18:57:08Z</dcterms:modified>
</cp:coreProperties>
</file>