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538" r:id="rId2"/>
    <p:sldId id="542" r:id="rId3"/>
    <p:sldId id="543" r:id="rId4"/>
    <p:sldId id="544" r:id="rId5"/>
    <p:sldId id="545" r:id="rId6"/>
    <p:sldId id="546" r:id="rId7"/>
    <p:sldId id="547" r:id="rId8"/>
    <p:sldId id="548" r:id="rId9"/>
    <p:sldId id="549" r:id="rId10"/>
    <p:sldId id="550" r:id="rId11"/>
    <p:sldId id="551" r:id="rId12"/>
    <p:sldId id="552" r:id="rId13"/>
    <p:sldId id="553" r:id="rId14"/>
    <p:sldId id="554" r:id="rId15"/>
    <p:sldId id="555" r:id="rId16"/>
    <p:sldId id="531" r:id="rId1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95" userDrawn="1">
          <p15:clr>
            <a:srgbClr val="A4A3A4"/>
          </p15:clr>
        </p15:guide>
        <p15:guide id="2" pos="3840" userDrawn="1">
          <p15:clr>
            <a:srgbClr val="A4A3A4"/>
          </p15:clr>
        </p15:guide>
        <p15:guide id="3" orient="horz" pos="1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C"/>
    <a:srgbClr val="343433"/>
    <a:srgbClr val="FF6C00"/>
    <a:srgbClr val="38AA00"/>
    <a:srgbClr val="766363"/>
    <a:srgbClr val="FFF5EA"/>
    <a:srgbClr val="0032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05" autoAdjust="0"/>
    <p:restoredTop sz="97242"/>
  </p:normalViewPr>
  <p:slideViewPr>
    <p:cSldViewPr snapToGrid="0">
      <p:cViewPr varScale="1">
        <p:scale>
          <a:sx n="82" d="100"/>
          <a:sy n="82" d="100"/>
        </p:scale>
        <p:origin x="816" y="72"/>
      </p:cViewPr>
      <p:guideLst>
        <p:guide orient="horz" pos="595"/>
        <p:guide pos="3840"/>
        <p:guide orient="horz" pos="187"/>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5336"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999AFE6-721E-1D92-FFC0-72E02DBB97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BA598C0A-ECF9-B897-80D5-1AE7ABA305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369B9F-131C-2846-AB8F-CEE154B4CAEB}" type="datetimeFigureOut">
              <a:rPr lang="es-CO" smtClean="0"/>
              <a:t>31/03/2024</a:t>
            </a:fld>
            <a:endParaRPr lang="es-CO"/>
          </a:p>
        </p:txBody>
      </p:sp>
      <p:sp>
        <p:nvSpPr>
          <p:cNvPr id="4" name="Marcador de pie de página 3">
            <a:extLst>
              <a:ext uri="{FF2B5EF4-FFF2-40B4-BE49-F238E27FC236}">
                <a16:creationId xmlns:a16="http://schemas.microsoft.com/office/drawing/2014/main" id="{788F308B-0102-A0B4-9A23-E807C735E8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1E7CACDD-5D14-572A-2591-609B03F168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93070F-3F68-E043-9CC3-B53B4F22454C}" type="slidenum">
              <a:rPr lang="es-CO" smtClean="0"/>
              <a:t>‹Nº›</a:t>
            </a:fld>
            <a:endParaRPr lang="es-CO"/>
          </a:p>
        </p:txBody>
      </p:sp>
    </p:spTree>
    <p:extLst>
      <p:ext uri="{BB962C8B-B14F-4D97-AF65-F5344CB8AC3E}">
        <p14:creationId xmlns:p14="http://schemas.microsoft.com/office/powerpoint/2010/main" val="3470045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0CB96-A603-FF42-AE46-F5F75F80A67B}" type="datetimeFigureOut">
              <a:rPr lang="es-CO" smtClean="0"/>
              <a:t>31/03/2024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6C58E-460D-4A4B-B0C2-1191B9D14FCB}" type="slidenum">
              <a:rPr lang="es-CO" smtClean="0"/>
              <a:t>‹Nº›</a:t>
            </a:fld>
            <a:endParaRPr lang="es-CO"/>
          </a:p>
        </p:txBody>
      </p:sp>
    </p:spTree>
    <p:extLst>
      <p:ext uri="{BB962C8B-B14F-4D97-AF65-F5344CB8AC3E}">
        <p14:creationId xmlns:p14="http://schemas.microsoft.com/office/powerpoint/2010/main" val="102130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5260C-E8AD-B240-9481-5B2FE14A606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8F4960B-AC04-294C-9B8A-B10830EF5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9F720DD-BA8F-C443-A59E-F0EEAF843AB1}"/>
              </a:ext>
            </a:extLst>
          </p:cNvPr>
          <p:cNvSpPr>
            <a:spLocks noGrp="1"/>
          </p:cNvSpPr>
          <p:nvPr>
            <p:ph type="dt" sz="half" idx="10"/>
          </p:nvPr>
        </p:nvSpPr>
        <p:spPr/>
        <p:txBody>
          <a:bodyPr/>
          <a:lstStyle/>
          <a:p>
            <a:fld id="{BD986248-06F7-A441-A47A-264EBD310E11}" type="datetimeFigureOut">
              <a:rPr lang="es-CO" smtClean="0"/>
              <a:t>31/03/2024</a:t>
            </a:fld>
            <a:endParaRPr lang="es-CO"/>
          </a:p>
        </p:txBody>
      </p:sp>
      <p:sp>
        <p:nvSpPr>
          <p:cNvPr id="5" name="Marcador de pie de página 4">
            <a:extLst>
              <a:ext uri="{FF2B5EF4-FFF2-40B4-BE49-F238E27FC236}">
                <a16:creationId xmlns:a16="http://schemas.microsoft.com/office/drawing/2014/main" id="{F9A1676A-B50F-4048-B9A0-67475225D0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B408DD-191C-9940-B5DC-9B04378C876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37945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07BF5-7EFA-9943-8CEE-7006AC893C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EFF53FB-B16B-7444-99CF-B7533C11E2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133D3-834D-0942-99DE-29F15E8DC436}"/>
              </a:ext>
            </a:extLst>
          </p:cNvPr>
          <p:cNvSpPr>
            <a:spLocks noGrp="1"/>
          </p:cNvSpPr>
          <p:nvPr>
            <p:ph type="dt" sz="half" idx="10"/>
          </p:nvPr>
        </p:nvSpPr>
        <p:spPr/>
        <p:txBody>
          <a:bodyPr/>
          <a:lstStyle/>
          <a:p>
            <a:fld id="{BD986248-06F7-A441-A47A-264EBD310E11}" type="datetimeFigureOut">
              <a:rPr lang="es-CO" smtClean="0"/>
              <a:t>31/03/2024</a:t>
            </a:fld>
            <a:endParaRPr lang="es-CO"/>
          </a:p>
        </p:txBody>
      </p:sp>
      <p:sp>
        <p:nvSpPr>
          <p:cNvPr id="5" name="Marcador de pie de página 4">
            <a:extLst>
              <a:ext uri="{FF2B5EF4-FFF2-40B4-BE49-F238E27FC236}">
                <a16:creationId xmlns:a16="http://schemas.microsoft.com/office/drawing/2014/main" id="{5A5A02E1-CB07-7943-ACA2-6FF8387D32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2BC7A9-2B5F-1841-91C8-9460E3E551A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71147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C11DF48-6A7C-3349-8650-2AA87E5D5E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D61C96-3D9F-F745-A812-5EC81CEB48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F61D3C-242D-F544-9883-3EEF515CE808}"/>
              </a:ext>
            </a:extLst>
          </p:cNvPr>
          <p:cNvSpPr>
            <a:spLocks noGrp="1"/>
          </p:cNvSpPr>
          <p:nvPr>
            <p:ph type="dt" sz="half" idx="10"/>
          </p:nvPr>
        </p:nvSpPr>
        <p:spPr/>
        <p:txBody>
          <a:bodyPr/>
          <a:lstStyle/>
          <a:p>
            <a:fld id="{BD986248-06F7-A441-A47A-264EBD310E11}" type="datetimeFigureOut">
              <a:rPr lang="es-CO" smtClean="0"/>
              <a:t>31/03/2024</a:t>
            </a:fld>
            <a:endParaRPr lang="es-CO"/>
          </a:p>
        </p:txBody>
      </p:sp>
      <p:sp>
        <p:nvSpPr>
          <p:cNvPr id="5" name="Marcador de pie de página 4">
            <a:extLst>
              <a:ext uri="{FF2B5EF4-FFF2-40B4-BE49-F238E27FC236}">
                <a16:creationId xmlns:a16="http://schemas.microsoft.com/office/drawing/2014/main" id="{CCAB2518-6961-A143-A5EE-C5606EBA48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86FEAD3-1533-7A45-8011-C0C84A1DCD46}"/>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381621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E09D5-8681-04F4-0AD1-7206C3FF51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EB62C8D-42BE-8DF8-DDA7-6DDCB2389C42}"/>
              </a:ext>
            </a:extLst>
          </p:cNvPr>
          <p:cNvSpPr>
            <a:spLocks noGrp="1"/>
          </p:cNvSpPr>
          <p:nvPr>
            <p:ph type="dt" sz="half" idx="10"/>
          </p:nvPr>
        </p:nvSpPr>
        <p:spPr/>
        <p:txBody>
          <a:bodyPr/>
          <a:lstStyle/>
          <a:p>
            <a:fld id="{BD986248-06F7-A441-A47A-264EBD310E11}" type="datetimeFigureOut">
              <a:rPr lang="es-CO" smtClean="0"/>
              <a:t>31/03/2024</a:t>
            </a:fld>
            <a:endParaRPr lang="es-CO"/>
          </a:p>
        </p:txBody>
      </p:sp>
      <p:sp>
        <p:nvSpPr>
          <p:cNvPr id="4" name="Marcador de pie de página 3">
            <a:extLst>
              <a:ext uri="{FF2B5EF4-FFF2-40B4-BE49-F238E27FC236}">
                <a16:creationId xmlns:a16="http://schemas.microsoft.com/office/drawing/2014/main" id="{19F9D5C3-AD35-C818-D069-AB2D8EBBEE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06A169-E84D-2DE1-E7CC-7058F9C00ADE}"/>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14565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17F6C-CDBB-234C-B00B-255C60E548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743F10-0075-0F47-A0C2-0071CB2B38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B4C6E2-1F45-C54F-A384-6BA60BB5E5E7}"/>
              </a:ext>
            </a:extLst>
          </p:cNvPr>
          <p:cNvSpPr>
            <a:spLocks noGrp="1"/>
          </p:cNvSpPr>
          <p:nvPr>
            <p:ph type="dt" sz="half" idx="10"/>
          </p:nvPr>
        </p:nvSpPr>
        <p:spPr/>
        <p:txBody>
          <a:bodyPr/>
          <a:lstStyle/>
          <a:p>
            <a:fld id="{BD986248-06F7-A441-A47A-264EBD310E11}" type="datetimeFigureOut">
              <a:rPr lang="es-CO" smtClean="0"/>
              <a:t>31/03/2024</a:t>
            </a:fld>
            <a:endParaRPr lang="es-CO"/>
          </a:p>
        </p:txBody>
      </p:sp>
      <p:sp>
        <p:nvSpPr>
          <p:cNvPr id="5" name="Marcador de pie de página 4">
            <a:extLst>
              <a:ext uri="{FF2B5EF4-FFF2-40B4-BE49-F238E27FC236}">
                <a16:creationId xmlns:a16="http://schemas.microsoft.com/office/drawing/2014/main" id="{EF44B0E8-9C87-6C41-96F5-6419B500057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D08979-815A-D443-B424-FB031F975D72}"/>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642203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B3E04-413C-394A-94BD-6FD1D56E17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2E8DEAC-948A-0F4A-9098-1EA5A30BE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F0E9B39-9659-7747-851C-17A0C73C8B12}"/>
              </a:ext>
            </a:extLst>
          </p:cNvPr>
          <p:cNvSpPr>
            <a:spLocks noGrp="1"/>
          </p:cNvSpPr>
          <p:nvPr>
            <p:ph type="dt" sz="half" idx="10"/>
          </p:nvPr>
        </p:nvSpPr>
        <p:spPr/>
        <p:txBody>
          <a:bodyPr/>
          <a:lstStyle/>
          <a:p>
            <a:fld id="{BD986248-06F7-A441-A47A-264EBD310E11}" type="datetimeFigureOut">
              <a:rPr lang="es-CO" smtClean="0"/>
              <a:t>31/03/2024</a:t>
            </a:fld>
            <a:endParaRPr lang="es-CO"/>
          </a:p>
        </p:txBody>
      </p:sp>
      <p:sp>
        <p:nvSpPr>
          <p:cNvPr id="5" name="Marcador de pie de página 4">
            <a:extLst>
              <a:ext uri="{FF2B5EF4-FFF2-40B4-BE49-F238E27FC236}">
                <a16:creationId xmlns:a16="http://schemas.microsoft.com/office/drawing/2014/main" id="{5990AE33-28EE-274E-8E15-02A1474831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EA1D99B-0619-1847-8509-03589920E86F}"/>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13037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119BB-39AA-4B48-BB60-3EE344FF24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8E8365F-8201-9D4B-85A4-E53E8819A86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674364B-4945-0A4D-A279-35519E3F46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868BFB1-0C38-A141-AB7B-22CD10FF3F3D}"/>
              </a:ext>
            </a:extLst>
          </p:cNvPr>
          <p:cNvSpPr>
            <a:spLocks noGrp="1"/>
          </p:cNvSpPr>
          <p:nvPr>
            <p:ph type="dt" sz="half" idx="10"/>
          </p:nvPr>
        </p:nvSpPr>
        <p:spPr/>
        <p:txBody>
          <a:bodyPr/>
          <a:lstStyle/>
          <a:p>
            <a:fld id="{BD986248-06F7-A441-A47A-264EBD310E11}" type="datetimeFigureOut">
              <a:rPr lang="es-CO" smtClean="0"/>
              <a:t>31/03/2024</a:t>
            </a:fld>
            <a:endParaRPr lang="es-CO"/>
          </a:p>
        </p:txBody>
      </p:sp>
      <p:sp>
        <p:nvSpPr>
          <p:cNvPr id="6" name="Marcador de pie de página 5">
            <a:extLst>
              <a:ext uri="{FF2B5EF4-FFF2-40B4-BE49-F238E27FC236}">
                <a16:creationId xmlns:a16="http://schemas.microsoft.com/office/drawing/2014/main" id="{9FF6516E-C104-3E4A-BC0F-DC137BD98C4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C08597-16B2-3B42-B59A-8815DD747357}"/>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425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4272C-3F8B-AF4A-82BE-E5BE9107D7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4B8DA00-E62A-A54E-BC50-AEBAAF251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6E9F7D8-1A62-544F-A4E2-23A591854B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1895FC1-5F27-B640-81B9-33366BECB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00D0329-F1AE-FE44-A7B4-B16B429A0C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A80CE19-B065-6E4F-A207-999BBF94CA15}"/>
              </a:ext>
            </a:extLst>
          </p:cNvPr>
          <p:cNvSpPr>
            <a:spLocks noGrp="1"/>
          </p:cNvSpPr>
          <p:nvPr>
            <p:ph type="dt" sz="half" idx="10"/>
          </p:nvPr>
        </p:nvSpPr>
        <p:spPr/>
        <p:txBody>
          <a:bodyPr/>
          <a:lstStyle/>
          <a:p>
            <a:fld id="{BD986248-06F7-A441-A47A-264EBD310E11}" type="datetimeFigureOut">
              <a:rPr lang="es-CO" smtClean="0"/>
              <a:t>31/03/2024</a:t>
            </a:fld>
            <a:endParaRPr lang="es-CO"/>
          </a:p>
        </p:txBody>
      </p:sp>
      <p:sp>
        <p:nvSpPr>
          <p:cNvPr id="8" name="Marcador de pie de página 7">
            <a:extLst>
              <a:ext uri="{FF2B5EF4-FFF2-40B4-BE49-F238E27FC236}">
                <a16:creationId xmlns:a16="http://schemas.microsoft.com/office/drawing/2014/main" id="{299C46BF-4920-E443-B109-668969C5EB8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C417FDA-D0D0-AD4C-9F49-6FFEC4BC64C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695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92FB5-1F0C-DE4B-8A05-DE0792814E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AF7F14C-AA7D-3049-A400-4AC6EED53745}"/>
              </a:ext>
            </a:extLst>
          </p:cNvPr>
          <p:cNvSpPr>
            <a:spLocks noGrp="1"/>
          </p:cNvSpPr>
          <p:nvPr>
            <p:ph type="dt" sz="half" idx="10"/>
          </p:nvPr>
        </p:nvSpPr>
        <p:spPr/>
        <p:txBody>
          <a:bodyPr/>
          <a:lstStyle/>
          <a:p>
            <a:fld id="{BD986248-06F7-A441-A47A-264EBD310E11}" type="datetimeFigureOut">
              <a:rPr lang="es-CO" smtClean="0"/>
              <a:t>31/03/2024</a:t>
            </a:fld>
            <a:endParaRPr lang="es-CO"/>
          </a:p>
        </p:txBody>
      </p:sp>
      <p:sp>
        <p:nvSpPr>
          <p:cNvPr id="4" name="Marcador de pie de página 3">
            <a:extLst>
              <a:ext uri="{FF2B5EF4-FFF2-40B4-BE49-F238E27FC236}">
                <a16:creationId xmlns:a16="http://schemas.microsoft.com/office/drawing/2014/main" id="{E746EF7E-3912-BF43-BEB6-49819D4EEF2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D767C9-209C-E54C-90E7-5176E4464B89}"/>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82285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E92712-14E7-954C-8C23-33CD3DBD715B}"/>
              </a:ext>
            </a:extLst>
          </p:cNvPr>
          <p:cNvSpPr>
            <a:spLocks noGrp="1"/>
          </p:cNvSpPr>
          <p:nvPr>
            <p:ph type="dt" sz="half" idx="10"/>
          </p:nvPr>
        </p:nvSpPr>
        <p:spPr/>
        <p:txBody>
          <a:bodyPr/>
          <a:lstStyle/>
          <a:p>
            <a:fld id="{BD986248-06F7-A441-A47A-264EBD310E11}" type="datetimeFigureOut">
              <a:rPr lang="es-CO" smtClean="0"/>
              <a:t>31/03/2024</a:t>
            </a:fld>
            <a:endParaRPr lang="es-CO"/>
          </a:p>
        </p:txBody>
      </p:sp>
      <p:sp>
        <p:nvSpPr>
          <p:cNvPr id="3" name="Marcador de pie de página 2">
            <a:extLst>
              <a:ext uri="{FF2B5EF4-FFF2-40B4-BE49-F238E27FC236}">
                <a16:creationId xmlns:a16="http://schemas.microsoft.com/office/drawing/2014/main" id="{FD7BCE5F-F417-1247-9F26-F4B71346851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0B4FC7D-A6BA-0840-87AD-C71B1896B98D}"/>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541620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2BE35-F0B5-DA4A-BE9E-AACFF26FF18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62C38B-5384-914E-829A-352266F70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79E434B-6E01-8148-AB00-051DDD402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3E8B8D-7A8A-794B-83A8-6920142BBBD1}"/>
              </a:ext>
            </a:extLst>
          </p:cNvPr>
          <p:cNvSpPr>
            <a:spLocks noGrp="1"/>
          </p:cNvSpPr>
          <p:nvPr>
            <p:ph type="dt" sz="half" idx="10"/>
          </p:nvPr>
        </p:nvSpPr>
        <p:spPr/>
        <p:txBody>
          <a:bodyPr/>
          <a:lstStyle/>
          <a:p>
            <a:fld id="{BD986248-06F7-A441-A47A-264EBD310E11}" type="datetimeFigureOut">
              <a:rPr lang="es-CO" smtClean="0"/>
              <a:t>31/03/2024</a:t>
            </a:fld>
            <a:endParaRPr lang="es-CO"/>
          </a:p>
        </p:txBody>
      </p:sp>
      <p:sp>
        <p:nvSpPr>
          <p:cNvPr id="6" name="Marcador de pie de página 5">
            <a:extLst>
              <a:ext uri="{FF2B5EF4-FFF2-40B4-BE49-F238E27FC236}">
                <a16:creationId xmlns:a16="http://schemas.microsoft.com/office/drawing/2014/main" id="{582F34C9-1A26-0B41-8AE3-21E599CC561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82100B2-B969-0340-BEE2-F5FE05353DFA}"/>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6971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DFDE3-8BDA-6F45-A442-3C2913AE52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08B3433-597C-7E43-A088-A50E44343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20DB791-C948-D149-A74A-0C0DFCA0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45138C-C370-6E42-902A-0DD2F4F614AE}"/>
              </a:ext>
            </a:extLst>
          </p:cNvPr>
          <p:cNvSpPr>
            <a:spLocks noGrp="1"/>
          </p:cNvSpPr>
          <p:nvPr>
            <p:ph type="dt" sz="half" idx="10"/>
          </p:nvPr>
        </p:nvSpPr>
        <p:spPr/>
        <p:txBody>
          <a:bodyPr/>
          <a:lstStyle/>
          <a:p>
            <a:fld id="{BD986248-06F7-A441-A47A-264EBD310E11}" type="datetimeFigureOut">
              <a:rPr lang="es-CO" smtClean="0"/>
              <a:t>31/03/2024</a:t>
            </a:fld>
            <a:endParaRPr lang="es-CO"/>
          </a:p>
        </p:txBody>
      </p:sp>
      <p:sp>
        <p:nvSpPr>
          <p:cNvPr id="6" name="Marcador de pie de página 5">
            <a:extLst>
              <a:ext uri="{FF2B5EF4-FFF2-40B4-BE49-F238E27FC236}">
                <a16:creationId xmlns:a16="http://schemas.microsoft.com/office/drawing/2014/main" id="{9A61561C-CA9F-0943-8A3E-60233368C6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7B72CA4-FB9F-FB4B-8159-119C3846C3C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06950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EFFBE1-33C9-1D48-A916-7535B68EC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778E02A-26CF-6C46-A280-67C4AA055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CE7CDF9-2DDE-C04D-A9B9-78F138A1C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6248-06F7-A441-A47A-264EBD310E11}" type="datetimeFigureOut">
              <a:rPr lang="es-CO" smtClean="0"/>
              <a:t>31/03/2024</a:t>
            </a:fld>
            <a:endParaRPr lang="es-CO"/>
          </a:p>
        </p:txBody>
      </p:sp>
      <p:sp>
        <p:nvSpPr>
          <p:cNvPr id="5" name="Marcador de pie de página 4">
            <a:extLst>
              <a:ext uri="{FF2B5EF4-FFF2-40B4-BE49-F238E27FC236}">
                <a16:creationId xmlns:a16="http://schemas.microsoft.com/office/drawing/2014/main" id="{767570B4-267C-034E-B58B-04C03C9E5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041693D-7DB1-1144-97E3-85753EC9A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15DF6-230E-2E43-B847-68755106EC6D}" type="slidenum">
              <a:rPr lang="es-CO" smtClean="0"/>
              <a:t>‹Nº›</a:t>
            </a:fld>
            <a:endParaRPr lang="es-CO"/>
          </a:p>
        </p:txBody>
      </p:sp>
    </p:spTree>
    <p:extLst>
      <p:ext uri="{BB962C8B-B14F-4D97-AF65-F5344CB8AC3E}">
        <p14:creationId xmlns:p14="http://schemas.microsoft.com/office/powerpoint/2010/main" val="306260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Manuales/ManualDeInstalacion/ManualDeInstalacion.docx" TargetMode="External"/><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Manuales/ManualTecnico/ManualTecnicoGSA.docx" TargetMode="External"/><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Manuales/manualDeUsuario/ManualDeUsuarioGSA.docx" TargetMode="External"/><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marcooolfoxygamer/Proyecto-GymSenApp.git" TargetMode="External"/><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hyperlink" Target="https://gymsenapp.netlify.app/" TargetMode="External"/><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pruebas/PlanDePruebasGSA.docx" TargetMode="External"/><Relationship Id="rId2" Type="http://schemas.openxmlformats.org/officeDocument/2006/relationships/image" Target="../media/image3.jpg"/><Relationship Id="rId1" Type="http://schemas.openxmlformats.org/officeDocument/2006/relationships/slideLayout" Target="../slideLayouts/slideLayout7.xml"/><Relationship Id="rId5" Type="http://schemas.openxmlformats.org/officeDocument/2006/relationships/hyperlink" Target="pruebas/InformeEjecuci&#243;nPruebasSoftwareGSA.xlsx" TargetMode="External"/><Relationship Id="rId4" Type="http://schemas.openxmlformats.org/officeDocument/2006/relationships/hyperlink" Target="pruebas/EjecucionPruebasBackend.docx"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Despliegue/PlanDeDespliegueGSA.docx" TargetMode="External"/><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hyperlink" Target="Despliegue/ProcesoDespliegueGSA.docx"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Respaldo/PlanDeRespaldoDeDatosGSA.docx" TargetMode="External"/><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hyperlink" Target="Respaldo/PasoAPasoRespaldoGSA.docx"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Migracion/PlanDeMigracionDatosGSA.docx" TargetMode="External"/><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hyperlink" Target="Migracion/MigracionDatosAplicadaGSA.docx"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Capacitaci&#243;n/PlanDeCapacitacionGSA.docx" TargetMode="External"/><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hyperlink" Target="Capacitaci&#243;n/InformeFinalPlanDeCapacitacionGSA.docx"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ModeloCalidad/lista%20de%20chequeo%20de%20calidad.xlsx" TargetMode="External"/><Relationship Id="rId2" Type="http://schemas.openxmlformats.org/officeDocument/2006/relationships/image" Target="../media/image3.jpg"/><Relationship Id="rId1" Type="http://schemas.openxmlformats.org/officeDocument/2006/relationships/slideLayout" Target="../slideLayouts/slideLayout7.xml"/><Relationship Id="rId5" Type="http://schemas.openxmlformats.org/officeDocument/2006/relationships/hyperlink" Target="ModeloCalidad/CalidadSonarQube.docx" TargetMode="External"/><Relationship Id="rId4" Type="http://schemas.openxmlformats.org/officeDocument/2006/relationships/hyperlink" Target="ModeloCalidad/InformeEvaluacionCalidadGSA.doc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15D167A-EE62-EA02-E6F4-53710691F485}"/>
              </a:ext>
            </a:extLst>
          </p:cNvPr>
          <p:cNvSpPr txBox="1"/>
          <p:nvPr/>
        </p:nvSpPr>
        <p:spPr>
          <a:xfrm>
            <a:off x="1536597" y="2551837"/>
            <a:ext cx="8699084"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5400" b="1" i="0" u="none" strike="noStrike" kern="1200" cap="none" spc="0" normalizeH="0" baseline="0" noProof="0" dirty="0">
                <a:ln>
                  <a:noFill/>
                </a:ln>
                <a:solidFill>
                  <a:prstClr val="black">
                    <a:lumMod val="75000"/>
                    <a:lumOff val="25000"/>
                  </a:prstClr>
                </a:solidFill>
                <a:effectLst/>
                <a:uLnTx/>
                <a:uFillTx/>
                <a:latin typeface="Work Sans Bold Roman" pitchFamily="2" charset="77"/>
                <a:ea typeface="+mn-ea"/>
                <a:cs typeface="+mn-cs"/>
              </a:rPr>
              <a:t>Sistema de información para gimnasio CEET – </a:t>
            </a:r>
            <a:r>
              <a:rPr kumimoji="0" lang="es-MX" sz="5400" b="1" i="0" u="none" strike="noStrike" kern="1200" cap="none" spc="0" normalizeH="0" baseline="0" noProof="0" dirty="0" err="1">
                <a:ln>
                  <a:noFill/>
                </a:ln>
                <a:solidFill>
                  <a:prstClr val="black">
                    <a:lumMod val="75000"/>
                    <a:lumOff val="25000"/>
                  </a:prstClr>
                </a:solidFill>
                <a:effectLst/>
                <a:uLnTx/>
                <a:uFillTx/>
                <a:latin typeface="Work Sans Bold Roman" pitchFamily="2" charset="77"/>
                <a:ea typeface="+mn-ea"/>
                <a:cs typeface="+mn-cs"/>
              </a:rPr>
              <a:t>GymSenApp</a:t>
            </a:r>
            <a:endParaRPr kumimoji="0" lang="es-MX" sz="5400" b="1" i="0" u="none" strike="noStrike" kern="1200" cap="none" spc="0" normalizeH="0" baseline="0" noProof="0" dirty="0">
              <a:ln>
                <a:noFill/>
              </a:ln>
              <a:solidFill>
                <a:prstClr val="black">
                  <a:lumMod val="75000"/>
                  <a:lumOff val="25000"/>
                </a:prstClr>
              </a:solidFill>
              <a:effectLst/>
              <a:uLnTx/>
              <a:uFillTx/>
              <a:latin typeface="Work Sans Bold Roman" pitchFamily="2" charset="77"/>
              <a:ea typeface="+mn-ea"/>
              <a:cs typeface="+mn-cs"/>
            </a:endParaRPr>
          </a:p>
        </p:txBody>
      </p:sp>
    </p:spTree>
    <p:extLst>
      <p:ext uri="{BB962C8B-B14F-4D97-AF65-F5344CB8AC3E}">
        <p14:creationId xmlns:p14="http://schemas.microsoft.com/office/powerpoint/2010/main" val="3409726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1FEF253-53C4-B5FA-07C7-0B039B14F52F}"/>
              </a:ext>
            </a:extLst>
          </p:cNvPr>
          <p:cNvSpPr txBox="1"/>
          <p:nvPr/>
        </p:nvSpPr>
        <p:spPr>
          <a:xfrm>
            <a:off x="534591" y="294191"/>
            <a:ext cx="10578167" cy="830997"/>
          </a:xfrm>
          <a:prstGeom prst="rect">
            <a:avLst/>
          </a:prstGeom>
          <a:noFill/>
        </p:spPr>
        <p:txBody>
          <a:bodyPr wrap="square" rtlCol="0">
            <a:spAutoFit/>
          </a:bodyPr>
          <a:lstStyle/>
          <a:p>
            <a:r>
              <a:rPr lang="es-ES" sz="4800" b="1" dirty="0">
                <a:solidFill>
                  <a:schemeClr val="tx1">
                    <a:lumMod val="75000"/>
                    <a:lumOff val="25000"/>
                  </a:schemeClr>
                </a:solidFill>
              </a:rPr>
              <a:t>Manual de instalación</a:t>
            </a:r>
          </a:p>
        </p:txBody>
      </p:sp>
      <p:cxnSp>
        <p:nvCxnSpPr>
          <p:cNvPr id="3" name="Conector recto 2">
            <a:extLst>
              <a:ext uri="{FF2B5EF4-FFF2-40B4-BE49-F238E27FC236}">
                <a16:creationId xmlns:a16="http://schemas.microsoft.com/office/drawing/2014/main" id="{AE0C963B-97B4-4F66-1B49-0B47BC7F0F1A}"/>
              </a:ext>
            </a:extLst>
          </p:cNvPr>
          <p:cNvCxnSpPr>
            <a:cxnSpLocks/>
          </p:cNvCxnSpPr>
          <p:nvPr/>
        </p:nvCxnSpPr>
        <p:spPr>
          <a:xfrm>
            <a:off x="709280" y="1158694"/>
            <a:ext cx="6755210" cy="0"/>
          </a:xfrm>
          <a:prstGeom prst="line">
            <a:avLst/>
          </a:prstGeom>
          <a:ln w="12700">
            <a:solidFill>
              <a:srgbClr val="38AA0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48C64C20-0133-D443-E2B0-B7B2FA69A798}"/>
              </a:ext>
            </a:extLst>
          </p:cNvPr>
          <p:cNvSpPr txBox="1"/>
          <p:nvPr/>
        </p:nvSpPr>
        <p:spPr>
          <a:xfrm>
            <a:off x="1901890" y="2628137"/>
            <a:ext cx="8388219" cy="939360"/>
          </a:xfrm>
          <a:prstGeom prst="rect">
            <a:avLst/>
          </a:prstGeom>
          <a:noFill/>
        </p:spPr>
        <p:txBody>
          <a:bodyPr wrap="square" rtlCol="0">
            <a:spAutoFit/>
          </a:bodyPr>
          <a:lstStyle/>
          <a:p>
            <a:pPr algn="ctr">
              <a:lnSpc>
                <a:spcPct val="200000"/>
              </a:lnSpc>
              <a:spcAft>
                <a:spcPts val="600"/>
              </a:spcAft>
            </a:pPr>
            <a:r>
              <a:rPr lang="es-ES" sz="3200" dirty="0">
                <a:solidFill>
                  <a:srgbClr val="0070C0"/>
                </a:solidFill>
                <a:hlinkClick r:id="rId3" action="ppaction://hlinkfile">
                  <a:extLst>
                    <a:ext uri="{A12FA001-AC4F-418D-AE19-62706E023703}">
                      <ahyp:hlinkClr xmlns:ahyp="http://schemas.microsoft.com/office/drawing/2018/hyperlinkcolor" val="tx"/>
                    </a:ext>
                  </a:extLst>
                </a:hlinkClick>
              </a:rPr>
              <a:t>Manual de instalación</a:t>
            </a:r>
            <a:endParaRPr lang="es-ES" sz="3200" dirty="0">
              <a:solidFill>
                <a:srgbClr val="0070C0"/>
              </a:solidFill>
            </a:endParaRPr>
          </a:p>
        </p:txBody>
      </p:sp>
    </p:spTree>
    <p:extLst>
      <p:ext uri="{BB962C8B-B14F-4D97-AF65-F5344CB8AC3E}">
        <p14:creationId xmlns:p14="http://schemas.microsoft.com/office/powerpoint/2010/main" val="2460116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1FEF253-53C4-B5FA-07C7-0B039B14F52F}"/>
              </a:ext>
            </a:extLst>
          </p:cNvPr>
          <p:cNvSpPr txBox="1"/>
          <p:nvPr/>
        </p:nvSpPr>
        <p:spPr>
          <a:xfrm>
            <a:off x="534591" y="294191"/>
            <a:ext cx="10578167" cy="830997"/>
          </a:xfrm>
          <a:prstGeom prst="rect">
            <a:avLst/>
          </a:prstGeom>
          <a:noFill/>
        </p:spPr>
        <p:txBody>
          <a:bodyPr wrap="square" rtlCol="0">
            <a:spAutoFit/>
          </a:bodyPr>
          <a:lstStyle/>
          <a:p>
            <a:r>
              <a:rPr lang="es-ES" sz="4800" b="1" dirty="0">
                <a:solidFill>
                  <a:schemeClr val="tx1">
                    <a:lumMod val="75000"/>
                    <a:lumOff val="25000"/>
                  </a:schemeClr>
                </a:solidFill>
              </a:rPr>
              <a:t>Manual técnico</a:t>
            </a:r>
          </a:p>
        </p:txBody>
      </p:sp>
      <p:cxnSp>
        <p:nvCxnSpPr>
          <p:cNvPr id="3" name="Conector recto 2">
            <a:extLst>
              <a:ext uri="{FF2B5EF4-FFF2-40B4-BE49-F238E27FC236}">
                <a16:creationId xmlns:a16="http://schemas.microsoft.com/office/drawing/2014/main" id="{AE0C963B-97B4-4F66-1B49-0B47BC7F0F1A}"/>
              </a:ext>
            </a:extLst>
          </p:cNvPr>
          <p:cNvCxnSpPr>
            <a:cxnSpLocks/>
          </p:cNvCxnSpPr>
          <p:nvPr/>
        </p:nvCxnSpPr>
        <p:spPr>
          <a:xfrm>
            <a:off x="709280" y="1158694"/>
            <a:ext cx="6755210" cy="0"/>
          </a:xfrm>
          <a:prstGeom prst="line">
            <a:avLst/>
          </a:prstGeom>
          <a:ln w="12700">
            <a:solidFill>
              <a:srgbClr val="38AA0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89E00F6D-674B-BB50-AE1C-CE0A872F06F7}"/>
              </a:ext>
            </a:extLst>
          </p:cNvPr>
          <p:cNvSpPr txBox="1"/>
          <p:nvPr/>
        </p:nvSpPr>
        <p:spPr>
          <a:xfrm>
            <a:off x="1901890" y="2645868"/>
            <a:ext cx="8388219" cy="1566263"/>
          </a:xfrm>
          <a:prstGeom prst="rect">
            <a:avLst/>
          </a:prstGeom>
          <a:noFill/>
        </p:spPr>
        <p:txBody>
          <a:bodyPr wrap="square" rtlCol="0">
            <a:spAutoFit/>
          </a:bodyPr>
          <a:lstStyle/>
          <a:p>
            <a:pPr algn="ctr">
              <a:lnSpc>
                <a:spcPct val="200000"/>
              </a:lnSpc>
              <a:spcAft>
                <a:spcPts val="600"/>
              </a:spcAft>
            </a:pPr>
            <a:r>
              <a:rPr lang="es-ES" sz="3200" dirty="0">
                <a:solidFill>
                  <a:srgbClr val="0070C0"/>
                </a:solidFill>
                <a:hlinkClick r:id="rId3" action="ppaction://hlinkfile">
                  <a:extLst>
                    <a:ext uri="{A12FA001-AC4F-418D-AE19-62706E023703}">
                      <ahyp:hlinkClr xmlns:ahyp="http://schemas.microsoft.com/office/drawing/2018/hyperlinkcolor" val="tx"/>
                    </a:ext>
                  </a:extLst>
                </a:hlinkClick>
              </a:rPr>
              <a:t>Manual técnico</a:t>
            </a:r>
            <a:endParaRPr lang="es-ES" sz="3200" dirty="0">
              <a:solidFill>
                <a:srgbClr val="0070C0"/>
              </a:solidFill>
            </a:endParaRPr>
          </a:p>
          <a:p>
            <a:pPr algn="ctr">
              <a:lnSpc>
                <a:spcPct val="150000"/>
              </a:lnSpc>
              <a:spcAft>
                <a:spcPts val="600"/>
              </a:spcAft>
            </a:pPr>
            <a:endParaRPr lang="es-ES" sz="2000" dirty="0">
              <a:solidFill>
                <a:schemeClr val="tx1">
                  <a:lumMod val="75000"/>
                  <a:lumOff val="25000"/>
                </a:schemeClr>
              </a:solidFill>
              <a:latin typeface="Tw Cen MT" panose="020B0602020104020603" pitchFamily="34" charset="0"/>
            </a:endParaRPr>
          </a:p>
        </p:txBody>
      </p:sp>
    </p:spTree>
    <p:extLst>
      <p:ext uri="{BB962C8B-B14F-4D97-AF65-F5344CB8AC3E}">
        <p14:creationId xmlns:p14="http://schemas.microsoft.com/office/powerpoint/2010/main" val="2651249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1FEF253-53C4-B5FA-07C7-0B039B14F52F}"/>
              </a:ext>
            </a:extLst>
          </p:cNvPr>
          <p:cNvSpPr txBox="1"/>
          <p:nvPr/>
        </p:nvSpPr>
        <p:spPr>
          <a:xfrm>
            <a:off x="534591" y="294191"/>
            <a:ext cx="10578167" cy="830997"/>
          </a:xfrm>
          <a:prstGeom prst="rect">
            <a:avLst/>
          </a:prstGeom>
          <a:noFill/>
        </p:spPr>
        <p:txBody>
          <a:bodyPr wrap="square" rtlCol="0">
            <a:spAutoFit/>
          </a:bodyPr>
          <a:lstStyle/>
          <a:p>
            <a:r>
              <a:rPr lang="es-ES" sz="4800" b="1" dirty="0">
                <a:solidFill>
                  <a:schemeClr val="tx1">
                    <a:lumMod val="75000"/>
                    <a:lumOff val="25000"/>
                  </a:schemeClr>
                </a:solidFill>
              </a:rPr>
              <a:t>Manual de usuario</a:t>
            </a:r>
          </a:p>
        </p:txBody>
      </p:sp>
      <p:cxnSp>
        <p:nvCxnSpPr>
          <p:cNvPr id="3" name="Conector recto 2">
            <a:extLst>
              <a:ext uri="{FF2B5EF4-FFF2-40B4-BE49-F238E27FC236}">
                <a16:creationId xmlns:a16="http://schemas.microsoft.com/office/drawing/2014/main" id="{AE0C963B-97B4-4F66-1B49-0B47BC7F0F1A}"/>
              </a:ext>
            </a:extLst>
          </p:cNvPr>
          <p:cNvCxnSpPr>
            <a:cxnSpLocks/>
          </p:cNvCxnSpPr>
          <p:nvPr/>
        </p:nvCxnSpPr>
        <p:spPr>
          <a:xfrm>
            <a:off x="709280" y="1158694"/>
            <a:ext cx="6755210" cy="0"/>
          </a:xfrm>
          <a:prstGeom prst="line">
            <a:avLst/>
          </a:prstGeom>
          <a:ln w="12700">
            <a:solidFill>
              <a:srgbClr val="38AA0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F13E0F66-1417-DAF4-3660-E54A07E61173}"/>
              </a:ext>
            </a:extLst>
          </p:cNvPr>
          <p:cNvSpPr txBox="1"/>
          <p:nvPr/>
        </p:nvSpPr>
        <p:spPr>
          <a:xfrm>
            <a:off x="1901890" y="2777427"/>
            <a:ext cx="8388219" cy="1566263"/>
          </a:xfrm>
          <a:prstGeom prst="rect">
            <a:avLst/>
          </a:prstGeom>
          <a:noFill/>
        </p:spPr>
        <p:txBody>
          <a:bodyPr wrap="square" rtlCol="0">
            <a:spAutoFit/>
          </a:bodyPr>
          <a:lstStyle/>
          <a:p>
            <a:pPr algn="ctr">
              <a:lnSpc>
                <a:spcPct val="200000"/>
              </a:lnSpc>
              <a:spcAft>
                <a:spcPts val="600"/>
              </a:spcAft>
            </a:pPr>
            <a:r>
              <a:rPr lang="es-ES" sz="3200" dirty="0">
                <a:solidFill>
                  <a:srgbClr val="0070C0"/>
                </a:solidFill>
                <a:hlinkClick r:id="rId3" action="ppaction://hlinkfile">
                  <a:extLst>
                    <a:ext uri="{A12FA001-AC4F-418D-AE19-62706E023703}">
                      <ahyp:hlinkClr xmlns:ahyp="http://schemas.microsoft.com/office/drawing/2018/hyperlinkcolor" val="tx"/>
                    </a:ext>
                  </a:extLst>
                </a:hlinkClick>
              </a:rPr>
              <a:t>Manual de usuario</a:t>
            </a:r>
            <a:endParaRPr lang="es-ES" sz="3200" dirty="0">
              <a:solidFill>
                <a:srgbClr val="0070C0"/>
              </a:solidFill>
            </a:endParaRPr>
          </a:p>
          <a:p>
            <a:pPr algn="ctr">
              <a:lnSpc>
                <a:spcPct val="150000"/>
              </a:lnSpc>
              <a:spcAft>
                <a:spcPts val="600"/>
              </a:spcAft>
            </a:pPr>
            <a:endParaRPr lang="es-ES" sz="2000" dirty="0">
              <a:solidFill>
                <a:schemeClr val="tx1">
                  <a:lumMod val="75000"/>
                  <a:lumOff val="25000"/>
                </a:schemeClr>
              </a:solidFill>
              <a:latin typeface="Tw Cen MT" panose="020B0602020104020603" pitchFamily="34" charset="0"/>
            </a:endParaRPr>
          </a:p>
        </p:txBody>
      </p:sp>
    </p:spTree>
    <p:extLst>
      <p:ext uri="{BB962C8B-B14F-4D97-AF65-F5344CB8AC3E}">
        <p14:creationId xmlns:p14="http://schemas.microsoft.com/office/powerpoint/2010/main" val="3373565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1FEF253-53C4-B5FA-07C7-0B039B14F52F}"/>
              </a:ext>
            </a:extLst>
          </p:cNvPr>
          <p:cNvSpPr txBox="1"/>
          <p:nvPr/>
        </p:nvSpPr>
        <p:spPr>
          <a:xfrm>
            <a:off x="534591" y="294191"/>
            <a:ext cx="10578167" cy="830997"/>
          </a:xfrm>
          <a:prstGeom prst="rect">
            <a:avLst/>
          </a:prstGeom>
          <a:noFill/>
        </p:spPr>
        <p:txBody>
          <a:bodyPr wrap="square" rtlCol="0">
            <a:spAutoFit/>
          </a:bodyPr>
          <a:lstStyle/>
          <a:p>
            <a:r>
              <a:rPr lang="es-ES" sz="4800" b="1" dirty="0">
                <a:solidFill>
                  <a:schemeClr val="tx1">
                    <a:lumMod val="75000"/>
                    <a:lumOff val="25000"/>
                  </a:schemeClr>
                </a:solidFill>
              </a:rPr>
              <a:t>Diagrama de despliegue</a:t>
            </a:r>
          </a:p>
        </p:txBody>
      </p:sp>
      <p:cxnSp>
        <p:nvCxnSpPr>
          <p:cNvPr id="3" name="Conector recto 2">
            <a:extLst>
              <a:ext uri="{FF2B5EF4-FFF2-40B4-BE49-F238E27FC236}">
                <a16:creationId xmlns:a16="http://schemas.microsoft.com/office/drawing/2014/main" id="{AE0C963B-97B4-4F66-1B49-0B47BC7F0F1A}"/>
              </a:ext>
            </a:extLst>
          </p:cNvPr>
          <p:cNvCxnSpPr>
            <a:cxnSpLocks/>
          </p:cNvCxnSpPr>
          <p:nvPr/>
        </p:nvCxnSpPr>
        <p:spPr>
          <a:xfrm>
            <a:off x="709280" y="1158694"/>
            <a:ext cx="6755210" cy="0"/>
          </a:xfrm>
          <a:prstGeom prst="line">
            <a:avLst/>
          </a:prstGeom>
          <a:ln w="12700">
            <a:solidFill>
              <a:srgbClr val="38AA00"/>
            </a:solidFill>
          </a:ln>
        </p:spPr>
        <p:style>
          <a:lnRef idx="1">
            <a:schemeClr val="accent1"/>
          </a:lnRef>
          <a:fillRef idx="0">
            <a:schemeClr val="accent1"/>
          </a:fillRef>
          <a:effectRef idx="0">
            <a:schemeClr val="accent1"/>
          </a:effectRef>
          <a:fontRef idx="minor">
            <a:schemeClr val="tx1"/>
          </a:fontRef>
        </p:style>
      </p:cxnSp>
      <p:pic>
        <p:nvPicPr>
          <p:cNvPr id="6" name="Imagen 5">
            <a:extLst>
              <a:ext uri="{FF2B5EF4-FFF2-40B4-BE49-F238E27FC236}">
                <a16:creationId xmlns:a16="http://schemas.microsoft.com/office/drawing/2014/main" id="{E246D3F5-3444-46E1-30F2-9E86E3751C69}"/>
              </a:ext>
            </a:extLst>
          </p:cNvPr>
          <p:cNvPicPr>
            <a:picLocks noChangeAspect="1"/>
          </p:cNvPicPr>
          <p:nvPr/>
        </p:nvPicPr>
        <p:blipFill>
          <a:blip r:embed="rId3"/>
          <a:stretch>
            <a:fillRect/>
          </a:stretch>
        </p:blipFill>
        <p:spPr>
          <a:xfrm>
            <a:off x="3441718" y="1623488"/>
            <a:ext cx="5308563" cy="4278440"/>
          </a:xfrm>
          <a:prstGeom prst="rect">
            <a:avLst/>
          </a:prstGeom>
        </p:spPr>
      </p:pic>
    </p:spTree>
    <p:extLst>
      <p:ext uri="{BB962C8B-B14F-4D97-AF65-F5344CB8AC3E}">
        <p14:creationId xmlns:p14="http://schemas.microsoft.com/office/powerpoint/2010/main" val="3876305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1FEF253-53C4-B5FA-07C7-0B039B14F52F}"/>
              </a:ext>
            </a:extLst>
          </p:cNvPr>
          <p:cNvSpPr txBox="1"/>
          <p:nvPr/>
        </p:nvSpPr>
        <p:spPr>
          <a:xfrm>
            <a:off x="534591" y="294191"/>
            <a:ext cx="10578167" cy="830997"/>
          </a:xfrm>
          <a:prstGeom prst="rect">
            <a:avLst/>
          </a:prstGeom>
          <a:noFill/>
        </p:spPr>
        <p:txBody>
          <a:bodyPr wrap="square" rtlCol="0">
            <a:spAutoFit/>
          </a:bodyPr>
          <a:lstStyle/>
          <a:p>
            <a:r>
              <a:rPr lang="es-ES" sz="4800" b="1" dirty="0">
                <a:solidFill>
                  <a:schemeClr val="tx1">
                    <a:lumMod val="75000"/>
                    <a:lumOff val="25000"/>
                  </a:schemeClr>
                </a:solidFill>
              </a:rPr>
              <a:t>Control de versiones</a:t>
            </a:r>
          </a:p>
        </p:txBody>
      </p:sp>
      <p:cxnSp>
        <p:nvCxnSpPr>
          <p:cNvPr id="3" name="Conector recto 2">
            <a:extLst>
              <a:ext uri="{FF2B5EF4-FFF2-40B4-BE49-F238E27FC236}">
                <a16:creationId xmlns:a16="http://schemas.microsoft.com/office/drawing/2014/main" id="{AE0C963B-97B4-4F66-1B49-0B47BC7F0F1A}"/>
              </a:ext>
            </a:extLst>
          </p:cNvPr>
          <p:cNvCxnSpPr>
            <a:cxnSpLocks/>
          </p:cNvCxnSpPr>
          <p:nvPr/>
        </p:nvCxnSpPr>
        <p:spPr>
          <a:xfrm>
            <a:off x="709280" y="1158694"/>
            <a:ext cx="6755210" cy="0"/>
          </a:xfrm>
          <a:prstGeom prst="line">
            <a:avLst/>
          </a:prstGeom>
          <a:ln w="12700">
            <a:solidFill>
              <a:srgbClr val="38AA0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40D9791F-F2D6-BAE6-43CD-207C9FDED321}"/>
              </a:ext>
            </a:extLst>
          </p:cNvPr>
          <p:cNvSpPr txBox="1"/>
          <p:nvPr/>
        </p:nvSpPr>
        <p:spPr>
          <a:xfrm>
            <a:off x="2534648" y="1499245"/>
            <a:ext cx="7122701" cy="738920"/>
          </a:xfrm>
          <a:prstGeom prst="rect">
            <a:avLst/>
          </a:prstGeom>
          <a:noFill/>
        </p:spPr>
        <p:txBody>
          <a:bodyPr wrap="square" rtlCol="0">
            <a:spAutoFit/>
          </a:bodyPr>
          <a:lstStyle/>
          <a:p>
            <a:pPr algn="ctr">
              <a:spcAft>
                <a:spcPts val="300"/>
              </a:spcAft>
            </a:pPr>
            <a:r>
              <a:rPr lang="es-ES" dirty="0">
                <a:solidFill>
                  <a:schemeClr val="tx1">
                    <a:lumMod val="75000"/>
                    <a:lumOff val="25000"/>
                  </a:schemeClr>
                </a:solidFill>
              </a:rPr>
              <a:t>El repositorio con las correspondientes evidencias se encuentra en:</a:t>
            </a:r>
          </a:p>
          <a:p>
            <a:pPr algn="ctr">
              <a:lnSpc>
                <a:spcPct val="150000"/>
              </a:lnSpc>
            </a:pPr>
            <a:r>
              <a:rPr lang="es-ES" sz="1600" dirty="0">
                <a:solidFill>
                  <a:schemeClr val="tx1">
                    <a:lumMod val="75000"/>
                    <a:lumOff val="25000"/>
                  </a:schemeClr>
                </a:solidFill>
                <a:hlinkClick r:id="rId3"/>
              </a:rPr>
              <a:t>https://github.com/marcooolfoxygamer/Proyecto-GymSenApp.git</a:t>
            </a:r>
            <a:endParaRPr lang="es-ES" sz="1600" dirty="0">
              <a:solidFill>
                <a:schemeClr val="tx1">
                  <a:lumMod val="75000"/>
                  <a:lumOff val="25000"/>
                </a:schemeClr>
              </a:solidFill>
            </a:endParaRPr>
          </a:p>
        </p:txBody>
      </p:sp>
      <p:pic>
        <p:nvPicPr>
          <p:cNvPr id="6" name="Imagen 5">
            <a:extLst>
              <a:ext uri="{FF2B5EF4-FFF2-40B4-BE49-F238E27FC236}">
                <a16:creationId xmlns:a16="http://schemas.microsoft.com/office/drawing/2014/main" id="{89BEAF89-2153-3910-8A50-6F1239457ACC}"/>
              </a:ext>
            </a:extLst>
          </p:cNvPr>
          <p:cNvPicPr>
            <a:picLocks noChangeAspect="1"/>
          </p:cNvPicPr>
          <p:nvPr/>
        </p:nvPicPr>
        <p:blipFill>
          <a:blip r:embed="rId4"/>
          <a:srcRect/>
          <a:stretch/>
        </p:blipFill>
        <p:spPr>
          <a:xfrm>
            <a:off x="3100873" y="2863152"/>
            <a:ext cx="5990253" cy="2842136"/>
          </a:xfrm>
          <a:prstGeom prst="rect">
            <a:avLst/>
          </a:prstGeom>
        </p:spPr>
      </p:pic>
    </p:spTree>
    <p:extLst>
      <p:ext uri="{BB962C8B-B14F-4D97-AF65-F5344CB8AC3E}">
        <p14:creationId xmlns:p14="http://schemas.microsoft.com/office/powerpoint/2010/main" val="1959642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anim calcmode="lin" valueType="num">
                                      <p:cBhvr>
                                        <p:cTn id="8" dur="750" fill="hold"/>
                                        <p:tgtEl>
                                          <p:spTgt spid="5"/>
                                        </p:tgtEl>
                                        <p:attrNameLst>
                                          <p:attrName>ppt_x</p:attrName>
                                        </p:attrNameLst>
                                      </p:cBhvr>
                                      <p:tavLst>
                                        <p:tav tm="0">
                                          <p:val>
                                            <p:strVal val="#ppt_x"/>
                                          </p:val>
                                        </p:tav>
                                        <p:tav tm="100000">
                                          <p:val>
                                            <p:strVal val="#ppt_x"/>
                                          </p:val>
                                        </p:tav>
                                      </p:tavLst>
                                    </p:anim>
                                    <p:anim calcmode="lin" valueType="num">
                                      <p:cBhvr>
                                        <p:cTn id="9" dur="75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750"/>
                                        <p:tgtEl>
                                          <p:spTgt spid="6"/>
                                        </p:tgtEl>
                                      </p:cBhvr>
                                    </p:animEffect>
                                    <p:anim calcmode="lin" valueType="num">
                                      <p:cBhvr>
                                        <p:cTn id="14" dur="750" fill="hold"/>
                                        <p:tgtEl>
                                          <p:spTgt spid="6"/>
                                        </p:tgtEl>
                                        <p:attrNameLst>
                                          <p:attrName>ppt_x</p:attrName>
                                        </p:attrNameLst>
                                      </p:cBhvr>
                                      <p:tavLst>
                                        <p:tav tm="0">
                                          <p:val>
                                            <p:strVal val="#ppt_x"/>
                                          </p:val>
                                        </p:tav>
                                        <p:tav tm="100000">
                                          <p:val>
                                            <p:strVal val="#ppt_x"/>
                                          </p:val>
                                        </p:tav>
                                      </p:tavLst>
                                    </p:anim>
                                    <p:anim calcmode="lin" valueType="num">
                                      <p:cBhvr>
                                        <p:cTn id="15" dur="7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1FEF253-53C4-B5FA-07C7-0B039B14F52F}"/>
              </a:ext>
            </a:extLst>
          </p:cNvPr>
          <p:cNvSpPr txBox="1"/>
          <p:nvPr/>
        </p:nvSpPr>
        <p:spPr>
          <a:xfrm>
            <a:off x="637227" y="327697"/>
            <a:ext cx="10578167" cy="830997"/>
          </a:xfrm>
          <a:prstGeom prst="rect">
            <a:avLst/>
          </a:prstGeom>
          <a:noFill/>
        </p:spPr>
        <p:txBody>
          <a:bodyPr wrap="square" rtlCol="0">
            <a:spAutoFit/>
          </a:bodyPr>
          <a:lstStyle/>
          <a:p>
            <a:r>
              <a:rPr lang="es-ES" sz="4800" b="1" dirty="0">
                <a:solidFill>
                  <a:schemeClr val="tx1">
                    <a:lumMod val="75000"/>
                    <a:lumOff val="25000"/>
                  </a:schemeClr>
                </a:solidFill>
              </a:rPr>
              <a:t>Aplicativo desplegado</a:t>
            </a:r>
          </a:p>
        </p:txBody>
      </p:sp>
      <p:cxnSp>
        <p:nvCxnSpPr>
          <p:cNvPr id="3" name="Conector recto 2">
            <a:extLst>
              <a:ext uri="{FF2B5EF4-FFF2-40B4-BE49-F238E27FC236}">
                <a16:creationId xmlns:a16="http://schemas.microsoft.com/office/drawing/2014/main" id="{AE0C963B-97B4-4F66-1B49-0B47BC7F0F1A}"/>
              </a:ext>
            </a:extLst>
          </p:cNvPr>
          <p:cNvCxnSpPr>
            <a:cxnSpLocks/>
          </p:cNvCxnSpPr>
          <p:nvPr/>
        </p:nvCxnSpPr>
        <p:spPr>
          <a:xfrm>
            <a:off x="709280" y="1158694"/>
            <a:ext cx="6755210" cy="0"/>
          </a:xfrm>
          <a:prstGeom prst="line">
            <a:avLst/>
          </a:prstGeom>
          <a:ln w="12700">
            <a:solidFill>
              <a:srgbClr val="38AA00"/>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9388A4DF-720D-E501-986E-D50B788D2F61}"/>
              </a:ext>
            </a:extLst>
          </p:cNvPr>
          <p:cNvSpPr txBox="1"/>
          <p:nvPr/>
        </p:nvSpPr>
        <p:spPr>
          <a:xfrm>
            <a:off x="1901890" y="2595567"/>
            <a:ext cx="8388219" cy="939360"/>
          </a:xfrm>
          <a:prstGeom prst="rect">
            <a:avLst/>
          </a:prstGeom>
          <a:noFill/>
        </p:spPr>
        <p:txBody>
          <a:bodyPr wrap="square" rtlCol="0">
            <a:spAutoFit/>
          </a:bodyPr>
          <a:lstStyle/>
          <a:p>
            <a:pPr algn="ctr">
              <a:lnSpc>
                <a:spcPct val="200000"/>
              </a:lnSpc>
              <a:spcAft>
                <a:spcPts val="600"/>
              </a:spcAft>
            </a:pPr>
            <a:r>
              <a:rPr lang="es-ES" sz="3200" dirty="0">
                <a:solidFill>
                  <a:srgbClr val="0070C0"/>
                </a:solidFill>
                <a:hlinkClick r:id="rId3">
                  <a:extLst>
                    <a:ext uri="{A12FA001-AC4F-418D-AE19-62706E023703}">
                      <ahyp:hlinkClr xmlns:ahyp="http://schemas.microsoft.com/office/drawing/2018/hyperlinkcolor" val="tx"/>
                    </a:ext>
                  </a:extLst>
                </a:hlinkClick>
              </a:rPr>
              <a:t>https://gymsenapp.netlify.app/</a:t>
            </a:r>
            <a:endParaRPr lang="es-ES" sz="3200" dirty="0">
              <a:solidFill>
                <a:srgbClr val="0070C0"/>
              </a:solidFill>
            </a:endParaRPr>
          </a:p>
        </p:txBody>
      </p:sp>
    </p:spTree>
    <p:extLst>
      <p:ext uri="{BB962C8B-B14F-4D97-AF65-F5344CB8AC3E}">
        <p14:creationId xmlns:p14="http://schemas.microsoft.com/office/powerpoint/2010/main" val="2124567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4626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1FEF253-53C4-B5FA-07C7-0B039B14F52F}"/>
              </a:ext>
            </a:extLst>
          </p:cNvPr>
          <p:cNvSpPr txBox="1"/>
          <p:nvPr/>
        </p:nvSpPr>
        <p:spPr>
          <a:xfrm>
            <a:off x="3044526" y="1423195"/>
            <a:ext cx="6102948" cy="830997"/>
          </a:xfrm>
          <a:prstGeom prst="rect">
            <a:avLst/>
          </a:prstGeom>
          <a:noFill/>
        </p:spPr>
        <p:txBody>
          <a:bodyPr wrap="square" rtlCol="0">
            <a:spAutoFit/>
          </a:bodyPr>
          <a:lstStyle/>
          <a:p>
            <a:pPr algn="ctr">
              <a:defRPr/>
            </a:pPr>
            <a:r>
              <a:rPr lang="es-ES" sz="4800" b="1" dirty="0">
                <a:solidFill>
                  <a:schemeClr val="tx1">
                    <a:lumMod val="75000"/>
                    <a:lumOff val="25000"/>
                  </a:schemeClr>
                </a:solidFill>
              </a:rPr>
              <a:t>Desarrollado por:</a:t>
            </a:r>
          </a:p>
        </p:txBody>
      </p:sp>
      <p:cxnSp>
        <p:nvCxnSpPr>
          <p:cNvPr id="3" name="Conector recto 2">
            <a:extLst>
              <a:ext uri="{FF2B5EF4-FFF2-40B4-BE49-F238E27FC236}">
                <a16:creationId xmlns:a16="http://schemas.microsoft.com/office/drawing/2014/main" id="{AE0C963B-97B4-4F66-1B49-0B47BC7F0F1A}"/>
              </a:ext>
            </a:extLst>
          </p:cNvPr>
          <p:cNvCxnSpPr>
            <a:cxnSpLocks/>
          </p:cNvCxnSpPr>
          <p:nvPr/>
        </p:nvCxnSpPr>
        <p:spPr>
          <a:xfrm>
            <a:off x="4366232" y="2254192"/>
            <a:ext cx="3459535" cy="0"/>
          </a:xfrm>
          <a:prstGeom prst="line">
            <a:avLst/>
          </a:prstGeom>
          <a:ln w="12700">
            <a:solidFill>
              <a:srgbClr val="38AA00"/>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9388A4DF-720D-E501-986E-D50B788D2F61}"/>
              </a:ext>
            </a:extLst>
          </p:cNvPr>
          <p:cNvSpPr txBox="1"/>
          <p:nvPr/>
        </p:nvSpPr>
        <p:spPr>
          <a:xfrm>
            <a:off x="4168815" y="2647685"/>
            <a:ext cx="3854368" cy="2004844"/>
          </a:xfrm>
          <a:prstGeom prst="rect">
            <a:avLst/>
          </a:prstGeom>
          <a:noFill/>
        </p:spPr>
        <p:txBody>
          <a:bodyPr wrap="square" rtlCol="0">
            <a:spAutoFit/>
          </a:bodyPr>
          <a:lstStyle/>
          <a:p>
            <a:pPr algn="ctr">
              <a:lnSpc>
                <a:spcPct val="200000"/>
              </a:lnSpc>
              <a:spcAft>
                <a:spcPts val="600"/>
              </a:spcAft>
            </a:pPr>
            <a:r>
              <a:rPr lang="es-ES" sz="2000" dirty="0">
                <a:solidFill>
                  <a:schemeClr val="tx1">
                    <a:lumMod val="75000"/>
                    <a:lumOff val="25000"/>
                  </a:schemeClr>
                </a:solidFill>
                <a:latin typeface="Tw Cen MT" panose="020B0602020104020603" pitchFamily="34" charset="0"/>
              </a:rPr>
              <a:t>Mariana Lizeth Marín Rojas</a:t>
            </a:r>
          </a:p>
          <a:p>
            <a:pPr algn="ctr">
              <a:lnSpc>
                <a:spcPct val="200000"/>
              </a:lnSpc>
              <a:spcAft>
                <a:spcPts val="600"/>
              </a:spcAft>
            </a:pPr>
            <a:r>
              <a:rPr lang="es-ES" sz="2000" dirty="0">
                <a:solidFill>
                  <a:schemeClr val="tx1">
                    <a:lumMod val="75000"/>
                    <a:lumOff val="25000"/>
                  </a:schemeClr>
                </a:solidFill>
                <a:latin typeface="Tw Cen MT" panose="020B0602020104020603" pitchFamily="34" charset="0"/>
              </a:rPr>
              <a:t>Santiago Salamanca Díaz</a:t>
            </a:r>
          </a:p>
          <a:p>
            <a:pPr algn="ctr">
              <a:lnSpc>
                <a:spcPct val="200000"/>
              </a:lnSpc>
              <a:spcAft>
                <a:spcPts val="600"/>
              </a:spcAft>
            </a:pPr>
            <a:r>
              <a:rPr lang="es-ES" sz="2000" dirty="0">
                <a:solidFill>
                  <a:schemeClr val="tx1">
                    <a:lumMod val="75000"/>
                    <a:lumOff val="25000"/>
                  </a:schemeClr>
                </a:solidFill>
                <a:latin typeface="Tw Cen MT" panose="020B0602020104020603" pitchFamily="34" charset="0"/>
              </a:rPr>
              <a:t>Marco Antonio Ortíz Ramírez</a:t>
            </a:r>
          </a:p>
        </p:txBody>
      </p:sp>
    </p:spTree>
    <p:extLst>
      <p:ext uri="{BB962C8B-B14F-4D97-AF65-F5344CB8AC3E}">
        <p14:creationId xmlns:p14="http://schemas.microsoft.com/office/powerpoint/2010/main" val="1097771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1FEF253-53C4-B5FA-07C7-0B039B14F52F}"/>
              </a:ext>
            </a:extLst>
          </p:cNvPr>
          <p:cNvSpPr txBox="1"/>
          <p:nvPr/>
        </p:nvSpPr>
        <p:spPr>
          <a:xfrm>
            <a:off x="534591" y="294191"/>
            <a:ext cx="10578167" cy="830997"/>
          </a:xfrm>
          <a:prstGeom prst="rect">
            <a:avLst/>
          </a:prstGeom>
          <a:noFill/>
        </p:spPr>
        <p:txBody>
          <a:bodyPr wrap="square" rtlCol="0">
            <a:spAutoFit/>
          </a:bodyPr>
          <a:lstStyle/>
          <a:p>
            <a:r>
              <a:rPr lang="es-ES" sz="4800" b="1" dirty="0">
                <a:solidFill>
                  <a:schemeClr val="tx1">
                    <a:lumMod val="75000"/>
                    <a:lumOff val="25000"/>
                  </a:schemeClr>
                </a:solidFill>
              </a:rPr>
              <a:t>Objetivo general</a:t>
            </a:r>
          </a:p>
        </p:txBody>
      </p:sp>
      <p:cxnSp>
        <p:nvCxnSpPr>
          <p:cNvPr id="3" name="Conector recto 2">
            <a:extLst>
              <a:ext uri="{FF2B5EF4-FFF2-40B4-BE49-F238E27FC236}">
                <a16:creationId xmlns:a16="http://schemas.microsoft.com/office/drawing/2014/main" id="{AE0C963B-97B4-4F66-1B49-0B47BC7F0F1A}"/>
              </a:ext>
            </a:extLst>
          </p:cNvPr>
          <p:cNvCxnSpPr>
            <a:cxnSpLocks/>
          </p:cNvCxnSpPr>
          <p:nvPr/>
        </p:nvCxnSpPr>
        <p:spPr>
          <a:xfrm>
            <a:off x="709280" y="1158694"/>
            <a:ext cx="6755210" cy="0"/>
          </a:xfrm>
          <a:prstGeom prst="line">
            <a:avLst/>
          </a:prstGeom>
          <a:ln w="12700">
            <a:solidFill>
              <a:srgbClr val="38AA00"/>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9388A4DF-720D-E501-986E-D50B788D2F61}"/>
              </a:ext>
            </a:extLst>
          </p:cNvPr>
          <p:cNvSpPr txBox="1"/>
          <p:nvPr/>
        </p:nvSpPr>
        <p:spPr>
          <a:xfrm>
            <a:off x="1901890" y="1800740"/>
            <a:ext cx="8388219" cy="3659143"/>
          </a:xfrm>
          <a:prstGeom prst="rect">
            <a:avLst/>
          </a:prstGeom>
          <a:noFill/>
        </p:spPr>
        <p:txBody>
          <a:bodyPr wrap="square" rtlCol="0">
            <a:spAutoFit/>
          </a:bodyPr>
          <a:lstStyle/>
          <a:p>
            <a:pPr algn="ctr">
              <a:lnSpc>
                <a:spcPct val="200000"/>
              </a:lnSpc>
              <a:spcAft>
                <a:spcPts val="600"/>
              </a:spcAft>
            </a:pPr>
            <a:r>
              <a:rPr lang="es-ES" sz="2000" dirty="0">
                <a:solidFill>
                  <a:schemeClr val="tx1">
                    <a:lumMod val="75000"/>
                    <a:lumOff val="25000"/>
                  </a:schemeClr>
                </a:solidFill>
              </a:rPr>
              <a:t>Desarrollar un sistema de información web para el CEET del SENA, con el fin de optimizar los procesos que engloba el uso del gimnasio del centro, permitiendo así una mejor planificación de las rutinas de ejercicios de los aprendices, así como también permitirá apoyar el acompañamiento y comunicación por parte del personal del gimnasio, hacia los aprendices que asistan al lugar.</a:t>
            </a:r>
          </a:p>
          <a:p>
            <a:pPr algn="ctr">
              <a:lnSpc>
                <a:spcPct val="150000"/>
              </a:lnSpc>
              <a:spcAft>
                <a:spcPts val="600"/>
              </a:spcAft>
            </a:pPr>
            <a:endParaRPr lang="es-ES" sz="2000" dirty="0">
              <a:solidFill>
                <a:schemeClr val="tx1">
                  <a:lumMod val="75000"/>
                  <a:lumOff val="25000"/>
                </a:schemeClr>
              </a:solidFill>
              <a:latin typeface="Tw Cen MT" panose="020B0602020104020603" pitchFamily="34" charset="0"/>
            </a:endParaRPr>
          </a:p>
        </p:txBody>
      </p:sp>
    </p:spTree>
    <p:extLst>
      <p:ext uri="{BB962C8B-B14F-4D97-AF65-F5344CB8AC3E}">
        <p14:creationId xmlns:p14="http://schemas.microsoft.com/office/powerpoint/2010/main" val="1945487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1FEF253-53C4-B5FA-07C7-0B039B14F52F}"/>
              </a:ext>
            </a:extLst>
          </p:cNvPr>
          <p:cNvSpPr txBox="1"/>
          <p:nvPr/>
        </p:nvSpPr>
        <p:spPr>
          <a:xfrm>
            <a:off x="534591" y="294191"/>
            <a:ext cx="10578167" cy="830997"/>
          </a:xfrm>
          <a:prstGeom prst="rect">
            <a:avLst/>
          </a:prstGeom>
          <a:noFill/>
        </p:spPr>
        <p:txBody>
          <a:bodyPr wrap="square" rtlCol="0">
            <a:spAutoFit/>
          </a:bodyPr>
          <a:lstStyle/>
          <a:p>
            <a:r>
              <a:rPr lang="es-ES" sz="4800" b="1" dirty="0">
                <a:solidFill>
                  <a:schemeClr val="tx1">
                    <a:lumMod val="75000"/>
                    <a:lumOff val="25000"/>
                  </a:schemeClr>
                </a:solidFill>
              </a:rPr>
              <a:t>Pruebas de Software</a:t>
            </a:r>
          </a:p>
        </p:txBody>
      </p:sp>
      <p:cxnSp>
        <p:nvCxnSpPr>
          <p:cNvPr id="3" name="Conector recto 2">
            <a:extLst>
              <a:ext uri="{FF2B5EF4-FFF2-40B4-BE49-F238E27FC236}">
                <a16:creationId xmlns:a16="http://schemas.microsoft.com/office/drawing/2014/main" id="{AE0C963B-97B4-4F66-1B49-0B47BC7F0F1A}"/>
              </a:ext>
            </a:extLst>
          </p:cNvPr>
          <p:cNvCxnSpPr>
            <a:cxnSpLocks/>
          </p:cNvCxnSpPr>
          <p:nvPr/>
        </p:nvCxnSpPr>
        <p:spPr>
          <a:xfrm>
            <a:off x="709280" y="1158694"/>
            <a:ext cx="6755210" cy="0"/>
          </a:xfrm>
          <a:prstGeom prst="line">
            <a:avLst/>
          </a:prstGeom>
          <a:ln w="12700">
            <a:solidFill>
              <a:srgbClr val="38AA00"/>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9388A4DF-720D-E501-986E-D50B788D2F61}"/>
              </a:ext>
            </a:extLst>
          </p:cNvPr>
          <p:cNvSpPr txBox="1"/>
          <p:nvPr/>
        </p:nvSpPr>
        <p:spPr>
          <a:xfrm>
            <a:off x="1901890" y="2023461"/>
            <a:ext cx="8388219" cy="3320589"/>
          </a:xfrm>
          <a:prstGeom prst="rect">
            <a:avLst/>
          </a:prstGeom>
          <a:noFill/>
        </p:spPr>
        <p:txBody>
          <a:bodyPr wrap="square" rtlCol="0">
            <a:spAutoFit/>
          </a:bodyPr>
          <a:lstStyle/>
          <a:p>
            <a:pPr algn="ctr">
              <a:lnSpc>
                <a:spcPct val="200000"/>
              </a:lnSpc>
              <a:spcAft>
                <a:spcPts val="600"/>
              </a:spcAft>
            </a:pPr>
            <a:r>
              <a:rPr lang="es-ES" sz="2800" dirty="0">
                <a:solidFill>
                  <a:srgbClr val="0070C0"/>
                </a:solidFill>
                <a:hlinkClick r:id="rId3" action="ppaction://hlinkfile">
                  <a:extLst>
                    <a:ext uri="{A12FA001-AC4F-418D-AE19-62706E023703}">
                      <ahyp:hlinkClr xmlns:ahyp="http://schemas.microsoft.com/office/drawing/2018/hyperlinkcolor" val="tx"/>
                    </a:ext>
                  </a:extLst>
                </a:hlinkClick>
              </a:rPr>
              <a:t>Plan de pruebas</a:t>
            </a:r>
            <a:endParaRPr lang="es-ES" sz="2800" dirty="0">
              <a:solidFill>
                <a:srgbClr val="0070C0"/>
              </a:solidFill>
            </a:endParaRPr>
          </a:p>
          <a:p>
            <a:pPr algn="ctr">
              <a:lnSpc>
                <a:spcPct val="200000"/>
              </a:lnSpc>
              <a:spcAft>
                <a:spcPts val="600"/>
              </a:spcAft>
            </a:pPr>
            <a:r>
              <a:rPr lang="es-ES" sz="2800" dirty="0">
                <a:solidFill>
                  <a:srgbClr val="0070C0"/>
                </a:solidFill>
                <a:hlinkClick r:id="rId4" action="ppaction://hlinkfile">
                  <a:extLst>
                    <a:ext uri="{A12FA001-AC4F-418D-AE19-62706E023703}">
                      <ahyp:hlinkClr xmlns:ahyp="http://schemas.microsoft.com/office/drawing/2018/hyperlinkcolor" val="tx"/>
                    </a:ext>
                  </a:extLst>
                </a:hlinkClick>
              </a:rPr>
              <a:t>Pruebas ejecutadas</a:t>
            </a:r>
            <a:endParaRPr lang="es-ES" sz="2800" dirty="0">
              <a:solidFill>
                <a:srgbClr val="0070C0"/>
              </a:solidFill>
            </a:endParaRPr>
          </a:p>
          <a:p>
            <a:pPr algn="ctr">
              <a:lnSpc>
                <a:spcPct val="200000"/>
              </a:lnSpc>
              <a:spcAft>
                <a:spcPts val="600"/>
              </a:spcAft>
            </a:pPr>
            <a:r>
              <a:rPr lang="es-ES" sz="2800" dirty="0">
                <a:solidFill>
                  <a:srgbClr val="0070C0"/>
                </a:solidFill>
                <a:hlinkClick r:id="rId5" action="ppaction://hlinkfile">
                  <a:extLst>
                    <a:ext uri="{A12FA001-AC4F-418D-AE19-62706E023703}">
                      <ahyp:hlinkClr xmlns:ahyp="http://schemas.microsoft.com/office/drawing/2018/hyperlinkcolor" val="tx"/>
                    </a:ext>
                  </a:extLst>
                </a:hlinkClick>
              </a:rPr>
              <a:t>Informe de ejecución</a:t>
            </a:r>
            <a:endParaRPr lang="es-ES" sz="2800" dirty="0">
              <a:solidFill>
                <a:srgbClr val="0070C0"/>
              </a:solidFill>
            </a:endParaRPr>
          </a:p>
          <a:p>
            <a:pPr algn="ctr">
              <a:lnSpc>
                <a:spcPct val="150000"/>
              </a:lnSpc>
              <a:spcAft>
                <a:spcPts val="600"/>
              </a:spcAft>
            </a:pPr>
            <a:endParaRPr lang="es-ES" sz="2000" dirty="0">
              <a:solidFill>
                <a:schemeClr val="tx1">
                  <a:lumMod val="75000"/>
                  <a:lumOff val="25000"/>
                </a:schemeClr>
              </a:solidFill>
              <a:latin typeface="Tw Cen MT" panose="020B0602020104020603" pitchFamily="34" charset="0"/>
            </a:endParaRPr>
          </a:p>
        </p:txBody>
      </p:sp>
    </p:spTree>
    <p:extLst>
      <p:ext uri="{BB962C8B-B14F-4D97-AF65-F5344CB8AC3E}">
        <p14:creationId xmlns:p14="http://schemas.microsoft.com/office/powerpoint/2010/main" val="313843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1FEF253-53C4-B5FA-07C7-0B039B14F52F}"/>
              </a:ext>
            </a:extLst>
          </p:cNvPr>
          <p:cNvSpPr txBox="1"/>
          <p:nvPr/>
        </p:nvSpPr>
        <p:spPr>
          <a:xfrm>
            <a:off x="534591" y="294191"/>
            <a:ext cx="10578167" cy="830997"/>
          </a:xfrm>
          <a:prstGeom prst="rect">
            <a:avLst/>
          </a:prstGeom>
          <a:noFill/>
        </p:spPr>
        <p:txBody>
          <a:bodyPr wrap="square" rtlCol="0">
            <a:spAutoFit/>
          </a:bodyPr>
          <a:lstStyle/>
          <a:p>
            <a:r>
              <a:rPr lang="es-ES" sz="4800" b="1" dirty="0">
                <a:solidFill>
                  <a:schemeClr val="tx1">
                    <a:lumMod val="75000"/>
                    <a:lumOff val="25000"/>
                  </a:schemeClr>
                </a:solidFill>
              </a:rPr>
              <a:t>Plan de instalación/despliegue</a:t>
            </a:r>
          </a:p>
        </p:txBody>
      </p:sp>
      <p:cxnSp>
        <p:nvCxnSpPr>
          <p:cNvPr id="3" name="Conector recto 2">
            <a:extLst>
              <a:ext uri="{FF2B5EF4-FFF2-40B4-BE49-F238E27FC236}">
                <a16:creationId xmlns:a16="http://schemas.microsoft.com/office/drawing/2014/main" id="{AE0C963B-97B4-4F66-1B49-0B47BC7F0F1A}"/>
              </a:ext>
            </a:extLst>
          </p:cNvPr>
          <p:cNvCxnSpPr>
            <a:cxnSpLocks/>
          </p:cNvCxnSpPr>
          <p:nvPr/>
        </p:nvCxnSpPr>
        <p:spPr>
          <a:xfrm>
            <a:off x="709280" y="1158694"/>
            <a:ext cx="6755210" cy="0"/>
          </a:xfrm>
          <a:prstGeom prst="line">
            <a:avLst/>
          </a:prstGeom>
          <a:ln w="12700">
            <a:solidFill>
              <a:srgbClr val="38AA00"/>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9388A4DF-720D-E501-986E-D50B788D2F61}"/>
              </a:ext>
            </a:extLst>
          </p:cNvPr>
          <p:cNvSpPr txBox="1"/>
          <p:nvPr/>
        </p:nvSpPr>
        <p:spPr>
          <a:xfrm>
            <a:off x="1901890" y="2114954"/>
            <a:ext cx="8388219" cy="2628092"/>
          </a:xfrm>
          <a:prstGeom prst="rect">
            <a:avLst/>
          </a:prstGeom>
          <a:noFill/>
        </p:spPr>
        <p:txBody>
          <a:bodyPr wrap="square" rtlCol="0">
            <a:spAutoFit/>
          </a:bodyPr>
          <a:lstStyle/>
          <a:p>
            <a:pPr algn="ctr">
              <a:lnSpc>
                <a:spcPct val="200000"/>
              </a:lnSpc>
              <a:spcAft>
                <a:spcPts val="600"/>
              </a:spcAft>
            </a:pPr>
            <a:r>
              <a:rPr lang="es-ES" sz="3200" dirty="0">
                <a:solidFill>
                  <a:srgbClr val="0070C0"/>
                </a:solidFill>
                <a:hlinkClick r:id="rId3" action="ppaction://hlinkfile">
                  <a:extLst>
                    <a:ext uri="{A12FA001-AC4F-418D-AE19-62706E023703}">
                      <ahyp:hlinkClr xmlns:ahyp="http://schemas.microsoft.com/office/drawing/2018/hyperlinkcolor" val="tx"/>
                    </a:ext>
                  </a:extLst>
                </a:hlinkClick>
              </a:rPr>
              <a:t>Plan de despliegue</a:t>
            </a:r>
            <a:endParaRPr lang="es-ES" sz="3200" dirty="0">
              <a:solidFill>
                <a:srgbClr val="0070C0"/>
              </a:solidFill>
            </a:endParaRPr>
          </a:p>
          <a:p>
            <a:pPr algn="ctr">
              <a:lnSpc>
                <a:spcPct val="200000"/>
              </a:lnSpc>
              <a:spcAft>
                <a:spcPts val="600"/>
              </a:spcAft>
            </a:pPr>
            <a:r>
              <a:rPr lang="es-ES" sz="3200" dirty="0">
                <a:solidFill>
                  <a:srgbClr val="0070C0"/>
                </a:solidFill>
                <a:hlinkClick r:id="rId4" action="ppaction://hlinkfile">
                  <a:extLst>
                    <a:ext uri="{A12FA001-AC4F-418D-AE19-62706E023703}">
                      <ahyp:hlinkClr xmlns:ahyp="http://schemas.microsoft.com/office/drawing/2018/hyperlinkcolor" val="tx"/>
                    </a:ext>
                  </a:extLst>
                </a:hlinkClick>
              </a:rPr>
              <a:t>Proceso de despliegue</a:t>
            </a:r>
            <a:endParaRPr lang="es-ES" sz="3200" dirty="0">
              <a:solidFill>
                <a:srgbClr val="0070C0"/>
              </a:solidFill>
            </a:endParaRPr>
          </a:p>
          <a:p>
            <a:pPr algn="ctr">
              <a:lnSpc>
                <a:spcPct val="150000"/>
              </a:lnSpc>
              <a:spcAft>
                <a:spcPts val="600"/>
              </a:spcAft>
            </a:pPr>
            <a:endParaRPr lang="es-ES" sz="2000" dirty="0">
              <a:solidFill>
                <a:schemeClr val="tx1">
                  <a:lumMod val="75000"/>
                  <a:lumOff val="25000"/>
                </a:schemeClr>
              </a:solidFill>
              <a:latin typeface="Tw Cen MT" panose="020B0602020104020603" pitchFamily="34" charset="0"/>
            </a:endParaRPr>
          </a:p>
        </p:txBody>
      </p:sp>
    </p:spTree>
    <p:extLst>
      <p:ext uri="{BB962C8B-B14F-4D97-AF65-F5344CB8AC3E}">
        <p14:creationId xmlns:p14="http://schemas.microsoft.com/office/powerpoint/2010/main" val="2479618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1FEF253-53C4-B5FA-07C7-0B039B14F52F}"/>
              </a:ext>
            </a:extLst>
          </p:cNvPr>
          <p:cNvSpPr txBox="1"/>
          <p:nvPr/>
        </p:nvSpPr>
        <p:spPr>
          <a:xfrm>
            <a:off x="534591" y="294191"/>
            <a:ext cx="10578167" cy="830997"/>
          </a:xfrm>
          <a:prstGeom prst="rect">
            <a:avLst/>
          </a:prstGeom>
          <a:noFill/>
        </p:spPr>
        <p:txBody>
          <a:bodyPr wrap="square" rtlCol="0">
            <a:spAutoFit/>
          </a:bodyPr>
          <a:lstStyle/>
          <a:p>
            <a:r>
              <a:rPr lang="es-ES" sz="4800" b="1" dirty="0">
                <a:solidFill>
                  <a:schemeClr val="tx1">
                    <a:lumMod val="75000"/>
                    <a:lumOff val="25000"/>
                  </a:schemeClr>
                </a:solidFill>
              </a:rPr>
              <a:t>Plan de respaldo</a:t>
            </a:r>
          </a:p>
        </p:txBody>
      </p:sp>
      <p:cxnSp>
        <p:nvCxnSpPr>
          <p:cNvPr id="3" name="Conector recto 2">
            <a:extLst>
              <a:ext uri="{FF2B5EF4-FFF2-40B4-BE49-F238E27FC236}">
                <a16:creationId xmlns:a16="http://schemas.microsoft.com/office/drawing/2014/main" id="{AE0C963B-97B4-4F66-1B49-0B47BC7F0F1A}"/>
              </a:ext>
            </a:extLst>
          </p:cNvPr>
          <p:cNvCxnSpPr>
            <a:cxnSpLocks/>
          </p:cNvCxnSpPr>
          <p:nvPr/>
        </p:nvCxnSpPr>
        <p:spPr>
          <a:xfrm>
            <a:off x="709280" y="1158694"/>
            <a:ext cx="6755210" cy="0"/>
          </a:xfrm>
          <a:prstGeom prst="line">
            <a:avLst/>
          </a:prstGeom>
          <a:ln w="12700">
            <a:solidFill>
              <a:srgbClr val="38AA0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4BB75F79-A052-6767-7948-6537AC9CC3BA}"/>
              </a:ext>
            </a:extLst>
          </p:cNvPr>
          <p:cNvSpPr txBox="1"/>
          <p:nvPr/>
        </p:nvSpPr>
        <p:spPr>
          <a:xfrm>
            <a:off x="1901890" y="2114954"/>
            <a:ext cx="8388219" cy="2628092"/>
          </a:xfrm>
          <a:prstGeom prst="rect">
            <a:avLst/>
          </a:prstGeom>
          <a:noFill/>
        </p:spPr>
        <p:txBody>
          <a:bodyPr wrap="square" rtlCol="0">
            <a:spAutoFit/>
          </a:bodyPr>
          <a:lstStyle/>
          <a:p>
            <a:pPr algn="ctr">
              <a:lnSpc>
                <a:spcPct val="200000"/>
              </a:lnSpc>
              <a:spcAft>
                <a:spcPts val="600"/>
              </a:spcAft>
            </a:pPr>
            <a:r>
              <a:rPr lang="es-ES" sz="3200" dirty="0">
                <a:solidFill>
                  <a:srgbClr val="0070C0"/>
                </a:solidFill>
                <a:hlinkClick r:id="rId3" action="ppaction://hlinkfile">
                  <a:extLst>
                    <a:ext uri="{A12FA001-AC4F-418D-AE19-62706E023703}">
                      <ahyp:hlinkClr xmlns:ahyp="http://schemas.microsoft.com/office/drawing/2018/hyperlinkcolor" val="tx"/>
                    </a:ext>
                  </a:extLst>
                </a:hlinkClick>
              </a:rPr>
              <a:t>Plan de respaldo</a:t>
            </a:r>
            <a:endParaRPr lang="es-ES" sz="3200" dirty="0">
              <a:solidFill>
                <a:srgbClr val="0070C0"/>
              </a:solidFill>
            </a:endParaRPr>
          </a:p>
          <a:p>
            <a:pPr algn="ctr">
              <a:lnSpc>
                <a:spcPct val="200000"/>
              </a:lnSpc>
              <a:spcAft>
                <a:spcPts val="600"/>
              </a:spcAft>
            </a:pPr>
            <a:r>
              <a:rPr lang="es-ES" sz="3200" dirty="0">
                <a:solidFill>
                  <a:srgbClr val="0070C0"/>
                </a:solidFill>
                <a:hlinkClick r:id="rId4" action="ppaction://hlinkfile">
                  <a:extLst>
                    <a:ext uri="{A12FA001-AC4F-418D-AE19-62706E023703}">
                      <ahyp:hlinkClr xmlns:ahyp="http://schemas.microsoft.com/office/drawing/2018/hyperlinkcolor" val="tx"/>
                    </a:ext>
                  </a:extLst>
                </a:hlinkClick>
              </a:rPr>
              <a:t>Proceso de respaldo</a:t>
            </a:r>
            <a:endParaRPr lang="es-ES" sz="3200" dirty="0">
              <a:solidFill>
                <a:srgbClr val="0070C0"/>
              </a:solidFill>
            </a:endParaRPr>
          </a:p>
          <a:p>
            <a:pPr algn="ctr">
              <a:lnSpc>
                <a:spcPct val="150000"/>
              </a:lnSpc>
              <a:spcAft>
                <a:spcPts val="600"/>
              </a:spcAft>
            </a:pPr>
            <a:endParaRPr lang="es-ES" sz="2000" dirty="0">
              <a:solidFill>
                <a:schemeClr val="tx1">
                  <a:lumMod val="75000"/>
                  <a:lumOff val="25000"/>
                </a:schemeClr>
              </a:solidFill>
              <a:latin typeface="Tw Cen MT" panose="020B0602020104020603" pitchFamily="34" charset="0"/>
            </a:endParaRPr>
          </a:p>
        </p:txBody>
      </p:sp>
    </p:spTree>
    <p:extLst>
      <p:ext uri="{BB962C8B-B14F-4D97-AF65-F5344CB8AC3E}">
        <p14:creationId xmlns:p14="http://schemas.microsoft.com/office/powerpoint/2010/main" val="328575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1FEF253-53C4-B5FA-07C7-0B039B14F52F}"/>
              </a:ext>
            </a:extLst>
          </p:cNvPr>
          <p:cNvSpPr txBox="1"/>
          <p:nvPr/>
        </p:nvSpPr>
        <p:spPr>
          <a:xfrm>
            <a:off x="534591" y="294191"/>
            <a:ext cx="10578167" cy="830997"/>
          </a:xfrm>
          <a:prstGeom prst="rect">
            <a:avLst/>
          </a:prstGeom>
          <a:noFill/>
        </p:spPr>
        <p:txBody>
          <a:bodyPr wrap="square" rtlCol="0">
            <a:spAutoFit/>
          </a:bodyPr>
          <a:lstStyle/>
          <a:p>
            <a:r>
              <a:rPr lang="es-ES" sz="4800" b="1" dirty="0">
                <a:solidFill>
                  <a:schemeClr val="tx1">
                    <a:lumMod val="75000"/>
                    <a:lumOff val="25000"/>
                  </a:schemeClr>
                </a:solidFill>
              </a:rPr>
              <a:t>Plan de migración</a:t>
            </a:r>
          </a:p>
        </p:txBody>
      </p:sp>
      <p:cxnSp>
        <p:nvCxnSpPr>
          <p:cNvPr id="3" name="Conector recto 2">
            <a:extLst>
              <a:ext uri="{FF2B5EF4-FFF2-40B4-BE49-F238E27FC236}">
                <a16:creationId xmlns:a16="http://schemas.microsoft.com/office/drawing/2014/main" id="{AE0C963B-97B4-4F66-1B49-0B47BC7F0F1A}"/>
              </a:ext>
            </a:extLst>
          </p:cNvPr>
          <p:cNvCxnSpPr>
            <a:cxnSpLocks/>
          </p:cNvCxnSpPr>
          <p:nvPr/>
        </p:nvCxnSpPr>
        <p:spPr>
          <a:xfrm>
            <a:off x="709280" y="1158694"/>
            <a:ext cx="6755210" cy="0"/>
          </a:xfrm>
          <a:prstGeom prst="line">
            <a:avLst/>
          </a:prstGeom>
          <a:ln w="12700">
            <a:solidFill>
              <a:srgbClr val="38AA0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7BCEE65F-09E9-90CE-0CE0-4378600E125C}"/>
              </a:ext>
            </a:extLst>
          </p:cNvPr>
          <p:cNvSpPr txBox="1"/>
          <p:nvPr/>
        </p:nvSpPr>
        <p:spPr>
          <a:xfrm>
            <a:off x="1901890" y="2114954"/>
            <a:ext cx="8388219" cy="2628092"/>
          </a:xfrm>
          <a:prstGeom prst="rect">
            <a:avLst/>
          </a:prstGeom>
          <a:noFill/>
        </p:spPr>
        <p:txBody>
          <a:bodyPr wrap="square" rtlCol="0">
            <a:spAutoFit/>
          </a:bodyPr>
          <a:lstStyle/>
          <a:p>
            <a:pPr algn="ctr">
              <a:lnSpc>
                <a:spcPct val="200000"/>
              </a:lnSpc>
              <a:spcAft>
                <a:spcPts val="600"/>
              </a:spcAft>
            </a:pPr>
            <a:r>
              <a:rPr lang="es-ES" sz="3200" dirty="0">
                <a:solidFill>
                  <a:srgbClr val="0070C0"/>
                </a:solidFill>
                <a:hlinkClick r:id="rId3" action="ppaction://hlinkfile">
                  <a:extLst>
                    <a:ext uri="{A12FA001-AC4F-418D-AE19-62706E023703}">
                      <ahyp:hlinkClr xmlns:ahyp="http://schemas.microsoft.com/office/drawing/2018/hyperlinkcolor" val="tx"/>
                    </a:ext>
                  </a:extLst>
                </a:hlinkClick>
              </a:rPr>
              <a:t>Plan de migración</a:t>
            </a:r>
            <a:endParaRPr lang="es-ES" sz="3200" dirty="0">
              <a:solidFill>
                <a:srgbClr val="0070C0"/>
              </a:solidFill>
            </a:endParaRPr>
          </a:p>
          <a:p>
            <a:pPr algn="ctr">
              <a:lnSpc>
                <a:spcPct val="200000"/>
              </a:lnSpc>
              <a:spcAft>
                <a:spcPts val="600"/>
              </a:spcAft>
            </a:pPr>
            <a:r>
              <a:rPr lang="es-ES" sz="3200" dirty="0">
                <a:solidFill>
                  <a:srgbClr val="0070C0"/>
                </a:solidFill>
                <a:hlinkClick r:id="rId4" action="ppaction://hlinkfile">
                  <a:extLst>
                    <a:ext uri="{A12FA001-AC4F-418D-AE19-62706E023703}">
                      <ahyp:hlinkClr xmlns:ahyp="http://schemas.microsoft.com/office/drawing/2018/hyperlinkcolor" val="tx"/>
                    </a:ext>
                  </a:extLst>
                </a:hlinkClick>
              </a:rPr>
              <a:t>Proceso de migración</a:t>
            </a:r>
            <a:endParaRPr lang="es-ES" sz="3200" dirty="0">
              <a:solidFill>
                <a:srgbClr val="0070C0"/>
              </a:solidFill>
            </a:endParaRPr>
          </a:p>
          <a:p>
            <a:pPr algn="ctr">
              <a:lnSpc>
                <a:spcPct val="150000"/>
              </a:lnSpc>
              <a:spcAft>
                <a:spcPts val="600"/>
              </a:spcAft>
            </a:pPr>
            <a:endParaRPr lang="es-ES" sz="2000" dirty="0">
              <a:solidFill>
                <a:schemeClr val="tx1">
                  <a:lumMod val="75000"/>
                  <a:lumOff val="25000"/>
                </a:schemeClr>
              </a:solidFill>
              <a:latin typeface="Tw Cen MT" panose="020B0602020104020603" pitchFamily="34" charset="0"/>
            </a:endParaRPr>
          </a:p>
        </p:txBody>
      </p:sp>
    </p:spTree>
    <p:extLst>
      <p:ext uri="{BB962C8B-B14F-4D97-AF65-F5344CB8AC3E}">
        <p14:creationId xmlns:p14="http://schemas.microsoft.com/office/powerpoint/2010/main" val="944679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1FEF253-53C4-B5FA-07C7-0B039B14F52F}"/>
              </a:ext>
            </a:extLst>
          </p:cNvPr>
          <p:cNvSpPr txBox="1"/>
          <p:nvPr/>
        </p:nvSpPr>
        <p:spPr>
          <a:xfrm>
            <a:off x="534591" y="294191"/>
            <a:ext cx="10578167" cy="830997"/>
          </a:xfrm>
          <a:prstGeom prst="rect">
            <a:avLst/>
          </a:prstGeom>
          <a:noFill/>
        </p:spPr>
        <p:txBody>
          <a:bodyPr wrap="square" rtlCol="0">
            <a:spAutoFit/>
          </a:bodyPr>
          <a:lstStyle/>
          <a:p>
            <a:r>
              <a:rPr lang="es-ES" sz="4800" b="1" dirty="0">
                <a:solidFill>
                  <a:schemeClr val="tx1">
                    <a:lumMod val="75000"/>
                    <a:lumOff val="25000"/>
                  </a:schemeClr>
                </a:solidFill>
              </a:rPr>
              <a:t>Plan de capacitación</a:t>
            </a:r>
          </a:p>
        </p:txBody>
      </p:sp>
      <p:cxnSp>
        <p:nvCxnSpPr>
          <p:cNvPr id="3" name="Conector recto 2">
            <a:extLst>
              <a:ext uri="{FF2B5EF4-FFF2-40B4-BE49-F238E27FC236}">
                <a16:creationId xmlns:a16="http://schemas.microsoft.com/office/drawing/2014/main" id="{AE0C963B-97B4-4F66-1B49-0B47BC7F0F1A}"/>
              </a:ext>
            </a:extLst>
          </p:cNvPr>
          <p:cNvCxnSpPr>
            <a:cxnSpLocks/>
          </p:cNvCxnSpPr>
          <p:nvPr/>
        </p:nvCxnSpPr>
        <p:spPr>
          <a:xfrm>
            <a:off x="709280" y="1158694"/>
            <a:ext cx="6755210" cy="0"/>
          </a:xfrm>
          <a:prstGeom prst="line">
            <a:avLst/>
          </a:prstGeom>
          <a:ln w="12700">
            <a:solidFill>
              <a:srgbClr val="38AA0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B7579DCB-D342-1103-BB2C-673E21D72204}"/>
              </a:ext>
            </a:extLst>
          </p:cNvPr>
          <p:cNvSpPr txBox="1"/>
          <p:nvPr/>
        </p:nvSpPr>
        <p:spPr>
          <a:xfrm>
            <a:off x="1901890" y="2114954"/>
            <a:ext cx="8388219" cy="2628092"/>
          </a:xfrm>
          <a:prstGeom prst="rect">
            <a:avLst/>
          </a:prstGeom>
          <a:noFill/>
        </p:spPr>
        <p:txBody>
          <a:bodyPr wrap="square" rtlCol="0">
            <a:spAutoFit/>
          </a:bodyPr>
          <a:lstStyle/>
          <a:p>
            <a:pPr algn="ctr">
              <a:lnSpc>
                <a:spcPct val="200000"/>
              </a:lnSpc>
              <a:spcAft>
                <a:spcPts val="600"/>
              </a:spcAft>
            </a:pPr>
            <a:r>
              <a:rPr lang="es-ES" sz="3200" dirty="0">
                <a:solidFill>
                  <a:srgbClr val="0070C0"/>
                </a:solidFill>
                <a:hlinkClick r:id="rId3" action="ppaction://hlinkfile">
                  <a:extLst>
                    <a:ext uri="{A12FA001-AC4F-418D-AE19-62706E023703}">
                      <ahyp:hlinkClr xmlns:ahyp="http://schemas.microsoft.com/office/drawing/2018/hyperlinkcolor" val="tx"/>
                    </a:ext>
                  </a:extLst>
                </a:hlinkClick>
              </a:rPr>
              <a:t>Plan de capacitación</a:t>
            </a:r>
            <a:endParaRPr lang="es-ES" sz="3200" dirty="0">
              <a:solidFill>
                <a:srgbClr val="0070C0"/>
              </a:solidFill>
            </a:endParaRPr>
          </a:p>
          <a:p>
            <a:pPr algn="ctr">
              <a:lnSpc>
                <a:spcPct val="200000"/>
              </a:lnSpc>
              <a:spcAft>
                <a:spcPts val="600"/>
              </a:spcAft>
            </a:pPr>
            <a:r>
              <a:rPr lang="es-ES" sz="3200" dirty="0">
                <a:solidFill>
                  <a:srgbClr val="0070C0"/>
                </a:solidFill>
                <a:hlinkClick r:id="rId4" action="ppaction://hlinkfile">
                  <a:extLst>
                    <a:ext uri="{A12FA001-AC4F-418D-AE19-62706E023703}">
                      <ahyp:hlinkClr xmlns:ahyp="http://schemas.microsoft.com/office/drawing/2018/hyperlinkcolor" val="tx"/>
                    </a:ext>
                  </a:extLst>
                </a:hlinkClick>
              </a:rPr>
              <a:t>Informe de capacitación</a:t>
            </a:r>
            <a:endParaRPr lang="es-ES" sz="3200" dirty="0">
              <a:solidFill>
                <a:srgbClr val="0070C0"/>
              </a:solidFill>
            </a:endParaRPr>
          </a:p>
          <a:p>
            <a:pPr algn="ctr">
              <a:lnSpc>
                <a:spcPct val="150000"/>
              </a:lnSpc>
              <a:spcAft>
                <a:spcPts val="600"/>
              </a:spcAft>
            </a:pPr>
            <a:endParaRPr lang="es-ES" sz="2000" dirty="0">
              <a:solidFill>
                <a:schemeClr val="tx1">
                  <a:lumMod val="75000"/>
                  <a:lumOff val="25000"/>
                </a:schemeClr>
              </a:solidFill>
              <a:latin typeface="Tw Cen MT" panose="020B0602020104020603" pitchFamily="34" charset="0"/>
            </a:endParaRPr>
          </a:p>
        </p:txBody>
      </p:sp>
    </p:spTree>
    <p:extLst>
      <p:ext uri="{BB962C8B-B14F-4D97-AF65-F5344CB8AC3E}">
        <p14:creationId xmlns:p14="http://schemas.microsoft.com/office/powerpoint/2010/main" val="1260842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1FEF253-53C4-B5FA-07C7-0B039B14F52F}"/>
              </a:ext>
            </a:extLst>
          </p:cNvPr>
          <p:cNvSpPr txBox="1"/>
          <p:nvPr/>
        </p:nvSpPr>
        <p:spPr>
          <a:xfrm>
            <a:off x="534591" y="294191"/>
            <a:ext cx="10578167" cy="830997"/>
          </a:xfrm>
          <a:prstGeom prst="rect">
            <a:avLst/>
          </a:prstGeom>
          <a:noFill/>
        </p:spPr>
        <p:txBody>
          <a:bodyPr wrap="square" rtlCol="0">
            <a:spAutoFit/>
          </a:bodyPr>
          <a:lstStyle/>
          <a:p>
            <a:r>
              <a:rPr lang="es-ES" sz="4800" b="1" dirty="0">
                <a:solidFill>
                  <a:schemeClr val="tx1">
                    <a:lumMod val="75000"/>
                    <a:lumOff val="25000"/>
                  </a:schemeClr>
                </a:solidFill>
              </a:rPr>
              <a:t>Modelo de calidad</a:t>
            </a:r>
          </a:p>
        </p:txBody>
      </p:sp>
      <p:cxnSp>
        <p:nvCxnSpPr>
          <p:cNvPr id="3" name="Conector recto 2">
            <a:extLst>
              <a:ext uri="{FF2B5EF4-FFF2-40B4-BE49-F238E27FC236}">
                <a16:creationId xmlns:a16="http://schemas.microsoft.com/office/drawing/2014/main" id="{AE0C963B-97B4-4F66-1B49-0B47BC7F0F1A}"/>
              </a:ext>
            </a:extLst>
          </p:cNvPr>
          <p:cNvCxnSpPr>
            <a:cxnSpLocks/>
          </p:cNvCxnSpPr>
          <p:nvPr/>
        </p:nvCxnSpPr>
        <p:spPr>
          <a:xfrm>
            <a:off x="709280" y="1158694"/>
            <a:ext cx="6755210" cy="0"/>
          </a:xfrm>
          <a:prstGeom prst="line">
            <a:avLst/>
          </a:prstGeom>
          <a:ln w="12700">
            <a:solidFill>
              <a:srgbClr val="38AA0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9F3F5B9C-75F9-6A30-5A77-95D1F832945A}"/>
              </a:ext>
            </a:extLst>
          </p:cNvPr>
          <p:cNvSpPr txBox="1"/>
          <p:nvPr/>
        </p:nvSpPr>
        <p:spPr>
          <a:xfrm>
            <a:off x="1901890" y="1584039"/>
            <a:ext cx="8388219" cy="3689921"/>
          </a:xfrm>
          <a:prstGeom prst="rect">
            <a:avLst/>
          </a:prstGeom>
          <a:noFill/>
        </p:spPr>
        <p:txBody>
          <a:bodyPr wrap="square" rtlCol="0">
            <a:spAutoFit/>
          </a:bodyPr>
          <a:lstStyle/>
          <a:p>
            <a:pPr algn="ctr">
              <a:lnSpc>
                <a:spcPct val="200000"/>
              </a:lnSpc>
              <a:spcAft>
                <a:spcPts val="600"/>
              </a:spcAft>
            </a:pPr>
            <a:r>
              <a:rPr lang="es-ES" sz="3200" dirty="0">
                <a:solidFill>
                  <a:srgbClr val="0070C0"/>
                </a:solidFill>
                <a:hlinkClick r:id="rId3" action="ppaction://hlinkfile">
                  <a:extLst>
                    <a:ext uri="{A12FA001-AC4F-418D-AE19-62706E023703}">
                      <ahyp:hlinkClr xmlns:ahyp="http://schemas.microsoft.com/office/drawing/2018/hyperlinkcolor" val="tx"/>
                    </a:ext>
                  </a:extLst>
                </a:hlinkClick>
              </a:rPr>
              <a:t>Lista de chequeo</a:t>
            </a:r>
            <a:endParaRPr lang="es-ES" sz="3200" dirty="0">
              <a:solidFill>
                <a:srgbClr val="0070C0"/>
              </a:solidFill>
            </a:endParaRPr>
          </a:p>
          <a:p>
            <a:pPr algn="ctr">
              <a:lnSpc>
                <a:spcPct val="200000"/>
              </a:lnSpc>
              <a:spcAft>
                <a:spcPts val="600"/>
              </a:spcAft>
            </a:pPr>
            <a:r>
              <a:rPr lang="es-ES" sz="3200" dirty="0">
                <a:solidFill>
                  <a:srgbClr val="0070C0"/>
                </a:solidFill>
                <a:hlinkClick r:id="rId4" action="ppaction://hlinkfile">
                  <a:extLst>
                    <a:ext uri="{A12FA001-AC4F-418D-AE19-62706E023703}">
                      <ahyp:hlinkClr xmlns:ahyp="http://schemas.microsoft.com/office/drawing/2018/hyperlinkcolor" val="tx"/>
                    </a:ext>
                  </a:extLst>
                </a:hlinkClick>
              </a:rPr>
              <a:t>Informe de evaluación modelo de calidad</a:t>
            </a:r>
            <a:endParaRPr lang="es-ES" sz="3200" dirty="0">
              <a:solidFill>
                <a:srgbClr val="0070C0"/>
              </a:solidFill>
            </a:endParaRPr>
          </a:p>
          <a:p>
            <a:pPr algn="ctr">
              <a:lnSpc>
                <a:spcPct val="200000"/>
              </a:lnSpc>
              <a:spcAft>
                <a:spcPts val="600"/>
              </a:spcAft>
            </a:pPr>
            <a:r>
              <a:rPr lang="es-ES" sz="3200" dirty="0">
                <a:solidFill>
                  <a:srgbClr val="0070C0"/>
                </a:solidFill>
                <a:hlinkClick r:id="rId5" action="ppaction://hlinkfile">
                  <a:extLst>
                    <a:ext uri="{A12FA001-AC4F-418D-AE19-62706E023703}">
                      <ahyp:hlinkClr xmlns:ahyp="http://schemas.microsoft.com/office/drawing/2018/hyperlinkcolor" val="tx"/>
                    </a:ext>
                  </a:extLst>
                </a:hlinkClick>
              </a:rPr>
              <a:t>Informe evaluación calidad SonarQube</a:t>
            </a:r>
            <a:endParaRPr lang="es-ES" sz="3200" dirty="0">
              <a:solidFill>
                <a:srgbClr val="0070C0"/>
              </a:solidFill>
            </a:endParaRPr>
          </a:p>
          <a:p>
            <a:pPr algn="ctr">
              <a:lnSpc>
                <a:spcPct val="150000"/>
              </a:lnSpc>
              <a:spcAft>
                <a:spcPts val="600"/>
              </a:spcAft>
            </a:pPr>
            <a:endParaRPr lang="es-ES" sz="2000" dirty="0">
              <a:solidFill>
                <a:schemeClr val="tx1">
                  <a:lumMod val="75000"/>
                  <a:lumOff val="25000"/>
                </a:schemeClr>
              </a:solidFill>
              <a:latin typeface="Tw Cen MT" panose="020B0602020104020603" pitchFamily="34" charset="0"/>
            </a:endParaRPr>
          </a:p>
        </p:txBody>
      </p:sp>
    </p:spTree>
    <p:extLst>
      <p:ext uri="{BB962C8B-B14F-4D97-AF65-F5344CB8AC3E}">
        <p14:creationId xmlns:p14="http://schemas.microsoft.com/office/powerpoint/2010/main" val="213705067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4034</TotalTime>
  <Words>208</Words>
  <Application>Microsoft Office PowerPoint</Application>
  <PresentationFormat>Panorámica</PresentationFormat>
  <Paragraphs>39</Paragraphs>
  <Slides>16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Arial</vt:lpstr>
      <vt:lpstr>Calibri</vt:lpstr>
      <vt:lpstr>Calibri Light</vt:lpstr>
      <vt:lpstr>Tw Cen MT</vt:lpstr>
      <vt:lpstr>Work Sans Bold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Enrique Pedraza Sanchez</dc:creator>
  <cp:lastModifiedBy>Marco Antonio Ortiz Ramirez</cp:lastModifiedBy>
  <cp:revision>68</cp:revision>
  <dcterms:created xsi:type="dcterms:W3CDTF">2020-10-01T23:51:28Z</dcterms:created>
  <dcterms:modified xsi:type="dcterms:W3CDTF">2024-04-01T00:21:38Z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Method">
    <vt:lpwstr>Standard</vt:lpwstr>
  </property>
  <property fmtid="{D5CDD505-2E9C-101B-9397-08002B2CF9AE}" pid="4" name="MSIP_Label_1299739c-ad3d-4908-806e-4d91151a6e13_Name">
    <vt:lpwstr>All Employees (Unrestricted)</vt:lpwstr>
  </property>
  <property fmtid="{D5CDD505-2E9C-101B-9397-08002B2CF9AE}" pid="5" name="MSIP_Label_1299739c-ad3d-4908-806e-4d91151a6e13_SiteId">
    <vt:lpwstr>cbc2c381-2f2e-4d93-91d1-506c9316ace7</vt:lpwstr>
  </property>
  <property fmtid="{D5CDD505-2E9C-101B-9397-08002B2CF9AE}" pid="6" name="MSIP_Label_1299739c-ad3d-4908-806e-4d91151a6e13_ContentBits">
    <vt:lpwstr>0</vt:lpwstr>
  </property>
  <property fmtid="{D5CDD505-2E9C-101B-9397-08002B2CF9AE}" pid="7" name="MSIP_Label_1299739c-ad3d-4908-806e-4d91151a6e13_SetDate">
    <vt:lpwstr>2022-08-12T19:17:55Z</vt:lpwstr>
  </property>
  <property fmtid="{D5CDD505-2E9C-101B-9397-08002B2CF9AE}" pid="8" name="MSIP_Label_1299739c-ad3d-4908-806e-4d91151a6e13_ActionId">
    <vt:lpwstr>8c6bc714-34a9-4b82-914e-50b1377a2da4</vt:lpwstr>
  </property>
</Properties>
</file>