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333" r:id="rId2"/>
    <p:sldId id="257" r:id="rId3"/>
    <p:sldId id="283" r:id="rId4"/>
    <p:sldId id="282" r:id="rId5"/>
    <p:sldId id="284" r:id="rId6"/>
    <p:sldId id="271" r:id="rId7"/>
    <p:sldId id="275" r:id="rId8"/>
    <p:sldId id="285" r:id="rId9"/>
    <p:sldId id="277" r:id="rId10"/>
    <p:sldId id="286" r:id="rId11"/>
    <p:sldId id="278" r:id="rId12"/>
    <p:sldId id="279" r:id="rId13"/>
    <p:sldId id="281" r:id="rId14"/>
    <p:sldId id="287" r:id="rId15"/>
    <p:sldId id="289" r:id="rId16"/>
    <p:sldId id="290" r:id="rId17"/>
    <p:sldId id="291" r:id="rId18"/>
    <p:sldId id="292" r:id="rId19"/>
    <p:sldId id="339" r:id="rId20"/>
    <p:sldId id="337" r:id="rId21"/>
    <p:sldId id="338" r:id="rId22"/>
    <p:sldId id="341" r:id="rId23"/>
    <p:sldId id="344" r:id="rId24"/>
    <p:sldId id="340" r:id="rId25"/>
    <p:sldId id="293" r:id="rId26"/>
    <p:sldId id="296" r:id="rId27"/>
    <p:sldId id="298" r:id="rId28"/>
    <p:sldId id="300" r:id="rId29"/>
    <p:sldId id="302" r:id="rId30"/>
    <p:sldId id="303" r:id="rId31"/>
    <p:sldId id="304" r:id="rId32"/>
    <p:sldId id="305" r:id="rId33"/>
    <p:sldId id="306" r:id="rId34"/>
    <p:sldId id="307" r:id="rId35"/>
    <p:sldId id="343" r:id="rId36"/>
    <p:sldId id="342" r:id="rId37"/>
    <p:sldId id="308" r:id="rId38"/>
    <p:sldId id="313" r:id="rId39"/>
    <p:sldId id="314" r:id="rId40"/>
    <p:sldId id="315" r:id="rId41"/>
    <p:sldId id="316" r:id="rId42"/>
    <p:sldId id="317" r:id="rId43"/>
    <p:sldId id="318" r:id="rId44"/>
    <p:sldId id="319" r:id="rId45"/>
    <p:sldId id="320" r:id="rId46"/>
    <p:sldId id="324" r:id="rId47"/>
    <p:sldId id="327" r:id="rId48"/>
    <p:sldId id="326" r:id="rId49"/>
    <p:sldId id="329" r:id="rId50"/>
    <p:sldId id="332" r:id="rId51"/>
    <p:sldId id="310" r:id="rId52"/>
    <p:sldId id="262" r:id="rId53"/>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EDE58-810C-4B35-90DA-8CBB63771D30}" v="332" dt="2022-11-23T13:01:03.68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798"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Antonio Ortiz Ramirez" userId="S::marco_ortiz@soy.sena.edu.co::c196bf30-dc03-4304-bdff-32d6eec51ee3" providerId="AD" clId="Web-{E48EDE58-810C-4B35-90DA-8CBB63771D30}"/>
    <pc:docChg chg="modSld">
      <pc:chgData name="Marco Antonio Ortiz Ramirez" userId="S::marco_ortiz@soy.sena.edu.co::c196bf30-dc03-4304-bdff-32d6eec51ee3" providerId="AD" clId="Web-{E48EDE58-810C-4B35-90DA-8CBB63771D30}" dt="2022-11-23T13:00:59.764" v="165" actId="20577"/>
      <pc:docMkLst>
        <pc:docMk/>
      </pc:docMkLst>
      <pc:sldChg chg="modSp">
        <pc:chgData name="Marco Antonio Ortiz Ramirez" userId="S::marco_ortiz@soy.sena.edu.co::c196bf30-dc03-4304-bdff-32d6eec51ee3" providerId="AD" clId="Web-{E48EDE58-810C-4B35-90DA-8CBB63771D30}" dt="2022-11-23T12:41:10.102" v="147" actId="20577"/>
        <pc:sldMkLst>
          <pc:docMk/>
          <pc:sldMk cId="516771496" sldId="271"/>
        </pc:sldMkLst>
        <pc:spChg chg="mod">
          <ac:chgData name="Marco Antonio Ortiz Ramirez" userId="S::marco_ortiz@soy.sena.edu.co::c196bf30-dc03-4304-bdff-32d6eec51ee3" providerId="AD" clId="Web-{E48EDE58-810C-4B35-90DA-8CBB63771D30}" dt="2022-11-23T12:41:10.102" v="147" actId="20577"/>
          <ac:spMkLst>
            <pc:docMk/>
            <pc:sldMk cId="516771496" sldId="271"/>
            <ac:spMk id="6" creationId="{54273478-261F-37D1-FA0F-63CA24222DA4}"/>
          </ac:spMkLst>
        </pc:spChg>
      </pc:sldChg>
      <pc:sldChg chg="modSp">
        <pc:chgData name="Marco Antonio Ortiz Ramirez" userId="S::marco_ortiz@soy.sena.edu.co::c196bf30-dc03-4304-bdff-32d6eec51ee3" providerId="AD" clId="Web-{E48EDE58-810C-4B35-90DA-8CBB63771D30}" dt="2022-11-23T12:42:03.963" v="150" actId="20577"/>
        <pc:sldMkLst>
          <pc:docMk/>
          <pc:sldMk cId="1880931632" sldId="275"/>
        </pc:sldMkLst>
        <pc:spChg chg="mod">
          <ac:chgData name="Marco Antonio Ortiz Ramirez" userId="S::marco_ortiz@soy.sena.edu.co::c196bf30-dc03-4304-bdff-32d6eec51ee3" providerId="AD" clId="Web-{E48EDE58-810C-4B35-90DA-8CBB63771D30}" dt="2022-11-23T12:42:03.963" v="150" actId="20577"/>
          <ac:spMkLst>
            <pc:docMk/>
            <pc:sldMk cId="1880931632" sldId="275"/>
            <ac:spMk id="6" creationId="{54273478-261F-37D1-FA0F-63CA24222DA4}"/>
          </ac:spMkLst>
        </pc:spChg>
      </pc:sldChg>
      <pc:sldChg chg="modSp">
        <pc:chgData name="Marco Antonio Ortiz Ramirez" userId="S::marco_ortiz@soy.sena.edu.co::c196bf30-dc03-4304-bdff-32d6eec51ee3" providerId="AD" clId="Web-{E48EDE58-810C-4B35-90DA-8CBB63771D30}" dt="2022-11-23T13:00:59.764" v="165" actId="20577"/>
        <pc:sldMkLst>
          <pc:docMk/>
          <pc:sldMk cId="1186927040" sldId="278"/>
        </pc:sldMkLst>
        <pc:spChg chg="mod">
          <ac:chgData name="Marco Antonio Ortiz Ramirez" userId="S::marco_ortiz@soy.sena.edu.co::c196bf30-dc03-4304-bdff-32d6eec51ee3" providerId="AD" clId="Web-{E48EDE58-810C-4B35-90DA-8CBB63771D30}" dt="2022-11-23T13:00:59.764" v="165" actId="20577"/>
          <ac:spMkLst>
            <pc:docMk/>
            <pc:sldMk cId="1186927040" sldId="278"/>
            <ac:spMk id="6" creationId="{54273478-261F-37D1-FA0F-63CA24222DA4}"/>
          </ac:spMkLst>
        </pc:spChg>
      </pc:sldChg>
      <pc:sldChg chg="modSp">
        <pc:chgData name="Marco Antonio Ortiz Ramirez" userId="S::marco_ortiz@soy.sena.edu.co::c196bf30-dc03-4304-bdff-32d6eec51ee3" providerId="AD" clId="Web-{E48EDE58-810C-4B35-90DA-8CBB63771D30}" dt="2022-11-23T12:44:18.092" v="160" actId="20577"/>
        <pc:sldMkLst>
          <pc:docMk/>
          <pc:sldMk cId="79404800" sldId="282"/>
        </pc:sldMkLst>
        <pc:spChg chg="mod">
          <ac:chgData name="Marco Antonio Ortiz Ramirez" userId="S::marco_ortiz@soy.sena.edu.co::c196bf30-dc03-4304-bdff-32d6eec51ee3" providerId="AD" clId="Web-{E48EDE58-810C-4B35-90DA-8CBB63771D30}" dt="2022-11-23T12:44:18.092" v="160" actId="20577"/>
          <ac:spMkLst>
            <pc:docMk/>
            <pc:sldMk cId="79404800" sldId="282"/>
            <ac:spMk id="6" creationId="{0F25D62B-3F1A-24F5-0304-92E1829C9F92}"/>
          </ac:spMkLst>
        </pc:spChg>
      </pc:sldChg>
      <pc:sldChg chg="modSp">
        <pc:chgData name="Marco Antonio Ortiz Ramirez" userId="S::marco_ortiz@soy.sena.edu.co::c196bf30-dc03-4304-bdff-32d6eec51ee3" providerId="AD" clId="Web-{E48EDE58-810C-4B35-90DA-8CBB63771D30}" dt="2022-11-23T12:43:59.560" v="159" actId="20577"/>
        <pc:sldMkLst>
          <pc:docMk/>
          <pc:sldMk cId="2006530525" sldId="283"/>
        </pc:sldMkLst>
        <pc:spChg chg="mod">
          <ac:chgData name="Marco Antonio Ortiz Ramirez" userId="S::marco_ortiz@soy.sena.edu.co::c196bf30-dc03-4304-bdff-32d6eec51ee3" providerId="AD" clId="Web-{E48EDE58-810C-4B35-90DA-8CBB63771D30}" dt="2022-11-23T12:43:59.560" v="159" actId="20577"/>
          <ac:spMkLst>
            <pc:docMk/>
            <pc:sldMk cId="2006530525" sldId="283"/>
            <ac:spMk id="2" creationId="{F2D44518-4778-D98A-5D1B-B1FD2A16A6BE}"/>
          </ac:spMkLst>
        </pc:spChg>
      </pc:sldChg>
      <pc:sldChg chg="modSp">
        <pc:chgData name="Marco Antonio Ortiz Ramirez" userId="S::marco_ortiz@soy.sena.edu.co::c196bf30-dc03-4304-bdff-32d6eec51ee3" providerId="AD" clId="Web-{E48EDE58-810C-4B35-90DA-8CBB63771D30}" dt="2022-11-23T12:40:35.038" v="144" actId="20577"/>
        <pc:sldMkLst>
          <pc:docMk/>
          <pc:sldMk cId="3694903471" sldId="284"/>
        </pc:sldMkLst>
        <pc:spChg chg="mod">
          <ac:chgData name="Marco Antonio Ortiz Ramirez" userId="S::marco_ortiz@soy.sena.edu.co::c196bf30-dc03-4304-bdff-32d6eec51ee3" providerId="AD" clId="Web-{E48EDE58-810C-4B35-90DA-8CBB63771D30}" dt="2022-11-23T12:40:35.038" v="144" actId="20577"/>
          <ac:spMkLst>
            <pc:docMk/>
            <pc:sldMk cId="3694903471" sldId="284"/>
            <ac:spMk id="2" creationId="{BE8D895C-70FC-C7D9-BFE5-DCB6E9DA4B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7F811-659D-4E71-8A1E-FE6E55EB0BAC}" type="datetimeFigureOut">
              <a:rPr lang="es-CO" smtClean="0"/>
              <a:t>27/11/2022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49DD-DF9F-48F0-BC64-378EDE890CEF}" type="slidenum">
              <a:rPr lang="es-CO" smtClean="0"/>
              <a:t>‹Nº›</a:t>
            </a:fld>
            <a:endParaRPr lang="es-CO"/>
          </a:p>
        </p:txBody>
      </p:sp>
    </p:spTree>
    <p:extLst>
      <p:ext uri="{BB962C8B-B14F-4D97-AF65-F5344CB8AC3E}">
        <p14:creationId xmlns:p14="http://schemas.microsoft.com/office/powerpoint/2010/main" val="76623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12</a:t>
            </a:fld>
            <a:endParaRPr lang="es-CO"/>
          </a:p>
        </p:txBody>
      </p:sp>
    </p:spTree>
    <p:extLst>
      <p:ext uri="{BB962C8B-B14F-4D97-AF65-F5344CB8AC3E}">
        <p14:creationId xmlns:p14="http://schemas.microsoft.com/office/powerpoint/2010/main" val="1442538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47</a:t>
            </a:fld>
            <a:endParaRPr lang="es-CO"/>
          </a:p>
        </p:txBody>
      </p:sp>
    </p:spTree>
    <p:extLst>
      <p:ext uri="{BB962C8B-B14F-4D97-AF65-F5344CB8AC3E}">
        <p14:creationId xmlns:p14="http://schemas.microsoft.com/office/powerpoint/2010/main" val="1555899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48</a:t>
            </a:fld>
            <a:endParaRPr lang="es-CO"/>
          </a:p>
        </p:txBody>
      </p:sp>
    </p:spTree>
    <p:extLst>
      <p:ext uri="{BB962C8B-B14F-4D97-AF65-F5344CB8AC3E}">
        <p14:creationId xmlns:p14="http://schemas.microsoft.com/office/powerpoint/2010/main" val="3534873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49</a:t>
            </a:fld>
            <a:endParaRPr lang="es-CO"/>
          </a:p>
        </p:txBody>
      </p:sp>
    </p:spTree>
    <p:extLst>
      <p:ext uri="{BB962C8B-B14F-4D97-AF65-F5344CB8AC3E}">
        <p14:creationId xmlns:p14="http://schemas.microsoft.com/office/powerpoint/2010/main" val="4185517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50</a:t>
            </a:fld>
            <a:endParaRPr lang="es-CO"/>
          </a:p>
        </p:txBody>
      </p:sp>
    </p:spTree>
    <p:extLst>
      <p:ext uri="{BB962C8B-B14F-4D97-AF65-F5344CB8AC3E}">
        <p14:creationId xmlns:p14="http://schemas.microsoft.com/office/powerpoint/2010/main" val="11139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14</a:t>
            </a:fld>
            <a:endParaRPr lang="es-CO"/>
          </a:p>
        </p:txBody>
      </p:sp>
    </p:spTree>
    <p:extLst>
      <p:ext uri="{BB962C8B-B14F-4D97-AF65-F5344CB8AC3E}">
        <p14:creationId xmlns:p14="http://schemas.microsoft.com/office/powerpoint/2010/main" val="1340406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19</a:t>
            </a:fld>
            <a:endParaRPr lang="es-CO"/>
          </a:p>
        </p:txBody>
      </p:sp>
    </p:spTree>
    <p:extLst>
      <p:ext uri="{BB962C8B-B14F-4D97-AF65-F5344CB8AC3E}">
        <p14:creationId xmlns:p14="http://schemas.microsoft.com/office/powerpoint/2010/main" val="239366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20</a:t>
            </a:fld>
            <a:endParaRPr lang="es-CO"/>
          </a:p>
        </p:txBody>
      </p:sp>
    </p:spTree>
    <p:extLst>
      <p:ext uri="{BB962C8B-B14F-4D97-AF65-F5344CB8AC3E}">
        <p14:creationId xmlns:p14="http://schemas.microsoft.com/office/powerpoint/2010/main" val="2961548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21</a:t>
            </a:fld>
            <a:endParaRPr lang="es-CO"/>
          </a:p>
        </p:txBody>
      </p:sp>
    </p:spTree>
    <p:extLst>
      <p:ext uri="{BB962C8B-B14F-4D97-AF65-F5344CB8AC3E}">
        <p14:creationId xmlns:p14="http://schemas.microsoft.com/office/powerpoint/2010/main" val="3543528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22</a:t>
            </a:fld>
            <a:endParaRPr lang="es-CO"/>
          </a:p>
        </p:txBody>
      </p:sp>
    </p:spTree>
    <p:extLst>
      <p:ext uri="{BB962C8B-B14F-4D97-AF65-F5344CB8AC3E}">
        <p14:creationId xmlns:p14="http://schemas.microsoft.com/office/powerpoint/2010/main" val="1311007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23</a:t>
            </a:fld>
            <a:endParaRPr lang="es-CO"/>
          </a:p>
        </p:txBody>
      </p:sp>
    </p:spTree>
    <p:extLst>
      <p:ext uri="{BB962C8B-B14F-4D97-AF65-F5344CB8AC3E}">
        <p14:creationId xmlns:p14="http://schemas.microsoft.com/office/powerpoint/2010/main" val="493929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24</a:t>
            </a:fld>
            <a:endParaRPr lang="es-CO"/>
          </a:p>
        </p:txBody>
      </p:sp>
    </p:spTree>
    <p:extLst>
      <p:ext uri="{BB962C8B-B14F-4D97-AF65-F5344CB8AC3E}">
        <p14:creationId xmlns:p14="http://schemas.microsoft.com/office/powerpoint/2010/main" val="4020857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46</a:t>
            </a:fld>
            <a:endParaRPr lang="es-CO"/>
          </a:p>
        </p:txBody>
      </p:sp>
    </p:spTree>
    <p:extLst>
      <p:ext uri="{BB962C8B-B14F-4D97-AF65-F5344CB8AC3E}">
        <p14:creationId xmlns:p14="http://schemas.microsoft.com/office/powerpoint/2010/main" val="3962857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27/11/2022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27/11/2022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27/11/2022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27/11/2022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27/11/2022</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forms/d/e/1FAIpQLSfQvGl7qUe12aXqCP1zOKTB378Bmce2exLL2WOBeRqXeT3J5g/viewfor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github.com/marcooolfoxygamer/Proyecto-GymSenApp.git"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833186" y="2094696"/>
            <a:ext cx="5477628" cy="954107"/>
          </a:xfrm>
          <a:prstGeom prst="rect">
            <a:avLst/>
          </a:prstGeom>
          <a:noFill/>
        </p:spPr>
        <p:txBody>
          <a:bodyPr wrap="square" rtlCol="0">
            <a:spAutoFit/>
          </a:bodyPr>
          <a:lstStyle/>
          <a:p>
            <a:pPr algn="ctr"/>
            <a:r>
              <a:rPr lang="es-ES" sz="2800" b="1" dirty="0">
                <a:solidFill>
                  <a:schemeClr val="tx1">
                    <a:lumMod val="75000"/>
                    <a:lumOff val="25000"/>
                  </a:schemeClr>
                </a:solidFill>
              </a:rPr>
              <a:t>Sistema de información para gimnasio CEET – GymSenApp</a:t>
            </a:r>
          </a:p>
        </p:txBody>
      </p:sp>
    </p:spTree>
    <p:extLst>
      <p:ext uri="{BB962C8B-B14F-4D97-AF65-F5344CB8AC3E}">
        <p14:creationId xmlns:p14="http://schemas.microsoft.com/office/powerpoint/2010/main" val="94643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Planteamiento del problema</a:t>
            </a:r>
          </a:p>
        </p:txBody>
      </p:sp>
      <p:sp>
        <p:nvSpPr>
          <p:cNvPr id="4" name="CuadroTexto 3">
            <a:extLst>
              <a:ext uri="{FF2B5EF4-FFF2-40B4-BE49-F238E27FC236}">
                <a16:creationId xmlns:a16="http://schemas.microsoft.com/office/drawing/2014/main" id="{9D099644-7C07-0B4F-6B2C-F8152E5F7122}"/>
              </a:ext>
            </a:extLst>
          </p:cNvPr>
          <p:cNvSpPr txBox="1"/>
          <p:nvPr/>
        </p:nvSpPr>
        <p:spPr>
          <a:xfrm>
            <a:off x="1010649" y="1376831"/>
            <a:ext cx="7122701" cy="1295868"/>
          </a:xfrm>
          <a:prstGeom prst="rect">
            <a:avLst/>
          </a:prstGeom>
          <a:noFill/>
        </p:spPr>
        <p:txBody>
          <a:bodyPr wrap="square" rtlCol="0">
            <a:spAutoFit/>
          </a:bodyPr>
          <a:lstStyle/>
          <a:p>
            <a:pPr>
              <a:lnSpc>
                <a:spcPct val="150000"/>
              </a:lnSpc>
            </a:pPr>
            <a:r>
              <a:rPr lang="es-ES" dirty="0">
                <a:solidFill>
                  <a:schemeClr val="tx1">
                    <a:lumMod val="75000"/>
                    <a:lumOff val="25000"/>
                  </a:schemeClr>
                </a:solidFill>
              </a:rPr>
              <a:t>Pequeños problemas que desencadenan el poco aprovechamiento de las instalaciones del gimnasio del centro, el cual es un recurso fenomenal para lograr la formación profesional integral de los aprendices.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7524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Alcance del proyecto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54273478-261F-37D1-FA0F-63CA24222DA4}"/>
              </a:ext>
            </a:extLst>
          </p:cNvPr>
          <p:cNvSpPr txBox="1"/>
          <p:nvPr/>
        </p:nvSpPr>
        <p:spPr>
          <a:xfrm>
            <a:off x="986581" y="1213286"/>
            <a:ext cx="7122701" cy="1988365"/>
          </a:xfrm>
          <a:prstGeom prst="rect">
            <a:avLst/>
          </a:prstGeom>
          <a:noFill/>
        </p:spPr>
        <p:txBody>
          <a:bodyPr wrap="square" lIns="91440" tIns="45720" rIns="91440" bIns="45720" rtlCol="0" anchor="t">
            <a:spAutoFit/>
          </a:bodyPr>
          <a:lstStyle/>
          <a:p>
            <a:pPr>
              <a:lnSpc>
                <a:spcPct val="150000"/>
              </a:lnSpc>
            </a:pPr>
            <a:r>
              <a:rPr lang="es-ES" dirty="0">
                <a:solidFill>
                  <a:schemeClr val="tx1">
                    <a:lumMod val="75000"/>
                    <a:lumOff val="25000"/>
                  </a:schemeClr>
                </a:solidFill>
              </a:rPr>
              <a:t>El sistema les facilitará a los clientes del gimnasio del CEET, el acceso a una plataforma en la que podrán gestionar lo referente al mismo, su estadía allí y lo que a su salud física corresponde. </a:t>
            </a:r>
          </a:p>
          <a:p>
            <a:endParaRPr lang="es-ES" dirty="0">
              <a:solidFill>
                <a:schemeClr val="tx1">
                  <a:lumMod val="75000"/>
                  <a:lumOff val="25000"/>
                </a:schemeClr>
              </a:solidFill>
            </a:endParaRPr>
          </a:p>
          <a:p>
            <a:pPr>
              <a:lnSpc>
                <a:spcPct val="150000"/>
              </a:lnSpc>
            </a:pPr>
            <a:r>
              <a:rPr lang="es-ES" dirty="0">
                <a:solidFill>
                  <a:schemeClr val="tx1">
                    <a:lumMod val="75000"/>
                    <a:lumOff val="25000"/>
                  </a:schemeClr>
                </a:solidFill>
              </a:rPr>
              <a:t>En ese sentido, el programa brindará: </a:t>
            </a:r>
          </a:p>
        </p:txBody>
      </p:sp>
    </p:spTree>
    <p:extLst>
      <p:ext uri="{BB962C8B-B14F-4D97-AF65-F5344CB8AC3E}">
        <p14:creationId xmlns:p14="http://schemas.microsoft.com/office/powerpoint/2010/main" val="118692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Alcance del proyecto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54273478-261F-37D1-FA0F-63CA24222DA4}"/>
              </a:ext>
            </a:extLst>
          </p:cNvPr>
          <p:cNvSpPr txBox="1"/>
          <p:nvPr/>
        </p:nvSpPr>
        <p:spPr>
          <a:xfrm>
            <a:off x="896348" y="1106956"/>
            <a:ext cx="7303166" cy="3231654"/>
          </a:xfrm>
          <a:prstGeom prst="rect">
            <a:avLst/>
          </a:prstGeom>
          <a:noFill/>
        </p:spPr>
        <p:txBody>
          <a:bodyPr wrap="square" rtlCol="0">
            <a:spAutoFit/>
          </a:bodyPr>
          <a:lstStyle/>
          <a:p>
            <a:pPr marL="342900" indent="-342900">
              <a:spcAft>
                <a:spcPts val="1200"/>
              </a:spcAft>
              <a:buFontTx/>
              <a:buChar char="-"/>
            </a:pPr>
            <a:r>
              <a:rPr lang="es-ES" dirty="0">
                <a:solidFill>
                  <a:schemeClr val="tx1">
                    <a:lumMod val="75000"/>
                    <a:lumOff val="25000"/>
                  </a:schemeClr>
                </a:solidFill>
              </a:rPr>
              <a:t>Apartado de anuncios del gimnasio.</a:t>
            </a:r>
          </a:p>
          <a:p>
            <a:pPr marL="342900" indent="-342900">
              <a:spcAft>
                <a:spcPts val="1200"/>
              </a:spcAft>
              <a:buFontTx/>
              <a:buChar char="-"/>
            </a:pPr>
            <a:r>
              <a:rPr lang="es-ES" dirty="0">
                <a:solidFill>
                  <a:schemeClr val="tx1">
                    <a:lumMod val="75000"/>
                    <a:lumOff val="25000"/>
                  </a:schemeClr>
                </a:solidFill>
              </a:rPr>
              <a:t>Apartado consejos adicionales.</a:t>
            </a:r>
          </a:p>
          <a:p>
            <a:pPr marL="342900" indent="-342900">
              <a:spcAft>
                <a:spcPts val="1200"/>
              </a:spcAft>
              <a:buFontTx/>
              <a:buChar char="-"/>
            </a:pPr>
            <a:r>
              <a:rPr lang="es-ES" dirty="0">
                <a:solidFill>
                  <a:schemeClr val="tx1">
                    <a:lumMod val="75000"/>
                    <a:lumOff val="25000"/>
                  </a:schemeClr>
                </a:solidFill>
              </a:rPr>
              <a:t>Acceso a una cuenta propia (privada).</a:t>
            </a:r>
          </a:p>
          <a:p>
            <a:pPr marL="342900" indent="-342900">
              <a:spcAft>
                <a:spcPts val="1200"/>
              </a:spcAft>
              <a:buFontTx/>
              <a:buChar char="-"/>
            </a:pPr>
            <a:r>
              <a:rPr lang="es-ES" dirty="0">
                <a:solidFill>
                  <a:schemeClr val="tx1">
                    <a:lumMod val="75000"/>
                    <a:lumOff val="25000"/>
                  </a:schemeClr>
                </a:solidFill>
              </a:rPr>
              <a:t>Espacio con recomendaciones de máquinas y/o ejercicios a desarrollar según requerimientos del cliente.</a:t>
            </a:r>
          </a:p>
          <a:p>
            <a:pPr marL="342900" indent="-342900">
              <a:spcAft>
                <a:spcPts val="2400"/>
              </a:spcAft>
              <a:buFontTx/>
              <a:buChar char="-"/>
            </a:pPr>
            <a:r>
              <a:rPr lang="es-ES" dirty="0">
                <a:solidFill>
                  <a:schemeClr val="tx1">
                    <a:lumMod val="75000"/>
                    <a:lumOff val="25000"/>
                  </a:schemeClr>
                </a:solidFill>
              </a:rPr>
              <a:t>Espacio para registrar asistencia de aprendices.</a:t>
            </a:r>
          </a:p>
          <a:p>
            <a:r>
              <a:rPr lang="es-ES" dirty="0">
                <a:solidFill>
                  <a:schemeClr val="tx1">
                    <a:lumMod val="75000"/>
                    <a:lumOff val="25000"/>
                  </a:schemeClr>
                </a:solidFill>
              </a:rPr>
              <a:t>Se desarrollará dentro de los límites establecidos por el programa de formación (7 trimestres más o menos).</a:t>
            </a:r>
          </a:p>
        </p:txBody>
      </p:sp>
    </p:spTree>
    <p:extLst>
      <p:ext uri="{BB962C8B-B14F-4D97-AF65-F5344CB8AC3E}">
        <p14:creationId xmlns:p14="http://schemas.microsoft.com/office/powerpoint/2010/main" val="106903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Justificación</a:t>
            </a:r>
          </a:p>
        </p:txBody>
      </p:sp>
      <p:sp>
        <p:nvSpPr>
          <p:cNvPr id="4" name="CuadroTexto 3">
            <a:extLst>
              <a:ext uri="{FF2B5EF4-FFF2-40B4-BE49-F238E27FC236}">
                <a16:creationId xmlns:a16="http://schemas.microsoft.com/office/drawing/2014/main" id="{9D099644-7C07-0B4F-6B2C-F8152E5F7122}"/>
              </a:ext>
            </a:extLst>
          </p:cNvPr>
          <p:cNvSpPr txBox="1"/>
          <p:nvPr/>
        </p:nvSpPr>
        <p:spPr>
          <a:xfrm>
            <a:off x="986581" y="1101364"/>
            <a:ext cx="7122701" cy="2126864"/>
          </a:xfrm>
          <a:prstGeom prst="rect">
            <a:avLst/>
          </a:prstGeom>
          <a:noFill/>
        </p:spPr>
        <p:txBody>
          <a:bodyPr wrap="square" rtlCol="0">
            <a:spAutoFit/>
          </a:bodyPr>
          <a:lstStyle/>
          <a:p>
            <a:pPr algn="ctr">
              <a:lnSpc>
                <a:spcPct val="150000"/>
              </a:lnSpc>
            </a:pPr>
            <a:r>
              <a:rPr lang="es-ES" dirty="0">
                <a:solidFill>
                  <a:schemeClr val="tx1">
                    <a:lumMod val="75000"/>
                    <a:lumOff val="25000"/>
                  </a:schemeClr>
                </a:solidFill>
              </a:rPr>
              <a:t>El proyecto encuentra la problemática anteriormente planteada, como una situación relevante a solucionar con el objetivo de que se logren apoyar los procesos que desarrolla el gimnasio, a la vez que es una adecuada forma de brindarle a los clientes información relevante sobre el establecimiento, de forma efectiva, clara y oportuna.</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4274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BPMN Gimnasio CEET</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86F4C5D2-B34A-4147-A630-41D5B3D91943}"/>
              </a:ext>
            </a:extLst>
          </p:cNvPr>
          <p:cNvPicPr>
            <a:picLocks noChangeAspect="1"/>
          </p:cNvPicPr>
          <p:nvPr/>
        </p:nvPicPr>
        <p:blipFill rotWithShape="1">
          <a:blip r:embed="rId3"/>
          <a:srcRect l="4808" t="17633" r="2245" b="27564"/>
          <a:stretch/>
        </p:blipFill>
        <p:spPr>
          <a:xfrm>
            <a:off x="632010" y="1153173"/>
            <a:ext cx="7879979" cy="3589869"/>
          </a:xfrm>
          <a:prstGeom prst="rect">
            <a:avLst/>
          </a:prstGeom>
        </p:spPr>
      </p:pic>
    </p:spTree>
    <p:extLst>
      <p:ext uri="{BB962C8B-B14F-4D97-AF65-F5344CB8AC3E}">
        <p14:creationId xmlns:p14="http://schemas.microsoft.com/office/powerpoint/2010/main" val="27262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BPMN Proyecto - Aprendiz</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3E580098-6184-48A1-8DEC-26D51FAC3A4F}"/>
              </a:ext>
            </a:extLst>
          </p:cNvPr>
          <p:cNvPicPr>
            <a:picLocks noChangeAspect="1"/>
          </p:cNvPicPr>
          <p:nvPr/>
        </p:nvPicPr>
        <p:blipFill rotWithShape="1">
          <a:blip r:embed="rId2"/>
          <a:srcRect t="4883" r="46511" b="14881"/>
          <a:stretch/>
        </p:blipFill>
        <p:spPr>
          <a:xfrm>
            <a:off x="1451876" y="896041"/>
            <a:ext cx="6240247" cy="4097865"/>
          </a:xfrm>
          <a:prstGeom prst="rect">
            <a:avLst/>
          </a:prstGeom>
        </p:spPr>
      </p:pic>
    </p:spTree>
    <p:extLst>
      <p:ext uri="{BB962C8B-B14F-4D97-AF65-F5344CB8AC3E}">
        <p14:creationId xmlns:p14="http://schemas.microsoft.com/office/powerpoint/2010/main" val="71036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BPMN Proyecto - Aprendiz</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3E580098-6184-48A1-8DEC-26D51FAC3A4F}"/>
              </a:ext>
            </a:extLst>
          </p:cNvPr>
          <p:cNvPicPr>
            <a:picLocks noChangeAspect="1"/>
          </p:cNvPicPr>
          <p:nvPr/>
        </p:nvPicPr>
        <p:blipFill rotWithShape="1">
          <a:blip r:embed="rId2"/>
          <a:srcRect l="48810" t="3966" r="1731" b="14130"/>
          <a:stretch/>
        </p:blipFill>
        <p:spPr>
          <a:xfrm>
            <a:off x="1729821" y="896041"/>
            <a:ext cx="5684358" cy="4120812"/>
          </a:xfrm>
          <a:prstGeom prst="rect">
            <a:avLst/>
          </a:prstGeom>
        </p:spPr>
      </p:pic>
    </p:spTree>
    <p:extLst>
      <p:ext uri="{BB962C8B-B14F-4D97-AF65-F5344CB8AC3E}">
        <p14:creationId xmlns:p14="http://schemas.microsoft.com/office/powerpoint/2010/main" val="1471248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BPMN Proyecto – Personal gimnasio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80CFC55D-D8B8-49F9-9C38-14E6509CC393}"/>
              </a:ext>
            </a:extLst>
          </p:cNvPr>
          <p:cNvPicPr>
            <a:picLocks noChangeAspect="1"/>
          </p:cNvPicPr>
          <p:nvPr/>
        </p:nvPicPr>
        <p:blipFill rotWithShape="1">
          <a:blip r:embed="rId2"/>
          <a:srcRect l="107" t="5817" r="47326" b="15459"/>
          <a:stretch/>
        </p:blipFill>
        <p:spPr>
          <a:xfrm>
            <a:off x="1556894" y="896844"/>
            <a:ext cx="6030211" cy="4107901"/>
          </a:xfrm>
          <a:prstGeom prst="rect">
            <a:avLst/>
          </a:prstGeom>
        </p:spPr>
      </p:pic>
    </p:spTree>
    <p:extLst>
      <p:ext uri="{BB962C8B-B14F-4D97-AF65-F5344CB8AC3E}">
        <p14:creationId xmlns:p14="http://schemas.microsoft.com/office/powerpoint/2010/main" val="369395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BPMN Proyecto – Personal gimnasio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80CFC55D-D8B8-49F9-9C38-14E6509CC393}"/>
              </a:ext>
            </a:extLst>
          </p:cNvPr>
          <p:cNvPicPr>
            <a:picLocks noChangeAspect="1"/>
          </p:cNvPicPr>
          <p:nvPr/>
        </p:nvPicPr>
        <p:blipFill rotWithShape="1">
          <a:blip r:embed="rId2"/>
          <a:srcRect l="48420" t="10302" r="1406" b="16228"/>
          <a:stretch/>
        </p:blipFill>
        <p:spPr>
          <a:xfrm>
            <a:off x="1664506" y="896041"/>
            <a:ext cx="5814987" cy="3873235"/>
          </a:xfrm>
          <a:prstGeom prst="rect">
            <a:avLst/>
          </a:prstGeom>
        </p:spPr>
      </p:pic>
    </p:spTree>
    <p:extLst>
      <p:ext uri="{BB962C8B-B14F-4D97-AF65-F5344CB8AC3E}">
        <p14:creationId xmlns:p14="http://schemas.microsoft.com/office/powerpoint/2010/main" val="550282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14601" y="1324324"/>
            <a:ext cx="7266659" cy="2877711"/>
          </a:xfrm>
          <a:prstGeom prst="rect">
            <a:avLst/>
          </a:prstGeom>
          <a:noFill/>
        </p:spPr>
        <p:txBody>
          <a:bodyPr wrap="square" rtlCol="0">
            <a:spAutoFit/>
          </a:bodyPr>
          <a:lstStyle/>
          <a:p>
            <a:pPr algn="ctr">
              <a:spcAft>
                <a:spcPts val="600"/>
              </a:spcAft>
            </a:pPr>
            <a:r>
              <a:rPr lang="es-ES" dirty="0">
                <a:solidFill>
                  <a:schemeClr val="tx1">
                    <a:lumMod val="75000"/>
                    <a:lumOff val="25000"/>
                  </a:schemeClr>
                </a:solidFill>
              </a:rPr>
              <a:t>Se desarrolló una encuesta para determinar el impacto y grado de </a:t>
            </a:r>
          </a:p>
          <a:p>
            <a:pPr algn="ctr">
              <a:spcAft>
                <a:spcPts val="2400"/>
              </a:spcAft>
            </a:pPr>
            <a:r>
              <a:rPr lang="es-ES" dirty="0">
                <a:solidFill>
                  <a:schemeClr val="tx1">
                    <a:lumMod val="75000"/>
                    <a:lumOff val="25000"/>
                  </a:schemeClr>
                </a:solidFill>
              </a:rPr>
              <a:t>necesidad de implementación del presente sistema de información.</a:t>
            </a:r>
          </a:p>
          <a:p>
            <a:pPr algn="ctr">
              <a:spcAft>
                <a:spcPts val="600"/>
              </a:spcAft>
            </a:pPr>
            <a:r>
              <a:rPr lang="es-ES" dirty="0">
                <a:solidFill>
                  <a:schemeClr val="tx1">
                    <a:lumMod val="75000"/>
                    <a:lumOff val="25000"/>
                  </a:schemeClr>
                </a:solidFill>
              </a:rPr>
              <a:t>El link de la encuesta es: </a:t>
            </a:r>
          </a:p>
          <a:p>
            <a:pPr algn="ctr">
              <a:spcAft>
                <a:spcPts val="2400"/>
              </a:spcAft>
            </a:pPr>
            <a:r>
              <a:rPr lang="es-ES" dirty="0">
                <a:solidFill>
                  <a:schemeClr val="tx1">
                    <a:lumMod val="75000"/>
                    <a:lumOff val="25000"/>
                  </a:schemeClr>
                </a:solidFill>
                <a:hlinkClick r:id="rId3"/>
              </a:rPr>
              <a:t>https://docs.google.com/forms/d/e/1FAIpQLSfQvGl7qUe12aXqCP1zOKTB378Bmce2exLL2WOBeRqXeT3J5g/viewform</a:t>
            </a:r>
            <a:endParaRPr lang="es-ES" dirty="0">
              <a:solidFill>
                <a:schemeClr val="tx1">
                  <a:lumMod val="75000"/>
                  <a:lumOff val="25000"/>
                </a:schemeClr>
              </a:solidFill>
            </a:endParaRPr>
          </a:p>
          <a:p>
            <a:pPr algn="ctr">
              <a:spcAft>
                <a:spcPts val="600"/>
              </a:spcAft>
            </a:pPr>
            <a:r>
              <a:rPr lang="es-ES" dirty="0">
                <a:solidFill>
                  <a:schemeClr val="tx1">
                    <a:lumMod val="75000"/>
                    <a:lumOff val="25000"/>
                  </a:schemeClr>
                </a:solidFill>
              </a:rPr>
              <a:t>Las preguntas que se hicieron (dejando de lado las necesarias para</a:t>
            </a:r>
          </a:p>
          <a:p>
            <a:pPr algn="ctr">
              <a:spcAft>
                <a:spcPts val="300"/>
              </a:spcAft>
            </a:pPr>
            <a:r>
              <a:rPr lang="es-ES" dirty="0">
                <a:solidFill>
                  <a:schemeClr val="tx1">
                    <a:lumMod val="75000"/>
                    <a:lumOff val="25000"/>
                  </a:schemeClr>
                </a:solidFill>
              </a:rPr>
              <a:t>identificar la población) fueron:</a:t>
            </a:r>
          </a:p>
        </p:txBody>
      </p:sp>
    </p:spTree>
    <p:extLst>
      <p:ext uri="{BB962C8B-B14F-4D97-AF65-F5344CB8AC3E}">
        <p14:creationId xmlns:p14="http://schemas.microsoft.com/office/powerpoint/2010/main" val="412516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001652" y="1026113"/>
            <a:ext cx="3001534" cy="523220"/>
          </a:xfrm>
          <a:prstGeom prst="rect">
            <a:avLst/>
          </a:prstGeom>
          <a:noFill/>
        </p:spPr>
        <p:txBody>
          <a:bodyPr wrap="square" rtlCol="0">
            <a:spAutoFit/>
          </a:bodyPr>
          <a:lstStyle/>
          <a:p>
            <a:pPr algn="ctr"/>
            <a:r>
              <a:rPr lang="es-ES" sz="2800" b="1" dirty="0">
                <a:solidFill>
                  <a:schemeClr val="tx1">
                    <a:lumMod val="75000"/>
                    <a:lumOff val="25000"/>
                  </a:schemeClr>
                </a:solidFill>
              </a:rPr>
              <a:t>Desarrollado por:</a:t>
            </a:r>
          </a:p>
        </p:txBody>
      </p:sp>
      <p:sp>
        <p:nvSpPr>
          <p:cNvPr id="4" name="CuadroTexto 3">
            <a:extLst>
              <a:ext uri="{FF2B5EF4-FFF2-40B4-BE49-F238E27FC236}">
                <a16:creationId xmlns:a16="http://schemas.microsoft.com/office/drawing/2014/main" id="{BE8E14B5-3788-49C1-9AFC-2437AAF92E40}"/>
              </a:ext>
            </a:extLst>
          </p:cNvPr>
          <p:cNvSpPr txBox="1"/>
          <p:nvPr/>
        </p:nvSpPr>
        <p:spPr>
          <a:xfrm>
            <a:off x="3162178" y="1843994"/>
            <a:ext cx="3001535" cy="1940531"/>
          </a:xfrm>
          <a:prstGeom prst="rect">
            <a:avLst/>
          </a:prstGeom>
          <a:noFill/>
        </p:spPr>
        <p:txBody>
          <a:bodyPr wrap="square" rtlCol="0">
            <a:spAutoFit/>
          </a:bodyPr>
          <a:lstStyle/>
          <a:p>
            <a:pPr>
              <a:lnSpc>
                <a:spcPct val="150000"/>
              </a:lnSpc>
              <a:spcAft>
                <a:spcPts val="600"/>
              </a:spcAft>
            </a:pPr>
            <a:r>
              <a:rPr lang="es-ES" dirty="0">
                <a:solidFill>
                  <a:schemeClr val="tx1">
                    <a:lumMod val="75000"/>
                    <a:lumOff val="25000"/>
                  </a:schemeClr>
                </a:solidFill>
                <a:latin typeface="Tw Cen MT" panose="020B0602020104020603" pitchFamily="34" charset="0"/>
              </a:rPr>
              <a:t>Mariana Lizeth Marín Rojas</a:t>
            </a:r>
          </a:p>
          <a:p>
            <a:pPr>
              <a:lnSpc>
                <a:spcPct val="150000"/>
              </a:lnSpc>
              <a:spcAft>
                <a:spcPts val="600"/>
              </a:spcAft>
            </a:pPr>
            <a:r>
              <a:rPr lang="es-ES" dirty="0">
                <a:solidFill>
                  <a:schemeClr val="tx1">
                    <a:lumMod val="75000"/>
                    <a:lumOff val="25000"/>
                  </a:schemeClr>
                </a:solidFill>
                <a:latin typeface="Tw Cen MT" panose="020B0602020104020603" pitchFamily="34" charset="0"/>
              </a:rPr>
              <a:t>Valentina Acosta Montes</a:t>
            </a:r>
          </a:p>
          <a:p>
            <a:pPr>
              <a:lnSpc>
                <a:spcPct val="150000"/>
              </a:lnSpc>
              <a:spcAft>
                <a:spcPts val="600"/>
              </a:spcAft>
            </a:pPr>
            <a:r>
              <a:rPr lang="es-ES" dirty="0">
                <a:solidFill>
                  <a:schemeClr val="tx1">
                    <a:lumMod val="75000"/>
                    <a:lumOff val="25000"/>
                  </a:schemeClr>
                </a:solidFill>
                <a:latin typeface="Tw Cen MT" panose="020B0602020104020603" pitchFamily="34" charset="0"/>
              </a:rPr>
              <a:t>Santiago Salamanca Díaz</a:t>
            </a:r>
          </a:p>
          <a:p>
            <a:pPr>
              <a:lnSpc>
                <a:spcPct val="150000"/>
              </a:lnSpc>
              <a:spcAft>
                <a:spcPts val="600"/>
              </a:spcAft>
            </a:pPr>
            <a:r>
              <a:rPr lang="es-ES" dirty="0">
                <a:solidFill>
                  <a:schemeClr val="tx1">
                    <a:lumMod val="75000"/>
                    <a:lumOff val="25000"/>
                  </a:schemeClr>
                </a:solidFill>
                <a:latin typeface="Tw Cen MT" panose="020B0602020104020603" pitchFamily="34" charset="0"/>
              </a:rPr>
              <a:t>Marco Antonio Ortíz Ramírez</a:t>
            </a:r>
          </a:p>
        </p:txBody>
      </p:sp>
    </p:spTree>
    <p:extLst>
      <p:ext uri="{BB962C8B-B14F-4D97-AF65-F5344CB8AC3E}">
        <p14:creationId xmlns:p14="http://schemas.microsoft.com/office/powerpoint/2010/main" val="308326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38670" y="1069465"/>
            <a:ext cx="7266659" cy="2931572"/>
          </a:xfrm>
          <a:prstGeom prst="rect">
            <a:avLst/>
          </a:prstGeom>
          <a:noFill/>
        </p:spPr>
        <p:txBody>
          <a:bodyPr wrap="square" rtlCol="0">
            <a:spAutoFit/>
          </a:bodyPr>
          <a:lstStyle/>
          <a:p>
            <a:pPr>
              <a:spcAft>
                <a:spcPts val="300"/>
              </a:spcAft>
            </a:pPr>
            <a:r>
              <a:rPr lang="es-ES" sz="1600" dirty="0">
                <a:solidFill>
                  <a:schemeClr val="tx1">
                    <a:lumMod val="75000"/>
                    <a:lumOff val="25000"/>
                  </a:schemeClr>
                </a:solidFill>
              </a:rPr>
              <a:t>1.	¿</a:t>
            </a:r>
            <a:r>
              <a:rPr lang="es-ES" sz="1400" dirty="0">
                <a:solidFill>
                  <a:schemeClr val="tx1">
                    <a:lumMod val="75000"/>
                    <a:lumOff val="25000"/>
                  </a:schemeClr>
                </a:solidFill>
              </a:rPr>
              <a:t>Cree usted que es necesario implementar un sistema del información </a:t>
            </a:r>
          </a:p>
          <a:p>
            <a:pPr>
              <a:spcAft>
                <a:spcPts val="300"/>
              </a:spcAft>
            </a:pPr>
            <a:r>
              <a:rPr lang="es-ES" sz="1400" dirty="0">
                <a:solidFill>
                  <a:schemeClr val="tx1">
                    <a:lumMod val="75000"/>
                    <a:lumOff val="25000"/>
                  </a:schemeClr>
                </a:solidFill>
              </a:rPr>
              <a:t>	que apoye las actividades del gimnasio?</a:t>
            </a:r>
            <a:endParaRPr lang="es-ES" sz="1600" dirty="0">
              <a:solidFill>
                <a:schemeClr val="tx1">
                  <a:lumMod val="75000"/>
                  <a:lumOff val="25000"/>
                </a:schemeClr>
              </a:solidFill>
            </a:endParaRPr>
          </a:p>
          <a:p>
            <a:pPr>
              <a:spcAft>
                <a:spcPts val="300"/>
              </a:spcAft>
            </a:pPr>
            <a:endParaRPr lang="es-ES" sz="1600" dirty="0">
              <a:solidFill>
                <a:schemeClr val="tx1">
                  <a:lumMod val="75000"/>
                  <a:lumOff val="25000"/>
                </a:schemeClr>
              </a:solidFill>
            </a:endParaRPr>
          </a:p>
          <a:p>
            <a:pPr>
              <a:lnSpc>
                <a:spcPct val="200000"/>
              </a:lnSpc>
            </a:pPr>
            <a:endParaRPr lang="es-ES" sz="1400" dirty="0">
              <a:solidFill>
                <a:schemeClr val="tx1">
                  <a:lumMod val="75000"/>
                  <a:lumOff val="25000"/>
                </a:schemeClr>
              </a:solidFill>
            </a:endParaRPr>
          </a:p>
          <a:p>
            <a:r>
              <a:rPr lang="es-ES" sz="1600" dirty="0">
                <a:solidFill>
                  <a:schemeClr val="tx1">
                    <a:lumMod val="75000"/>
                    <a:lumOff val="25000"/>
                  </a:schemeClr>
                </a:solidFill>
              </a:rPr>
              <a:t>2.	¿</a:t>
            </a:r>
            <a:r>
              <a:rPr lang="es-ES" sz="1400" dirty="0">
                <a:solidFill>
                  <a:schemeClr val="tx1">
                    <a:lumMod val="75000"/>
                    <a:lumOff val="25000"/>
                  </a:schemeClr>
                </a:solidFill>
              </a:rPr>
              <a:t>Le parece que el sistema actual del gimnasio podría mejorar?</a:t>
            </a:r>
            <a:endParaRPr lang="es-ES" sz="1600" dirty="0">
              <a:solidFill>
                <a:schemeClr val="tx1">
                  <a:lumMod val="75000"/>
                  <a:lumOff val="25000"/>
                </a:schemeClr>
              </a:solidFill>
            </a:endParaRPr>
          </a:p>
          <a:p>
            <a:pPr>
              <a:spcAft>
                <a:spcPts val="300"/>
              </a:spcAft>
            </a:pPr>
            <a:endParaRPr lang="es-ES" sz="1600" dirty="0">
              <a:solidFill>
                <a:schemeClr val="tx1">
                  <a:lumMod val="75000"/>
                  <a:lumOff val="25000"/>
                </a:schemeClr>
              </a:solidFill>
            </a:endParaRPr>
          </a:p>
          <a:p>
            <a:pPr>
              <a:spcAft>
                <a:spcPts val="300"/>
              </a:spcAft>
            </a:pPr>
            <a:endParaRPr lang="es-ES" sz="1050" dirty="0">
              <a:solidFill>
                <a:schemeClr val="tx1">
                  <a:lumMod val="75000"/>
                  <a:lumOff val="25000"/>
                </a:schemeClr>
              </a:solidFill>
            </a:endParaRPr>
          </a:p>
          <a:p>
            <a:pPr>
              <a:spcAft>
                <a:spcPts val="300"/>
              </a:spcAft>
            </a:pPr>
            <a:endParaRPr lang="es-ES" sz="1400" dirty="0">
              <a:solidFill>
                <a:schemeClr val="tx1">
                  <a:lumMod val="75000"/>
                  <a:lumOff val="25000"/>
                </a:schemeClr>
              </a:solidFill>
            </a:endParaRPr>
          </a:p>
          <a:p>
            <a:pPr>
              <a:spcAft>
                <a:spcPts val="300"/>
              </a:spcAft>
            </a:pPr>
            <a:r>
              <a:rPr lang="es-ES" sz="1600" dirty="0">
                <a:solidFill>
                  <a:schemeClr val="tx1">
                    <a:lumMod val="75000"/>
                    <a:lumOff val="25000"/>
                  </a:schemeClr>
                </a:solidFill>
              </a:rPr>
              <a:t>3.	</a:t>
            </a:r>
            <a:r>
              <a:rPr lang="es-ES" sz="1400" dirty="0">
                <a:solidFill>
                  <a:schemeClr val="tx1">
                    <a:lumMod val="75000"/>
                    <a:lumOff val="25000"/>
                  </a:schemeClr>
                </a:solidFill>
              </a:rPr>
              <a:t>Si su respuesta en la anterior pregunta fue si, indique en qué </a:t>
            </a:r>
          </a:p>
          <a:p>
            <a:pPr>
              <a:spcAft>
                <a:spcPts val="300"/>
              </a:spcAft>
            </a:pPr>
            <a:r>
              <a:rPr lang="es-ES" sz="1400" dirty="0">
                <a:solidFill>
                  <a:schemeClr val="tx1">
                    <a:lumMod val="75000"/>
                    <a:lumOff val="25000"/>
                  </a:schemeClr>
                </a:solidFill>
              </a:rPr>
              <a:t>	aspectos podría mejorar</a:t>
            </a:r>
          </a:p>
        </p:txBody>
      </p:sp>
      <p:pic>
        <p:nvPicPr>
          <p:cNvPr id="7" name="Imagen 6">
            <a:extLst>
              <a:ext uri="{FF2B5EF4-FFF2-40B4-BE49-F238E27FC236}">
                <a16:creationId xmlns:a16="http://schemas.microsoft.com/office/drawing/2014/main" id="{CA2047F4-A74B-4D09-A2C8-DEA52F708EC0}"/>
              </a:ext>
            </a:extLst>
          </p:cNvPr>
          <p:cNvPicPr>
            <a:picLocks noChangeAspect="1"/>
          </p:cNvPicPr>
          <p:nvPr/>
        </p:nvPicPr>
        <p:blipFill rotWithShape="1">
          <a:blip r:embed="rId3"/>
          <a:srcRect t="34403"/>
          <a:stretch/>
        </p:blipFill>
        <p:spPr>
          <a:xfrm>
            <a:off x="1509830" y="2663891"/>
            <a:ext cx="3349250" cy="601469"/>
          </a:xfrm>
          <a:prstGeom prst="rect">
            <a:avLst/>
          </a:prstGeom>
        </p:spPr>
      </p:pic>
      <p:pic>
        <p:nvPicPr>
          <p:cNvPr id="9" name="Imagen 8">
            <a:extLst>
              <a:ext uri="{FF2B5EF4-FFF2-40B4-BE49-F238E27FC236}">
                <a16:creationId xmlns:a16="http://schemas.microsoft.com/office/drawing/2014/main" id="{51009C3C-A959-493D-A49F-E6A80C881E41}"/>
              </a:ext>
            </a:extLst>
          </p:cNvPr>
          <p:cNvPicPr>
            <a:picLocks noChangeAspect="1"/>
          </p:cNvPicPr>
          <p:nvPr/>
        </p:nvPicPr>
        <p:blipFill>
          <a:blip r:embed="rId4"/>
          <a:stretch>
            <a:fillRect/>
          </a:stretch>
        </p:blipFill>
        <p:spPr>
          <a:xfrm>
            <a:off x="1467297" y="3943013"/>
            <a:ext cx="5774525" cy="386256"/>
          </a:xfrm>
          <a:prstGeom prst="rect">
            <a:avLst/>
          </a:prstGeom>
        </p:spPr>
      </p:pic>
      <p:pic>
        <p:nvPicPr>
          <p:cNvPr id="10" name="Imagen 9">
            <a:extLst>
              <a:ext uri="{FF2B5EF4-FFF2-40B4-BE49-F238E27FC236}">
                <a16:creationId xmlns:a16="http://schemas.microsoft.com/office/drawing/2014/main" id="{E7EE9CD4-CFE7-4974-8B74-60B964F664CA}"/>
              </a:ext>
            </a:extLst>
          </p:cNvPr>
          <p:cNvPicPr>
            <a:picLocks noChangeAspect="1"/>
          </p:cNvPicPr>
          <p:nvPr/>
        </p:nvPicPr>
        <p:blipFill rotWithShape="1">
          <a:blip r:embed="rId5"/>
          <a:srcRect t="40942"/>
          <a:stretch/>
        </p:blipFill>
        <p:spPr>
          <a:xfrm>
            <a:off x="1467297" y="1633586"/>
            <a:ext cx="4431675" cy="668299"/>
          </a:xfrm>
          <a:prstGeom prst="rect">
            <a:avLst/>
          </a:prstGeom>
        </p:spPr>
      </p:pic>
    </p:spTree>
    <p:extLst>
      <p:ext uri="{BB962C8B-B14F-4D97-AF65-F5344CB8AC3E}">
        <p14:creationId xmlns:p14="http://schemas.microsoft.com/office/powerpoint/2010/main" val="537325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86583" y="1186320"/>
            <a:ext cx="6897525" cy="684803"/>
          </a:xfrm>
          <a:prstGeom prst="rect">
            <a:avLst/>
          </a:prstGeom>
          <a:noFill/>
        </p:spPr>
        <p:txBody>
          <a:bodyPr wrap="square" rtlCol="0">
            <a:spAutoFit/>
          </a:bodyPr>
          <a:lstStyle/>
          <a:p>
            <a:pPr marL="342900" indent="-342900">
              <a:spcAft>
                <a:spcPts val="300"/>
              </a:spcAft>
              <a:buAutoNum type="arabicPeriod" startAt="4"/>
            </a:pPr>
            <a:r>
              <a:rPr lang="es-ES" dirty="0">
                <a:solidFill>
                  <a:schemeClr val="tx1">
                    <a:lumMod val="75000"/>
                    <a:lumOff val="25000"/>
                  </a:schemeClr>
                </a:solidFill>
              </a:rPr>
              <a:t>Si se realiza un sistema de información acerca del sistema,</a:t>
            </a:r>
          </a:p>
          <a:p>
            <a:pPr>
              <a:spcAft>
                <a:spcPts val="300"/>
              </a:spcAft>
            </a:pPr>
            <a:r>
              <a:rPr lang="es-ES" dirty="0">
                <a:solidFill>
                  <a:schemeClr val="tx1">
                    <a:lumMod val="75000"/>
                    <a:lumOff val="25000"/>
                  </a:schemeClr>
                </a:solidFill>
              </a:rPr>
              <a:t>      ¿Qué le gustaría encontrar?. Puede seleccionar varias respuestas</a:t>
            </a:r>
          </a:p>
        </p:txBody>
      </p:sp>
      <p:pic>
        <p:nvPicPr>
          <p:cNvPr id="6" name="Imagen 5">
            <a:extLst>
              <a:ext uri="{FF2B5EF4-FFF2-40B4-BE49-F238E27FC236}">
                <a16:creationId xmlns:a16="http://schemas.microsoft.com/office/drawing/2014/main" id="{386CA96C-6A3F-401A-80BA-28322E0A16F9}"/>
              </a:ext>
            </a:extLst>
          </p:cNvPr>
          <p:cNvPicPr>
            <a:picLocks noChangeAspect="1"/>
          </p:cNvPicPr>
          <p:nvPr/>
        </p:nvPicPr>
        <p:blipFill>
          <a:blip r:embed="rId3"/>
          <a:stretch>
            <a:fillRect/>
          </a:stretch>
        </p:blipFill>
        <p:spPr>
          <a:xfrm>
            <a:off x="1429143" y="2060896"/>
            <a:ext cx="5477639" cy="2257740"/>
          </a:xfrm>
          <a:prstGeom prst="rect">
            <a:avLst/>
          </a:prstGeom>
        </p:spPr>
      </p:pic>
    </p:spTree>
    <p:extLst>
      <p:ext uri="{BB962C8B-B14F-4D97-AF65-F5344CB8AC3E}">
        <p14:creationId xmlns:p14="http://schemas.microsoft.com/office/powerpoint/2010/main" val="3797520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86583" y="1082801"/>
            <a:ext cx="7122700" cy="723275"/>
          </a:xfrm>
          <a:prstGeom prst="rect">
            <a:avLst/>
          </a:prstGeom>
          <a:noFill/>
        </p:spPr>
        <p:txBody>
          <a:bodyPr wrap="square" rtlCol="0">
            <a:spAutoFit/>
          </a:bodyPr>
          <a:lstStyle/>
          <a:p>
            <a:pPr algn="ctr">
              <a:spcAft>
                <a:spcPts val="600"/>
              </a:spcAft>
            </a:pPr>
            <a:r>
              <a:rPr lang="es-ES" dirty="0">
                <a:solidFill>
                  <a:schemeClr val="tx1">
                    <a:lumMod val="75000"/>
                    <a:lumOff val="25000"/>
                  </a:schemeClr>
                </a:solidFill>
              </a:rPr>
              <a:t>Los gráficos estadísticos obtenidos en la etapa de análisis de la </a:t>
            </a:r>
          </a:p>
          <a:p>
            <a:pPr algn="ctr">
              <a:spcAft>
                <a:spcPts val="1200"/>
              </a:spcAft>
            </a:pPr>
            <a:r>
              <a:rPr lang="es-ES" dirty="0">
                <a:solidFill>
                  <a:schemeClr val="tx1">
                    <a:lumMod val="75000"/>
                    <a:lumOff val="25000"/>
                  </a:schemeClr>
                </a:solidFill>
              </a:rPr>
              <a:t>información son los siguientes:</a:t>
            </a:r>
          </a:p>
        </p:txBody>
      </p:sp>
      <p:pic>
        <p:nvPicPr>
          <p:cNvPr id="6" name="Imagen 5">
            <a:extLst>
              <a:ext uri="{FF2B5EF4-FFF2-40B4-BE49-F238E27FC236}">
                <a16:creationId xmlns:a16="http://schemas.microsoft.com/office/drawing/2014/main" id="{704AE636-9A6E-4E73-96D3-2F7C71BB2307}"/>
              </a:ext>
            </a:extLst>
          </p:cNvPr>
          <p:cNvPicPr>
            <a:picLocks noChangeAspect="1"/>
          </p:cNvPicPr>
          <p:nvPr/>
        </p:nvPicPr>
        <p:blipFill rotWithShape="1">
          <a:blip r:embed="rId3"/>
          <a:srcRect l="2971" t="33725" b="25310"/>
          <a:stretch/>
        </p:blipFill>
        <p:spPr>
          <a:xfrm>
            <a:off x="1709304" y="2189883"/>
            <a:ext cx="2606039" cy="2383929"/>
          </a:xfrm>
          <a:prstGeom prst="rect">
            <a:avLst/>
          </a:prstGeom>
        </p:spPr>
      </p:pic>
      <p:pic>
        <p:nvPicPr>
          <p:cNvPr id="8" name="Imagen 7">
            <a:extLst>
              <a:ext uri="{FF2B5EF4-FFF2-40B4-BE49-F238E27FC236}">
                <a16:creationId xmlns:a16="http://schemas.microsoft.com/office/drawing/2014/main" id="{E919D3F7-A0D8-466D-AB5F-46C1A65E677E}"/>
              </a:ext>
            </a:extLst>
          </p:cNvPr>
          <p:cNvPicPr>
            <a:picLocks noChangeAspect="1"/>
          </p:cNvPicPr>
          <p:nvPr/>
        </p:nvPicPr>
        <p:blipFill rotWithShape="1">
          <a:blip r:embed="rId4"/>
          <a:srcRect l="2971" t="42584" r="3867" b="22688"/>
          <a:stretch/>
        </p:blipFill>
        <p:spPr>
          <a:xfrm>
            <a:off x="5081195" y="2179250"/>
            <a:ext cx="2783695" cy="2248371"/>
          </a:xfrm>
          <a:prstGeom prst="rect">
            <a:avLst/>
          </a:prstGeom>
        </p:spPr>
      </p:pic>
    </p:spTree>
    <p:extLst>
      <p:ext uri="{BB962C8B-B14F-4D97-AF65-F5344CB8AC3E}">
        <p14:creationId xmlns:p14="http://schemas.microsoft.com/office/powerpoint/2010/main" val="76029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86583" y="1082801"/>
            <a:ext cx="7122700" cy="723275"/>
          </a:xfrm>
          <a:prstGeom prst="rect">
            <a:avLst/>
          </a:prstGeom>
          <a:noFill/>
        </p:spPr>
        <p:txBody>
          <a:bodyPr wrap="square" rtlCol="0">
            <a:spAutoFit/>
          </a:bodyPr>
          <a:lstStyle/>
          <a:p>
            <a:pPr algn="ctr">
              <a:spcAft>
                <a:spcPts val="600"/>
              </a:spcAft>
            </a:pPr>
            <a:r>
              <a:rPr lang="es-ES" dirty="0">
                <a:solidFill>
                  <a:schemeClr val="tx1">
                    <a:lumMod val="75000"/>
                    <a:lumOff val="25000"/>
                  </a:schemeClr>
                </a:solidFill>
              </a:rPr>
              <a:t>Los gráficos estadísticos obtenidos en la etapa de análisis de la </a:t>
            </a:r>
          </a:p>
          <a:p>
            <a:pPr algn="ctr">
              <a:spcAft>
                <a:spcPts val="1200"/>
              </a:spcAft>
            </a:pPr>
            <a:r>
              <a:rPr lang="es-ES" dirty="0">
                <a:solidFill>
                  <a:schemeClr val="tx1">
                    <a:lumMod val="75000"/>
                    <a:lumOff val="25000"/>
                  </a:schemeClr>
                </a:solidFill>
              </a:rPr>
              <a:t>información son los siguientes:</a:t>
            </a:r>
          </a:p>
        </p:txBody>
      </p:sp>
      <p:pic>
        <p:nvPicPr>
          <p:cNvPr id="10" name="Imagen 9">
            <a:extLst>
              <a:ext uri="{FF2B5EF4-FFF2-40B4-BE49-F238E27FC236}">
                <a16:creationId xmlns:a16="http://schemas.microsoft.com/office/drawing/2014/main" id="{EBACDCAF-9881-455A-AC7F-1C36B2989710}"/>
              </a:ext>
            </a:extLst>
          </p:cNvPr>
          <p:cNvPicPr>
            <a:picLocks noChangeAspect="1"/>
          </p:cNvPicPr>
          <p:nvPr/>
        </p:nvPicPr>
        <p:blipFill rotWithShape="1">
          <a:blip r:embed="rId3"/>
          <a:srcRect l="3890" t="30387" b="23875"/>
          <a:stretch/>
        </p:blipFill>
        <p:spPr>
          <a:xfrm>
            <a:off x="815940" y="2063088"/>
            <a:ext cx="2350321" cy="2423321"/>
          </a:xfrm>
          <a:prstGeom prst="rect">
            <a:avLst/>
          </a:prstGeom>
        </p:spPr>
      </p:pic>
      <p:pic>
        <p:nvPicPr>
          <p:cNvPr id="12" name="Imagen 11">
            <a:extLst>
              <a:ext uri="{FF2B5EF4-FFF2-40B4-BE49-F238E27FC236}">
                <a16:creationId xmlns:a16="http://schemas.microsoft.com/office/drawing/2014/main" id="{590B6734-9078-4DF2-930B-9E158D3AB370}"/>
              </a:ext>
            </a:extLst>
          </p:cNvPr>
          <p:cNvPicPr>
            <a:picLocks noChangeAspect="1"/>
          </p:cNvPicPr>
          <p:nvPr/>
        </p:nvPicPr>
        <p:blipFill rotWithShape="1">
          <a:blip r:embed="rId4"/>
          <a:srcRect l="994" t="43386" b="13688"/>
          <a:stretch/>
        </p:blipFill>
        <p:spPr>
          <a:xfrm>
            <a:off x="5728639" y="2016051"/>
            <a:ext cx="2707575" cy="2543542"/>
          </a:xfrm>
          <a:prstGeom prst="rect">
            <a:avLst/>
          </a:prstGeom>
        </p:spPr>
      </p:pic>
      <p:pic>
        <p:nvPicPr>
          <p:cNvPr id="15" name="Imagen 14">
            <a:extLst>
              <a:ext uri="{FF2B5EF4-FFF2-40B4-BE49-F238E27FC236}">
                <a16:creationId xmlns:a16="http://schemas.microsoft.com/office/drawing/2014/main" id="{0CB9EC54-C444-4B12-AD80-C18D926FDFD8}"/>
              </a:ext>
            </a:extLst>
          </p:cNvPr>
          <p:cNvPicPr>
            <a:picLocks noChangeAspect="1"/>
          </p:cNvPicPr>
          <p:nvPr/>
        </p:nvPicPr>
        <p:blipFill>
          <a:blip r:embed="rId5"/>
          <a:stretch>
            <a:fillRect/>
          </a:stretch>
        </p:blipFill>
        <p:spPr>
          <a:xfrm>
            <a:off x="3364963" y="2497319"/>
            <a:ext cx="2164974" cy="1355409"/>
          </a:xfrm>
          <a:prstGeom prst="rect">
            <a:avLst/>
          </a:prstGeom>
        </p:spPr>
      </p:pic>
    </p:spTree>
    <p:extLst>
      <p:ext uri="{BB962C8B-B14F-4D97-AF65-F5344CB8AC3E}">
        <p14:creationId xmlns:p14="http://schemas.microsoft.com/office/powerpoint/2010/main" val="3180657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Recolección y análisis de información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E90E6AD1-DE66-447C-BD7D-364DEAA442AC}"/>
              </a:ext>
            </a:extLst>
          </p:cNvPr>
          <p:cNvSpPr txBox="1"/>
          <p:nvPr/>
        </p:nvSpPr>
        <p:spPr>
          <a:xfrm>
            <a:off x="986581" y="1626106"/>
            <a:ext cx="7122700" cy="1711366"/>
          </a:xfrm>
          <a:prstGeom prst="rect">
            <a:avLst/>
          </a:prstGeom>
          <a:noFill/>
        </p:spPr>
        <p:txBody>
          <a:bodyPr wrap="square" rtlCol="0">
            <a:spAutoFit/>
          </a:bodyPr>
          <a:lstStyle/>
          <a:p>
            <a:pPr algn="ctr">
              <a:lnSpc>
                <a:spcPct val="150000"/>
              </a:lnSpc>
              <a:spcAft>
                <a:spcPts val="1200"/>
              </a:spcAft>
            </a:pPr>
            <a:r>
              <a:rPr lang="es-ES" dirty="0">
                <a:solidFill>
                  <a:schemeClr val="tx1">
                    <a:lumMod val="75000"/>
                    <a:lumOff val="25000"/>
                  </a:schemeClr>
                </a:solidFill>
              </a:rPr>
              <a:t>Aplicando las preguntas y obteniendo las debidas conjeturas, se terminó de concretar la importancia del presente proyecto, así como se fortalecieron aún más las bases que sustentan el proyecto/sistema GymSenApp.</a:t>
            </a:r>
          </a:p>
        </p:txBody>
      </p:sp>
    </p:spTree>
    <p:extLst>
      <p:ext uri="{BB962C8B-B14F-4D97-AF65-F5344CB8AC3E}">
        <p14:creationId xmlns:p14="http://schemas.microsoft.com/office/powerpoint/2010/main" val="3080127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9862D613-EBF3-47E2-AEF3-8608E35A2081}"/>
              </a:ext>
            </a:extLst>
          </p:cNvPr>
          <p:cNvPicPr>
            <a:picLocks noChangeAspect="1"/>
          </p:cNvPicPr>
          <p:nvPr/>
        </p:nvPicPr>
        <p:blipFill>
          <a:blip r:embed="rId2"/>
          <a:stretch>
            <a:fillRect/>
          </a:stretch>
        </p:blipFill>
        <p:spPr>
          <a:xfrm>
            <a:off x="134315" y="1467831"/>
            <a:ext cx="4369455" cy="2584241"/>
          </a:xfrm>
          <a:prstGeom prst="rect">
            <a:avLst/>
          </a:prstGeom>
        </p:spPr>
      </p:pic>
      <p:pic>
        <p:nvPicPr>
          <p:cNvPr id="7" name="Imagen 6">
            <a:extLst>
              <a:ext uri="{FF2B5EF4-FFF2-40B4-BE49-F238E27FC236}">
                <a16:creationId xmlns:a16="http://schemas.microsoft.com/office/drawing/2014/main" id="{CB584C7C-5679-44C5-A190-131F8E57D2D7}"/>
              </a:ext>
            </a:extLst>
          </p:cNvPr>
          <p:cNvPicPr>
            <a:picLocks noChangeAspect="1"/>
          </p:cNvPicPr>
          <p:nvPr/>
        </p:nvPicPr>
        <p:blipFill>
          <a:blip r:embed="rId3"/>
          <a:srcRect/>
          <a:stretch/>
        </p:blipFill>
        <p:spPr>
          <a:xfrm>
            <a:off x="4648493" y="1200327"/>
            <a:ext cx="4352928" cy="3348958"/>
          </a:xfrm>
          <a:prstGeom prst="rect">
            <a:avLst/>
          </a:prstGeom>
        </p:spPr>
      </p:pic>
    </p:spTree>
    <p:extLst>
      <p:ext uri="{BB962C8B-B14F-4D97-AF65-F5344CB8AC3E}">
        <p14:creationId xmlns:p14="http://schemas.microsoft.com/office/powerpoint/2010/main" val="1506040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4F62CB4A-2E96-4E78-B730-F6BC2C60C7D9}"/>
              </a:ext>
            </a:extLst>
          </p:cNvPr>
          <p:cNvPicPr>
            <a:picLocks noChangeAspect="1"/>
          </p:cNvPicPr>
          <p:nvPr/>
        </p:nvPicPr>
        <p:blipFill>
          <a:blip r:embed="rId2"/>
          <a:stretch>
            <a:fillRect/>
          </a:stretch>
        </p:blipFill>
        <p:spPr>
          <a:xfrm>
            <a:off x="130933" y="1544900"/>
            <a:ext cx="4153988" cy="2616739"/>
          </a:xfrm>
          <a:prstGeom prst="rect">
            <a:avLst/>
          </a:prstGeom>
        </p:spPr>
      </p:pic>
      <p:pic>
        <p:nvPicPr>
          <p:cNvPr id="9" name="Imagen 8">
            <a:extLst>
              <a:ext uri="{FF2B5EF4-FFF2-40B4-BE49-F238E27FC236}">
                <a16:creationId xmlns:a16="http://schemas.microsoft.com/office/drawing/2014/main" id="{DCE7FF9C-B338-4ED0-A296-5A18A42972C4}"/>
              </a:ext>
            </a:extLst>
          </p:cNvPr>
          <p:cNvPicPr>
            <a:picLocks noChangeAspect="1"/>
          </p:cNvPicPr>
          <p:nvPr/>
        </p:nvPicPr>
        <p:blipFill>
          <a:blip r:embed="rId3"/>
          <a:stretch>
            <a:fillRect/>
          </a:stretch>
        </p:blipFill>
        <p:spPr>
          <a:xfrm>
            <a:off x="4359350" y="1544900"/>
            <a:ext cx="4653718" cy="2618676"/>
          </a:xfrm>
          <a:prstGeom prst="rect">
            <a:avLst/>
          </a:prstGeom>
        </p:spPr>
      </p:pic>
    </p:spTree>
    <p:extLst>
      <p:ext uri="{BB962C8B-B14F-4D97-AF65-F5344CB8AC3E}">
        <p14:creationId xmlns:p14="http://schemas.microsoft.com/office/powerpoint/2010/main" val="411714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C2A291C1-5A2A-4EB8-963A-0634F0412AA7}"/>
              </a:ext>
            </a:extLst>
          </p:cNvPr>
          <p:cNvPicPr>
            <a:picLocks noChangeAspect="1"/>
          </p:cNvPicPr>
          <p:nvPr/>
        </p:nvPicPr>
        <p:blipFill>
          <a:blip r:embed="rId2"/>
          <a:stretch>
            <a:fillRect/>
          </a:stretch>
        </p:blipFill>
        <p:spPr>
          <a:xfrm>
            <a:off x="170529" y="1272445"/>
            <a:ext cx="4335297" cy="3271113"/>
          </a:xfrm>
          <a:prstGeom prst="rect">
            <a:avLst/>
          </a:prstGeom>
        </p:spPr>
      </p:pic>
      <p:pic>
        <p:nvPicPr>
          <p:cNvPr id="9" name="Imagen 8">
            <a:extLst>
              <a:ext uri="{FF2B5EF4-FFF2-40B4-BE49-F238E27FC236}">
                <a16:creationId xmlns:a16="http://schemas.microsoft.com/office/drawing/2014/main" id="{09DEFC04-F0A5-468D-BC62-37CF2651DF8F}"/>
              </a:ext>
            </a:extLst>
          </p:cNvPr>
          <p:cNvPicPr>
            <a:picLocks noChangeAspect="1"/>
          </p:cNvPicPr>
          <p:nvPr/>
        </p:nvPicPr>
        <p:blipFill>
          <a:blip r:embed="rId3"/>
          <a:stretch>
            <a:fillRect/>
          </a:stretch>
        </p:blipFill>
        <p:spPr>
          <a:xfrm>
            <a:off x="4638174" y="1247068"/>
            <a:ext cx="4335297" cy="3317756"/>
          </a:xfrm>
          <a:prstGeom prst="rect">
            <a:avLst/>
          </a:prstGeom>
        </p:spPr>
      </p:pic>
    </p:spTree>
    <p:extLst>
      <p:ext uri="{BB962C8B-B14F-4D97-AF65-F5344CB8AC3E}">
        <p14:creationId xmlns:p14="http://schemas.microsoft.com/office/powerpoint/2010/main" val="3269058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EED83482-AA5D-4707-AC2D-9A385F088A7B}"/>
              </a:ext>
            </a:extLst>
          </p:cNvPr>
          <p:cNvPicPr>
            <a:picLocks noChangeAspect="1"/>
          </p:cNvPicPr>
          <p:nvPr/>
        </p:nvPicPr>
        <p:blipFill>
          <a:blip r:embed="rId2"/>
          <a:stretch>
            <a:fillRect/>
          </a:stretch>
        </p:blipFill>
        <p:spPr>
          <a:xfrm>
            <a:off x="139641" y="1388724"/>
            <a:ext cx="4268190" cy="3025642"/>
          </a:xfrm>
          <a:prstGeom prst="rect">
            <a:avLst/>
          </a:prstGeom>
        </p:spPr>
      </p:pic>
      <p:pic>
        <p:nvPicPr>
          <p:cNvPr id="7" name="Imagen 6">
            <a:extLst>
              <a:ext uri="{FF2B5EF4-FFF2-40B4-BE49-F238E27FC236}">
                <a16:creationId xmlns:a16="http://schemas.microsoft.com/office/drawing/2014/main" id="{DD56A14F-B858-48C6-B3BB-5820B41AC179}"/>
              </a:ext>
            </a:extLst>
          </p:cNvPr>
          <p:cNvPicPr>
            <a:picLocks noChangeAspect="1"/>
          </p:cNvPicPr>
          <p:nvPr/>
        </p:nvPicPr>
        <p:blipFill>
          <a:blip r:embed="rId3"/>
          <a:srcRect/>
          <a:stretch/>
        </p:blipFill>
        <p:spPr>
          <a:xfrm>
            <a:off x="4486940" y="1397343"/>
            <a:ext cx="4517419" cy="2964556"/>
          </a:xfrm>
          <a:prstGeom prst="rect">
            <a:avLst/>
          </a:prstGeom>
        </p:spPr>
      </p:pic>
    </p:spTree>
    <p:extLst>
      <p:ext uri="{BB962C8B-B14F-4D97-AF65-F5344CB8AC3E}">
        <p14:creationId xmlns:p14="http://schemas.microsoft.com/office/powerpoint/2010/main" val="1002716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56927A43-4F6A-4FEC-B6DE-3B28A015C80E}"/>
              </a:ext>
            </a:extLst>
          </p:cNvPr>
          <p:cNvPicPr>
            <a:picLocks noChangeAspect="1"/>
          </p:cNvPicPr>
          <p:nvPr/>
        </p:nvPicPr>
        <p:blipFill>
          <a:blip r:embed="rId2"/>
          <a:srcRect/>
          <a:stretch/>
        </p:blipFill>
        <p:spPr>
          <a:xfrm>
            <a:off x="2038079" y="1224427"/>
            <a:ext cx="5019703" cy="3396169"/>
          </a:xfrm>
          <a:prstGeom prst="rect">
            <a:avLst/>
          </a:prstGeom>
        </p:spPr>
      </p:pic>
    </p:spTree>
    <p:extLst>
      <p:ext uri="{BB962C8B-B14F-4D97-AF65-F5344CB8AC3E}">
        <p14:creationId xmlns:p14="http://schemas.microsoft.com/office/powerpoint/2010/main" val="369103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 general</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2D44518-4778-D98A-5D1B-B1FD2A16A6BE}"/>
              </a:ext>
            </a:extLst>
          </p:cNvPr>
          <p:cNvSpPr txBox="1"/>
          <p:nvPr/>
        </p:nvSpPr>
        <p:spPr>
          <a:xfrm>
            <a:off x="986581" y="1139093"/>
            <a:ext cx="7122701" cy="2542363"/>
          </a:xfrm>
          <a:prstGeom prst="rect">
            <a:avLst/>
          </a:prstGeom>
          <a:noFill/>
        </p:spPr>
        <p:txBody>
          <a:bodyPr wrap="square" lIns="91440" tIns="45720" rIns="91440" bIns="45720" rtlCol="0" anchor="t">
            <a:spAutoFit/>
          </a:bodyPr>
          <a:lstStyle/>
          <a:p>
            <a:pPr algn="ctr">
              <a:lnSpc>
                <a:spcPct val="150000"/>
              </a:lnSpc>
            </a:pPr>
            <a:r>
              <a:rPr lang="es-ES" dirty="0">
                <a:solidFill>
                  <a:schemeClr val="tx1">
                    <a:lumMod val="75000"/>
                    <a:lumOff val="25000"/>
                  </a:schemeClr>
                </a:solidFill>
              </a:rPr>
              <a:t>Desarrollar un sistema de información web para el CEET del SENA, con el fin de optimizar los procesos que engloba el uso del gimnasio del centro, permitiendo así una mejor planificación de las rutinas de ejercicios de los aprendices, así como también permitirá apoyar el acompañamiento y comunicación por parte del personal del gimnasio, hacia los aprendices que asistan al lugar.</a:t>
            </a:r>
          </a:p>
        </p:txBody>
      </p:sp>
    </p:spTree>
    <p:extLst>
      <p:ext uri="{BB962C8B-B14F-4D97-AF65-F5344CB8AC3E}">
        <p14:creationId xmlns:p14="http://schemas.microsoft.com/office/powerpoint/2010/main" val="2006530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no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E666AA1A-74A3-499F-87A0-1838115026A3}"/>
              </a:ext>
            </a:extLst>
          </p:cNvPr>
          <p:cNvPicPr>
            <a:picLocks noChangeAspect="1"/>
          </p:cNvPicPr>
          <p:nvPr/>
        </p:nvPicPr>
        <p:blipFill>
          <a:blip r:embed="rId2"/>
          <a:stretch>
            <a:fillRect/>
          </a:stretch>
        </p:blipFill>
        <p:spPr>
          <a:xfrm>
            <a:off x="99587" y="1621847"/>
            <a:ext cx="4568106" cy="2193893"/>
          </a:xfrm>
          <a:prstGeom prst="rect">
            <a:avLst/>
          </a:prstGeom>
        </p:spPr>
      </p:pic>
      <p:pic>
        <p:nvPicPr>
          <p:cNvPr id="8" name="Imagen 7">
            <a:extLst>
              <a:ext uri="{FF2B5EF4-FFF2-40B4-BE49-F238E27FC236}">
                <a16:creationId xmlns:a16="http://schemas.microsoft.com/office/drawing/2014/main" id="{6025BC6E-FF55-439A-B9B0-98D3A4B7BBF4}"/>
              </a:ext>
            </a:extLst>
          </p:cNvPr>
          <p:cNvPicPr>
            <a:picLocks noChangeAspect="1"/>
          </p:cNvPicPr>
          <p:nvPr/>
        </p:nvPicPr>
        <p:blipFill>
          <a:blip r:embed="rId3"/>
          <a:stretch>
            <a:fillRect/>
          </a:stretch>
        </p:blipFill>
        <p:spPr>
          <a:xfrm>
            <a:off x="4747525" y="993158"/>
            <a:ext cx="4296888" cy="1578592"/>
          </a:xfrm>
          <a:prstGeom prst="rect">
            <a:avLst/>
          </a:prstGeom>
        </p:spPr>
      </p:pic>
      <p:pic>
        <p:nvPicPr>
          <p:cNvPr id="10" name="Imagen 9">
            <a:extLst>
              <a:ext uri="{FF2B5EF4-FFF2-40B4-BE49-F238E27FC236}">
                <a16:creationId xmlns:a16="http://schemas.microsoft.com/office/drawing/2014/main" id="{F54134A4-53A7-4590-A4DF-4EA61A05802E}"/>
              </a:ext>
            </a:extLst>
          </p:cNvPr>
          <p:cNvPicPr>
            <a:picLocks noChangeAspect="1"/>
          </p:cNvPicPr>
          <p:nvPr/>
        </p:nvPicPr>
        <p:blipFill>
          <a:blip r:embed="rId4"/>
          <a:stretch>
            <a:fillRect/>
          </a:stretch>
        </p:blipFill>
        <p:spPr>
          <a:xfrm>
            <a:off x="4747525" y="2718794"/>
            <a:ext cx="4296888" cy="1886093"/>
          </a:xfrm>
          <a:prstGeom prst="rect">
            <a:avLst/>
          </a:prstGeom>
        </p:spPr>
      </p:pic>
    </p:spTree>
    <p:extLst>
      <p:ext uri="{BB962C8B-B14F-4D97-AF65-F5344CB8AC3E}">
        <p14:creationId xmlns:p14="http://schemas.microsoft.com/office/powerpoint/2010/main" val="655976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no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521AB00C-2C3F-4A21-AE82-D530482ED883}"/>
              </a:ext>
            </a:extLst>
          </p:cNvPr>
          <p:cNvPicPr>
            <a:picLocks noChangeAspect="1"/>
          </p:cNvPicPr>
          <p:nvPr/>
        </p:nvPicPr>
        <p:blipFill>
          <a:blip r:embed="rId2"/>
          <a:stretch>
            <a:fillRect/>
          </a:stretch>
        </p:blipFill>
        <p:spPr>
          <a:xfrm>
            <a:off x="234730" y="1227678"/>
            <a:ext cx="4262809" cy="1699505"/>
          </a:xfrm>
          <a:prstGeom prst="rect">
            <a:avLst/>
          </a:prstGeom>
        </p:spPr>
      </p:pic>
      <p:pic>
        <p:nvPicPr>
          <p:cNvPr id="8" name="Imagen 7">
            <a:extLst>
              <a:ext uri="{FF2B5EF4-FFF2-40B4-BE49-F238E27FC236}">
                <a16:creationId xmlns:a16="http://schemas.microsoft.com/office/drawing/2014/main" id="{9BEE31BD-A498-4C14-AD3B-BAC57A3967EE}"/>
              </a:ext>
            </a:extLst>
          </p:cNvPr>
          <p:cNvPicPr>
            <a:picLocks noChangeAspect="1"/>
          </p:cNvPicPr>
          <p:nvPr/>
        </p:nvPicPr>
        <p:blipFill>
          <a:blip r:embed="rId3"/>
          <a:stretch>
            <a:fillRect/>
          </a:stretch>
        </p:blipFill>
        <p:spPr>
          <a:xfrm>
            <a:off x="234730" y="2978556"/>
            <a:ext cx="4262809" cy="1853090"/>
          </a:xfrm>
          <a:prstGeom prst="rect">
            <a:avLst/>
          </a:prstGeom>
        </p:spPr>
      </p:pic>
      <p:pic>
        <p:nvPicPr>
          <p:cNvPr id="10" name="Imagen 9">
            <a:extLst>
              <a:ext uri="{FF2B5EF4-FFF2-40B4-BE49-F238E27FC236}">
                <a16:creationId xmlns:a16="http://schemas.microsoft.com/office/drawing/2014/main" id="{1747BCFC-26AC-41F7-9077-3628FA817B77}"/>
              </a:ext>
            </a:extLst>
          </p:cNvPr>
          <p:cNvPicPr>
            <a:picLocks noChangeAspect="1"/>
          </p:cNvPicPr>
          <p:nvPr/>
        </p:nvPicPr>
        <p:blipFill>
          <a:blip r:embed="rId4"/>
          <a:stretch>
            <a:fillRect/>
          </a:stretch>
        </p:blipFill>
        <p:spPr>
          <a:xfrm>
            <a:off x="4646461" y="1692656"/>
            <a:ext cx="4262809" cy="2469053"/>
          </a:xfrm>
          <a:prstGeom prst="rect">
            <a:avLst/>
          </a:prstGeom>
        </p:spPr>
      </p:pic>
    </p:spTree>
    <p:extLst>
      <p:ext uri="{BB962C8B-B14F-4D97-AF65-F5344CB8AC3E}">
        <p14:creationId xmlns:p14="http://schemas.microsoft.com/office/powerpoint/2010/main" val="1869006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Requerimientos no funcionales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34E62DE0-EDD4-4595-8E3C-9C7BDAC9C657}"/>
              </a:ext>
            </a:extLst>
          </p:cNvPr>
          <p:cNvPicPr>
            <a:picLocks noChangeAspect="1"/>
          </p:cNvPicPr>
          <p:nvPr/>
        </p:nvPicPr>
        <p:blipFill>
          <a:blip r:embed="rId2"/>
          <a:stretch>
            <a:fillRect/>
          </a:stretch>
        </p:blipFill>
        <p:spPr>
          <a:xfrm>
            <a:off x="1661453" y="1482274"/>
            <a:ext cx="5772956" cy="2753109"/>
          </a:xfrm>
          <a:prstGeom prst="rect">
            <a:avLst/>
          </a:prstGeom>
        </p:spPr>
      </p:pic>
    </p:spTree>
    <p:extLst>
      <p:ext uri="{BB962C8B-B14F-4D97-AF65-F5344CB8AC3E}">
        <p14:creationId xmlns:p14="http://schemas.microsoft.com/office/powerpoint/2010/main" val="1215743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Diagrama de casos de uso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8" name="Imagen 27">
            <a:extLst>
              <a:ext uri="{FF2B5EF4-FFF2-40B4-BE49-F238E27FC236}">
                <a16:creationId xmlns:a16="http://schemas.microsoft.com/office/drawing/2014/main" id="{963BBE98-B37F-4474-8BFC-391E66FE1F04}"/>
              </a:ext>
            </a:extLst>
          </p:cNvPr>
          <p:cNvPicPr>
            <a:picLocks noChangeAspect="1"/>
          </p:cNvPicPr>
          <p:nvPr/>
        </p:nvPicPr>
        <p:blipFill>
          <a:blip r:embed="rId2"/>
          <a:stretch>
            <a:fillRect/>
          </a:stretch>
        </p:blipFill>
        <p:spPr>
          <a:xfrm>
            <a:off x="1719714" y="1083637"/>
            <a:ext cx="5704572" cy="3661718"/>
          </a:xfrm>
          <a:prstGeom prst="rect">
            <a:avLst/>
          </a:prstGeom>
        </p:spPr>
      </p:pic>
    </p:spTree>
    <p:extLst>
      <p:ext uri="{BB962C8B-B14F-4D97-AF65-F5344CB8AC3E}">
        <p14:creationId xmlns:p14="http://schemas.microsoft.com/office/powerpoint/2010/main" val="2118032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Formato casos de uso extendido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AC424ED3-F532-D8EB-34AB-8ED91E3BF0C8}"/>
              </a:ext>
            </a:extLst>
          </p:cNvPr>
          <p:cNvPicPr>
            <a:picLocks noChangeAspect="1"/>
          </p:cNvPicPr>
          <p:nvPr/>
        </p:nvPicPr>
        <p:blipFill>
          <a:blip r:embed="rId2"/>
          <a:stretch>
            <a:fillRect/>
          </a:stretch>
        </p:blipFill>
        <p:spPr>
          <a:xfrm>
            <a:off x="828110" y="983656"/>
            <a:ext cx="3314403" cy="3707544"/>
          </a:xfrm>
          <a:prstGeom prst="rect">
            <a:avLst/>
          </a:prstGeom>
        </p:spPr>
      </p:pic>
      <p:pic>
        <p:nvPicPr>
          <p:cNvPr id="7" name="Imagen 6">
            <a:extLst>
              <a:ext uri="{FF2B5EF4-FFF2-40B4-BE49-F238E27FC236}">
                <a16:creationId xmlns:a16="http://schemas.microsoft.com/office/drawing/2014/main" id="{85694F4C-F8A5-8BE2-A896-08EEE940E0C4}"/>
              </a:ext>
            </a:extLst>
          </p:cNvPr>
          <p:cNvPicPr>
            <a:picLocks noChangeAspect="1"/>
          </p:cNvPicPr>
          <p:nvPr/>
        </p:nvPicPr>
        <p:blipFill>
          <a:blip r:embed="rId3"/>
          <a:stretch>
            <a:fillRect/>
          </a:stretch>
        </p:blipFill>
        <p:spPr>
          <a:xfrm>
            <a:off x="4750775" y="983656"/>
            <a:ext cx="3565115" cy="3712921"/>
          </a:xfrm>
          <a:prstGeom prst="rect">
            <a:avLst/>
          </a:prstGeom>
        </p:spPr>
      </p:pic>
    </p:spTree>
    <p:extLst>
      <p:ext uri="{BB962C8B-B14F-4D97-AF65-F5344CB8AC3E}">
        <p14:creationId xmlns:p14="http://schemas.microsoft.com/office/powerpoint/2010/main" val="3426218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Formato casos de uso extendido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E6806309-7A5C-4C85-97D6-67E497463E13}"/>
              </a:ext>
            </a:extLst>
          </p:cNvPr>
          <p:cNvPicPr>
            <a:picLocks noChangeAspect="1"/>
          </p:cNvPicPr>
          <p:nvPr/>
        </p:nvPicPr>
        <p:blipFill>
          <a:blip r:embed="rId2"/>
          <a:stretch>
            <a:fillRect/>
          </a:stretch>
        </p:blipFill>
        <p:spPr>
          <a:xfrm>
            <a:off x="5077390" y="1014261"/>
            <a:ext cx="3031893" cy="3734332"/>
          </a:xfrm>
          <a:prstGeom prst="rect">
            <a:avLst/>
          </a:prstGeom>
        </p:spPr>
      </p:pic>
      <p:pic>
        <p:nvPicPr>
          <p:cNvPr id="7" name="Imagen 6">
            <a:extLst>
              <a:ext uri="{FF2B5EF4-FFF2-40B4-BE49-F238E27FC236}">
                <a16:creationId xmlns:a16="http://schemas.microsoft.com/office/drawing/2014/main" id="{00AD30D7-48A6-4CA9-87EC-6863B6D90BC8}"/>
              </a:ext>
            </a:extLst>
          </p:cNvPr>
          <p:cNvPicPr>
            <a:picLocks noChangeAspect="1"/>
          </p:cNvPicPr>
          <p:nvPr/>
        </p:nvPicPr>
        <p:blipFill>
          <a:blip r:embed="rId3"/>
          <a:stretch>
            <a:fillRect/>
          </a:stretch>
        </p:blipFill>
        <p:spPr>
          <a:xfrm>
            <a:off x="986583" y="1014261"/>
            <a:ext cx="3578531" cy="3578531"/>
          </a:xfrm>
          <a:prstGeom prst="rect">
            <a:avLst/>
          </a:prstGeom>
        </p:spPr>
      </p:pic>
    </p:spTree>
    <p:extLst>
      <p:ext uri="{BB962C8B-B14F-4D97-AF65-F5344CB8AC3E}">
        <p14:creationId xmlns:p14="http://schemas.microsoft.com/office/powerpoint/2010/main" val="1046027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Formato casos de uso extendido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7FC9553D-F226-41AA-8B1D-26AD0972A874}"/>
              </a:ext>
            </a:extLst>
          </p:cNvPr>
          <p:cNvPicPr>
            <a:picLocks noChangeAspect="1"/>
          </p:cNvPicPr>
          <p:nvPr/>
        </p:nvPicPr>
        <p:blipFill>
          <a:blip r:embed="rId2"/>
          <a:stretch>
            <a:fillRect/>
          </a:stretch>
        </p:blipFill>
        <p:spPr>
          <a:xfrm>
            <a:off x="4768647" y="969762"/>
            <a:ext cx="3598466" cy="3896475"/>
          </a:xfrm>
          <a:prstGeom prst="rect">
            <a:avLst/>
          </a:prstGeom>
        </p:spPr>
      </p:pic>
      <p:pic>
        <p:nvPicPr>
          <p:cNvPr id="7" name="Imagen 6">
            <a:extLst>
              <a:ext uri="{FF2B5EF4-FFF2-40B4-BE49-F238E27FC236}">
                <a16:creationId xmlns:a16="http://schemas.microsoft.com/office/drawing/2014/main" id="{A3D0B0F3-2A01-428C-A87D-5E4987E1001E}"/>
              </a:ext>
            </a:extLst>
          </p:cNvPr>
          <p:cNvPicPr>
            <a:picLocks noChangeAspect="1"/>
          </p:cNvPicPr>
          <p:nvPr/>
        </p:nvPicPr>
        <p:blipFill>
          <a:blip r:embed="rId3"/>
          <a:stretch>
            <a:fillRect/>
          </a:stretch>
        </p:blipFill>
        <p:spPr>
          <a:xfrm>
            <a:off x="736370" y="1238384"/>
            <a:ext cx="3811561" cy="3359229"/>
          </a:xfrm>
          <a:prstGeom prst="rect">
            <a:avLst/>
          </a:prstGeom>
        </p:spPr>
      </p:pic>
    </p:spTree>
    <p:extLst>
      <p:ext uri="{BB962C8B-B14F-4D97-AF65-F5344CB8AC3E}">
        <p14:creationId xmlns:p14="http://schemas.microsoft.com/office/powerpoint/2010/main" val="1419782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tretch>
            <a:fillRect/>
          </a:stretch>
        </p:blipFill>
        <p:spPr>
          <a:xfrm>
            <a:off x="1941106" y="996132"/>
            <a:ext cx="5261787" cy="3954003"/>
          </a:xfrm>
          <a:prstGeom prst="rect">
            <a:avLst/>
          </a:prstGeom>
        </p:spPr>
      </p:pic>
    </p:spTree>
    <p:extLst>
      <p:ext uri="{BB962C8B-B14F-4D97-AF65-F5344CB8AC3E}">
        <p14:creationId xmlns:p14="http://schemas.microsoft.com/office/powerpoint/2010/main" val="2304371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3F64C8F7-CD16-4548-8EE2-0CA08DDD448D}"/>
              </a:ext>
            </a:extLst>
          </p:cNvPr>
          <p:cNvPicPr>
            <a:picLocks noChangeAspect="1"/>
          </p:cNvPicPr>
          <p:nvPr/>
        </p:nvPicPr>
        <p:blipFill>
          <a:blip r:embed="rId2"/>
          <a:stretch>
            <a:fillRect/>
          </a:stretch>
        </p:blipFill>
        <p:spPr>
          <a:xfrm>
            <a:off x="1941106" y="996131"/>
            <a:ext cx="5261787" cy="3954003"/>
          </a:xfrm>
          <a:prstGeom prst="rect">
            <a:avLst/>
          </a:prstGeom>
        </p:spPr>
      </p:pic>
    </p:spTree>
    <p:extLst>
      <p:ext uri="{BB962C8B-B14F-4D97-AF65-F5344CB8AC3E}">
        <p14:creationId xmlns:p14="http://schemas.microsoft.com/office/powerpoint/2010/main" val="3683784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247C8679-D504-497A-B331-D32028083A4D}"/>
              </a:ext>
            </a:extLst>
          </p:cNvPr>
          <p:cNvPicPr>
            <a:picLocks noChangeAspect="1"/>
          </p:cNvPicPr>
          <p:nvPr/>
        </p:nvPicPr>
        <p:blipFill>
          <a:blip r:embed="rId2"/>
          <a:stretch>
            <a:fillRect/>
          </a:stretch>
        </p:blipFill>
        <p:spPr>
          <a:xfrm>
            <a:off x="1942176" y="997739"/>
            <a:ext cx="5259648" cy="3952396"/>
          </a:xfrm>
          <a:prstGeom prst="rect">
            <a:avLst/>
          </a:prstGeom>
        </p:spPr>
      </p:pic>
    </p:spTree>
    <p:extLst>
      <p:ext uri="{BB962C8B-B14F-4D97-AF65-F5344CB8AC3E}">
        <p14:creationId xmlns:p14="http://schemas.microsoft.com/office/powerpoint/2010/main" val="1005389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Objetivos específicos del proyecto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0F25D62B-3F1A-24F5-0304-92E1829C9F92}"/>
              </a:ext>
            </a:extLst>
          </p:cNvPr>
          <p:cNvSpPr txBox="1"/>
          <p:nvPr/>
        </p:nvSpPr>
        <p:spPr>
          <a:xfrm>
            <a:off x="914662" y="1033361"/>
            <a:ext cx="7122701" cy="3862596"/>
          </a:xfrm>
          <a:prstGeom prst="rect">
            <a:avLst/>
          </a:prstGeom>
          <a:noFill/>
        </p:spPr>
        <p:txBody>
          <a:bodyPr wrap="square" lIns="91440" tIns="45720" rIns="91440" bIns="45720" rtlCol="0" anchor="t">
            <a:spAutoFit/>
          </a:bodyPr>
          <a:lstStyle/>
          <a:p>
            <a:pPr marL="342900" indent="-342900">
              <a:spcAft>
                <a:spcPts val="700"/>
              </a:spcAft>
              <a:buFont typeface="Arial" panose="020B0604020202020204" pitchFamily="34" charset="0"/>
              <a:buChar char="•"/>
            </a:pPr>
            <a:r>
              <a:rPr lang="es-ES" b="1" u="sng" dirty="0">
                <a:solidFill>
                  <a:schemeClr val="tx1">
                    <a:lumMod val="75000"/>
                    <a:lumOff val="25000"/>
                  </a:schemeClr>
                </a:solidFill>
              </a:rPr>
              <a:t>Recolectar la información requerida</a:t>
            </a:r>
            <a:r>
              <a:rPr lang="es-ES" b="1" dirty="0">
                <a:solidFill>
                  <a:schemeClr val="tx1">
                    <a:lumMod val="75000"/>
                    <a:lumOff val="25000"/>
                  </a:schemeClr>
                </a:solidFill>
              </a:rPr>
              <a:t> </a:t>
            </a:r>
            <a:r>
              <a:rPr lang="es-ES" dirty="0">
                <a:solidFill>
                  <a:schemeClr val="tx1">
                    <a:lumMod val="75000"/>
                    <a:lumOff val="25000"/>
                  </a:schemeClr>
                </a:solidFill>
              </a:rPr>
              <a:t>para darle contexto y fuerza al </a:t>
            </a:r>
          </a:p>
          <a:p>
            <a:pPr>
              <a:spcAft>
                <a:spcPts val="700"/>
              </a:spcAft>
            </a:pPr>
            <a:r>
              <a:rPr lang="es-ES" dirty="0">
                <a:solidFill>
                  <a:schemeClr val="tx1">
                    <a:lumMod val="75000"/>
                    <a:lumOff val="25000"/>
                  </a:schemeClr>
                </a:solidFill>
              </a:rPr>
              <a:t>       sistema (enfocada a la necesidad de crear el sistema de información), </a:t>
            </a:r>
          </a:p>
          <a:p>
            <a:pPr>
              <a:spcAft>
                <a:spcPts val="1200"/>
              </a:spcAft>
            </a:pPr>
            <a:r>
              <a:rPr lang="es-ES" dirty="0">
                <a:solidFill>
                  <a:schemeClr val="tx1">
                    <a:lumMod val="75000"/>
                    <a:lumOff val="25000"/>
                  </a:schemeClr>
                </a:solidFill>
              </a:rPr>
              <a:t>       esto mediante encuestas.</a:t>
            </a:r>
          </a:p>
          <a:p>
            <a:pPr marL="342900" indent="-342900">
              <a:spcAft>
                <a:spcPts val="700"/>
              </a:spcAft>
              <a:buFont typeface="Arial" panose="020B0604020202020204" pitchFamily="34" charset="0"/>
              <a:buChar char="•"/>
            </a:pPr>
            <a:r>
              <a:rPr lang="es-ES" b="1" u="sng" dirty="0">
                <a:solidFill>
                  <a:schemeClr val="tx1">
                    <a:lumMod val="75000"/>
                    <a:lumOff val="25000"/>
                  </a:schemeClr>
                </a:solidFill>
              </a:rPr>
              <a:t>Analizar los resultados</a:t>
            </a:r>
            <a:r>
              <a:rPr lang="es-ES" b="1" dirty="0">
                <a:solidFill>
                  <a:schemeClr val="tx1">
                    <a:lumMod val="75000"/>
                    <a:lumOff val="25000"/>
                  </a:schemeClr>
                </a:solidFill>
              </a:rPr>
              <a:t> </a:t>
            </a:r>
            <a:r>
              <a:rPr lang="es-ES" dirty="0">
                <a:solidFill>
                  <a:schemeClr val="tx1">
                    <a:lumMod val="75000"/>
                    <a:lumOff val="25000"/>
                  </a:schemeClr>
                </a:solidFill>
              </a:rPr>
              <a:t>de la información recolectada mediante las </a:t>
            </a:r>
          </a:p>
          <a:p>
            <a:pPr>
              <a:spcAft>
                <a:spcPts val="1200"/>
              </a:spcAft>
            </a:pPr>
            <a:r>
              <a:rPr lang="es-ES" dirty="0">
                <a:solidFill>
                  <a:schemeClr val="tx1">
                    <a:lumMod val="75000"/>
                    <a:lumOff val="25000"/>
                  </a:schemeClr>
                </a:solidFill>
              </a:rPr>
              <a:t>       encuestas realizadas.</a:t>
            </a:r>
            <a:endParaRPr lang="es-ES" dirty="0">
              <a:solidFill>
                <a:schemeClr val="tx1">
                  <a:lumMod val="75000"/>
                  <a:lumOff val="25000"/>
                </a:schemeClr>
              </a:solidFill>
              <a:cs typeface="Calibri"/>
            </a:endParaRPr>
          </a:p>
          <a:p>
            <a:pPr marL="342900" indent="-342900">
              <a:spcAft>
                <a:spcPts val="700"/>
              </a:spcAft>
              <a:buFont typeface="Arial" panose="020B0604020202020204" pitchFamily="34" charset="0"/>
              <a:buChar char="•"/>
            </a:pPr>
            <a:r>
              <a:rPr lang="es-ES" b="1" u="sng" dirty="0">
                <a:solidFill>
                  <a:schemeClr val="tx1">
                    <a:lumMod val="75000"/>
                    <a:lumOff val="25000"/>
                  </a:schemeClr>
                </a:solidFill>
              </a:rPr>
              <a:t>Validar la información analizada y las conclusiones generadas</a:t>
            </a:r>
            <a:r>
              <a:rPr lang="es-ES" b="1" dirty="0">
                <a:solidFill>
                  <a:schemeClr val="tx1">
                    <a:lumMod val="75000"/>
                    <a:lumOff val="25000"/>
                  </a:schemeClr>
                </a:solidFill>
              </a:rPr>
              <a:t> </a:t>
            </a:r>
          </a:p>
          <a:p>
            <a:pPr>
              <a:spcAft>
                <a:spcPts val="700"/>
              </a:spcAft>
            </a:pPr>
            <a:r>
              <a:rPr lang="es-ES" b="1" dirty="0">
                <a:solidFill>
                  <a:schemeClr val="tx1">
                    <a:lumMod val="75000"/>
                    <a:lumOff val="25000"/>
                  </a:schemeClr>
                </a:solidFill>
              </a:rPr>
              <a:t>       </a:t>
            </a:r>
            <a:r>
              <a:rPr lang="es-ES" dirty="0">
                <a:solidFill>
                  <a:schemeClr val="tx1">
                    <a:lumMod val="75000"/>
                    <a:lumOff val="25000"/>
                  </a:schemeClr>
                </a:solidFill>
              </a:rPr>
              <a:t>mediante conversaciones con los stakeholders del proyecto con el </a:t>
            </a:r>
          </a:p>
          <a:p>
            <a:pPr>
              <a:spcAft>
                <a:spcPts val="1200"/>
              </a:spcAft>
            </a:pPr>
            <a:r>
              <a:rPr lang="es-ES" dirty="0">
                <a:solidFill>
                  <a:schemeClr val="tx1">
                    <a:lumMod val="75000"/>
                    <a:lumOff val="25000"/>
                  </a:schemeClr>
                </a:solidFill>
              </a:rPr>
              <a:t>       objetivo de concretar ideas y sentar las bases del proyecto.</a:t>
            </a:r>
          </a:p>
          <a:p>
            <a:pPr marL="342900" indent="-342900">
              <a:spcAft>
                <a:spcPts val="700"/>
              </a:spcAft>
              <a:buFont typeface="Arial" panose="020B0604020202020204" pitchFamily="34" charset="0"/>
              <a:buChar char="•"/>
            </a:pPr>
            <a:r>
              <a:rPr lang="es-ES" b="1" u="sng" dirty="0">
                <a:solidFill>
                  <a:schemeClr val="tx1">
                    <a:lumMod val="75000"/>
                    <a:lumOff val="25000"/>
                  </a:schemeClr>
                </a:solidFill>
              </a:rPr>
              <a:t>Diseñar propuesta del sistema de información </a:t>
            </a:r>
            <a:r>
              <a:rPr lang="es-ES" dirty="0">
                <a:solidFill>
                  <a:schemeClr val="tx1">
                    <a:lumMod val="75000"/>
                    <a:lumOff val="25000"/>
                  </a:schemeClr>
                </a:solidFill>
              </a:rPr>
              <a:t>que integre lo que se </a:t>
            </a:r>
          </a:p>
          <a:p>
            <a:pPr>
              <a:spcAft>
                <a:spcPts val="700"/>
              </a:spcAft>
            </a:pPr>
            <a:r>
              <a:rPr lang="es-ES" dirty="0">
                <a:solidFill>
                  <a:schemeClr val="tx1">
                    <a:lumMod val="75000"/>
                    <a:lumOff val="25000"/>
                  </a:schemeClr>
                </a:solidFill>
              </a:rPr>
              <a:t>       planea, desarrolle el software.</a:t>
            </a:r>
            <a:endParaRPr lang="es-ES" dirty="0">
              <a:solidFill>
                <a:schemeClr val="tx1">
                  <a:lumMod val="75000"/>
                  <a:lumOff val="25000"/>
                </a:schemeClr>
              </a:solidFill>
              <a:cs typeface="Calibri"/>
            </a:endParaRPr>
          </a:p>
        </p:txBody>
      </p:sp>
    </p:spTree>
    <p:extLst>
      <p:ext uri="{BB962C8B-B14F-4D97-AF65-F5344CB8AC3E}">
        <p14:creationId xmlns:p14="http://schemas.microsoft.com/office/powerpoint/2010/main" val="79404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F0698F87-1D2E-47B0-9BC7-6EA12A8A268C}"/>
              </a:ext>
            </a:extLst>
          </p:cNvPr>
          <p:cNvPicPr>
            <a:picLocks noChangeAspect="1"/>
          </p:cNvPicPr>
          <p:nvPr/>
        </p:nvPicPr>
        <p:blipFill>
          <a:blip r:embed="rId2"/>
          <a:stretch>
            <a:fillRect/>
          </a:stretch>
        </p:blipFill>
        <p:spPr>
          <a:xfrm>
            <a:off x="1942175" y="997739"/>
            <a:ext cx="5259649" cy="3952396"/>
          </a:xfrm>
          <a:prstGeom prst="rect">
            <a:avLst/>
          </a:prstGeom>
        </p:spPr>
      </p:pic>
    </p:spTree>
    <p:extLst>
      <p:ext uri="{BB962C8B-B14F-4D97-AF65-F5344CB8AC3E}">
        <p14:creationId xmlns:p14="http://schemas.microsoft.com/office/powerpoint/2010/main" val="2637199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94EE0223-4CA4-4F54-A341-A8D664A9BB37}"/>
              </a:ext>
            </a:extLst>
          </p:cNvPr>
          <p:cNvPicPr>
            <a:picLocks noChangeAspect="1"/>
          </p:cNvPicPr>
          <p:nvPr/>
        </p:nvPicPr>
        <p:blipFill>
          <a:blip r:embed="rId2"/>
          <a:stretch>
            <a:fillRect/>
          </a:stretch>
        </p:blipFill>
        <p:spPr>
          <a:xfrm>
            <a:off x="1952808" y="1013718"/>
            <a:ext cx="5238384" cy="3936417"/>
          </a:xfrm>
          <a:prstGeom prst="rect">
            <a:avLst/>
          </a:prstGeom>
        </p:spPr>
      </p:pic>
    </p:spTree>
    <p:extLst>
      <p:ext uri="{BB962C8B-B14F-4D97-AF65-F5344CB8AC3E}">
        <p14:creationId xmlns:p14="http://schemas.microsoft.com/office/powerpoint/2010/main" val="1886833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65B16276-6FFD-4337-A4F7-F2346EBCEF31}"/>
              </a:ext>
            </a:extLst>
          </p:cNvPr>
          <p:cNvPicPr>
            <a:picLocks noChangeAspect="1"/>
          </p:cNvPicPr>
          <p:nvPr/>
        </p:nvPicPr>
        <p:blipFill>
          <a:blip r:embed="rId2"/>
          <a:stretch>
            <a:fillRect/>
          </a:stretch>
        </p:blipFill>
        <p:spPr>
          <a:xfrm>
            <a:off x="1952808" y="1013718"/>
            <a:ext cx="5238384" cy="3936417"/>
          </a:xfrm>
          <a:prstGeom prst="rect">
            <a:avLst/>
          </a:prstGeom>
        </p:spPr>
      </p:pic>
    </p:spTree>
    <p:extLst>
      <p:ext uri="{BB962C8B-B14F-4D97-AF65-F5344CB8AC3E}">
        <p14:creationId xmlns:p14="http://schemas.microsoft.com/office/powerpoint/2010/main" val="3074012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65B16276-6FFD-4337-A4F7-F2346EBCEF31}"/>
              </a:ext>
            </a:extLst>
          </p:cNvPr>
          <p:cNvPicPr>
            <a:picLocks noChangeAspect="1"/>
          </p:cNvPicPr>
          <p:nvPr/>
        </p:nvPicPr>
        <p:blipFill>
          <a:blip r:embed="rId2"/>
          <a:srcRect/>
          <a:stretch/>
        </p:blipFill>
        <p:spPr>
          <a:xfrm>
            <a:off x="1952808" y="1013718"/>
            <a:ext cx="5238384" cy="3936416"/>
          </a:xfrm>
          <a:prstGeom prst="rect">
            <a:avLst/>
          </a:prstGeom>
        </p:spPr>
      </p:pic>
    </p:spTree>
    <p:extLst>
      <p:ext uri="{BB962C8B-B14F-4D97-AF65-F5344CB8AC3E}">
        <p14:creationId xmlns:p14="http://schemas.microsoft.com/office/powerpoint/2010/main" val="4170237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65B16276-6FFD-4337-A4F7-F2346EBCEF31}"/>
              </a:ext>
            </a:extLst>
          </p:cNvPr>
          <p:cNvPicPr>
            <a:picLocks noChangeAspect="1"/>
          </p:cNvPicPr>
          <p:nvPr/>
        </p:nvPicPr>
        <p:blipFill>
          <a:blip r:embed="rId2"/>
          <a:srcRect/>
          <a:stretch/>
        </p:blipFill>
        <p:spPr>
          <a:xfrm>
            <a:off x="1952808" y="1013718"/>
            <a:ext cx="5238383" cy="3936416"/>
          </a:xfrm>
          <a:prstGeom prst="rect">
            <a:avLst/>
          </a:prstGeom>
        </p:spPr>
      </p:pic>
    </p:spTree>
    <p:extLst>
      <p:ext uri="{BB962C8B-B14F-4D97-AF65-F5344CB8AC3E}">
        <p14:creationId xmlns:p14="http://schemas.microsoft.com/office/powerpoint/2010/main" val="29376695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Validación de requerimientos (prototipo)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65B16276-6FFD-4337-A4F7-F2346EBCEF31}"/>
              </a:ext>
            </a:extLst>
          </p:cNvPr>
          <p:cNvPicPr>
            <a:picLocks noChangeAspect="1"/>
          </p:cNvPicPr>
          <p:nvPr/>
        </p:nvPicPr>
        <p:blipFill>
          <a:blip r:embed="rId2"/>
          <a:srcRect/>
          <a:stretch/>
        </p:blipFill>
        <p:spPr>
          <a:xfrm>
            <a:off x="1952808" y="1013718"/>
            <a:ext cx="5238383" cy="3936415"/>
          </a:xfrm>
          <a:prstGeom prst="rect">
            <a:avLst/>
          </a:prstGeom>
        </p:spPr>
      </p:pic>
    </p:spTree>
    <p:extLst>
      <p:ext uri="{BB962C8B-B14F-4D97-AF65-F5344CB8AC3E}">
        <p14:creationId xmlns:p14="http://schemas.microsoft.com/office/powerpoint/2010/main" val="4180318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Ficha técnica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261EAC72-E263-49F0-9309-0969BE597364}"/>
              </a:ext>
            </a:extLst>
          </p:cNvPr>
          <p:cNvSpPr txBox="1"/>
          <p:nvPr/>
        </p:nvSpPr>
        <p:spPr>
          <a:xfrm>
            <a:off x="338469" y="1317177"/>
            <a:ext cx="4478079"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Requisitos del sistema (servidor)</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pic>
        <p:nvPicPr>
          <p:cNvPr id="7" name="Imagen 6">
            <a:extLst>
              <a:ext uri="{FF2B5EF4-FFF2-40B4-BE49-F238E27FC236}">
                <a16:creationId xmlns:a16="http://schemas.microsoft.com/office/drawing/2014/main" id="{841FD94B-50D4-46C2-9CC2-722DCE053BE3}"/>
              </a:ext>
            </a:extLst>
          </p:cNvPr>
          <p:cNvPicPr>
            <a:picLocks noChangeAspect="1"/>
          </p:cNvPicPr>
          <p:nvPr/>
        </p:nvPicPr>
        <p:blipFill>
          <a:blip r:embed="rId3"/>
          <a:stretch>
            <a:fillRect/>
          </a:stretch>
        </p:blipFill>
        <p:spPr>
          <a:xfrm>
            <a:off x="446327" y="2155266"/>
            <a:ext cx="4242632" cy="2067435"/>
          </a:xfrm>
          <a:prstGeom prst="rect">
            <a:avLst/>
          </a:prstGeom>
        </p:spPr>
      </p:pic>
      <p:sp>
        <p:nvSpPr>
          <p:cNvPr id="10" name="CuadroTexto 9">
            <a:extLst>
              <a:ext uri="{FF2B5EF4-FFF2-40B4-BE49-F238E27FC236}">
                <a16:creationId xmlns:a16="http://schemas.microsoft.com/office/drawing/2014/main" id="{1454C330-39E5-4279-8A9A-D10500C06E94}"/>
              </a:ext>
            </a:extLst>
          </p:cNvPr>
          <p:cNvSpPr txBox="1"/>
          <p:nvPr/>
        </p:nvSpPr>
        <p:spPr>
          <a:xfrm>
            <a:off x="5380074" y="2050100"/>
            <a:ext cx="3423684" cy="355290"/>
          </a:xfrm>
          <a:prstGeom prst="rect">
            <a:avLst/>
          </a:prstGeom>
          <a:noFill/>
        </p:spPr>
        <p:txBody>
          <a:bodyPr wrap="square" rtlCol="0">
            <a:spAutoFit/>
          </a:bodyPr>
          <a:lstStyle/>
          <a:p>
            <a:pPr algn="ctr">
              <a:lnSpc>
                <a:spcPct val="150000"/>
              </a:lnSpc>
            </a:pPr>
            <a:r>
              <a:rPr lang="es-ES" sz="1300" i="1" dirty="0">
                <a:effectLst/>
                <a:latin typeface="Cambria" panose="02040503050406030204" pitchFamily="18" charset="0"/>
                <a:ea typeface="Cambria" panose="02040503050406030204" pitchFamily="18" charset="0"/>
              </a:rPr>
              <a:t>Análisis comparativo y estimación de costo</a:t>
            </a:r>
            <a:endParaRPr lang="es-ES" sz="1300" i="1"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1" name="CuadroTexto 10">
            <a:extLst>
              <a:ext uri="{FF2B5EF4-FFF2-40B4-BE49-F238E27FC236}">
                <a16:creationId xmlns:a16="http://schemas.microsoft.com/office/drawing/2014/main" id="{9A5B9947-4BD0-4197-9BC2-9ABE2E00A8B7}"/>
              </a:ext>
            </a:extLst>
          </p:cNvPr>
          <p:cNvSpPr txBox="1"/>
          <p:nvPr/>
        </p:nvSpPr>
        <p:spPr>
          <a:xfrm>
            <a:off x="5380074" y="1305998"/>
            <a:ext cx="3343940"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Diagnóstico hardware y software</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2" name="CuadroTexto 11">
            <a:extLst>
              <a:ext uri="{FF2B5EF4-FFF2-40B4-BE49-F238E27FC236}">
                <a16:creationId xmlns:a16="http://schemas.microsoft.com/office/drawing/2014/main" id="{07761BFD-C6AF-4A6E-8829-1AAD82BDC8FF}"/>
              </a:ext>
            </a:extLst>
          </p:cNvPr>
          <p:cNvSpPr txBox="1"/>
          <p:nvPr/>
        </p:nvSpPr>
        <p:spPr>
          <a:xfrm>
            <a:off x="5459818" y="2610302"/>
            <a:ext cx="3264196" cy="1076641"/>
          </a:xfrm>
          <a:prstGeom prst="rect">
            <a:avLst/>
          </a:prstGeom>
          <a:noFill/>
        </p:spPr>
        <p:txBody>
          <a:bodyPr wrap="square" rtlCol="0">
            <a:spAutoFit/>
          </a:bodyPr>
          <a:lstStyle/>
          <a:p>
            <a:pPr algn="ctr">
              <a:lnSpc>
                <a:spcPct val="150000"/>
              </a:lnSpc>
            </a:pPr>
            <a:r>
              <a:rPr lang="es-ES" sz="1100" dirty="0">
                <a:effectLst/>
                <a:latin typeface="Cambria" panose="02040503050406030204" pitchFamily="18" charset="0"/>
                <a:ea typeface="Cambria" panose="02040503050406030204" pitchFamily="18" charset="0"/>
              </a:rPr>
              <a:t>En este caso, el SENA dispone de los elementos requeridos para desarrollar el sistema de información. No habrá necesidad de adquirir elementos adicionales a lo que el Sena brinda.</a:t>
            </a:r>
            <a:endParaRPr lang="es-ES" sz="1200"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3" name="Rectángulo 12">
            <a:extLst>
              <a:ext uri="{FF2B5EF4-FFF2-40B4-BE49-F238E27FC236}">
                <a16:creationId xmlns:a16="http://schemas.microsoft.com/office/drawing/2014/main" id="{16937EEF-C999-4097-8C4C-5CB938472EA7}"/>
              </a:ext>
            </a:extLst>
          </p:cNvPr>
          <p:cNvSpPr/>
          <p:nvPr/>
        </p:nvSpPr>
        <p:spPr>
          <a:xfrm rot="5400000">
            <a:off x="3239901" y="3044467"/>
            <a:ext cx="3752959" cy="45719"/>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88992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Ficha técnica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261EAC72-E263-49F0-9309-0969BE597364}"/>
              </a:ext>
            </a:extLst>
          </p:cNvPr>
          <p:cNvSpPr txBox="1"/>
          <p:nvPr/>
        </p:nvSpPr>
        <p:spPr>
          <a:xfrm>
            <a:off x="2455235" y="1276356"/>
            <a:ext cx="4233530" cy="416011"/>
          </a:xfrm>
          <a:prstGeom prst="rect">
            <a:avLst/>
          </a:prstGeom>
          <a:noFill/>
        </p:spPr>
        <p:txBody>
          <a:bodyPr wrap="square" rtlCol="0">
            <a:spAutoFit/>
          </a:bodyPr>
          <a:lstStyle/>
          <a:p>
            <a:pPr>
              <a:lnSpc>
                <a:spcPct val="150000"/>
              </a:lnSpc>
            </a:pPr>
            <a:r>
              <a:rPr lang="es-CO" sz="1600" b="1" dirty="0">
                <a:effectLst/>
                <a:latin typeface="Cambria" panose="02040503050406030204" pitchFamily="18" charset="0"/>
                <a:ea typeface="Cambria" panose="02040503050406030204" pitchFamily="18" charset="0"/>
              </a:rPr>
              <a:t>Requisitos del sistema (personal gimnasio)</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pic>
        <p:nvPicPr>
          <p:cNvPr id="8" name="Imagen 7">
            <a:extLst>
              <a:ext uri="{FF2B5EF4-FFF2-40B4-BE49-F238E27FC236}">
                <a16:creationId xmlns:a16="http://schemas.microsoft.com/office/drawing/2014/main" id="{B7347373-A427-464C-B491-CC3C0D3DE0A9}"/>
              </a:ext>
            </a:extLst>
          </p:cNvPr>
          <p:cNvPicPr>
            <a:picLocks noChangeAspect="1"/>
          </p:cNvPicPr>
          <p:nvPr/>
        </p:nvPicPr>
        <p:blipFill>
          <a:blip r:embed="rId3"/>
          <a:srcRect/>
          <a:stretch/>
        </p:blipFill>
        <p:spPr>
          <a:xfrm>
            <a:off x="2124543" y="2108773"/>
            <a:ext cx="4894913" cy="2143596"/>
          </a:xfrm>
          <a:prstGeom prst="rect">
            <a:avLst/>
          </a:prstGeom>
        </p:spPr>
      </p:pic>
    </p:spTree>
    <p:extLst>
      <p:ext uri="{BB962C8B-B14F-4D97-AF65-F5344CB8AC3E}">
        <p14:creationId xmlns:p14="http://schemas.microsoft.com/office/powerpoint/2010/main" val="4208384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Ficha técnica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1454C330-39E5-4279-8A9A-D10500C06E94}"/>
              </a:ext>
            </a:extLst>
          </p:cNvPr>
          <p:cNvSpPr txBox="1"/>
          <p:nvPr/>
        </p:nvSpPr>
        <p:spPr>
          <a:xfrm>
            <a:off x="1347677" y="1668820"/>
            <a:ext cx="3909238" cy="375552"/>
          </a:xfrm>
          <a:prstGeom prst="rect">
            <a:avLst/>
          </a:prstGeom>
          <a:noFill/>
        </p:spPr>
        <p:txBody>
          <a:bodyPr wrap="square" rtlCol="0">
            <a:spAutoFit/>
          </a:bodyPr>
          <a:lstStyle/>
          <a:p>
            <a:pPr>
              <a:lnSpc>
                <a:spcPct val="150000"/>
              </a:lnSpc>
            </a:pPr>
            <a:r>
              <a:rPr lang="es-ES" sz="1400" i="1" dirty="0">
                <a:effectLst/>
                <a:latin typeface="Cambria" panose="02040503050406030204" pitchFamily="18" charset="0"/>
                <a:ea typeface="Cambria" panose="02040503050406030204" pitchFamily="18" charset="0"/>
              </a:rPr>
              <a:t>Producto</a:t>
            </a:r>
            <a:endParaRPr lang="es-ES" sz="1600" i="1"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1" name="CuadroTexto 10">
            <a:extLst>
              <a:ext uri="{FF2B5EF4-FFF2-40B4-BE49-F238E27FC236}">
                <a16:creationId xmlns:a16="http://schemas.microsoft.com/office/drawing/2014/main" id="{9A5B9947-4BD0-4197-9BC2-9ABE2E00A8B7}"/>
              </a:ext>
            </a:extLst>
          </p:cNvPr>
          <p:cNvSpPr txBox="1"/>
          <p:nvPr/>
        </p:nvSpPr>
        <p:spPr>
          <a:xfrm>
            <a:off x="2930155" y="999526"/>
            <a:ext cx="3283689"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Diagnóstico hardware y software</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2" name="CuadroTexto 11">
            <a:extLst>
              <a:ext uri="{FF2B5EF4-FFF2-40B4-BE49-F238E27FC236}">
                <a16:creationId xmlns:a16="http://schemas.microsoft.com/office/drawing/2014/main" id="{07761BFD-C6AF-4A6E-8829-1AAD82BDC8FF}"/>
              </a:ext>
            </a:extLst>
          </p:cNvPr>
          <p:cNvSpPr txBox="1"/>
          <p:nvPr/>
        </p:nvSpPr>
        <p:spPr>
          <a:xfrm>
            <a:off x="1347677" y="2085211"/>
            <a:ext cx="3747978" cy="314894"/>
          </a:xfrm>
          <a:prstGeom prst="rect">
            <a:avLst/>
          </a:prstGeom>
          <a:noFill/>
        </p:spPr>
        <p:txBody>
          <a:bodyPr wrap="square" rtlCol="0">
            <a:spAutoFit/>
          </a:bodyPr>
          <a:lstStyle/>
          <a:p>
            <a:pPr>
              <a:lnSpc>
                <a:spcPct val="150000"/>
              </a:lnSpc>
            </a:pPr>
            <a:r>
              <a:rPr lang="it-IT" sz="1100" dirty="0">
                <a:effectLst/>
                <a:latin typeface="Cambria" panose="02040503050406030204" pitchFamily="18" charset="0"/>
                <a:ea typeface="Cambria" panose="02040503050406030204" pitchFamily="18" charset="0"/>
              </a:rPr>
              <a:t>Portátil HP PAVILION I5 8GB 256SSD Intel Core i5</a:t>
            </a:r>
            <a:endParaRPr lang="es-ES" sz="1200"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3" name="CuadroTexto 12">
            <a:extLst>
              <a:ext uri="{FF2B5EF4-FFF2-40B4-BE49-F238E27FC236}">
                <a16:creationId xmlns:a16="http://schemas.microsoft.com/office/drawing/2014/main" id="{9EF5FD90-E232-40F2-BA68-BB6186A7B884}"/>
              </a:ext>
            </a:extLst>
          </p:cNvPr>
          <p:cNvSpPr txBox="1"/>
          <p:nvPr/>
        </p:nvSpPr>
        <p:spPr>
          <a:xfrm>
            <a:off x="1347677" y="2723577"/>
            <a:ext cx="3909238" cy="375552"/>
          </a:xfrm>
          <a:prstGeom prst="rect">
            <a:avLst/>
          </a:prstGeom>
          <a:noFill/>
        </p:spPr>
        <p:txBody>
          <a:bodyPr wrap="square" rtlCol="0">
            <a:spAutoFit/>
          </a:bodyPr>
          <a:lstStyle/>
          <a:p>
            <a:pPr>
              <a:lnSpc>
                <a:spcPct val="150000"/>
              </a:lnSpc>
            </a:pPr>
            <a:r>
              <a:rPr lang="es-ES" sz="1400" i="1" dirty="0">
                <a:effectLst/>
                <a:latin typeface="Cambria" panose="02040503050406030204" pitchFamily="18" charset="0"/>
                <a:ea typeface="Cambria" panose="02040503050406030204" pitchFamily="18" charset="0"/>
              </a:rPr>
              <a:t>Análisis comparativo y estimación de costo</a:t>
            </a:r>
            <a:endParaRPr lang="es-ES" sz="1600" i="1" dirty="0">
              <a:solidFill>
                <a:schemeClr val="tx1">
                  <a:lumMod val="75000"/>
                  <a:lumOff val="25000"/>
                </a:schemeClr>
              </a:solidFill>
              <a:latin typeface="Cambria" panose="02040503050406030204" pitchFamily="18" charset="0"/>
              <a:ea typeface="Cambria" panose="02040503050406030204" pitchFamily="18" charset="0"/>
            </a:endParaRPr>
          </a:p>
        </p:txBody>
      </p:sp>
      <p:pic>
        <p:nvPicPr>
          <p:cNvPr id="16" name="Imagen 15">
            <a:extLst>
              <a:ext uri="{FF2B5EF4-FFF2-40B4-BE49-F238E27FC236}">
                <a16:creationId xmlns:a16="http://schemas.microsoft.com/office/drawing/2014/main" id="{50ECCFFD-B71C-4512-A8F7-8962C00253D7}"/>
              </a:ext>
            </a:extLst>
          </p:cNvPr>
          <p:cNvPicPr>
            <a:picLocks noChangeAspect="1"/>
          </p:cNvPicPr>
          <p:nvPr/>
        </p:nvPicPr>
        <p:blipFill>
          <a:blip r:embed="rId3"/>
          <a:stretch>
            <a:fillRect/>
          </a:stretch>
        </p:blipFill>
        <p:spPr>
          <a:xfrm>
            <a:off x="1788616" y="3311770"/>
            <a:ext cx="5518629" cy="1017499"/>
          </a:xfrm>
          <a:prstGeom prst="rect">
            <a:avLst/>
          </a:prstGeom>
        </p:spPr>
      </p:pic>
    </p:spTree>
    <p:extLst>
      <p:ext uri="{BB962C8B-B14F-4D97-AF65-F5344CB8AC3E}">
        <p14:creationId xmlns:p14="http://schemas.microsoft.com/office/powerpoint/2010/main" val="4167817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Ficha técnica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9A5B9947-4BD0-4197-9BC2-9ABE2E00A8B7}"/>
              </a:ext>
            </a:extLst>
          </p:cNvPr>
          <p:cNvSpPr txBox="1"/>
          <p:nvPr/>
        </p:nvSpPr>
        <p:spPr>
          <a:xfrm>
            <a:off x="2930155" y="999526"/>
            <a:ext cx="3283689"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Diagnóstico hardware y software</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4" name="CuadroTexto 13">
            <a:extLst>
              <a:ext uri="{FF2B5EF4-FFF2-40B4-BE49-F238E27FC236}">
                <a16:creationId xmlns:a16="http://schemas.microsoft.com/office/drawing/2014/main" id="{3A184738-6DCA-4CA1-BE0B-D5081FF93F92}"/>
              </a:ext>
            </a:extLst>
          </p:cNvPr>
          <p:cNvSpPr txBox="1"/>
          <p:nvPr/>
        </p:nvSpPr>
        <p:spPr>
          <a:xfrm>
            <a:off x="958609" y="1775163"/>
            <a:ext cx="7226779" cy="2500941"/>
          </a:xfrm>
          <a:prstGeom prst="rect">
            <a:avLst/>
          </a:prstGeom>
          <a:noFill/>
        </p:spPr>
        <p:txBody>
          <a:bodyPr wrap="square" rtlCol="0">
            <a:spAutoFit/>
          </a:bodyPr>
          <a:lstStyle/>
          <a:p>
            <a:pPr>
              <a:lnSpc>
                <a:spcPct val="150000"/>
              </a:lnSpc>
              <a:spcAft>
                <a:spcPts val="1800"/>
              </a:spcAft>
            </a:pPr>
            <a:r>
              <a:rPr lang="es-ES" sz="1600" dirty="0">
                <a:effectLst/>
                <a:ea typeface="Cambria" panose="02040503050406030204" pitchFamily="18" charset="0"/>
              </a:rPr>
              <a:t>Finalmente, por la anterior comparación, se optará por adquirir el dispositivo cotizado en el almacén: Éxito.</a:t>
            </a:r>
            <a:endParaRPr lang="es-ES" dirty="0">
              <a:solidFill>
                <a:schemeClr val="tx1">
                  <a:lumMod val="75000"/>
                  <a:lumOff val="25000"/>
                </a:schemeClr>
              </a:solidFill>
              <a:effectLst/>
              <a:ea typeface="Cambria" panose="02040503050406030204" pitchFamily="18" charset="0"/>
            </a:endParaRPr>
          </a:p>
          <a:p>
            <a:pPr>
              <a:lnSpc>
                <a:spcPct val="150000"/>
              </a:lnSpc>
            </a:pPr>
            <a:r>
              <a:rPr lang="es-ES" sz="1600" dirty="0">
                <a:effectLst/>
                <a:ea typeface="Cambria" panose="02040503050406030204" pitchFamily="18" charset="0"/>
              </a:rPr>
              <a:t>Por otro lado, puede tener un sistema operativo libre, o el SENA podría extender sus apoyos para que este computador pueda obtener todas las licencias que la institución le brinda a sus equipos; lo más importante es el acceso a un buscador web.</a:t>
            </a:r>
          </a:p>
        </p:txBody>
      </p:sp>
    </p:spTree>
    <p:extLst>
      <p:ext uri="{BB962C8B-B14F-4D97-AF65-F5344CB8AC3E}">
        <p14:creationId xmlns:p14="http://schemas.microsoft.com/office/powerpoint/2010/main" val="56867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Objetivos específicos del proyecto</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BE8D895C-70FC-C7D9-BFE5-DCB6E9DA4B30}"/>
              </a:ext>
            </a:extLst>
          </p:cNvPr>
          <p:cNvSpPr txBox="1"/>
          <p:nvPr/>
        </p:nvSpPr>
        <p:spPr>
          <a:xfrm>
            <a:off x="986581" y="1162988"/>
            <a:ext cx="7122701" cy="3005951"/>
          </a:xfrm>
          <a:prstGeom prst="rect">
            <a:avLst/>
          </a:prstGeom>
          <a:noFill/>
        </p:spPr>
        <p:txBody>
          <a:bodyPr wrap="square" lIns="91440" tIns="45720" rIns="91440" bIns="45720" rtlCol="0" anchor="t">
            <a:spAutoFit/>
          </a:bodyPr>
          <a:lstStyle/>
          <a:p>
            <a:pPr marL="342900" indent="-342900">
              <a:spcAft>
                <a:spcPts val="1000"/>
              </a:spcAft>
              <a:buFont typeface="Arial" panose="020B0604020202020204" pitchFamily="34" charset="0"/>
              <a:buChar char="•"/>
            </a:pPr>
            <a:r>
              <a:rPr lang="es-ES" b="1" u="sng" dirty="0">
                <a:solidFill>
                  <a:schemeClr val="tx1">
                    <a:lumMod val="75000"/>
                    <a:lumOff val="25000"/>
                  </a:schemeClr>
                </a:solidFill>
              </a:rPr>
              <a:t>Desarrollar el sistema </a:t>
            </a:r>
            <a:r>
              <a:rPr lang="es-ES" dirty="0">
                <a:solidFill>
                  <a:schemeClr val="tx1">
                    <a:lumMod val="75000"/>
                    <a:lumOff val="25000"/>
                  </a:schemeClr>
                </a:solidFill>
              </a:rPr>
              <a:t>que permita la complementación de los </a:t>
            </a:r>
          </a:p>
          <a:p>
            <a:pPr>
              <a:spcAft>
                <a:spcPts val="1000"/>
              </a:spcAft>
            </a:pPr>
            <a:r>
              <a:rPr lang="es-ES" dirty="0">
                <a:solidFill>
                  <a:schemeClr val="tx1">
                    <a:lumMod val="75000"/>
                    <a:lumOff val="25000"/>
                  </a:schemeClr>
                </a:solidFill>
              </a:rPr>
              <a:t>      procesos que desarrollen los aprendices dentro del gimnasio </a:t>
            </a:r>
          </a:p>
          <a:p>
            <a:pPr>
              <a:spcAft>
                <a:spcPts val="1000"/>
              </a:spcAft>
            </a:pPr>
            <a:r>
              <a:rPr lang="es-ES" dirty="0">
                <a:solidFill>
                  <a:schemeClr val="tx1">
                    <a:lumMod val="75000"/>
                    <a:lumOff val="25000"/>
                  </a:schemeClr>
                </a:solidFill>
              </a:rPr>
              <a:t>      (actividades a desarrollar, sistema de comunicación de novedades, </a:t>
            </a:r>
          </a:p>
          <a:p>
            <a:pPr>
              <a:spcAft>
                <a:spcPts val="1800"/>
              </a:spcAft>
            </a:pPr>
            <a:r>
              <a:rPr lang="es-ES" dirty="0">
                <a:solidFill>
                  <a:schemeClr val="tx1">
                    <a:lumMod val="75000"/>
                    <a:lumOff val="25000"/>
                  </a:schemeClr>
                </a:solidFill>
              </a:rPr>
              <a:t>      sistema de comunicación hábitos complementarios, etc.).</a:t>
            </a:r>
          </a:p>
          <a:p>
            <a:pPr marL="342900" indent="-342900">
              <a:spcAft>
                <a:spcPts val="1000"/>
              </a:spcAft>
              <a:buFont typeface="Arial" panose="020B0604020202020204" pitchFamily="34" charset="0"/>
              <a:buChar char="•"/>
            </a:pPr>
            <a:r>
              <a:rPr lang="es-ES" b="1" u="sng" dirty="0">
                <a:solidFill>
                  <a:schemeClr val="tx1">
                    <a:lumMod val="75000"/>
                    <a:lumOff val="25000"/>
                  </a:schemeClr>
                </a:solidFill>
              </a:rPr>
              <a:t>Realizar pruebas de funcionalidad</a:t>
            </a:r>
            <a:r>
              <a:rPr lang="es-ES" b="1" dirty="0">
                <a:solidFill>
                  <a:schemeClr val="tx1">
                    <a:lumMod val="75000"/>
                    <a:lumOff val="25000"/>
                  </a:schemeClr>
                </a:solidFill>
              </a:rPr>
              <a:t> </a:t>
            </a:r>
            <a:r>
              <a:rPr lang="es-ES" dirty="0">
                <a:solidFill>
                  <a:schemeClr val="tx1">
                    <a:lumMod val="75000"/>
                    <a:lumOff val="25000"/>
                  </a:schemeClr>
                </a:solidFill>
              </a:rPr>
              <a:t>al sistema de información </a:t>
            </a:r>
          </a:p>
          <a:p>
            <a:pPr>
              <a:spcAft>
                <a:spcPts val="1800"/>
              </a:spcAft>
            </a:pPr>
            <a:r>
              <a:rPr lang="es-ES" dirty="0">
                <a:solidFill>
                  <a:schemeClr val="tx1">
                    <a:lumMod val="75000"/>
                    <a:lumOff val="25000"/>
                  </a:schemeClr>
                </a:solidFill>
              </a:rPr>
              <a:t>      propuesto.</a:t>
            </a:r>
            <a:endParaRPr lang="es-ES" dirty="0">
              <a:solidFill>
                <a:schemeClr val="tx1">
                  <a:lumMod val="75000"/>
                  <a:lumOff val="25000"/>
                </a:schemeClr>
              </a:solidFill>
              <a:cs typeface="Calibri"/>
            </a:endParaRPr>
          </a:p>
          <a:p>
            <a:pPr marL="342900" indent="-342900">
              <a:spcAft>
                <a:spcPts val="1000"/>
              </a:spcAft>
              <a:buFont typeface="Arial" panose="020B0604020202020204" pitchFamily="34" charset="0"/>
              <a:buChar char="•"/>
            </a:pPr>
            <a:r>
              <a:rPr lang="es-ES" b="1" u="sng" dirty="0">
                <a:solidFill>
                  <a:schemeClr val="tx1">
                    <a:lumMod val="75000"/>
                    <a:lumOff val="25000"/>
                  </a:schemeClr>
                </a:solidFill>
              </a:rPr>
              <a:t>Implementar</a:t>
            </a:r>
            <a:r>
              <a:rPr lang="es-ES" dirty="0">
                <a:solidFill>
                  <a:schemeClr val="tx1">
                    <a:lumMod val="75000"/>
                    <a:lumOff val="25000"/>
                  </a:schemeClr>
                </a:solidFill>
              </a:rPr>
              <a:t> el sistema en el CEET (en la medida de lo posible).</a:t>
            </a:r>
            <a:endParaRPr lang="es-ES" dirty="0">
              <a:solidFill>
                <a:schemeClr val="tx1">
                  <a:lumMod val="75000"/>
                  <a:lumOff val="25000"/>
                </a:schemeClr>
              </a:solidFill>
              <a:cs typeface="Calibri"/>
            </a:endParaRPr>
          </a:p>
        </p:txBody>
      </p:sp>
    </p:spTree>
    <p:extLst>
      <p:ext uri="{BB962C8B-B14F-4D97-AF65-F5344CB8AC3E}">
        <p14:creationId xmlns:p14="http://schemas.microsoft.com/office/powerpoint/2010/main" val="36949034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Ficha técnica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261EAC72-E263-49F0-9309-0969BE597364}"/>
              </a:ext>
            </a:extLst>
          </p:cNvPr>
          <p:cNvSpPr txBox="1"/>
          <p:nvPr/>
        </p:nvSpPr>
        <p:spPr>
          <a:xfrm>
            <a:off x="338469" y="1317177"/>
            <a:ext cx="4478079"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Requisitos del sistema (clientes/aprendices)</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pic>
        <p:nvPicPr>
          <p:cNvPr id="7" name="Imagen 6">
            <a:extLst>
              <a:ext uri="{FF2B5EF4-FFF2-40B4-BE49-F238E27FC236}">
                <a16:creationId xmlns:a16="http://schemas.microsoft.com/office/drawing/2014/main" id="{841FD94B-50D4-46C2-9CC2-722DCE053BE3}"/>
              </a:ext>
            </a:extLst>
          </p:cNvPr>
          <p:cNvPicPr>
            <a:picLocks noChangeAspect="1"/>
          </p:cNvPicPr>
          <p:nvPr/>
        </p:nvPicPr>
        <p:blipFill>
          <a:blip r:embed="rId3"/>
          <a:srcRect/>
          <a:stretch/>
        </p:blipFill>
        <p:spPr>
          <a:xfrm>
            <a:off x="402261" y="2133507"/>
            <a:ext cx="4360357" cy="1441801"/>
          </a:xfrm>
          <a:prstGeom prst="rect">
            <a:avLst/>
          </a:prstGeom>
        </p:spPr>
      </p:pic>
      <p:sp>
        <p:nvSpPr>
          <p:cNvPr id="10" name="CuadroTexto 9">
            <a:extLst>
              <a:ext uri="{FF2B5EF4-FFF2-40B4-BE49-F238E27FC236}">
                <a16:creationId xmlns:a16="http://schemas.microsoft.com/office/drawing/2014/main" id="{1454C330-39E5-4279-8A9A-D10500C06E94}"/>
              </a:ext>
            </a:extLst>
          </p:cNvPr>
          <p:cNvSpPr txBox="1"/>
          <p:nvPr/>
        </p:nvSpPr>
        <p:spPr>
          <a:xfrm>
            <a:off x="5380074" y="2050100"/>
            <a:ext cx="3423684" cy="355290"/>
          </a:xfrm>
          <a:prstGeom prst="rect">
            <a:avLst/>
          </a:prstGeom>
          <a:noFill/>
        </p:spPr>
        <p:txBody>
          <a:bodyPr wrap="square" rtlCol="0">
            <a:spAutoFit/>
          </a:bodyPr>
          <a:lstStyle/>
          <a:p>
            <a:pPr algn="ctr">
              <a:lnSpc>
                <a:spcPct val="150000"/>
              </a:lnSpc>
            </a:pPr>
            <a:r>
              <a:rPr lang="es-ES" sz="1300" i="1" dirty="0">
                <a:effectLst/>
                <a:latin typeface="Cambria" panose="02040503050406030204" pitchFamily="18" charset="0"/>
                <a:ea typeface="Cambria" panose="02040503050406030204" pitchFamily="18" charset="0"/>
              </a:rPr>
              <a:t>Análisis comparativo y estimación de costo</a:t>
            </a:r>
            <a:endParaRPr lang="es-ES" sz="1300" i="1"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1" name="CuadroTexto 10">
            <a:extLst>
              <a:ext uri="{FF2B5EF4-FFF2-40B4-BE49-F238E27FC236}">
                <a16:creationId xmlns:a16="http://schemas.microsoft.com/office/drawing/2014/main" id="{9A5B9947-4BD0-4197-9BC2-9ABE2E00A8B7}"/>
              </a:ext>
            </a:extLst>
          </p:cNvPr>
          <p:cNvSpPr txBox="1"/>
          <p:nvPr/>
        </p:nvSpPr>
        <p:spPr>
          <a:xfrm>
            <a:off x="5380074" y="1305998"/>
            <a:ext cx="3343940" cy="416011"/>
          </a:xfrm>
          <a:prstGeom prst="rect">
            <a:avLst/>
          </a:prstGeom>
          <a:noFill/>
        </p:spPr>
        <p:txBody>
          <a:bodyPr wrap="square" rtlCol="0">
            <a:spAutoFit/>
          </a:bodyPr>
          <a:lstStyle/>
          <a:p>
            <a:pPr algn="ctr">
              <a:lnSpc>
                <a:spcPct val="150000"/>
              </a:lnSpc>
            </a:pPr>
            <a:r>
              <a:rPr lang="es-CO" sz="1600" b="1" dirty="0">
                <a:effectLst/>
                <a:latin typeface="Cambria" panose="02040503050406030204" pitchFamily="18" charset="0"/>
                <a:ea typeface="Cambria" panose="02040503050406030204" pitchFamily="18" charset="0"/>
              </a:rPr>
              <a:t>Diagnóstico hardware y software</a:t>
            </a:r>
            <a:endParaRPr lang="es-ES"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2" name="CuadroTexto 11">
            <a:extLst>
              <a:ext uri="{FF2B5EF4-FFF2-40B4-BE49-F238E27FC236}">
                <a16:creationId xmlns:a16="http://schemas.microsoft.com/office/drawing/2014/main" id="{07761BFD-C6AF-4A6E-8829-1AAD82BDC8FF}"/>
              </a:ext>
            </a:extLst>
          </p:cNvPr>
          <p:cNvSpPr txBox="1"/>
          <p:nvPr/>
        </p:nvSpPr>
        <p:spPr>
          <a:xfrm>
            <a:off x="5470143" y="2610302"/>
            <a:ext cx="3208153" cy="1076641"/>
          </a:xfrm>
          <a:prstGeom prst="rect">
            <a:avLst/>
          </a:prstGeom>
          <a:noFill/>
        </p:spPr>
        <p:txBody>
          <a:bodyPr wrap="square" rtlCol="0">
            <a:spAutoFit/>
          </a:bodyPr>
          <a:lstStyle/>
          <a:p>
            <a:pPr algn="ctr">
              <a:lnSpc>
                <a:spcPct val="150000"/>
              </a:lnSpc>
            </a:pPr>
            <a:r>
              <a:rPr lang="es-ES" sz="1100" dirty="0">
                <a:effectLst/>
                <a:latin typeface="Cambria" panose="02040503050406030204" pitchFamily="18" charset="0"/>
                <a:ea typeface="Cambria" panose="02040503050406030204" pitchFamily="18" charset="0"/>
              </a:rPr>
              <a:t>En este caso, los aprendices tendrán que obtener los equipos por sus propios medios (a no ser que se encuentren en el Sena y allí se les brinden dispositivos).</a:t>
            </a:r>
            <a:endParaRPr lang="es-ES" sz="1200"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13" name="Rectángulo 12">
            <a:extLst>
              <a:ext uri="{FF2B5EF4-FFF2-40B4-BE49-F238E27FC236}">
                <a16:creationId xmlns:a16="http://schemas.microsoft.com/office/drawing/2014/main" id="{16937EEF-C999-4097-8C4C-5CB938472EA7}"/>
              </a:ext>
            </a:extLst>
          </p:cNvPr>
          <p:cNvSpPr/>
          <p:nvPr/>
        </p:nvSpPr>
        <p:spPr>
          <a:xfrm rot="5400000">
            <a:off x="3239901" y="3044467"/>
            <a:ext cx="3752959" cy="45719"/>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7098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prstClr val="black">
                    <a:lumMod val="75000"/>
                    <a:lumOff val="25000"/>
                  </a:prstClr>
                </a:solidFill>
                <a:effectLst/>
                <a:uLnTx/>
                <a:uFillTx/>
                <a:latin typeface="Calibri"/>
                <a:ea typeface="+mn-ea"/>
                <a:cs typeface="+mn-cs"/>
              </a:rPr>
              <a:t>Sistema de control de versiones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614A7C01-9CDC-4A13-8180-F93B8ECECB93}"/>
              </a:ext>
            </a:extLst>
          </p:cNvPr>
          <p:cNvSpPr txBox="1"/>
          <p:nvPr/>
        </p:nvSpPr>
        <p:spPr>
          <a:xfrm>
            <a:off x="1010649" y="1134888"/>
            <a:ext cx="7122701" cy="805990"/>
          </a:xfrm>
          <a:prstGeom prst="rect">
            <a:avLst/>
          </a:prstGeom>
          <a:noFill/>
        </p:spPr>
        <p:txBody>
          <a:bodyPr wrap="square" rtlCol="0">
            <a:spAutoFit/>
          </a:bodyPr>
          <a:lstStyle/>
          <a:p>
            <a:pPr algn="ctr">
              <a:spcAft>
                <a:spcPts val="500"/>
              </a:spcAft>
            </a:pPr>
            <a:r>
              <a:rPr lang="es-ES" dirty="0">
                <a:solidFill>
                  <a:schemeClr val="tx1">
                    <a:lumMod val="75000"/>
                    <a:lumOff val="25000"/>
                  </a:schemeClr>
                </a:solidFill>
              </a:rPr>
              <a:t>El repositorio con las correspondientes evidencias se encuentran en:</a:t>
            </a:r>
          </a:p>
          <a:p>
            <a:pPr algn="ctr">
              <a:lnSpc>
                <a:spcPct val="150000"/>
              </a:lnSpc>
              <a:spcAft>
                <a:spcPts val="1200"/>
              </a:spcAft>
            </a:pPr>
            <a:r>
              <a:rPr lang="es-ES" dirty="0">
                <a:solidFill>
                  <a:schemeClr val="tx1">
                    <a:lumMod val="75000"/>
                    <a:lumOff val="25000"/>
                  </a:schemeClr>
                </a:solidFill>
                <a:hlinkClick r:id="rId2"/>
              </a:rPr>
              <a:t>https://github.com/marcooolfoxygamer/Proyecto-GymSenApp.git</a:t>
            </a:r>
            <a:endParaRPr lang="es-ES" dirty="0">
              <a:solidFill>
                <a:schemeClr val="tx1">
                  <a:lumMod val="75000"/>
                  <a:lumOff val="25000"/>
                </a:schemeClr>
              </a:solidFill>
            </a:endParaRPr>
          </a:p>
        </p:txBody>
      </p:sp>
      <p:pic>
        <p:nvPicPr>
          <p:cNvPr id="6" name="Imagen 5">
            <a:extLst>
              <a:ext uri="{FF2B5EF4-FFF2-40B4-BE49-F238E27FC236}">
                <a16:creationId xmlns:a16="http://schemas.microsoft.com/office/drawing/2014/main" id="{A185F102-3251-48C3-817B-2543A763DF42}"/>
              </a:ext>
            </a:extLst>
          </p:cNvPr>
          <p:cNvPicPr>
            <a:picLocks noChangeAspect="1"/>
          </p:cNvPicPr>
          <p:nvPr/>
        </p:nvPicPr>
        <p:blipFill rotWithShape="1">
          <a:blip r:embed="rId3"/>
          <a:srcRect l="675" r="734"/>
          <a:stretch/>
        </p:blipFill>
        <p:spPr>
          <a:xfrm>
            <a:off x="1364802" y="2233828"/>
            <a:ext cx="6414394" cy="2378385"/>
          </a:xfrm>
          <a:prstGeom prst="rect">
            <a:avLst/>
          </a:prstGeom>
        </p:spPr>
      </p:pic>
    </p:spTree>
    <p:extLst>
      <p:ext uri="{BB962C8B-B14F-4D97-AF65-F5344CB8AC3E}">
        <p14:creationId xmlns:p14="http://schemas.microsoft.com/office/powerpoint/2010/main" val="2089237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Objetivos específicos del sistema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54273478-261F-37D1-FA0F-63CA24222DA4}"/>
              </a:ext>
            </a:extLst>
          </p:cNvPr>
          <p:cNvSpPr txBox="1"/>
          <p:nvPr/>
        </p:nvSpPr>
        <p:spPr>
          <a:xfrm>
            <a:off x="986581" y="1102204"/>
            <a:ext cx="7122701" cy="3282950"/>
          </a:xfrm>
          <a:prstGeom prst="rect">
            <a:avLst/>
          </a:prstGeom>
          <a:noFill/>
        </p:spPr>
        <p:txBody>
          <a:bodyPr wrap="square" lIns="91440" tIns="45720" rIns="91440" bIns="45720" rtlCol="0" anchor="t">
            <a:spAutoFit/>
          </a:bodyPr>
          <a:lstStyle/>
          <a:p>
            <a:pPr marL="342900" indent="-342900">
              <a:spcAft>
                <a:spcPts val="800"/>
              </a:spcAft>
              <a:buFont typeface="Arial" panose="020B0604020202020204" pitchFamily="34" charset="0"/>
              <a:buChar char="•"/>
            </a:pPr>
            <a:r>
              <a:rPr lang="es-ES" dirty="0">
                <a:solidFill>
                  <a:schemeClr val="tx1">
                    <a:lumMod val="75000"/>
                    <a:lumOff val="25000"/>
                  </a:schemeClr>
                </a:solidFill>
              </a:rPr>
              <a:t>Permitir que el usuario (aprendiz) esté informado sobre los cambios </a:t>
            </a:r>
          </a:p>
          <a:p>
            <a:pPr>
              <a:spcAft>
                <a:spcPts val="1800"/>
              </a:spcAft>
            </a:pPr>
            <a:r>
              <a:rPr lang="es-ES" dirty="0">
                <a:solidFill>
                  <a:schemeClr val="tx1">
                    <a:lumMod val="75000"/>
                    <a:lumOff val="25000"/>
                  </a:schemeClr>
                </a:solidFill>
              </a:rPr>
              <a:t>       y/o situaciones que se efectúen en el gimnasio a través de </a:t>
            </a:r>
            <a:r>
              <a:rPr lang="es-ES" b="1" u="sng" dirty="0">
                <a:solidFill>
                  <a:schemeClr val="tx1">
                    <a:lumMod val="75000"/>
                    <a:lumOff val="25000"/>
                  </a:schemeClr>
                </a:solidFill>
              </a:rPr>
              <a:t>anuncios</a:t>
            </a:r>
            <a:r>
              <a:rPr lang="es-ES" dirty="0">
                <a:solidFill>
                  <a:schemeClr val="tx1">
                    <a:lumMod val="75000"/>
                    <a:lumOff val="25000"/>
                  </a:schemeClr>
                </a:solidFill>
              </a:rPr>
              <a:t>. </a:t>
            </a:r>
          </a:p>
          <a:p>
            <a:pPr marL="342900" indent="-342900">
              <a:spcAft>
                <a:spcPts val="800"/>
              </a:spcAft>
              <a:buFont typeface="Arial" panose="020B0604020202020204" pitchFamily="34" charset="0"/>
              <a:buChar char="•"/>
            </a:pPr>
            <a:r>
              <a:rPr lang="es-ES" dirty="0">
                <a:solidFill>
                  <a:schemeClr val="tx1">
                    <a:lumMod val="75000"/>
                    <a:lumOff val="25000"/>
                  </a:schemeClr>
                </a:solidFill>
              </a:rPr>
              <a:t>Crear un espacio en el que los aprendices puedan informarse sobre</a:t>
            </a:r>
          </a:p>
          <a:p>
            <a:pPr>
              <a:spcAft>
                <a:spcPts val="800"/>
              </a:spcAft>
            </a:pPr>
            <a:r>
              <a:rPr lang="es-ES" dirty="0">
                <a:solidFill>
                  <a:schemeClr val="tx1">
                    <a:lumMod val="75000"/>
                    <a:lumOff val="25000"/>
                  </a:schemeClr>
                </a:solidFill>
              </a:rPr>
              <a:t>       </a:t>
            </a:r>
            <a:r>
              <a:rPr lang="es-ES" b="1" u="sng" dirty="0">
                <a:solidFill>
                  <a:schemeClr val="tx1">
                    <a:lumMod val="75000"/>
                    <a:lumOff val="25000"/>
                  </a:schemeClr>
                </a:solidFill>
              </a:rPr>
              <a:t>complementos a sus rutinas de ejercicios</a:t>
            </a:r>
            <a:r>
              <a:rPr lang="es-ES" b="1" dirty="0">
                <a:solidFill>
                  <a:schemeClr val="tx1">
                    <a:lumMod val="75000"/>
                    <a:lumOff val="25000"/>
                  </a:schemeClr>
                </a:solidFill>
              </a:rPr>
              <a:t> </a:t>
            </a:r>
            <a:r>
              <a:rPr lang="es-ES" dirty="0">
                <a:solidFill>
                  <a:schemeClr val="tx1">
                    <a:lumMod val="75000"/>
                    <a:lumOff val="25000"/>
                  </a:schemeClr>
                </a:solidFill>
              </a:rPr>
              <a:t>con el fin de que obtengan </a:t>
            </a:r>
          </a:p>
          <a:p>
            <a:pPr>
              <a:spcAft>
                <a:spcPts val="800"/>
              </a:spcAft>
            </a:pPr>
            <a:r>
              <a:rPr lang="es-ES" dirty="0">
                <a:solidFill>
                  <a:schemeClr val="tx1">
                    <a:lumMod val="75000"/>
                    <a:lumOff val="25000"/>
                  </a:schemeClr>
                </a:solidFill>
              </a:rPr>
              <a:t>       mejores resultados con las actividades que desarrollen dentro del </a:t>
            </a:r>
          </a:p>
          <a:p>
            <a:pPr>
              <a:spcAft>
                <a:spcPts val="1800"/>
              </a:spcAft>
            </a:pPr>
            <a:r>
              <a:rPr lang="es-ES" dirty="0">
                <a:solidFill>
                  <a:schemeClr val="tx1">
                    <a:lumMod val="75000"/>
                    <a:lumOff val="25000"/>
                  </a:schemeClr>
                </a:solidFill>
              </a:rPr>
              <a:t>       establecimiento.</a:t>
            </a:r>
            <a:endParaRPr lang="es-ES" dirty="0">
              <a:solidFill>
                <a:schemeClr val="tx1">
                  <a:lumMod val="75000"/>
                  <a:lumOff val="25000"/>
                </a:schemeClr>
              </a:solidFill>
              <a:cs typeface="Calibri"/>
            </a:endParaRPr>
          </a:p>
          <a:p>
            <a:pPr marL="342900" indent="-342900">
              <a:spcAft>
                <a:spcPts val="800"/>
              </a:spcAft>
              <a:buFont typeface="Arial" panose="020B0604020202020204" pitchFamily="34" charset="0"/>
              <a:buChar char="•"/>
            </a:pPr>
            <a:r>
              <a:rPr lang="es-ES" dirty="0">
                <a:solidFill>
                  <a:schemeClr val="tx1">
                    <a:lumMod val="75000"/>
                    <a:lumOff val="25000"/>
                  </a:schemeClr>
                </a:solidFill>
              </a:rPr>
              <a:t>Brindar un espacio en donde el aprendiz se pueda </a:t>
            </a:r>
            <a:r>
              <a:rPr lang="es-ES" b="1" u="sng" dirty="0">
                <a:solidFill>
                  <a:schemeClr val="tx1">
                    <a:lumMod val="75000"/>
                    <a:lumOff val="25000"/>
                  </a:schemeClr>
                </a:solidFill>
              </a:rPr>
              <a:t>registrar dentro del </a:t>
            </a:r>
          </a:p>
          <a:p>
            <a:pPr>
              <a:spcAft>
                <a:spcPts val="800"/>
              </a:spcAft>
            </a:pPr>
            <a:r>
              <a:rPr lang="es-ES" dirty="0">
                <a:solidFill>
                  <a:schemeClr val="tx1">
                    <a:lumMod val="75000"/>
                    <a:lumOff val="25000"/>
                  </a:schemeClr>
                </a:solidFill>
              </a:rPr>
              <a:t>       </a:t>
            </a:r>
            <a:r>
              <a:rPr lang="es-ES" b="1" u="sng" dirty="0">
                <a:solidFill>
                  <a:schemeClr val="tx1">
                    <a:lumMod val="75000"/>
                    <a:lumOff val="25000"/>
                  </a:schemeClr>
                </a:solidFill>
              </a:rPr>
              <a:t>sistema</a:t>
            </a:r>
            <a:r>
              <a:rPr lang="es-ES" dirty="0">
                <a:solidFill>
                  <a:schemeClr val="tx1">
                    <a:lumMod val="75000"/>
                    <a:lumOff val="25000"/>
                  </a:schemeClr>
                </a:solidFill>
              </a:rPr>
              <a:t>, así como pueda ingresar los datos médicos necesarios.</a:t>
            </a:r>
            <a:endParaRPr lang="es-ES" dirty="0">
              <a:solidFill>
                <a:schemeClr val="tx1">
                  <a:lumMod val="75000"/>
                  <a:lumOff val="25000"/>
                </a:schemeClr>
              </a:solidFill>
              <a:cs typeface="Calibri"/>
            </a:endParaRPr>
          </a:p>
        </p:txBody>
      </p:sp>
    </p:spTree>
    <p:extLst>
      <p:ext uri="{BB962C8B-B14F-4D97-AF65-F5344CB8AC3E}">
        <p14:creationId xmlns:p14="http://schemas.microsoft.com/office/powerpoint/2010/main" val="51677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Objetivos específicos del sistema</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54273478-261F-37D1-FA0F-63CA24222DA4}"/>
              </a:ext>
            </a:extLst>
          </p:cNvPr>
          <p:cNvSpPr txBox="1"/>
          <p:nvPr/>
        </p:nvSpPr>
        <p:spPr>
          <a:xfrm>
            <a:off x="986581" y="1102204"/>
            <a:ext cx="7122701" cy="3508653"/>
          </a:xfrm>
          <a:prstGeom prst="rect">
            <a:avLst/>
          </a:prstGeom>
          <a:noFill/>
        </p:spPr>
        <p:txBody>
          <a:bodyPr wrap="square" lIns="91440" tIns="45720" rIns="91440" bIns="45720" rtlCol="0" anchor="t">
            <a:spAutoFit/>
          </a:bodyPr>
          <a:lstStyle/>
          <a:p>
            <a:pPr marL="342900" indent="-342900">
              <a:spcAft>
                <a:spcPts val="1200"/>
              </a:spcAft>
              <a:buFont typeface="Arial" panose="020B0604020202020204" pitchFamily="34" charset="0"/>
              <a:buChar char="•"/>
            </a:pPr>
            <a:r>
              <a:rPr lang="es-ES" dirty="0">
                <a:solidFill>
                  <a:schemeClr val="tx1">
                    <a:lumMod val="75000"/>
                    <a:lumOff val="25000"/>
                  </a:schemeClr>
                </a:solidFill>
              </a:rPr>
              <a:t>Brindar un espacio de </a:t>
            </a:r>
            <a:r>
              <a:rPr lang="es-ES" b="1" u="sng" dirty="0">
                <a:solidFill>
                  <a:schemeClr val="tx1">
                    <a:lumMod val="75000"/>
                    <a:lumOff val="25000"/>
                  </a:schemeClr>
                </a:solidFill>
              </a:rPr>
              <a:t>cuenta propia</a:t>
            </a:r>
            <a:r>
              <a:rPr lang="es-ES" b="1" dirty="0">
                <a:solidFill>
                  <a:schemeClr val="tx1">
                    <a:lumMod val="75000"/>
                    <a:lumOff val="25000"/>
                  </a:schemeClr>
                </a:solidFill>
              </a:rPr>
              <a:t> </a:t>
            </a:r>
            <a:r>
              <a:rPr lang="es-ES" dirty="0">
                <a:solidFill>
                  <a:schemeClr val="tx1">
                    <a:lumMod val="75000"/>
                    <a:lumOff val="25000"/>
                  </a:schemeClr>
                </a:solidFill>
              </a:rPr>
              <a:t>(teniendo en cuenta haberse </a:t>
            </a:r>
          </a:p>
          <a:p>
            <a:pPr>
              <a:spcAft>
                <a:spcPts val="1200"/>
              </a:spcAft>
            </a:pPr>
            <a:r>
              <a:rPr lang="es-ES" dirty="0">
                <a:solidFill>
                  <a:schemeClr val="tx1">
                    <a:lumMod val="75000"/>
                    <a:lumOff val="25000"/>
                  </a:schemeClr>
                </a:solidFill>
              </a:rPr>
              <a:t>       registrado), para así acceder a funcionalidades especiales, a la vez que </a:t>
            </a:r>
          </a:p>
          <a:p>
            <a:pPr>
              <a:spcAft>
                <a:spcPts val="1200"/>
              </a:spcAft>
            </a:pPr>
            <a:r>
              <a:rPr lang="es-ES" dirty="0">
                <a:solidFill>
                  <a:schemeClr val="tx1">
                    <a:lumMod val="75000"/>
                    <a:lumOff val="25000"/>
                  </a:schemeClr>
                </a:solidFill>
              </a:rPr>
              <a:t>       se facilita el control de las personas que tienen acceso al gimnasio.</a:t>
            </a:r>
          </a:p>
          <a:p>
            <a:pPr marL="342900" indent="-342900">
              <a:spcAft>
                <a:spcPts val="1200"/>
              </a:spcAft>
              <a:buFont typeface="Arial" panose="020B0604020202020204" pitchFamily="34" charset="0"/>
              <a:buChar char="•"/>
            </a:pPr>
            <a:r>
              <a:rPr lang="es-ES" dirty="0">
                <a:solidFill>
                  <a:schemeClr val="tx1">
                    <a:lumMod val="75000"/>
                    <a:lumOff val="25000"/>
                  </a:schemeClr>
                </a:solidFill>
              </a:rPr>
              <a:t>Crear un espacio en donde los aprendices podrán ver </a:t>
            </a:r>
            <a:r>
              <a:rPr lang="es-ES" b="1" u="sng" dirty="0">
                <a:solidFill>
                  <a:schemeClr val="tx1">
                    <a:lumMod val="75000"/>
                    <a:lumOff val="25000"/>
                  </a:schemeClr>
                </a:solidFill>
              </a:rPr>
              <a:t>opciones de </a:t>
            </a:r>
          </a:p>
          <a:p>
            <a:pPr>
              <a:spcAft>
                <a:spcPts val="1200"/>
              </a:spcAft>
            </a:pPr>
            <a:r>
              <a:rPr lang="es-ES" dirty="0">
                <a:solidFill>
                  <a:schemeClr val="tx1">
                    <a:lumMod val="75000"/>
                    <a:lumOff val="25000"/>
                  </a:schemeClr>
                </a:solidFill>
              </a:rPr>
              <a:t>       </a:t>
            </a:r>
            <a:r>
              <a:rPr lang="es-ES" b="1" u="sng" dirty="0">
                <a:solidFill>
                  <a:schemeClr val="tx1">
                    <a:lumMod val="75000"/>
                    <a:lumOff val="25000"/>
                  </a:schemeClr>
                </a:solidFill>
              </a:rPr>
              <a:t>ejercicios que puedan hacer por músculo</a:t>
            </a:r>
            <a:r>
              <a:rPr lang="es-ES" dirty="0">
                <a:solidFill>
                  <a:schemeClr val="tx1">
                    <a:lumMod val="75000"/>
                    <a:lumOff val="25000"/>
                  </a:schemeClr>
                </a:solidFill>
              </a:rPr>
              <a:t>, contribuyendo a su </a:t>
            </a:r>
          </a:p>
          <a:p>
            <a:pPr>
              <a:spcAft>
                <a:spcPts val="1200"/>
              </a:spcAft>
            </a:pPr>
            <a:r>
              <a:rPr lang="es-ES" dirty="0">
                <a:solidFill>
                  <a:schemeClr val="tx1">
                    <a:lumMod val="75000"/>
                    <a:lumOff val="25000"/>
                  </a:schemeClr>
                </a:solidFill>
              </a:rPr>
              <a:t>       aprovechamiento de las instalaciones del gimnasio.</a:t>
            </a:r>
            <a:endParaRPr lang="es-ES" dirty="0">
              <a:solidFill>
                <a:schemeClr val="tx1">
                  <a:lumMod val="75000"/>
                  <a:lumOff val="25000"/>
                </a:schemeClr>
              </a:solidFill>
              <a:cs typeface="Calibri"/>
            </a:endParaRPr>
          </a:p>
          <a:p>
            <a:pPr marL="342900" indent="-342900">
              <a:buFont typeface="Arial" panose="020B0604020202020204" pitchFamily="34" charset="0"/>
              <a:buChar char="•"/>
            </a:pPr>
            <a:r>
              <a:rPr lang="es-ES" dirty="0">
                <a:solidFill>
                  <a:schemeClr val="tx1">
                    <a:lumMod val="75000"/>
                    <a:lumOff val="25000"/>
                  </a:schemeClr>
                </a:solidFill>
              </a:rPr>
              <a:t>Generar un espacio que le brinde al personal encargado del gimnasio, </a:t>
            </a:r>
          </a:p>
          <a:p>
            <a:r>
              <a:rPr lang="es-ES" dirty="0">
                <a:solidFill>
                  <a:schemeClr val="tx1">
                    <a:lumMod val="75000"/>
                    <a:lumOff val="25000"/>
                  </a:schemeClr>
                </a:solidFill>
              </a:rPr>
              <a:t>       una forma más fácil de hacer </a:t>
            </a:r>
            <a:r>
              <a:rPr lang="es-ES" b="1" u="sng" dirty="0">
                <a:solidFill>
                  <a:schemeClr val="tx1">
                    <a:lumMod val="75000"/>
                    <a:lumOff val="25000"/>
                  </a:schemeClr>
                </a:solidFill>
              </a:rPr>
              <a:t>seguimiento a los aprendices</a:t>
            </a:r>
            <a:r>
              <a:rPr lang="es-ES" b="1" dirty="0">
                <a:solidFill>
                  <a:schemeClr val="tx1">
                    <a:lumMod val="75000"/>
                    <a:lumOff val="25000"/>
                  </a:schemeClr>
                </a:solidFill>
              </a:rPr>
              <a:t> </a:t>
            </a:r>
            <a:r>
              <a:rPr lang="es-ES" dirty="0">
                <a:solidFill>
                  <a:schemeClr val="tx1">
                    <a:lumMod val="75000"/>
                    <a:lumOff val="25000"/>
                  </a:schemeClr>
                </a:solidFill>
              </a:rPr>
              <a:t>que </a:t>
            </a:r>
          </a:p>
          <a:p>
            <a:r>
              <a:rPr lang="es-ES" dirty="0">
                <a:solidFill>
                  <a:schemeClr val="tx1">
                    <a:lumMod val="75000"/>
                    <a:lumOff val="25000"/>
                  </a:schemeClr>
                </a:solidFill>
              </a:rPr>
              <a:t>       desarrollan actividades en el establecimiento.</a:t>
            </a:r>
            <a:endParaRPr lang="es-ES" dirty="0">
              <a:solidFill>
                <a:schemeClr val="tx1">
                  <a:lumMod val="75000"/>
                  <a:lumOff val="25000"/>
                </a:schemeClr>
              </a:solidFill>
              <a:cs typeface="Calibri"/>
            </a:endParaRPr>
          </a:p>
        </p:txBody>
      </p:sp>
    </p:spTree>
    <p:extLst>
      <p:ext uri="{BB962C8B-B14F-4D97-AF65-F5344CB8AC3E}">
        <p14:creationId xmlns:p14="http://schemas.microsoft.com/office/powerpoint/2010/main" val="188093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Pregunta problema</a:t>
            </a:r>
          </a:p>
        </p:txBody>
      </p:sp>
      <p:sp>
        <p:nvSpPr>
          <p:cNvPr id="4" name="CuadroTexto 3">
            <a:extLst>
              <a:ext uri="{FF2B5EF4-FFF2-40B4-BE49-F238E27FC236}">
                <a16:creationId xmlns:a16="http://schemas.microsoft.com/office/drawing/2014/main" id="{9D099644-7C07-0B4F-6B2C-F8152E5F7122}"/>
              </a:ext>
            </a:extLst>
          </p:cNvPr>
          <p:cNvSpPr txBox="1"/>
          <p:nvPr/>
        </p:nvSpPr>
        <p:spPr>
          <a:xfrm>
            <a:off x="986581" y="1000976"/>
            <a:ext cx="7122701" cy="2542363"/>
          </a:xfrm>
          <a:prstGeom prst="rect">
            <a:avLst/>
          </a:prstGeom>
          <a:noFill/>
        </p:spPr>
        <p:txBody>
          <a:bodyPr wrap="square" rtlCol="0">
            <a:spAutoFit/>
          </a:bodyPr>
          <a:lstStyle/>
          <a:p>
            <a:pPr algn="ctr">
              <a:lnSpc>
                <a:spcPct val="150000"/>
              </a:lnSpc>
            </a:pPr>
            <a:r>
              <a:rPr lang="es-ES" dirty="0">
                <a:solidFill>
                  <a:schemeClr val="tx1">
                    <a:lumMod val="75000"/>
                    <a:lumOff val="25000"/>
                  </a:schemeClr>
                </a:solidFill>
              </a:rPr>
              <a:t>¿Cómo ayudar al aprovechamiento de los espacios del gimnasio del CEET, teniendo en cuenta brindarles información oportuna a los aprendices, ayudarlos a que planifiquen mejor lo que desarrollarán en el lugar, así como brindarle al personal indicado la ayuda necesaria para que se les faciliten las tareas que deban cumplir para controlar correctamente el uso de las instalaciones?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369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Planteamiento del problema</a:t>
            </a:r>
          </a:p>
        </p:txBody>
      </p:sp>
      <p:sp>
        <p:nvSpPr>
          <p:cNvPr id="4" name="CuadroTexto 3">
            <a:extLst>
              <a:ext uri="{FF2B5EF4-FFF2-40B4-BE49-F238E27FC236}">
                <a16:creationId xmlns:a16="http://schemas.microsoft.com/office/drawing/2014/main" id="{9D099644-7C07-0B4F-6B2C-F8152E5F7122}"/>
              </a:ext>
            </a:extLst>
          </p:cNvPr>
          <p:cNvSpPr txBox="1"/>
          <p:nvPr/>
        </p:nvSpPr>
        <p:spPr>
          <a:xfrm>
            <a:off x="1078083" y="1114832"/>
            <a:ext cx="6987834" cy="2369880"/>
          </a:xfrm>
          <a:prstGeom prst="rect">
            <a:avLst/>
          </a:prstGeom>
          <a:noFill/>
        </p:spPr>
        <p:txBody>
          <a:bodyPr wrap="square" rtlCol="0">
            <a:spAutoFit/>
          </a:bodyPr>
          <a:lstStyle/>
          <a:p>
            <a:pPr>
              <a:spcAft>
                <a:spcPts val="1800"/>
              </a:spcAft>
            </a:pPr>
            <a:r>
              <a:rPr lang="es-ES" dirty="0">
                <a:solidFill>
                  <a:schemeClr val="tx1">
                    <a:lumMod val="75000"/>
                    <a:lumOff val="25000"/>
                  </a:schemeClr>
                </a:solidFill>
              </a:rPr>
              <a:t>El problema radica en tres puntos:</a:t>
            </a:r>
          </a:p>
          <a:p>
            <a:pPr>
              <a:spcAft>
                <a:spcPts val="1200"/>
              </a:spcAft>
            </a:pPr>
            <a:r>
              <a:rPr lang="es-ES" b="1" dirty="0">
                <a:solidFill>
                  <a:srgbClr val="FF0000"/>
                </a:solidFill>
              </a:rPr>
              <a:t>·</a:t>
            </a:r>
            <a:r>
              <a:rPr lang="es-ES" dirty="0">
                <a:solidFill>
                  <a:schemeClr val="tx1">
                    <a:lumMod val="75000"/>
                    <a:lumOff val="25000"/>
                  </a:schemeClr>
                </a:solidFill>
              </a:rPr>
              <a:t>  Desinformación de los aprendices.</a:t>
            </a:r>
          </a:p>
          <a:p>
            <a:pPr>
              <a:spcAft>
                <a:spcPts val="300"/>
              </a:spcAft>
            </a:pPr>
            <a:r>
              <a:rPr lang="es-ES" b="1" dirty="0">
                <a:solidFill>
                  <a:srgbClr val="FF0000"/>
                </a:solidFill>
              </a:rPr>
              <a:t>·</a:t>
            </a:r>
            <a:r>
              <a:rPr lang="es-ES" dirty="0">
                <a:solidFill>
                  <a:schemeClr val="tx1">
                    <a:lumMod val="75000"/>
                    <a:lumOff val="25000"/>
                  </a:schemeClr>
                </a:solidFill>
              </a:rPr>
              <a:t>  Poca preparación para desarrollar rutinas de ejercicio claras y </a:t>
            </a:r>
          </a:p>
          <a:p>
            <a:pPr>
              <a:spcAft>
                <a:spcPts val="1200"/>
              </a:spcAft>
            </a:pPr>
            <a:r>
              <a:rPr lang="es-ES" dirty="0">
                <a:solidFill>
                  <a:schemeClr val="tx1">
                    <a:lumMod val="75000"/>
                    <a:lumOff val="25000"/>
                  </a:schemeClr>
                </a:solidFill>
              </a:rPr>
              <a:t>	organizadas.</a:t>
            </a:r>
          </a:p>
          <a:p>
            <a:pPr>
              <a:spcAft>
                <a:spcPts val="300"/>
              </a:spcAft>
            </a:pPr>
            <a:r>
              <a:rPr lang="es-ES" b="1" dirty="0">
                <a:solidFill>
                  <a:srgbClr val="FF0000"/>
                </a:solidFill>
              </a:rPr>
              <a:t>·</a:t>
            </a:r>
            <a:r>
              <a:rPr lang="es-ES" dirty="0">
                <a:solidFill>
                  <a:schemeClr val="tx1">
                    <a:lumMod val="75000"/>
                    <a:lumOff val="25000"/>
                  </a:schemeClr>
                </a:solidFill>
              </a:rPr>
              <a:t>  Poca efectividad en los procesos de control de asistencia a las </a:t>
            </a:r>
          </a:p>
          <a:p>
            <a:pPr>
              <a:spcAft>
                <a:spcPts val="300"/>
              </a:spcAft>
            </a:pPr>
            <a:r>
              <a:rPr lang="es-ES" dirty="0">
                <a:solidFill>
                  <a:schemeClr val="tx1">
                    <a:lumMod val="75000"/>
                    <a:lumOff val="25000"/>
                  </a:schemeClr>
                </a:solidFill>
              </a:rPr>
              <a:t>	instalaciones.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241979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2175</TotalTime>
  <Words>1362</Words>
  <Application>Microsoft Office PowerPoint</Application>
  <PresentationFormat>Presentación en pantalla (16:9)</PresentationFormat>
  <Paragraphs>162</Paragraphs>
  <Slides>52</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52</vt:i4>
      </vt:variant>
    </vt:vector>
  </HeadingPairs>
  <TitlesOfParts>
    <vt:vector size="57" baseType="lpstr">
      <vt:lpstr>Arial</vt:lpstr>
      <vt:lpstr>Calibri</vt:lpstr>
      <vt:lpstr>Cambria</vt:lpstr>
      <vt:lpstr>Tw Cen MT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Marco Antonio Ortíz Ramírez</cp:lastModifiedBy>
  <cp:revision>144</cp:revision>
  <dcterms:created xsi:type="dcterms:W3CDTF">2019-11-27T03:16:21Z</dcterms:created>
  <dcterms:modified xsi:type="dcterms:W3CDTF">2022-11-27T19:12:54Z</dcterms:modified>
</cp:coreProperties>
</file>