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34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39" r:id="rId35"/>
    <p:sldId id="340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6" r:id="rId82"/>
    <p:sldId id="338" r:id="rId8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PH">
                <a:latin typeface="+mn-lt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PH">
                <a:latin typeface="+mn-lt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PH">
                <a:latin typeface="+mn-lt"/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PH">
                <a:latin typeface="+mn-lt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PH">
                <a:latin typeface="+mn-lt"/>
              </a:endParaRP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PH">
                <a:latin typeface="+mn-lt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PH">
                <a:latin typeface="+mn-lt"/>
              </a:endParaRPr>
            </a:p>
          </p:txBody>
        </p:sp>
      </p:grpSp>
      <p:sp>
        <p:nvSpPr>
          <p:cNvPr id="34835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81200"/>
            <a:ext cx="7772400" cy="1143000"/>
          </a:xfr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836" name="Rectangle 2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21"/>
          <p:cNvSpPr>
            <a:spLocks noGrp="1" noChangeArrowheads="1"/>
          </p:cNvSpPr>
          <p:nvPr>
            <p:ph type="dt" sz="quarter" idx="10"/>
          </p:nvPr>
        </p:nvSpPr>
        <p:spPr>
          <a:xfrm>
            <a:off x="439738" y="5989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17" name="Rectangle 2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5313" y="60023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8" name="Rectangle 2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00850" y="5978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8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08700"/>
      </p:ext>
    </p:extLst>
  </p:cSld>
  <p:clrMapOvr>
    <a:masterClrMapping/>
  </p:clrMapOvr>
  <p:transition spd="slow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8963"/>
      </p:ext>
    </p:extLst>
  </p:cSld>
  <p:clrMapOvr>
    <a:masterClrMapping/>
  </p:clrMapOvr>
  <p:transition spd="slow"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37122"/>
      </p:ext>
    </p:extLst>
  </p:cSld>
  <p:clrMapOvr>
    <a:masterClrMapping/>
  </p:clrMapOvr>
  <p:transition spd="slow"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70080"/>
      </p:ext>
    </p:extLst>
  </p:cSld>
  <p:clrMapOvr>
    <a:masterClrMapping/>
  </p:clrMapOvr>
  <p:transition spd="slow"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14083"/>
      </p:ext>
    </p:extLst>
  </p:cSld>
  <p:clrMapOvr>
    <a:masterClrMapping/>
  </p:clrMapOvr>
  <p:transition spd="slow"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6638"/>
      </p:ext>
    </p:extLst>
  </p:cSld>
  <p:clrMapOvr>
    <a:masterClrMapping/>
  </p:clrMapOvr>
  <p:transition spd="slow"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5840"/>
      </p:ext>
    </p:extLst>
  </p:cSld>
  <p:clrMapOvr>
    <a:masterClrMapping/>
  </p:clrMapOvr>
  <p:transition spd="slow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5560"/>
      </p:ext>
    </p:extLst>
  </p:cSld>
  <p:clrMapOvr>
    <a:masterClrMapping/>
  </p:clrMapOvr>
  <p:transition spd="slow"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2692"/>
      </p:ext>
    </p:extLst>
  </p:cSld>
  <p:clrMapOvr>
    <a:masterClrMapping/>
  </p:clrMapOvr>
  <p:transition spd="slow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P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6679"/>
      </p:ext>
    </p:extLst>
  </p:cSld>
  <p:clrMapOvr>
    <a:masterClrMapping/>
  </p:clrMapOvr>
  <p:transition spd="slow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7"/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PH">
                <a:latin typeface="+mn-lt"/>
              </a:endParaRPr>
            </a:p>
          </p:txBody>
        </p: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15363" name="Group 10"/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PH">
                <a:latin typeface="+mn-lt"/>
              </a:endParaRPr>
            </a:p>
          </p:txBody>
        </p:sp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PH">
                <a:latin typeface="+mn-lt"/>
              </a:endParaRPr>
            </a:p>
          </p:txBody>
        </p:sp>
      </p:grpSp>
      <p:grpSp>
        <p:nvGrpSpPr>
          <p:cNvPr id="15364" name="Group 13"/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PH">
                <a:latin typeface="+mn-lt"/>
              </a:endParaRPr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PH">
                <a:latin typeface="+mn-lt"/>
              </a:endParaRPr>
            </a:p>
          </p:txBody>
        </p:sp>
      </p:grpSp>
      <p:grpSp>
        <p:nvGrpSpPr>
          <p:cNvPr id="15365" name="Group 16"/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PH">
                <a:latin typeface="+mn-lt"/>
              </a:endParaRPr>
            </a:p>
          </p:txBody>
        </p: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PH">
                <a:latin typeface="+mn-lt"/>
              </a:endParaRPr>
            </a:p>
          </p:txBody>
        </p:sp>
      </p:grpSp>
      <p:grpSp>
        <p:nvGrpSpPr>
          <p:cNvPr id="15366" name="Group 22"/>
          <p:cNvGrpSpPr>
            <a:grpSpLocks/>
          </p:cNvGrpSpPr>
          <p:nvPr/>
        </p:nvGrpSpPr>
        <p:grpSpPr bwMode="auto">
          <a:xfrm>
            <a:off x="71438" y="176213"/>
            <a:ext cx="8745537" cy="161925"/>
            <a:chOff x="45" y="111"/>
            <a:chExt cx="5509" cy="102"/>
          </a:xfrm>
        </p:grpSpPr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 rot="5400000" flipV="1">
              <a:off x="2850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PH">
                <a:latin typeface="+mn-lt"/>
              </a:endParaRPr>
            </a:p>
          </p:txBody>
        </p:sp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 rot="5400000" flipV="1">
              <a:off x="2781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PH">
                <a:latin typeface="+mn-lt"/>
              </a:endParaRPr>
            </a:p>
          </p:txBody>
        </p:sp>
      </p:grpSp>
      <p:sp>
        <p:nvSpPr>
          <p:cNvPr id="1536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36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81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382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0198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382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8628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 spd="slow">
    <p:cover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32.jp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jpg"/><Relationship Id="rId7" Type="http://schemas.openxmlformats.org/officeDocument/2006/relationships/image" Target="../media/image43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jpg"/><Relationship Id="rId5" Type="http://schemas.openxmlformats.org/officeDocument/2006/relationships/image" Target="../media/image41.jp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jpg"/><Relationship Id="rId4" Type="http://schemas.openxmlformats.org/officeDocument/2006/relationships/image" Target="../media/image6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9096" y="2836164"/>
            <a:ext cx="6864096" cy="1002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7388" y="3194304"/>
            <a:ext cx="701039" cy="428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4938" y="3235579"/>
            <a:ext cx="636270" cy="363855"/>
          </a:xfrm>
          <a:custGeom>
            <a:avLst/>
            <a:gdLst/>
            <a:ahLst/>
            <a:cxnLst/>
            <a:rect l="l" t="t" r="r" b="b"/>
            <a:pathLst>
              <a:path w="636270" h="363854">
                <a:moveTo>
                  <a:pt x="396408" y="285623"/>
                </a:moveTo>
                <a:lnTo>
                  <a:pt x="402603" y="327703"/>
                </a:lnTo>
                <a:lnTo>
                  <a:pt x="461936" y="359620"/>
                </a:lnTo>
                <a:lnTo>
                  <a:pt x="496865" y="363600"/>
                </a:lnTo>
                <a:lnTo>
                  <a:pt x="520935" y="361787"/>
                </a:lnTo>
                <a:lnTo>
                  <a:pt x="543029" y="356330"/>
                </a:lnTo>
                <a:lnTo>
                  <a:pt x="563123" y="347206"/>
                </a:lnTo>
                <a:lnTo>
                  <a:pt x="581193" y="334391"/>
                </a:lnTo>
                <a:lnTo>
                  <a:pt x="592688" y="322453"/>
                </a:lnTo>
                <a:lnTo>
                  <a:pt x="467655" y="322453"/>
                </a:lnTo>
                <a:lnTo>
                  <a:pt x="447486" y="320145"/>
                </a:lnTo>
                <a:lnTo>
                  <a:pt x="428888" y="313229"/>
                </a:lnTo>
                <a:lnTo>
                  <a:pt x="411849" y="301704"/>
                </a:lnTo>
                <a:lnTo>
                  <a:pt x="396408" y="285623"/>
                </a:lnTo>
                <a:close/>
              </a:path>
              <a:path w="636270" h="363854">
                <a:moveTo>
                  <a:pt x="200066" y="0"/>
                </a:moveTo>
                <a:lnTo>
                  <a:pt x="193716" y="0"/>
                </a:lnTo>
                <a:lnTo>
                  <a:pt x="154215" y="3099"/>
                </a:lnTo>
                <a:lnTo>
                  <a:pt x="85167" y="27967"/>
                </a:lnTo>
                <a:lnTo>
                  <a:pt x="31257" y="76120"/>
                </a:lnTo>
                <a:lnTo>
                  <a:pt x="3393" y="137652"/>
                </a:lnTo>
                <a:lnTo>
                  <a:pt x="0" y="173736"/>
                </a:lnTo>
                <a:lnTo>
                  <a:pt x="3061" y="205563"/>
                </a:lnTo>
                <a:lnTo>
                  <a:pt x="28310" y="262661"/>
                </a:lnTo>
                <a:lnTo>
                  <a:pt x="77293" y="307042"/>
                </a:lnTo>
                <a:lnTo>
                  <a:pt x="140436" y="329989"/>
                </a:lnTo>
                <a:lnTo>
                  <a:pt x="176698" y="332867"/>
                </a:lnTo>
                <a:lnTo>
                  <a:pt x="200842" y="331414"/>
                </a:lnTo>
                <a:lnTo>
                  <a:pt x="226022" y="327056"/>
                </a:lnTo>
                <a:lnTo>
                  <a:pt x="252225" y="319793"/>
                </a:lnTo>
                <a:lnTo>
                  <a:pt x="279441" y="309625"/>
                </a:lnTo>
                <a:lnTo>
                  <a:pt x="295786" y="302006"/>
                </a:lnTo>
                <a:lnTo>
                  <a:pt x="210480" y="302006"/>
                </a:lnTo>
                <a:lnTo>
                  <a:pt x="180663" y="299388"/>
                </a:lnTo>
                <a:lnTo>
                  <a:pt x="128934" y="278485"/>
                </a:lnTo>
                <a:lnTo>
                  <a:pt x="88973" y="237934"/>
                </a:lnTo>
                <a:lnTo>
                  <a:pt x="68399" y="185356"/>
                </a:lnTo>
                <a:lnTo>
                  <a:pt x="65859" y="154662"/>
                </a:lnTo>
                <a:lnTo>
                  <a:pt x="68063" y="127180"/>
                </a:lnTo>
                <a:lnTo>
                  <a:pt x="85919" y="80075"/>
                </a:lnTo>
                <a:lnTo>
                  <a:pt x="121038" y="44900"/>
                </a:lnTo>
                <a:lnTo>
                  <a:pt x="170326" y="24846"/>
                </a:lnTo>
                <a:lnTo>
                  <a:pt x="200066" y="20700"/>
                </a:lnTo>
                <a:lnTo>
                  <a:pt x="200066" y="0"/>
                </a:lnTo>
                <a:close/>
              </a:path>
              <a:path w="636270" h="363854">
                <a:moveTo>
                  <a:pt x="583286" y="192532"/>
                </a:moveTo>
                <a:lnTo>
                  <a:pt x="485816" y="192532"/>
                </a:lnTo>
                <a:lnTo>
                  <a:pt x="498625" y="193553"/>
                </a:lnTo>
                <a:lnTo>
                  <a:pt x="510375" y="196611"/>
                </a:lnTo>
                <a:lnTo>
                  <a:pt x="544188" y="226917"/>
                </a:lnTo>
                <a:lnTo>
                  <a:pt x="548681" y="249047"/>
                </a:lnTo>
                <a:lnTo>
                  <a:pt x="547183" y="263646"/>
                </a:lnTo>
                <a:lnTo>
                  <a:pt x="524805" y="300990"/>
                </a:lnTo>
                <a:lnTo>
                  <a:pt x="483657" y="321117"/>
                </a:lnTo>
                <a:lnTo>
                  <a:pt x="467655" y="322453"/>
                </a:lnTo>
                <a:lnTo>
                  <a:pt x="592688" y="322453"/>
                </a:lnTo>
                <a:lnTo>
                  <a:pt x="596121" y="318887"/>
                </a:lnTo>
                <a:lnTo>
                  <a:pt x="606799" y="301704"/>
                </a:lnTo>
                <a:lnTo>
                  <a:pt x="613215" y="282830"/>
                </a:lnTo>
                <a:lnTo>
                  <a:pt x="615356" y="262255"/>
                </a:lnTo>
                <a:lnTo>
                  <a:pt x="613737" y="243203"/>
                </a:lnTo>
                <a:lnTo>
                  <a:pt x="608879" y="226044"/>
                </a:lnTo>
                <a:lnTo>
                  <a:pt x="600783" y="210766"/>
                </a:lnTo>
                <a:lnTo>
                  <a:pt x="589448" y="197358"/>
                </a:lnTo>
                <a:lnTo>
                  <a:pt x="583286" y="192532"/>
                </a:lnTo>
                <a:close/>
              </a:path>
              <a:path w="636270" h="363854">
                <a:moveTo>
                  <a:pt x="418784" y="111125"/>
                </a:moveTo>
                <a:lnTo>
                  <a:pt x="316271" y="111125"/>
                </a:lnTo>
                <a:lnTo>
                  <a:pt x="327155" y="112317"/>
                </a:lnTo>
                <a:lnTo>
                  <a:pt x="337337" y="115903"/>
                </a:lnTo>
                <a:lnTo>
                  <a:pt x="368325" y="150955"/>
                </a:lnTo>
                <a:lnTo>
                  <a:pt x="372532" y="174751"/>
                </a:lnTo>
                <a:lnTo>
                  <a:pt x="369387" y="198322"/>
                </a:lnTo>
                <a:lnTo>
                  <a:pt x="344189" y="242224"/>
                </a:lnTo>
                <a:lnTo>
                  <a:pt x="296276" y="279824"/>
                </a:lnTo>
                <a:lnTo>
                  <a:pt x="240460" y="299549"/>
                </a:lnTo>
                <a:lnTo>
                  <a:pt x="210480" y="302006"/>
                </a:lnTo>
                <a:lnTo>
                  <a:pt x="295786" y="302006"/>
                </a:lnTo>
                <a:lnTo>
                  <a:pt x="331940" y="282638"/>
                </a:lnTo>
                <a:lnTo>
                  <a:pt x="378247" y="248412"/>
                </a:lnTo>
                <a:lnTo>
                  <a:pt x="391963" y="236728"/>
                </a:lnTo>
                <a:lnTo>
                  <a:pt x="416730" y="217364"/>
                </a:lnTo>
                <a:lnTo>
                  <a:pt x="440556" y="203580"/>
                </a:lnTo>
                <a:lnTo>
                  <a:pt x="463597" y="195294"/>
                </a:lnTo>
                <a:lnTo>
                  <a:pt x="480708" y="193167"/>
                </a:lnTo>
                <a:lnTo>
                  <a:pt x="408346" y="193167"/>
                </a:lnTo>
                <a:lnTo>
                  <a:pt x="408129" y="176530"/>
                </a:lnTo>
                <a:lnTo>
                  <a:pt x="408196" y="172847"/>
                </a:lnTo>
                <a:lnTo>
                  <a:pt x="414235" y="121357"/>
                </a:lnTo>
                <a:lnTo>
                  <a:pt x="418784" y="111125"/>
                </a:lnTo>
                <a:close/>
              </a:path>
              <a:path w="636270" h="363854">
                <a:moveTo>
                  <a:pt x="634742" y="21082"/>
                </a:moveTo>
                <a:lnTo>
                  <a:pt x="561762" y="21082"/>
                </a:lnTo>
                <a:lnTo>
                  <a:pt x="550689" y="31367"/>
                </a:lnTo>
                <a:lnTo>
                  <a:pt x="540521" y="44116"/>
                </a:lnTo>
                <a:lnTo>
                  <a:pt x="531258" y="59318"/>
                </a:lnTo>
                <a:lnTo>
                  <a:pt x="522900" y="76962"/>
                </a:lnTo>
                <a:lnTo>
                  <a:pt x="518201" y="87757"/>
                </a:lnTo>
                <a:lnTo>
                  <a:pt x="510345" y="104356"/>
                </a:lnTo>
                <a:lnTo>
                  <a:pt x="480609" y="144272"/>
                </a:lnTo>
                <a:lnTo>
                  <a:pt x="431353" y="179972"/>
                </a:lnTo>
                <a:lnTo>
                  <a:pt x="408346" y="193167"/>
                </a:lnTo>
                <a:lnTo>
                  <a:pt x="480708" y="193167"/>
                </a:lnTo>
                <a:lnTo>
                  <a:pt x="485816" y="192532"/>
                </a:lnTo>
                <a:lnTo>
                  <a:pt x="583286" y="192532"/>
                </a:lnTo>
                <a:lnTo>
                  <a:pt x="575065" y="186092"/>
                </a:lnTo>
                <a:lnTo>
                  <a:pt x="558015" y="177244"/>
                </a:lnTo>
                <a:lnTo>
                  <a:pt x="538299" y="170801"/>
                </a:lnTo>
                <a:lnTo>
                  <a:pt x="515915" y="166750"/>
                </a:lnTo>
                <a:lnTo>
                  <a:pt x="528960" y="161085"/>
                </a:lnTo>
                <a:lnTo>
                  <a:pt x="562619" y="134629"/>
                </a:lnTo>
                <a:lnTo>
                  <a:pt x="581193" y="96393"/>
                </a:lnTo>
                <a:lnTo>
                  <a:pt x="587593" y="79896"/>
                </a:lnTo>
                <a:lnTo>
                  <a:pt x="598999" y="54080"/>
                </a:lnTo>
                <a:lnTo>
                  <a:pt x="610895" y="35544"/>
                </a:lnTo>
                <a:lnTo>
                  <a:pt x="623244" y="24413"/>
                </a:lnTo>
                <a:lnTo>
                  <a:pt x="634742" y="21082"/>
                </a:lnTo>
                <a:close/>
              </a:path>
              <a:path w="636270" h="363854">
                <a:moveTo>
                  <a:pt x="321986" y="55245"/>
                </a:moveTo>
                <a:lnTo>
                  <a:pt x="277070" y="69978"/>
                </a:lnTo>
                <a:lnTo>
                  <a:pt x="248231" y="111109"/>
                </a:lnTo>
                <a:lnTo>
                  <a:pt x="242611" y="147955"/>
                </a:lnTo>
                <a:lnTo>
                  <a:pt x="243038" y="157980"/>
                </a:lnTo>
                <a:lnTo>
                  <a:pt x="244310" y="168243"/>
                </a:lnTo>
                <a:lnTo>
                  <a:pt x="246415" y="178744"/>
                </a:lnTo>
                <a:lnTo>
                  <a:pt x="249342" y="189484"/>
                </a:lnTo>
                <a:lnTo>
                  <a:pt x="269408" y="183134"/>
                </a:lnTo>
                <a:lnTo>
                  <a:pt x="267884" y="176530"/>
                </a:lnTo>
                <a:lnTo>
                  <a:pt x="267137" y="170801"/>
                </a:lnTo>
                <a:lnTo>
                  <a:pt x="281346" y="126873"/>
                </a:lnTo>
                <a:lnTo>
                  <a:pt x="316271" y="111125"/>
                </a:lnTo>
                <a:lnTo>
                  <a:pt x="418784" y="111125"/>
                </a:lnTo>
                <a:lnTo>
                  <a:pt x="422171" y="103505"/>
                </a:lnTo>
                <a:lnTo>
                  <a:pt x="396408" y="103505"/>
                </a:lnTo>
                <a:lnTo>
                  <a:pt x="389074" y="92170"/>
                </a:lnTo>
                <a:lnTo>
                  <a:pt x="381168" y="82359"/>
                </a:lnTo>
                <a:lnTo>
                  <a:pt x="343957" y="58277"/>
                </a:lnTo>
                <a:lnTo>
                  <a:pt x="333245" y="56005"/>
                </a:lnTo>
                <a:lnTo>
                  <a:pt x="321986" y="55245"/>
                </a:lnTo>
                <a:close/>
              </a:path>
              <a:path w="636270" h="363854">
                <a:moveTo>
                  <a:pt x="636057" y="0"/>
                </a:moveTo>
                <a:lnTo>
                  <a:pt x="586527" y="0"/>
                </a:lnTo>
                <a:lnTo>
                  <a:pt x="530581" y="4144"/>
                </a:lnTo>
                <a:lnTo>
                  <a:pt x="483596" y="16572"/>
                </a:lnTo>
                <a:lnTo>
                  <a:pt x="445572" y="37280"/>
                </a:lnTo>
                <a:lnTo>
                  <a:pt x="416510" y="66259"/>
                </a:lnTo>
                <a:lnTo>
                  <a:pt x="396408" y="103505"/>
                </a:lnTo>
                <a:lnTo>
                  <a:pt x="422171" y="103505"/>
                </a:lnTo>
                <a:lnTo>
                  <a:pt x="432667" y="79896"/>
                </a:lnTo>
                <a:lnTo>
                  <a:pt x="463395" y="49359"/>
                </a:lnTo>
                <a:lnTo>
                  <a:pt x="506425" y="29752"/>
                </a:lnTo>
                <a:lnTo>
                  <a:pt x="561762" y="21082"/>
                </a:lnTo>
                <a:lnTo>
                  <a:pt x="634742" y="21082"/>
                </a:lnTo>
                <a:lnTo>
                  <a:pt x="636057" y="20700"/>
                </a:lnTo>
                <a:lnTo>
                  <a:pt x="636057" y="0"/>
                </a:lnTo>
                <a:close/>
              </a:path>
            </a:pathLst>
          </a:custGeom>
          <a:solidFill>
            <a:srgbClr val="E0DC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1507" y="3255136"/>
            <a:ext cx="156718" cy="1751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84853" y="3235579"/>
            <a:ext cx="636270" cy="363855"/>
          </a:xfrm>
          <a:custGeom>
            <a:avLst/>
            <a:gdLst/>
            <a:ahLst/>
            <a:cxnLst/>
            <a:rect l="l" t="t" r="r" b="b"/>
            <a:pathLst>
              <a:path w="636270" h="363854">
                <a:moveTo>
                  <a:pt x="193801" y="0"/>
                </a:moveTo>
                <a:lnTo>
                  <a:pt x="200151" y="0"/>
                </a:lnTo>
                <a:lnTo>
                  <a:pt x="200151" y="20700"/>
                </a:lnTo>
                <a:lnTo>
                  <a:pt x="170412" y="24846"/>
                </a:lnTo>
                <a:lnTo>
                  <a:pt x="144065" y="32908"/>
                </a:lnTo>
                <a:lnTo>
                  <a:pt x="101600" y="60833"/>
                </a:lnTo>
                <a:lnTo>
                  <a:pt x="74850" y="102187"/>
                </a:lnTo>
                <a:lnTo>
                  <a:pt x="65912" y="155067"/>
                </a:lnTo>
                <a:lnTo>
                  <a:pt x="68484" y="185356"/>
                </a:lnTo>
                <a:lnTo>
                  <a:pt x="89058" y="237934"/>
                </a:lnTo>
                <a:lnTo>
                  <a:pt x="129020" y="278485"/>
                </a:lnTo>
                <a:lnTo>
                  <a:pt x="180748" y="299388"/>
                </a:lnTo>
                <a:lnTo>
                  <a:pt x="210566" y="302006"/>
                </a:lnTo>
                <a:lnTo>
                  <a:pt x="240545" y="299549"/>
                </a:lnTo>
                <a:lnTo>
                  <a:pt x="296362" y="279824"/>
                </a:lnTo>
                <a:lnTo>
                  <a:pt x="344275" y="242224"/>
                </a:lnTo>
                <a:lnTo>
                  <a:pt x="369472" y="198322"/>
                </a:lnTo>
                <a:lnTo>
                  <a:pt x="372618" y="174751"/>
                </a:lnTo>
                <a:lnTo>
                  <a:pt x="371568" y="162466"/>
                </a:lnTo>
                <a:lnTo>
                  <a:pt x="346914" y="121894"/>
                </a:lnTo>
                <a:lnTo>
                  <a:pt x="306399" y="112121"/>
                </a:lnTo>
                <a:lnTo>
                  <a:pt x="275191" y="135231"/>
                </a:lnTo>
                <a:lnTo>
                  <a:pt x="267970" y="176530"/>
                </a:lnTo>
                <a:lnTo>
                  <a:pt x="269494" y="183134"/>
                </a:lnTo>
                <a:lnTo>
                  <a:pt x="249427" y="189484"/>
                </a:lnTo>
                <a:lnTo>
                  <a:pt x="246501" y="178744"/>
                </a:lnTo>
                <a:lnTo>
                  <a:pt x="244395" y="168243"/>
                </a:lnTo>
                <a:lnTo>
                  <a:pt x="243123" y="157980"/>
                </a:lnTo>
                <a:lnTo>
                  <a:pt x="242697" y="147955"/>
                </a:lnTo>
                <a:lnTo>
                  <a:pt x="244101" y="128645"/>
                </a:lnTo>
                <a:lnTo>
                  <a:pt x="265175" y="81407"/>
                </a:lnTo>
                <a:lnTo>
                  <a:pt x="305591" y="56886"/>
                </a:lnTo>
                <a:lnTo>
                  <a:pt x="322072" y="55245"/>
                </a:lnTo>
                <a:lnTo>
                  <a:pt x="333331" y="56005"/>
                </a:lnTo>
                <a:lnTo>
                  <a:pt x="372776" y="74072"/>
                </a:lnTo>
                <a:lnTo>
                  <a:pt x="396494" y="103505"/>
                </a:lnTo>
                <a:lnTo>
                  <a:pt x="416595" y="66259"/>
                </a:lnTo>
                <a:lnTo>
                  <a:pt x="445658" y="37280"/>
                </a:lnTo>
                <a:lnTo>
                  <a:pt x="483682" y="16572"/>
                </a:lnTo>
                <a:lnTo>
                  <a:pt x="530666" y="4144"/>
                </a:lnTo>
                <a:lnTo>
                  <a:pt x="586613" y="0"/>
                </a:lnTo>
                <a:lnTo>
                  <a:pt x="636143" y="0"/>
                </a:lnTo>
                <a:lnTo>
                  <a:pt x="636143" y="20700"/>
                </a:lnTo>
                <a:lnTo>
                  <a:pt x="623329" y="24413"/>
                </a:lnTo>
                <a:lnTo>
                  <a:pt x="610981" y="35544"/>
                </a:lnTo>
                <a:lnTo>
                  <a:pt x="599084" y="54080"/>
                </a:lnTo>
                <a:lnTo>
                  <a:pt x="587629" y="80010"/>
                </a:lnTo>
                <a:lnTo>
                  <a:pt x="581279" y="96393"/>
                </a:lnTo>
                <a:lnTo>
                  <a:pt x="575087" y="111615"/>
                </a:lnTo>
                <a:lnTo>
                  <a:pt x="549326" y="148945"/>
                </a:lnTo>
                <a:lnTo>
                  <a:pt x="516000" y="166750"/>
                </a:lnTo>
                <a:lnTo>
                  <a:pt x="538384" y="170801"/>
                </a:lnTo>
                <a:lnTo>
                  <a:pt x="575151" y="186092"/>
                </a:lnTo>
                <a:lnTo>
                  <a:pt x="608964" y="226044"/>
                </a:lnTo>
                <a:lnTo>
                  <a:pt x="615442" y="262255"/>
                </a:lnTo>
                <a:lnTo>
                  <a:pt x="613300" y="282830"/>
                </a:lnTo>
                <a:lnTo>
                  <a:pt x="596207" y="318887"/>
                </a:lnTo>
                <a:lnTo>
                  <a:pt x="563209" y="347206"/>
                </a:lnTo>
                <a:lnTo>
                  <a:pt x="521021" y="361787"/>
                </a:lnTo>
                <a:lnTo>
                  <a:pt x="496950" y="363600"/>
                </a:lnTo>
                <a:lnTo>
                  <a:pt x="462022" y="359620"/>
                </a:lnTo>
                <a:lnTo>
                  <a:pt x="430593" y="347662"/>
                </a:lnTo>
                <a:lnTo>
                  <a:pt x="402689" y="327703"/>
                </a:lnTo>
                <a:lnTo>
                  <a:pt x="378333" y="299720"/>
                </a:lnTo>
                <a:lnTo>
                  <a:pt x="396494" y="285623"/>
                </a:lnTo>
                <a:lnTo>
                  <a:pt x="411948" y="301718"/>
                </a:lnTo>
                <a:lnTo>
                  <a:pt x="428974" y="313229"/>
                </a:lnTo>
                <a:lnTo>
                  <a:pt x="447571" y="320145"/>
                </a:lnTo>
                <a:lnTo>
                  <a:pt x="467741" y="322453"/>
                </a:lnTo>
                <a:lnTo>
                  <a:pt x="483743" y="321117"/>
                </a:lnTo>
                <a:lnTo>
                  <a:pt x="524891" y="300990"/>
                </a:lnTo>
                <a:lnTo>
                  <a:pt x="547268" y="263646"/>
                </a:lnTo>
                <a:lnTo>
                  <a:pt x="548767" y="249047"/>
                </a:lnTo>
                <a:lnTo>
                  <a:pt x="547645" y="237470"/>
                </a:lnTo>
                <a:lnTo>
                  <a:pt x="521138" y="201693"/>
                </a:lnTo>
                <a:lnTo>
                  <a:pt x="485901" y="192532"/>
                </a:lnTo>
                <a:lnTo>
                  <a:pt x="463682" y="195294"/>
                </a:lnTo>
                <a:lnTo>
                  <a:pt x="440642" y="203580"/>
                </a:lnTo>
                <a:lnTo>
                  <a:pt x="416768" y="217392"/>
                </a:lnTo>
                <a:lnTo>
                  <a:pt x="392049" y="236728"/>
                </a:lnTo>
                <a:lnTo>
                  <a:pt x="378333" y="248412"/>
                </a:lnTo>
                <a:lnTo>
                  <a:pt x="355947" y="266442"/>
                </a:lnTo>
                <a:lnTo>
                  <a:pt x="306556" y="297025"/>
                </a:lnTo>
                <a:lnTo>
                  <a:pt x="252311" y="319793"/>
                </a:lnTo>
                <a:lnTo>
                  <a:pt x="200927" y="331414"/>
                </a:lnTo>
                <a:lnTo>
                  <a:pt x="176784" y="332867"/>
                </a:lnTo>
                <a:lnTo>
                  <a:pt x="140521" y="329989"/>
                </a:lnTo>
                <a:lnTo>
                  <a:pt x="77378" y="307042"/>
                </a:lnTo>
                <a:lnTo>
                  <a:pt x="28396" y="262661"/>
                </a:lnTo>
                <a:lnTo>
                  <a:pt x="3147" y="205563"/>
                </a:lnTo>
                <a:lnTo>
                  <a:pt x="0" y="172847"/>
                </a:lnTo>
                <a:lnTo>
                  <a:pt x="3478" y="137652"/>
                </a:lnTo>
                <a:lnTo>
                  <a:pt x="31343" y="76120"/>
                </a:lnTo>
                <a:lnTo>
                  <a:pt x="85252" y="27967"/>
                </a:lnTo>
                <a:lnTo>
                  <a:pt x="154301" y="3099"/>
                </a:lnTo>
                <a:lnTo>
                  <a:pt x="193801" y="0"/>
                </a:lnTo>
                <a:close/>
              </a:path>
            </a:pathLst>
          </a:custGeom>
          <a:ln w="3175">
            <a:solidFill>
              <a:srgbClr val="EBE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4816" y="3432047"/>
            <a:ext cx="3119755" cy="1905"/>
          </a:xfrm>
          <a:custGeom>
            <a:avLst/>
            <a:gdLst/>
            <a:ahLst/>
            <a:cxnLst/>
            <a:rect l="l" t="t" r="r" b="b"/>
            <a:pathLst>
              <a:path w="3119754" h="1904">
                <a:moveTo>
                  <a:pt x="3119755" y="1650"/>
                </a:moveTo>
                <a:lnTo>
                  <a:pt x="0" y="0"/>
                </a:lnTo>
              </a:path>
            </a:pathLst>
          </a:custGeom>
          <a:ln w="12192">
            <a:solidFill>
              <a:srgbClr val="E0DC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3940" y="3429000"/>
            <a:ext cx="3119755" cy="1905"/>
          </a:xfrm>
          <a:custGeom>
            <a:avLst/>
            <a:gdLst/>
            <a:ahLst/>
            <a:cxnLst/>
            <a:rect l="l" t="t" r="r" b="b"/>
            <a:pathLst>
              <a:path w="3119754" h="1904">
                <a:moveTo>
                  <a:pt x="3119755" y="1650"/>
                </a:moveTo>
                <a:lnTo>
                  <a:pt x="0" y="0"/>
                </a:lnTo>
              </a:path>
            </a:pathLst>
          </a:custGeom>
          <a:ln w="12192">
            <a:solidFill>
              <a:srgbClr val="E0DC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9096" y="1219200"/>
            <a:ext cx="6720840" cy="1447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sz="40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Chapter 2  </a:t>
            </a:r>
          </a:p>
          <a:p>
            <a:pPr algn="ctr"/>
            <a:r>
              <a:rPr lang="en-US" sz="40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COLLECTION OF DATA</a:t>
            </a:r>
            <a:endParaRPr sz="40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5027" y="3491484"/>
            <a:ext cx="8072628" cy="1005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3470" y="3633342"/>
            <a:ext cx="7502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METHODS OF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COLLECTING</a:t>
            </a:r>
            <a:r>
              <a:rPr sz="3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9600" y="609600"/>
            <a:ext cx="7585709" cy="508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305"/>
              </a:lnSpc>
              <a:spcBef>
                <a:spcPts val="100"/>
              </a:spcBef>
            </a:pPr>
            <a:endParaRPr lang="en-PH" sz="5400" dirty="0">
              <a:solidFill>
                <a:srgbClr val="FFFF00"/>
              </a:solidFill>
              <a:latin typeface="Book Antiqua"/>
              <a:cs typeface="Book Antiqua"/>
            </a:endParaRPr>
          </a:p>
          <a:p>
            <a:pPr marL="393065">
              <a:lnSpc>
                <a:spcPts val="6305"/>
              </a:lnSpc>
              <a:tabLst>
                <a:tab pos="3466465" algn="l"/>
                <a:tab pos="7185659" algn="l"/>
              </a:tabLst>
            </a:pPr>
            <a:r>
              <a:rPr lang="en-PH"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 	</a:t>
            </a:r>
            <a:r>
              <a:rPr lang="en-PH" sz="5400" strike="sngStrike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r>
              <a:rPr lang="en-PH"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	</a:t>
            </a:r>
            <a:endParaRPr lang="en-PH" sz="5400" dirty="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  <a:spcBef>
                <a:spcPts val="20"/>
              </a:spcBef>
            </a:pPr>
            <a:r>
              <a:rPr sz="5400" dirty="0">
                <a:solidFill>
                  <a:srgbClr val="00B050"/>
                </a:solidFill>
                <a:latin typeface="Book Antiqua"/>
                <a:cs typeface="Book Antiqua"/>
              </a:rPr>
              <a:t>Indirect</a:t>
            </a:r>
            <a:r>
              <a:rPr sz="5400" spc="-5" dirty="0">
                <a:solidFill>
                  <a:srgbClr val="00B050"/>
                </a:solidFill>
                <a:latin typeface="Book Antiqua"/>
                <a:cs typeface="Book Antiqua"/>
              </a:rPr>
              <a:t> </a:t>
            </a:r>
            <a:r>
              <a:rPr sz="5400" dirty="0">
                <a:solidFill>
                  <a:srgbClr val="00B050"/>
                </a:solidFill>
                <a:latin typeface="Book Antiqua"/>
                <a:cs typeface="Book Antiqua"/>
              </a:rPr>
              <a:t>Method</a:t>
            </a:r>
          </a:p>
          <a:p>
            <a:pPr marL="18415" marR="180975" indent="914400">
              <a:lnSpc>
                <a:spcPct val="100000"/>
              </a:lnSpc>
              <a:spcBef>
                <a:spcPts val="1300"/>
              </a:spcBef>
              <a:tabLst>
                <a:tab pos="5560695" algn="l"/>
              </a:tabLst>
            </a:pPr>
            <a:r>
              <a:rPr sz="5400" dirty="0">
                <a:latin typeface="Book Antiqua"/>
                <a:cs typeface="Book Antiqua"/>
              </a:rPr>
              <a:t>The</a:t>
            </a:r>
            <a:r>
              <a:rPr sz="5400" spc="20" dirty="0">
                <a:latin typeface="Book Antiqua"/>
                <a:cs typeface="Book Antiqua"/>
              </a:rPr>
              <a:t> </a:t>
            </a:r>
            <a:r>
              <a:rPr sz="5400" spc="-5" dirty="0">
                <a:latin typeface="Book Antiqua"/>
                <a:cs typeface="Book Antiqua"/>
              </a:rPr>
              <a:t>researcher	</a:t>
            </a:r>
            <a:r>
              <a:rPr sz="5400" spc="-10" dirty="0">
                <a:latin typeface="Book Antiqua"/>
                <a:cs typeface="Book Antiqua"/>
              </a:rPr>
              <a:t>uses</a:t>
            </a:r>
            <a:r>
              <a:rPr sz="5400" spc="-85" dirty="0">
                <a:latin typeface="Book Antiqua"/>
                <a:cs typeface="Book Antiqua"/>
              </a:rPr>
              <a:t> </a:t>
            </a:r>
            <a:r>
              <a:rPr sz="5400" dirty="0">
                <a:latin typeface="Book Antiqua"/>
                <a:cs typeface="Book Antiqua"/>
              </a:rPr>
              <a:t>a  </a:t>
            </a:r>
            <a:r>
              <a:rPr sz="5400" spc="-5" dirty="0">
                <a:latin typeface="Book Antiqua"/>
                <a:cs typeface="Book Antiqua"/>
              </a:rPr>
              <a:t>telephone to interview  the</a:t>
            </a:r>
            <a:r>
              <a:rPr sz="5400" spc="-15" dirty="0">
                <a:latin typeface="Book Antiqua"/>
                <a:cs typeface="Book Antiqua"/>
              </a:rPr>
              <a:t> </a:t>
            </a:r>
            <a:r>
              <a:rPr sz="5400" spc="-5" dirty="0">
                <a:latin typeface="Book Antiqua"/>
                <a:cs typeface="Book Antiqua"/>
              </a:rPr>
              <a:t>respondents.</a:t>
            </a:r>
            <a:endParaRPr sz="5400" dirty="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6800" y="609600"/>
            <a:ext cx="708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0" marR="5080" indent="-1410335">
              <a:lnSpc>
                <a:spcPct val="100000"/>
              </a:lnSpc>
              <a:spcBef>
                <a:spcPts val="100"/>
              </a:spcBef>
            </a:pPr>
            <a:r>
              <a:rPr lang="en-US" sz="5400" b="1" dirty="0">
                <a:solidFill>
                  <a:srgbClr val="FFFF00"/>
                </a:solidFill>
                <a:latin typeface="Book Antiqua" panose="02040602050305030304" pitchFamily="18" charset="0"/>
              </a:rPr>
              <a:t>B. </a:t>
            </a:r>
            <a:r>
              <a:rPr sz="5400" b="1" dirty="0">
                <a:solidFill>
                  <a:srgbClr val="FFFF00"/>
                </a:solidFill>
                <a:latin typeface="Book Antiqua" panose="02040602050305030304" pitchFamily="18" charset="0"/>
              </a:rPr>
              <a:t>QUESTIONNAI</a:t>
            </a:r>
            <a:r>
              <a:rPr lang="en-US" sz="5400" b="1" dirty="0">
                <a:solidFill>
                  <a:srgbClr val="FFFF00"/>
                </a:solidFill>
                <a:latin typeface="Book Antiqua" panose="02040602050305030304" pitchFamily="18" charset="0"/>
              </a:rPr>
              <a:t>RE</a:t>
            </a:r>
            <a:br>
              <a:rPr lang="en-US" sz="5400" b="1" dirty="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en-US" sz="5400" b="1" dirty="0">
                <a:solidFill>
                  <a:srgbClr val="FFFF00"/>
                </a:solidFill>
                <a:latin typeface="Book Antiqua" panose="02040602050305030304" pitchFamily="18" charset="0"/>
              </a:rPr>
              <a:t>METHOD</a:t>
            </a:r>
            <a:endParaRPr sz="5400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idx="1"/>
          </p:nvPr>
        </p:nvSpPr>
        <p:spPr>
          <a:xfrm>
            <a:off x="1066800" y="2819400"/>
            <a:ext cx="7772400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sz="3200" spc="-10" dirty="0"/>
              <a:t>-</a:t>
            </a:r>
            <a:r>
              <a:rPr sz="3200" spc="-10" dirty="0"/>
              <a:t>planned questions </a:t>
            </a:r>
            <a:r>
              <a:rPr sz="3200" spc="-5" dirty="0"/>
              <a:t>written on paper,  which can be either written  </a:t>
            </a:r>
            <a:r>
              <a:rPr sz="3200" spc="-10" dirty="0"/>
              <a:t>personally </a:t>
            </a:r>
            <a:r>
              <a:rPr sz="3200" spc="-5" dirty="0"/>
              <a:t>administered or mailed  by </a:t>
            </a:r>
            <a:r>
              <a:rPr sz="3200" spc="-10" dirty="0"/>
              <a:t>the </a:t>
            </a:r>
            <a:r>
              <a:rPr sz="3200" dirty="0"/>
              <a:t>researcher </a:t>
            </a:r>
            <a:r>
              <a:rPr sz="3200" spc="-5" dirty="0"/>
              <a:t>to </a:t>
            </a:r>
            <a:r>
              <a:rPr sz="3200" spc="-10" dirty="0"/>
              <a:t>the respondents  </a:t>
            </a:r>
            <a:r>
              <a:rPr sz="3200" spc="-5" dirty="0"/>
              <a:t>using any of </a:t>
            </a:r>
            <a:r>
              <a:rPr sz="3200" spc="-10" dirty="0"/>
              <a:t>the </a:t>
            </a:r>
            <a:r>
              <a:rPr sz="3200" spc="-5" dirty="0"/>
              <a:t>following</a:t>
            </a:r>
            <a:r>
              <a:rPr sz="3200" spc="40" dirty="0"/>
              <a:t> </a:t>
            </a:r>
            <a:r>
              <a:rPr sz="3200" spc="-5" dirty="0"/>
              <a:t>forms.</a:t>
            </a:r>
          </a:p>
        </p:txBody>
      </p:sp>
    </p:spTree>
  </p:cSld>
  <p:clrMapOvr>
    <a:masterClrMapping/>
  </p:clrMapOvr>
  <p:transition spd="slow">
    <p:cover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6675" y="1152144"/>
            <a:ext cx="7450835" cy="4552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7714" y="618108"/>
            <a:ext cx="6048756" cy="490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100" y="1046988"/>
            <a:ext cx="6494145" cy="4044950"/>
          </a:xfrm>
          <a:custGeom>
            <a:avLst/>
            <a:gdLst/>
            <a:ahLst/>
            <a:cxnLst/>
            <a:rect l="l" t="t" r="r" b="b"/>
            <a:pathLst>
              <a:path w="6494145" h="4044950">
                <a:moveTo>
                  <a:pt x="0" y="4044696"/>
                </a:moveTo>
                <a:lnTo>
                  <a:pt x="6493763" y="4044696"/>
                </a:lnTo>
                <a:lnTo>
                  <a:pt x="6493763" y="0"/>
                </a:lnTo>
                <a:lnTo>
                  <a:pt x="0" y="0"/>
                </a:lnTo>
                <a:lnTo>
                  <a:pt x="0" y="4044696"/>
                </a:lnTo>
                <a:close/>
              </a:path>
            </a:pathLst>
          </a:custGeom>
          <a:ln w="445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cover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39133" y="1487906"/>
            <a:ext cx="68580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35"/>
              </a:lnSpc>
            </a:pPr>
            <a:r>
              <a:rPr sz="5400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1955" y="1937004"/>
            <a:ext cx="3119755" cy="1905"/>
          </a:xfrm>
          <a:custGeom>
            <a:avLst/>
            <a:gdLst/>
            <a:ahLst/>
            <a:cxnLst/>
            <a:rect l="l" t="t" r="r" b="b"/>
            <a:pathLst>
              <a:path w="3119754" h="1905">
                <a:moveTo>
                  <a:pt x="3119755" y="1650"/>
                </a:moveTo>
                <a:lnTo>
                  <a:pt x="0" y="0"/>
                </a:lnTo>
              </a:path>
            </a:pathLst>
          </a:custGeom>
          <a:ln w="12192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32603" y="1933955"/>
            <a:ext cx="3119755" cy="1905"/>
          </a:xfrm>
          <a:custGeom>
            <a:avLst/>
            <a:gdLst/>
            <a:ahLst/>
            <a:cxnLst/>
            <a:rect l="l" t="t" r="r" b="b"/>
            <a:pathLst>
              <a:path w="3119754" h="1905">
                <a:moveTo>
                  <a:pt x="3119754" y="1651"/>
                </a:moveTo>
                <a:lnTo>
                  <a:pt x="0" y="0"/>
                </a:lnTo>
              </a:path>
            </a:pathLst>
          </a:custGeom>
          <a:ln w="12192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011" y="96010"/>
            <a:ext cx="8889492" cy="666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cover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39133" y="1487906"/>
            <a:ext cx="68580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35"/>
              </a:lnSpc>
            </a:pPr>
            <a:r>
              <a:rPr sz="5400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1955" y="1937004"/>
            <a:ext cx="3119755" cy="1905"/>
          </a:xfrm>
          <a:custGeom>
            <a:avLst/>
            <a:gdLst/>
            <a:ahLst/>
            <a:cxnLst/>
            <a:rect l="l" t="t" r="r" b="b"/>
            <a:pathLst>
              <a:path w="3119754" h="1905">
                <a:moveTo>
                  <a:pt x="3119755" y="1650"/>
                </a:moveTo>
                <a:lnTo>
                  <a:pt x="0" y="0"/>
                </a:lnTo>
              </a:path>
            </a:pathLst>
          </a:custGeom>
          <a:ln w="12192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32603" y="1933955"/>
            <a:ext cx="3119755" cy="1905"/>
          </a:xfrm>
          <a:custGeom>
            <a:avLst/>
            <a:gdLst/>
            <a:ahLst/>
            <a:cxnLst/>
            <a:rect l="l" t="t" r="r" b="b"/>
            <a:pathLst>
              <a:path w="3119754" h="1905">
                <a:moveTo>
                  <a:pt x="3119754" y="1651"/>
                </a:moveTo>
                <a:lnTo>
                  <a:pt x="0" y="0"/>
                </a:lnTo>
              </a:path>
            </a:pathLst>
          </a:custGeom>
          <a:ln w="12192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011" y="96010"/>
            <a:ext cx="8889492" cy="666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cover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011" y="96010"/>
            <a:ext cx="8889492" cy="666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cover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011" y="96010"/>
            <a:ext cx="8889492" cy="666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cover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011" y="96010"/>
            <a:ext cx="8889492" cy="666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cover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011" y="96010"/>
            <a:ext cx="8889492" cy="666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cover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011" y="96010"/>
            <a:ext cx="8889492" cy="666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838200"/>
            <a:ext cx="4346714" cy="822961"/>
          </a:xfrm>
        </p:spPr>
        <p:txBody>
          <a:bodyPr/>
          <a:lstStyle/>
          <a:p>
            <a:r>
              <a:rPr lang="en-US" sz="44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OBJECTIVES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38200" y="2057400"/>
            <a:ext cx="8610600" cy="27308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219710" indent="0">
              <a:lnSpc>
                <a:spcPct val="100000"/>
              </a:lnSpc>
              <a:spcBef>
                <a:spcPts val="95"/>
              </a:spcBef>
              <a:buNone/>
            </a:pPr>
            <a:r>
              <a:rPr sz="4000" spc="-5" dirty="0">
                <a:latin typeface="Century Gothic" panose="020B0502020202020204" pitchFamily="34" charset="0"/>
              </a:rPr>
              <a:t>In this lesson, you are </a:t>
            </a:r>
            <a:r>
              <a:rPr lang="en-US" sz="4000" spc="-5" dirty="0">
                <a:latin typeface="Century Gothic" panose="020B0502020202020204" pitchFamily="34" charset="0"/>
              </a:rPr>
              <a:t>e</a:t>
            </a:r>
            <a:r>
              <a:rPr sz="4000" spc="-5" dirty="0">
                <a:latin typeface="Century Gothic" panose="020B0502020202020204" pitchFamily="34" charset="0"/>
              </a:rPr>
              <a:t>xpected</a:t>
            </a:r>
            <a:r>
              <a:rPr lang="en-US" sz="4000" spc="-5" dirty="0">
                <a:latin typeface="Century Gothic" panose="020B0502020202020204" pitchFamily="34" charset="0"/>
              </a:rPr>
              <a:t> </a:t>
            </a:r>
            <a:r>
              <a:rPr sz="4000" spc="-10" dirty="0">
                <a:latin typeface="Century Gothic" panose="020B0502020202020204" pitchFamily="34" charset="0"/>
              </a:rPr>
              <a:t>to:</a:t>
            </a:r>
            <a:endParaRPr sz="4000" dirty="0">
              <a:latin typeface="Century Gothic" panose="020B0502020202020204" pitchFamily="34" charset="0"/>
            </a:endParaRPr>
          </a:p>
          <a:p>
            <a:pPr marL="12700" marR="5080" indent="0">
              <a:lnSpc>
                <a:spcPct val="100000"/>
              </a:lnSpc>
              <a:spcBef>
                <a:spcPts val="965"/>
              </a:spcBef>
              <a:buNone/>
            </a:pPr>
            <a:r>
              <a:rPr lang="en-US" sz="4000" dirty="0">
                <a:solidFill>
                  <a:srgbClr val="863623"/>
                </a:solidFill>
                <a:latin typeface="Century Gothic" panose="020B0502020202020204" pitchFamily="34" charset="0"/>
              </a:rPr>
              <a:t>   </a:t>
            </a:r>
            <a:r>
              <a:rPr sz="4000" spc="-5" dirty="0">
                <a:latin typeface="Century Gothic" panose="020B0502020202020204" pitchFamily="34" charset="0"/>
              </a:rPr>
              <a:t>Identify </a:t>
            </a:r>
            <a:r>
              <a:rPr sz="4000" spc="-10" dirty="0">
                <a:latin typeface="Century Gothic" panose="020B0502020202020204" pitchFamily="34" charset="0"/>
              </a:rPr>
              <a:t>the </a:t>
            </a:r>
            <a:r>
              <a:rPr sz="4000" spc="-5" dirty="0">
                <a:latin typeface="Century Gothic" panose="020B0502020202020204" pitchFamily="34" charset="0"/>
              </a:rPr>
              <a:t>different</a:t>
            </a:r>
            <a:r>
              <a:rPr sz="4000" spc="-430" dirty="0">
                <a:latin typeface="Century Gothic" panose="020B0502020202020204" pitchFamily="34" charset="0"/>
              </a:rPr>
              <a:t> </a:t>
            </a:r>
            <a:r>
              <a:rPr sz="4000" spc="-5" dirty="0">
                <a:latin typeface="Century Gothic" panose="020B0502020202020204" pitchFamily="34" charset="0"/>
              </a:rPr>
              <a:t>methods  </a:t>
            </a:r>
            <a:endParaRPr lang="en-US" sz="4000" spc="-5" dirty="0">
              <a:latin typeface="Century Gothic" panose="020B0502020202020204" pitchFamily="34" charset="0"/>
            </a:endParaRPr>
          </a:p>
          <a:p>
            <a:pPr marL="12700" marR="5080" indent="0">
              <a:lnSpc>
                <a:spcPct val="100000"/>
              </a:lnSpc>
              <a:spcBef>
                <a:spcPts val="965"/>
              </a:spcBef>
              <a:buNone/>
            </a:pPr>
            <a:r>
              <a:rPr lang="en-US" sz="4000" spc="-5" dirty="0">
                <a:latin typeface="Century Gothic" panose="020B0502020202020204" pitchFamily="34" charset="0"/>
              </a:rPr>
              <a:t>   </a:t>
            </a:r>
            <a:r>
              <a:rPr sz="4000" spc="-5" dirty="0">
                <a:latin typeface="Century Gothic" panose="020B0502020202020204" pitchFamily="34" charset="0"/>
              </a:rPr>
              <a:t>of data</a:t>
            </a:r>
            <a:r>
              <a:rPr sz="4000" spc="5" dirty="0">
                <a:latin typeface="Century Gothic" panose="020B0502020202020204" pitchFamily="34" charset="0"/>
              </a:rPr>
              <a:t> </a:t>
            </a:r>
            <a:r>
              <a:rPr sz="4000" spc="-10" dirty="0">
                <a:latin typeface="Century Gothic" panose="020B0502020202020204" pitchFamily="34" charset="0"/>
              </a:rPr>
              <a:t>gathering.</a:t>
            </a:r>
            <a:endParaRPr sz="40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011" y="96010"/>
            <a:ext cx="8889492" cy="666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cover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0260" y="457200"/>
            <a:ext cx="829500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b="1" spc="-5" dirty="0">
                <a:solidFill>
                  <a:srgbClr val="FFFF00"/>
                </a:solidFill>
                <a:latin typeface="Century Gothic" panose="020B0502020202020204" pitchFamily="34" charset="0"/>
                <a:cs typeface="Book Antiqua"/>
              </a:rPr>
              <a:t>C. EMPIRICAL </a:t>
            </a:r>
            <a:r>
              <a:rPr sz="4400" b="1" spc="-5" dirty="0">
                <a:solidFill>
                  <a:srgbClr val="FFFF00"/>
                </a:solidFill>
                <a:latin typeface="Century Gothic" panose="020B0502020202020204" pitchFamily="34" charset="0"/>
                <a:cs typeface="Book Antiqua"/>
              </a:rPr>
              <a:t>OBSERVATION</a:t>
            </a:r>
            <a:endParaRPr lang="en-US" sz="4400" b="1" spc="-5" dirty="0">
              <a:solidFill>
                <a:srgbClr val="FFFF00"/>
              </a:solidFill>
              <a:latin typeface="Century Gothic" panose="020B0502020202020204" pitchFamily="34" charset="0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PH" sz="4400" b="1" spc="-5" dirty="0">
                <a:solidFill>
                  <a:srgbClr val="FFFF00"/>
                </a:solidFill>
                <a:latin typeface="Century Gothic" panose="020B0502020202020204" pitchFamily="34" charset="0"/>
                <a:cs typeface="Book Antiqua"/>
              </a:rPr>
              <a:t>               </a:t>
            </a:r>
            <a:r>
              <a:rPr sz="4400" b="1" spc="-70" dirty="0">
                <a:solidFill>
                  <a:srgbClr val="FFFF00"/>
                </a:solidFill>
                <a:latin typeface="Century Gothic" panose="020B0502020202020204" pitchFamily="34" charset="0"/>
                <a:cs typeface="Book Antiqua"/>
              </a:rPr>
              <a:t> </a:t>
            </a:r>
            <a:r>
              <a:rPr sz="4400" b="1" dirty="0">
                <a:solidFill>
                  <a:srgbClr val="FFFF00"/>
                </a:solidFill>
                <a:latin typeface="Century Gothic" panose="020B0502020202020204" pitchFamily="34" charset="0"/>
                <a:cs typeface="Book Antiqua"/>
              </a:rPr>
              <a:t>METHOD</a:t>
            </a:r>
            <a:endParaRPr sz="4400" dirty="0">
              <a:solidFill>
                <a:srgbClr val="FFFF00"/>
              </a:solidFill>
              <a:latin typeface="Century Gothic" panose="020B0502020202020204" pitchFamily="34" charset="0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1447800"/>
            <a:ext cx="7343140" cy="45783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459"/>
              </a:spcBef>
              <a:tabLst>
                <a:tab pos="3460750" algn="l"/>
                <a:tab pos="7179945" algn="l"/>
              </a:tabLst>
            </a:pPr>
            <a:r>
              <a:rPr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 	</a:t>
            </a:r>
            <a:r>
              <a:rPr sz="5400" strike="sngStrike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r>
              <a:rPr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	</a:t>
            </a:r>
            <a:endParaRPr sz="5400" dirty="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100000"/>
              </a:lnSpc>
              <a:spcBef>
                <a:spcPts val="200"/>
              </a:spcBef>
            </a:pPr>
            <a:r>
              <a:rPr sz="3000" dirty="0">
                <a:latin typeface="Book Antiqua"/>
                <a:cs typeface="Book Antiqua"/>
              </a:rPr>
              <a:t>The observation </a:t>
            </a:r>
            <a:r>
              <a:rPr sz="3000" spc="-5" dirty="0">
                <a:latin typeface="Book Antiqua"/>
                <a:cs typeface="Book Antiqua"/>
              </a:rPr>
              <a:t>method is commonly  used in psychological </a:t>
            </a:r>
            <a:r>
              <a:rPr sz="3000" dirty="0">
                <a:latin typeface="Book Antiqua"/>
                <a:cs typeface="Book Antiqua"/>
              </a:rPr>
              <a:t>and </a:t>
            </a:r>
            <a:r>
              <a:rPr sz="3000" spc="-5" dirty="0">
                <a:latin typeface="Book Antiqua"/>
                <a:cs typeface="Book Antiqua"/>
              </a:rPr>
              <a:t>anthropological  </a:t>
            </a:r>
            <a:r>
              <a:rPr sz="3000" dirty="0">
                <a:latin typeface="Book Antiqua"/>
                <a:cs typeface="Book Antiqua"/>
              </a:rPr>
              <a:t>studies. It </a:t>
            </a:r>
            <a:r>
              <a:rPr sz="3000" spc="-5" dirty="0">
                <a:latin typeface="Book Antiqua"/>
                <a:cs typeface="Book Antiqua"/>
              </a:rPr>
              <a:t>is </a:t>
            </a:r>
            <a:r>
              <a:rPr sz="3000" dirty="0">
                <a:latin typeface="Book Antiqua"/>
                <a:cs typeface="Book Antiqua"/>
              </a:rPr>
              <a:t>a </a:t>
            </a:r>
            <a:r>
              <a:rPr sz="3000" spc="-5" dirty="0">
                <a:latin typeface="Book Antiqua"/>
                <a:cs typeface="Book Antiqua"/>
              </a:rPr>
              <a:t>method of obtaining </a:t>
            </a:r>
            <a:r>
              <a:rPr sz="3000" dirty="0">
                <a:latin typeface="Book Antiqua"/>
                <a:cs typeface="Book Antiqua"/>
              </a:rPr>
              <a:t>data </a:t>
            </a:r>
            <a:r>
              <a:rPr sz="3000" spc="-5" dirty="0">
                <a:latin typeface="Book Antiqua"/>
                <a:cs typeface="Book Antiqua"/>
              </a:rPr>
              <a:t>by  seeing, </a:t>
            </a:r>
            <a:r>
              <a:rPr sz="3000" dirty="0">
                <a:latin typeface="Book Antiqua"/>
                <a:cs typeface="Book Antiqua"/>
              </a:rPr>
              <a:t>hearing, testing, </a:t>
            </a:r>
            <a:r>
              <a:rPr sz="3000" spc="-5" dirty="0">
                <a:latin typeface="Book Antiqua"/>
                <a:cs typeface="Book Antiqua"/>
              </a:rPr>
              <a:t>touching </a:t>
            </a:r>
            <a:r>
              <a:rPr sz="3000" dirty="0">
                <a:latin typeface="Book Antiqua"/>
                <a:cs typeface="Book Antiqua"/>
              </a:rPr>
              <a:t>and  smelling. Through </a:t>
            </a:r>
            <a:r>
              <a:rPr sz="3000" spc="-5" dirty="0">
                <a:latin typeface="Book Antiqua"/>
                <a:cs typeface="Book Antiqua"/>
              </a:rPr>
              <a:t>observation, </a:t>
            </a:r>
            <a:r>
              <a:rPr sz="3000" dirty="0">
                <a:latin typeface="Book Antiqua"/>
                <a:cs typeface="Book Antiqua"/>
              </a:rPr>
              <a:t>additional  </a:t>
            </a:r>
            <a:r>
              <a:rPr sz="3000" spc="-5" dirty="0">
                <a:latin typeface="Book Antiqua"/>
                <a:cs typeface="Book Antiqua"/>
              </a:rPr>
              <a:t>information, </a:t>
            </a:r>
            <a:r>
              <a:rPr sz="3000" dirty="0">
                <a:latin typeface="Book Antiqua"/>
                <a:cs typeface="Book Antiqua"/>
              </a:rPr>
              <a:t>which </a:t>
            </a:r>
            <a:r>
              <a:rPr sz="3000" spc="-5" dirty="0">
                <a:latin typeface="Book Antiqua"/>
                <a:cs typeface="Book Antiqua"/>
              </a:rPr>
              <a:t>cannot be </a:t>
            </a:r>
            <a:r>
              <a:rPr sz="3000" dirty="0">
                <a:latin typeface="Book Antiqua"/>
                <a:cs typeface="Book Antiqua"/>
              </a:rPr>
              <a:t>obtained  </a:t>
            </a:r>
            <a:r>
              <a:rPr sz="3000" spc="-5" dirty="0">
                <a:latin typeface="Book Antiqua"/>
                <a:cs typeface="Book Antiqua"/>
              </a:rPr>
              <a:t>using the </a:t>
            </a:r>
            <a:r>
              <a:rPr sz="3000" dirty="0">
                <a:latin typeface="Book Antiqua"/>
                <a:cs typeface="Book Antiqua"/>
              </a:rPr>
              <a:t>other </a:t>
            </a:r>
            <a:r>
              <a:rPr sz="3000" spc="-5" dirty="0">
                <a:latin typeface="Book Antiqua"/>
                <a:cs typeface="Book Antiqua"/>
              </a:rPr>
              <a:t>methods like questionnaire,  </a:t>
            </a:r>
            <a:r>
              <a:rPr sz="3000" dirty="0">
                <a:latin typeface="Book Antiqua"/>
                <a:cs typeface="Book Antiqua"/>
              </a:rPr>
              <a:t>may </a:t>
            </a:r>
            <a:r>
              <a:rPr sz="3000" spc="-5" dirty="0">
                <a:latin typeface="Book Antiqua"/>
                <a:cs typeface="Book Antiqua"/>
              </a:rPr>
              <a:t>be</a:t>
            </a:r>
            <a:r>
              <a:rPr sz="3000" spc="-10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gathered.</a:t>
            </a:r>
          </a:p>
        </p:txBody>
      </p:sp>
    </p:spTree>
  </p:cSld>
  <p:clrMapOvr>
    <a:masterClrMapping/>
  </p:clrMapOvr>
  <p:transition spd="slow">
    <p:cover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200" y="0"/>
            <a:ext cx="8991600" cy="6781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cover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1955" y="1937004"/>
            <a:ext cx="3119755" cy="1905"/>
          </a:xfrm>
          <a:custGeom>
            <a:avLst/>
            <a:gdLst/>
            <a:ahLst/>
            <a:cxnLst/>
            <a:rect l="l" t="t" r="r" b="b"/>
            <a:pathLst>
              <a:path w="3119754" h="1905">
                <a:moveTo>
                  <a:pt x="3119755" y="1650"/>
                </a:moveTo>
                <a:lnTo>
                  <a:pt x="0" y="0"/>
                </a:lnTo>
              </a:path>
            </a:pathLst>
          </a:custGeom>
          <a:ln w="12192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32603" y="1933955"/>
            <a:ext cx="3119755" cy="1905"/>
          </a:xfrm>
          <a:custGeom>
            <a:avLst/>
            <a:gdLst/>
            <a:ahLst/>
            <a:cxnLst/>
            <a:rect l="l" t="t" r="r" b="b"/>
            <a:pathLst>
              <a:path w="3119754" h="1905">
                <a:moveTo>
                  <a:pt x="3119754" y="1651"/>
                </a:moveTo>
                <a:lnTo>
                  <a:pt x="0" y="0"/>
                </a:lnTo>
              </a:path>
            </a:pathLst>
          </a:custGeom>
          <a:ln w="12192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600" y="1828800"/>
            <a:ext cx="7344409" cy="39231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8100" marR="328295" indent="914400">
              <a:lnSpc>
                <a:spcPct val="96300"/>
              </a:lnSpc>
              <a:spcBef>
                <a:spcPts val="340"/>
              </a:spcBef>
            </a:pPr>
            <a:endParaRPr lang="en-US" sz="3200" dirty="0">
              <a:solidFill>
                <a:srgbClr val="252525"/>
              </a:solidFill>
              <a:latin typeface="Book Antiqua"/>
              <a:cs typeface="Book Antiqua"/>
            </a:endParaRPr>
          </a:p>
          <a:p>
            <a:pPr marL="38100" marR="328295" indent="914400">
              <a:lnSpc>
                <a:spcPct val="96300"/>
              </a:lnSpc>
              <a:spcBef>
                <a:spcPts val="340"/>
              </a:spcBef>
            </a:pPr>
            <a:r>
              <a:rPr sz="3200" dirty="0">
                <a:latin typeface="Book Antiqua"/>
                <a:cs typeface="Book Antiqua"/>
              </a:rPr>
              <a:t>This method </a:t>
            </a:r>
            <a:r>
              <a:rPr sz="3200" spc="-509" dirty="0" err="1">
                <a:latin typeface="Book Antiqua"/>
                <a:cs typeface="Book Antiqua"/>
              </a:rPr>
              <a:t>wi</a:t>
            </a:r>
            <a:r>
              <a:rPr lang="en-US" sz="3200" spc="-509" dirty="0">
                <a:latin typeface="Book Antiqua"/>
                <a:cs typeface="Book Antiqua"/>
              </a:rPr>
              <a:t> </a:t>
            </a:r>
            <a:r>
              <a:rPr sz="3200" spc="-509" dirty="0">
                <a:latin typeface="Book Antiqua"/>
                <a:cs typeface="Book Antiqua"/>
              </a:rPr>
              <a:t>d</a:t>
            </a:r>
            <a:r>
              <a:rPr lang="en-US" sz="3200" spc="-509" dirty="0">
                <a:latin typeface="Book Antiqua"/>
                <a:cs typeface="Book Antiqua"/>
              </a:rPr>
              <a:t> </a:t>
            </a:r>
            <a:r>
              <a:rPr sz="3200" spc="-509" dirty="0">
                <a:latin typeface="Book Antiqua"/>
                <a:cs typeface="Book Antiqua"/>
              </a:rPr>
              <a:t>e</a:t>
            </a:r>
            <a:r>
              <a:rPr lang="en-US" sz="3200" spc="-509" dirty="0">
                <a:latin typeface="Book Antiqua"/>
                <a:cs typeface="Book Antiqua"/>
              </a:rPr>
              <a:t> </a:t>
            </a:r>
            <a:r>
              <a:rPr sz="3200" spc="-509" dirty="0">
                <a:latin typeface="Book Antiqua"/>
                <a:cs typeface="Book Antiqua"/>
              </a:rPr>
              <a:t>l</a:t>
            </a:r>
            <a:r>
              <a:rPr lang="en-US" sz="3200" spc="-509" dirty="0">
                <a:latin typeface="Book Antiqua"/>
                <a:cs typeface="Book Antiqua"/>
              </a:rPr>
              <a:t> </a:t>
            </a:r>
            <a:r>
              <a:rPr sz="3200" spc="-509" dirty="0">
                <a:latin typeface="Book Antiqua"/>
                <a:cs typeface="Book Antiqua"/>
              </a:rPr>
              <a:t>y </a:t>
            </a:r>
            <a:r>
              <a:rPr lang="en-US" sz="3200" spc="-509" dirty="0">
                <a:latin typeface="Book Antiqua"/>
                <a:cs typeface="Book Antiqua"/>
              </a:rPr>
              <a:t>  </a:t>
            </a:r>
            <a:r>
              <a:rPr sz="3200" spc="-5" dirty="0">
                <a:latin typeface="Book Antiqua"/>
                <a:cs typeface="Book Antiqua"/>
              </a:rPr>
              <a:t>used in  </a:t>
            </a:r>
            <a:r>
              <a:rPr sz="3200" dirty="0">
                <a:latin typeface="Book Antiqua"/>
                <a:cs typeface="Book Antiqua"/>
              </a:rPr>
              <a:t>psychological </a:t>
            </a:r>
            <a:r>
              <a:rPr sz="3200" spc="-5" dirty="0">
                <a:latin typeface="Book Antiqua"/>
                <a:cs typeface="Book Antiqua"/>
              </a:rPr>
              <a:t>research </a:t>
            </a:r>
            <a:r>
              <a:rPr sz="3200" dirty="0">
                <a:latin typeface="Book Antiqua"/>
                <a:cs typeface="Book Antiqua"/>
              </a:rPr>
              <a:t>and </a:t>
            </a:r>
            <a:r>
              <a:rPr sz="3200" spc="-5" dirty="0">
                <a:latin typeface="Book Antiqua"/>
                <a:cs typeface="Book Antiqua"/>
              </a:rPr>
              <a:t>psychiatry.  </a:t>
            </a:r>
            <a:r>
              <a:rPr sz="3200" dirty="0">
                <a:latin typeface="Book Antiqua"/>
                <a:cs typeface="Book Antiqua"/>
              </a:rPr>
              <a:t>Standard </a:t>
            </a:r>
            <a:r>
              <a:rPr sz="3200" spc="-5" dirty="0">
                <a:latin typeface="Book Antiqua"/>
                <a:cs typeface="Book Antiqua"/>
              </a:rPr>
              <a:t>test </a:t>
            </a:r>
            <a:r>
              <a:rPr sz="3200" dirty="0">
                <a:latin typeface="Book Antiqua"/>
                <a:cs typeface="Book Antiqua"/>
              </a:rPr>
              <a:t>are </a:t>
            </a:r>
            <a:r>
              <a:rPr sz="3200" spc="-5" dirty="0">
                <a:latin typeface="Book Antiqua"/>
                <a:cs typeface="Book Antiqua"/>
              </a:rPr>
              <a:t>used because </a:t>
            </a:r>
            <a:r>
              <a:rPr sz="3200" dirty="0">
                <a:latin typeface="Book Antiqua"/>
                <a:cs typeface="Book Antiqua"/>
              </a:rPr>
              <a:t>of </a:t>
            </a:r>
            <a:r>
              <a:rPr sz="3200" spc="-5" dirty="0">
                <a:latin typeface="Book Antiqua"/>
                <a:cs typeface="Book Antiqua"/>
              </a:rPr>
              <a:t>their  </a:t>
            </a:r>
            <a:r>
              <a:rPr sz="3200" dirty="0">
                <a:latin typeface="Book Antiqua"/>
                <a:cs typeface="Book Antiqua"/>
              </a:rPr>
              <a:t>validity, </a:t>
            </a:r>
            <a:r>
              <a:rPr sz="3200" spc="-5" dirty="0">
                <a:latin typeface="Book Antiqua"/>
                <a:cs typeface="Book Antiqua"/>
              </a:rPr>
              <a:t>reliability </a:t>
            </a:r>
            <a:r>
              <a:rPr sz="3200" dirty="0">
                <a:latin typeface="Book Antiqua"/>
                <a:cs typeface="Book Antiqua"/>
              </a:rPr>
              <a:t>and</a:t>
            </a:r>
            <a:r>
              <a:rPr sz="3200" spc="-25" dirty="0">
                <a:latin typeface="Book Antiqua"/>
                <a:cs typeface="Book Antiqua"/>
              </a:rPr>
              <a:t> </a:t>
            </a:r>
            <a:r>
              <a:rPr sz="3200" spc="-5" dirty="0">
                <a:latin typeface="Book Antiqua"/>
                <a:cs typeface="Book Antiqua"/>
              </a:rPr>
              <a:t>usability.</a:t>
            </a:r>
            <a:endParaRPr sz="3200" dirty="0">
              <a:latin typeface="Book Antiqua"/>
              <a:cs typeface="Book Antiqua"/>
            </a:endParaRPr>
          </a:p>
          <a:p>
            <a:pPr marL="38100">
              <a:lnSpc>
                <a:spcPct val="100000"/>
              </a:lnSpc>
            </a:pPr>
            <a:r>
              <a:rPr sz="3200" dirty="0">
                <a:latin typeface="Book Antiqua"/>
                <a:cs typeface="Book Antiqua"/>
              </a:rPr>
              <a:t>Example:</a:t>
            </a:r>
            <a:endParaRPr lang="en-US" sz="3200" dirty="0">
              <a:latin typeface="Book Antiqua"/>
              <a:cs typeface="Book Antiqua"/>
            </a:endParaRPr>
          </a:p>
          <a:p>
            <a:pPr marL="38100">
              <a:lnSpc>
                <a:spcPct val="100000"/>
              </a:lnSpc>
            </a:pPr>
            <a:r>
              <a:rPr lang="en-US" sz="3200" dirty="0">
                <a:latin typeface="Book Antiqua"/>
                <a:cs typeface="Book Antiqua"/>
              </a:rPr>
              <a:t>   </a:t>
            </a:r>
            <a:r>
              <a:rPr sz="3200" dirty="0">
                <a:latin typeface="Book Antiqua"/>
                <a:cs typeface="Book Antiqua"/>
              </a:rPr>
              <a:t>Aptitude </a:t>
            </a:r>
            <a:r>
              <a:rPr sz="3200" spc="-5" dirty="0">
                <a:latin typeface="Book Antiqua"/>
                <a:cs typeface="Book Antiqua"/>
              </a:rPr>
              <a:t>test, </a:t>
            </a:r>
            <a:r>
              <a:rPr sz="3200" dirty="0">
                <a:latin typeface="Book Antiqua"/>
                <a:cs typeface="Book Antiqua"/>
              </a:rPr>
              <a:t>IQ </a:t>
            </a:r>
            <a:r>
              <a:rPr sz="3200" spc="-5" dirty="0">
                <a:latin typeface="Book Antiqua"/>
                <a:cs typeface="Book Antiqua"/>
              </a:rPr>
              <a:t>test,</a:t>
            </a:r>
            <a:r>
              <a:rPr sz="3200" spc="-15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Achievement</a:t>
            </a:r>
          </a:p>
          <a:p>
            <a:pPr marL="38100">
              <a:lnSpc>
                <a:spcPct val="100000"/>
              </a:lnSpc>
            </a:pPr>
            <a:r>
              <a:rPr sz="3200" spc="-5" dirty="0">
                <a:latin typeface="Book Antiqua"/>
                <a:cs typeface="Book Antiqua"/>
              </a:rPr>
              <a:t>test</a:t>
            </a:r>
            <a:endParaRPr sz="3200" dirty="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7800" y="844955"/>
            <a:ext cx="6324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6750" algn="l"/>
              </a:tabLst>
            </a:pPr>
            <a:r>
              <a:rPr lang="en-US" sz="44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       D.  </a:t>
            </a:r>
            <a:r>
              <a:rPr sz="44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TEST</a:t>
            </a:r>
            <a:r>
              <a:rPr lang="en-US" sz="44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sz="4400" b="1" spc="10" dirty="0">
                <a:solidFill>
                  <a:srgbClr val="FFFF00"/>
                </a:solidFill>
                <a:latin typeface="Century Gothic" panose="020B0502020202020204" pitchFamily="34" charset="0"/>
              </a:rPr>
              <a:t>M</a:t>
            </a:r>
            <a:r>
              <a:rPr sz="44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ETHOD</a:t>
            </a:r>
          </a:p>
        </p:txBody>
      </p:sp>
    </p:spTree>
  </p:cSld>
  <p:clrMapOvr>
    <a:masterClrMapping/>
  </p:clrMapOvr>
  <p:transition spd="slow">
    <p:cover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56844" y="932688"/>
            <a:ext cx="2845308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768" y="3232150"/>
            <a:ext cx="3299460" cy="137160"/>
          </a:xfrm>
          <a:custGeom>
            <a:avLst/>
            <a:gdLst/>
            <a:ahLst/>
            <a:cxnLst/>
            <a:rect l="l" t="t" r="r" b="b"/>
            <a:pathLst>
              <a:path w="3299460" h="137160">
                <a:moveTo>
                  <a:pt x="0" y="137160"/>
                </a:moveTo>
                <a:lnTo>
                  <a:pt x="3299459" y="137160"/>
                </a:lnTo>
                <a:lnTo>
                  <a:pt x="3299459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9768" y="843280"/>
            <a:ext cx="137160" cy="2388870"/>
          </a:xfrm>
          <a:custGeom>
            <a:avLst/>
            <a:gdLst/>
            <a:ahLst/>
            <a:cxnLst/>
            <a:rect l="l" t="t" r="r" b="b"/>
            <a:pathLst>
              <a:path w="137159" h="2388870">
                <a:moveTo>
                  <a:pt x="0" y="2388870"/>
                </a:moveTo>
                <a:lnTo>
                  <a:pt x="137159" y="2388870"/>
                </a:lnTo>
                <a:lnTo>
                  <a:pt x="137159" y="0"/>
                </a:lnTo>
                <a:lnTo>
                  <a:pt x="0" y="0"/>
                </a:lnTo>
                <a:lnTo>
                  <a:pt x="0" y="2388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768" y="706119"/>
            <a:ext cx="3299460" cy="137160"/>
          </a:xfrm>
          <a:custGeom>
            <a:avLst/>
            <a:gdLst/>
            <a:ahLst/>
            <a:cxnLst/>
            <a:rect l="l" t="t" r="r" b="b"/>
            <a:pathLst>
              <a:path w="3299460" h="137159">
                <a:moveTo>
                  <a:pt x="0" y="137160"/>
                </a:moveTo>
                <a:lnTo>
                  <a:pt x="3299459" y="137160"/>
                </a:lnTo>
                <a:lnTo>
                  <a:pt x="3299459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2067" y="842772"/>
            <a:ext cx="137160" cy="2390140"/>
          </a:xfrm>
          <a:custGeom>
            <a:avLst/>
            <a:gdLst/>
            <a:ahLst/>
            <a:cxnLst/>
            <a:rect l="l" t="t" r="r" b="b"/>
            <a:pathLst>
              <a:path w="137160" h="2390140">
                <a:moveTo>
                  <a:pt x="137160" y="0"/>
                </a:moveTo>
                <a:lnTo>
                  <a:pt x="0" y="0"/>
                </a:lnTo>
                <a:lnTo>
                  <a:pt x="0" y="2389631"/>
                </a:lnTo>
                <a:lnTo>
                  <a:pt x="137160" y="2389631"/>
                </a:lnTo>
                <a:lnTo>
                  <a:pt x="137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648" y="3163570"/>
            <a:ext cx="2933700" cy="0"/>
          </a:xfrm>
          <a:custGeom>
            <a:avLst/>
            <a:gdLst/>
            <a:ahLst/>
            <a:cxnLst/>
            <a:rect l="l" t="t" r="r" b="b"/>
            <a:pathLst>
              <a:path w="2933700">
                <a:moveTo>
                  <a:pt x="0" y="0"/>
                </a:moveTo>
                <a:lnTo>
                  <a:pt x="293370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508" y="934719"/>
            <a:ext cx="0" cy="2205990"/>
          </a:xfrm>
          <a:custGeom>
            <a:avLst/>
            <a:gdLst/>
            <a:ahLst/>
            <a:cxnLst/>
            <a:rect l="l" t="t" r="r" b="b"/>
            <a:pathLst>
              <a:path h="2205990">
                <a:moveTo>
                  <a:pt x="0" y="0"/>
                </a:moveTo>
                <a:lnTo>
                  <a:pt x="0" y="220599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2648" y="911860"/>
            <a:ext cx="2933700" cy="0"/>
          </a:xfrm>
          <a:custGeom>
            <a:avLst/>
            <a:gdLst/>
            <a:ahLst/>
            <a:cxnLst/>
            <a:rect l="l" t="t" r="r" b="b"/>
            <a:pathLst>
              <a:path w="2933700">
                <a:moveTo>
                  <a:pt x="0" y="0"/>
                </a:moveTo>
                <a:lnTo>
                  <a:pt x="293370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23488" y="934211"/>
            <a:ext cx="0" cy="2207260"/>
          </a:xfrm>
          <a:custGeom>
            <a:avLst/>
            <a:gdLst/>
            <a:ahLst/>
            <a:cxnLst/>
            <a:rect l="l" t="t" r="r" b="b"/>
            <a:pathLst>
              <a:path h="2207260">
                <a:moveTo>
                  <a:pt x="0" y="0"/>
                </a:moveTo>
                <a:lnTo>
                  <a:pt x="0" y="2206752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27220" y="835152"/>
            <a:ext cx="3369564" cy="1889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00144" y="2814320"/>
            <a:ext cx="3823970" cy="137160"/>
          </a:xfrm>
          <a:custGeom>
            <a:avLst/>
            <a:gdLst/>
            <a:ahLst/>
            <a:cxnLst/>
            <a:rect l="l" t="t" r="r" b="b"/>
            <a:pathLst>
              <a:path w="3823970" h="137160">
                <a:moveTo>
                  <a:pt x="0" y="137160"/>
                </a:moveTo>
                <a:lnTo>
                  <a:pt x="3823715" y="137160"/>
                </a:lnTo>
                <a:lnTo>
                  <a:pt x="3823715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00144" y="745490"/>
            <a:ext cx="137160" cy="2068830"/>
          </a:xfrm>
          <a:custGeom>
            <a:avLst/>
            <a:gdLst/>
            <a:ahLst/>
            <a:cxnLst/>
            <a:rect l="l" t="t" r="r" b="b"/>
            <a:pathLst>
              <a:path w="137160" h="2068830">
                <a:moveTo>
                  <a:pt x="0" y="2068829"/>
                </a:moveTo>
                <a:lnTo>
                  <a:pt x="137159" y="2068829"/>
                </a:lnTo>
                <a:lnTo>
                  <a:pt x="137159" y="0"/>
                </a:lnTo>
                <a:lnTo>
                  <a:pt x="0" y="0"/>
                </a:lnTo>
                <a:lnTo>
                  <a:pt x="0" y="2068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00144" y="608330"/>
            <a:ext cx="3823970" cy="137160"/>
          </a:xfrm>
          <a:custGeom>
            <a:avLst/>
            <a:gdLst/>
            <a:ahLst/>
            <a:cxnLst/>
            <a:rect l="l" t="t" r="r" b="b"/>
            <a:pathLst>
              <a:path w="3823970" h="137159">
                <a:moveTo>
                  <a:pt x="0" y="137160"/>
                </a:moveTo>
                <a:lnTo>
                  <a:pt x="3823715" y="137160"/>
                </a:lnTo>
                <a:lnTo>
                  <a:pt x="3823715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86700" y="745236"/>
            <a:ext cx="137160" cy="2070100"/>
          </a:xfrm>
          <a:custGeom>
            <a:avLst/>
            <a:gdLst/>
            <a:ahLst/>
            <a:cxnLst/>
            <a:rect l="l" t="t" r="r" b="b"/>
            <a:pathLst>
              <a:path w="137159" h="2070100">
                <a:moveTo>
                  <a:pt x="137159" y="0"/>
                </a:moveTo>
                <a:lnTo>
                  <a:pt x="0" y="0"/>
                </a:lnTo>
                <a:lnTo>
                  <a:pt x="0" y="2069591"/>
                </a:lnTo>
                <a:lnTo>
                  <a:pt x="137159" y="2069591"/>
                </a:lnTo>
                <a:lnTo>
                  <a:pt x="137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3023" y="2745739"/>
            <a:ext cx="3458210" cy="0"/>
          </a:xfrm>
          <a:custGeom>
            <a:avLst/>
            <a:gdLst/>
            <a:ahLst/>
            <a:cxnLst/>
            <a:rect l="l" t="t" r="r" b="b"/>
            <a:pathLst>
              <a:path w="3458209">
                <a:moveTo>
                  <a:pt x="0" y="0"/>
                </a:moveTo>
                <a:lnTo>
                  <a:pt x="3457955" y="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05884" y="836930"/>
            <a:ext cx="0" cy="1885950"/>
          </a:xfrm>
          <a:custGeom>
            <a:avLst/>
            <a:gdLst/>
            <a:ahLst/>
            <a:cxnLst/>
            <a:rect l="l" t="t" r="r" b="b"/>
            <a:pathLst>
              <a:path h="1885950">
                <a:moveTo>
                  <a:pt x="0" y="0"/>
                </a:moveTo>
                <a:lnTo>
                  <a:pt x="0" y="188595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83023" y="814069"/>
            <a:ext cx="3458210" cy="0"/>
          </a:xfrm>
          <a:custGeom>
            <a:avLst/>
            <a:gdLst/>
            <a:ahLst/>
            <a:cxnLst/>
            <a:rect l="l" t="t" r="r" b="b"/>
            <a:pathLst>
              <a:path w="3458209">
                <a:moveTo>
                  <a:pt x="0" y="0"/>
                </a:moveTo>
                <a:lnTo>
                  <a:pt x="3457955" y="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18119" y="836675"/>
            <a:ext cx="0" cy="1887220"/>
          </a:xfrm>
          <a:custGeom>
            <a:avLst/>
            <a:gdLst/>
            <a:ahLst/>
            <a:cxnLst/>
            <a:rect l="l" t="t" r="r" b="b"/>
            <a:pathLst>
              <a:path h="1887220">
                <a:moveTo>
                  <a:pt x="0" y="0"/>
                </a:moveTo>
                <a:lnTo>
                  <a:pt x="0" y="1886712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9203" y="3499103"/>
            <a:ext cx="2502407" cy="2503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72128" y="6093459"/>
            <a:ext cx="2956560" cy="137160"/>
          </a:xfrm>
          <a:custGeom>
            <a:avLst/>
            <a:gdLst/>
            <a:ahLst/>
            <a:cxnLst/>
            <a:rect l="l" t="t" r="r" b="b"/>
            <a:pathLst>
              <a:path w="2956559" h="137160">
                <a:moveTo>
                  <a:pt x="0" y="137159"/>
                </a:moveTo>
                <a:lnTo>
                  <a:pt x="2956560" y="137159"/>
                </a:lnTo>
                <a:lnTo>
                  <a:pt x="2956560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72128" y="3408679"/>
            <a:ext cx="137160" cy="2684780"/>
          </a:xfrm>
          <a:custGeom>
            <a:avLst/>
            <a:gdLst/>
            <a:ahLst/>
            <a:cxnLst/>
            <a:rect l="l" t="t" r="r" b="b"/>
            <a:pathLst>
              <a:path w="137160" h="2684779">
                <a:moveTo>
                  <a:pt x="0" y="2684780"/>
                </a:moveTo>
                <a:lnTo>
                  <a:pt x="137160" y="2684780"/>
                </a:lnTo>
                <a:lnTo>
                  <a:pt x="137160" y="0"/>
                </a:lnTo>
                <a:lnTo>
                  <a:pt x="0" y="0"/>
                </a:lnTo>
                <a:lnTo>
                  <a:pt x="0" y="268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72128" y="3271520"/>
            <a:ext cx="2956560" cy="137160"/>
          </a:xfrm>
          <a:custGeom>
            <a:avLst/>
            <a:gdLst/>
            <a:ahLst/>
            <a:cxnLst/>
            <a:rect l="l" t="t" r="r" b="b"/>
            <a:pathLst>
              <a:path w="2956559" h="137160">
                <a:moveTo>
                  <a:pt x="0" y="137160"/>
                </a:moveTo>
                <a:lnTo>
                  <a:pt x="2956560" y="137160"/>
                </a:lnTo>
                <a:lnTo>
                  <a:pt x="295656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91528" y="3409188"/>
            <a:ext cx="137160" cy="2684145"/>
          </a:xfrm>
          <a:custGeom>
            <a:avLst/>
            <a:gdLst/>
            <a:ahLst/>
            <a:cxnLst/>
            <a:rect l="l" t="t" r="r" b="b"/>
            <a:pathLst>
              <a:path w="137159" h="2684145">
                <a:moveTo>
                  <a:pt x="137160" y="0"/>
                </a:moveTo>
                <a:lnTo>
                  <a:pt x="0" y="0"/>
                </a:lnTo>
                <a:lnTo>
                  <a:pt x="0" y="2683764"/>
                </a:lnTo>
                <a:lnTo>
                  <a:pt x="137160" y="2683763"/>
                </a:lnTo>
                <a:lnTo>
                  <a:pt x="137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55008" y="6024879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>
                <a:moveTo>
                  <a:pt x="0" y="0"/>
                </a:moveTo>
                <a:lnTo>
                  <a:pt x="2590799" y="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77867" y="3500120"/>
            <a:ext cx="0" cy="2501900"/>
          </a:xfrm>
          <a:custGeom>
            <a:avLst/>
            <a:gdLst/>
            <a:ahLst/>
            <a:cxnLst/>
            <a:rect l="l" t="t" r="r" b="b"/>
            <a:pathLst>
              <a:path h="2501900">
                <a:moveTo>
                  <a:pt x="0" y="0"/>
                </a:moveTo>
                <a:lnTo>
                  <a:pt x="0" y="250190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55008" y="3477259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>
                <a:moveTo>
                  <a:pt x="0" y="0"/>
                </a:moveTo>
                <a:lnTo>
                  <a:pt x="2590799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22947" y="3500628"/>
            <a:ext cx="0" cy="2501265"/>
          </a:xfrm>
          <a:custGeom>
            <a:avLst/>
            <a:gdLst/>
            <a:ahLst/>
            <a:cxnLst/>
            <a:rect l="l" t="t" r="r" b="b"/>
            <a:pathLst>
              <a:path h="2501265">
                <a:moveTo>
                  <a:pt x="0" y="0"/>
                </a:moveTo>
                <a:lnTo>
                  <a:pt x="0" y="2500884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cover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381814"/>
            <a:ext cx="7560309" cy="442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>
              <a:lnSpc>
                <a:spcPts val="6340"/>
              </a:lnSpc>
              <a:spcBef>
                <a:spcPts val="100"/>
              </a:spcBef>
              <a:tabLst>
                <a:tab pos="3460750" algn="l"/>
                <a:tab pos="7179945" algn="l"/>
              </a:tabLst>
            </a:pPr>
            <a:r>
              <a:rPr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 	</a:t>
            </a:r>
            <a:r>
              <a:rPr sz="5400" strike="sngStrike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r>
              <a:rPr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	</a:t>
            </a:r>
            <a:endParaRPr sz="5400" dirty="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90000"/>
              </a:lnSpc>
              <a:spcBef>
                <a:spcPts val="300"/>
              </a:spcBef>
            </a:pPr>
            <a:r>
              <a:rPr sz="3700" spc="-5" dirty="0">
                <a:latin typeface="Book Antiqua"/>
                <a:cs typeface="Book Antiqua"/>
              </a:rPr>
              <a:t>Example of data </a:t>
            </a:r>
            <a:r>
              <a:rPr sz="3700" spc="-10" dirty="0">
                <a:latin typeface="Book Antiqua"/>
                <a:cs typeface="Book Antiqua"/>
              </a:rPr>
              <a:t>gathered </a:t>
            </a:r>
            <a:r>
              <a:rPr sz="3700" spc="-5" dirty="0">
                <a:latin typeface="Book Antiqua"/>
                <a:cs typeface="Book Antiqua"/>
              </a:rPr>
              <a:t>using  </a:t>
            </a:r>
            <a:r>
              <a:rPr sz="3700" spc="-10" dirty="0">
                <a:latin typeface="Book Antiqua"/>
                <a:cs typeface="Book Antiqua"/>
              </a:rPr>
              <a:t>this </a:t>
            </a:r>
            <a:r>
              <a:rPr sz="3700" spc="-5" dirty="0">
                <a:latin typeface="Book Antiqua"/>
                <a:cs typeface="Book Antiqua"/>
              </a:rPr>
              <a:t>method are </a:t>
            </a:r>
            <a:r>
              <a:rPr sz="3700" spc="-10" dirty="0">
                <a:latin typeface="Book Antiqua"/>
                <a:cs typeface="Book Antiqua"/>
              </a:rPr>
              <a:t>those that </a:t>
            </a:r>
            <a:r>
              <a:rPr sz="3700" spc="-5" dirty="0">
                <a:latin typeface="Book Antiqua"/>
                <a:cs typeface="Book Antiqua"/>
              </a:rPr>
              <a:t>are  obtained </a:t>
            </a:r>
            <a:r>
              <a:rPr sz="3700" spc="-10" dirty="0">
                <a:latin typeface="Book Antiqua"/>
                <a:cs typeface="Book Antiqua"/>
              </a:rPr>
              <a:t>from the </a:t>
            </a:r>
            <a:r>
              <a:rPr lang="en-US" sz="3700" spc="-10" dirty="0">
                <a:latin typeface="Book Antiqua"/>
                <a:cs typeface="Book Antiqua"/>
              </a:rPr>
              <a:t>Philippine</a:t>
            </a:r>
            <a:r>
              <a:rPr sz="3700" spc="-10" dirty="0">
                <a:latin typeface="Book Antiqua"/>
                <a:cs typeface="Book Antiqua"/>
              </a:rPr>
              <a:t>  </a:t>
            </a:r>
            <a:r>
              <a:rPr sz="3700" spc="-5" dirty="0">
                <a:latin typeface="Book Antiqua"/>
                <a:cs typeface="Book Antiqua"/>
              </a:rPr>
              <a:t>Statistics </a:t>
            </a:r>
            <a:r>
              <a:rPr lang="en-US" sz="3700" spc="-5" dirty="0">
                <a:latin typeface="Book Antiqua"/>
                <a:cs typeface="Book Antiqua"/>
              </a:rPr>
              <a:t>Authority</a:t>
            </a:r>
            <a:r>
              <a:rPr sz="3700" spc="-5" dirty="0">
                <a:latin typeface="Book Antiqua"/>
                <a:cs typeface="Book Antiqua"/>
              </a:rPr>
              <a:t>, Land  Transportation Office, Department  of Education, </a:t>
            </a:r>
            <a:r>
              <a:rPr sz="3700" spc="-10" dirty="0">
                <a:latin typeface="Book Antiqua"/>
                <a:cs typeface="Book Antiqua"/>
              </a:rPr>
              <a:t>CHED, </a:t>
            </a:r>
            <a:r>
              <a:rPr sz="3700" spc="-5" dirty="0">
                <a:latin typeface="Book Antiqua"/>
                <a:cs typeface="Book Antiqua"/>
              </a:rPr>
              <a:t>SEC and other  </a:t>
            </a:r>
            <a:r>
              <a:rPr sz="3700" spc="-10" dirty="0">
                <a:latin typeface="Book Antiqua"/>
                <a:cs typeface="Book Antiqua"/>
              </a:rPr>
              <a:t>government</a:t>
            </a:r>
            <a:r>
              <a:rPr sz="3700" spc="25" dirty="0">
                <a:latin typeface="Book Antiqua"/>
                <a:cs typeface="Book Antiqua"/>
              </a:rPr>
              <a:t> </a:t>
            </a:r>
            <a:r>
              <a:rPr sz="3700" dirty="0">
                <a:latin typeface="Book Antiqua"/>
                <a:cs typeface="Book Antiqua"/>
              </a:rPr>
              <a:t>agencies</a:t>
            </a:r>
            <a:r>
              <a:rPr sz="2200" dirty="0">
                <a:solidFill>
                  <a:srgbClr val="252525"/>
                </a:solidFill>
                <a:latin typeface="Book Antiqua"/>
                <a:cs typeface="Book Antiqua"/>
              </a:rPr>
              <a:t>.</a:t>
            </a:r>
            <a:endParaRPr sz="2200" dirty="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9023" y="691882"/>
            <a:ext cx="72110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marR="5080" indent="-1123950">
              <a:lnSpc>
                <a:spcPct val="100000"/>
              </a:lnSpc>
              <a:spcBef>
                <a:spcPts val="100"/>
              </a:spcBef>
            </a:pPr>
            <a:r>
              <a:rPr lang="en-US" sz="4400" b="1" spc="-5" dirty="0">
                <a:solidFill>
                  <a:srgbClr val="FFFF00"/>
                </a:solidFill>
                <a:latin typeface="Century Gothic" panose="020B0502020202020204" pitchFamily="34" charset="0"/>
              </a:rPr>
              <a:t>E. </a:t>
            </a:r>
            <a:r>
              <a:rPr sz="4400" b="1" spc="-5" dirty="0">
                <a:solidFill>
                  <a:srgbClr val="FFFF00"/>
                </a:solidFill>
                <a:latin typeface="Century Gothic" panose="020B0502020202020204" pitchFamily="34" charset="0"/>
              </a:rPr>
              <a:t>REGISTRATION  </a:t>
            </a:r>
            <a:r>
              <a:rPr sz="44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METHOD</a:t>
            </a:r>
          </a:p>
        </p:txBody>
      </p:sp>
    </p:spTree>
  </p:cSld>
  <p:clrMapOvr>
    <a:masterClrMapping/>
  </p:clrMapOvr>
  <p:transition spd="slow">
    <p:cover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45275" y="488321"/>
            <a:ext cx="4322064" cy="2397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931" y="3016250"/>
            <a:ext cx="4776470" cy="137160"/>
          </a:xfrm>
          <a:custGeom>
            <a:avLst/>
            <a:gdLst/>
            <a:ahLst/>
            <a:cxnLst/>
            <a:rect l="l" t="t" r="r" b="b"/>
            <a:pathLst>
              <a:path w="4776470" h="137160">
                <a:moveTo>
                  <a:pt x="0" y="137160"/>
                </a:moveTo>
                <a:lnTo>
                  <a:pt x="4776216" y="137160"/>
                </a:lnTo>
                <a:lnTo>
                  <a:pt x="4776216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8931" y="439419"/>
            <a:ext cx="137160" cy="2576830"/>
          </a:xfrm>
          <a:custGeom>
            <a:avLst/>
            <a:gdLst/>
            <a:ahLst/>
            <a:cxnLst/>
            <a:rect l="l" t="t" r="r" b="b"/>
            <a:pathLst>
              <a:path w="137159" h="2576830">
                <a:moveTo>
                  <a:pt x="0" y="2576830"/>
                </a:moveTo>
                <a:lnTo>
                  <a:pt x="137160" y="2576830"/>
                </a:lnTo>
                <a:lnTo>
                  <a:pt x="137160" y="0"/>
                </a:lnTo>
                <a:lnTo>
                  <a:pt x="0" y="0"/>
                </a:lnTo>
                <a:lnTo>
                  <a:pt x="0" y="2576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931" y="302259"/>
            <a:ext cx="4776470" cy="137160"/>
          </a:xfrm>
          <a:custGeom>
            <a:avLst/>
            <a:gdLst/>
            <a:ahLst/>
            <a:cxnLst/>
            <a:rect l="l" t="t" r="r" b="b"/>
            <a:pathLst>
              <a:path w="4776470" h="137159">
                <a:moveTo>
                  <a:pt x="0" y="137160"/>
                </a:moveTo>
                <a:lnTo>
                  <a:pt x="4776216" y="137160"/>
                </a:lnTo>
                <a:lnTo>
                  <a:pt x="4776216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37988" y="438912"/>
            <a:ext cx="137160" cy="2577465"/>
          </a:xfrm>
          <a:custGeom>
            <a:avLst/>
            <a:gdLst/>
            <a:ahLst/>
            <a:cxnLst/>
            <a:rect l="l" t="t" r="r" b="b"/>
            <a:pathLst>
              <a:path w="137160" h="2577465">
                <a:moveTo>
                  <a:pt x="137160" y="0"/>
                </a:moveTo>
                <a:lnTo>
                  <a:pt x="0" y="0"/>
                </a:lnTo>
                <a:lnTo>
                  <a:pt x="0" y="2577084"/>
                </a:lnTo>
                <a:lnTo>
                  <a:pt x="137160" y="2577084"/>
                </a:lnTo>
                <a:lnTo>
                  <a:pt x="137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1812" y="2947670"/>
            <a:ext cx="4410710" cy="0"/>
          </a:xfrm>
          <a:custGeom>
            <a:avLst/>
            <a:gdLst/>
            <a:ahLst/>
            <a:cxnLst/>
            <a:rect l="l" t="t" r="r" b="b"/>
            <a:pathLst>
              <a:path w="4410710">
                <a:moveTo>
                  <a:pt x="0" y="0"/>
                </a:moveTo>
                <a:lnTo>
                  <a:pt x="4410456" y="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4672" y="530859"/>
            <a:ext cx="0" cy="2393950"/>
          </a:xfrm>
          <a:custGeom>
            <a:avLst/>
            <a:gdLst/>
            <a:ahLst/>
            <a:cxnLst/>
            <a:rect l="l" t="t" r="r" b="b"/>
            <a:pathLst>
              <a:path h="2393950">
                <a:moveTo>
                  <a:pt x="0" y="0"/>
                </a:moveTo>
                <a:lnTo>
                  <a:pt x="0" y="239395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1812" y="508000"/>
            <a:ext cx="4410710" cy="0"/>
          </a:xfrm>
          <a:custGeom>
            <a:avLst/>
            <a:gdLst/>
            <a:ahLst/>
            <a:cxnLst/>
            <a:rect l="l" t="t" r="r" b="b"/>
            <a:pathLst>
              <a:path w="4410710">
                <a:moveTo>
                  <a:pt x="0" y="0"/>
                </a:moveTo>
                <a:lnTo>
                  <a:pt x="4410456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9408" y="530351"/>
            <a:ext cx="0" cy="2394585"/>
          </a:xfrm>
          <a:custGeom>
            <a:avLst/>
            <a:gdLst/>
            <a:ahLst/>
            <a:cxnLst/>
            <a:rect l="l" t="t" r="r" b="b"/>
            <a:pathLst>
              <a:path h="2394585">
                <a:moveTo>
                  <a:pt x="0" y="0"/>
                </a:moveTo>
                <a:lnTo>
                  <a:pt x="0" y="2394204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6367" y="3355847"/>
            <a:ext cx="4035551" cy="2651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9291" y="6097270"/>
            <a:ext cx="4490085" cy="137160"/>
          </a:xfrm>
          <a:custGeom>
            <a:avLst/>
            <a:gdLst/>
            <a:ahLst/>
            <a:cxnLst/>
            <a:rect l="l" t="t" r="r" b="b"/>
            <a:pathLst>
              <a:path w="4490084" h="137160">
                <a:moveTo>
                  <a:pt x="0" y="137159"/>
                </a:moveTo>
                <a:lnTo>
                  <a:pt x="4489704" y="137159"/>
                </a:lnTo>
                <a:lnTo>
                  <a:pt x="4489704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79291" y="3266440"/>
            <a:ext cx="137160" cy="2830830"/>
          </a:xfrm>
          <a:custGeom>
            <a:avLst/>
            <a:gdLst/>
            <a:ahLst/>
            <a:cxnLst/>
            <a:rect l="l" t="t" r="r" b="b"/>
            <a:pathLst>
              <a:path w="137160" h="2830829">
                <a:moveTo>
                  <a:pt x="0" y="2830830"/>
                </a:moveTo>
                <a:lnTo>
                  <a:pt x="137160" y="2830830"/>
                </a:lnTo>
                <a:lnTo>
                  <a:pt x="137160" y="0"/>
                </a:lnTo>
                <a:lnTo>
                  <a:pt x="0" y="0"/>
                </a:lnTo>
                <a:lnTo>
                  <a:pt x="0" y="2830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79291" y="3129279"/>
            <a:ext cx="4490085" cy="137160"/>
          </a:xfrm>
          <a:custGeom>
            <a:avLst/>
            <a:gdLst/>
            <a:ahLst/>
            <a:cxnLst/>
            <a:rect l="l" t="t" r="r" b="b"/>
            <a:pathLst>
              <a:path w="4490084" h="137160">
                <a:moveTo>
                  <a:pt x="0" y="137160"/>
                </a:moveTo>
                <a:lnTo>
                  <a:pt x="4489704" y="137160"/>
                </a:lnTo>
                <a:lnTo>
                  <a:pt x="4489704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31835" y="3265932"/>
            <a:ext cx="137160" cy="2832100"/>
          </a:xfrm>
          <a:custGeom>
            <a:avLst/>
            <a:gdLst/>
            <a:ahLst/>
            <a:cxnLst/>
            <a:rect l="l" t="t" r="r" b="b"/>
            <a:pathLst>
              <a:path w="137159" h="2832100">
                <a:moveTo>
                  <a:pt x="137160" y="0"/>
                </a:moveTo>
                <a:lnTo>
                  <a:pt x="0" y="0"/>
                </a:lnTo>
                <a:lnTo>
                  <a:pt x="0" y="2831591"/>
                </a:lnTo>
                <a:lnTo>
                  <a:pt x="137160" y="2831591"/>
                </a:lnTo>
                <a:lnTo>
                  <a:pt x="137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62171" y="6028690"/>
            <a:ext cx="4124325" cy="0"/>
          </a:xfrm>
          <a:custGeom>
            <a:avLst/>
            <a:gdLst/>
            <a:ahLst/>
            <a:cxnLst/>
            <a:rect l="l" t="t" r="r" b="b"/>
            <a:pathLst>
              <a:path w="4124325">
                <a:moveTo>
                  <a:pt x="0" y="0"/>
                </a:moveTo>
                <a:lnTo>
                  <a:pt x="4123944" y="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85032" y="3357879"/>
            <a:ext cx="0" cy="2647950"/>
          </a:xfrm>
          <a:custGeom>
            <a:avLst/>
            <a:gdLst/>
            <a:ahLst/>
            <a:cxnLst/>
            <a:rect l="l" t="t" r="r" b="b"/>
            <a:pathLst>
              <a:path h="2647950">
                <a:moveTo>
                  <a:pt x="0" y="0"/>
                </a:moveTo>
                <a:lnTo>
                  <a:pt x="0" y="264795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62171" y="3335020"/>
            <a:ext cx="4124325" cy="0"/>
          </a:xfrm>
          <a:custGeom>
            <a:avLst/>
            <a:gdLst/>
            <a:ahLst/>
            <a:cxnLst/>
            <a:rect l="l" t="t" r="r" b="b"/>
            <a:pathLst>
              <a:path w="4124325">
                <a:moveTo>
                  <a:pt x="0" y="0"/>
                </a:moveTo>
                <a:lnTo>
                  <a:pt x="4123944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63256" y="3357371"/>
            <a:ext cx="0" cy="2649220"/>
          </a:xfrm>
          <a:custGeom>
            <a:avLst/>
            <a:gdLst/>
            <a:ahLst/>
            <a:cxnLst/>
            <a:rect l="l" t="t" r="r" b="b"/>
            <a:pathLst>
              <a:path h="2649220">
                <a:moveTo>
                  <a:pt x="0" y="0"/>
                </a:moveTo>
                <a:lnTo>
                  <a:pt x="0" y="2648712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cover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78255" y="2204085"/>
            <a:ext cx="7385684" cy="35871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indent="914400">
              <a:lnSpc>
                <a:spcPct val="90000"/>
              </a:lnSpc>
              <a:spcBef>
                <a:spcPts val="484"/>
              </a:spcBef>
              <a:tabLst>
                <a:tab pos="4710430" algn="l"/>
              </a:tabLst>
            </a:pPr>
            <a:r>
              <a:rPr sz="3200" dirty="0">
                <a:latin typeface="Book Antiqua"/>
                <a:cs typeface="Book Antiqua"/>
              </a:rPr>
              <a:t>The devices </a:t>
            </a:r>
            <a:r>
              <a:rPr sz="3200" spc="-5" dirty="0">
                <a:latin typeface="Book Antiqua"/>
                <a:cs typeface="Book Antiqua"/>
              </a:rPr>
              <a:t>that </a:t>
            </a:r>
            <a:r>
              <a:rPr sz="3200" spc="5" dirty="0">
                <a:latin typeface="Book Antiqua"/>
                <a:cs typeface="Book Antiqua"/>
              </a:rPr>
              <a:t>can </a:t>
            </a:r>
            <a:r>
              <a:rPr sz="3200" spc="-5" dirty="0">
                <a:latin typeface="Book Antiqua"/>
                <a:cs typeface="Book Antiqua"/>
              </a:rPr>
              <a:t>be used </a:t>
            </a:r>
            <a:r>
              <a:rPr sz="3200" dirty="0">
                <a:latin typeface="Book Antiqua"/>
                <a:cs typeface="Book Antiqua"/>
              </a:rPr>
              <a:t>when  </a:t>
            </a:r>
            <a:r>
              <a:rPr sz="3200" spc="-5" dirty="0">
                <a:latin typeface="Book Antiqua"/>
                <a:cs typeface="Book Antiqua"/>
              </a:rPr>
              <a:t>gathering </a:t>
            </a:r>
            <a:r>
              <a:rPr sz="3200" dirty="0">
                <a:latin typeface="Book Antiqua"/>
                <a:cs typeface="Book Antiqua"/>
              </a:rPr>
              <a:t>data </a:t>
            </a:r>
            <a:r>
              <a:rPr sz="3200" spc="-5" dirty="0">
                <a:latin typeface="Book Antiqua"/>
                <a:cs typeface="Book Antiqua"/>
              </a:rPr>
              <a:t>for </a:t>
            </a:r>
            <a:r>
              <a:rPr sz="3200" dirty="0">
                <a:latin typeface="Book Antiqua"/>
                <a:cs typeface="Book Antiqua"/>
              </a:rPr>
              <a:t>social and </a:t>
            </a:r>
            <a:r>
              <a:rPr sz="3200" spc="-5" dirty="0">
                <a:latin typeface="Book Antiqua"/>
                <a:cs typeface="Book Antiqua"/>
              </a:rPr>
              <a:t>educational  researcher </a:t>
            </a:r>
            <a:r>
              <a:rPr sz="3200" dirty="0">
                <a:latin typeface="Book Antiqua"/>
                <a:cs typeface="Book Antiqua"/>
              </a:rPr>
              <a:t>are </a:t>
            </a:r>
            <a:r>
              <a:rPr sz="3200" spc="-5" dirty="0">
                <a:latin typeface="Book Antiqua"/>
                <a:cs typeface="Book Antiqua"/>
              </a:rPr>
              <a:t>the </a:t>
            </a:r>
            <a:r>
              <a:rPr sz="3200" dirty="0">
                <a:latin typeface="Book Antiqua"/>
                <a:cs typeface="Book Antiqua"/>
              </a:rPr>
              <a:t>camera, projector,  videotape, </a:t>
            </a:r>
            <a:r>
              <a:rPr sz="3200" spc="-5" dirty="0">
                <a:latin typeface="Book Antiqua"/>
                <a:cs typeface="Book Antiqua"/>
              </a:rPr>
              <a:t>tape</a:t>
            </a:r>
            <a:r>
              <a:rPr sz="3200" spc="5" dirty="0">
                <a:latin typeface="Book Antiqua"/>
                <a:cs typeface="Book Antiqua"/>
              </a:rPr>
              <a:t> </a:t>
            </a:r>
            <a:r>
              <a:rPr sz="3200" spc="-5" dirty="0">
                <a:latin typeface="Book Antiqua"/>
                <a:cs typeface="Book Antiqua"/>
              </a:rPr>
              <a:t>recorder,	</a:t>
            </a:r>
            <a:r>
              <a:rPr sz="3200" dirty="0">
                <a:latin typeface="Book Antiqua"/>
                <a:cs typeface="Book Antiqua"/>
              </a:rPr>
              <a:t>etc. </a:t>
            </a:r>
            <a:r>
              <a:rPr sz="3200" spc="-5" dirty="0">
                <a:latin typeface="Book Antiqua"/>
                <a:cs typeface="Book Antiqua"/>
              </a:rPr>
              <a:t>in  </a:t>
            </a:r>
            <a:r>
              <a:rPr sz="3200" dirty="0">
                <a:latin typeface="Book Antiqua"/>
                <a:cs typeface="Book Antiqua"/>
              </a:rPr>
              <a:t>chemical, biological and medical  </a:t>
            </a:r>
            <a:r>
              <a:rPr sz="3200" spc="-5" dirty="0">
                <a:latin typeface="Book Antiqua"/>
                <a:cs typeface="Book Antiqua"/>
              </a:rPr>
              <a:t>researches </a:t>
            </a:r>
            <a:r>
              <a:rPr sz="3200" dirty="0">
                <a:latin typeface="Book Antiqua"/>
                <a:cs typeface="Book Antiqua"/>
              </a:rPr>
              <a:t>, </a:t>
            </a:r>
            <a:r>
              <a:rPr sz="3200" spc="-5" dirty="0">
                <a:latin typeface="Book Antiqua"/>
                <a:cs typeface="Book Antiqua"/>
              </a:rPr>
              <a:t>the </a:t>
            </a:r>
            <a:r>
              <a:rPr sz="3200" dirty="0">
                <a:latin typeface="Book Antiqua"/>
                <a:cs typeface="Book Antiqua"/>
              </a:rPr>
              <a:t>common devices are </a:t>
            </a:r>
            <a:r>
              <a:rPr sz="3200" spc="5" dirty="0">
                <a:latin typeface="Book Antiqua"/>
                <a:cs typeface="Book Antiqua"/>
              </a:rPr>
              <a:t>x-  </a:t>
            </a:r>
            <a:r>
              <a:rPr sz="3200" spc="-5" dirty="0">
                <a:latin typeface="Book Antiqua"/>
                <a:cs typeface="Book Antiqua"/>
              </a:rPr>
              <a:t>ray </a:t>
            </a:r>
            <a:r>
              <a:rPr sz="3200" dirty="0">
                <a:latin typeface="Book Antiqua"/>
                <a:cs typeface="Book Antiqua"/>
              </a:rPr>
              <a:t>machine, </a:t>
            </a:r>
            <a:r>
              <a:rPr sz="3200" spc="-5" dirty="0">
                <a:latin typeface="Book Antiqua"/>
                <a:cs typeface="Book Antiqua"/>
              </a:rPr>
              <a:t>microscope, ultrasound,  </a:t>
            </a:r>
            <a:r>
              <a:rPr sz="3200" dirty="0">
                <a:latin typeface="Book Antiqua"/>
                <a:cs typeface="Book Antiqua"/>
              </a:rPr>
              <a:t>weighing scales, CT scan,</a:t>
            </a:r>
            <a:r>
              <a:rPr sz="3200" spc="-10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etc.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1524" y="778073"/>
            <a:ext cx="7390765" cy="14765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45"/>
              </a:lnSpc>
              <a:spcBef>
                <a:spcPts val="100"/>
              </a:spcBef>
              <a:tabLst>
                <a:tab pos="4587875" algn="l"/>
              </a:tabLst>
            </a:pPr>
            <a:r>
              <a:rPr lang="en-US" sz="44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F. </a:t>
            </a:r>
            <a:r>
              <a:rPr sz="44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MECHANICAL</a:t>
            </a:r>
            <a:r>
              <a:rPr lang="en-US" sz="44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sz="44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DEVICES</a:t>
            </a:r>
          </a:p>
          <a:p>
            <a:pPr marR="1270" algn="ctr">
              <a:lnSpc>
                <a:spcPts val="6465"/>
              </a:lnSpc>
              <a:tabLst>
                <a:tab pos="3072765" algn="l"/>
                <a:tab pos="6791959" algn="l"/>
              </a:tabLst>
            </a:pPr>
            <a:r>
              <a:rPr b="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 	</a:t>
            </a:r>
            <a:r>
              <a:rPr b="0" strike="sngStrike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r>
              <a:rPr b="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	</a:t>
            </a:r>
          </a:p>
        </p:txBody>
      </p:sp>
    </p:spTree>
  </p:cSld>
  <p:clrMapOvr>
    <a:masterClrMapping/>
  </p:clrMapOvr>
  <p:transition spd="slow">
    <p:cover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49808" y="399287"/>
            <a:ext cx="2964179" cy="2764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9160" y="548640"/>
            <a:ext cx="2592324" cy="2392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5913" y="485394"/>
            <a:ext cx="2719070" cy="2519680"/>
          </a:xfrm>
          <a:custGeom>
            <a:avLst/>
            <a:gdLst/>
            <a:ahLst/>
            <a:cxnLst/>
            <a:rect l="l" t="t" r="r" b="b"/>
            <a:pathLst>
              <a:path w="2719070" h="2519680">
                <a:moveTo>
                  <a:pt x="0" y="2519172"/>
                </a:moveTo>
                <a:lnTo>
                  <a:pt x="2718816" y="2519172"/>
                </a:lnTo>
                <a:lnTo>
                  <a:pt x="2718816" y="0"/>
                </a:lnTo>
                <a:lnTo>
                  <a:pt x="0" y="0"/>
                </a:lnTo>
                <a:lnTo>
                  <a:pt x="0" y="2519172"/>
                </a:lnTo>
                <a:close/>
              </a:path>
            </a:pathLst>
          </a:custGeom>
          <a:ln w="12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28159" y="230124"/>
            <a:ext cx="3511295" cy="2810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7824" y="3063239"/>
            <a:ext cx="2967228" cy="2778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7175" y="3212592"/>
            <a:ext cx="2595372" cy="24063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3930" y="3149345"/>
            <a:ext cx="2722245" cy="2533015"/>
          </a:xfrm>
          <a:custGeom>
            <a:avLst/>
            <a:gdLst/>
            <a:ahLst/>
            <a:cxnLst/>
            <a:rect l="l" t="t" r="r" b="b"/>
            <a:pathLst>
              <a:path w="2722245" h="2533015">
                <a:moveTo>
                  <a:pt x="0" y="2532888"/>
                </a:moveTo>
                <a:lnTo>
                  <a:pt x="2721864" y="2532888"/>
                </a:lnTo>
                <a:lnTo>
                  <a:pt x="2721864" y="0"/>
                </a:lnTo>
                <a:lnTo>
                  <a:pt x="0" y="0"/>
                </a:lnTo>
                <a:lnTo>
                  <a:pt x="0" y="2532888"/>
                </a:lnTo>
                <a:close/>
              </a:path>
            </a:pathLst>
          </a:custGeom>
          <a:ln w="12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10684" y="3567684"/>
            <a:ext cx="3433571" cy="22738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60035" y="3717035"/>
            <a:ext cx="3061716" cy="19019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96790" y="3653790"/>
            <a:ext cx="3188335" cy="2028825"/>
          </a:xfrm>
          <a:custGeom>
            <a:avLst/>
            <a:gdLst/>
            <a:ahLst/>
            <a:cxnLst/>
            <a:rect l="l" t="t" r="r" b="b"/>
            <a:pathLst>
              <a:path w="3188334" h="2028825">
                <a:moveTo>
                  <a:pt x="0" y="2028444"/>
                </a:moveTo>
                <a:lnTo>
                  <a:pt x="3188208" y="2028444"/>
                </a:lnTo>
                <a:lnTo>
                  <a:pt x="3188208" y="0"/>
                </a:lnTo>
                <a:lnTo>
                  <a:pt x="0" y="0"/>
                </a:lnTo>
                <a:lnTo>
                  <a:pt x="0" y="2028444"/>
                </a:lnTo>
                <a:close/>
              </a:path>
            </a:pathLst>
          </a:custGeom>
          <a:ln w="126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cover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58540" y="336804"/>
            <a:ext cx="3275076" cy="2491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7891" y="486155"/>
            <a:ext cx="2903219" cy="2119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44646" y="422909"/>
            <a:ext cx="3030220" cy="2246630"/>
          </a:xfrm>
          <a:custGeom>
            <a:avLst/>
            <a:gdLst/>
            <a:ahLst/>
            <a:cxnLst/>
            <a:rect l="l" t="t" r="r" b="b"/>
            <a:pathLst>
              <a:path w="3030220" h="2246630">
                <a:moveTo>
                  <a:pt x="0" y="2246376"/>
                </a:moveTo>
                <a:lnTo>
                  <a:pt x="3029711" y="2246376"/>
                </a:lnTo>
                <a:lnTo>
                  <a:pt x="3029711" y="0"/>
                </a:lnTo>
                <a:lnTo>
                  <a:pt x="0" y="0"/>
                </a:lnTo>
                <a:lnTo>
                  <a:pt x="0" y="2246376"/>
                </a:lnTo>
                <a:close/>
              </a:path>
            </a:pathLst>
          </a:custGeom>
          <a:ln w="12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6551" y="470916"/>
            <a:ext cx="2514600" cy="2516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904" y="620268"/>
            <a:ext cx="2142744" cy="2144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2658" y="557022"/>
            <a:ext cx="2269490" cy="2270760"/>
          </a:xfrm>
          <a:custGeom>
            <a:avLst/>
            <a:gdLst/>
            <a:ahLst/>
            <a:cxnLst/>
            <a:rect l="l" t="t" r="r" b="b"/>
            <a:pathLst>
              <a:path w="2269490" h="2270760">
                <a:moveTo>
                  <a:pt x="0" y="2270760"/>
                </a:moveTo>
                <a:lnTo>
                  <a:pt x="2269236" y="2270760"/>
                </a:lnTo>
                <a:lnTo>
                  <a:pt x="2269236" y="0"/>
                </a:lnTo>
                <a:lnTo>
                  <a:pt x="0" y="0"/>
                </a:lnTo>
                <a:lnTo>
                  <a:pt x="0" y="2270760"/>
                </a:lnTo>
                <a:close/>
              </a:path>
            </a:pathLst>
          </a:custGeom>
          <a:ln w="12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6551" y="3063239"/>
            <a:ext cx="3293364" cy="2316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5904" y="3212592"/>
            <a:ext cx="2921508" cy="19446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2658" y="3149345"/>
            <a:ext cx="3048000" cy="2071370"/>
          </a:xfrm>
          <a:custGeom>
            <a:avLst/>
            <a:gdLst/>
            <a:ahLst/>
            <a:cxnLst/>
            <a:rect l="l" t="t" r="r" b="b"/>
            <a:pathLst>
              <a:path w="3048000" h="2071370">
                <a:moveTo>
                  <a:pt x="0" y="2071115"/>
                </a:moveTo>
                <a:lnTo>
                  <a:pt x="3048000" y="2071115"/>
                </a:lnTo>
                <a:lnTo>
                  <a:pt x="3048000" y="0"/>
                </a:lnTo>
                <a:lnTo>
                  <a:pt x="0" y="0"/>
                </a:lnTo>
                <a:lnTo>
                  <a:pt x="0" y="2071115"/>
                </a:lnTo>
                <a:close/>
              </a:path>
            </a:pathLst>
          </a:custGeom>
          <a:ln w="12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29355" y="4165090"/>
            <a:ext cx="2645664" cy="26456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78708" y="4314444"/>
            <a:ext cx="2273808" cy="2273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5461" y="4251197"/>
            <a:ext cx="2400300" cy="2400300"/>
          </a:xfrm>
          <a:custGeom>
            <a:avLst/>
            <a:gdLst/>
            <a:ahLst/>
            <a:cxnLst/>
            <a:rect l="l" t="t" r="r" b="b"/>
            <a:pathLst>
              <a:path w="2400300" h="2400300">
                <a:moveTo>
                  <a:pt x="0" y="2400300"/>
                </a:moveTo>
                <a:lnTo>
                  <a:pt x="2400300" y="2400300"/>
                </a:lnTo>
                <a:lnTo>
                  <a:pt x="2400300" y="0"/>
                </a:lnTo>
                <a:lnTo>
                  <a:pt x="0" y="0"/>
                </a:lnTo>
                <a:lnTo>
                  <a:pt x="0" y="2400300"/>
                </a:lnTo>
                <a:close/>
              </a:path>
            </a:pathLst>
          </a:custGeom>
          <a:ln w="12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2664" y="2474976"/>
            <a:ext cx="3497580" cy="24505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62015" y="2624327"/>
            <a:ext cx="3125724" cy="20787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8770" y="2561082"/>
            <a:ext cx="3252470" cy="2205355"/>
          </a:xfrm>
          <a:custGeom>
            <a:avLst/>
            <a:gdLst/>
            <a:ahLst/>
            <a:cxnLst/>
            <a:rect l="l" t="t" r="r" b="b"/>
            <a:pathLst>
              <a:path w="3252470" h="2205354">
                <a:moveTo>
                  <a:pt x="0" y="2205228"/>
                </a:moveTo>
                <a:lnTo>
                  <a:pt x="3252216" y="2205228"/>
                </a:lnTo>
                <a:lnTo>
                  <a:pt x="3252216" y="0"/>
                </a:lnTo>
                <a:lnTo>
                  <a:pt x="0" y="0"/>
                </a:lnTo>
                <a:lnTo>
                  <a:pt x="0" y="2205228"/>
                </a:lnTo>
                <a:close/>
              </a:path>
            </a:pathLst>
          </a:custGeom>
          <a:ln w="126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3160" y="1256538"/>
            <a:ext cx="6817995" cy="36163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5"/>
              </a:spcBef>
              <a:tabLst>
                <a:tab pos="3072765" algn="l"/>
                <a:tab pos="6791959" algn="l"/>
              </a:tabLst>
            </a:pPr>
            <a:r>
              <a:rPr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 	</a:t>
            </a:r>
            <a:r>
              <a:rPr sz="5400" strike="sngStrike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r>
              <a:rPr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	</a:t>
            </a:r>
            <a:endParaRPr sz="5400" dirty="0">
              <a:latin typeface="Times New Roman"/>
              <a:cs typeface="Times New Roman"/>
            </a:endParaRPr>
          </a:p>
          <a:p>
            <a:pPr marL="178435" marR="175260" algn="ctr">
              <a:lnSpc>
                <a:spcPct val="100000"/>
              </a:lnSpc>
              <a:spcBef>
                <a:spcPts val="1175"/>
              </a:spcBef>
              <a:tabLst>
                <a:tab pos="2807970" algn="l"/>
                <a:tab pos="5644515" algn="l"/>
              </a:tabLst>
            </a:pPr>
            <a:r>
              <a:rPr sz="5400" b="1" spc="-5" dirty="0">
                <a:solidFill>
                  <a:srgbClr val="885D1D"/>
                </a:solidFill>
                <a:latin typeface="Book Antiqua"/>
                <a:cs typeface="Book Antiqua"/>
              </a:rPr>
              <a:t>Ca</a:t>
            </a:r>
            <a:r>
              <a:rPr sz="5400" b="1" dirty="0">
                <a:solidFill>
                  <a:srgbClr val="885D1D"/>
                </a:solidFill>
                <a:latin typeface="Book Antiqua"/>
                <a:cs typeface="Book Antiqua"/>
              </a:rPr>
              <a:t>n</a:t>
            </a:r>
            <a:r>
              <a:rPr sz="5400" b="1" spc="-5" dirty="0">
                <a:solidFill>
                  <a:srgbClr val="885D1D"/>
                </a:solidFill>
                <a:latin typeface="Book Antiqua"/>
                <a:cs typeface="Book Antiqua"/>
              </a:rPr>
              <a:t> yo</a:t>
            </a:r>
            <a:r>
              <a:rPr sz="5400" b="1" dirty="0">
                <a:solidFill>
                  <a:srgbClr val="885D1D"/>
                </a:solidFill>
                <a:latin typeface="Book Antiqua"/>
                <a:cs typeface="Book Antiqua"/>
              </a:rPr>
              <a:t>u</a:t>
            </a:r>
            <a:r>
              <a:rPr sz="5400" b="1" spc="-5" dirty="0">
                <a:solidFill>
                  <a:srgbClr val="885D1D"/>
                </a:solidFill>
                <a:latin typeface="Book Antiqua"/>
                <a:cs typeface="Book Antiqua"/>
              </a:rPr>
              <a:t> identif</a:t>
            </a:r>
            <a:r>
              <a:rPr sz="5400" b="1" dirty="0">
                <a:solidFill>
                  <a:srgbClr val="885D1D"/>
                </a:solidFill>
                <a:latin typeface="Book Antiqua"/>
                <a:cs typeface="Book Antiqua"/>
              </a:rPr>
              <a:t>y	</a:t>
            </a:r>
            <a:r>
              <a:rPr sz="5400" b="1" spc="-5" dirty="0">
                <a:solidFill>
                  <a:srgbClr val="885D1D"/>
                </a:solidFill>
                <a:latin typeface="Book Antiqua"/>
                <a:cs typeface="Book Antiqua"/>
              </a:rPr>
              <a:t>the  </a:t>
            </a:r>
            <a:r>
              <a:rPr sz="5400" b="1" dirty="0">
                <a:solidFill>
                  <a:srgbClr val="885D1D"/>
                </a:solidFill>
                <a:latin typeface="Book Antiqua"/>
                <a:cs typeface="Book Antiqua"/>
              </a:rPr>
              <a:t>pictures </a:t>
            </a:r>
            <a:r>
              <a:rPr sz="5400" b="1" spc="-5" dirty="0">
                <a:solidFill>
                  <a:srgbClr val="885D1D"/>
                </a:solidFill>
                <a:latin typeface="Book Antiqua"/>
                <a:cs typeface="Book Antiqua"/>
              </a:rPr>
              <a:t>that </a:t>
            </a:r>
            <a:r>
              <a:rPr sz="5400" b="1" dirty="0">
                <a:solidFill>
                  <a:srgbClr val="885D1D"/>
                </a:solidFill>
                <a:latin typeface="Book Antiqua"/>
                <a:cs typeface="Book Antiqua"/>
              </a:rPr>
              <a:t>I </a:t>
            </a:r>
            <a:r>
              <a:rPr sz="5400" b="1" spc="-5" dirty="0">
                <a:solidFill>
                  <a:srgbClr val="885D1D"/>
                </a:solidFill>
                <a:latin typeface="Book Antiqua"/>
                <a:cs typeface="Book Antiqua"/>
              </a:rPr>
              <a:t>will  </a:t>
            </a:r>
            <a:r>
              <a:rPr sz="5400" b="1" dirty="0">
                <a:solidFill>
                  <a:srgbClr val="885D1D"/>
                </a:solidFill>
                <a:latin typeface="Book Antiqua"/>
                <a:cs typeface="Book Antiqua"/>
              </a:rPr>
              <a:t>show </a:t>
            </a:r>
            <a:r>
              <a:rPr sz="5400" b="1" spc="-5" dirty="0">
                <a:solidFill>
                  <a:srgbClr val="885D1D"/>
                </a:solidFill>
                <a:latin typeface="Book Antiqua"/>
                <a:cs typeface="Book Antiqua"/>
              </a:rPr>
              <a:t>to	you?</a:t>
            </a:r>
            <a:endParaRPr sz="5400" dirty="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474345" y="5410200"/>
            <a:ext cx="8244840" cy="792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8200" y="4800600"/>
            <a:ext cx="7517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C1EDFF"/>
                </a:solidFill>
                <a:latin typeface="Times New Roman"/>
                <a:cs typeface="Times New Roman"/>
              </a:rPr>
              <a:t>SAMPLING</a:t>
            </a:r>
            <a:r>
              <a:rPr sz="4800" b="1" spc="-155" dirty="0">
                <a:solidFill>
                  <a:srgbClr val="C1EDFF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C1EDFF"/>
                </a:solidFill>
                <a:latin typeface="Times New Roman"/>
                <a:cs typeface="Times New Roman"/>
              </a:rPr>
              <a:t>TECHNIQUES</a:t>
            </a:r>
            <a:endParaRPr sz="4800" dirty="0">
              <a:latin typeface="Times New Roman"/>
              <a:cs typeface="Times New Roman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" y="416560"/>
            <a:ext cx="8244841" cy="43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63635"/>
      </p:ext>
    </p:extLst>
  </p:cSld>
  <p:clrMapOvr>
    <a:masterClrMapping/>
  </p:clrMapOvr>
  <p:transition spd="slow">
    <p:cover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258762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95" dirty="0">
                <a:solidFill>
                  <a:srgbClr val="FFFF00"/>
                </a:solidFill>
                <a:latin typeface="Book Antiqua" panose="02040602050305030304" pitchFamily="18" charset="0"/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376745"/>
            <a:ext cx="4248150" cy="480187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1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3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1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Need for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sampling</a:t>
            </a:r>
            <a:endParaRPr sz="3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Sampling</a:t>
            </a:r>
            <a:r>
              <a:rPr sz="3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endParaRPr sz="3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Essentials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Sampling</a:t>
            </a:r>
            <a:endParaRPr sz="3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1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Methods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Sampling</a:t>
            </a:r>
            <a:endParaRPr sz="30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40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  <a:tab pos="296862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Non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Probability	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Sampling</a:t>
            </a:r>
            <a:endParaRPr sz="26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2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  <a:tab pos="2317750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Probability	Sampling</a:t>
            </a:r>
            <a:endParaRPr sz="26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8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Errors in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Sampling</a:t>
            </a:r>
            <a:endParaRPr sz="3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References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0" y="528573"/>
            <a:ext cx="25146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2553132"/>
      </p:ext>
    </p:extLst>
  </p:cSld>
  <p:clrMapOvr>
    <a:masterClrMapping/>
  </p:clrMapOvr>
  <p:transition spd="slow">
    <p:cover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372173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5" dirty="0">
                <a:solidFill>
                  <a:srgbClr val="FFFF00"/>
                </a:solidFill>
                <a:latin typeface="Century Gothic" panose="020B0502020202020204" pitchFamily="34" charset="0"/>
              </a:rPr>
              <a:t>INTRODUCTIO</a:t>
            </a:r>
            <a:r>
              <a:rPr b="1" spc="-5" dirty="0">
                <a:solidFill>
                  <a:srgbClr val="FFFF00"/>
                </a:solidFill>
                <a:latin typeface="Century Gothic" panose="020B0502020202020204" pitchFamily="34" charset="0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524000"/>
            <a:ext cx="8298815" cy="485838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23495" indent="-343535">
              <a:lnSpc>
                <a:spcPts val="3240"/>
              </a:lnSpc>
              <a:spcBef>
                <a:spcPts val="509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Population/Universe: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statistics denotes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  aggregate from which sample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(items) is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to be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taken.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5EBFF"/>
              </a:buClr>
              <a:buFont typeface="Wingdings"/>
              <a:buChar char=""/>
            </a:pPr>
            <a:endParaRPr sz="3400" dirty="0">
              <a:latin typeface="Times New Roman"/>
              <a:cs typeface="Times New Roman"/>
            </a:endParaRPr>
          </a:p>
          <a:p>
            <a:pPr marL="355600" marR="97155" indent="-343535">
              <a:lnSpc>
                <a:spcPts val="3240"/>
              </a:lnSpc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A population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can be defined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as including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3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people  or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items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with the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characteristic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one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wishes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understand.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5EBFF"/>
              </a:buClr>
              <a:buFont typeface="Wingdings"/>
              <a:buChar char=""/>
            </a:pPr>
            <a:endParaRPr sz="40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89500"/>
              </a:lnSpc>
              <a:buClr>
                <a:srgbClr val="D5EBFF"/>
              </a:buClr>
              <a:buSzPct val="95000"/>
              <a:buFont typeface="Wingdings"/>
              <a:buChar char=""/>
              <a:tabLst>
                <a:tab pos="450215" algn="l"/>
                <a:tab pos="450850" algn="l"/>
              </a:tabLst>
            </a:pPr>
            <a:r>
              <a:rPr dirty="0"/>
              <a:t>	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Because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there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is very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rarely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enough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time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money 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to gather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from everyone or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everything 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in a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population,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 goal becomes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finding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representative sample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(or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subset)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of that</a:t>
            </a:r>
            <a:r>
              <a:rPr sz="30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population.</a:t>
            </a:r>
            <a:endParaRPr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1331330"/>
      </p:ext>
    </p:extLst>
  </p:cSld>
  <p:clrMapOvr>
    <a:masterClrMapping/>
  </p:clrMapOvr>
  <p:transition spd="slow">
    <p:cover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372173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5" dirty="0">
                <a:solidFill>
                  <a:srgbClr val="FFFF00"/>
                </a:solidFill>
                <a:latin typeface="Century Gothic" panose="020B0502020202020204" pitchFamily="34" charset="0"/>
              </a:rPr>
              <a:t>INTRODUCTIO</a:t>
            </a:r>
            <a:r>
              <a:rPr b="1" spc="-5" dirty="0">
                <a:solidFill>
                  <a:srgbClr val="FFFF00"/>
                </a:solidFill>
                <a:latin typeface="Century Gothic" panose="020B0502020202020204" pitchFamily="34" charset="0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803272"/>
            <a:ext cx="7380605" cy="3404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2284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Sampling 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frame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list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from which the 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potential respondents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are drawn</a:t>
            </a:r>
            <a:r>
              <a:rPr sz="3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5EBFF"/>
              </a:buClr>
              <a:buFont typeface="Wingdings"/>
              <a:buChar char=""/>
            </a:pPr>
            <a:endParaRPr sz="435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 sample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is “a smaller (but hopefully  representative) collection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units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from a 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population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used to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determine truths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about that 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population” (Field,</a:t>
            </a:r>
            <a:r>
              <a:rPr sz="3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2005)</a:t>
            </a:r>
            <a:endParaRPr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1045091"/>
      </p:ext>
    </p:extLst>
  </p:cSld>
  <p:clrMapOvr>
    <a:masterClrMapping/>
  </p:clrMapOvr>
  <p:transition spd="slow">
    <p:cover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8001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Before the collection of data, it is necessary </a:t>
            </a:r>
          </a:p>
          <a:p>
            <a:r>
              <a:rPr lang="en-US" sz="2800" b="1" dirty="0">
                <a:latin typeface="Book Antiqua" panose="02040602050305030304" pitchFamily="18" charset="0"/>
              </a:rPr>
              <a:t>to determine the sample size.</a:t>
            </a:r>
          </a:p>
          <a:p>
            <a:endParaRPr lang="en-US" dirty="0"/>
          </a:p>
          <a:p>
            <a:r>
              <a:rPr lang="en-US" sz="2800" b="1" dirty="0">
                <a:latin typeface="Book Antiqua" panose="02040602050305030304" pitchFamily="18" charset="0"/>
              </a:rPr>
              <a:t>To compute for the sample size, </a:t>
            </a:r>
          </a:p>
          <a:p>
            <a:r>
              <a:rPr lang="en-US" sz="2800" b="1" dirty="0">
                <a:latin typeface="Book Antiqua" panose="02040602050305030304" pitchFamily="18" charset="0"/>
              </a:rPr>
              <a:t>the SLOVIN’S Formula is used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62000" y="3657600"/>
                <a:ext cx="2554802" cy="1053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400" dirty="0">
                    <a:latin typeface="Book Antiqua" panose="02040602050305030304" pitchFamily="18" charset="0"/>
                  </a:rPr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44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657600"/>
                <a:ext cx="2554802" cy="1053815"/>
              </a:xfrm>
              <a:prstGeom prst="rect">
                <a:avLst/>
              </a:prstGeom>
              <a:blipFill rotWithShape="0">
                <a:blip r:embed="rId2"/>
                <a:stretch>
                  <a:fillRect l="-9547" b="-14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38600" y="3505200"/>
            <a:ext cx="39148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ook Antiqua" panose="02040602050305030304" pitchFamily="18" charset="0"/>
              </a:rPr>
              <a:t>Where :</a:t>
            </a:r>
          </a:p>
          <a:p>
            <a:r>
              <a:rPr lang="en-US" sz="3200" dirty="0">
                <a:latin typeface="Book Antiqua" panose="02040602050305030304" pitchFamily="18" charset="0"/>
              </a:rPr>
              <a:t>n = sample size</a:t>
            </a:r>
          </a:p>
          <a:p>
            <a:r>
              <a:rPr lang="en-US" sz="3200" dirty="0">
                <a:latin typeface="Book Antiqua" panose="02040602050305030304" pitchFamily="18" charset="0"/>
              </a:rPr>
              <a:t>N = number of cases</a:t>
            </a:r>
          </a:p>
          <a:p>
            <a:r>
              <a:rPr lang="en-US" sz="3200" dirty="0">
                <a:latin typeface="Book Antiqua" panose="02040602050305030304" pitchFamily="18" charset="0"/>
              </a:rPr>
              <a:t>E = margin of error</a:t>
            </a:r>
          </a:p>
        </p:txBody>
      </p:sp>
    </p:spTree>
    <p:extLst>
      <p:ext uri="{BB962C8B-B14F-4D97-AF65-F5344CB8AC3E}">
        <p14:creationId xmlns:p14="http://schemas.microsoft.com/office/powerpoint/2010/main" val="3728903460"/>
      </p:ext>
    </p:extLst>
  </p:cSld>
  <p:clrMapOvr>
    <a:masterClrMapping/>
  </p:clrMapOvr>
  <p:transition spd="slow">
    <p:cover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8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Sample computation using </a:t>
            </a:r>
          </a:p>
          <a:p>
            <a:r>
              <a:rPr lang="en-US" sz="2800" b="1" dirty="0">
                <a:latin typeface="Book Antiqua" panose="02040602050305030304" pitchFamily="18" charset="0"/>
              </a:rPr>
              <a:t>the SLOVIN’S Formula </a:t>
            </a:r>
          </a:p>
          <a:p>
            <a:r>
              <a:rPr lang="en-US" sz="2800" b="1" dirty="0">
                <a:latin typeface="Book Antiqua" panose="02040602050305030304" pitchFamily="18" charset="0"/>
              </a:rPr>
              <a:t>Given: N = 2500     e = 0.05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38400" y="2222785"/>
                <a:ext cx="2554802" cy="1053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400" dirty="0">
                    <a:latin typeface="Book Antiqua" panose="02040602050305030304" pitchFamily="18" charset="0"/>
                  </a:rPr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44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222785"/>
                <a:ext cx="2554802" cy="1053815"/>
              </a:xfrm>
              <a:prstGeom prst="rect">
                <a:avLst/>
              </a:prstGeom>
              <a:blipFill>
                <a:blip r:embed="rId2"/>
                <a:stretch>
                  <a:fillRect l="-9547" b="-144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14600" y="3415544"/>
                <a:ext cx="4085798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400" dirty="0">
                    <a:latin typeface="Book Antiqua" panose="02040602050305030304" pitchFamily="18" charset="0"/>
                  </a:rPr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4400" b="0" i="1" smtClean="0">
                            <a:latin typeface="Cambria Math" panose="02040503050406030204" pitchFamily="18" charset="0"/>
                          </a:rPr>
                          <m:t>2500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PH" sz="4400" b="0" i="1" smtClean="0">
                            <a:latin typeface="Cambria Math" panose="02040503050406030204" pitchFamily="18" charset="0"/>
                          </a:rPr>
                          <m:t>2500(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4400" b="0" i="1" smtClean="0">
                                <a:latin typeface="Cambria Math" panose="02040503050406030204" pitchFamily="18" charset="0"/>
                              </a:rPr>
                              <m:t>0.05)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44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415544"/>
                <a:ext cx="4085798" cy="1150380"/>
              </a:xfrm>
              <a:prstGeom prst="rect">
                <a:avLst/>
              </a:prstGeom>
              <a:blipFill>
                <a:blip r:embed="rId3"/>
                <a:stretch>
                  <a:fillRect l="-6119" b="-52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589495" y="4565924"/>
            <a:ext cx="24064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Book Antiqua" panose="02040602050305030304" pitchFamily="18" charset="0"/>
              </a:rPr>
              <a:t>n = 344.8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9000" y="5486400"/>
                <a:ext cx="194520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PH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PH" sz="3600" dirty="0"/>
                  <a:t> 345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486400"/>
                <a:ext cx="1945202" cy="553998"/>
              </a:xfrm>
              <a:prstGeom prst="rect">
                <a:avLst/>
              </a:prstGeom>
              <a:blipFill>
                <a:blip r:embed="rId4"/>
                <a:stretch>
                  <a:fillRect t="-26374" b="-4725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382553"/>
      </p:ext>
    </p:extLst>
  </p:cSld>
  <p:clrMapOvr>
    <a:masterClrMapping/>
  </p:clrMapOvr>
  <p:transition spd="slow">
    <p:cover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"/>
            <a:ext cx="8686800" cy="6591300"/>
          </a:xfrm>
          <a:prstGeom prst="rect">
            <a:avLst/>
          </a:prstGeom>
        </p:spPr>
      </p:pic>
      <p:sp>
        <p:nvSpPr>
          <p:cNvPr id="14" name="object 11"/>
          <p:cNvSpPr txBox="1">
            <a:spLocks/>
          </p:cNvSpPr>
          <p:nvPr/>
        </p:nvSpPr>
        <p:spPr bwMode="auto">
          <a:xfrm>
            <a:off x="2286000" y="114300"/>
            <a:ext cx="4572000" cy="685800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10541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286385">
              <a:spcBef>
                <a:spcPts val="830"/>
              </a:spcBef>
            </a:pPr>
            <a:r>
              <a:rPr lang="en-US" sz="2800" b="1" kern="0" spc="-10">
                <a:solidFill>
                  <a:srgbClr val="000000"/>
                </a:solidFill>
                <a:latin typeface="Corbel"/>
                <a:cs typeface="Corbel"/>
              </a:rPr>
              <a:t>SAMPLING </a:t>
            </a:r>
            <a:r>
              <a:rPr lang="en-US" sz="2800" b="1" kern="0" spc="-5">
                <a:solidFill>
                  <a:srgbClr val="000000"/>
                </a:solidFill>
                <a:latin typeface="Corbel"/>
                <a:cs typeface="Corbel"/>
              </a:rPr>
              <a:t>BREAKDOWN</a:t>
            </a:r>
            <a:endParaRPr lang="en-US" sz="2800" kern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40995753"/>
      </p:ext>
    </p:extLst>
  </p:cSld>
  <p:clrMapOvr>
    <a:masterClrMapping/>
  </p:clrMapOvr>
  <p:transition spd="slow">
    <p:cover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253238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95" dirty="0">
                <a:solidFill>
                  <a:srgbClr val="FFFF00"/>
                </a:solidFill>
                <a:latin typeface="Century Gothic" panose="020B0502020202020204" pitchFamily="34" charset="0"/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240281"/>
            <a:ext cx="7263130" cy="4888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Sampling:</a:t>
            </a:r>
            <a:r>
              <a:rPr sz="2800" b="1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 of learning about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population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on the basis of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sample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drawn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it.</a:t>
            </a:r>
            <a:endParaRPr sz="28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1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Three </a:t>
            </a:r>
            <a:r>
              <a:rPr sz="2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elements</a:t>
            </a:r>
            <a:r>
              <a:rPr sz="2800" b="1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in process of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sampling:</a:t>
            </a:r>
            <a:endParaRPr sz="2800" dirty="0">
              <a:latin typeface="Times New Roman"/>
              <a:cs typeface="Times New Roman"/>
            </a:endParaRPr>
          </a:p>
          <a:p>
            <a:pPr marL="940435" lvl="1" indent="-229235">
              <a:lnSpc>
                <a:spcPct val="100000"/>
              </a:lnSpc>
              <a:spcBef>
                <a:spcPts val="540"/>
              </a:spcBef>
              <a:buClr>
                <a:srgbClr val="EA1579"/>
              </a:buClr>
              <a:buFont typeface="Wingdings 2"/>
              <a:buChar char=""/>
              <a:tabLst>
                <a:tab pos="940435" algn="l"/>
                <a:tab pos="941069" algn="l"/>
              </a:tabLst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Selecting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sample</a:t>
            </a:r>
            <a:endParaRPr sz="2200" dirty="0">
              <a:latin typeface="Times New Roman"/>
              <a:cs typeface="Times New Roman"/>
            </a:endParaRPr>
          </a:p>
          <a:p>
            <a:pPr marL="940435" lvl="1" indent="-229235">
              <a:lnSpc>
                <a:spcPct val="100000"/>
              </a:lnSpc>
              <a:spcBef>
                <a:spcPts val="530"/>
              </a:spcBef>
              <a:buClr>
                <a:srgbClr val="EA1579"/>
              </a:buClr>
              <a:buFont typeface="Wingdings 2"/>
              <a:buChar char=""/>
              <a:tabLst>
                <a:tab pos="940435" algn="l"/>
                <a:tab pos="941069" algn="l"/>
              </a:tabLst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Collecting the information</a:t>
            </a:r>
            <a:endParaRPr sz="2200" dirty="0">
              <a:latin typeface="Times New Roman"/>
              <a:cs typeface="Times New Roman"/>
            </a:endParaRPr>
          </a:p>
          <a:p>
            <a:pPr marL="940435" lvl="1" indent="-229235">
              <a:lnSpc>
                <a:spcPct val="100000"/>
              </a:lnSpc>
              <a:spcBef>
                <a:spcPts val="530"/>
              </a:spcBef>
              <a:buClr>
                <a:srgbClr val="EA1579"/>
              </a:buClr>
              <a:buFont typeface="Wingdings 2"/>
              <a:buChar char=""/>
              <a:tabLst>
                <a:tab pos="940435" algn="l"/>
                <a:tab pos="941069" algn="l"/>
              </a:tabLst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Making inference about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population</a:t>
            </a:r>
            <a:endParaRPr sz="2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EA1579"/>
              </a:buClr>
              <a:buFont typeface="Wingdings 2"/>
              <a:buChar char=""/>
            </a:pPr>
            <a:endParaRPr sz="3300" dirty="0">
              <a:latin typeface="Times New Roman"/>
              <a:cs typeface="Times New Roman"/>
            </a:endParaRPr>
          </a:p>
          <a:p>
            <a:pPr marL="354965" marR="838835" indent="-342900">
              <a:lnSpc>
                <a:spcPct val="100000"/>
              </a:lnSpc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Statistic: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values obtained from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study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of a  sample.</a:t>
            </a:r>
            <a:endParaRPr sz="2800" dirty="0">
              <a:latin typeface="Times New Roman"/>
              <a:cs typeface="Times New Roman"/>
            </a:endParaRPr>
          </a:p>
          <a:p>
            <a:pPr marL="354965" marR="126619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Parameter: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such values from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study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of  population.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4274381"/>
      </p:ext>
    </p:extLst>
  </p:cSld>
  <p:clrMapOvr>
    <a:masterClrMapping/>
  </p:clrMapOvr>
  <p:transition spd="slow">
    <p:cover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599290"/>
            <a:ext cx="501332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80" dirty="0">
                <a:solidFill>
                  <a:srgbClr val="FFFF00"/>
                </a:solidFill>
                <a:latin typeface="Century Gothic" panose="020B0502020202020204" pitchFamily="34" charset="0"/>
              </a:rPr>
              <a:t>NEED </a:t>
            </a:r>
            <a:r>
              <a:rPr b="1" spc="-70" dirty="0">
                <a:solidFill>
                  <a:srgbClr val="FFFF00"/>
                </a:solidFill>
                <a:latin typeface="Century Gothic" panose="020B0502020202020204" pitchFamily="34" charset="0"/>
              </a:rPr>
              <a:t>FOR</a:t>
            </a:r>
            <a:r>
              <a:rPr b="1" spc="-380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b="1" spc="-95" dirty="0">
                <a:solidFill>
                  <a:srgbClr val="FFFF00"/>
                </a:solidFill>
                <a:latin typeface="Century Gothic" panose="020B0502020202020204" pitchFamily="34" charset="0"/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8064" y="1366357"/>
            <a:ext cx="3276600" cy="914400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400"/>
              </a:lnSpc>
            </a:pPr>
            <a:r>
              <a:rPr sz="3200" b="1" spc="-85" dirty="0">
                <a:latin typeface="Corbel"/>
                <a:cs typeface="Corbel"/>
              </a:rPr>
              <a:t>DATA</a:t>
            </a:r>
            <a:endParaRPr sz="3200" dirty="0">
              <a:latin typeface="Corbel"/>
              <a:cs typeface="Corbel"/>
            </a:endParaRPr>
          </a:p>
          <a:p>
            <a:pPr algn="ctr">
              <a:lnSpc>
                <a:spcPts val="3800"/>
              </a:lnSpc>
            </a:pPr>
            <a:r>
              <a:rPr sz="3200" b="1" spc="-10" dirty="0">
                <a:latin typeface="Corbel"/>
                <a:cs typeface="Corbel"/>
              </a:rPr>
              <a:t>(acc. </a:t>
            </a:r>
            <a:r>
              <a:rPr sz="3200" b="1" spc="-5" dirty="0">
                <a:latin typeface="Corbel"/>
                <a:cs typeface="Corbel"/>
              </a:rPr>
              <a:t>to</a:t>
            </a:r>
            <a:r>
              <a:rPr sz="3200" b="1" spc="-15" dirty="0">
                <a:latin typeface="Corbel"/>
                <a:cs typeface="Corbel"/>
              </a:rPr>
              <a:t> </a:t>
            </a:r>
            <a:r>
              <a:rPr sz="3200" b="1" spc="-10" dirty="0">
                <a:latin typeface="Corbel"/>
                <a:cs typeface="Corbel"/>
              </a:rPr>
              <a:t>source)</a:t>
            </a:r>
            <a:endParaRPr sz="32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9440" y="3279602"/>
            <a:ext cx="2590800" cy="1143000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6858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orbel"/>
                <a:cs typeface="Corbel"/>
              </a:rPr>
              <a:t>Primary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0262" y="3274359"/>
            <a:ext cx="2514600" cy="1143000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44577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orbel"/>
                <a:cs typeface="Corbel"/>
              </a:rPr>
              <a:t>Secondary</a:t>
            </a:r>
            <a:endParaRPr sz="2800" dirty="0">
              <a:latin typeface="Corbel"/>
              <a:cs typeface="Corbe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48761" y="2347388"/>
            <a:ext cx="712470" cy="826641"/>
            <a:chOff x="3059683" y="2842770"/>
            <a:chExt cx="712470" cy="826641"/>
          </a:xfrm>
        </p:grpSpPr>
        <p:sp>
          <p:nvSpPr>
            <p:cNvPr id="7" name="object 7"/>
            <p:cNvSpPr/>
            <p:nvPr/>
          </p:nvSpPr>
          <p:spPr>
            <a:xfrm>
              <a:off x="3059683" y="2842770"/>
              <a:ext cx="712470" cy="810260"/>
            </a:xfrm>
            <a:custGeom>
              <a:avLst/>
              <a:gdLst/>
              <a:ahLst/>
              <a:cxnLst/>
              <a:rect l="l" t="t" r="r" b="b"/>
              <a:pathLst>
                <a:path w="712470" h="810260">
                  <a:moveTo>
                    <a:pt x="607314" y="0"/>
                  </a:moveTo>
                  <a:lnTo>
                    <a:pt x="52324" y="661543"/>
                  </a:lnTo>
                  <a:lnTo>
                    <a:pt x="0" y="617601"/>
                  </a:lnTo>
                  <a:lnTo>
                    <a:pt x="16764" y="810132"/>
                  </a:lnTo>
                  <a:lnTo>
                    <a:pt x="209295" y="793242"/>
                  </a:lnTo>
                  <a:lnTo>
                    <a:pt x="156972" y="749300"/>
                  </a:lnTo>
                  <a:lnTo>
                    <a:pt x="712089" y="87884"/>
                  </a:lnTo>
                  <a:lnTo>
                    <a:pt x="607314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3059683" y="2859151"/>
              <a:ext cx="712470" cy="810260"/>
            </a:xfrm>
            <a:custGeom>
              <a:avLst/>
              <a:gdLst/>
              <a:ahLst/>
              <a:cxnLst/>
              <a:rect l="l" t="t" r="r" b="b"/>
              <a:pathLst>
                <a:path w="712470" h="810260">
                  <a:moveTo>
                    <a:pt x="0" y="617601"/>
                  </a:moveTo>
                  <a:lnTo>
                    <a:pt x="52324" y="661543"/>
                  </a:lnTo>
                  <a:lnTo>
                    <a:pt x="607314" y="0"/>
                  </a:lnTo>
                  <a:lnTo>
                    <a:pt x="712089" y="87884"/>
                  </a:lnTo>
                  <a:lnTo>
                    <a:pt x="156972" y="749300"/>
                  </a:lnTo>
                  <a:lnTo>
                    <a:pt x="209295" y="793242"/>
                  </a:lnTo>
                  <a:lnTo>
                    <a:pt x="16764" y="810132"/>
                  </a:lnTo>
                  <a:lnTo>
                    <a:pt x="0" y="617601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876800" y="2344848"/>
            <a:ext cx="715645" cy="812800"/>
            <a:chOff x="4917440" y="2851911"/>
            <a:chExt cx="715645" cy="812800"/>
          </a:xfrm>
        </p:grpSpPr>
        <p:sp>
          <p:nvSpPr>
            <p:cNvPr id="10" name="object 10"/>
            <p:cNvSpPr/>
            <p:nvPr/>
          </p:nvSpPr>
          <p:spPr>
            <a:xfrm>
              <a:off x="4926965" y="2861436"/>
              <a:ext cx="696595" cy="793750"/>
            </a:xfrm>
            <a:custGeom>
              <a:avLst/>
              <a:gdLst/>
              <a:ahLst/>
              <a:cxnLst/>
              <a:rect l="l" t="t" r="r" b="b"/>
              <a:pathLst>
                <a:path w="696595" h="793750">
                  <a:moveTo>
                    <a:pt x="100202" y="0"/>
                  </a:moveTo>
                  <a:lnTo>
                    <a:pt x="0" y="84074"/>
                  </a:lnTo>
                  <a:lnTo>
                    <a:pt x="546226" y="735202"/>
                  </a:lnTo>
                  <a:lnTo>
                    <a:pt x="496188" y="777239"/>
                  </a:lnTo>
                  <a:lnTo>
                    <a:pt x="680465" y="793369"/>
                  </a:lnTo>
                  <a:lnTo>
                    <a:pt x="696595" y="608964"/>
                  </a:lnTo>
                  <a:lnTo>
                    <a:pt x="646430" y="651128"/>
                  </a:lnTo>
                  <a:lnTo>
                    <a:pt x="100202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26965" y="2861436"/>
              <a:ext cx="696595" cy="793750"/>
            </a:xfrm>
            <a:custGeom>
              <a:avLst/>
              <a:gdLst/>
              <a:ahLst/>
              <a:cxnLst/>
              <a:rect l="l" t="t" r="r" b="b"/>
              <a:pathLst>
                <a:path w="696595" h="793750">
                  <a:moveTo>
                    <a:pt x="496188" y="777239"/>
                  </a:moveTo>
                  <a:lnTo>
                    <a:pt x="546226" y="735202"/>
                  </a:lnTo>
                  <a:lnTo>
                    <a:pt x="0" y="84074"/>
                  </a:lnTo>
                  <a:lnTo>
                    <a:pt x="100202" y="0"/>
                  </a:lnTo>
                  <a:lnTo>
                    <a:pt x="646430" y="651128"/>
                  </a:lnTo>
                  <a:lnTo>
                    <a:pt x="696595" y="608964"/>
                  </a:lnTo>
                  <a:lnTo>
                    <a:pt x="680465" y="793369"/>
                  </a:lnTo>
                  <a:lnTo>
                    <a:pt x="496188" y="777239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589026" y="5195940"/>
            <a:ext cx="2611120" cy="1087120"/>
            <a:chOff x="1590802" y="5400802"/>
            <a:chExt cx="2611120" cy="1087120"/>
          </a:xfrm>
        </p:grpSpPr>
        <p:sp>
          <p:nvSpPr>
            <p:cNvPr id="13" name="object 13"/>
            <p:cNvSpPr/>
            <p:nvPr/>
          </p:nvSpPr>
          <p:spPr>
            <a:xfrm>
              <a:off x="1600962" y="5410962"/>
              <a:ext cx="2590800" cy="1066800"/>
            </a:xfrm>
            <a:custGeom>
              <a:avLst/>
              <a:gdLst/>
              <a:ahLst/>
              <a:cxnLst/>
              <a:rect l="l" t="t" r="r" b="b"/>
              <a:pathLst>
                <a:path w="2590800" h="1066800">
                  <a:moveTo>
                    <a:pt x="25908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2590800" y="10668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0962" y="5410962"/>
              <a:ext cx="2590800" cy="1066800"/>
            </a:xfrm>
            <a:custGeom>
              <a:avLst/>
              <a:gdLst/>
              <a:ahLst/>
              <a:cxnLst/>
              <a:rect l="l" t="t" r="r" b="b"/>
              <a:pathLst>
                <a:path w="2590800" h="1066800">
                  <a:moveTo>
                    <a:pt x="0" y="1066800"/>
                  </a:moveTo>
                  <a:lnTo>
                    <a:pt x="2590800" y="1066800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75386" y="5296304"/>
            <a:ext cx="243840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519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911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ORIGINAL</a:t>
            </a:r>
            <a:r>
              <a:rPr sz="1400" b="1" spc="-1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 </a:t>
            </a:r>
            <a:r>
              <a:rPr lang="en-PH" sz="1400" b="1" dirty="0">
                <a:latin typeface="Times New Roman"/>
                <a:cs typeface="Times New Roman"/>
              </a:rPr>
              <a:t>C</a:t>
            </a:r>
            <a:r>
              <a:rPr sz="1400" b="1" spc="-5" dirty="0">
                <a:latin typeface="Times New Roman"/>
                <a:cs typeface="Times New Roman"/>
              </a:rPr>
              <a:t>HARACTER</a:t>
            </a:r>
            <a:endParaRPr sz="14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tabLst>
                <a:tab pos="191135" algn="l"/>
              </a:tabLst>
            </a:pPr>
            <a:r>
              <a:rPr lang="en-PH" sz="1400" b="1" spc="-15" dirty="0">
                <a:latin typeface="Times New Roman"/>
                <a:cs typeface="Times New Roman"/>
              </a:rPr>
              <a:t>2. </a:t>
            </a:r>
            <a:r>
              <a:rPr sz="1400" b="1" spc="-15" dirty="0">
                <a:latin typeface="Times New Roman"/>
                <a:cs typeface="Times New Roman"/>
              </a:rPr>
              <a:t>GENERATED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LARGE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NO. </a:t>
            </a:r>
            <a:r>
              <a:rPr sz="1400" b="1" spc="-5" dirty="0">
                <a:latin typeface="Times New Roman"/>
                <a:cs typeface="Times New Roman"/>
              </a:rPr>
              <a:t>OF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SURVEYS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78362" y="5237495"/>
            <a:ext cx="2438400" cy="990600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00"/>
              </a:spcBef>
            </a:pPr>
            <a:r>
              <a:rPr sz="1400" b="1" spc="-15" dirty="0">
                <a:latin typeface="Times New Roman"/>
                <a:cs typeface="Times New Roman"/>
              </a:rPr>
              <a:t>OBTAINED</a:t>
            </a:r>
            <a:r>
              <a:rPr sz="1400" b="1" spc="-5" dirty="0">
                <a:latin typeface="Times New Roman"/>
                <a:cs typeface="Times New Roman"/>
              </a:rPr>
              <a:t> FROM</a:t>
            </a:r>
            <a:endParaRPr sz="1400">
              <a:latin typeface="Times New Roman"/>
              <a:cs typeface="Times New Roman"/>
            </a:endParaRPr>
          </a:p>
          <a:p>
            <a:pPr marL="269240" indent="-178435">
              <a:lnSpc>
                <a:spcPct val="100000"/>
              </a:lnSpc>
              <a:buAutoNum type="arabicPeriod"/>
              <a:tabLst>
                <a:tab pos="269875" algn="l"/>
              </a:tabLst>
            </a:pPr>
            <a:r>
              <a:rPr sz="1400" b="1" dirty="0">
                <a:latin typeface="Times New Roman"/>
                <a:cs typeface="Times New Roman"/>
              </a:rPr>
              <a:t>PUBLISHED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SOURCES</a:t>
            </a:r>
            <a:endParaRPr sz="1400">
              <a:latin typeface="Times New Roman"/>
              <a:cs typeface="Times New Roman"/>
            </a:endParaRPr>
          </a:p>
          <a:p>
            <a:pPr marL="91440" marR="875665">
              <a:lnSpc>
                <a:spcPct val="100000"/>
              </a:lnSpc>
              <a:buAutoNum type="arabicPeriod"/>
              <a:tabLst>
                <a:tab pos="26987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UNPU</a:t>
            </a:r>
            <a:r>
              <a:rPr sz="1400" b="1" dirty="0">
                <a:latin typeface="Times New Roman"/>
                <a:cs typeface="Times New Roman"/>
              </a:rPr>
              <a:t>BLISHED  </a:t>
            </a:r>
            <a:r>
              <a:rPr sz="1400" b="1" spc="-5" dirty="0">
                <a:latin typeface="Times New Roman"/>
                <a:cs typeface="Times New Roman"/>
              </a:rPr>
              <a:t>SOURCES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32280" y="4510253"/>
            <a:ext cx="325120" cy="629920"/>
            <a:chOff x="2734055" y="4867655"/>
            <a:chExt cx="325120" cy="629920"/>
          </a:xfrm>
        </p:grpSpPr>
        <p:sp>
          <p:nvSpPr>
            <p:cNvPr id="18" name="object 18"/>
            <p:cNvSpPr/>
            <p:nvPr/>
          </p:nvSpPr>
          <p:spPr>
            <a:xfrm>
              <a:off x="2743961" y="4877561"/>
              <a:ext cx="304800" cy="609600"/>
            </a:xfrm>
            <a:custGeom>
              <a:avLst/>
              <a:gdLst/>
              <a:ahLst/>
              <a:cxnLst/>
              <a:rect l="l" t="t" r="r" b="b"/>
              <a:pathLst>
                <a:path w="304800" h="609600">
                  <a:moveTo>
                    <a:pt x="228600" y="0"/>
                  </a:moveTo>
                  <a:lnTo>
                    <a:pt x="76200" y="0"/>
                  </a:lnTo>
                  <a:lnTo>
                    <a:pt x="76200" y="457200"/>
                  </a:lnTo>
                  <a:lnTo>
                    <a:pt x="0" y="457200"/>
                  </a:lnTo>
                  <a:lnTo>
                    <a:pt x="152400" y="609600"/>
                  </a:lnTo>
                  <a:lnTo>
                    <a:pt x="30480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3961" y="4877561"/>
              <a:ext cx="304800" cy="609600"/>
            </a:xfrm>
            <a:custGeom>
              <a:avLst/>
              <a:gdLst/>
              <a:ahLst/>
              <a:cxnLst/>
              <a:rect l="l" t="t" r="r" b="b"/>
              <a:pathLst>
                <a:path w="304800" h="609600">
                  <a:moveTo>
                    <a:pt x="0" y="457200"/>
                  </a:moveTo>
                  <a:lnTo>
                    <a:pt x="76200" y="4572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457200"/>
                  </a:lnTo>
                  <a:lnTo>
                    <a:pt x="304800" y="457200"/>
                  </a:lnTo>
                  <a:lnTo>
                    <a:pt x="152400" y="609600"/>
                  </a:lnTo>
                  <a:lnTo>
                    <a:pt x="0" y="4572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795129" y="4520159"/>
            <a:ext cx="325120" cy="553720"/>
            <a:chOff x="5858255" y="4867655"/>
            <a:chExt cx="325120" cy="553720"/>
          </a:xfrm>
        </p:grpSpPr>
        <p:sp>
          <p:nvSpPr>
            <p:cNvPr id="21" name="object 21"/>
            <p:cNvSpPr/>
            <p:nvPr/>
          </p:nvSpPr>
          <p:spPr>
            <a:xfrm>
              <a:off x="5868161" y="4877561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22860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152400" y="533400"/>
                  </a:lnTo>
                  <a:lnTo>
                    <a:pt x="304800" y="381000"/>
                  </a:lnTo>
                  <a:lnTo>
                    <a:pt x="228600" y="381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8161" y="4877561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381000"/>
                  </a:moveTo>
                  <a:lnTo>
                    <a:pt x="76200" y="3810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381000"/>
                  </a:lnTo>
                  <a:lnTo>
                    <a:pt x="304800" y="381000"/>
                  </a:lnTo>
                  <a:lnTo>
                    <a:pt x="152400" y="533400"/>
                  </a:lnTo>
                  <a:lnTo>
                    <a:pt x="0" y="3810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8116197"/>
      </p:ext>
    </p:extLst>
  </p:cSld>
  <p:clrMapOvr>
    <a:masterClrMapping/>
  </p:clrMapOvr>
  <p:transition spd="slow">
    <p:cover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501332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80" dirty="0">
                <a:solidFill>
                  <a:srgbClr val="FFFF00"/>
                </a:solidFill>
                <a:latin typeface="Century Gothic" panose="020B0502020202020204" pitchFamily="34" charset="0"/>
              </a:rPr>
              <a:t>NEED </a:t>
            </a:r>
            <a:r>
              <a:rPr b="1" spc="-70" dirty="0">
                <a:solidFill>
                  <a:srgbClr val="FFFF00"/>
                </a:solidFill>
                <a:latin typeface="Century Gothic" panose="020B0502020202020204" pitchFamily="34" charset="0"/>
              </a:rPr>
              <a:t>FOR</a:t>
            </a:r>
            <a:r>
              <a:rPr b="1" spc="-380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b="1" spc="-95" dirty="0">
                <a:solidFill>
                  <a:srgbClr val="FFFF00"/>
                </a:solidFill>
                <a:latin typeface="Century Gothic" panose="020B0502020202020204" pitchFamily="34" charset="0"/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803272"/>
            <a:ext cx="7371715" cy="289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When secondary data are not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available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for the 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problem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under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study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primary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data is 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collected.</a:t>
            </a:r>
            <a:endParaRPr sz="3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1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70" dirty="0">
                <a:solidFill>
                  <a:srgbClr val="FFFFFF"/>
                </a:solidFill>
                <a:latin typeface="Times New Roman"/>
                <a:cs typeface="Times New Roman"/>
              </a:rPr>
              <a:t>Two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r>
              <a:rPr sz="30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30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40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Census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method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complete enumeration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method</a:t>
            </a:r>
            <a:endParaRPr sz="26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2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Sample method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356581"/>
      </p:ext>
    </p:extLst>
  </p:cSld>
  <p:clrMapOvr>
    <a:masterClrMapping/>
  </p:clrMapOvr>
  <p:transition spd="slow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55904" y="477012"/>
            <a:ext cx="2968751" cy="277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83964" y="477012"/>
            <a:ext cx="3336036" cy="2785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5904" y="3454908"/>
            <a:ext cx="3297936" cy="2793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58054" y="3140964"/>
            <a:ext cx="4276345" cy="3564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cover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80022"/>
            <a:ext cx="77724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spc="-90" dirty="0">
                <a:solidFill>
                  <a:srgbClr val="FFFF00"/>
                </a:solidFill>
              </a:rPr>
              <a:t>CENSUS </a:t>
            </a:r>
            <a:br>
              <a:rPr lang="en-US" b="1" spc="-90" dirty="0">
                <a:solidFill>
                  <a:srgbClr val="FFFF00"/>
                </a:solidFill>
              </a:rPr>
            </a:br>
            <a:r>
              <a:rPr b="1" spc="-90" dirty="0">
                <a:solidFill>
                  <a:srgbClr val="FFFF00"/>
                </a:solidFill>
              </a:rPr>
              <a:t>(Complete</a:t>
            </a:r>
            <a:r>
              <a:rPr b="1" spc="-380" dirty="0">
                <a:solidFill>
                  <a:srgbClr val="FFFF00"/>
                </a:solidFill>
              </a:rPr>
              <a:t> </a:t>
            </a:r>
            <a:r>
              <a:rPr b="1" spc="-95" dirty="0">
                <a:solidFill>
                  <a:srgbClr val="FFFF00"/>
                </a:solidFill>
              </a:rPr>
              <a:t>Enumeration  </a:t>
            </a:r>
            <a:r>
              <a:rPr b="1" spc="-85" dirty="0">
                <a:solidFill>
                  <a:srgbClr val="FFFF00"/>
                </a:solidFill>
              </a:rPr>
              <a:t>Survey)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10653"/>
            <a:ext cx="6953250" cy="437515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3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Merits</a:t>
            </a:r>
            <a:endParaRPr sz="3000">
              <a:latin typeface="Times New Roman"/>
              <a:cs typeface="Times New Roman"/>
            </a:endParaRPr>
          </a:p>
          <a:p>
            <a:pPr marL="684530" marR="681355" lvl="1" indent="-287020">
              <a:lnSpc>
                <a:spcPct val="100000"/>
              </a:lnSpc>
              <a:spcBef>
                <a:spcPts val="640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Data obtained from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each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every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unit</a:t>
            </a:r>
            <a:r>
              <a:rPr sz="26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of  population.</a:t>
            </a:r>
            <a:endParaRPr sz="26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2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Results: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more representative, accurate, reliable.</a:t>
            </a:r>
            <a:endParaRPr sz="26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2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Basis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of various</a:t>
            </a:r>
            <a:r>
              <a:rPr sz="2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surveys.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EA1579"/>
              </a:buClr>
              <a:buFont typeface="Wingdings"/>
              <a:buChar char=""/>
            </a:pPr>
            <a:endParaRPr sz="385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Demerits</a:t>
            </a:r>
            <a:endParaRPr sz="30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40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More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effort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,money ,</a:t>
            </a:r>
            <a:r>
              <a:rPr sz="2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time.</a:t>
            </a:r>
            <a:endParaRPr sz="26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2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Big problem in underdeveloped</a:t>
            </a:r>
            <a:r>
              <a:rPr sz="2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countries.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076022"/>
      </p:ext>
    </p:extLst>
  </p:cSld>
  <p:clrMapOvr>
    <a:masterClrMapping/>
  </p:clrMapOvr>
  <p:transition spd="slow">
    <p:cover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662178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80" dirty="0">
                <a:solidFill>
                  <a:srgbClr val="FFFF00"/>
                </a:solidFill>
              </a:rPr>
              <a:t>ADVANTAGES </a:t>
            </a:r>
            <a:r>
              <a:rPr b="1" spc="-55" dirty="0">
                <a:solidFill>
                  <a:srgbClr val="FFFF00"/>
                </a:solidFill>
              </a:rPr>
              <a:t>OF</a:t>
            </a:r>
            <a:r>
              <a:rPr b="1" spc="-235" dirty="0">
                <a:solidFill>
                  <a:srgbClr val="FFFF00"/>
                </a:solidFill>
              </a:rPr>
              <a:t>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13733"/>
            <a:ext cx="7452995" cy="21228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0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Less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resources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(time,</a:t>
            </a:r>
            <a:r>
              <a:rPr sz="3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money)</a:t>
            </a:r>
            <a:endParaRPr sz="3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0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  <a:tab pos="124460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Less	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workload.</a:t>
            </a:r>
            <a:endParaRPr sz="3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Gives results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with known accuracy that can be 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calculated</a:t>
            </a:r>
            <a:r>
              <a:rPr sz="3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mathematically.</a:t>
            </a:r>
            <a:endParaRPr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2026828"/>
      </p:ext>
    </p:extLst>
  </p:cSld>
  <p:clrMapOvr>
    <a:masterClrMapping/>
  </p:clrMapOvr>
  <p:transition spd="slow">
    <p:cover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800099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spc="-95" dirty="0">
                <a:solidFill>
                  <a:srgbClr val="FFFF00"/>
                </a:solidFill>
              </a:rPr>
              <a:t>THEORETICAL </a:t>
            </a:r>
            <a:r>
              <a:rPr b="1" spc="-85" dirty="0">
                <a:solidFill>
                  <a:srgbClr val="FFFF00"/>
                </a:solidFill>
              </a:rPr>
              <a:t>BASIS</a:t>
            </a:r>
            <a:r>
              <a:rPr b="1" spc="-535" dirty="0">
                <a:solidFill>
                  <a:srgbClr val="FFFF00"/>
                </a:solidFill>
              </a:rPr>
              <a:t> </a:t>
            </a:r>
            <a:r>
              <a:rPr b="1" spc="-55" dirty="0">
                <a:solidFill>
                  <a:srgbClr val="FFFF00"/>
                </a:solidFill>
              </a:rPr>
              <a:t>OF 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803272"/>
            <a:ext cx="7409815" cy="285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3655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basis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sample study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we can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predict 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generalize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behavior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mass 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phenomena.</a:t>
            </a:r>
            <a:endParaRPr sz="3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71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  <a:tab pos="372237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There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no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statistical population whose  elements</a:t>
            </a:r>
            <a:r>
              <a:rPr sz="3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would</a:t>
            </a:r>
            <a:r>
              <a:rPr sz="3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vary	from each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without 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limit.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800" y="4495800"/>
            <a:ext cx="2285999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340329"/>
      </p:ext>
    </p:extLst>
  </p:cSld>
  <p:clrMapOvr>
    <a:masterClrMapping/>
  </p:clrMapOvr>
  <p:transition spd="slow">
    <p:cover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819265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spc="-95" dirty="0">
                <a:solidFill>
                  <a:srgbClr val="FFFF00"/>
                </a:solidFill>
              </a:rPr>
              <a:t>THEORETICAL </a:t>
            </a:r>
            <a:r>
              <a:rPr b="1" spc="-85" dirty="0">
                <a:solidFill>
                  <a:srgbClr val="FFFF00"/>
                </a:solidFill>
              </a:rPr>
              <a:t>BASIS</a:t>
            </a:r>
            <a:r>
              <a:rPr b="1" spc="-535" dirty="0">
                <a:solidFill>
                  <a:srgbClr val="FFFF00"/>
                </a:solidFill>
              </a:rPr>
              <a:t> </a:t>
            </a:r>
            <a:r>
              <a:rPr b="1" spc="-55" dirty="0">
                <a:solidFill>
                  <a:srgbClr val="FFFF00"/>
                </a:solidFill>
              </a:rPr>
              <a:t>OF 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8447" y="1193998"/>
            <a:ext cx="7477759" cy="37407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3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Law of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Statistical</a:t>
            </a:r>
            <a:r>
              <a:rPr sz="30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Regularity-</a:t>
            </a:r>
            <a:endParaRPr sz="3000" dirty="0">
              <a:latin typeface="Times New Roman"/>
              <a:cs typeface="Times New Roman"/>
            </a:endParaRPr>
          </a:p>
          <a:p>
            <a:pPr marL="684530" marR="184150" lvl="1" indent="-287020">
              <a:lnSpc>
                <a:spcPct val="100000"/>
              </a:lnSpc>
              <a:spcBef>
                <a:spcPts val="640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Sample is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taken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at random from a population, it</a:t>
            </a:r>
            <a:r>
              <a:rPr sz="26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is 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likely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possess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same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characteristics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as that of  population.</a:t>
            </a:r>
            <a:endParaRPr sz="2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EA1579"/>
              </a:buClr>
              <a:buFont typeface="Wingdings"/>
              <a:buChar char=""/>
            </a:pPr>
            <a:endParaRPr sz="385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Law of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inertia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3000" spc="-15" dirty="0">
                <a:solidFill>
                  <a:srgbClr val="FF0000"/>
                </a:solidFill>
                <a:latin typeface="Times New Roman"/>
                <a:cs typeface="Times New Roman"/>
              </a:rPr>
              <a:t>large</a:t>
            </a:r>
            <a:r>
              <a:rPr sz="30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numbers-</a:t>
            </a:r>
            <a:endParaRPr sz="3000" dirty="0">
              <a:latin typeface="Times New Roman"/>
              <a:cs typeface="Times New Roman"/>
            </a:endParaRPr>
          </a:p>
          <a:p>
            <a:pPr marL="684530" marR="5080" lvl="1" indent="-287020">
              <a:lnSpc>
                <a:spcPct val="100000"/>
              </a:lnSpc>
              <a:spcBef>
                <a:spcPts val="640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Larger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size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sample,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more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accurate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results  are likely to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be.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4600" y="4572000"/>
            <a:ext cx="24384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6535216"/>
      </p:ext>
    </p:extLst>
  </p:cSld>
  <p:clrMapOvr>
    <a:masterClrMapping/>
  </p:clrMapOvr>
  <p:transition spd="slow">
    <p:cover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476313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95" dirty="0">
                <a:solidFill>
                  <a:srgbClr val="FFFF00"/>
                </a:solidFill>
              </a:rPr>
              <a:t>SAMPLING</a:t>
            </a:r>
            <a:r>
              <a:rPr b="1" spc="-229" dirty="0">
                <a:solidFill>
                  <a:srgbClr val="FFFF00"/>
                </a:solidFill>
              </a:rPr>
              <a:t> </a:t>
            </a:r>
            <a:r>
              <a:rPr b="1" spc="-90" dirty="0">
                <a:solidFill>
                  <a:srgbClr val="FFFF00"/>
                </a:solidFill>
              </a:rPr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697863"/>
            <a:ext cx="7172325" cy="42157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Defining the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population 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3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concern.</a:t>
            </a:r>
            <a:endParaRPr sz="3000">
              <a:latin typeface="Times New Roman"/>
              <a:cs typeface="Times New Roman"/>
            </a:endParaRPr>
          </a:p>
          <a:p>
            <a:pPr marL="354965" marR="34290" indent="-34290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Specifying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sampling frame</a:t>
            </a:r>
            <a:r>
              <a:rPr sz="3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items 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or events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possible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measure.</a:t>
            </a:r>
            <a:endParaRPr sz="3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Specifying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sampling 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method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selecting  items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or events from the</a:t>
            </a:r>
            <a:r>
              <a:rPr sz="3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frame.</a:t>
            </a:r>
            <a:endParaRPr sz="3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0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Determining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sample</a:t>
            </a:r>
            <a:r>
              <a:rPr sz="30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size.</a:t>
            </a:r>
            <a:endParaRPr sz="3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Implementing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sampling</a:t>
            </a:r>
            <a:r>
              <a:rPr sz="30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plan.</a:t>
            </a:r>
            <a:endParaRPr sz="3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Sampling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and data</a:t>
            </a:r>
            <a:r>
              <a:rPr sz="3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collection</a:t>
            </a:r>
            <a:endParaRPr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7723132"/>
      </p:ext>
    </p:extLst>
  </p:cSld>
  <p:clrMapOvr>
    <a:masterClrMapping/>
  </p:clrMapOvr>
  <p:transition spd="slow">
    <p:cover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624967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95" dirty="0">
                <a:solidFill>
                  <a:srgbClr val="FFFF00"/>
                </a:solidFill>
              </a:rPr>
              <a:t>ESSENTIALS </a:t>
            </a:r>
            <a:r>
              <a:rPr b="1" spc="-55" dirty="0">
                <a:solidFill>
                  <a:srgbClr val="FFFF00"/>
                </a:solidFill>
              </a:rPr>
              <a:t>OF</a:t>
            </a:r>
            <a:r>
              <a:rPr b="1" spc="-325" dirty="0">
                <a:solidFill>
                  <a:srgbClr val="FFFF00"/>
                </a:solidFill>
              </a:rPr>
              <a:t>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695653"/>
            <a:ext cx="7298055" cy="3098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1045844" indent="-342900">
              <a:lnSpc>
                <a:spcPct val="100000"/>
              </a:lnSpc>
              <a:spcBef>
                <a:spcPts val="105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Representativeness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ensure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random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selection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Adequacy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- sample</a:t>
            </a:r>
            <a:r>
              <a:rPr sz="28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size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Independence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-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same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chance of</a:t>
            </a:r>
            <a:r>
              <a:rPr sz="2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selection</a:t>
            </a:r>
            <a:endParaRPr sz="2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71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Homogeneity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- no basic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difference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in nature</a:t>
            </a:r>
            <a:r>
              <a:rPr sz="28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units.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5017756"/>
      </p:ext>
    </p:extLst>
  </p:cSld>
  <p:clrMapOvr>
    <a:masterClrMapping/>
  </p:clrMapOvr>
  <p:transition spd="slow">
    <p:cover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761" y="305561"/>
            <a:ext cx="3962400" cy="762000"/>
          </a:xfrm>
          <a:prstGeom prst="rect">
            <a:avLst/>
          </a:prstGeom>
          <a:solidFill>
            <a:srgbClr val="00AF50"/>
          </a:solidFill>
          <a:ln w="19811">
            <a:solidFill>
              <a:srgbClr val="5C9929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130"/>
              </a:spcBef>
            </a:pPr>
            <a:r>
              <a:rPr sz="2800" b="1" spc="-10" dirty="0">
                <a:solidFill>
                  <a:srgbClr val="000000"/>
                </a:solidFill>
                <a:latin typeface="Corbel"/>
                <a:cs typeface="Corbel"/>
              </a:rPr>
              <a:t>SAMPLING METHODS</a:t>
            </a:r>
            <a:endParaRPr sz="28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0201" y="1895601"/>
            <a:ext cx="1925320" cy="782320"/>
            <a:chOff x="600201" y="1895601"/>
            <a:chExt cx="1925320" cy="782320"/>
          </a:xfrm>
        </p:grpSpPr>
        <p:sp>
          <p:nvSpPr>
            <p:cNvPr id="4" name="object 4"/>
            <p:cNvSpPr/>
            <p:nvPr/>
          </p:nvSpPr>
          <p:spPr>
            <a:xfrm>
              <a:off x="610361" y="1905761"/>
              <a:ext cx="1905000" cy="762000"/>
            </a:xfrm>
            <a:custGeom>
              <a:avLst/>
              <a:gdLst/>
              <a:ahLst/>
              <a:cxnLst/>
              <a:rect l="l" t="t" r="r" b="b"/>
              <a:pathLst>
                <a:path w="1905000" h="762000">
                  <a:moveTo>
                    <a:pt x="1778000" y="0"/>
                  </a:moveTo>
                  <a:lnTo>
                    <a:pt x="127000" y="0"/>
                  </a:lnTo>
                  <a:lnTo>
                    <a:pt x="77565" y="9985"/>
                  </a:lnTo>
                  <a:lnTo>
                    <a:pt x="37196" y="37211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8"/>
                  </a:lnTo>
                  <a:lnTo>
                    <a:pt x="77565" y="752014"/>
                  </a:lnTo>
                  <a:lnTo>
                    <a:pt x="127000" y="762000"/>
                  </a:lnTo>
                  <a:lnTo>
                    <a:pt x="1778000" y="762000"/>
                  </a:lnTo>
                  <a:lnTo>
                    <a:pt x="1827418" y="752014"/>
                  </a:lnTo>
                  <a:lnTo>
                    <a:pt x="1867789" y="724788"/>
                  </a:lnTo>
                  <a:lnTo>
                    <a:pt x="1895014" y="684418"/>
                  </a:lnTo>
                  <a:lnTo>
                    <a:pt x="1905000" y="635000"/>
                  </a:lnTo>
                  <a:lnTo>
                    <a:pt x="1905000" y="127000"/>
                  </a:lnTo>
                  <a:lnTo>
                    <a:pt x="1895014" y="77581"/>
                  </a:lnTo>
                  <a:lnTo>
                    <a:pt x="1867789" y="37211"/>
                  </a:lnTo>
                  <a:lnTo>
                    <a:pt x="1827418" y="9985"/>
                  </a:lnTo>
                  <a:lnTo>
                    <a:pt x="1778000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0361" y="1905761"/>
              <a:ext cx="1905000" cy="762000"/>
            </a:xfrm>
            <a:custGeom>
              <a:avLst/>
              <a:gdLst/>
              <a:ahLst/>
              <a:cxnLst/>
              <a:rect l="l" t="t" r="r" b="b"/>
              <a:pathLst>
                <a:path w="19050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1"/>
                  </a:lnTo>
                  <a:lnTo>
                    <a:pt x="77565" y="9985"/>
                  </a:lnTo>
                  <a:lnTo>
                    <a:pt x="127000" y="0"/>
                  </a:lnTo>
                  <a:lnTo>
                    <a:pt x="1778000" y="0"/>
                  </a:lnTo>
                  <a:lnTo>
                    <a:pt x="1827418" y="9985"/>
                  </a:lnTo>
                  <a:lnTo>
                    <a:pt x="1867789" y="37211"/>
                  </a:lnTo>
                  <a:lnTo>
                    <a:pt x="1895014" y="77581"/>
                  </a:lnTo>
                  <a:lnTo>
                    <a:pt x="1905000" y="127000"/>
                  </a:lnTo>
                  <a:lnTo>
                    <a:pt x="1905000" y="635000"/>
                  </a:lnTo>
                  <a:lnTo>
                    <a:pt x="1895014" y="684418"/>
                  </a:lnTo>
                  <a:lnTo>
                    <a:pt x="1867789" y="724788"/>
                  </a:lnTo>
                  <a:lnTo>
                    <a:pt x="1827418" y="752014"/>
                  </a:lnTo>
                  <a:lnTo>
                    <a:pt x="1778000" y="762000"/>
                  </a:lnTo>
                  <a:lnTo>
                    <a:pt x="127000" y="762000"/>
                  </a:lnTo>
                  <a:lnTo>
                    <a:pt x="77565" y="752014"/>
                  </a:lnTo>
                  <a:lnTo>
                    <a:pt x="37196" y="724788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4540" y="1952370"/>
            <a:ext cx="15944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0419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Corbel"/>
                <a:cs typeface="Corbel"/>
              </a:rPr>
              <a:t>NON  </a:t>
            </a:r>
            <a:r>
              <a:rPr sz="2000" b="1" dirty="0">
                <a:latin typeface="Corbel"/>
                <a:cs typeface="Corbel"/>
              </a:rPr>
              <a:t>PROBABILITY</a:t>
            </a:r>
            <a:endParaRPr sz="2000" dirty="0">
              <a:latin typeface="Corbel"/>
              <a:cs typeface="Corbe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48202" y="1895601"/>
            <a:ext cx="2306320" cy="782320"/>
            <a:chOff x="3648202" y="1895601"/>
            <a:chExt cx="2306320" cy="782320"/>
          </a:xfrm>
        </p:grpSpPr>
        <p:sp>
          <p:nvSpPr>
            <p:cNvPr id="8" name="object 8"/>
            <p:cNvSpPr/>
            <p:nvPr/>
          </p:nvSpPr>
          <p:spPr>
            <a:xfrm>
              <a:off x="3658362" y="1905761"/>
              <a:ext cx="2286000" cy="762000"/>
            </a:xfrm>
            <a:custGeom>
              <a:avLst/>
              <a:gdLst/>
              <a:ahLst/>
              <a:cxnLst/>
              <a:rect l="l" t="t" r="r" b="b"/>
              <a:pathLst>
                <a:path w="2286000" h="762000">
                  <a:moveTo>
                    <a:pt x="2159000" y="0"/>
                  </a:moveTo>
                  <a:lnTo>
                    <a:pt x="127000" y="0"/>
                  </a:lnTo>
                  <a:lnTo>
                    <a:pt x="77581" y="9985"/>
                  </a:lnTo>
                  <a:lnTo>
                    <a:pt x="37211" y="37211"/>
                  </a:lnTo>
                  <a:lnTo>
                    <a:pt x="9985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5" y="684418"/>
                  </a:lnTo>
                  <a:lnTo>
                    <a:pt x="37211" y="724788"/>
                  </a:lnTo>
                  <a:lnTo>
                    <a:pt x="77581" y="752014"/>
                  </a:lnTo>
                  <a:lnTo>
                    <a:pt x="127000" y="762000"/>
                  </a:lnTo>
                  <a:lnTo>
                    <a:pt x="2159000" y="762000"/>
                  </a:lnTo>
                  <a:lnTo>
                    <a:pt x="2208418" y="752014"/>
                  </a:lnTo>
                  <a:lnTo>
                    <a:pt x="2248789" y="724788"/>
                  </a:lnTo>
                  <a:lnTo>
                    <a:pt x="2276014" y="684418"/>
                  </a:lnTo>
                  <a:lnTo>
                    <a:pt x="2286000" y="635000"/>
                  </a:lnTo>
                  <a:lnTo>
                    <a:pt x="2286000" y="127000"/>
                  </a:lnTo>
                  <a:lnTo>
                    <a:pt x="2276014" y="77581"/>
                  </a:lnTo>
                  <a:lnTo>
                    <a:pt x="2248789" y="37211"/>
                  </a:lnTo>
                  <a:lnTo>
                    <a:pt x="2208418" y="9985"/>
                  </a:lnTo>
                  <a:lnTo>
                    <a:pt x="2159000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8362" y="1905761"/>
              <a:ext cx="2286000" cy="762000"/>
            </a:xfrm>
            <a:custGeom>
              <a:avLst/>
              <a:gdLst/>
              <a:ahLst/>
              <a:cxnLst/>
              <a:rect l="l" t="t" r="r" b="b"/>
              <a:pathLst>
                <a:path w="2286000" h="762000">
                  <a:moveTo>
                    <a:pt x="0" y="127000"/>
                  </a:moveTo>
                  <a:lnTo>
                    <a:pt x="9985" y="77581"/>
                  </a:lnTo>
                  <a:lnTo>
                    <a:pt x="37211" y="37211"/>
                  </a:lnTo>
                  <a:lnTo>
                    <a:pt x="77581" y="9985"/>
                  </a:lnTo>
                  <a:lnTo>
                    <a:pt x="127000" y="0"/>
                  </a:lnTo>
                  <a:lnTo>
                    <a:pt x="2159000" y="0"/>
                  </a:lnTo>
                  <a:lnTo>
                    <a:pt x="2208418" y="9985"/>
                  </a:lnTo>
                  <a:lnTo>
                    <a:pt x="2248789" y="37211"/>
                  </a:lnTo>
                  <a:lnTo>
                    <a:pt x="2276014" y="77581"/>
                  </a:lnTo>
                  <a:lnTo>
                    <a:pt x="2286000" y="127000"/>
                  </a:lnTo>
                  <a:lnTo>
                    <a:pt x="2286000" y="635000"/>
                  </a:lnTo>
                  <a:lnTo>
                    <a:pt x="2276014" y="684418"/>
                  </a:lnTo>
                  <a:lnTo>
                    <a:pt x="2248789" y="724788"/>
                  </a:lnTo>
                  <a:lnTo>
                    <a:pt x="2208418" y="752014"/>
                  </a:lnTo>
                  <a:lnTo>
                    <a:pt x="2159000" y="762000"/>
                  </a:lnTo>
                  <a:lnTo>
                    <a:pt x="127000" y="762000"/>
                  </a:lnTo>
                  <a:lnTo>
                    <a:pt x="77581" y="752014"/>
                  </a:lnTo>
                  <a:lnTo>
                    <a:pt x="37211" y="724788"/>
                  </a:lnTo>
                  <a:lnTo>
                    <a:pt x="9985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22903" y="2071242"/>
            <a:ext cx="18154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PROBABILITY</a:t>
            </a:r>
            <a:endParaRPr sz="240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08647" y="1925002"/>
            <a:ext cx="1772920" cy="782320"/>
            <a:chOff x="7077202" y="1895601"/>
            <a:chExt cx="1772920" cy="782320"/>
          </a:xfrm>
        </p:grpSpPr>
        <p:sp>
          <p:nvSpPr>
            <p:cNvPr id="12" name="object 12"/>
            <p:cNvSpPr/>
            <p:nvPr/>
          </p:nvSpPr>
          <p:spPr>
            <a:xfrm>
              <a:off x="7087362" y="1905761"/>
              <a:ext cx="1752600" cy="762000"/>
            </a:xfrm>
            <a:custGeom>
              <a:avLst/>
              <a:gdLst/>
              <a:ahLst/>
              <a:cxnLst/>
              <a:rect l="l" t="t" r="r" b="b"/>
              <a:pathLst>
                <a:path w="1752600" h="762000">
                  <a:moveTo>
                    <a:pt x="1625600" y="0"/>
                  </a:moveTo>
                  <a:lnTo>
                    <a:pt x="127000" y="0"/>
                  </a:lnTo>
                  <a:lnTo>
                    <a:pt x="77581" y="9985"/>
                  </a:lnTo>
                  <a:lnTo>
                    <a:pt x="37210" y="37211"/>
                  </a:lnTo>
                  <a:lnTo>
                    <a:pt x="9985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5" y="684418"/>
                  </a:lnTo>
                  <a:lnTo>
                    <a:pt x="37210" y="724788"/>
                  </a:lnTo>
                  <a:lnTo>
                    <a:pt x="77581" y="752014"/>
                  </a:lnTo>
                  <a:lnTo>
                    <a:pt x="127000" y="762000"/>
                  </a:lnTo>
                  <a:lnTo>
                    <a:pt x="1625600" y="762000"/>
                  </a:lnTo>
                  <a:lnTo>
                    <a:pt x="1675018" y="752014"/>
                  </a:lnTo>
                  <a:lnTo>
                    <a:pt x="1715389" y="724788"/>
                  </a:lnTo>
                  <a:lnTo>
                    <a:pt x="1742614" y="684418"/>
                  </a:lnTo>
                  <a:lnTo>
                    <a:pt x="1752600" y="635000"/>
                  </a:lnTo>
                  <a:lnTo>
                    <a:pt x="1752600" y="127000"/>
                  </a:lnTo>
                  <a:lnTo>
                    <a:pt x="1742614" y="77581"/>
                  </a:lnTo>
                  <a:lnTo>
                    <a:pt x="1715389" y="37211"/>
                  </a:lnTo>
                  <a:lnTo>
                    <a:pt x="1675018" y="9985"/>
                  </a:lnTo>
                  <a:lnTo>
                    <a:pt x="1625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87362" y="1905761"/>
              <a:ext cx="1752600" cy="762000"/>
            </a:xfrm>
            <a:custGeom>
              <a:avLst/>
              <a:gdLst/>
              <a:ahLst/>
              <a:cxnLst/>
              <a:rect l="l" t="t" r="r" b="b"/>
              <a:pathLst>
                <a:path w="1752600" h="762000">
                  <a:moveTo>
                    <a:pt x="0" y="127000"/>
                  </a:moveTo>
                  <a:lnTo>
                    <a:pt x="9985" y="77581"/>
                  </a:lnTo>
                  <a:lnTo>
                    <a:pt x="37210" y="37211"/>
                  </a:lnTo>
                  <a:lnTo>
                    <a:pt x="77581" y="9985"/>
                  </a:lnTo>
                  <a:lnTo>
                    <a:pt x="127000" y="0"/>
                  </a:lnTo>
                  <a:lnTo>
                    <a:pt x="1625600" y="0"/>
                  </a:lnTo>
                  <a:lnTo>
                    <a:pt x="1675018" y="9985"/>
                  </a:lnTo>
                  <a:lnTo>
                    <a:pt x="1715389" y="37211"/>
                  </a:lnTo>
                  <a:lnTo>
                    <a:pt x="1742614" y="77581"/>
                  </a:lnTo>
                  <a:lnTo>
                    <a:pt x="1752600" y="127000"/>
                  </a:lnTo>
                  <a:lnTo>
                    <a:pt x="1752600" y="635000"/>
                  </a:lnTo>
                  <a:lnTo>
                    <a:pt x="1742614" y="684418"/>
                  </a:lnTo>
                  <a:lnTo>
                    <a:pt x="1715389" y="724788"/>
                  </a:lnTo>
                  <a:lnTo>
                    <a:pt x="1675018" y="752014"/>
                  </a:lnTo>
                  <a:lnTo>
                    <a:pt x="1625600" y="762000"/>
                  </a:lnTo>
                  <a:lnTo>
                    <a:pt x="127000" y="762000"/>
                  </a:lnTo>
                  <a:lnTo>
                    <a:pt x="77581" y="752014"/>
                  </a:lnTo>
                  <a:lnTo>
                    <a:pt x="37210" y="724788"/>
                  </a:lnTo>
                  <a:lnTo>
                    <a:pt x="9985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69351" y="2079084"/>
            <a:ext cx="901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M</a:t>
            </a:r>
            <a:r>
              <a:rPr sz="2400" spc="-10" dirty="0">
                <a:solidFill>
                  <a:schemeClr val="bg1"/>
                </a:solidFill>
                <a:latin typeface="Corbel"/>
                <a:cs typeface="Corbel"/>
              </a:rPr>
              <a:t>I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XED</a:t>
            </a:r>
          </a:p>
        </p:txBody>
      </p:sp>
      <p:sp>
        <p:nvSpPr>
          <p:cNvPr id="15" name="object 15"/>
          <p:cNvSpPr/>
          <p:nvPr/>
        </p:nvSpPr>
        <p:spPr>
          <a:xfrm>
            <a:off x="2133600" y="1137158"/>
            <a:ext cx="1602740" cy="704215"/>
          </a:xfrm>
          <a:custGeom>
            <a:avLst/>
            <a:gdLst/>
            <a:ahLst/>
            <a:cxnLst/>
            <a:rect l="l" t="t" r="r" b="b"/>
            <a:pathLst>
              <a:path w="1602739" h="704214">
                <a:moveTo>
                  <a:pt x="65024" y="608583"/>
                </a:moveTo>
                <a:lnTo>
                  <a:pt x="61087" y="609218"/>
                </a:lnTo>
                <a:lnTo>
                  <a:pt x="58927" y="612013"/>
                </a:lnTo>
                <a:lnTo>
                  <a:pt x="0" y="691641"/>
                </a:lnTo>
                <a:lnTo>
                  <a:pt x="98298" y="703833"/>
                </a:lnTo>
                <a:lnTo>
                  <a:pt x="101854" y="704214"/>
                </a:lnTo>
                <a:lnTo>
                  <a:pt x="105029" y="701801"/>
                </a:lnTo>
                <a:lnTo>
                  <a:pt x="105791" y="694816"/>
                </a:lnTo>
                <a:lnTo>
                  <a:pt x="104053" y="692530"/>
                </a:lnTo>
                <a:lnTo>
                  <a:pt x="14097" y="692530"/>
                </a:lnTo>
                <a:lnTo>
                  <a:pt x="9017" y="680846"/>
                </a:lnTo>
                <a:lnTo>
                  <a:pt x="30689" y="671558"/>
                </a:lnTo>
                <a:lnTo>
                  <a:pt x="69214" y="619632"/>
                </a:lnTo>
                <a:lnTo>
                  <a:pt x="71247" y="616838"/>
                </a:lnTo>
                <a:lnTo>
                  <a:pt x="70738" y="612775"/>
                </a:lnTo>
                <a:lnTo>
                  <a:pt x="67818" y="610742"/>
                </a:lnTo>
                <a:lnTo>
                  <a:pt x="65024" y="608583"/>
                </a:lnTo>
                <a:close/>
              </a:path>
              <a:path w="1602739" h="704214">
                <a:moveTo>
                  <a:pt x="30689" y="671558"/>
                </a:moveTo>
                <a:lnTo>
                  <a:pt x="9017" y="680846"/>
                </a:lnTo>
                <a:lnTo>
                  <a:pt x="14097" y="692530"/>
                </a:lnTo>
                <a:lnTo>
                  <a:pt x="18838" y="690499"/>
                </a:lnTo>
                <a:lnTo>
                  <a:pt x="16637" y="690499"/>
                </a:lnTo>
                <a:lnTo>
                  <a:pt x="12318" y="680338"/>
                </a:lnTo>
                <a:lnTo>
                  <a:pt x="24175" y="680338"/>
                </a:lnTo>
                <a:lnTo>
                  <a:pt x="30689" y="671558"/>
                </a:lnTo>
                <a:close/>
              </a:path>
              <a:path w="1602739" h="704214">
                <a:moveTo>
                  <a:pt x="35727" y="683260"/>
                </a:moveTo>
                <a:lnTo>
                  <a:pt x="14097" y="692530"/>
                </a:lnTo>
                <a:lnTo>
                  <a:pt x="104053" y="692530"/>
                </a:lnTo>
                <a:lnTo>
                  <a:pt x="103377" y="691641"/>
                </a:lnTo>
                <a:lnTo>
                  <a:pt x="99822" y="691261"/>
                </a:lnTo>
                <a:lnTo>
                  <a:pt x="35727" y="683260"/>
                </a:lnTo>
                <a:close/>
              </a:path>
              <a:path w="1602739" h="704214">
                <a:moveTo>
                  <a:pt x="12318" y="680338"/>
                </a:moveTo>
                <a:lnTo>
                  <a:pt x="16637" y="690499"/>
                </a:lnTo>
                <a:lnTo>
                  <a:pt x="23170" y="681693"/>
                </a:lnTo>
                <a:lnTo>
                  <a:pt x="12318" y="680338"/>
                </a:lnTo>
                <a:close/>
              </a:path>
              <a:path w="1602739" h="704214">
                <a:moveTo>
                  <a:pt x="23170" y="681693"/>
                </a:moveTo>
                <a:lnTo>
                  <a:pt x="16637" y="690499"/>
                </a:lnTo>
                <a:lnTo>
                  <a:pt x="18838" y="690499"/>
                </a:lnTo>
                <a:lnTo>
                  <a:pt x="35727" y="683260"/>
                </a:lnTo>
                <a:lnTo>
                  <a:pt x="23170" y="681693"/>
                </a:lnTo>
                <a:close/>
              </a:path>
              <a:path w="1602739" h="704214">
                <a:moveTo>
                  <a:pt x="1597660" y="0"/>
                </a:moveTo>
                <a:lnTo>
                  <a:pt x="30689" y="671558"/>
                </a:lnTo>
                <a:lnTo>
                  <a:pt x="23170" y="681693"/>
                </a:lnTo>
                <a:lnTo>
                  <a:pt x="35727" y="683260"/>
                </a:lnTo>
                <a:lnTo>
                  <a:pt x="1602739" y="11683"/>
                </a:lnTo>
                <a:lnTo>
                  <a:pt x="1597660" y="0"/>
                </a:lnTo>
                <a:close/>
              </a:path>
              <a:path w="1602739" h="704214">
                <a:moveTo>
                  <a:pt x="24175" y="680338"/>
                </a:moveTo>
                <a:lnTo>
                  <a:pt x="12318" y="680338"/>
                </a:lnTo>
                <a:lnTo>
                  <a:pt x="23170" y="681693"/>
                </a:lnTo>
                <a:lnTo>
                  <a:pt x="24175" y="680338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76401" y="3343402"/>
            <a:ext cx="1925320" cy="553720"/>
            <a:chOff x="676401" y="3343402"/>
            <a:chExt cx="1925320" cy="553720"/>
          </a:xfrm>
        </p:grpSpPr>
        <p:sp>
          <p:nvSpPr>
            <p:cNvPr id="17" name="object 17"/>
            <p:cNvSpPr/>
            <p:nvPr/>
          </p:nvSpPr>
          <p:spPr>
            <a:xfrm>
              <a:off x="686561" y="3353562"/>
              <a:ext cx="1905000" cy="533400"/>
            </a:xfrm>
            <a:custGeom>
              <a:avLst/>
              <a:gdLst/>
              <a:ahLst/>
              <a:cxnLst/>
              <a:rect l="l" t="t" r="r" b="b"/>
              <a:pathLst>
                <a:path w="1905000" h="533400">
                  <a:moveTo>
                    <a:pt x="1816100" y="0"/>
                  </a:moveTo>
                  <a:lnTo>
                    <a:pt x="88900" y="0"/>
                  </a:lnTo>
                  <a:lnTo>
                    <a:pt x="54296" y="6979"/>
                  </a:lnTo>
                  <a:lnTo>
                    <a:pt x="26038" y="26019"/>
                  </a:lnTo>
                  <a:lnTo>
                    <a:pt x="6986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86" y="479125"/>
                  </a:lnTo>
                  <a:lnTo>
                    <a:pt x="26038" y="507380"/>
                  </a:lnTo>
                  <a:lnTo>
                    <a:pt x="54296" y="526420"/>
                  </a:lnTo>
                  <a:lnTo>
                    <a:pt x="88900" y="533400"/>
                  </a:lnTo>
                  <a:lnTo>
                    <a:pt x="1816100" y="533400"/>
                  </a:lnTo>
                  <a:lnTo>
                    <a:pt x="1850725" y="526420"/>
                  </a:lnTo>
                  <a:lnTo>
                    <a:pt x="1878980" y="507380"/>
                  </a:lnTo>
                  <a:lnTo>
                    <a:pt x="1898020" y="479125"/>
                  </a:lnTo>
                  <a:lnTo>
                    <a:pt x="1905000" y="444500"/>
                  </a:lnTo>
                  <a:lnTo>
                    <a:pt x="1905000" y="88900"/>
                  </a:lnTo>
                  <a:lnTo>
                    <a:pt x="1898020" y="54274"/>
                  </a:lnTo>
                  <a:lnTo>
                    <a:pt x="1878980" y="26019"/>
                  </a:lnTo>
                  <a:lnTo>
                    <a:pt x="1850725" y="6979"/>
                  </a:lnTo>
                  <a:lnTo>
                    <a:pt x="1816100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6561" y="3353562"/>
              <a:ext cx="1905000" cy="533400"/>
            </a:xfrm>
            <a:custGeom>
              <a:avLst/>
              <a:gdLst/>
              <a:ahLst/>
              <a:cxnLst/>
              <a:rect l="l" t="t" r="r" b="b"/>
              <a:pathLst>
                <a:path w="1905000" h="533400">
                  <a:moveTo>
                    <a:pt x="0" y="88900"/>
                  </a:moveTo>
                  <a:lnTo>
                    <a:pt x="6986" y="54274"/>
                  </a:lnTo>
                  <a:lnTo>
                    <a:pt x="26038" y="26019"/>
                  </a:lnTo>
                  <a:lnTo>
                    <a:pt x="54296" y="6979"/>
                  </a:lnTo>
                  <a:lnTo>
                    <a:pt x="88900" y="0"/>
                  </a:lnTo>
                  <a:lnTo>
                    <a:pt x="1816100" y="0"/>
                  </a:lnTo>
                  <a:lnTo>
                    <a:pt x="1850725" y="6979"/>
                  </a:lnTo>
                  <a:lnTo>
                    <a:pt x="1878980" y="26019"/>
                  </a:lnTo>
                  <a:lnTo>
                    <a:pt x="1898020" y="54274"/>
                  </a:lnTo>
                  <a:lnTo>
                    <a:pt x="1905000" y="88900"/>
                  </a:lnTo>
                  <a:lnTo>
                    <a:pt x="1905000" y="444500"/>
                  </a:lnTo>
                  <a:lnTo>
                    <a:pt x="1898020" y="479125"/>
                  </a:lnTo>
                  <a:lnTo>
                    <a:pt x="1878980" y="507380"/>
                  </a:lnTo>
                  <a:lnTo>
                    <a:pt x="1850725" y="526420"/>
                  </a:lnTo>
                  <a:lnTo>
                    <a:pt x="1816100" y="533400"/>
                  </a:lnTo>
                  <a:lnTo>
                    <a:pt x="88900" y="533400"/>
                  </a:lnTo>
                  <a:lnTo>
                    <a:pt x="54296" y="526420"/>
                  </a:lnTo>
                  <a:lnTo>
                    <a:pt x="26038" y="507380"/>
                  </a:lnTo>
                  <a:lnTo>
                    <a:pt x="6986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648202" y="1137411"/>
            <a:ext cx="3667125" cy="2683510"/>
            <a:chOff x="3648202" y="1137411"/>
            <a:chExt cx="3667125" cy="2683510"/>
          </a:xfrm>
        </p:grpSpPr>
        <p:sp>
          <p:nvSpPr>
            <p:cNvPr id="20" name="object 20"/>
            <p:cNvSpPr/>
            <p:nvPr/>
          </p:nvSpPr>
          <p:spPr>
            <a:xfrm>
              <a:off x="4596511" y="1142999"/>
              <a:ext cx="103505" cy="762000"/>
            </a:xfrm>
            <a:custGeom>
              <a:avLst/>
              <a:gdLst/>
              <a:ahLst/>
              <a:cxnLst/>
              <a:rect l="l" t="t" r="r" b="b"/>
              <a:pathLst>
                <a:path w="103504" h="762000">
                  <a:moveTo>
                    <a:pt x="7112" y="665988"/>
                  </a:moveTo>
                  <a:lnTo>
                    <a:pt x="1015" y="669544"/>
                  </a:lnTo>
                  <a:lnTo>
                    <a:pt x="0" y="673353"/>
                  </a:lnTo>
                  <a:lnTo>
                    <a:pt x="51688" y="762000"/>
                  </a:lnTo>
                  <a:lnTo>
                    <a:pt x="59020" y="749426"/>
                  </a:lnTo>
                  <a:lnTo>
                    <a:pt x="45338" y="749426"/>
                  </a:lnTo>
                  <a:lnTo>
                    <a:pt x="45338" y="726004"/>
                  </a:lnTo>
                  <a:lnTo>
                    <a:pt x="10922" y="667003"/>
                  </a:lnTo>
                  <a:lnTo>
                    <a:pt x="7112" y="665988"/>
                  </a:lnTo>
                  <a:close/>
                </a:path>
                <a:path w="103504" h="762000">
                  <a:moveTo>
                    <a:pt x="45338" y="726004"/>
                  </a:moveTo>
                  <a:lnTo>
                    <a:pt x="45338" y="749426"/>
                  </a:lnTo>
                  <a:lnTo>
                    <a:pt x="58038" y="749426"/>
                  </a:lnTo>
                  <a:lnTo>
                    <a:pt x="58038" y="746251"/>
                  </a:lnTo>
                  <a:lnTo>
                    <a:pt x="46227" y="746251"/>
                  </a:lnTo>
                  <a:lnTo>
                    <a:pt x="51688" y="736890"/>
                  </a:lnTo>
                  <a:lnTo>
                    <a:pt x="45338" y="726004"/>
                  </a:lnTo>
                  <a:close/>
                </a:path>
                <a:path w="103504" h="762000">
                  <a:moveTo>
                    <a:pt x="96265" y="665988"/>
                  </a:moveTo>
                  <a:lnTo>
                    <a:pt x="92455" y="667003"/>
                  </a:lnTo>
                  <a:lnTo>
                    <a:pt x="58038" y="726004"/>
                  </a:lnTo>
                  <a:lnTo>
                    <a:pt x="58038" y="749426"/>
                  </a:lnTo>
                  <a:lnTo>
                    <a:pt x="59020" y="749426"/>
                  </a:lnTo>
                  <a:lnTo>
                    <a:pt x="103377" y="673353"/>
                  </a:lnTo>
                  <a:lnTo>
                    <a:pt x="102362" y="669544"/>
                  </a:lnTo>
                  <a:lnTo>
                    <a:pt x="96265" y="665988"/>
                  </a:lnTo>
                  <a:close/>
                </a:path>
                <a:path w="103504" h="762000">
                  <a:moveTo>
                    <a:pt x="51688" y="736890"/>
                  </a:moveTo>
                  <a:lnTo>
                    <a:pt x="46227" y="746251"/>
                  </a:lnTo>
                  <a:lnTo>
                    <a:pt x="57150" y="746251"/>
                  </a:lnTo>
                  <a:lnTo>
                    <a:pt x="51688" y="736890"/>
                  </a:lnTo>
                  <a:close/>
                </a:path>
                <a:path w="103504" h="762000">
                  <a:moveTo>
                    <a:pt x="58038" y="726004"/>
                  </a:moveTo>
                  <a:lnTo>
                    <a:pt x="51688" y="736890"/>
                  </a:lnTo>
                  <a:lnTo>
                    <a:pt x="57150" y="746251"/>
                  </a:lnTo>
                  <a:lnTo>
                    <a:pt x="58038" y="746251"/>
                  </a:lnTo>
                  <a:lnTo>
                    <a:pt x="58038" y="726004"/>
                  </a:lnTo>
                  <a:close/>
                </a:path>
                <a:path w="103504" h="762000">
                  <a:moveTo>
                    <a:pt x="58038" y="0"/>
                  </a:moveTo>
                  <a:lnTo>
                    <a:pt x="45338" y="0"/>
                  </a:lnTo>
                  <a:lnTo>
                    <a:pt x="45338" y="726004"/>
                  </a:lnTo>
                  <a:lnTo>
                    <a:pt x="51688" y="736890"/>
                  </a:lnTo>
                  <a:lnTo>
                    <a:pt x="58038" y="7260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40552" y="1137411"/>
              <a:ext cx="1374775" cy="770255"/>
            </a:xfrm>
            <a:custGeom>
              <a:avLst/>
              <a:gdLst/>
              <a:ahLst/>
              <a:cxnLst/>
              <a:rect l="l" t="t" r="r" b="b"/>
              <a:pathLst>
                <a:path w="1374775" h="770255">
                  <a:moveTo>
                    <a:pt x="1339977" y="755649"/>
                  </a:moveTo>
                  <a:lnTo>
                    <a:pt x="1275333" y="757047"/>
                  </a:lnTo>
                  <a:lnTo>
                    <a:pt x="1271777" y="757047"/>
                  </a:lnTo>
                  <a:lnTo>
                    <a:pt x="1268983" y="759967"/>
                  </a:lnTo>
                  <a:lnTo>
                    <a:pt x="1269238" y="766952"/>
                  </a:lnTo>
                  <a:lnTo>
                    <a:pt x="1272031" y="769747"/>
                  </a:lnTo>
                  <a:lnTo>
                    <a:pt x="1275588" y="769620"/>
                  </a:lnTo>
                  <a:lnTo>
                    <a:pt x="1374648" y="767588"/>
                  </a:lnTo>
                  <a:lnTo>
                    <a:pt x="1374346" y="767079"/>
                  </a:lnTo>
                  <a:lnTo>
                    <a:pt x="1360551" y="767079"/>
                  </a:lnTo>
                  <a:lnTo>
                    <a:pt x="1339977" y="755649"/>
                  </a:lnTo>
                  <a:close/>
                </a:path>
                <a:path w="1374775" h="770255">
                  <a:moveTo>
                    <a:pt x="1352628" y="755376"/>
                  </a:moveTo>
                  <a:lnTo>
                    <a:pt x="1339977" y="755649"/>
                  </a:lnTo>
                  <a:lnTo>
                    <a:pt x="1360551" y="767079"/>
                  </a:lnTo>
                  <a:lnTo>
                    <a:pt x="1361894" y="764666"/>
                  </a:lnTo>
                  <a:lnTo>
                    <a:pt x="1358138" y="764666"/>
                  </a:lnTo>
                  <a:lnTo>
                    <a:pt x="1352628" y="755376"/>
                  </a:lnTo>
                  <a:close/>
                </a:path>
                <a:path w="1374775" h="770255">
                  <a:moveTo>
                    <a:pt x="1318387" y="678307"/>
                  </a:moveTo>
                  <a:lnTo>
                    <a:pt x="1315339" y="680212"/>
                  </a:lnTo>
                  <a:lnTo>
                    <a:pt x="1312418" y="681989"/>
                  </a:lnTo>
                  <a:lnTo>
                    <a:pt x="1311402" y="685800"/>
                  </a:lnTo>
                  <a:lnTo>
                    <a:pt x="1313179" y="688848"/>
                  </a:lnTo>
                  <a:lnTo>
                    <a:pt x="1346147" y="744445"/>
                  </a:lnTo>
                  <a:lnTo>
                    <a:pt x="1366774" y="755903"/>
                  </a:lnTo>
                  <a:lnTo>
                    <a:pt x="1360551" y="767079"/>
                  </a:lnTo>
                  <a:lnTo>
                    <a:pt x="1374346" y="767079"/>
                  </a:lnTo>
                  <a:lnTo>
                    <a:pt x="1324102" y="682371"/>
                  </a:lnTo>
                  <a:lnTo>
                    <a:pt x="1322324" y="679323"/>
                  </a:lnTo>
                  <a:lnTo>
                    <a:pt x="1318387" y="678307"/>
                  </a:lnTo>
                  <a:close/>
                </a:path>
                <a:path w="1374775" h="770255">
                  <a:moveTo>
                    <a:pt x="1363472" y="755141"/>
                  </a:moveTo>
                  <a:lnTo>
                    <a:pt x="1352628" y="755376"/>
                  </a:lnTo>
                  <a:lnTo>
                    <a:pt x="1358138" y="764666"/>
                  </a:lnTo>
                  <a:lnTo>
                    <a:pt x="1363472" y="755141"/>
                  </a:lnTo>
                  <a:close/>
                </a:path>
                <a:path w="1374775" h="770255">
                  <a:moveTo>
                    <a:pt x="1365402" y="755141"/>
                  </a:moveTo>
                  <a:lnTo>
                    <a:pt x="1363472" y="755141"/>
                  </a:lnTo>
                  <a:lnTo>
                    <a:pt x="1358138" y="764666"/>
                  </a:lnTo>
                  <a:lnTo>
                    <a:pt x="1361894" y="764666"/>
                  </a:lnTo>
                  <a:lnTo>
                    <a:pt x="1366774" y="755903"/>
                  </a:lnTo>
                  <a:lnTo>
                    <a:pt x="1365402" y="755141"/>
                  </a:lnTo>
                  <a:close/>
                </a:path>
                <a:path w="1374775" h="770255">
                  <a:moveTo>
                    <a:pt x="6096" y="0"/>
                  </a:moveTo>
                  <a:lnTo>
                    <a:pt x="0" y="11175"/>
                  </a:lnTo>
                  <a:lnTo>
                    <a:pt x="1339977" y="755649"/>
                  </a:lnTo>
                  <a:lnTo>
                    <a:pt x="1352628" y="755376"/>
                  </a:lnTo>
                  <a:lnTo>
                    <a:pt x="1346147" y="744445"/>
                  </a:lnTo>
                  <a:lnTo>
                    <a:pt x="6096" y="0"/>
                  </a:lnTo>
                  <a:close/>
                </a:path>
                <a:path w="1374775" h="770255">
                  <a:moveTo>
                    <a:pt x="1346147" y="744445"/>
                  </a:moveTo>
                  <a:lnTo>
                    <a:pt x="1352628" y="755376"/>
                  </a:lnTo>
                  <a:lnTo>
                    <a:pt x="1363472" y="755141"/>
                  </a:lnTo>
                  <a:lnTo>
                    <a:pt x="1365402" y="755141"/>
                  </a:lnTo>
                  <a:lnTo>
                    <a:pt x="1346147" y="74444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58362" y="3124961"/>
              <a:ext cx="2362200" cy="685800"/>
            </a:xfrm>
            <a:custGeom>
              <a:avLst/>
              <a:gdLst/>
              <a:ahLst/>
              <a:cxnLst/>
              <a:rect l="l" t="t" r="r" b="b"/>
              <a:pathLst>
                <a:path w="2362200" h="685800">
                  <a:moveTo>
                    <a:pt x="22479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2247900" y="685800"/>
                  </a:lnTo>
                  <a:lnTo>
                    <a:pt x="2292387" y="676816"/>
                  </a:lnTo>
                  <a:lnTo>
                    <a:pt x="2328719" y="652319"/>
                  </a:lnTo>
                  <a:lnTo>
                    <a:pt x="2353216" y="615987"/>
                  </a:lnTo>
                  <a:lnTo>
                    <a:pt x="2362200" y="571500"/>
                  </a:lnTo>
                  <a:lnTo>
                    <a:pt x="2362200" y="114300"/>
                  </a:lnTo>
                  <a:lnTo>
                    <a:pt x="2353216" y="69812"/>
                  </a:lnTo>
                  <a:lnTo>
                    <a:pt x="2328719" y="33480"/>
                  </a:lnTo>
                  <a:lnTo>
                    <a:pt x="2292387" y="8983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58362" y="3124961"/>
              <a:ext cx="2362200" cy="685800"/>
            </a:xfrm>
            <a:custGeom>
              <a:avLst/>
              <a:gdLst/>
              <a:ahLst/>
              <a:cxnLst/>
              <a:rect l="l" t="t" r="r" b="b"/>
              <a:pathLst>
                <a:path w="23622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2247900" y="0"/>
                  </a:lnTo>
                  <a:lnTo>
                    <a:pt x="2292387" y="8983"/>
                  </a:lnTo>
                  <a:lnTo>
                    <a:pt x="2328719" y="33480"/>
                  </a:lnTo>
                  <a:lnTo>
                    <a:pt x="2353216" y="69812"/>
                  </a:lnTo>
                  <a:lnTo>
                    <a:pt x="2362200" y="114300"/>
                  </a:lnTo>
                  <a:lnTo>
                    <a:pt x="2362200" y="571500"/>
                  </a:lnTo>
                  <a:lnTo>
                    <a:pt x="2353216" y="615987"/>
                  </a:lnTo>
                  <a:lnTo>
                    <a:pt x="2328719" y="652319"/>
                  </a:lnTo>
                  <a:lnTo>
                    <a:pt x="2292387" y="676816"/>
                  </a:lnTo>
                  <a:lnTo>
                    <a:pt x="22479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69975" y="3438525"/>
            <a:ext cx="13373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rbel"/>
                <a:cs typeface="Corbel"/>
              </a:rPr>
              <a:t>JUDGMENT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76655" y="4105655"/>
            <a:ext cx="1925320" cy="553720"/>
            <a:chOff x="676655" y="4105655"/>
            <a:chExt cx="1925320" cy="553720"/>
          </a:xfrm>
        </p:grpSpPr>
        <p:sp>
          <p:nvSpPr>
            <p:cNvPr id="26" name="object 26"/>
            <p:cNvSpPr/>
            <p:nvPr/>
          </p:nvSpPr>
          <p:spPr>
            <a:xfrm>
              <a:off x="686561" y="4115561"/>
              <a:ext cx="1905000" cy="533400"/>
            </a:xfrm>
            <a:custGeom>
              <a:avLst/>
              <a:gdLst/>
              <a:ahLst/>
              <a:cxnLst/>
              <a:rect l="l" t="t" r="r" b="b"/>
              <a:pathLst>
                <a:path w="1905000" h="533400">
                  <a:moveTo>
                    <a:pt x="1816100" y="0"/>
                  </a:moveTo>
                  <a:lnTo>
                    <a:pt x="88900" y="0"/>
                  </a:lnTo>
                  <a:lnTo>
                    <a:pt x="54296" y="6979"/>
                  </a:lnTo>
                  <a:lnTo>
                    <a:pt x="26038" y="26019"/>
                  </a:lnTo>
                  <a:lnTo>
                    <a:pt x="6986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86" y="479125"/>
                  </a:lnTo>
                  <a:lnTo>
                    <a:pt x="26038" y="507380"/>
                  </a:lnTo>
                  <a:lnTo>
                    <a:pt x="54296" y="526420"/>
                  </a:lnTo>
                  <a:lnTo>
                    <a:pt x="88900" y="533400"/>
                  </a:lnTo>
                  <a:lnTo>
                    <a:pt x="1816100" y="533400"/>
                  </a:lnTo>
                  <a:lnTo>
                    <a:pt x="1850725" y="526420"/>
                  </a:lnTo>
                  <a:lnTo>
                    <a:pt x="1878980" y="507380"/>
                  </a:lnTo>
                  <a:lnTo>
                    <a:pt x="1898020" y="479125"/>
                  </a:lnTo>
                  <a:lnTo>
                    <a:pt x="1905000" y="444500"/>
                  </a:lnTo>
                  <a:lnTo>
                    <a:pt x="1905000" y="88900"/>
                  </a:lnTo>
                  <a:lnTo>
                    <a:pt x="1898020" y="54274"/>
                  </a:lnTo>
                  <a:lnTo>
                    <a:pt x="1878980" y="26019"/>
                  </a:lnTo>
                  <a:lnTo>
                    <a:pt x="1850725" y="6979"/>
                  </a:lnTo>
                  <a:lnTo>
                    <a:pt x="1816100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6561" y="4115561"/>
              <a:ext cx="1905000" cy="533400"/>
            </a:xfrm>
            <a:custGeom>
              <a:avLst/>
              <a:gdLst/>
              <a:ahLst/>
              <a:cxnLst/>
              <a:rect l="l" t="t" r="r" b="b"/>
              <a:pathLst>
                <a:path w="1905000" h="533400">
                  <a:moveTo>
                    <a:pt x="0" y="88900"/>
                  </a:moveTo>
                  <a:lnTo>
                    <a:pt x="6986" y="54274"/>
                  </a:lnTo>
                  <a:lnTo>
                    <a:pt x="26038" y="26019"/>
                  </a:lnTo>
                  <a:lnTo>
                    <a:pt x="54296" y="6979"/>
                  </a:lnTo>
                  <a:lnTo>
                    <a:pt x="88900" y="0"/>
                  </a:lnTo>
                  <a:lnTo>
                    <a:pt x="1816100" y="0"/>
                  </a:lnTo>
                  <a:lnTo>
                    <a:pt x="1850725" y="6979"/>
                  </a:lnTo>
                  <a:lnTo>
                    <a:pt x="1878980" y="26019"/>
                  </a:lnTo>
                  <a:lnTo>
                    <a:pt x="1898020" y="54274"/>
                  </a:lnTo>
                  <a:lnTo>
                    <a:pt x="1905000" y="88900"/>
                  </a:lnTo>
                  <a:lnTo>
                    <a:pt x="1905000" y="444500"/>
                  </a:lnTo>
                  <a:lnTo>
                    <a:pt x="1898020" y="479125"/>
                  </a:lnTo>
                  <a:lnTo>
                    <a:pt x="1878980" y="507380"/>
                  </a:lnTo>
                  <a:lnTo>
                    <a:pt x="1850725" y="526420"/>
                  </a:lnTo>
                  <a:lnTo>
                    <a:pt x="1816100" y="533400"/>
                  </a:lnTo>
                  <a:lnTo>
                    <a:pt x="88900" y="533400"/>
                  </a:lnTo>
                  <a:lnTo>
                    <a:pt x="54296" y="526420"/>
                  </a:lnTo>
                  <a:lnTo>
                    <a:pt x="26038" y="507380"/>
                  </a:lnTo>
                  <a:lnTo>
                    <a:pt x="6986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00099" y="4200525"/>
            <a:ext cx="8775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rbel"/>
                <a:cs typeface="Corbel"/>
              </a:rPr>
              <a:t>QU</a:t>
            </a:r>
            <a:r>
              <a:rPr sz="2000" b="1" spc="-45" dirty="0">
                <a:latin typeface="Corbel"/>
                <a:cs typeface="Corbel"/>
              </a:rPr>
              <a:t>O</a:t>
            </a:r>
            <a:r>
              <a:rPr sz="2000" b="1" spc="-114" dirty="0">
                <a:latin typeface="Corbel"/>
                <a:cs typeface="Corbel"/>
              </a:rPr>
              <a:t>T</a:t>
            </a:r>
            <a:r>
              <a:rPr sz="2000" b="1" dirty="0">
                <a:latin typeface="Corbel"/>
                <a:cs typeface="Corbel"/>
              </a:rPr>
              <a:t>A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6655" y="4867655"/>
            <a:ext cx="2001520" cy="629920"/>
            <a:chOff x="676655" y="4867655"/>
            <a:chExt cx="2001520" cy="629920"/>
          </a:xfrm>
        </p:grpSpPr>
        <p:sp>
          <p:nvSpPr>
            <p:cNvPr id="30" name="object 30"/>
            <p:cNvSpPr/>
            <p:nvPr/>
          </p:nvSpPr>
          <p:spPr>
            <a:xfrm>
              <a:off x="686561" y="4877561"/>
              <a:ext cx="1981200" cy="609600"/>
            </a:xfrm>
            <a:custGeom>
              <a:avLst/>
              <a:gdLst/>
              <a:ahLst/>
              <a:cxnLst/>
              <a:rect l="l" t="t" r="r" b="b"/>
              <a:pathLst>
                <a:path w="1981200" h="609600">
                  <a:moveTo>
                    <a:pt x="1879600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1879600" y="609600"/>
                  </a:lnTo>
                  <a:lnTo>
                    <a:pt x="1919156" y="601618"/>
                  </a:lnTo>
                  <a:lnTo>
                    <a:pt x="1951450" y="579850"/>
                  </a:lnTo>
                  <a:lnTo>
                    <a:pt x="1973218" y="547556"/>
                  </a:lnTo>
                  <a:lnTo>
                    <a:pt x="1981200" y="508000"/>
                  </a:lnTo>
                  <a:lnTo>
                    <a:pt x="1981200" y="101600"/>
                  </a:lnTo>
                  <a:lnTo>
                    <a:pt x="1973218" y="62043"/>
                  </a:lnTo>
                  <a:lnTo>
                    <a:pt x="1951450" y="29749"/>
                  </a:lnTo>
                  <a:lnTo>
                    <a:pt x="1919156" y="7981"/>
                  </a:lnTo>
                  <a:lnTo>
                    <a:pt x="1879600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6561" y="4877561"/>
              <a:ext cx="1981200" cy="609600"/>
            </a:xfrm>
            <a:custGeom>
              <a:avLst/>
              <a:gdLst/>
              <a:ahLst/>
              <a:cxnLst/>
              <a:rect l="l" t="t" r="r" b="b"/>
              <a:pathLst>
                <a:path w="1981200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1879600" y="0"/>
                  </a:lnTo>
                  <a:lnTo>
                    <a:pt x="1919156" y="7981"/>
                  </a:lnTo>
                  <a:lnTo>
                    <a:pt x="1951450" y="29749"/>
                  </a:lnTo>
                  <a:lnTo>
                    <a:pt x="1973218" y="62043"/>
                  </a:lnTo>
                  <a:lnTo>
                    <a:pt x="1981200" y="101600"/>
                  </a:lnTo>
                  <a:lnTo>
                    <a:pt x="1981200" y="508000"/>
                  </a:lnTo>
                  <a:lnTo>
                    <a:pt x="1973218" y="547556"/>
                  </a:lnTo>
                  <a:lnTo>
                    <a:pt x="1951450" y="579850"/>
                  </a:lnTo>
                  <a:lnTo>
                    <a:pt x="1919156" y="601618"/>
                  </a:lnTo>
                  <a:lnTo>
                    <a:pt x="1879600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09955" y="5001005"/>
            <a:ext cx="17329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rbel"/>
                <a:cs typeface="Corbel"/>
              </a:rPr>
              <a:t>C</a:t>
            </a:r>
            <a:r>
              <a:rPr sz="2000" b="1" spc="5" dirty="0">
                <a:latin typeface="Corbel"/>
                <a:cs typeface="Corbel"/>
              </a:rPr>
              <a:t>O</a:t>
            </a:r>
            <a:r>
              <a:rPr sz="2000" b="1" dirty="0">
                <a:latin typeface="Corbel"/>
                <a:cs typeface="Corbel"/>
              </a:rPr>
              <a:t>N</a:t>
            </a:r>
            <a:r>
              <a:rPr sz="2000" b="1" spc="5" dirty="0">
                <a:latin typeface="Corbel"/>
                <a:cs typeface="Corbel"/>
              </a:rPr>
              <a:t>V</a:t>
            </a:r>
            <a:r>
              <a:rPr sz="2000" b="1" dirty="0">
                <a:latin typeface="Corbel"/>
                <a:cs typeface="Corbel"/>
              </a:rPr>
              <a:t>EN</a:t>
            </a:r>
            <a:r>
              <a:rPr sz="2000" b="1" spc="-15" dirty="0">
                <a:latin typeface="Corbel"/>
                <a:cs typeface="Corbel"/>
              </a:rPr>
              <a:t>I</a:t>
            </a:r>
            <a:r>
              <a:rPr sz="2000" b="1" dirty="0">
                <a:latin typeface="Corbel"/>
                <a:cs typeface="Corbel"/>
              </a:rPr>
              <a:t>ENCE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76655" y="5705855"/>
            <a:ext cx="1925320" cy="553720"/>
            <a:chOff x="676655" y="5705855"/>
            <a:chExt cx="1925320" cy="553720"/>
          </a:xfrm>
        </p:grpSpPr>
        <p:sp>
          <p:nvSpPr>
            <p:cNvPr id="34" name="object 34"/>
            <p:cNvSpPr/>
            <p:nvPr/>
          </p:nvSpPr>
          <p:spPr>
            <a:xfrm>
              <a:off x="686561" y="5715761"/>
              <a:ext cx="1905000" cy="533400"/>
            </a:xfrm>
            <a:custGeom>
              <a:avLst/>
              <a:gdLst/>
              <a:ahLst/>
              <a:cxnLst/>
              <a:rect l="l" t="t" r="r" b="b"/>
              <a:pathLst>
                <a:path w="1905000" h="533400">
                  <a:moveTo>
                    <a:pt x="1816100" y="0"/>
                  </a:moveTo>
                  <a:lnTo>
                    <a:pt x="88900" y="0"/>
                  </a:lnTo>
                  <a:lnTo>
                    <a:pt x="54296" y="6986"/>
                  </a:lnTo>
                  <a:lnTo>
                    <a:pt x="26038" y="26038"/>
                  </a:lnTo>
                  <a:lnTo>
                    <a:pt x="6986" y="54296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86" y="479103"/>
                  </a:lnTo>
                  <a:lnTo>
                    <a:pt x="26038" y="507361"/>
                  </a:lnTo>
                  <a:lnTo>
                    <a:pt x="54296" y="526413"/>
                  </a:lnTo>
                  <a:lnTo>
                    <a:pt x="88900" y="533400"/>
                  </a:lnTo>
                  <a:lnTo>
                    <a:pt x="1816100" y="533400"/>
                  </a:lnTo>
                  <a:lnTo>
                    <a:pt x="1850725" y="526413"/>
                  </a:lnTo>
                  <a:lnTo>
                    <a:pt x="1878980" y="507361"/>
                  </a:lnTo>
                  <a:lnTo>
                    <a:pt x="1898020" y="479103"/>
                  </a:lnTo>
                  <a:lnTo>
                    <a:pt x="1905000" y="444500"/>
                  </a:lnTo>
                  <a:lnTo>
                    <a:pt x="1905000" y="88900"/>
                  </a:lnTo>
                  <a:lnTo>
                    <a:pt x="1898020" y="54296"/>
                  </a:lnTo>
                  <a:lnTo>
                    <a:pt x="1878980" y="26038"/>
                  </a:lnTo>
                  <a:lnTo>
                    <a:pt x="1850725" y="6986"/>
                  </a:lnTo>
                  <a:lnTo>
                    <a:pt x="1816100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6561" y="5715761"/>
              <a:ext cx="1905000" cy="533400"/>
            </a:xfrm>
            <a:custGeom>
              <a:avLst/>
              <a:gdLst/>
              <a:ahLst/>
              <a:cxnLst/>
              <a:rect l="l" t="t" r="r" b="b"/>
              <a:pathLst>
                <a:path w="1905000" h="533400">
                  <a:moveTo>
                    <a:pt x="0" y="88900"/>
                  </a:moveTo>
                  <a:lnTo>
                    <a:pt x="6986" y="54296"/>
                  </a:lnTo>
                  <a:lnTo>
                    <a:pt x="26038" y="26038"/>
                  </a:lnTo>
                  <a:lnTo>
                    <a:pt x="54296" y="6986"/>
                  </a:lnTo>
                  <a:lnTo>
                    <a:pt x="88900" y="0"/>
                  </a:lnTo>
                  <a:lnTo>
                    <a:pt x="1816100" y="0"/>
                  </a:lnTo>
                  <a:lnTo>
                    <a:pt x="1850725" y="6986"/>
                  </a:lnTo>
                  <a:lnTo>
                    <a:pt x="1878980" y="26038"/>
                  </a:lnTo>
                  <a:lnTo>
                    <a:pt x="1898020" y="54296"/>
                  </a:lnTo>
                  <a:lnTo>
                    <a:pt x="1905000" y="88900"/>
                  </a:lnTo>
                  <a:lnTo>
                    <a:pt x="1905000" y="444500"/>
                  </a:lnTo>
                  <a:lnTo>
                    <a:pt x="1898020" y="479103"/>
                  </a:lnTo>
                  <a:lnTo>
                    <a:pt x="1878980" y="507361"/>
                  </a:lnTo>
                  <a:lnTo>
                    <a:pt x="1850725" y="526413"/>
                  </a:lnTo>
                  <a:lnTo>
                    <a:pt x="1816100" y="533400"/>
                  </a:lnTo>
                  <a:lnTo>
                    <a:pt x="88900" y="533400"/>
                  </a:lnTo>
                  <a:lnTo>
                    <a:pt x="54296" y="526413"/>
                  </a:lnTo>
                  <a:lnTo>
                    <a:pt x="26038" y="507361"/>
                  </a:lnTo>
                  <a:lnTo>
                    <a:pt x="6986" y="479103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50163" y="5801055"/>
            <a:ext cx="13760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rbel"/>
                <a:cs typeface="Corbel"/>
              </a:rPr>
              <a:t>SNOWBALL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27526" y="3285566"/>
            <a:ext cx="20231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chemeClr val="bg1"/>
                </a:solidFill>
                <a:latin typeface="Corbel"/>
                <a:cs typeface="Corbel"/>
              </a:rPr>
              <a:t>SIMPLE</a:t>
            </a:r>
            <a:r>
              <a:rPr sz="2000" b="1" spc="-5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chemeClr val="bg1"/>
                </a:solidFill>
                <a:latin typeface="Corbel"/>
                <a:cs typeface="Corbel"/>
              </a:rPr>
              <a:t>RANDOM</a:t>
            </a:r>
            <a:endParaRPr sz="200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57472" y="3999542"/>
            <a:ext cx="2438400" cy="609600"/>
          </a:xfrm>
          <a:custGeom>
            <a:avLst/>
            <a:gdLst/>
            <a:ahLst/>
            <a:cxnLst/>
            <a:rect l="l" t="t" r="r" b="b"/>
            <a:pathLst>
              <a:path w="2438400" h="609600">
                <a:moveTo>
                  <a:pt x="2336800" y="0"/>
                </a:moveTo>
                <a:lnTo>
                  <a:pt x="101600" y="0"/>
                </a:lnTo>
                <a:lnTo>
                  <a:pt x="62043" y="7981"/>
                </a:lnTo>
                <a:lnTo>
                  <a:pt x="29749" y="29749"/>
                </a:lnTo>
                <a:lnTo>
                  <a:pt x="7981" y="62043"/>
                </a:lnTo>
                <a:lnTo>
                  <a:pt x="0" y="101600"/>
                </a:lnTo>
                <a:lnTo>
                  <a:pt x="0" y="508000"/>
                </a:lnTo>
                <a:lnTo>
                  <a:pt x="7981" y="547556"/>
                </a:lnTo>
                <a:lnTo>
                  <a:pt x="29749" y="579850"/>
                </a:lnTo>
                <a:lnTo>
                  <a:pt x="62043" y="601618"/>
                </a:lnTo>
                <a:lnTo>
                  <a:pt x="101600" y="609600"/>
                </a:lnTo>
                <a:lnTo>
                  <a:pt x="2336800" y="609600"/>
                </a:lnTo>
                <a:lnTo>
                  <a:pt x="2376356" y="601618"/>
                </a:lnTo>
                <a:lnTo>
                  <a:pt x="2408650" y="579850"/>
                </a:lnTo>
                <a:lnTo>
                  <a:pt x="2430418" y="547556"/>
                </a:lnTo>
                <a:lnTo>
                  <a:pt x="2438400" y="508000"/>
                </a:lnTo>
                <a:lnTo>
                  <a:pt x="2438400" y="101600"/>
                </a:lnTo>
                <a:lnTo>
                  <a:pt x="2430418" y="62043"/>
                </a:lnTo>
                <a:lnTo>
                  <a:pt x="2408650" y="29749"/>
                </a:lnTo>
                <a:lnTo>
                  <a:pt x="2376356" y="7981"/>
                </a:lnTo>
                <a:lnTo>
                  <a:pt x="2336800" y="0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3647312" y="4797923"/>
            <a:ext cx="2458720" cy="629920"/>
            <a:chOff x="3648455" y="5020055"/>
            <a:chExt cx="2458720" cy="629920"/>
          </a:xfrm>
        </p:grpSpPr>
        <p:sp>
          <p:nvSpPr>
            <p:cNvPr id="40" name="object 40"/>
            <p:cNvSpPr/>
            <p:nvPr/>
          </p:nvSpPr>
          <p:spPr>
            <a:xfrm>
              <a:off x="3658361" y="5029961"/>
              <a:ext cx="2438400" cy="609600"/>
            </a:xfrm>
            <a:custGeom>
              <a:avLst/>
              <a:gdLst/>
              <a:ahLst/>
              <a:cxnLst/>
              <a:rect l="l" t="t" r="r" b="b"/>
              <a:pathLst>
                <a:path w="2438400" h="609600">
                  <a:moveTo>
                    <a:pt x="2336800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45"/>
                  </a:lnTo>
                  <a:lnTo>
                    <a:pt x="29749" y="579840"/>
                  </a:lnTo>
                  <a:lnTo>
                    <a:pt x="62043" y="601615"/>
                  </a:lnTo>
                  <a:lnTo>
                    <a:pt x="101600" y="609600"/>
                  </a:lnTo>
                  <a:lnTo>
                    <a:pt x="2336800" y="609600"/>
                  </a:lnTo>
                  <a:lnTo>
                    <a:pt x="2376356" y="601615"/>
                  </a:lnTo>
                  <a:lnTo>
                    <a:pt x="2408650" y="579840"/>
                  </a:lnTo>
                  <a:lnTo>
                    <a:pt x="2430418" y="547545"/>
                  </a:lnTo>
                  <a:lnTo>
                    <a:pt x="2438400" y="508000"/>
                  </a:lnTo>
                  <a:lnTo>
                    <a:pt x="2438400" y="101600"/>
                  </a:lnTo>
                  <a:lnTo>
                    <a:pt x="2430418" y="62043"/>
                  </a:lnTo>
                  <a:lnTo>
                    <a:pt x="2408650" y="29749"/>
                  </a:lnTo>
                  <a:lnTo>
                    <a:pt x="2376356" y="7981"/>
                  </a:lnTo>
                  <a:lnTo>
                    <a:pt x="2336800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58361" y="5029961"/>
              <a:ext cx="2438400" cy="609600"/>
            </a:xfrm>
            <a:custGeom>
              <a:avLst/>
              <a:gdLst/>
              <a:ahLst/>
              <a:cxnLst/>
              <a:rect l="l" t="t" r="r" b="b"/>
              <a:pathLst>
                <a:path w="24384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2336800" y="0"/>
                  </a:lnTo>
                  <a:lnTo>
                    <a:pt x="2376356" y="7981"/>
                  </a:lnTo>
                  <a:lnTo>
                    <a:pt x="2408650" y="29749"/>
                  </a:lnTo>
                  <a:lnTo>
                    <a:pt x="2430418" y="62043"/>
                  </a:lnTo>
                  <a:lnTo>
                    <a:pt x="2438400" y="101600"/>
                  </a:lnTo>
                  <a:lnTo>
                    <a:pt x="2438400" y="508000"/>
                  </a:lnTo>
                  <a:lnTo>
                    <a:pt x="2430418" y="547545"/>
                  </a:lnTo>
                  <a:lnTo>
                    <a:pt x="2408650" y="579840"/>
                  </a:lnTo>
                  <a:lnTo>
                    <a:pt x="2376356" y="601615"/>
                  </a:lnTo>
                  <a:lnTo>
                    <a:pt x="2336800" y="609600"/>
                  </a:lnTo>
                  <a:lnTo>
                    <a:pt x="101600" y="609600"/>
                  </a:lnTo>
                  <a:lnTo>
                    <a:pt x="62043" y="601615"/>
                  </a:lnTo>
                  <a:lnTo>
                    <a:pt x="29749" y="579840"/>
                  </a:lnTo>
                  <a:lnTo>
                    <a:pt x="7981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716446" y="3996875"/>
            <a:ext cx="23399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chemeClr val="bg1"/>
                </a:solidFill>
                <a:latin typeface="Corbel"/>
                <a:cs typeface="Corbel"/>
              </a:rPr>
              <a:t>STRATIFIED</a:t>
            </a:r>
            <a:endParaRPr sz="2000" dirty="0">
              <a:solidFill>
                <a:schemeClr val="bg1"/>
              </a:solidFill>
              <a:latin typeface="Corbel"/>
              <a:cs typeface="Corbel"/>
            </a:endParaRPr>
          </a:p>
          <a:p>
            <a:pPr algn="ctr">
              <a:lnSpc>
                <a:spcPct val="100000"/>
              </a:lnSpc>
              <a:tabLst>
                <a:tab pos="614045" algn="l"/>
                <a:tab pos="2313940" algn="l"/>
              </a:tabLst>
            </a:pPr>
            <a:r>
              <a:rPr sz="2000" b="1" u="heavy" dirty="0">
                <a:solidFill>
                  <a:schemeClr val="bg1"/>
                </a:solidFill>
                <a:uFill>
                  <a:solidFill>
                    <a:srgbClr val="5C9929"/>
                  </a:solidFill>
                </a:uFill>
                <a:latin typeface="Corbel"/>
                <a:cs typeface="Corbel"/>
              </a:rPr>
              <a:t> 	RANDOM</a:t>
            </a:r>
            <a:r>
              <a:rPr sz="2000" b="1" u="heavy" dirty="0">
                <a:uFill>
                  <a:solidFill>
                    <a:srgbClr val="5C9929"/>
                  </a:solidFill>
                </a:uFill>
                <a:latin typeface="Corbel"/>
                <a:cs typeface="Corbel"/>
              </a:rPr>
              <a:t>	</a:t>
            </a:r>
            <a:endParaRPr sz="2000" dirty="0">
              <a:latin typeface="Corbel"/>
              <a:cs typeface="Corbe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27753" y="4946005"/>
            <a:ext cx="14973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chemeClr val="bg1"/>
                </a:solidFill>
                <a:latin typeface="Corbel"/>
                <a:cs typeface="Corbel"/>
              </a:rPr>
              <a:t>SYSTEMATIC</a:t>
            </a:r>
            <a:endParaRPr sz="200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687369" y="5667501"/>
            <a:ext cx="2458720" cy="629920"/>
            <a:chOff x="3648455" y="5934455"/>
            <a:chExt cx="2458720" cy="629920"/>
          </a:xfrm>
        </p:grpSpPr>
        <p:sp>
          <p:nvSpPr>
            <p:cNvPr id="45" name="object 45"/>
            <p:cNvSpPr/>
            <p:nvPr/>
          </p:nvSpPr>
          <p:spPr>
            <a:xfrm>
              <a:off x="3658361" y="5944361"/>
              <a:ext cx="2438400" cy="609600"/>
            </a:xfrm>
            <a:custGeom>
              <a:avLst/>
              <a:gdLst/>
              <a:ahLst/>
              <a:cxnLst/>
              <a:rect l="l" t="t" r="r" b="b"/>
              <a:pathLst>
                <a:path w="2438400" h="609600">
                  <a:moveTo>
                    <a:pt x="2336800" y="0"/>
                  </a:moveTo>
                  <a:lnTo>
                    <a:pt x="101600" y="0"/>
                  </a:lnTo>
                  <a:lnTo>
                    <a:pt x="62043" y="7984"/>
                  </a:lnTo>
                  <a:lnTo>
                    <a:pt x="29749" y="29759"/>
                  </a:lnTo>
                  <a:lnTo>
                    <a:pt x="7981" y="62054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45"/>
                  </a:lnTo>
                  <a:lnTo>
                    <a:pt x="29749" y="579840"/>
                  </a:lnTo>
                  <a:lnTo>
                    <a:pt x="62043" y="601615"/>
                  </a:lnTo>
                  <a:lnTo>
                    <a:pt x="101600" y="609600"/>
                  </a:lnTo>
                  <a:lnTo>
                    <a:pt x="2336800" y="609600"/>
                  </a:lnTo>
                  <a:lnTo>
                    <a:pt x="2376356" y="601615"/>
                  </a:lnTo>
                  <a:lnTo>
                    <a:pt x="2408650" y="579840"/>
                  </a:lnTo>
                  <a:lnTo>
                    <a:pt x="2430418" y="547545"/>
                  </a:lnTo>
                  <a:lnTo>
                    <a:pt x="2438400" y="508000"/>
                  </a:lnTo>
                  <a:lnTo>
                    <a:pt x="2438400" y="101600"/>
                  </a:lnTo>
                  <a:lnTo>
                    <a:pt x="2430418" y="62054"/>
                  </a:lnTo>
                  <a:lnTo>
                    <a:pt x="2408650" y="29759"/>
                  </a:lnTo>
                  <a:lnTo>
                    <a:pt x="2376356" y="7984"/>
                  </a:lnTo>
                  <a:lnTo>
                    <a:pt x="2336800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58361" y="5944361"/>
              <a:ext cx="2438400" cy="609600"/>
            </a:xfrm>
            <a:custGeom>
              <a:avLst/>
              <a:gdLst/>
              <a:ahLst/>
              <a:cxnLst/>
              <a:rect l="l" t="t" r="r" b="b"/>
              <a:pathLst>
                <a:path w="2438400" h="609600">
                  <a:moveTo>
                    <a:pt x="0" y="101600"/>
                  </a:moveTo>
                  <a:lnTo>
                    <a:pt x="7981" y="62054"/>
                  </a:lnTo>
                  <a:lnTo>
                    <a:pt x="29749" y="29759"/>
                  </a:lnTo>
                  <a:lnTo>
                    <a:pt x="62043" y="7984"/>
                  </a:lnTo>
                  <a:lnTo>
                    <a:pt x="101600" y="0"/>
                  </a:lnTo>
                  <a:lnTo>
                    <a:pt x="2336800" y="0"/>
                  </a:lnTo>
                  <a:lnTo>
                    <a:pt x="2376356" y="7984"/>
                  </a:lnTo>
                  <a:lnTo>
                    <a:pt x="2408650" y="29759"/>
                  </a:lnTo>
                  <a:lnTo>
                    <a:pt x="2430418" y="62054"/>
                  </a:lnTo>
                  <a:lnTo>
                    <a:pt x="2438400" y="101600"/>
                  </a:lnTo>
                  <a:lnTo>
                    <a:pt x="2438400" y="508000"/>
                  </a:lnTo>
                  <a:lnTo>
                    <a:pt x="2430418" y="547545"/>
                  </a:lnTo>
                  <a:lnTo>
                    <a:pt x="2408650" y="579840"/>
                  </a:lnTo>
                  <a:lnTo>
                    <a:pt x="2376356" y="601615"/>
                  </a:lnTo>
                  <a:lnTo>
                    <a:pt x="2336800" y="609600"/>
                  </a:lnTo>
                  <a:lnTo>
                    <a:pt x="101600" y="609600"/>
                  </a:lnTo>
                  <a:lnTo>
                    <a:pt x="62043" y="601615"/>
                  </a:lnTo>
                  <a:lnTo>
                    <a:pt x="29749" y="579840"/>
                  </a:lnTo>
                  <a:lnTo>
                    <a:pt x="7981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373232" y="5785094"/>
            <a:ext cx="10864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chemeClr val="bg1"/>
                </a:solidFill>
                <a:latin typeface="Corbel"/>
                <a:cs typeface="Corbel"/>
              </a:rPr>
              <a:t>CLUSTER</a:t>
            </a:r>
            <a:endParaRPr sz="200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733424" y="3208781"/>
            <a:ext cx="1772920" cy="629920"/>
            <a:chOff x="7153402" y="3191001"/>
            <a:chExt cx="1772920" cy="629920"/>
          </a:xfrm>
        </p:grpSpPr>
        <p:sp>
          <p:nvSpPr>
            <p:cNvPr id="49" name="object 49"/>
            <p:cNvSpPr/>
            <p:nvPr/>
          </p:nvSpPr>
          <p:spPr>
            <a:xfrm>
              <a:off x="7163562" y="3201161"/>
              <a:ext cx="1752600" cy="609600"/>
            </a:xfrm>
            <a:custGeom>
              <a:avLst/>
              <a:gdLst/>
              <a:ahLst/>
              <a:cxnLst/>
              <a:rect l="l" t="t" r="r" b="b"/>
              <a:pathLst>
                <a:path w="1752600" h="609600">
                  <a:moveTo>
                    <a:pt x="1651000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1651000" y="609600"/>
                  </a:lnTo>
                  <a:lnTo>
                    <a:pt x="1690556" y="601618"/>
                  </a:lnTo>
                  <a:lnTo>
                    <a:pt x="1722850" y="579850"/>
                  </a:lnTo>
                  <a:lnTo>
                    <a:pt x="1744618" y="547556"/>
                  </a:lnTo>
                  <a:lnTo>
                    <a:pt x="1752600" y="508000"/>
                  </a:lnTo>
                  <a:lnTo>
                    <a:pt x="1752600" y="101600"/>
                  </a:lnTo>
                  <a:lnTo>
                    <a:pt x="1744618" y="62043"/>
                  </a:lnTo>
                  <a:lnTo>
                    <a:pt x="1722850" y="29749"/>
                  </a:lnTo>
                  <a:lnTo>
                    <a:pt x="1690556" y="7981"/>
                  </a:lnTo>
                  <a:lnTo>
                    <a:pt x="1651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63562" y="3201161"/>
              <a:ext cx="1752600" cy="609600"/>
            </a:xfrm>
            <a:custGeom>
              <a:avLst/>
              <a:gdLst/>
              <a:ahLst/>
              <a:cxnLst/>
              <a:rect l="l" t="t" r="r" b="b"/>
              <a:pathLst>
                <a:path w="17526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1651000" y="0"/>
                  </a:lnTo>
                  <a:lnTo>
                    <a:pt x="1690556" y="7981"/>
                  </a:lnTo>
                  <a:lnTo>
                    <a:pt x="1722850" y="29749"/>
                  </a:lnTo>
                  <a:lnTo>
                    <a:pt x="1744618" y="62043"/>
                  </a:lnTo>
                  <a:lnTo>
                    <a:pt x="1752600" y="101600"/>
                  </a:lnTo>
                  <a:lnTo>
                    <a:pt x="1752600" y="508000"/>
                  </a:lnTo>
                  <a:lnTo>
                    <a:pt x="1744618" y="547556"/>
                  </a:lnTo>
                  <a:lnTo>
                    <a:pt x="1722850" y="579850"/>
                  </a:lnTo>
                  <a:lnTo>
                    <a:pt x="1690556" y="601618"/>
                  </a:lnTo>
                  <a:lnTo>
                    <a:pt x="165100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915674" y="3360102"/>
            <a:ext cx="1492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chemeClr val="bg1"/>
                </a:solidFill>
                <a:latin typeface="Corbel"/>
                <a:cs typeface="Corbel"/>
              </a:rPr>
              <a:t>MU</a:t>
            </a:r>
            <a:r>
              <a:rPr sz="2000" b="1" spc="-240" dirty="0">
                <a:solidFill>
                  <a:schemeClr val="bg1"/>
                </a:solidFill>
                <a:latin typeface="Corbel"/>
                <a:cs typeface="Corbel"/>
              </a:rPr>
              <a:t>L</a:t>
            </a:r>
            <a:r>
              <a:rPr sz="2000" b="1" spc="-5" dirty="0">
                <a:solidFill>
                  <a:schemeClr val="bg1"/>
                </a:solidFill>
                <a:latin typeface="Corbel"/>
                <a:cs typeface="Corbel"/>
              </a:rPr>
              <a:t>TI</a:t>
            </a:r>
            <a:r>
              <a:rPr sz="2000" b="1" spc="-10" dirty="0">
                <a:solidFill>
                  <a:schemeClr val="bg1"/>
                </a:solidFill>
                <a:latin typeface="Corbel"/>
                <a:cs typeface="Corbel"/>
              </a:rPr>
              <a:t>S</a:t>
            </a:r>
            <a:r>
              <a:rPr sz="2000" b="1" spc="-114" dirty="0">
                <a:solidFill>
                  <a:schemeClr val="bg1"/>
                </a:solidFill>
                <a:latin typeface="Corbel"/>
                <a:cs typeface="Corbel"/>
              </a:rPr>
              <a:t>T</a:t>
            </a:r>
            <a:r>
              <a:rPr sz="2000" b="1" spc="-25" dirty="0">
                <a:solidFill>
                  <a:schemeClr val="bg1"/>
                </a:solidFill>
                <a:latin typeface="Corbel"/>
                <a:cs typeface="Corbel"/>
              </a:rPr>
              <a:t>A</a:t>
            </a:r>
            <a:r>
              <a:rPr sz="2000" b="1" spc="-5" dirty="0">
                <a:solidFill>
                  <a:schemeClr val="bg1"/>
                </a:solidFill>
                <a:latin typeface="Corbel"/>
                <a:cs typeface="Corbel"/>
              </a:rPr>
              <a:t>GE</a:t>
            </a:r>
            <a:endParaRPr sz="200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761513" y="4002590"/>
            <a:ext cx="1772920" cy="629920"/>
            <a:chOff x="7153656" y="4334255"/>
            <a:chExt cx="1772920" cy="629920"/>
          </a:xfrm>
        </p:grpSpPr>
        <p:sp>
          <p:nvSpPr>
            <p:cNvPr id="53" name="object 53"/>
            <p:cNvSpPr/>
            <p:nvPr/>
          </p:nvSpPr>
          <p:spPr>
            <a:xfrm>
              <a:off x="7163562" y="4344161"/>
              <a:ext cx="1752600" cy="609600"/>
            </a:xfrm>
            <a:custGeom>
              <a:avLst/>
              <a:gdLst/>
              <a:ahLst/>
              <a:cxnLst/>
              <a:rect l="l" t="t" r="r" b="b"/>
              <a:pathLst>
                <a:path w="1752600" h="609600">
                  <a:moveTo>
                    <a:pt x="1651000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1651000" y="609600"/>
                  </a:lnTo>
                  <a:lnTo>
                    <a:pt x="1690556" y="601618"/>
                  </a:lnTo>
                  <a:lnTo>
                    <a:pt x="1722850" y="579850"/>
                  </a:lnTo>
                  <a:lnTo>
                    <a:pt x="1744618" y="547556"/>
                  </a:lnTo>
                  <a:lnTo>
                    <a:pt x="1752600" y="508000"/>
                  </a:lnTo>
                  <a:lnTo>
                    <a:pt x="1752600" y="101600"/>
                  </a:lnTo>
                  <a:lnTo>
                    <a:pt x="1744618" y="62043"/>
                  </a:lnTo>
                  <a:lnTo>
                    <a:pt x="1722850" y="29749"/>
                  </a:lnTo>
                  <a:lnTo>
                    <a:pt x="1690556" y="7981"/>
                  </a:lnTo>
                  <a:lnTo>
                    <a:pt x="1651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63562" y="4344161"/>
              <a:ext cx="1752600" cy="609600"/>
            </a:xfrm>
            <a:custGeom>
              <a:avLst/>
              <a:gdLst/>
              <a:ahLst/>
              <a:cxnLst/>
              <a:rect l="l" t="t" r="r" b="b"/>
              <a:pathLst>
                <a:path w="17526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1651000" y="0"/>
                  </a:lnTo>
                  <a:lnTo>
                    <a:pt x="1690556" y="7981"/>
                  </a:lnTo>
                  <a:lnTo>
                    <a:pt x="1722850" y="29749"/>
                  </a:lnTo>
                  <a:lnTo>
                    <a:pt x="1744618" y="62043"/>
                  </a:lnTo>
                  <a:lnTo>
                    <a:pt x="1752600" y="101600"/>
                  </a:lnTo>
                  <a:lnTo>
                    <a:pt x="1752600" y="508000"/>
                  </a:lnTo>
                  <a:lnTo>
                    <a:pt x="1744618" y="547556"/>
                  </a:lnTo>
                  <a:lnTo>
                    <a:pt x="1722850" y="579850"/>
                  </a:lnTo>
                  <a:lnTo>
                    <a:pt x="1690556" y="601618"/>
                  </a:lnTo>
                  <a:lnTo>
                    <a:pt x="165100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917888" y="4149274"/>
            <a:ext cx="1524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solidFill>
                  <a:schemeClr val="bg1"/>
                </a:solidFill>
                <a:latin typeface="Corbel"/>
                <a:cs typeface="Corbel"/>
              </a:rPr>
              <a:t>MULTIPHASE</a:t>
            </a:r>
            <a:endParaRPr sz="200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362455" y="2657855"/>
            <a:ext cx="477520" cy="706120"/>
            <a:chOff x="1362455" y="2657855"/>
            <a:chExt cx="477520" cy="706120"/>
          </a:xfrm>
        </p:grpSpPr>
        <p:sp>
          <p:nvSpPr>
            <p:cNvPr id="61" name="object 61"/>
            <p:cNvSpPr/>
            <p:nvPr/>
          </p:nvSpPr>
          <p:spPr>
            <a:xfrm>
              <a:off x="1372361" y="2667761"/>
              <a:ext cx="457200" cy="685800"/>
            </a:xfrm>
            <a:custGeom>
              <a:avLst/>
              <a:gdLst/>
              <a:ahLst/>
              <a:cxnLst/>
              <a:rect l="l" t="t" r="r" b="b"/>
              <a:pathLst>
                <a:path w="457200" h="685800">
                  <a:moveTo>
                    <a:pt x="342900" y="0"/>
                  </a:moveTo>
                  <a:lnTo>
                    <a:pt x="114300" y="0"/>
                  </a:lnTo>
                  <a:lnTo>
                    <a:pt x="114300" y="457200"/>
                  </a:lnTo>
                  <a:lnTo>
                    <a:pt x="0" y="457200"/>
                  </a:lnTo>
                  <a:lnTo>
                    <a:pt x="228600" y="685800"/>
                  </a:lnTo>
                  <a:lnTo>
                    <a:pt x="457200" y="457200"/>
                  </a:lnTo>
                  <a:lnTo>
                    <a:pt x="342900" y="4572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72361" y="2667761"/>
              <a:ext cx="457200" cy="685800"/>
            </a:xfrm>
            <a:custGeom>
              <a:avLst/>
              <a:gdLst/>
              <a:ahLst/>
              <a:cxnLst/>
              <a:rect l="l" t="t" r="r" b="b"/>
              <a:pathLst>
                <a:path w="457200" h="685800">
                  <a:moveTo>
                    <a:pt x="0" y="457200"/>
                  </a:moveTo>
                  <a:lnTo>
                    <a:pt x="114300" y="457200"/>
                  </a:lnTo>
                  <a:lnTo>
                    <a:pt x="114300" y="0"/>
                  </a:lnTo>
                  <a:lnTo>
                    <a:pt x="342900" y="0"/>
                  </a:lnTo>
                  <a:lnTo>
                    <a:pt x="342900" y="457200"/>
                  </a:lnTo>
                  <a:lnTo>
                    <a:pt x="457200" y="457200"/>
                  </a:lnTo>
                  <a:lnTo>
                    <a:pt x="228600" y="685800"/>
                  </a:lnTo>
                  <a:lnTo>
                    <a:pt x="0" y="4572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4596511" y="2669666"/>
            <a:ext cx="3323606" cy="553720"/>
            <a:chOff x="4562855" y="2657855"/>
            <a:chExt cx="3601720" cy="553720"/>
          </a:xfrm>
        </p:grpSpPr>
        <p:sp>
          <p:nvSpPr>
            <p:cNvPr id="64" name="object 64"/>
            <p:cNvSpPr/>
            <p:nvPr/>
          </p:nvSpPr>
          <p:spPr>
            <a:xfrm>
              <a:off x="4572761" y="2667761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285750" y="0"/>
                  </a:moveTo>
                  <a:lnTo>
                    <a:pt x="95250" y="0"/>
                  </a:lnTo>
                  <a:lnTo>
                    <a:pt x="95250" y="266700"/>
                  </a:lnTo>
                  <a:lnTo>
                    <a:pt x="0" y="266700"/>
                  </a:lnTo>
                  <a:lnTo>
                    <a:pt x="190500" y="457200"/>
                  </a:lnTo>
                  <a:lnTo>
                    <a:pt x="381000" y="266700"/>
                  </a:lnTo>
                  <a:lnTo>
                    <a:pt x="285750" y="2667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72761" y="2667761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0" y="266700"/>
                  </a:moveTo>
                  <a:lnTo>
                    <a:pt x="95250" y="266700"/>
                  </a:lnTo>
                  <a:lnTo>
                    <a:pt x="95250" y="0"/>
                  </a:lnTo>
                  <a:lnTo>
                    <a:pt x="285750" y="0"/>
                  </a:lnTo>
                  <a:lnTo>
                    <a:pt x="285750" y="266700"/>
                  </a:lnTo>
                  <a:lnTo>
                    <a:pt x="381000" y="266700"/>
                  </a:lnTo>
                  <a:lnTo>
                    <a:pt x="190500" y="457200"/>
                  </a:lnTo>
                  <a:lnTo>
                    <a:pt x="0" y="2667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773161" y="2667761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285750" y="0"/>
                  </a:moveTo>
                  <a:lnTo>
                    <a:pt x="95250" y="0"/>
                  </a:lnTo>
                  <a:lnTo>
                    <a:pt x="95250" y="342900"/>
                  </a:lnTo>
                  <a:lnTo>
                    <a:pt x="0" y="342900"/>
                  </a:lnTo>
                  <a:lnTo>
                    <a:pt x="190500" y="533400"/>
                  </a:lnTo>
                  <a:lnTo>
                    <a:pt x="381000" y="342900"/>
                  </a:lnTo>
                  <a:lnTo>
                    <a:pt x="285750" y="3429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773161" y="2667761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0" y="342900"/>
                  </a:moveTo>
                  <a:lnTo>
                    <a:pt x="95250" y="342900"/>
                  </a:lnTo>
                  <a:lnTo>
                    <a:pt x="95250" y="0"/>
                  </a:lnTo>
                  <a:lnTo>
                    <a:pt x="285750" y="0"/>
                  </a:lnTo>
                  <a:lnTo>
                    <a:pt x="285750" y="342900"/>
                  </a:lnTo>
                  <a:lnTo>
                    <a:pt x="381000" y="342900"/>
                  </a:lnTo>
                  <a:lnTo>
                    <a:pt x="190500" y="533400"/>
                  </a:lnTo>
                  <a:lnTo>
                    <a:pt x="0" y="3429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4373968"/>
      </p:ext>
    </p:extLst>
  </p:cSld>
  <p:clrMapOvr>
    <a:masterClrMapping/>
  </p:clrMapOvr>
  <p:transition spd="slow">
    <p:cover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905000"/>
            <a:ext cx="792480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6340" marR="5080" indent="-1184275" algn="ctr">
              <a:lnSpc>
                <a:spcPct val="100000"/>
              </a:lnSpc>
              <a:spcBef>
                <a:spcPts val="100"/>
              </a:spcBef>
            </a:pPr>
            <a:r>
              <a:rPr lang="en-US" sz="6000" b="1" spc="-5" dirty="0">
                <a:solidFill>
                  <a:srgbClr val="FFFF00"/>
                </a:solidFill>
                <a:latin typeface="Book Antiqua" panose="02040602050305030304" pitchFamily="18" charset="0"/>
                <a:cs typeface="Gabriola"/>
              </a:rPr>
              <a:t>    </a:t>
            </a:r>
            <a:r>
              <a:rPr sz="6000" b="1" spc="-5" dirty="0">
                <a:solidFill>
                  <a:srgbClr val="FFFF00"/>
                </a:solidFill>
                <a:latin typeface="Book Antiqua" panose="02040602050305030304" pitchFamily="18" charset="0"/>
                <a:cs typeface="Gabriola"/>
              </a:rPr>
              <a:t>NON</a:t>
            </a:r>
            <a:r>
              <a:rPr sz="6000" b="1" spc="-50" dirty="0">
                <a:solidFill>
                  <a:srgbClr val="FFFF00"/>
                </a:solidFill>
                <a:latin typeface="Book Antiqua" panose="02040602050305030304" pitchFamily="18" charset="0"/>
                <a:cs typeface="Gabriola"/>
              </a:rPr>
              <a:t> </a:t>
            </a:r>
            <a:br>
              <a:rPr lang="en-US" sz="6000" b="1" spc="-50" dirty="0">
                <a:solidFill>
                  <a:srgbClr val="FFFF00"/>
                </a:solidFill>
                <a:latin typeface="Book Antiqua" panose="02040602050305030304" pitchFamily="18" charset="0"/>
                <a:cs typeface="Gabriola"/>
              </a:rPr>
            </a:br>
            <a:r>
              <a:rPr sz="6000" b="1" spc="-5" dirty="0">
                <a:solidFill>
                  <a:srgbClr val="FFFF00"/>
                </a:solidFill>
                <a:latin typeface="Book Antiqua" panose="02040602050305030304" pitchFamily="18" charset="0"/>
                <a:cs typeface="Gabriola"/>
              </a:rPr>
              <a:t>PROBABILITY  </a:t>
            </a:r>
            <a:r>
              <a:rPr sz="6000" b="1" dirty="0">
                <a:solidFill>
                  <a:srgbClr val="FFFF00"/>
                </a:solidFill>
                <a:latin typeface="Book Antiqua" panose="02040602050305030304" pitchFamily="18" charset="0"/>
                <a:cs typeface="Gabriola"/>
              </a:rPr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3751147457"/>
      </p:ext>
    </p:extLst>
  </p:cSld>
  <p:clrMapOvr>
    <a:masterClrMapping/>
  </p:clrMapOvr>
  <p:transition spd="slow">
    <p:cover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527367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95" dirty="0">
                <a:solidFill>
                  <a:srgbClr val="FFFF00"/>
                </a:solidFill>
              </a:rPr>
              <a:t>JUDGMENT</a:t>
            </a:r>
            <a:r>
              <a:rPr b="1" spc="-290" dirty="0">
                <a:solidFill>
                  <a:srgbClr val="FFFF00"/>
                </a:solidFill>
              </a:rPr>
              <a:t>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13733"/>
            <a:ext cx="7275830" cy="25800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0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Judgment/Purposive/Deliberate</a:t>
            </a:r>
            <a:r>
              <a:rPr sz="30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sampling.</a:t>
            </a:r>
            <a:endParaRPr sz="3000">
              <a:latin typeface="Times New Roman"/>
              <a:cs typeface="Times New Roman"/>
            </a:endParaRPr>
          </a:p>
          <a:p>
            <a:pPr marL="354965" marR="756920" indent="-342900">
              <a:lnSpc>
                <a:spcPct val="100000"/>
              </a:lnSpc>
              <a:spcBef>
                <a:spcPts val="70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Depends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exclusively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judgment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of  </a:t>
            </a:r>
            <a:r>
              <a:rPr sz="3000" spc="-20" dirty="0">
                <a:solidFill>
                  <a:srgbClr val="FF0000"/>
                </a:solidFill>
                <a:latin typeface="Times New Roman"/>
                <a:cs typeface="Times New Roman"/>
              </a:rPr>
              <a:t>investigator.</a:t>
            </a:r>
            <a:endParaRPr sz="3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  <a:tab pos="593852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Sample selected</a:t>
            </a:r>
            <a:r>
              <a:rPr sz="30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3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investigator	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thinks</a:t>
            </a:r>
            <a:r>
              <a:rPr sz="3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to  be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most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typical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of the</a:t>
            </a:r>
            <a:r>
              <a:rPr sz="30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universe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6217376"/>
      </p:ext>
    </p:extLst>
  </p:cSld>
  <p:clrMapOvr>
    <a:masterClrMapping/>
  </p:clrMapOvr>
  <p:transition spd="slow">
    <p:cover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527367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95" dirty="0">
                <a:solidFill>
                  <a:srgbClr val="FFFF00"/>
                </a:solidFill>
              </a:rPr>
              <a:t>JUDGMENT</a:t>
            </a:r>
            <a:r>
              <a:rPr b="1" spc="-290" dirty="0">
                <a:solidFill>
                  <a:srgbClr val="FFFF00"/>
                </a:solidFill>
              </a:rPr>
              <a:t>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10653"/>
            <a:ext cx="7505700" cy="39782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3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Merits</a:t>
            </a:r>
            <a:endParaRPr sz="30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40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Small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no. of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sampling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units</a:t>
            </a:r>
            <a:endParaRPr sz="26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2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Study 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unknown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traits/case</a:t>
            </a:r>
            <a:r>
              <a:rPr sz="2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sampling</a:t>
            </a:r>
            <a:endParaRPr sz="26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2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Urgent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public policy &amp; business</a:t>
            </a:r>
            <a:r>
              <a:rPr sz="26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decisions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EA1579"/>
              </a:buClr>
              <a:buFont typeface="Wingdings"/>
              <a:buChar char=""/>
            </a:pPr>
            <a:endParaRPr sz="385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Demerits</a:t>
            </a:r>
            <a:endParaRPr sz="30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40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Personal prejudice &amp;</a:t>
            </a:r>
            <a:r>
              <a:rPr sz="2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bias</a:t>
            </a:r>
            <a:endParaRPr sz="26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2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No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objective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way of evaluating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reliability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4214075"/>
      </p:ext>
    </p:extLst>
  </p:cSld>
  <p:clrMapOvr>
    <a:masterClrMapping/>
  </p:clrMapOvr>
  <p:transition spd="slow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78255" y="2106460"/>
            <a:ext cx="7527545" cy="2462213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  <a:buClr>
                <a:srgbClr val="863623"/>
              </a:buClr>
              <a:tabLst>
                <a:tab pos="469900" algn="l"/>
                <a:tab pos="4163060" algn="l"/>
              </a:tabLst>
            </a:pPr>
            <a:r>
              <a:rPr lang="en-US" sz="4400" dirty="0">
                <a:latin typeface="Book Antiqua"/>
                <a:cs typeface="Book Antiqua"/>
              </a:rPr>
              <a:t>1.</a:t>
            </a:r>
            <a:r>
              <a:rPr lang="en-US" sz="4400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lang="en-US" sz="4400" dirty="0">
                <a:latin typeface="Book Antiqua"/>
                <a:cs typeface="Book Antiqua"/>
              </a:rPr>
              <a:t> </a:t>
            </a:r>
            <a:r>
              <a:rPr sz="4400" dirty="0">
                <a:latin typeface="Book Antiqua"/>
                <a:cs typeface="Book Antiqua"/>
              </a:rPr>
              <a:t>What</a:t>
            </a:r>
            <a:r>
              <a:rPr sz="4400" spc="10" dirty="0">
                <a:latin typeface="Book Antiqua"/>
                <a:cs typeface="Book Antiqua"/>
              </a:rPr>
              <a:t> </a:t>
            </a:r>
            <a:r>
              <a:rPr sz="4400" dirty="0">
                <a:latin typeface="Book Antiqua"/>
                <a:cs typeface="Book Antiqua"/>
              </a:rPr>
              <a:t>are</a:t>
            </a:r>
            <a:r>
              <a:rPr sz="4400" spc="-5" dirty="0">
                <a:latin typeface="Book Antiqua"/>
                <a:cs typeface="Book Antiqua"/>
              </a:rPr>
              <a:t> their	functions?</a:t>
            </a:r>
            <a:endParaRPr sz="4400" dirty="0">
              <a:latin typeface="Book Antiqua"/>
              <a:cs typeface="Book Antiqua"/>
            </a:endParaRPr>
          </a:p>
          <a:p>
            <a:pPr marL="12700" marR="785495">
              <a:lnSpc>
                <a:spcPct val="100000"/>
              </a:lnSpc>
              <a:spcBef>
                <a:spcPts val="1060"/>
              </a:spcBef>
              <a:buClr>
                <a:srgbClr val="863623"/>
              </a:buClr>
              <a:tabLst>
                <a:tab pos="469900" algn="l"/>
              </a:tabLst>
            </a:pPr>
            <a:r>
              <a:rPr lang="en-US" sz="4400" dirty="0">
                <a:latin typeface="Book Antiqua"/>
                <a:cs typeface="Book Antiqua"/>
              </a:rPr>
              <a:t>2. </a:t>
            </a:r>
            <a:r>
              <a:rPr sz="4400" dirty="0">
                <a:latin typeface="Book Antiqua"/>
                <a:cs typeface="Book Antiqua"/>
              </a:rPr>
              <a:t>Can </a:t>
            </a:r>
            <a:r>
              <a:rPr sz="4400" spc="-5" dirty="0">
                <a:latin typeface="Book Antiqua"/>
                <a:cs typeface="Book Antiqua"/>
              </a:rPr>
              <a:t>you identify their</a:t>
            </a:r>
            <a:endParaRPr lang="en-US" sz="4400" spc="-5" dirty="0">
              <a:latin typeface="Book Antiqua"/>
              <a:cs typeface="Book Antiqua"/>
            </a:endParaRPr>
          </a:p>
          <a:p>
            <a:pPr marL="12700" marR="785495">
              <a:lnSpc>
                <a:spcPct val="100000"/>
              </a:lnSpc>
              <a:spcBef>
                <a:spcPts val="1060"/>
              </a:spcBef>
              <a:buClr>
                <a:srgbClr val="863623"/>
              </a:buClr>
              <a:tabLst>
                <a:tab pos="469900" algn="l"/>
              </a:tabLst>
            </a:pPr>
            <a:r>
              <a:rPr lang="en-US" sz="4400" spc="-5" dirty="0">
                <a:latin typeface="Book Antiqua"/>
                <a:cs typeface="Book Antiqua"/>
              </a:rPr>
              <a:t>  </a:t>
            </a:r>
            <a:r>
              <a:rPr sz="4400" spc="-5" dirty="0">
                <a:latin typeface="Book Antiqua"/>
                <a:cs typeface="Book Antiqua"/>
              </a:rPr>
              <a:t>  </a:t>
            </a:r>
            <a:r>
              <a:rPr sz="4400" dirty="0">
                <a:latin typeface="Book Antiqua"/>
                <a:cs typeface="Book Antiqua"/>
              </a:rPr>
              <a:t>similarities?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3000" y="513477"/>
            <a:ext cx="7623314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ts val="6305"/>
              </a:lnSpc>
              <a:spcBef>
                <a:spcPts val="100"/>
              </a:spcBef>
              <a:tabLst>
                <a:tab pos="3496945" algn="l"/>
              </a:tabLst>
            </a:pPr>
            <a:r>
              <a:rPr sz="4400" b="1" spc="-5" dirty="0">
                <a:solidFill>
                  <a:srgbClr val="FFFF00"/>
                </a:solidFill>
                <a:latin typeface="Century Gothic" panose="020B0502020202020204" pitchFamily="34" charset="0"/>
              </a:rPr>
              <a:t>Questions</a:t>
            </a:r>
            <a:r>
              <a:rPr lang="en-US" sz="4400" b="1" spc="-5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sz="4400" b="1" spc="5" dirty="0">
                <a:solidFill>
                  <a:srgbClr val="FFFF00"/>
                </a:solidFill>
                <a:latin typeface="Century Gothic" panose="020B0502020202020204" pitchFamily="34" charset="0"/>
              </a:rPr>
              <a:t>to</a:t>
            </a:r>
            <a:r>
              <a:rPr sz="4400" b="1" spc="-65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sz="44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ponder:</a:t>
            </a:r>
          </a:p>
          <a:p>
            <a:pPr marL="12700">
              <a:lnSpc>
                <a:spcPts val="6305"/>
              </a:lnSpc>
              <a:tabLst>
                <a:tab pos="3085465" algn="l"/>
                <a:tab pos="6804659" algn="l"/>
              </a:tabLst>
            </a:pPr>
            <a:r>
              <a:rPr b="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 	</a:t>
            </a:r>
            <a:r>
              <a:rPr b="0" strike="sngStrike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r>
              <a:rPr b="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	</a:t>
            </a:r>
          </a:p>
        </p:txBody>
      </p:sp>
    </p:spTree>
  </p:cSld>
  <p:clrMapOvr>
    <a:masterClrMapping/>
  </p:clrMapOvr>
  <p:transition spd="slow">
    <p:cover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952483"/>
            <a:ext cx="77724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spc="-95" dirty="0"/>
              <a:t>JUDGMENT SAMPLING</a:t>
            </a:r>
            <a:r>
              <a:rPr b="1" spc="-380" dirty="0"/>
              <a:t> </a:t>
            </a:r>
            <a:r>
              <a:rPr b="1" spc="-5" dirty="0"/>
              <a:t>-  </a:t>
            </a:r>
            <a:r>
              <a:rPr b="1" spc="-9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11794" y="2661663"/>
            <a:ext cx="2534920" cy="2077720"/>
            <a:chOff x="1133855" y="2810255"/>
            <a:chExt cx="2534920" cy="2077720"/>
          </a:xfrm>
        </p:grpSpPr>
        <p:sp>
          <p:nvSpPr>
            <p:cNvPr id="4" name="object 4"/>
            <p:cNvSpPr/>
            <p:nvPr/>
          </p:nvSpPr>
          <p:spPr>
            <a:xfrm>
              <a:off x="1143761" y="2820161"/>
              <a:ext cx="2514600" cy="2057400"/>
            </a:xfrm>
            <a:custGeom>
              <a:avLst/>
              <a:gdLst/>
              <a:ahLst/>
              <a:cxnLst/>
              <a:rect l="l" t="t" r="r" b="b"/>
              <a:pathLst>
                <a:path w="2514600" h="2057400">
                  <a:moveTo>
                    <a:pt x="0" y="2057400"/>
                  </a:moveTo>
                  <a:lnTo>
                    <a:pt x="2514600" y="2057400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20574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399" y="2971799"/>
              <a:ext cx="303275" cy="3733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3505200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6400" y="3429000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9199" y="3505200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3962400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33600" y="3962400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43200" y="3962400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00400" y="4495800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86000" y="4419600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8800" y="4419600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5399" y="3962400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00400" y="3581400"/>
              <a:ext cx="304800" cy="757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95399" y="4419600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2600" y="2971799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6000" y="3047999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43200" y="3047999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00400" y="2971799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67000" y="3505200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43200" y="4419600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44739" y="5182361"/>
            <a:ext cx="2743200" cy="914400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</a:pPr>
            <a:r>
              <a:rPr sz="1800" b="1" spc="-5" dirty="0">
                <a:latin typeface="Corbel"/>
                <a:cs typeface="Corbel"/>
              </a:rPr>
              <a:t>CLASS OF </a:t>
            </a:r>
            <a:r>
              <a:rPr sz="1800" b="1" spc="-20" dirty="0">
                <a:latin typeface="Corbel"/>
                <a:cs typeface="Corbel"/>
              </a:rPr>
              <a:t>20</a:t>
            </a:r>
            <a:r>
              <a:rPr sz="1800" b="1" spc="-15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STUDENTS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76600" y="1794406"/>
            <a:ext cx="2895600" cy="685800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495"/>
              </a:spcBef>
            </a:pPr>
            <a:r>
              <a:rPr sz="1800" b="1" dirty="0">
                <a:latin typeface="Corbel"/>
                <a:cs typeface="Corbel"/>
              </a:rPr>
              <a:t>Sample size </a:t>
            </a:r>
            <a:r>
              <a:rPr sz="1800" b="1" spc="-5" dirty="0">
                <a:latin typeface="Corbel"/>
                <a:cs typeface="Corbel"/>
              </a:rPr>
              <a:t>for </a:t>
            </a:r>
            <a:r>
              <a:rPr sz="1800" b="1" dirty="0">
                <a:latin typeface="Corbel"/>
                <a:cs typeface="Corbel"/>
              </a:rPr>
              <a:t>a</a:t>
            </a:r>
            <a:r>
              <a:rPr sz="1800" b="1" spc="-20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study=8</a:t>
            </a:r>
            <a:endParaRPr sz="1800" dirty="0">
              <a:latin typeface="Corbel"/>
              <a:cs typeface="Corbe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62338" y="3227575"/>
            <a:ext cx="2296159" cy="858519"/>
            <a:chOff x="3724402" y="3267202"/>
            <a:chExt cx="2839720" cy="858519"/>
          </a:xfrm>
        </p:grpSpPr>
        <p:sp>
          <p:nvSpPr>
            <p:cNvPr id="27" name="object 27"/>
            <p:cNvSpPr/>
            <p:nvPr/>
          </p:nvSpPr>
          <p:spPr>
            <a:xfrm>
              <a:off x="3734562" y="3277362"/>
              <a:ext cx="2819400" cy="838200"/>
            </a:xfrm>
            <a:custGeom>
              <a:avLst/>
              <a:gdLst/>
              <a:ahLst/>
              <a:cxnLst/>
              <a:rect l="l" t="t" r="r" b="b"/>
              <a:pathLst>
                <a:path w="2819400" h="838200">
                  <a:moveTo>
                    <a:pt x="2400300" y="0"/>
                  </a:moveTo>
                  <a:lnTo>
                    <a:pt x="2400300" y="209550"/>
                  </a:lnTo>
                  <a:lnTo>
                    <a:pt x="0" y="209550"/>
                  </a:lnTo>
                  <a:lnTo>
                    <a:pt x="0" y="628650"/>
                  </a:lnTo>
                  <a:lnTo>
                    <a:pt x="2400300" y="628650"/>
                  </a:lnTo>
                  <a:lnTo>
                    <a:pt x="2400300" y="838200"/>
                  </a:lnTo>
                  <a:lnTo>
                    <a:pt x="2819399" y="419100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34562" y="3277362"/>
              <a:ext cx="2819400" cy="838200"/>
            </a:xfrm>
            <a:custGeom>
              <a:avLst/>
              <a:gdLst/>
              <a:ahLst/>
              <a:cxnLst/>
              <a:rect l="l" t="t" r="r" b="b"/>
              <a:pathLst>
                <a:path w="2819400" h="838200">
                  <a:moveTo>
                    <a:pt x="0" y="209550"/>
                  </a:moveTo>
                  <a:lnTo>
                    <a:pt x="2400300" y="209550"/>
                  </a:lnTo>
                  <a:lnTo>
                    <a:pt x="2400300" y="0"/>
                  </a:lnTo>
                  <a:lnTo>
                    <a:pt x="2819399" y="419100"/>
                  </a:lnTo>
                  <a:lnTo>
                    <a:pt x="2400300" y="838200"/>
                  </a:lnTo>
                  <a:lnTo>
                    <a:pt x="2400300" y="628650"/>
                  </a:lnTo>
                  <a:lnTo>
                    <a:pt x="0" y="628650"/>
                  </a:lnTo>
                  <a:lnTo>
                    <a:pt x="0" y="20955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810645" y="3468621"/>
            <a:ext cx="13373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rbel"/>
                <a:cs typeface="Corbel"/>
              </a:rPr>
              <a:t>JUDGMENT</a:t>
            </a:r>
            <a:endParaRPr sz="2000" dirty="0">
              <a:latin typeface="Corbel"/>
              <a:cs typeface="Corbe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884535" y="2676558"/>
            <a:ext cx="2458720" cy="2306320"/>
            <a:chOff x="6467855" y="2810255"/>
            <a:chExt cx="2458720" cy="2306320"/>
          </a:xfrm>
        </p:grpSpPr>
        <p:sp>
          <p:nvSpPr>
            <p:cNvPr id="31" name="object 31"/>
            <p:cNvSpPr/>
            <p:nvPr/>
          </p:nvSpPr>
          <p:spPr>
            <a:xfrm>
              <a:off x="6477761" y="2820161"/>
              <a:ext cx="2438400" cy="2286000"/>
            </a:xfrm>
            <a:custGeom>
              <a:avLst/>
              <a:gdLst/>
              <a:ahLst/>
              <a:cxnLst/>
              <a:rect l="l" t="t" r="r" b="b"/>
              <a:pathLst>
                <a:path w="2438400" h="2286000">
                  <a:moveTo>
                    <a:pt x="0" y="2286000"/>
                  </a:moveTo>
                  <a:lnTo>
                    <a:pt x="2438399" y="2286000"/>
                  </a:lnTo>
                  <a:lnTo>
                    <a:pt x="2438399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57999" y="3200399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05800" y="3200399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48600" y="3200399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15200" y="3200399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29600" y="4191000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72400" y="4191000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91400" y="4191000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57999" y="4191000"/>
              <a:ext cx="304800" cy="376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750282" y="5258561"/>
            <a:ext cx="2667000" cy="762000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762635" marR="645795" indent="-109855">
              <a:lnSpc>
                <a:spcPct val="100000"/>
              </a:lnSpc>
              <a:spcBef>
                <a:spcPts val="720"/>
              </a:spcBef>
            </a:pPr>
            <a:r>
              <a:rPr sz="1800" b="1" spc="-5" dirty="0">
                <a:latin typeface="Corbel"/>
                <a:cs typeface="Corbel"/>
              </a:rPr>
              <a:t>SAMPLE OF</a:t>
            </a:r>
            <a:r>
              <a:rPr sz="1800" b="1" spc="-15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8  </a:t>
            </a:r>
            <a:r>
              <a:rPr sz="1800" b="1" spc="-5" dirty="0">
                <a:latin typeface="Corbel"/>
                <a:cs typeface="Corbel"/>
              </a:rPr>
              <a:t>STUDENTS</a:t>
            </a:r>
            <a:endParaRPr sz="18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67875855"/>
      </p:ext>
    </p:extLst>
  </p:cSld>
  <p:clrMapOvr>
    <a:masterClrMapping/>
  </p:clrMapOvr>
  <p:transition spd="slow">
    <p:cover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611695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95" dirty="0">
                <a:solidFill>
                  <a:srgbClr val="FFFF00"/>
                </a:solidFill>
              </a:rPr>
              <a:t>CONVENIENCE</a:t>
            </a:r>
            <a:r>
              <a:rPr b="1" spc="-250" dirty="0">
                <a:solidFill>
                  <a:srgbClr val="FFFF00"/>
                </a:solidFill>
              </a:rPr>
              <a:t>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15109"/>
            <a:ext cx="6518275" cy="330771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Convenient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sample units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selected.</a:t>
            </a:r>
            <a:endParaRPr sz="32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Selected neither by probability nor</a:t>
            </a:r>
            <a:r>
              <a:rPr sz="32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by  judgment.</a:t>
            </a:r>
            <a:endParaRPr sz="32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Merit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– useful in pilot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studies.</a:t>
            </a:r>
            <a:endParaRPr sz="3200">
              <a:latin typeface="Times New Roman"/>
              <a:cs typeface="Times New Roman"/>
            </a:endParaRPr>
          </a:p>
          <a:p>
            <a:pPr marL="354965" marR="247650" indent="-342900">
              <a:lnSpc>
                <a:spcPct val="100000"/>
              </a:lnSpc>
              <a:spcBef>
                <a:spcPts val="71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Demerit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– results usually biased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unsatisfactory.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0420773"/>
      </p:ext>
    </p:extLst>
  </p:cSld>
  <p:clrMapOvr>
    <a:masterClrMapping/>
  </p:clrMapOvr>
  <p:transition spd="slow">
    <p:cover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591" y="466023"/>
            <a:ext cx="835914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90" dirty="0"/>
              <a:t>CONVENIENCE SAMPLING </a:t>
            </a:r>
            <a:r>
              <a:rPr sz="3200" b="1" dirty="0"/>
              <a:t>-</a:t>
            </a:r>
            <a:r>
              <a:rPr sz="3200" b="1" spc="-560" dirty="0"/>
              <a:t> </a:t>
            </a:r>
            <a:r>
              <a:rPr sz="3200" b="1" spc="-85" dirty="0"/>
              <a:t>EXAMPLE</a:t>
            </a:r>
            <a:endParaRPr sz="3200" b="1" dirty="0"/>
          </a:p>
        </p:txBody>
      </p:sp>
      <p:sp>
        <p:nvSpPr>
          <p:cNvPr id="3" name="object 3"/>
          <p:cNvSpPr/>
          <p:nvPr/>
        </p:nvSpPr>
        <p:spPr>
          <a:xfrm>
            <a:off x="877061" y="1562861"/>
            <a:ext cx="7696200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762" y="1296161"/>
            <a:ext cx="3733800" cy="533400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836294">
              <a:lnSpc>
                <a:spcPct val="100000"/>
              </a:lnSpc>
              <a:spcBef>
                <a:spcPts val="894"/>
              </a:spcBef>
            </a:pPr>
            <a:r>
              <a:rPr sz="1800" b="1" spc="-5" dirty="0">
                <a:latin typeface="Corbel"/>
                <a:cs typeface="Corbel"/>
              </a:rPr>
              <a:t>Class </a:t>
            </a:r>
            <a:r>
              <a:rPr sz="1800" b="1" dirty="0">
                <a:latin typeface="Corbel"/>
                <a:cs typeface="Corbel"/>
              </a:rPr>
              <a:t>of </a:t>
            </a:r>
            <a:r>
              <a:rPr sz="1800" b="1" spc="-5" dirty="0">
                <a:latin typeface="Corbel"/>
                <a:cs typeface="Corbel"/>
              </a:rPr>
              <a:t>100</a:t>
            </a:r>
            <a:r>
              <a:rPr sz="1800" b="1" spc="-2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students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5161" y="2134361"/>
            <a:ext cx="3657600" cy="533400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0"/>
              </a:lnSpc>
            </a:pPr>
            <a:r>
              <a:rPr sz="1800" b="1" spc="-20" dirty="0">
                <a:latin typeface="Corbel"/>
                <a:cs typeface="Corbel"/>
              </a:rPr>
              <a:t>20 </a:t>
            </a:r>
            <a:r>
              <a:rPr sz="1800" b="1" dirty="0">
                <a:latin typeface="Corbel"/>
                <a:cs typeface="Corbel"/>
              </a:rPr>
              <a:t>Students selected as</a:t>
            </a:r>
            <a:r>
              <a:rPr sz="1800" b="1" spc="-7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per</a:t>
            </a:r>
            <a:endParaRPr sz="18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Corbel"/>
                <a:cs typeface="Corbel"/>
              </a:rPr>
              <a:t>convenience</a:t>
            </a:r>
            <a:endParaRPr sz="180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282613423"/>
      </p:ext>
    </p:extLst>
  </p:cSld>
  <p:clrMapOvr>
    <a:masterClrMapping/>
  </p:clrMapOvr>
  <p:transition spd="slow">
    <p:cover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429196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0" dirty="0">
                <a:solidFill>
                  <a:srgbClr val="FFFF00"/>
                </a:solidFill>
              </a:rPr>
              <a:t>QUOTA</a:t>
            </a:r>
            <a:r>
              <a:rPr b="1" spc="-455" dirty="0">
                <a:solidFill>
                  <a:srgbClr val="FFFF00"/>
                </a:solidFill>
              </a:rPr>
              <a:t>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803272"/>
            <a:ext cx="6897370" cy="404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0767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Most commonly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used in non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probability  sampling.</a:t>
            </a:r>
            <a:endParaRPr sz="3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71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  <a:tab pos="2619375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Quotas</a:t>
            </a:r>
            <a:r>
              <a:rPr sz="3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sz="3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up	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according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some specified  characteristic.</a:t>
            </a:r>
            <a:endParaRPr sz="3000">
              <a:latin typeface="Times New Roman"/>
              <a:cs typeface="Times New Roman"/>
            </a:endParaRPr>
          </a:p>
          <a:p>
            <a:pPr marL="354965" marR="521970" indent="-34290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Within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 quota ,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selection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depends on 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personal judgment.</a:t>
            </a:r>
            <a:endParaRPr sz="3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Merit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-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Used in public opinion</a:t>
            </a:r>
            <a:r>
              <a:rPr sz="30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studies</a:t>
            </a:r>
            <a:endParaRPr sz="3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1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Demerit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– personal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prejudice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0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bias</a:t>
            </a:r>
            <a:endParaRPr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4205335"/>
      </p:ext>
    </p:extLst>
  </p:cSld>
  <p:clrMapOvr>
    <a:masterClrMapping/>
  </p:clrMapOvr>
  <p:transition spd="slow">
    <p:cover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115567" y="2980944"/>
            <a:ext cx="457200" cy="376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0783" y="2980944"/>
            <a:ext cx="303275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67967" y="3605784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3523" y="2980944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1123" y="3605784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15083" y="2538983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14627" y="2572511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651" y="3273552"/>
            <a:ext cx="304799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36420" y="3357371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3167" y="3625596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685800" y="3625596"/>
            <a:ext cx="1367155" cy="733425"/>
            <a:chOff x="685800" y="3625596"/>
            <a:chExt cx="1367155" cy="733425"/>
          </a:xfrm>
        </p:grpSpPr>
        <p:sp>
          <p:nvSpPr>
            <p:cNvPr id="21" name="object 21"/>
            <p:cNvSpPr/>
            <p:nvPr/>
          </p:nvSpPr>
          <p:spPr>
            <a:xfrm>
              <a:off x="1578863" y="3625596"/>
              <a:ext cx="304800" cy="376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49552" y="3982212"/>
              <a:ext cx="303275" cy="376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5800" y="3982212"/>
              <a:ext cx="886968" cy="3764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533400" y="2980944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5924" y="3273552"/>
            <a:ext cx="304800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83664" y="3649979"/>
            <a:ext cx="303275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324" y="2793492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05000" y="4076700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1237488" y="3249167"/>
            <a:ext cx="646430" cy="391795"/>
            <a:chOff x="1237488" y="3249167"/>
            <a:chExt cx="646430" cy="391795"/>
          </a:xfrm>
        </p:grpSpPr>
        <p:sp>
          <p:nvSpPr>
            <p:cNvPr id="30" name="object 30"/>
            <p:cNvSpPr/>
            <p:nvPr/>
          </p:nvSpPr>
          <p:spPr>
            <a:xfrm>
              <a:off x="1578864" y="3249167"/>
              <a:ext cx="304800" cy="3764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37488" y="3264407"/>
              <a:ext cx="303275" cy="376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444752" y="2750820"/>
            <a:ext cx="304799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6967" y="2563367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1208" y="2572511"/>
            <a:ext cx="304799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0283" y="4038600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5384" y="3982211"/>
            <a:ext cx="303275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341375" y="3169920"/>
            <a:ext cx="332740" cy="751840"/>
            <a:chOff x="341375" y="3169920"/>
            <a:chExt cx="332740" cy="751840"/>
          </a:xfrm>
        </p:grpSpPr>
        <p:sp>
          <p:nvSpPr>
            <p:cNvPr id="38" name="object 38"/>
            <p:cNvSpPr/>
            <p:nvPr/>
          </p:nvSpPr>
          <p:spPr>
            <a:xfrm>
              <a:off x="368807" y="3544824"/>
              <a:ext cx="304800" cy="376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1375" y="3169920"/>
              <a:ext cx="303276" cy="3749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556259" y="4186428"/>
            <a:ext cx="551815" cy="388620"/>
            <a:chOff x="556259" y="4186428"/>
            <a:chExt cx="551815" cy="388620"/>
          </a:xfrm>
        </p:grpSpPr>
        <p:sp>
          <p:nvSpPr>
            <p:cNvPr id="41" name="object 41"/>
            <p:cNvSpPr/>
            <p:nvPr/>
          </p:nvSpPr>
          <p:spPr>
            <a:xfrm>
              <a:off x="803147" y="4198620"/>
              <a:ext cx="304800" cy="376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6259" y="4186428"/>
              <a:ext cx="304800" cy="3764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969263" y="2814827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05000" y="2939795"/>
            <a:ext cx="304800" cy="374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90600" y="4215384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1347216" y="4248911"/>
            <a:ext cx="620395" cy="388620"/>
            <a:chOff x="1347216" y="4248911"/>
            <a:chExt cx="620395" cy="388620"/>
          </a:xfrm>
        </p:grpSpPr>
        <p:sp>
          <p:nvSpPr>
            <p:cNvPr id="47" name="object 47"/>
            <p:cNvSpPr/>
            <p:nvPr/>
          </p:nvSpPr>
          <p:spPr>
            <a:xfrm>
              <a:off x="1347216" y="4248911"/>
              <a:ext cx="304799" cy="376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62684" y="4261103"/>
              <a:ext cx="304800" cy="3764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96240" y="2514600"/>
            <a:ext cx="1746885" cy="1932939"/>
            <a:chOff x="396240" y="2514600"/>
            <a:chExt cx="1746885" cy="1932939"/>
          </a:xfrm>
        </p:grpSpPr>
        <p:sp>
          <p:nvSpPr>
            <p:cNvPr id="50" name="object 50"/>
            <p:cNvSpPr/>
            <p:nvPr/>
          </p:nvSpPr>
          <p:spPr>
            <a:xfrm>
              <a:off x="1481328" y="2514600"/>
              <a:ext cx="304799" cy="376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06146" y="2760725"/>
              <a:ext cx="1727200" cy="1676400"/>
            </a:xfrm>
            <a:custGeom>
              <a:avLst/>
              <a:gdLst/>
              <a:ahLst/>
              <a:cxnLst/>
              <a:rect l="l" t="t" r="r" b="b"/>
              <a:pathLst>
                <a:path w="1727200" h="1676400">
                  <a:moveTo>
                    <a:pt x="0" y="1676400"/>
                  </a:moveTo>
                  <a:lnTo>
                    <a:pt x="1726692" y="1676400"/>
                  </a:lnTo>
                  <a:lnTo>
                    <a:pt x="1726692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6808469" y="2743961"/>
            <a:ext cx="1727200" cy="1676400"/>
          </a:xfrm>
          <a:custGeom>
            <a:avLst/>
            <a:gdLst/>
            <a:ahLst/>
            <a:cxnLst/>
            <a:rect l="l" t="t" r="r" b="b"/>
            <a:pathLst>
              <a:path w="1727200" h="1676400">
                <a:moveTo>
                  <a:pt x="0" y="1676400"/>
                </a:moveTo>
                <a:lnTo>
                  <a:pt x="1726692" y="1676400"/>
                </a:lnTo>
                <a:lnTo>
                  <a:pt x="1726692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19811">
            <a:solidFill>
              <a:srgbClr val="5C9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210561" y="3124961"/>
            <a:ext cx="1524000" cy="838200"/>
          </a:xfrm>
          <a:prstGeom prst="rect">
            <a:avLst/>
          </a:prstGeom>
          <a:ln w="19811">
            <a:solidFill>
              <a:srgbClr val="5C9929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2000" b="1" spc="-5" dirty="0">
                <a:solidFill>
                  <a:srgbClr val="FFFFFF"/>
                </a:solidFill>
                <a:latin typeface="Corbel"/>
                <a:cs typeface="Corbel"/>
              </a:rPr>
              <a:t>Quota</a:t>
            </a:r>
            <a:endParaRPr sz="20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orbel"/>
                <a:cs typeface="Corbel"/>
              </a:rPr>
              <a:t>Formation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7056" y="4867655"/>
            <a:ext cx="2534920" cy="1468120"/>
            <a:chOff x="67056" y="4867655"/>
            <a:chExt cx="2534920" cy="1468120"/>
          </a:xfrm>
        </p:grpSpPr>
        <p:sp>
          <p:nvSpPr>
            <p:cNvPr id="55" name="object 55"/>
            <p:cNvSpPr/>
            <p:nvPr/>
          </p:nvSpPr>
          <p:spPr>
            <a:xfrm>
              <a:off x="76962" y="4877561"/>
              <a:ext cx="2514600" cy="1447800"/>
            </a:xfrm>
            <a:custGeom>
              <a:avLst/>
              <a:gdLst/>
              <a:ahLst/>
              <a:cxnLst/>
              <a:rect l="l" t="t" r="r" b="b"/>
              <a:pathLst>
                <a:path w="2514600" h="1447800">
                  <a:moveTo>
                    <a:pt x="2514600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2514600" y="1447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6962" y="4877561"/>
              <a:ext cx="2514600" cy="1447800"/>
            </a:xfrm>
            <a:custGeom>
              <a:avLst/>
              <a:gdLst/>
              <a:ahLst/>
              <a:cxnLst/>
              <a:rect l="l" t="t" r="r" b="b"/>
              <a:pathLst>
                <a:path w="2514600" h="1447800">
                  <a:moveTo>
                    <a:pt x="0" y="1447800"/>
                  </a:moveTo>
                  <a:lnTo>
                    <a:pt x="2514600" y="1447800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ln w="19812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7056" y="4867655"/>
            <a:ext cx="2534920" cy="146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</a:pPr>
            <a:r>
              <a:rPr sz="2000" b="1" dirty="0">
                <a:latin typeface="Corbel"/>
                <a:cs typeface="Corbel"/>
              </a:rPr>
              <a:t>Interview </a:t>
            </a:r>
            <a:r>
              <a:rPr sz="2000" b="1" spc="-15" dirty="0">
                <a:latin typeface="Corbel"/>
                <a:cs typeface="Corbel"/>
              </a:rPr>
              <a:t>500</a:t>
            </a:r>
            <a:r>
              <a:rPr sz="2000" b="1" spc="-60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people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467603" y="3592448"/>
            <a:ext cx="1106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judgement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6961" y="1600961"/>
            <a:ext cx="2514600" cy="723900"/>
          </a:xfrm>
          <a:prstGeom prst="rect">
            <a:avLst/>
          </a:prstGeom>
          <a:solidFill>
            <a:srgbClr val="7ED13A"/>
          </a:solidFill>
          <a:ln w="19812">
            <a:solidFill>
              <a:srgbClr val="5C992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95985" marR="433070" indent="-459105">
              <a:lnSpc>
                <a:spcPct val="100000"/>
              </a:lnSpc>
              <a:spcBef>
                <a:spcPts val="320"/>
              </a:spcBef>
            </a:pPr>
            <a:r>
              <a:rPr sz="2000" b="1" dirty="0">
                <a:latin typeface="Corbel"/>
                <a:cs typeface="Corbel"/>
              </a:rPr>
              <a:t>Radio</a:t>
            </a:r>
            <a:r>
              <a:rPr sz="2000" b="1" spc="-65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listening  survey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86961" y="2210561"/>
            <a:ext cx="1524000" cy="838200"/>
          </a:xfrm>
          <a:prstGeom prst="rect">
            <a:avLst/>
          </a:prstGeom>
          <a:ln w="19811">
            <a:solidFill>
              <a:srgbClr val="5C9929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2000" b="1" spc="-5" dirty="0">
                <a:solidFill>
                  <a:srgbClr val="FFFFFF"/>
                </a:solidFill>
                <a:latin typeface="Corbel"/>
                <a:cs typeface="Corbel"/>
              </a:rPr>
              <a:t>60%</a:t>
            </a:r>
            <a:endParaRPr sz="20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orbel"/>
                <a:cs typeface="Corbel"/>
              </a:rPr>
              <a:t>housewives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963161" y="3124961"/>
            <a:ext cx="1524000" cy="838200"/>
          </a:xfrm>
          <a:prstGeom prst="rect">
            <a:avLst/>
          </a:prstGeom>
          <a:ln w="19811">
            <a:solidFill>
              <a:srgbClr val="5C9929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2000" b="1" spc="-25" dirty="0">
                <a:solidFill>
                  <a:srgbClr val="FFFFFF"/>
                </a:solidFill>
                <a:latin typeface="Corbel"/>
                <a:cs typeface="Corbel"/>
              </a:rPr>
              <a:t>25%</a:t>
            </a:r>
            <a:endParaRPr sz="20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orbel"/>
                <a:cs typeface="Corbel"/>
              </a:rPr>
              <a:t>farmers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886961" y="4115561"/>
            <a:ext cx="1524000" cy="838200"/>
          </a:xfrm>
          <a:prstGeom prst="rect">
            <a:avLst/>
          </a:prstGeom>
          <a:ln w="19811">
            <a:solidFill>
              <a:srgbClr val="5C9929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890"/>
              </a:spcBef>
            </a:pPr>
            <a:r>
              <a:rPr sz="2000" b="1" dirty="0">
                <a:solidFill>
                  <a:srgbClr val="FFFFFF"/>
                </a:solidFill>
                <a:latin typeface="Corbel"/>
                <a:cs typeface="Corbel"/>
              </a:rPr>
              <a:t>15%</a:t>
            </a:r>
            <a:r>
              <a:rPr sz="2000" b="1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children</a:t>
            </a:r>
            <a:endParaRPr sz="1800">
              <a:latin typeface="Corbel"/>
              <a:cs typeface="Corbel"/>
            </a:endParaRPr>
          </a:p>
          <a:p>
            <a:pPr marL="13462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under </a:t>
            </a: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age</a:t>
            </a:r>
            <a:r>
              <a:rPr sz="1800" b="1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15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398770" y="2525902"/>
            <a:ext cx="3161665" cy="2377440"/>
            <a:chOff x="5398770" y="2525902"/>
            <a:chExt cx="3161665" cy="2377440"/>
          </a:xfrm>
        </p:grpSpPr>
        <p:sp>
          <p:nvSpPr>
            <p:cNvPr id="64" name="object 64"/>
            <p:cNvSpPr/>
            <p:nvPr/>
          </p:nvSpPr>
          <p:spPr>
            <a:xfrm>
              <a:off x="7110984" y="3633216"/>
              <a:ext cx="304800" cy="3764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714488" y="2804159"/>
              <a:ext cx="304800" cy="3749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30896" y="3204972"/>
              <a:ext cx="303275" cy="376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463027" y="3653027"/>
              <a:ext cx="304800" cy="3764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077200" y="3653027"/>
              <a:ext cx="304800" cy="3764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257032" y="3323844"/>
              <a:ext cx="303275" cy="3749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43216" y="2702051"/>
              <a:ext cx="304800" cy="376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58584" y="4034027"/>
              <a:ext cx="304800" cy="3764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360920" y="4076700"/>
              <a:ext cx="304800" cy="3764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847076" y="4055363"/>
              <a:ext cx="303275" cy="3749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234172" y="3899916"/>
              <a:ext cx="304800" cy="3764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072884" y="2753868"/>
              <a:ext cx="304800" cy="3764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68084" y="2897123"/>
              <a:ext cx="304800" cy="3764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45452" y="3204972"/>
              <a:ext cx="304800" cy="3764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20000" y="3233927"/>
              <a:ext cx="304800" cy="3764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377684" y="3174491"/>
              <a:ext cx="304800" cy="3764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183880" y="2798063"/>
              <a:ext cx="304800" cy="3764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98770" y="2525902"/>
              <a:ext cx="1409065" cy="2377440"/>
            </a:xfrm>
            <a:custGeom>
              <a:avLst/>
              <a:gdLst/>
              <a:ahLst/>
              <a:cxnLst/>
              <a:rect l="l" t="t" r="r" b="b"/>
              <a:pathLst>
                <a:path w="1409065" h="2377440">
                  <a:moveTo>
                    <a:pt x="1369695" y="559181"/>
                  </a:moveTo>
                  <a:lnTo>
                    <a:pt x="1217930" y="359410"/>
                  </a:lnTo>
                  <a:lnTo>
                    <a:pt x="1209306" y="351853"/>
                  </a:lnTo>
                  <a:lnTo>
                    <a:pt x="1198803" y="348297"/>
                  </a:lnTo>
                  <a:lnTo>
                    <a:pt x="1187742" y="348945"/>
                  </a:lnTo>
                  <a:lnTo>
                    <a:pt x="1177404" y="353949"/>
                  </a:lnTo>
                  <a:lnTo>
                    <a:pt x="1169822" y="362572"/>
                  </a:lnTo>
                  <a:lnTo>
                    <a:pt x="1166228" y="373062"/>
                  </a:lnTo>
                  <a:lnTo>
                    <a:pt x="1166837" y="384136"/>
                  </a:lnTo>
                  <a:lnTo>
                    <a:pt x="1171829" y="394462"/>
                  </a:lnTo>
                  <a:lnTo>
                    <a:pt x="1228737" y="469392"/>
                  </a:lnTo>
                  <a:lnTo>
                    <a:pt x="97155" y="0"/>
                  </a:lnTo>
                  <a:lnTo>
                    <a:pt x="75057" y="53594"/>
                  </a:lnTo>
                  <a:lnTo>
                    <a:pt x="1206627" y="522909"/>
                  </a:lnTo>
                  <a:lnTo>
                    <a:pt x="1113409" y="535559"/>
                  </a:lnTo>
                  <a:lnTo>
                    <a:pt x="1102512" y="539318"/>
                  </a:lnTo>
                  <a:lnTo>
                    <a:pt x="1094193" y="546671"/>
                  </a:lnTo>
                  <a:lnTo>
                    <a:pt x="1089253" y="556602"/>
                  </a:lnTo>
                  <a:lnTo>
                    <a:pt x="1088517" y="568071"/>
                  </a:lnTo>
                  <a:lnTo>
                    <a:pt x="1092288" y="578942"/>
                  </a:lnTo>
                  <a:lnTo>
                    <a:pt x="1099693" y="587222"/>
                  </a:lnTo>
                  <a:lnTo>
                    <a:pt x="1109662" y="592112"/>
                  </a:lnTo>
                  <a:lnTo>
                    <a:pt x="1121156" y="592836"/>
                  </a:lnTo>
                  <a:lnTo>
                    <a:pt x="1334985" y="563880"/>
                  </a:lnTo>
                  <a:lnTo>
                    <a:pt x="1369695" y="559181"/>
                  </a:lnTo>
                  <a:close/>
                </a:path>
                <a:path w="1409065" h="2377440">
                  <a:moveTo>
                    <a:pt x="1408049" y="1055497"/>
                  </a:moveTo>
                  <a:lnTo>
                    <a:pt x="1358201" y="1027684"/>
                  </a:lnTo>
                  <a:lnTo>
                    <a:pt x="1189101" y="933323"/>
                  </a:lnTo>
                  <a:lnTo>
                    <a:pt x="1178140" y="929792"/>
                  </a:lnTo>
                  <a:lnTo>
                    <a:pt x="1167079" y="930719"/>
                  </a:lnTo>
                  <a:lnTo>
                    <a:pt x="1157185" y="935761"/>
                  </a:lnTo>
                  <a:lnTo>
                    <a:pt x="1149731" y="944499"/>
                  </a:lnTo>
                  <a:lnTo>
                    <a:pt x="1146187" y="955459"/>
                  </a:lnTo>
                  <a:lnTo>
                    <a:pt x="1147114" y="966520"/>
                  </a:lnTo>
                  <a:lnTo>
                    <a:pt x="1152156" y="976414"/>
                  </a:lnTo>
                  <a:lnTo>
                    <a:pt x="1160907" y="983869"/>
                  </a:lnTo>
                  <a:lnTo>
                    <a:pt x="1243050" y="1029728"/>
                  </a:lnTo>
                  <a:lnTo>
                    <a:pt x="137414" y="1050798"/>
                  </a:lnTo>
                  <a:lnTo>
                    <a:pt x="138430" y="1108710"/>
                  </a:lnTo>
                  <a:lnTo>
                    <a:pt x="1243965" y="1087640"/>
                  </a:lnTo>
                  <a:lnTo>
                    <a:pt x="1163701" y="1136523"/>
                  </a:lnTo>
                  <a:lnTo>
                    <a:pt x="1155293" y="1144308"/>
                  </a:lnTo>
                  <a:lnTo>
                    <a:pt x="1150670" y="1154404"/>
                  </a:lnTo>
                  <a:lnTo>
                    <a:pt x="1150162" y="1165491"/>
                  </a:lnTo>
                  <a:lnTo>
                    <a:pt x="1154049" y="1176274"/>
                  </a:lnTo>
                  <a:lnTo>
                    <a:pt x="1161884" y="1184757"/>
                  </a:lnTo>
                  <a:lnTo>
                    <a:pt x="1171981" y="1189393"/>
                  </a:lnTo>
                  <a:lnTo>
                    <a:pt x="1183081" y="1189888"/>
                  </a:lnTo>
                  <a:lnTo>
                    <a:pt x="1193927" y="1185926"/>
                  </a:lnTo>
                  <a:lnTo>
                    <a:pt x="1408049" y="1055497"/>
                  </a:lnTo>
                  <a:close/>
                </a:path>
                <a:path w="1409065" h="2377440">
                  <a:moveTo>
                    <a:pt x="1408557" y="1750441"/>
                  </a:moveTo>
                  <a:lnTo>
                    <a:pt x="1376527" y="1746504"/>
                  </a:lnTo>
                  <a:lnTo>
                    <a:pt x="1159624" y="1719834"/>
                  </a:lnTo>
                  <a:lnTo>
                    <a:pt x="1148156" y="1720684"/>
                  </a:lnTo>
                  <a:lnTo>
                    <a:pt x="1138262" y="1725701"/>
                  </a:lnTo>
                  <a:lnTo>
                    <a:pt x="1130985" y="1734070"/>
                  </a:lnTo>
                  <a:lnTo>
                    <a:pt x="1127379" y="1744980"/>
                  </a:lnTo>
                  <a:lnTo>
                    <a:pt x="1128268" y="1756460"/>
                  </a:lnTo>
                  <a:lnTo>
                    <a:pt x="1133284" y="1766354"/>
                  </a:lnTo>
                  <a:lnTo>
                    <a:pt x="1141628" y="1773631"/>
                  </a:lnTo>
                  <a:lnTo>
                    <a:pt x="1152525" y="1777238"/>
                  </a:lnTo>
                  <a:lnTo>
                    <a:pt x="1246022" y="1788718"/>
                  </a:lnTo>
                  <a:lnTo>
                    <a:pt x="0" y="2323973"/>
                  </a:lnTo>
                  <a:lnTo>
                    <a:pt x="22860" y="2377186"/>
                  </a:lnTo>
                  <a:lnTo>
                    <a:pt x="1268793" y="1841969"/>
                  </a:lnTo>
                  <a:lnTo>
                    <a:pt x="1212850" y="1917573"/>
                  </a:lnTo>
                  <a:lnTo>
                    <a:pt x="1207960" y="1927987"/>
                  </a:lnTo>
                  <a:lnTo>
                    <a:pt x="1207465" y="1939074"/>
                  </a:lnTo>
                  <a:lnTo>
                    <a:pt x="1211186" y="1949551"/>
                  </a:lnTo>
                  <a:lnTo>
                    <a:pt x="1218946" y="1958086"/>
                  </a:lnTo>
                  <a:lnTo>
                    <a:pt x="1229347" y="1962962"/>
                  </a:lnTo>
                  <a:lnTo>
                    <a:pt x="1240434" y="1963420"/>
                  </a:lnTo>
                  <a:lnTo>
                    <a:pt x="1250911" y="1959698"/>
                  </a:lnTo>
                  <a:lnTo>
                    <a:pt x="1259459" y="1951990"/>
                  </a:lnTo>
                  <a:lnTo>
                    <a:pt x="1408557" y="17504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5876290" y="2368753"/>
            <a:ext cx="364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300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583428" y="3093211"/>
            <a:ext cx="876935" cy="52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>
              <a:lnSpc>
                <a:spcPts val="1964"/>
              </a:lnSpc>
              <a:spcBef>
                <a:spcPts val="100"/>
              </a:spcBef>
            </a:pPr>
            <a:r>
              <a:rPr sz="1800" spc="-20" dirty="0">
                <a:solidFill>
                  <a:srgbClr val="FFC000"/>
                </a:solidFill>
                <a:latin typeface="Corbel"/>
                <a:cs typeface="Corbel"/>
              </a:rPr>
              <a:t>125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ts val="1964"/>
              </a:lnSpc>
            </a:pPr>
            <a:r>
              <a:rPr sz="1800" b="1" spc="-8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ersonal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944870" y="4274566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75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249161" y="4877561"/>
            <a:ext cx="2514600" cy="914400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668020">
              <a:lnSpc>
                <a:spcPct val="100000"/>
              </a:lnSpc>
            </a:pPr>
            <a:r>
              <a:rPr sz="2000" b="1" spc="-15" dirty="0">
                <a:latin typeface="Corbel"/>
                <a:cs typeface="Corbel"/>
              </a:rPr>
              <a:t>500</a:t>
            </a:r>
            <a:r>
              <a:rPr sz="2000" b="1" spc="-40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people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title"/>
          </p:nvPr>
        </p:nvSpPr>
        <p:spPr>
          <a:xfrm>
            <a:off x="1143761" y="613820"/>
            <a:ext cx="7239000" cy="758541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75"/>
              </a:spcBef>
            </a:pPr>
            <a:r>
              <a:rPr sz="3200" b="1" spc="-50" dirty="0">
                <a:solidFill>
                  <a:srgbClr val="000000"/>
                </a:solidFill>
                <a:latin typeface="Century Gothic" panose="020B0502020202020204" pitchFamily="34" charset="0"/>
                <a:cs typeface="Corbel"/>
              </a:rPr>
              <a:t>QUOTA </a:t>
            </a:r>
            <a:r>
              <a:rPr sz="3200" b="1" spc="-5" dirty="0">
                <a:solidFill>
                  <a:srgbClr val="000000"/>
                </a:solidFill>
                <a:latin typeface="Century Gothic" panose="020B0502020202020204" pitchFamily="34" charset="0"/>
                <a:cs typeface="Corbel"/>
              </a:rPr>
              <a:t>SAMPLING </a:t>
            </a:r>
            <a:r>
              <a:rPr sz="3200" b="1" dirty="0">
                <a:solidFill>
                  <a:srgbClr val="000000"/>
                </a:solidFill>
                <a:latin typeface="Century Gothic" panose="020B0502020202020204" pitchFamily="34" charset="0"/>
                <a:cs typeface="Corbel"/>
              </a:rPr>
              <a:t>-</a:t>
            </a:r>
            <a:r>
              <a:rPr sz="3200" b="1" spc="-50" dirty="0">
                <a:solidFill>
                  <a:srgbClr val="000000"/>
                </a:solidFill>
                <a:latin typeface="Century Gothic" panose="020B0502020202020204" pitchFamily="34" charset="0"/>
                <a:cs typeface="Corbe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Century Gothic" panose="020B0502020202020204" pitchFamily="34" charset="0"/>
                <a:cs typeface="Corbel"/>
              </a:rPr>
              <a:t>EXAMPLE</a:t>
            </a:r>
            <a:endParaRPr sz="3200" dirty="0">
              <a:latin typeface="Century Gothic" panose="020B0502020202020204" pitchFamily="34" charset="0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21607864"/>
      </p:ext>
    </p:extLst>
  </p:cSld>
  <p:clrMapOvr>
    <a:masterClrMapping/>
  </p:clrMapOvr>
  <p:transition spd="slow">
    <p:cover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534733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95" dirty="0">
                <a:solidFill>
                  <a:srgbClr val="FFFF00"/>
                </a:solidFill>
              </a:rPr>
              <a:t>SNOWBALL</a:t>
            </a:r>
            <a:r>
              <a:rPr b="1" spc="-370" dirty="0">
                <a:solidFill>
                  <a:srgbClr val="FFFF00"/>
                </a:solidFill>
              </a:rPr>
              <a:t>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803272"/>
            <a:ext cx="7402195" cy="449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3876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A special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non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probability method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3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when  the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desired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sample characteristic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rare.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5EBFF"/>
              </a:buClr>
              <a:buFont typeface="Wingdings"/>
              <a:buChar char=""/>
            </a:pPr>
            <a:endParaRPr sz="4350">
              <a:latin typeface="Times New Roman"/>
              <a:cs typeface="Times New Roman"/>
            </a:endParaRPr>
          </a:p>
          <a:p>
            <a:pPr marL="354965" marR="778510" indent="-342900">
              <a:lnSpc>
                <a:spcPct val="100000"/>
              </a:lnSpc>
              <a:spcBef>
                <a:spcPts val="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It may be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extremely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difficult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or cost 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prohibitive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locate respondents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these  situations.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5EBFF"/>
              </a:buClr>
              <a:buFont typeface="Wingdings"/>
              <a:buChar char=""/>
            </a:pPr>
            <a:endParaRPr sz="435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Snowball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sampling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relies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on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referrals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from 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initial subjects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generate additional</a:t>
            </a:r>
            <a:r>
              <a:rPr sz="30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subjects.</a:t>
            </a:r>
            <a:endParaRPr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0832103"/>
      </p:ext>
    </p:extLst>
  </p:cSld>
  <p:clrMapOvr>
    <a:masterClrMapping/>
  </p:clrMapOvr>
  <p:transition spd="slow">
    <p:cover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41459"/>
            <a:ext cx="626902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85" dirty="0"/>
              <a:t>SNOWBALL</a:t>
            </a:r>
            <a:r>
              <a:rPr sz="3200" b="1" spc="-380" dirty="0"/>
              <a:t> </a:t>
            </a:r>
            <a:r>
              <a:rPr sz="3200" b="1" spc="-90" dirty="0"/>
              <a:t>SAMPLING</a:t>
            </a:r>
            <a:r>
              <a:rPr sz="3200" b="1" spc="-254" dirty="0"/>
              <a:t> </a:t>
            </a:r>
            <a:r>
              <a:rPr sz="3200" b="1" dirty="0"/>
              <a:t>-</a:t>
            </a:r>
            <a:r>
              <a:rPr sz="3200" b="1" spc="-225" dirty="0"/>
              <a:t> </a:t>
            </a:r>
            <a:r>
              <a:rPr sz="3200" b="1" spc="-80" dirty="0"/>
              <a:t>STEPS</a:t>
            </a:r>
            <a:endParaRPr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062024" y="1713733"/>
            <a:ext cx="7536180" cy="3672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2604135" indent="-354965">
              <a:lnSpc>
                <a:spcPct val="119700"/>
              </a:lnSpc>
              <a:spcBef>
                <a:spcPts val="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Make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contact with one or</a:t>
            </a:r>
            <a:r>
              <a:rPr sz="3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two 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cases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in the</a:t>
            </a:r>
            <a:r>
              <a:rPr sz="3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population.</a:t>
            </a:r>
            <a:endParaRPr sz="30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Ask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these cases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identify further</a:t>
            </a:r>
            <a:r>
              <a:rPr sz="30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cases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000" dirty="0">
              <a:latin typeface="Times New Roman"/>
              <a:cs typeface="Times New Roman"/>
            </a:endParaRPr>
          </a:p>
          <a:p>
            <a:pPr marL="354965" marR="513080" indent="-34290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Ask these new cases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identify further new  cases.</a:t>
            </a:r>
            <a:endParaRPr sz="30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71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Stop when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either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no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new cases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are given or the 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sample is as 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large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as is</a:t>
            </a:r>
            <a:r>
              <a:rPr sz="3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manageable.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800" y="381000"/>
            <a:ext cx="2438399" cy="2540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479339"/>
      </p:ext>
    </p:extLst>
  </p:cSld>
  <p:clrMapOvr>
    <a:masterClrMapping/>
  </p:clrMapOvr>
  <p:transition spd="slow">
    <p:cover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28573"/>
            <a:ext cx="5347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SNOWBALL</a:t>
            </a:r>
            <a:r>
              <a:rPr spc="-370" dirty="0"/>
              <a:t> </a:t>
            </a:r>
            <a:r>
              <a:rPr spc="-95" dirty="0"/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687448"/>
            <a:ext cx="7442200" cy="345884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0"/>
              </a:spcBef>
              <a:buClr>
                <a:srgbClr val="D5EBFF"/>
              </a:buClr>
              <a:buSzPct val="94444"/>
              <a:buFont typeface="Wingdings"/>
              <a:buChar char=""/>
              <a:tabLst>
                <a:tab pos="355600" algn="l"/>
              </a:tabLst>
            </a:pP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Merit</a:t>
            </a:r>
            <a:endParaRPr sz="3600">
              <a:latin typeface="Times New Roman"/>
              <a:cs typeface="Times New Roman"/>
            </a:endParaRPr>
          </a:p>
          <a:p>
            <a:pPr marL="684530" marR="796925" lvl="1" indent="-287020">
              <a:lnSpc>
                <a:spcPct val="100000"/>
              </a:lnSpc>
              <a:spcBef>
                <a:spcPts val="65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access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difficult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to reach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populations (other 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methods may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not yield any</a:t>
            </a:r>
            <a:r>
              <a:rPr sz="2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results).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EA1579"/>
              </a:buClr>
              <a:buFont typeface="Wingdings"/>
              <a:buChar char=""/>
            </a:pPr>
            <a:endParaRPr sz="385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Demerit</a:t>
            </a:r>
            <a:endParaRPr sz="3000">
              <a:latin typeface="Times New Roman"/>
              <a:cs typeface="Times New Roman"/>
            </a:endParaRPr>
          </a:p>
          <a:p>
            <a:pPr marL="684530" marR="5080" lvl="1" indent="-287020">
              <a:lnSpc>
                <a:spcPct val="100000"/>
              </a:lnSpc>
              <a:spcBef>
                <a:spcPts val="64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766445" algn="l"/>
                <a:tab pos="767080" algn="l"/>
              </a:tabLst>
            </a:pPr>
            <a:r>
              <a:rPr dirty="0"/>
              <a:t>	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representative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of the population and will</a:t>
            </a:r>
            <a:r>
              <a:rPr sz="2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result 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in a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biased sample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self-selecting.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7928799"/>
      </p:ext>
    </p:extLst>
  </p:cSld>
  <p:clrMapOvr>
    <a:masterClrMapping/>
  </p:clrMapOvr>
  <p:transition spd="slow">
    <p:cover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286000"/>
            <a:ext cx="6824092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3669665" algn="l"/>
              </a:tabLst>
            </a:pPr>
            <a:r>
              <a:rPr sz="6000" b="1" spc="-5" dirty="0">
                <a:solidFill>
                  <a:srgbClr val="FFFF00"/>
                </a:solidFill>
                <a:latin typeface="Book Antiqua" panose="02040602050305030304" pitchFamily="18" charset="0"/>
                <a:cs typeface="Gabriola"/>
              </a:rPr>
              <a:t>PROBABILIT</a:t>
            </a:r>
            <a:r>
              <a:rPr sz="6000" b="1" dirty="0">
                <a:solidFill>
                  <a:srgbClr val="FFFF00"/>
                </a:solidFill>
                <a:latin typeface="Book Antiqua" panose="02040602050305030304" pitchFamily="18" charset="0"/>
                <a:cs typeface="Gabriola"/>
              </a:rPr>
              <a:t>Y</a:t>
            </a:r>
            <a:br>
              <a:rPr lang="en-US" sz="6000" b="1" dirty="0">
                <a:solidFill>
                  <a:srgbClr val="FFFF00"/>
                </a:solidFill>
                <a:latin typeface="Book Antiqua" panose="02040602050305030304" pitchFamily="18" charset="0"/>
                <a:cs typeface="Gabriola"/>
              </a:rPr>
            </a:br>
            <a:r>
              <a:rPr sz="6000" b="1" dirty="0">
                <a:solidFill>
                  <a:srgbClr val="FFFF00"/>
                </a:solidFill>
                <a:latin typeface="Book Antiqua" panose="02040602050305030304" pitchFamily="18" charset="0"/>
                <a:cs typeface="Gabriola"/>
              </a:rPr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3113036600"/>
      </p:ext>
    </p:extLst>
  </p:cSld>
  <p:clrMapOvr>
    <a:masterClrMapping/>
  </p:clrMapOvr>
  <p:transition spd="slow">
    <p:cover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667448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90" dirty="0">
                <a:solidFill>
                  <a:srgbClr val="FFFF00"/>
                </a:solidFill>
              </a:rPr>
              <a:t>SIMPLE RANDOM</a:t>
            </a:r>
            <a:r>
              <a:rPr b="1" spc="-315" dirty="0">
                <a:solidFill>
                  <a:srgbClr val="FFFF00"/>
                </a:solidFill>
              </a:rPr>
              <a:t>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803272"/>
            <a:ext cx="7032625" cy="194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Each unit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has an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equal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opportunity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of being 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selected.</a:t>
            </a:r>
            <a:endParaRPr sz="3000">
              <a:latin typeface="Times New Roman"/>
              <a:cs typeface="Times New Roman"/>
            </a:endParaRPr>
          </a:p>
          <a:p>
            <a:pPr marL="354965" marR="534670" indent="-342900">
              <a:lnSpc>
                <a:spcPct val="100000"/>
              </a:lnSpc>
              <a:spcBef>
                <a:spcPts val="71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Chance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determines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items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shall be 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included.</a:t>
            </a:r>
            <a:endParaRPr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2027613"/>
      </p:ext>
    </p:extLst>
  </p:cSld>
  <p:clrMapOvr>
    <a:masterClrMapping/>
  </p:clrMapOvr>
  <p:transition spd="slow"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3160" y="1256538"/>
            <a:ext cx="6817995" cy="2964273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5"/>
              </a:spcBef>
              <a:tabLst>
                <a:tab pos="3072765" algn="l"/>
                <a:tab pos="6791959" algn="l"/>
              </a:tabLst>
            </a:pPr>
            <a:r>
              <a:rPr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 	</a:t>
            </a:r>
            <a:r>
              <a:rPr sz="5400" strike="sngStrike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r>
              <a:rPr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	</a:t>
            </a:r>
            <a:endParaRPr sz="5400" dirty="0">
              <a:latin typeface="Times New Roman"/>
              <a:cs typeface="Times New Roman"/>
            </a:endParaRPr>
          </a:p>
          <a:p>
            <a:pPr marL="178435" marR="175260" algn="ctr">
              <a:lnSpc>
                <a:spcPct val="100000"/>
              </a:lnSpc>
              <a:spcBef>
                <a:spcPts val="1175"/>
              </a:spcBef>
              <a:tabLst>
                <a:tab pos="2807970" algn="l"/>
                <a:tab pos="5644515" algn="l"/>
              </a:tabLst>
            </a:pPr>
            <a:r>
              <a:rPr lang="en-US" sz="5400" b="1" spc="-5" dirty="0">
                <a:solidFill>
                  <a:srgbClr val="FFFF00"/>
                </a:solidFill>
                <a:latin typeface="Book Antiqua"/>
                <a:cs typeface="Book Antiqua"/>
              </a:rPr>
              <a:t>A. INTERVIEW </a:t>
            </a:r>
          </a:p>
          <a:p>
            <a:pPr marL="178435" marR="175260" algn="ctr">
              <a:lnSpc>
                <a:spcPct val="100000"/>
              </a:lnSpc>
              <a:spcBef>
                <a:spcPts val="1175"/>
              </a:spcBef>
              <a:tabLst>
                <a:tab pos="2807970" algn="l"/>
                <a:tab pos="5644515" algn="l"/>
              </a:tabLst>
            </a:pPr>
            <a:r>
              <a:rPr lang="en-US" sz="5400" b="1" spc="-5" dirty="0">
                <a:solidFill>
                  <a:srgbClr val="FFFF00"/>
                </a:solidFill>
                <a:latin typeface="Book Antiqua"/>
                <a:cs typeface="Book Antiqua"/>
              </a:rPr>
              <a:t>METHOD</a:t>
            </a:r>
            <a:endParaRPr sz="5400" dirty="0">
              <a:solidFill>
                <a:srgbClr val="FFFF00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142412510"/>
      </p:ext>
    </p:extLst>
  </p:cSld>
  <p:clrMapOvr>
    <a:masterClrMapping/>
  </p:clrMapOvr>
  <p:transition spd="slow">
    <p:cover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667448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90" dirty="0">
                <a:solidFill>
                  <a:srgbClr val="FFFF00"/>
                </a:solidFill>
              </a:rPr>
              <a:t>SIMPLE RANDOM</a:t>
            </a:r>
            <a:r>
              <a:rPr b="1" spc="-315" dirty="0">
                <a:solidFill>
                  <a:srgbClr val="FFFF00"/>
                </a:solidFill>
              </a:rPr>
              <a:t>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803272"/>
            <a:ext cx="7454265" cy="3161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84785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 sample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simple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random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sample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if any  of the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following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is true</a:t>
            </a:r>
            <a:r>
              <a:rPr lang="en-US" sz="3000" dirty="0">
                <a:solidFill>
                  <a:srgbClr val="FFFFFF"/>
                </a:solidFill>
                <a:latin typeface="Times New Roman"/>
                <a:cs typeface="Times New Roman"/>
              </a:rPr>
              <a:t> :</a:t>
            </a:r>
            <a:endParaRPr sz="3000" dirty="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40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All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items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selected</a:t>
            </a:r>
            <a:r>
              <a:rPr sz="2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independently.</a:t>
            </a:r>
            <a:endParaRPr sz="2600" dirty="0">
              <a:latin typeface="Times New Roman"/>
              <a:cs typeface="Times New Roman"/>
            </a:endParaRPr>
          </a:p>
          <a:p>
            <a:pPr marL="684530" marR="229235" lvl="1" indent="-287020">
              <a:lnSpc>
                <a:spcPct val="100000"/>
              </a:lnSpc>
              <a:spcBef>
                <a:spcPts val="62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At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each selection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all remaining items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same 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chance of being</a:t>
            </a:r>
            <a:r>
              <a:rPr sz="2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selected.</a:t>
            </a:r>
            <a:endParaRPr sz="2600" dirty="0">
              <a:latin typeface="Times New Roman"/>
              <a:cs typeface="Times New Roman"/>
            </a:endParaRPr>
          </a:p>
          <a:p>
            <a:pPr marL="684530" marR="5080" lvl="1" indent="-287020">
              <a:lnSpc>
                <a:spcPct val="100000"/>
              </a:lnSpc>
              <a:spcBef>
                <a:spcPts val="62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All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possible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samples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of a given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size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equally 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likely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to be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selected.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605221"/>
      </p:ext>
    </p:extLst>
  </p:cSld>
  <p:clrMapOvr>
    <a:masterClrMapping/>
  </p:clrMapOvr>
  <p:transition spd="slow">
    <p:cover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961" y="457962"/>
            <a:ext cx="6858000" cy="609600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530"/>
              </a:spcBef>
            </a:pPr>
            <a:r>
              <a:rPr sz="2800" b="1" spc="-10" dirty="0">
                <a:solidFill>
                  <a:srgbClr val="000000"/>
                </a:solidFill>
                <a:latin typeface="Corbel"/>
                <a:cs typeface="Corbel"/>
              </a:rPr>
              <a:t>Simple </a:t>
            </a:r>
            <a:r>
              <a:rPr sz="2800" b="1" spc="-5" dirty="0">
                <a:solidFill>
                  <a:srgbClr val="000000"/>
                </a:solidFill>
                <a:latin typeface="Corbel"/>
                <a:cs typeface="Corbel"/>
              </a:rPr>
              <a:t>or </a:t>
            </a:r>
            <a:r>
              <a:rPr sz="2800" b="1" spc="-10" dirty="0">
                <a:solidFill>
                  <a:srgbClr val="000000"/>
                </a:solidFill>
                <a:latin typeface="Corbel"/>
                <a:cs typeface="Corbel"/>
              </a:rPr>
              <a:t>unrestricted </a:t>
            </a:r>
            <a:r>
              <a:rPr sz="2800" b="1" spc="-5" dirty="0">
                <a:solidFill>
                  <a:srgbClr val="000000"/>
                </a:solidFill>
                <a:latin typeface="Corbel"/>
                <a:cs typeface="Corbel"/>
              </a:rPr>
              <a:t>random</a:t>
            </a:r>
            <a:r>
              <a:rPr sz="2800" b="1" spc="10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Corbel"/>
                <a:cs typeface="Corbel"/>
              </a:rPr>
              <a:t>sampling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423922"/>
            <a:ext cx="3200400" cy="609600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535"/>
              </a:spcBef>
            </a:pPr>
            <a:r>
              <a:rPr sz="2800" b="1" spc="-10" dirty="0">
                <a:latin typeface="Corbel"/>
                <a:cs typeface="Corbel"/>
              </a:rPr>
              <a:t>Lottery</a:t>
            </a:r>
            <a:r>
              <a:rPr sz="2800" b="1" spc="5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method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8961" y="1423922"/>
            <a:ext cx="3810000" cy="609600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535"/>
              </a:spcBef>
            </a:pPr>
            <a:r>
              <a:rPr sz="2800" b="1" spc="-5" dirty="0">
                <a:latin typeface="Corbel"/>
                <a:cs typeface="Corbel"/>
              </a:rPr>
              <a:t>Random number</a:t>
            </a:r>
            <a:r>
              <a:rPr sz="2800" b="1" spc="-20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tables</a:t>
            </a:r>
            <a:endParaRPr sz="2800" dirty="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7720" y="2057374"/>
            <a:ext cx="3078480" cy="3992879"/>
            <a:chOff x="545591" y="2602992"/>
            <a:chExt cx="3078480" cy="3992879"/>
          </a:xfrm>
        </p:grpSpPr>
        <p:sp>
          <p:nvSpPr>
            <p:cNvPr id="6" name="object 6"/>
            <p:cNvSpPr/>
            <p:nvPr/>
          </p:nvSpPr>
          <p:spPr>
            <a:xfrm>
              <a:off x="545591" y="2602992"/>
              <a:ext cx="3078480" cy="3992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2667000"/>
              <a:ext cx="2895600" cy="3810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0549" y="2647950"/>
              <a:ext cx="2933700" cy="3848100"/>
            </a:xfrm>
            <a:custGeom>
              <a:avLst/>
              <a:gdLst/>
              <a:ahLst/>
              <a:cxnLst/>
              <a:rect l="l" t="t" r="r" b="b"/>
              <a:pathLst>
                <a:path w="2933700" h="3848100">
                  <a:moveTo>
                    <a:pt x="0" y="3848100"/>
                  </a:moveTo>
                  <a:lnTo>
                    <a:pt x="2933700" y="3848100"/>
                  </a:lnTo>
                  <a:lnTo>
                    <a:pt x="2933700" y="0"/>
                  </a:lnTo>
                  <a:lnTo>
                    <a:pt x="0" y="0"/>
                  </a:lnTo>
                  <a:lnTo>
                    <a:pt x="0" y="38481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557521" y="2121382"/>
            <a:ext cx="3992879" cy="3840479"/>
            <a:chOff x="5117591" y="2679192"/>
            <a:chExt cx="3992879" cy="3840479"/>
          </a:xfrm>
        </p:grpSpPr>
        <p:sp>
          <p:nvSpPr>
            <p:cNvPr id="10" name="object 10"/>
            <p:cNvSpPr/>
            <p:nvPr/>
          </p:nvSpPr>
          <p:spPr>
            <a:xfrm>
              <a:off x="5117591" y="2679192"/>
              <a:ext cx="3992879" cy="38404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81599" y="2743200"/>
              <a:ext cx="3810000" cy="3657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62549" y="2724150"/>
              <a:ext cx="3848100" cy="3695700"/>
            </a:xfrm>
            <a:custGeom>
              <a:avLst/>
              <a:gdLst/>
              <a:ahLst/>
              <a:cxnLst/>
              <a:rect l="l" t="t" r="r" b="b"/>
              <a:pathLst>
                <a:path w="3848100" h="3695700">
                  <a:moveTo>
                    <a:pt x="0" y="3695700"/>
                  </a:moveTo>
                  <a:lnTo>
                    <a:pt x="3848100" y="3695700"/>
                  </a:lnTo>
                  <a:lnTo>
                    <a:pt x="3848100" y="0"/>
                  </a:lnTo>
                  <a:lnTo>
                    <a:pt x="0" y="0"/>
                  </a:lnTo>
                  <a:lnTo>
                    <a:pt x="0" y="36957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082045"/>
      </p:ext>
    </p:extLst>
  </p:cSld>
  <p:clrMapOvr>
    <a:masterClrMapping/>
  </p:clrMapOvr>
  <p:transition spd="slow">
    <p:cover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88248"/>
            <a:ext cx="48044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20" dirty="0">
                <a:solidFill>
                  <a:srgbClr val="FFFF00"/>
                </a:solidFill>
              </a:rPr>
              <a:t>LOTTERY </a:t>
            </a:r>
            <a:r>
              <a:rPr b="1" spc="-90" dirty="0">
                <a:solidFill>
                  <a:srgbClr val="FFFF00"/>
                </a:solidFill>
              </a:rPr>
              <a:t>METHOD</a:t>
            </a:r>
            <a:r>
              <a:rPr b="1" spc="-509" dirty="0">
                <a:solidFill>
                  <a:srgbClr val="FFFF00"/>
                </a:solidFill>
              </a:rPr>
              <a:t> </a:t>
            </a:r>
            <a:r>
              <a:rPr b="1" spc="-5" dirty="0">
                <a:solidFill>
                  <a:srgbClr val="FFFF00"/>
                </a:solidFill>
                <a:latin typeface="Consolas"/>
                <a:cs typeface="Consolas"/>
              </a:rPr>
              <a:t>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924" y="1710473"/>
            <a:ext cx="5335270" cy="27317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93065" indent="-342900">
              <a:lnSpc>
                <a:spcPct val="100000"/>
              </a:lnSpc>
              <a:spcBef>
                <a:spcPts val="83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sz="3000" spc="-35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sz="30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replacement-</a:t>
            </a:r>
            <a:endParaRPr sz="3000">
              <a:latin typeface="Times New Roman"/>
              <a:cs typeface="Times New Roman"/>
            </a:endParaRPr>
          </a:p>
          <a:p>
            <a:pPr marL="804545" lvl="1" indent="-368935">
              <a:lnSpc>
                <a:spcPct val="100000"/>
              </a:lnSpc>
              <a:spcBef>
                <a:spcPts val="680"/>
              </a:spcBef>
              <a:buClr>
                <a:srgbClr val="EA1579"/>
              </a:buClr>
              <a:buSzPct val="83928"/>
              <a:buFont typeface="Wingdings"/>
              <a:buChar char=""/>
              <a:tabLst>
                <a:tab pos="804545" algn="l"/>
                <a:tab pos="805180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Probability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each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item: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1/N</a:t>
            </a:r>
            <a:endParaRPr sz="2800">
              <a:latin typeface="Times New Roman"/>
              <a:cs typeface="Times New Roman"/>
            </a:endParaRPr>
          </a:p>
          <a:p>
            <a:pPr marL="3930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sz="3000" spc="-20" dirty="0">
                <a:solidFill>
                  <a:srgbClr val="FF0000"/>
                </a:solidFill>
                <a:latin typeface="Times New Roman"/>
                <a:cs typeface="Times New Roman"/>
              </a:rPr>
              <a:t>Without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replacement</a:t>
            </a:r>
            <a:r>
              <a:rPr sz="30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endParaRPr sz="3000">
              <a:latin typeface="Times New Roman"/>
              <a:cs typeface="Times New Roman"/>
            </a:endParaRPr>
          </a:p>
          <a:p>
            <a:pPr marL="722630" lvl="1" indent="-287020">
              <a:lnSpc>
                <a:spcPct val="100000"/>
              </a:lnSpc>
              <a:spcBef>
                <a:spcPts val="680"/>
              </a:spcBef>
              <a:buClr>
                <a:srgbClr val="EA1579"/>
              </a:buClr>
              <a:buSzPct val="89285"/>
              <a:buFont typeface="Wingdings"/>
              <a:buChar char=""/>
              <a:tabLst>
                <a:tab pos="722630" algn="l"/>
                <a:tab pos="723265" algn="l"/>
              </a:tabLst>
            </a:pP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Probability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775" b="1" spc="7" baseline="25525" dirty="0">
                <a:solidFill>
                  <a:srgbClr val="FFFFFF"/>
                </a:solidFill>
                <a:latin typeface="Times New Roman"/>
                <a:cs typeface="Times New Roman"/>
              </a:rPr>
              <a:t>st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draw:</a:t>
            </a:r>
            <a:r>
              <a:rPr sz="2800" b="1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1/N</a:t>
            </a:r>
            <a:endParaRPr sz="2800">
              <a:latin typeface="Times New Roman"/>
              <a:cs typeface="Times New Roman"/>
            </a:endParaRPr>
          </a:p>
          <a:p>
            <a:pPr marL="722630" lvl="1" indent="-287020">
              <a:lnSpc>
                <a:spcPct val="100000"/>
              </a:lnSpc>
              <a:spcBef>
                <a:spcPts val="755"/>
              </a:spcBef>
              <a:buClr>
                <a:srgbClr val="EA1579"/>
              </a:buClr>
              <a:buSzPct val="89062"/>
              <a:buFont typeface="Wingdings"/>
              <a:buChar char=""/>
              <a:tabLst>
                <a:tab pos="722630" algn="l"/>
                <a:tab pos="723265" algn="l"/>
                <a:tab pos="330644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3150" spc="22" baseline="25132" dirty="0">
                <a:solidFill>
                  <a:srgbClr val="FFFFFF"/>
                </a:solidFill>
                <a:latin typeface="Times New Roman"/>
                <a:cs typeface="Times New Roman"/>
              </a:rPr>
              <a:t>nd	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draw: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1/N-1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4600" y="1676400"/>
            <a:ext cx="259080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0528092"/>
      </p:ext>
    </p:extLst>
  </p:cSld>
  <p:clrMapOvr>
    <a:masterClrMapping/>
  </p:clrMapOvr>
  <p:transition spd="slow">
    <p:cover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1391" y="1688592"/>
            <a:ext cx="6888480" cy="4975860"/>
            <a:chOff x="1231391" y="1688592"/>
            <a:chExt cx="6888480" cy="4975860"/>
          </a:xfrm>
        </p:grpSpPr>
        <p:sp>
          <p:nvSpPr>
            <p:cNvPr id="3" name="object 3"/>
            <p:cNvSpPr/>
            <p:nvPr/>
          </p:nvSpPr>
          <p:spPr>
            <a:xfrm>
              <a:off x="1231391" y="1688592"/>
              <a:ext cx="6888480" cy="49758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399" y="1752600"/>
              <a:ext cx="6705600" cy="47929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6349" y="1733550"/>
              <a:ext cx="6743700" cy="4831080"/>
            </a:xfrm>
            <a:custGeom>
              <a:avLst/>
              <a:gdLst/>
              <a:ahLst/>
              <a:cxnLst/>
              <a:rect l="l" t="t" r="r" b="b"/>
              <a:pathLst>
                <a:path w="6743700" h="4831080">
                  <a:moveTo>
                    <a:pt x="0" y="4831080"/>
                  </a:moveTo>
                  <a:lnTo>
                    <a:pt x="6743700" y="4831080"/>
                  </a:lnTo>
                  <a:lnTo>
                    <a:pt x="6743700" y="0"/>
                  </a:lnTo>
                  <a:lnTo>
                    <a:pt x="0" y="0"/>
                  </a:lnTo>
                  <a:lnTo>
                    <a:pt x="0" y="48310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2361" y="534162"/>
            <a:ext cx="6629400" cy="990600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225425" rIns="0" bIns="0" rtlCol="0">
            <a:spAutoFit/>
          </a:bodyPr>
          <a:lstStyle/>
          <a:p>
            <a:pPr marL="537845">
              <a:lnSpc>
                <a:spcPct val="100000"/>
              </a:lnSpc>
              <a:spcBef>
                <a:spcPts val="1775"/>
              </a:spcBef>
            </a:pPr>
            <a:r>
              <a:rPr sz="3200" b="1" spc="-40" dirty="0">
                <a:solidFill>
                  <a:srgbClr val="000000"/>
                </a:solidFill>
                <a:latin typeface="Corbel"/>
                <a:cs typeface="Corbel"/>
              </a:rPr>
              <a:t>TABLE </a:t>
            </a:r>
            <a:r>
              <a:rPr sz="3200" b="1" dirty="0">
                <a:solidFill>
                  <a:srgbClr val="000000"/>
                </a:solidFill>
                <a:latin typeface="Corbel"/>
                <a:cs typeface="Corbel"/>
              </a:rPr>
              <a:t>OF RANDOM</a:t>
            </a:r>
            <a:r>
              <a:rPr sz="3200" b="1" spc="-12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orbel"/>
                <a:cs typeface="Corbel"/>
              </a:rPr>
              <a:t>NUMBERS</a:t>
            </a:r>
            <a:endParaRPr sz="320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78541174"/>
      </p:ext>
    </p:extLst>
  </p:cSld>
  <p:clrMapOvr>
    <a:masterClrMapping/>
  </p:clrMapOvr>
  <p:transition spd="slow">
    <p:cover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667448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90" dirty="0">
                <a:solidFill>
                  <a:srgbClr val="FFFF00"/>
                </a:solidFill>
              </a:rPr>
              <a:t>SIMPLE RANDOM</a:t>
            </a:r>
            <a:r>
              <a:rPr b="1" spc="-315" dirty="0">
                <a:solidFill>
                  <a:srgbClr val="FFFF00"/>
                </a:solidFill>
              </a:rPr>
              <a:t>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10653"/>
            <a:ext cx="7539355" cy="437515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3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Merits</a:t>
            </a:r>
            <a:endParaRPr sz="30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40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No personal</a:t>
            </a:r>
            <a:r>
              <a:rPr sz="2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bias.</a:t>
            </a:r>
            <a:endParaRPr sz="26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2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Sample more representative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population.</a:t>
            </a:r>
            <a:endParaRPr sz="2600">
              <a:latin typeface="Times New Roman"/>
              <a:cs typeface="Times New Roman"/>
            </a:endParaRPr>
          </a:p>
          <a:p>
            <a:pPr marL="684530" marR="5080" lvl="1" indent="-287020">
              <a:lnSpc>
                <a:spcPct val="100000"/>
              </a:lnSpc>
              <a:spcBef>
                <a:spcPts val="62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Accuracy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assessed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sampling errors</a:t>
            </a:r>
            <a:r>
              <a:rPr sz="2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follow  principals of</a:t>
            </a:r>
            <a:r>
              <a:rPr sz="2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chance.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EA1579"/>
              </a:buClr>
              <a:buFont typeface="Wingdings"/>
              <a:buChar char=""/>
            </a:pPr>
            <a:endParaRPr sz="385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Demerits</a:t>
            </a:r>
            <a:endParaRPr sz="30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40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Requires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completely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catalogued</a:t>
            </a:r>
            <a:r>
              <a:rPr sz="2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universe.</a:t>
            </a:r>
            <a:endParaRPr sz="26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2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  <a:tab pos="4625975" algn="l"/>
                <a:tab pos="6139180" algn="l"/>
              </a:tabLst>
            </a:pP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Cases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too widely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dispersed</a:t>
            </a:r>
            <a:r>
              <a:rPr sz="2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-	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time	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cost.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352957"/>
      </p:ext>
    </p:extLst>
  </p:cSld>
  <p:clrMapOvr>
    <a:masterClrMapping/>
  </p:clrMapOvr>
  <p:transition spd="slow">
    <p:cover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034019"/>
            <a:ext cx="77724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spc="-140" dirty="0">
                <a:solidFill>
                  <a:srgbClr val="FFFF00"/>
                </a:solidFill>
              </a:rPr>
              <a:t>STRATIFIED</a:t>
            </a:r>
            <a:r>
              <a:rPr b="1" spc="-254" dirty="0">
                <a:solidFill>
                  <a:srgbClr val="FFFF00"/>
                </a:solidFill>
              </a:rPr>
              <a:t> </a:t>
            </a:r>
            <a:r>
              <a:rPr b="1" spc="-90" dirty="0">
                <a:solidFill>
                  <a:srgbClr val="FFFF00"/>
                </a:solidFill>
              </a:rPr>
              <a:t>RANDOM 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2153539"/>
            <a:ext cx="6428105" cy="194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3655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Universe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is sub divided into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mutually  exclusive</a:t>
            </a:r>
            <a:r>
              <a:rPr sz="30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groups.</a:t>
            </a:r>
            <a:endParaRPr sz="3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70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simple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random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sample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is then</a:t>
            </a:r>
            <a:r>
              <a:rPr sz="30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chosen 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independently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from each</a:t>
            </a:r>
            <a:r>
              <a:rPr sz="3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group.</a:t>
            </a:r>
            <a:endParaRPr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5832945"/>
      </p:ext>
    </p:extLst>
  </p:cSld>
  <p:clrMapOvr>
    <a:masterClrMapping/>
  </p:clrMapOvr>
  <p:transition spd="slow">
    <p:cover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034019"/>
            <a:ext cx="77724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spc="-140" dirty="0">
                <a:solidFill>
                  <a:srgbClr val="FFFF00"/>
                </a:solidFill>
              </a:rPr>
              <a:t>STRATIFIED</a:t>
            </a:r>
            <a:r>
              <a:rPr b="1" spc="-254" dirty="0">
                <a:solidFill>
                  <a:srgbClr val="FFFF00"/>
                </a:solidFill>
              </a:rPr>
              <a:t> </a:t>
            </a:r>
            <a:r>
              <a:rPr b="1" spc="-90" dirty="0">
                <a:solidFill>
                  <a:srgbClr val="FFFF00"/>
                </a:solidFill>
              </a:rPr>
              <a:t>RANDOM 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10653"/>
            <a:ext cx="5138420" cy="20046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3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Issues involved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stratification</a:t>
            </a:r>
            <a:endParaRPr sz="30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40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Base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stratification</a:t>
            </a:r>
            <a:endParaRPr sz="26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2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Number of</a:t>
            </a:r>
            <a:r>
              <a:rPr sz="2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strata</a:t>
            </a:r>
            <a:endParaRPr sz="26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2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Sample size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within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strata.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8561" y="4496561"/>
            <a:ext cx="2667000" cy="533400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00"/>
              </a:spcBef>
            </a:pPr>
            <a:r>
              <a:rPr sz="1800" b="1" spc="-5" dirty="0">
                <a:latin typeface="Corbel"/>
                <a:cs typeface="Corbel"/>
              </a:rPr>
              <a:t>Sample size within</a:t>
            </a:r>
            <a:r>
              <a:rPr sz="1800" b="1" spc="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strata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1621" y="4394961"/>
            <a:ext cx="1297305" cy="412115"/>
          </a:xfrm>
          <a:custGeom>
            <a:avLst/>
            <a:gdLst/>
            <a:ahLst/>
            <a:cxnLst/>
            <a:rect l="l" t="t" r="r" b="b"/>
            <a:pathLst>
              <a:path w="1297304" h="412114">
                <a:moveTo>
                  <a:pt x="1260889" y="28699"/>
                </a:moveTo>
                <a:lnTo>
                  <a:pt x="0" y="399542"/>
                </a:lnTo>
                <a:lnTo>
                  <a:pt x="3555" y="411733"/>
                </a:lnTo>
                <a:lnTo>
                  <a:pt x="1264473" y="40883"/>
                </a:lnTo>
                <a:lnTo>
                  <a:pt x="1273134" y="31715"/>
                </a:lnTo>
                <a:lnTo>
                  <a:pt x="1260889" y="28699"/>
                </a:lnTo>
                <a:close/>
              </a:path>
              <a:path w="1297304" h="412114">
                <a:moveTo>
                  <a:pt x="1286895" y="22098"/>
                </a:moveTo>
                <a:lnTo>
                  <a:pt x="1283335" y="22098"/>
                </a:lnTo>
                <a:lnTo>
                  <a:pt x="1286890" y="34289"/>
                </a:lnTo>
                <a:lnTo>
                  <a:pt x="1264473" y="40883"/>
                </a:lnTo>
                <a:lnTo>
                  <a:pt x="1217549" y="90550"/>
                </a:lnTo>
                <a:lnTo>
                  <a:pt x="1217676" y="94487"/>
                </a:lnTo>
                <a:lnTo>
                  <a:pt x="1222755" y="99313"/>
                </a:lnTo>
                <a:lnTo>
                  <a:pt x="1226819" y="99187"/>
                </a:lnTo>
                <a:lnTo>
                  <a:pt x="1297177" y="24637"/>
                </a:lnTo>
                <a:lnTo>
                  <a:pt x="1286895" y="22098"/>
                </a:lnTo>
                <a:close/>
              </a:path>
              <a:path w="1297304" h="412114">
                <a:moveTo>
                  <a:pt x="1273134" y="31715"/>
                </a:moveTo>
                <a:lnTo>
                  <a:pt x="1264473" y="40883"/>
                </a:lnTo>
                <a:lnTo>
                  <a:pt x="1286890" y="34289"/>
                </a:lnTo>
                <a:lnTo>
                  <a:pt x="1283589" y="34289"/>
                </a:lnTo>
                <a:lnTo>
                  <a:pt x="1273134" y="31715"/>
                </a:lnTo>
                <a:close/>
              </a:path>
              <a:path w="1297304" h="412114">
                <a:moveTo>
                  <a:pt x="1280540" y="23875"/>
                </a:moveTo>
                <a:lnTo>
                  <a:pt x="1273134" y="31715"/>
                </a:lnTo>
                <a:lnTo>
                  <a:pt x="1283589" y="34289"/>
                </a:lnTo>
                <a:lnTo>
                  <a:pt x="1280540" y="23875"/>
                </a:lnTo>
                <a:close/>
              </a:path>
              <a:path w="1297304" h="412114">
                <a:moveTo>
                  <a:pt x="1283853" y="23875"/>
                </a:moveTo>
                <a:lnTo>
                  <a:pt x="1280540" y="23875"/>
                </a:lnTo>
                <a:lnTo>
                  <a:pt x="1283589" y="34289"/>
                </a:lnTo>
                <a:lnTo>
                  <a:pt x="1286890" y="34289"/>
                </a:lnTo>
                <a:lnTo>
                  <a:pt x="1283853" y="23875"/>
                </a:lnTo>
                <a:close/>
              </a:path>
              <a:path w="1297304" h="412114">
                <a:moveTo>
                  <a:pt x="1283335" y="22098"/>
                </a:moveTo>
                <a:lnTo>
                  <a:pt x="1260889" y="28699"/>
                </a:lnTo>
                <a:lnTo>
                  <a:pt x="1273134" y="31715"/>
                </a:lnTo>
                <a:lnTo>
                  <a:pt x="1280540" y="23875"/>
                </a:lnTo>
                <a:lnTo>
                  <a:pt x="1283853" y="23875"/>
                </a:lnTo>
                <a:lnTo>
                  <a:pt x="1283335" y="22098"/>
                </a:lnTo>
                <a:close/>
              </a:path>
              <a:path w="1297304" h="412114">
                <a:moveTo>
                  <a:pt x="1197610" y="0"/>
                </a:moveTo>
                <a:lnTo>
                  <a:pt x="1194180" y="2158"/>
                </a:lnTo>
                <a:lnTo>
                  <a:pt x="1193291" y="5461"/>
                </a:lnTo>
                <a:lnTo>
                  <a:pt x="1192402" y="8889"/>
                </a:lnTo>
                <a:lnTo>
                  <a:pt x="1194562" y="12318"/>
                </a:lnTo>
                <a:lnTo>
                  <a:pt x="1197990" y="13207"/>
                </a:lnTo>
                <a:lnTo>
                  <a:pt x="1260889" y="28699"/>
                </a:lnTo>
                <a:lnTo>
                  <a:pt x="1283335" y="22098"/>
                </a:lnTo>
                <a:lnTo>
                  <a:pt x="1286895" y="22098"/>
                </a:lnTo>
                <a:lnTo>
                  <a:pt x="1201039" y="888"/>
                </a:lnTo>
                <a:lnTo>
                  <a:pt x="1197610" y="0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1367" y="4870830"/>
            <a:ext cx="1374140" cy="484505"/>
          </a:xfrm>
          <a:custGeom>
            <a:avLst/>
            <a:gdLst/>
            <a:ahLst/>
            <a:cxnLst/>
            <a:rect l="l" t="t" r="r" b="b"/>
            <a:pathLst>
              <a:path w="1374139" h="484504">
                <a:moveTo>
                  <a:pt x="1337468" y="457802"/>
                </a:moveTo>
                <a:lnTo>
                  <a:pt x="1274064" y="471043"/>
                </a:lnTo>
                <a:lnTo>
                  <a:pt x="1270635" y="471805"/>
                </a:lnTo>
                <a:lnTo>
                  <a:pt x="1268476" y="475107"/>
                </a:lnTo>
                <a:lnTo>
                  <a:pt x="1269111" y="478536"/>
                </a:lnTo>
                <a:lnTo>
                  <a:pt x="1269873" y="481965"/>
                </a:lnTo>
                <a:lnTo>
                  <a:pt x="1273175" y="484251"/>
                </a:lnTo>
                <a:lnTo>
                  <a:pt x="1276604" y="483489"/>
                </a:lnTo>
                <a:lnTo>
                  <a:pt x="1363929" y="465201"/>
                </a:lnTo>
                <a:lnTo>
                  <a:pt x="1359662" y="465201"/>
                </a:lnTo>
                <a:lnTo>
                  <a:pt x="1337468" y="457802"/>
                </a:lnTo>
                <a:close/>
              </a:path>
              <a:path w="1374139" h="484504">
                <a:moveTo>
                  <a:pt x="1349790" y="455229"/>
                </a:moveTo>
                <a:lnTo>
                  <a:pt x="1337468" y="457802"/>
                </a:lnTo>
                <a:lnTo>
                  <a:pt x="1359662" y="465201"/>
                </a:lnTo>
                <a:lnTo>
                  <a:pt x="1360260" y="463423"/>
                </a:lnTo>
                <a:lnTo>
                  <a:pt x="1356995" y="463423"/>
                </a:lnTo>
                <a:lnTo>
                  <a:pt x="1349790" y="455229"/>
                </a:lnTo>
                <a:close/>
              </a:path>
              <a:path w="1374139" h="484504">
                <a:moveTo>
                  <a:pt x="1301877" y="385826"/>
                </a:moveTo>
                <a:lnTo>
                  <a:pt x="1296670" y="390525"/>
                </a:lnTo>
                <a:lnTo>
                  <a:pt x="1296416" y="394462"/>
                </a:lnTo>
                <a:lnTo>
                  <a:pt x="1298702" y="397129"/>
                </a:lnTo>
                <a:lnTo>
                  <a:pt x="1341409" y="445698"/>
                </a:lnTo>
                <a:lnTo>
                  <a:pt x="1363726" y="453136"/>
                </a:lnTo>
                <a:lnTo>
                  <a:pt x="1359662" y="465201"/>
                </a:lnTo>
                <a:lnTo>
                  <a:pt x="1363929" y="465201"/>
                </a:lnTo>
                <a:lnTo>
                  <a:pt x="1373632" y="463169"/>
                </a:lnTo>
                <a:lnTo>
                  <a:pt x="1308227" y="388747"/>
                </a:lnTo>
                <a:lnTo>
                  <a:pt x="1305941" y="386080"/>
                </a:lnTo>
                <a:lnTo>
                  <a:pt x="1301877" y="385826"/>
                </a:lnTo>
                <a:close/>
              </a:path>
              <a:path w="1374139" h="484504">
                <a:moveTo>
                  <a:pt x="1360424" y="453009"/>
                </a:moveTo>
                <a:lnTo>
                  <a:pt x="1349790" y="455229"/>
                </a:lnTo>
                <a:lnTo>
                  <a:pt x="1356995" y="463423"/>
                </a:lnTo>
                <a:lnTo>
                  <a:pt x="1360424" y="453009"/>
                </a:lnTo>
                <a:close/>
              </a:path>
              <a:path w="1374139" h="484504">
                <a:moveTo>
                  <a:pt x="1363344" y="453009"/>
                </a:moveTo>
                <a:lnTo>
                  <a:pt x="1360424" y="453009"/>
                </a:lnTo>
                <a:lnTo>
                  <a:pt x="1356995" y="463423"/>
                </a:lnTo>
                <a:lnTo>
                  <a:pt x="1360260" y="463423"/>
                </a:lnTo>
                <a:lnTo>
                  <a:pt x="1363726" y="453136"/>
                </a:lnTo>
                <a:lnTo>
                  <a:pt x="1363344" y="453009"/>
                </a:lnTo>
                <a:close/>
              </a:path>
              <a:path w="1374139" h="484504">
                <a:moveTo>
                  <a:pt x="4064" y="0"/>
                </a:moveTo>
                <a:lnTo>
                  <a:pt x="0" y="11938"/>
                </a:lnTo>
                <a:lnTo>
                  <a:pt x="1337468" y="457802"/>
                </a:lnTo>
                <a:lnTo>
                  <a:pt x="1349790" y="455229"/>
                </a:lnTo>
                <a:lnTo>
                  <a:pt x="1341409" y="445698"/>
                </a:lnTo>
                <a:lnTo>
                  <a:pt x="4064" y="0"/>
                </a:lnTo>
                <a:close/>
              </a:path>
              <a:path w="1374139" h="484504">
                <a:moveTo>
                  <a:pt x="1341409" y="445698"/>
                </a:moveTo>
                <a:lnTo>
                  <a:pt x="1349790" y="455229"/>
                </a:lnTo>
                <a:lnTo>
                  <a:pt x="1360424" y="453009"/>
                </a:lnTo>
                <a:lnTo>
                  <a:pt x="1363344" y="453009"/>
                </a:lnTo>
                <a:lnTo>
                  <a:pt x="1341409" y="445698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91961" y="4039361"/>
            <a:ext cx="2971800" cy="762000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98425" marR="91440" indent="764540">
              <a:lnSpc>
                <a:spcPct val="100000"/>
              </a:lnSpc>
              <a:spcBef>
                <a:spcPts val="720"/>
              </a:spcBef>
            </a:pPr>
            <a:r>
              <a:rPr sz="1800" b="1" spc="-5" dirty="0">
                <a:latin typeface="Corbel"/>
                <a:cs typeface="Corbel"/>
              </a:rPr>
              <a:t>Proportional  (proportion </a:t>
            </a:r>
            <a:r>
              <a:rPr sz="1800" b="1" dirty="0">
                <a:latin typeface="Corbel"/>
                <a:cs typeface="Corbel"/>
              </a:rPr>
              <a:t>in each</a:t>
            </a:r>
            <a:r>
              <a:rPr sz="1800" b="1" spc="-35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stratum)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1961" y="5182361"/>
            <a:ext cx="2971800" cy="838200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75895" marR="167640" indent="537845">
              <a:lnSpc>
                <a:spcPts val="2160"/>
              </a:lnSpc>
              <a:spcBef>
                <a:spcPts val="15"/>
              </a:spcBef>
            </a:pPr>
            <a:r>
              <a:rPr sz="1800" b="1" spc="-5" dirty="0">
                <a:latin typeface="Corbel"/>
                <a:cs typeface="Corbel"/>
              </a:rPr>
              <a:t>Disproportional  </a:t>
            </a:r>
            <a:r>
              <a:rPr sz="1800" b="1" spc="-10" dirty="0">
                <a:latin typeface="Corbel"/>
                <a:cs typeface="Corbel"/>
              </a:rPr>
              <a:t>(equal </a:t>
            </a:r>
            <a:r>
              <a:rPr sz="1800" b="1" dirty="0">
                <a:latin typeface="Corbel"/>
                <a:cs typeface="Corbel"/>
              </a:rPr>
              <a:t>no. in each</a:t>
            </a:r>
            <a:r>
              <a:rPr sz="1800" b="1" spc="-6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stratum)</a:t>
            </a:r>
            <a:endParaRPr sz="180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81351999"/>
      </p:ext>
    </p:extLst>
  </p:cSld>
  <p:clrMapOvr>
    <a:masterClrMapping/>
  </p:clrMapOvr>
  <p:transition spd="slow">
    <p:cover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4044" y="3133344"/>
            <a:ext cx="457200" cy="376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7735" y="3133344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6444" y="3758184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3133344"/>
            <a:ext cx="303275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3758184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2035" y="2691383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3103" y="2724911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3127" y="3425952"/>
            <a:ext cx="304800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4895" y="3509771"/>
            <a:ext cx="303275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1644" y="3777996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84276" y="3777996"/>
            <a:ext cx="1367155" cy="733425"/>
            <a:chOff x="684276" y="3777996"/>
            <a:chExt cx="1367155" cy="733425"/>
          </a:xfrm>
        </p:grpSpPr>
        <p:sp>
          <p:nvSpPr>
            <p:cNvPr id="13" name="object 13"/>
            <p:cNvSpPr/>
            <p:nvPr/>
          </p:nvSpPr>
          <p:spPr>
            <a:xfrm>
              <a:off x="1575815" y="3777996"/>
              <a:ext cx="304799" cy="376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6504" y="4134612"/>
              <a:ext cx="304800" cy="376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4276" y="4134612"/>
              <a:ext cx="886968" cy="3764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31876" y="3133344"/>
            <a:ext cx="304799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400" y="3425952"/>
            <a:ext cx="303275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80616" y="3802379"/>
            <a:ext cx="304800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800" y="2945892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3476" y="4229100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234439" y="3401567"/>
            <a:ext cx="646430" cy="391795"/>
            <a:chOff x="1234439" y="3401567"/>
            <a:chExt cx="646430" cy="391795"/>
          </a:xfrm>
        </p:grpSpPr>
        <p:sp>
          <p:nvSpPr>
            <p:cNvPr id="22" name="object 22"/>
            <p:cNvSpPr/>
            <p:nvPr/>
          </p:nvSpPr>
          <p:spPr>
            <a:xfrm>
              <a:off x="1575815" y="3401567"/>
              <a:ext cx="304799" cy="3764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34439" y="3416807"/>
              <a:ext cx="304800" cy="376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441703" y="2903220"/>
            <a:ext cx="304799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444" y="2715767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9683" y="2724911"/>
            <a:ext cx="303275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08760" y="4191000"/>
            <a:ext cx="303276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2336" y="4134611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338327" y="3322320"/>
            <a:ext cx="334010" cy="751840"/>
            <a:chOff x="338327" y="3322320"/>
            <a:chExt cx="334010" cy="751840"/>
          </a:xfrm>
        </p:grpSpPr>
        <p:sp>
          <p:nvSpPr>
            <p:cNvPr id="30" name="object 30"/>
            <p:cNvSpPr/>
            <p:nvPr/>
          </p:nvSpPr>
          <p:spPr>
            <a:xfrm>
              <a:off x="367283" y="3697224"/>
              <a:ext cx="304800" cy="376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8327" y="3322320"/>
              <a:ext cx="304800" cy="3749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54736" y="4338828"/>
            <a:ext cx="551815" cy="388620"/>
            <a:chOff x="554736" y="4338828"/>
            <a:chExt cx="551815" cy="388620"/>
          </a:xfrm>
        </p:grpSpPr>
        <p:sp>
          <p:nvSpPr>
            <p:cNvPr id="33" name="object 33"/>
            <p:cNvSpPr/>
            <p:nvPr/>
          </p:nvSpPr>
          <p:spPr>
            <a:xfrm>
              <a:off x="801624" y="4351020"/>
              <a:ext cx="304800" cy="376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4736" y="4338828"/>
              <a:ext cx="304800" cy="3764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967739" y="2967227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03476" y="3092195"/>
            <a:ext cx="304800" cy="374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87552" y="4367784"/>
            <a:ext cx="304800" cy="3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1344167" y="4401311"/>
            <a:ext cx="620395" cy="388620"/>
            <a:chOff x="1344167" y="4401311"/>
            <a:chExt cx="620395" cy="388620"/>
          </a:xfrm>
        </p:grpSpPr>
        <p:sp>
          <p:nvSpPr>
            <p:cNvPr id="39" name="object 39"/>
            <p:cNvSpPr/>
            <p:nvPr/>
          </p:nvSpPr>
          <p:spPr>
            <a:xfrm>
              <a:off x="1344167" y="4401311"/>
              <a:ext cx="304800" cy="376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59635" y="4413503"/>
              <a:ext cx="304800" cy="3764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393191" y="2667000"/>
            <a:ext cx="1746885" cy="1932939"/>
            <a:chOff x="393191" y="2667000"/>
            <a:chExt cx="1746885" cy="1932939"/>
          </a:xfrm>
        </p:grpSpPr>
        <p:sp>
          <p:nvSpPr>
            <p:cNvPr id="42" name="object 42"/>
            <p:cNvSpPr/>
            <p:nvPr/>
          </p:nvSpPr>
          <p:spPr>
            <a:xfrm>
              <a:off x="1479803" y="2667000"/>
              <a:ext cx="304799" cy="376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3097" y="2913125"/>
              <a:ext cx="1727200" cy="1676400"/>
            </a:xfrm>
            <a:custGeom>
              <a:avLst/>
              <a:gdLst/>
              <a:ahLst/>
              <a:cxnLst/>
              <a:rect l="l" t="t" r="r" b="b"/>
              <a:pathLst>
                <a:path w="1727200" h="1676400">
                  <a:moveTo>
                    <a:pt x="0" y="1676400"/>
                  </a:moveTo>
                  <a:lnTo>
                    <a:pt x="1726692" y="1676400"/>
                  </a:lnTo>
                  <a:lnTo>
                    <a:pt x="1726692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868160" y="2674366"/>
            <a:ext cx="2689607" cy="2720975"/>
            <a:chOff x="5466588" y="2674366"/>
            <a:chExt cx="3091180" cy="2720975"/>
          </a:xfrm>
        </p:grpSpPr>
        <p:sp>
          <p:nvSpPr>
            <p:cNvPr id="45" name="object 45"/>
            <p:cNvSpPr/>
            <p:nvPr/>
          </p:nvSpPr>
          <p:spPr>
            <a:xfrm>
              <a:off x="6805422" y="2896362"/>
              <a:ext cx="1728470" cy="1676400"/>
            </a:xfrm>
            <a:custGeom>
              <a:avLst/>
              <a:gdLst/>
              <a:ahLst/>
              <a:cxnLst/>
              <a:rect l="l" t="t" r="r" b="b"/>
              <a:pathLst>
                <a:path w="1728470" h="1676400">
                  <a:moveTo>
                    <a:pt x="0" y="1676400"/>
                  </a:moveTo>
                  <a:lnTo>
                    <a:pt x="1728216" y="1676400"/>
                  </a:lnTo>
                  <a:lnTo>
                    <a:pt x="1728216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07936" y="3785616"/>
              <a:ext cx="304800" cy="3764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712964" y="2956560"/>
              <a:ext cx="303275" cy="373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927848" y="3357372"/>
              <a:ext cx="304800" cy="376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61504" y="3805427"/>
              <a:ext cx="303275" cy="3749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75676" y="3805427"/>
              <a:ext cx="303275" cy="3749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53983" y="3476244"/>
              <a:ext cx="303275" cy="373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41692" y="2854452"/>
              <a:ext cx="304800" cy="376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65620" y="3726180"/>
              <a:ext cx="304800" cy="373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57060" y="4186427"/>
              <a:ext cx="303275" cy="373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57872" y="4229100"/>
              <a:ext cx="304800" cy="3749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44027" y="4207763"/>
              <a:ext cx="303275" cy="373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232648" y="4052316"/>
              <a:ext cx="303275" cy="3749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71360" y="2906268"/>
              <a:ext cx="303275" cy="3749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66560" y="3049524"/>
              <a:ext cx="303275" cy="3749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43927" y="3357372"/>
              <a:ext cx="303275" cy="3749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618476" y="3386328"/>
              <a:ext cx="303275" cy="3749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76160" y="3326892"/>
              <a:ext cx="303275" cy="373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180832" y="2950464"/>
              <a:ext cx="304800" cy="373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466588" y="2674365"/>
              <a:ext cx="1339215" cy="2720975"/>
            </a:xfrm>
            <a:custGeom>
              <a:avLst/>
              <a:gdLst/>
              <a:ahLst/>
              <a:cxnLst/>
              <a:rect l="l" t="t" r="r" b="b"/>
              <a:pathLst>
                <a:path w="1339215" h="2720975">
                  <a:moveTo>
                    <a:pt x="596900" y="53594"/>
                  </a:moveTo>
                  <a:lnTo>
                    <a:pt x="596646" y="42672"/>
                  </a:lnTo>
                  <a:lnTo>
                    <a:pt x="595376" y="37465"/>
                  </a:lnTo>
                  <a:lnTo>
                    <a:pt x="592836" y="32512"/>
                  </a:lnTo>
                  <a:lnTo>
                    <a:pt x="590423" y="27559"/>
                  </a:lnTo>
                  <a:lnTo>
                    <a:pt x="586740" y="22860"/>
                  </a:lnTo>
                  <a:lnTo>
                    <a:pt x="577215" y="14351"/>
                  </a:lnTo>
                  <a:lnTo>
                    <a:pt x="571246" y="10668"/>
                  </a:lnTo>
                  <a:lnTo>
                    <a:pt x="564261" y="7874"/>
                  </a:lnTo>
                  <a:lnTo>
                    <a:pt x="557022" y="4826"/>
                  </a:lnTo>
                  <a:lnTo>
                    <a:pt x="550418" y="2794"/>
                  </a:lnTo>
                  <a:lnTo>
                    <a:pt x="538734" y="762"/>
                  </a:lnTo>
                  <a:lnTo>
                    <a:pt x="533273" y="127"/>
                  </a:lnTo>
                  <a:lnTo>
                    <a:pt x="528066" y="0"/>
                  </a:lnTo>
                  <a:lnTo>
                    <a:pt x="519303" y="21209"/>
                  </a:lnTo>
                  <a:lnTo>
                    <a:pt x="524764" y="21209"/>
                  </a:lnTo>
                  <a:lnTo>
                    <a:pt x="530225" y="21717"/>
                  </a:lnTo>
                  <a:lnTo>
                    <a:pt x="566928" y="37973"/>
                  </a:lnTo>
                  <a:lnTo>
                    <a:pt x="569976" y="48260"/>
                  </a:lnTo>
                  <a:lnTo>
                    <a:pt x="569468" y="51308"/>
                  </a:lnTo>
                  <a:lnTo>
                    <a:pt x="552323" y="69088"/>
                  </a:lnTo>
                  <a:lnTo>
                    <a:pt x="545465" y="69088"/>
                  </a:lnTo>
                  <a:lnTo>
                    <a:pt x="543052" y="68707"/>
                  </a:lnTo>
                  <a:lnTo>
                    <a:pt x="540385" y="67945"/>
                  </a:lnTo>
                  <a:lnTo>
                    <a:pt x="537845" y="67310"/>
                  </a:lnTo>
                  <a:lnTo>
                    <a:pt x="534924" y="66294"/>
                  </a:lnTo>
                  <a:lnTo>
                    <a:pt x="531749" y="64897"/>
                  </a:lnTo>
                  <a:lnTo>
                    <a:pt x="520827" y="60452"/>
                  </a:lnTo>
                  <a:lnTo>
                    <a:pt x="512318" y="81153"/>
                  </a:lnTo>
                  <a:lnTo>
                    <a:pt x="528320" y="87884"/>
                  </a:lnTo>
                  <a:lnTo>
                    <a:pt x="531622" y="89154"/>
                  </a:lnTo>
                  <a:lnTo>
                    <a:pt x="534289" y="90424"/>
                  </a:lnTo>
                  <a:lnTo>
                    <a:pt x="538607" y="92964"/>
                  </a:lnTo>
                  <a:lnTo>
                    <a:pt x="540512" y="94361"/>
                  </a:lnTo>
                  <a:lnTo>
                    <a:pt x="541909" y="95885"/>
                  </a:lnTo>
                  <a:lnTo>
                    <a:pt x="544830" y="98806"/>
                  </a:lnTo>
                  <a:lnTo>
                    <a:pt x="546608" y="102235"/>
                  </a:lnTo>
                  <a:lnTo>
                    <a:pt x="547878" y="109728"/>
                  </a:lnTo>
                  <a:lnTo>
                    <a:pt x="547370" y="113919"/>
                  </a:lnTo>
                  <a:lnTo>
                    <a:pt x="545465" y="118364"/>
                  </a:lnTo>
                  <a:lnTo>
                    <a:pt x="544195" y="121539"/>
                  </a:lnTo>
                  <a:lnTo>
                    <a:pt x="542417" y="124206"/>
                  </a:lnTo>
                  <a:lnTo>
                    <a:pt x="540258" y="126619"/>
                  </a:lnTo>
                  <a:lnTo>
                    <a:pt x="538226" y="129032"/>
                  </a:lnTo>
                  <a:lnTo>
                    <a:pt x="535559" y="130810"/>
                  </a:lnTo>
                  <a:lnTo>
                    <a:pt x="529209" y="133096"/>
                  </a:lnTo>
                  <a:lnTo>
                    <a:pt x="525653" y="133477"/>
                  </a:lnTo>
                  <a:lnTo>
                    <a:pt x="517271" y="132969"/>
                  </a:lnTo>
                  <a:lnTo>
                    <a:pt x="482981" y="114173"/>
                  </a:lnTo>
                  <a:lnTo>
                    <a:pt x="479933" y="110871"/>
                  </a:lnTo>
                  <a:lnTo>
                    <a:pt x="471170" y="132080"/>
                  </a:lnTo>
                  <a:lnTo>
                    <a:pt x="472821" y="133985"/>
                  </a:lnTo>
                  <a:lnTo>
                    <a:pt x="474853" y="135890"/>
                  </a:lnTo>
                  <a:lnTo>
                    <a:pt x="477139" y="137668"/>
                  </a:lnTo>
                  <a:lnTo>
                    <a:pt x="479298" y="139446"/>
                  </a:lnTo>
                  <a:lnTo>
                    <a:pt x="481711" y="141224"/>
                  </a:lnTo>
                  <a:lnTo>
                    <a:pt x="486791" y="144526"/>
                  </a:lnTo>
                  <a:lnTo>
                    <a:pt x="489331" y="146050"/>
                  </a:lnTo>
                  <a:lnTo>
                    <a:pt x="491998" y="147320"/>
                  </a:lnTo>
                  <a:lnTo>
                    <a:pt x="494665" y="148717"/>
                  </a:lnTo>
                  <a:lnTo>
                    <a:pt x="531749" y="158115"/>
                  </a:lnTo>
                  <a:lnTo>
                    <a:pt x="538480" y="157480"/>
                  </a:lnTo>
                  <a:lnTo>
                    <a:pt x="568858" y="133477"/>
                  </a:lnTo>
                  <a:lnTo>
                    <a:pt x="570865" y="128651"/>
                  </a:lnTo>
                  <a:lnTo>
                    <a:pt x="572516" y="124460"/>
                  </a:lnTo>
                  <a:lnTo>
                    <a:pt x="573532" y="120523"/>
                  </a:lnTo>
                  <a:lnTo>
                    <a:pt x="573786" y="116713"/>
                  </a:lnTo>
                  <a:lnTo>
                    <a:pt x="574167" y="112776"/>
                  </a:lnTo>
                  <a:lnTo>
                    <a:pt x="561721" y="88138"/>
                  </a:lnTo>
                  <a:lnTo>
                    <a:pt x="561848" y="87757"/>
                  </a:lnTo>
                  <a:lnTo>
                    <a:pt x="569722" y="87376"/>
                  </a:lnTo>
                  <a:lnTo>
                    <a:pt x="576326" y="85090"/>
                  </a:lnTo>
                  <a:lnTo>
                    <a:pt x="581533" y="80899"/>
                  </a:lnTo>
                  <a:lnTo>
                    <a:pt x="586867" y="76708"/>
                  </a:lnTo>
                  <a:lnTo>
                    <a:pt x="590931" y="71120"/>
                  </a:lnTo>
                  <a:lnTo>
                    <a:pt x="591743" y="69088"/>
                  </a:lnTo>
                  <a:lnTo>
                    <a:pt x="593725" y="64135"/>
                  </a:lnTo>
                  <a:lnTo>
                    <a:pt x="595884" y="58928"/>
                  </a:lnTo>
                  <a:lnTo>
                    <a:pt x="596900" y="53594"/>
                  </a:lnTo>
                  <a:close/>
                </a:path>
                <a:path w="1339215" h="2720975">
                  <a:moveTo>
                    <a:pt x="710184" y="97536"/>
                  </a:moveTo>
                  <a:lnTo>
                    <a:pt x="709396" y="90766"/>
                  </a:lnTo>
                  <a:lnTo>
                    <a:pt x="705358" y="78105"/>
                  </a:lnTo>
                  <a:lnTo>
                    <a:pt x="701929" y="72390"/>
                  </a:lnTo>
                  <a:lnTo>
                    <a:pt x="701319" y="71755"/>
                  </a:lnTo>
                  <a:lnTo>
                    <a:pt x="697103" y="67310"/>
                  </a:lnTo>
                  <a:lnTo>
                    <a:pt x="692277" y="62103"/>
                  </a:lnTo>
                  <a:lnTo>
                    <a:pt x="685800" y="58039"/>
                  </a:lnTo>
                  <a:lnTo>
                    <a:pt x="683488" y="57061"/>
                  </a:lnTo>
                  <a:lnTo>
                    <a:pt x="683488" y="95770"/>
                  </a:lnTo>
                  <a:lnTo>
                    <a:pt x="683031" y="102069"/>
                  </a:lnTo>
                  <a:lnTo>
                    <a:pt x="663067" y="138176"/>
                  </a:lnTo>
                  <a:lnTo>
                    <a:pt x="650240" y="142748"/>
                  </a:lnTo>
                  <a:lnTo>
                    <a:pt x="643001" y="139827"/>
                  </a:lnTo>
                  <a:lnTo>
                    <a:pt x="635635" y="136779"/>
                  </a:lnTo>
                  <a:lnTo>
                    <a:pt x="631317" y="131699"/>
                  </a:lnTo>
                  <a:lnTo>
                    <a:pt x="629666" y="124460"/>
                  </a:lnTo>
                  <a:lnTo>
                    <a:pt x="629069" y="118745"/>
                  </a:lnTo>
                  <a:lnTo>
                    <a:pt x="629564" y="112445"/>
                  </a:lnTo>
                  <a:lnTo>
                    <a:pt x="649605" y="76327"/>
                  </a:lnTo>
                  <a:lnTo>
                    <a:pt x="662432" y="71755"/>
                  </a:lnTo>
                  <a:lnTo>
                    <a:pt x="669798" y="74803"/>
                  </a:lnTo>
                  <a:lnTo>
                    <a:pt x="677037" y="77724"/>
                  </a:lnTo>
                  <a:lnTo>
                    <a:pt x="681355" y="82804"/>
                  </a:lnTo>
                  <a:lnTo>
                    <a:pt x="682879" y="90043"/>
                  </a:lnTo>
                  <a:lnTo>
                    <a:pt x="683488" y="95770"/>
                  </a:lnTo>
                  <a:lnTo>
                    <a:pt x="683488" y="57061"/>
                  </a:lnTo>
                  <a:lnTo>
                    <a:pt x="678053" y="54737"/>
                  </a:lnTo>
                  <a:lnTo>
                    <a:pt x="670306" y="51562"/>
                  </a:lnTo>
                  <a:lnTo>
                    <a:pt x="662940" y="50038"/>
                  </a:lnTo>
                  <a:lnTo>
                    <a:pt x="648970" y="50546"/>
                  </a:lnTo>
                  <a:lnTo>
                    <a:pt x="615569" y="73533"/>
                  </a:lnTo>
                  <a:lnTo>
                    <a:pt x="602615" y="116967"/>
                  </a:lnTo>
                  <a:lnTo>
                    <a:pt x="603377" y="123825"/>
                  </a:lnTo>
                  <a:lnTo>
                    <a:pt x="607695" y="136525"/>
                  </a:lnTo>
                  <a:lnTo>
                    <a:pt x="611124" y="142240"/>
                  </a:lnTo>
                  <a:lnTo>
                    <a:pt x="615950" y="147320"/>
                  </a:lnTo>
                  <a:lnTo>
                    <a:pt x="620776" y="152527"/>
                  </a:lnTo>
                  <a:lnTo>
                    <a:pt x="626999" y="156591"/>
                  </a:lnTo>
                  <a:lnTo>
                    <a:pt x="634746" y="159766"/>
                  </a:lnTo>
                  <a:lnTo>
                    <a:pt x="642493" y="163068"/>
                  </a:lnTo>
                  <a:lnTo>
                    <a:pt x="649986" y="164592"/>
                  </a:lnTo>
                  <a:lnTo>
                    <a:pt x="664083" y="164084"/>
                  </a:lnTo>
                  <a:lnTo>
                    <a:pt x="670560" y="162433"/>
                  </a:lnTo>
                  <a:lnTo>
                    <a:pt x="682498" y="156337"/>
                  </a:lnTo>
                  <a:lnTo>
                    <a:pt x="687705" y="152019"/>
                  </a:lnTo>
                  <a:lnTo>
                    <a:pt x="692404" y="146558"/>
                  </a:lnTo>
                  <a:lnTo>
                    <a:pt x="695604" y="142748"/>
                  </a:lnTo>
                  <a:lnTo>
                    <a:pt x="697103" y="140970"/>
                  </a:lnTo>
                  <a:lnTo>
                    <a:pt x="709549" y="104775"/>
                  </a:lnTo>
                  <a:lnTo>
                    <a:pt x="710184" y="97536"/>
                  </a:lnTo>
                  <a:close/>
                </a:path>
                <a:path w="1339215" h="2720975">
                  <a:moveTo>
                    <a:pt x="810133" y="2540508"/>
                  </a:moveTo>
                  <a:lnTo>
                    <a:pt x="808736" y="2534158"/>
                  </a:lnTo>
                  <a:lnTo>
                    <a:pt x="807466" y="2527808"/>
                  </a:lnTo>
                  <a:lnTo>
                    <a:pt x="804672" y="2521458"/>
                  </a:lnTo>
                  <a:lnTo>
                    <a:pt x="800608" y="2516378"/>
                  </a:lnTo>
                  <a:lnTo>
                    <a:pt x="798068" y="2512568"/>
                  </a:lnTo>
                  <a:lnTo>
                    <a:pt x="795274" y="2508758"/>
                  </a:lnTo>
                  <a:lnTo>
                    <a:pt x="792226" y="2506218"/>
                  </a:lnTo>
                  <a:lnTo>
                    <a:pt x="789178" y="2504948"/>
                  </a:lnTo>
                  <a:lnTo>
                    <a:pt x="786003" y="2502408"/>
                  </a:lnTo>
                  <a:lnTo>
                    <a:pt x="782574" y="2501138"/>
                  </a:lnTo>
                  <a:lnTo>
                    <a:pt x="779272" y="2499868"/>
                  </a:lnTo>
                  <a:lnTo>
                    <a:pt x="765175" y="2499868"/>
                  </a:lnTo>
                  <a:lnTo>
                    <a:pt x="761746" y="2501138"/>
                  </a:lnTo>
                  <a:lnTo>
                    <a:pt x="761492" y="2501138"/>
                  </a:lnTo>
                  <a:lnTo>
                    <a:pt x="765556" y="2493518"/>
                  </a:lnTo>
                  <a:lnTo>
                    <a:pt x="767334" y="2487168"/>
                  </a:lnTo>
                  <a:lnTo>
                    <a:pt x="766064" y="2473198"/>
                  </a:lnTo>
                  <a:lnTo>
                    <a:pt x="764616" y="2469388"/>
                  </a:lnTo>
                  <a:lnTo>
                    <a:pt x="763651" y="2466848"/>
                  </a:lnTo>
                  <a:lnTo>
                    <a:pt x="727075" y="2443988"/>
                  </a:lnTo>
                  <a:lnTo>
                    <a:pt x="721106" y="2443988"/>
                  </a:lnTo>
                  <a:lnTo>
                    <a:pt x="708660" y="2447798"/>
                  </a:lnTo>
                  <a:lnTo>
                    <a:pt x="702437" y="2450338"/>
                  </a:lnTo>
                  <a:lnTo>
                    <a:pt x="696214" y="2454148"/>
                  </a:lnTo>
                  <a:lnTo>
                    <a:pt x="689737" y="2459228"/>
                  </a:lnTo>
                  <a:lnTo>
                    <a:pt x="684403" y="2463038"/>
                  </a:lnTo>
                  <a:lnTo>
                    <a:pt x="676275" y="2471928"/>
                  </a:lnTo>
                  <a:lnTo>
                    <a:pt x="672719" y="2475738"/>
                  </a:lnTo>
                  <a:lnTo>
                    <a:pt x="669798" y="2480818"/>
                  </a:lnTo>
                  <a:lnTo>
                    <a:pt x="682625" y="2499868"/>
                  </a:lnTo>
                  <a:lnTo>
                    <a:pt x="685673" y="2494788"/>
                  </a:lnTo>
                  <a:lnTo>
                    <a:pt x="688975" y="2490978"/>
                  </a:lnTo>
                  <a:lnTo>
                    <a:pt x="696468" y="2482088"/>
                  </a:lnTo>
                  <a:lnTo>
                    <a:pt x="700913" y="2479548"/>
                  </a:lnTo>
                  <a:lnTo>
                    <a:pt x="705993" y="2475738"/>
                  </a:lnTo>
                  <a:lnTo>
                    <a:pt x="708533" y="2473198"/>
                  </a:lnTo>
                  <a:lnTo>
                    <a:pt x="711327" y="2471928"/>
                  </a:lnTo>
                  <a:lnTo>
                    <a:pt x="714248" y="2470658"/>
                  </a:lnTo>
                  <a:lnTo>
                    <a:pt x="717296" y="2469388"/>
                  </a:lnTo>
                  <a:lnTo>
                    <a:pt x="728218" y="2469388"/>
                  </a:lnTo>
                  <a:lnTo>
                    <a:pt x="730631" y="2470658"/>
                  </a:lnTo>
                  <a:lnTo>
                    <a:pt x="733171" y="2471928"/>
                  </a:lnTo>
                  <a:lnTo>
                    <a:pt x="741934" y="2494788"/>
                  </a:lnTo>
                  <a:lnTo>
                    <a:pt x="740791" y="2498598"/>
                  </a:lnTo>
                  <a:lnTo>
                    <a:pt x="738251" y="2502408"/>
                  </a:lnTo>
                  <a:lnTo>
                    <a:pt x="736854" y="2503678"/>
                  </a:lnTo>
                  <a:lnTo>
                    <a:pt x="735203" y="2506218"/>
                  </a:lnTo>
                  <a:lnTo>
                    <a:pt x="731139" y="2510028"/>
                  </a:lnTo>
                  <a:lnTo>
                    <a:pt x="728726" y="2511298"/>
                  </a:lnTo>
                  <a:lnTo>
                    <a:pt x="716153" y="2520188"/>
                  </a:lnTo>
                  <a:lnTo>
                    <a:pt x="728726" y="2537968"/>
                  </a:lnTo>
                  <a:lnTo>
                    <a:pt x="743204" y="2529078"/>
                  </a:lnTo>
                  <a:lnTo>
                    <a:pt x="745998" y="2526538"/>
                  </a:lnTo>
                  <a:lnTo>
                    <a:pt x="748665" y="2525268"/>
                  </a:lnTo>
                  <a:lnTo>
                    <a:pt x="750824" y="2523998"/>
                  </a:lnTo>
                  <a:lnTo>
                    <a:pt x="753110" y="2522728"/>
                  </a:lnTo>
                  <a:lnTo>
                    <a:pt x="755269" y="2522728"/>
                  </a:lnTo>
                  <a:lnTo>
                    <a:pt x="757301" y="2521458"/>
                  </a:lnTo>
                  <a:lnTo>
                    <a:pt x="765175" y="2521458"/>
                  </a:lnTo>
                  <a:lnTo>
                    <a:pt x="768731" y="2522728"/>
                  </a:lnTo>
                  <a:lnTo>
                    <a:pt x="782066" y="2540508"/>
                  </a:lnTo>
                  <a:lnTo>
                    <a:pt x="782955" y="2543048"/>
                  </a:lnTo>
                  <a:lnTo>
                    <a:pt x="782955" y="2546858"/>
                  </a:lnTo>
                  <a:lnTo>
                    <a:pt x="782193" y="2549398"/>
                  </a:lnTo>
                  <a:lnTo>
                    <a:pt x="781431" y="2553208"/>
                  </a:lnTo>
                  <a:lnTo>
                    <a:pt x="779780" y="2555748"/>
                  </a:lnTo>
                  <a:lnTo>
                    <a:pt x="774700" y="2563368"/>
                  </a:lnTo>
                  <a:lnTo>
                    <a:pt x="771017" y="2565908"/>
                  </a:lnTo>
                  <a:lnTo>
                    <a:pt x="766191" y="2569718"/>
                  </a:lnTo>
                  <a:lnTo>
                    <a:pt x="760857" y="2573528"/>
                  </a:lnTo>
                  <a:lnTo>
                    <a:pt x="755650" y="2576068"/>
                  </a:lnTo>
                  <a:lnTo>
                    <a:pt x="750316" y="2577338"/>
                  </a:lnTo>
                  <a:lnTo>
                    <a:pt x="745109" y="2579878"/>
                  </a:lnTo>
                  <a:lnTo>
                    <a:pt x="740156" y="2581148"/>
                  </a:lnTo>
                  <a:lnTo>
                    <a:pt x="735584" y="2581148"/>
                  </a:lnTo>
                  <a:lnTo>
                    <a:pt x="748538" y="2600198"/>
                  </a:lnTo>
                  <a:lnTo>
                    <a:pt x="753745" y="2600198"/>
                  </a:lnTo>
                  <a:lnTo>
                    <a:pt x="756412" y="2598928"/>
                  </a:lnTo>
                  <a:lnTo>
                    <a:pt x="759206" y="2597658"/>
                  </a:lnTo>
                  <a:lnTo>
                    <a:pt x="762000" y="2597658"/>
                  </a:lnTo>
                  <a:lnTo>
                    <a:pt x="764794" y="2596388"/>
                  </a:lnTo>
                  <a:lnTo>
                    <a:pt x="770128" y="2593848"/>
                  </a:lnTo>
                  <a:lnTo>
                    <a:pt x="772795" y="2591308"/>
                  </a:lnTo>
                  <a:lnTo>
                    <a:pt x="775335" y="2590038"/>
                  </a:lnTo>
                  <a:lnTo>
                    <a:pt x="777748" y="2588768"/>
                  </a:lnTo>
                  <a:lnTo>
                    <a:pt x="780034" y="2587498"/>
                  </a:lnTo>
                  <a:lnTo>
                    <a:pt x="785647" y="2583688"/>
                  </a:lnTo>
                  <a:lnTo>
                    <a:pt x="790676" y="2578608"/>
                  </a:lnTo>
                  <a:lnTo>
                    <a:pt x="795121" y="2574798"/>
                  </a:lnTo>
                  <a:lnTo>
                    <a:pt x="810006" y="2546858"/>
                  </a:lnTo>
                  <a:lnTo>
                    <a:pt x="810133" y="2540508"/>
                  </a:lnTo>
                  <a:close/>
                </a:path>
                <a:path w="1339215" h="2720975">
                  <a:moveTo>
                    <a:pt x="818642" y="142367"/>
                  </a:moveTo>
                  <a:lnTo>
                    <a:pt x="809777" y="116459"/>
                  </a:lnTo>
                  <a:lnTo>
                    <a:pt x="800735" y="106934"/>
                  </a:lnTo>
                  <a:lnTo>
                    <a:pt x="794385" y="102743"/>
                  </a:lnTo>
                  <a:lnTo>
                    <a:pt x="792048" y="101777"/>
                  </a:lnTo>
                  <a:lnTo>
                    <a:pt x="792048" y="140474"/>
                  </a:lnTo>
                  <a:lnTo>
                    <a:pt x="791552" y="146786"/>
                  </a:lnTo>
                  <a:lnTo>
                    <a:pt x="771525" y="183007"/>
                  </a:lnTo>
                  <a:lnTo>
                    <a:pt x="758698" y="187452"/>
                  </a:lnTo>
                  <a:lnTo>
                    <a:pt x="751459" y="184531"/>
                  </a:lnTo>
                  <a:lnTo>
                    <a:pt x="744220" y="181483"/>
                  </a:lnTo>
                  <a:lnTo>
                    <a:pt x="739775" y="176403"/>
                  </a:lnTo>
                  <a:lnTo>
                    <a:pt x="738251" y="169164"/>
                  </a:lnTo>
                  <a:lnTo>
                    <a:pt x="737628" y="163512"/>
                  </a:lnTo>
                  <a:lnTo>
                    <a:pt x="738085" y="157200"/>
                  </a:lnTo>
                  <a:lnTo>
                    <a:pt x="758063" y="121031"/>
                  </a:lnTo>
                  <a:lnTo>
                    <a:pt x="771017" y="116459"/>
                  </a:lnTo>
                  <a:lnTo>
                    <a:pt x="778256" y="119507"/>
                  </a:lnTo>
                  <a:lnTo>
                    <a:pt x="785495" y="122428"/>
                  </a:lnTo>
                  <a:lnTo>
                    <a:pt x="789813" y="127508"/>
                  </a:lnTo>
                  <a:lnTo>
                    <a:pt x="791464" y="134747"/>
                  </a:lnTo>
                  <a:lnTo>
                    <a:pt x="792048" y="140474"/>
                  </a:lnTo>
                  <a:lnTo>
                    <a:pt x="792048" y="101777"/>
                  </a:lnTo>
                  <a:lnTo>
                    <a:pt x="778764" y="96266"/>
                  </a:lnTo>
                  <a:lnTo>
                    <a:pt x="771398" y="94869"/>
                  </a:lnTo>
                  <a:lnTo>
                    <a:pt x="764413" y="94996"/>
                  </a:lnTo>
                  <a:lnTo>
                    <a:pt x="757428" y="95250"/>
                  </a:lnTo>
                  <a:lnTo>
                    <a:pt x="750951" y="96901"/>
                  </a:lnTo>
                  <a:lnTo>
                    <a:pt x="744982" y="99949"/>
                  </a:lnTo>
                  <a:lnTo>
                    <a:pt x="738886" y="102997"/>
                  </a:lnTo>
                  <a:lnTo>
                    <a:pt x="733552" y="107188"/>
                  </a:lnTo>
                  <a:lnTo>
                    <a:pt x="728853" y="112776"/>
                  </a:lnTo>
                  <a:lnTo>
                    <a:pt x="724027" y="118237"/>
                  </a:lnTo>
                  <a:lnTo>
                    <a:pt x="711581" y="154432"/>
                  </a:lnTo>
                  <a:lnTo>
                    <a:pt x="711073" y="161671"/>
                  </a:lnTo>
                  <a:lnTo>
                    <a:pt x="711835" y="168529"/>
                  </a:lnTo>
                  <a:lnTo>
                    <a:pt x="716153" y="181229"/>
                  </a:lnTo>
                  <a:lnTo>
                    <a:pt x="719582" y="186944"/>
                  </a:lnTo>
                  <a:lnTo>
                    <a:pt x="724408" y="192024"/>
                  </a:lnTo>
                  <a:lnTo>
                    <a:pt x="729234" y="197231"/>
                  </a:lnTo>
                  <a:lnTo>
                    <a:pt x="735457" y="201295"/>
                  </a:lnTo>
                  <a:lnTo>
                    <a:pt x="751078" y="207772"/>
                  </a:lnTo>
                  <a:lnTo>
                    <a:pt x="758444" y="209296"/>
                  </a:lnTo>
                  <a:lnTo>
                    <a:pt x="772668" y="208788"/>
                  </a:lnTo>
                  <a:lnTo>
                    <a:pt x="779145" y="207137"/>
                  </a:lnTo>
                  <a:lnTo>
                    <a:pt x="784987" y="204089"/>
                  </a:lnTo>
                  <a:lnTo>
                    <a:pt x="790956" y="201041"/>
                  </a:lnTo>
                  <a:lnTo>
                    <a:pt x="796290" y="196850"/>
                  </a:lnTo>
                  <a:lnTo>
                    <a:pt x="800862" y="191262"/>
                  </a:lnTo>
                  <a:lnTo>
                    <a:pt x="804062" y="187452"/>
                  </a:lnTo>
                  <a:lnTo>
                    <a:pt x="818134" y="149606"/>
                  </a:lnTo>
                  <a:lnTo>
                    <a:pt x="818642" y="142367"/>
                  </a:lnTo>
                  <a:close/>
                </a:path>
                <a:path w="1339215" h="2720975">
                  <a:moveTo>
                    <a:pt x="885317" y="2437638"/>
                  </a:moveTo>
                  <a:lnTo>
                    <a:pt x="868959" y="2398268"/>
                  </a:lnTo>
                  <a:lnTo>
                    <a:pt x="868045" y="2396998"/>
                  </a:lnTo>
                  <a:lnTo>
                    <a:pt x="862965" y="2391918"/>
                  </a:lnTo>
                  <a:lnTo>
                    <a:pt x="859409" y="2388768"/>
                  </a:lnTo>
                  <a:lnTo>
                    <a:pt x="859409" y="2443988"/>
                  </a:lnTo>
                  <a:lnTo>
                    <a:pt x="859409" y="2451608"/>
                  </a:lnTo>
                  <a:lnTo>
                    <a:pt x="856107" y="2457958"/>
                  </a:lnTo>
                  <a:lnTo>
                    <a:pt x="843153" y="2465578"/>
                  </a:lnTo>
                  <a:lnTo>
                    <a:pt x="836422" y="2466848"/>
                  </a:lnTo>
                  <a:lnTo>
                    <a:pt x="829564" y="2464308"/>
                  </a:lnTo>
                  <a:lnTo>
                    <a:pt x="802665" y="2432558"/>
                  </a:lnTo>
                  <a:lnTo>
                    <a:pt x="800354" y="2421128"/>
                  </a:lnTo>
                  <a:lnTo>
                    <a:pt x="800354" y="2413508"/>
                  </a:lnTo>
                  <a:lnTo>
                    <a:pt x="803656" y="2408428"/>
                  </a:lnTo>
                  <a:lnTo>
                    <a:pt x="810260" y="2403348"/>
                  </a:lnTo>
                  <a:lnTo>
                    <a:pt x="816737" y="2399538"/>
                  </a:lnTo>
                  <a:lnTo>
                    <a:pt x="823341" y="2398268"/>
                  </a:lnTo>
                  <a:lnTo>
                    <a:pt x="830199" y="2400808"/>
                  </a:lnTo>
                  <a:lnTo>
                    <a:pt x="857135" y="2432558"/>
                  </a:lnTo>
                  <a:lnTo>
                    <a:pt x="859409" y="2443988"/>
                  </a:lnTo>
                  <a:lnTo>
                    <a:pt x="859409" y="2388768"/>
                  </a:lnTo>
                  <a:lnTo>
                    <a:pt x="857250" y="2386838"/>
                  </a:lnTo>
                  <a:lnTo>
                    <a:pt x="851535" y="2383028"/>
                  </a:lnTo>
                  <a:lnTo>
                    <a:pt x="845439" y="2379218"/>
                  </a:lnTo>
                  <a:lnTo>
                    <a:pt x="839089" y="2377948"/>
                  </a:lnTo>
                  <a:lnTo>
                    <a:pt x="832612" y="2375408"/>
                  </a:lnTo>
                  <a:lnTo>
                    <a:pt x="825881" y="2375408"/>
                  </a:lnTo>
                  <a:lnTo>
                    <a:pt x="812038" y="2377948"/>
                  </a:lnTo>
                  <a:lnTo>
                    <a:pt x="778510" y="2407158"/>
                  </a:lnTo>
                  <a:lnTo>
                    <a:pt x="774700" y="2427478"/>
                  </a:lnTo>
                  <a:lnTo>
                    <a:pt x="775335" y="2433828"/>
                  </a:lnTo>
                  <a:lnTo>
                    <a:pt x="796925" y="2474468"/>
                  </a:lnTo>
                  <a:lnTo>
                    <a:pt x="821055" y="2487168"/>
                  </a:lnTo>
                  <a:lnTo>
                    <a:pt x="827532" y="2489708"/>
                  </a:lnTo>
                  <a:lnTo>
                    <a:pt x="834136" y="2489708"/>
                  </a:lnTo>
                  <a:lnTo>
                    <a:pt x="847979" y="2487168"/>
                  </a:lnTo>
                  <a:lnTo>
                    <a:pt x="854964" y="2484628"/>
                  </a:lnTo>
                  <a:lnTo>
                    <a:pt x="861822" y="2479548"/>
                  </a:lnTo>
                  <a:lnTo>
                    <a:pt x="868807" y="2474468"/>
                  </a:lnTo>
                  <a:lnTo>
                    <a:pt x="874268" y="2469388"/>
                  </a:lnTo>
                  <a:lnTo>
                    <a:pt x="875728" y="2466848"/>
                  </a:lnTo>
                  <a:lnTo>
                    <a:pt x="877951" y="2463038"/>
                  </a:lnTo>
                  <a:lnTo>
                    <a:pt x="881634" y="2457958"/>
                  </a:lnTo>
                  <a:lnTo>
                    <a:pt x="883793" y="2451608"/>
                  </a:lnTo>
                  <a:lnTo>
                    <a:pt x="885317" y="2437638"/>
                  </a:lnTo>
                  <a:close/>
                </a:path>
                <a:path w="1339215" h="2720975">
                  <a:moveTo>
                    <a:pt x="982472" y="2371598"/>
                  </a:moveTo>
                  <a:lnTo>
                    <a:pt x="981710" y="2365248"/>
                  </a:lnTo>
                  <a:lnTo>
                    <a:pt x="979678" y="2358898"/>
                  </a:lnTo>
                  <a:lnTo>
                    <a:pt x="977646" y="2351278"/>
                  </a:lnTo>
                  <a:lnTo>
                    <a:pt x="974344" y="2344928"/>
                  </a:lnTo>
                  <a:lnTo>
                    <a:pt x="969772" y="2337308"/>
                  </a:lnTo>
                  <a:lnTo>
                    <a:pt x="966114" y="2332228"/>
                  </a:lnTo>
                  <a:lnTo>
                    <a:pt x="965200" y="2330958"/>
                  </a:lnTo>
                  <a:lnTo>
                    <a:pt x="960120" y="2325878"/>
                  </a:lnTo>
                  <a:lnTo>
                    <a:pt x="956564" y="2322728"/>
                  </a:lnTo>
                  <a:lnTo>
                    <a:pt x="956564" y="2377948"/>
                  </a:lnTo>
                  <a:lnTo>
                    <a:pt x="956564" y="2385568"/>
                  </a:lnTo>
                  <a:lnTo>
                    <a:pt x="953262" y="2391918"/>
                  </a:lnTo>
                  <a:lnTo>
                    <a:pt x="940308" y="2400808"/>
                  </a:lnTo>
                  <a:lnTo>
                    <a:pt x="933577" y="2400808"/>
                  </a:lnTo>
                  <a:lnTo>
                    <a:pt x="902741" y="2374138"/>
                  </a:lnTo>
                  <a:lnTo>
                    <a:pt x="897509" y="2355088"/>
                  </a:lnTo>
                  <a:lnTo>
                    <a:pt x="897509" y="2347468"/>
                  </a:lnTo>
                  <a:lnTo>
                    <a:pt x="900811" y="2342388"/>
                  </a:lnTo>
                  <a:lnTo>
                    <a:pt x="913765" y="2333498"/>
                  </a:lnTo>
                  <a:lnTo>
                    <a:pt x="920496" y="2332228"/>
                  </a:lnTo>
                  <a:lnTo>
                    <a:pt x="927354" y="2334768"/>
                  </a:lnTo>
                  <a:lnTo>
                    <a:pt x="954239" y="2366518"/>
                  </a:lnTo>
                  <a:lnTo>
                    <a:pt x="956564" y="2377948"/>
                  </a:lnTo>
                  <a:lnTo>
                    <a:pt x="956564" y="2322728"/>
                  </a:lnTo>
                  <a:lnTo>
                    <a:pt x="954405" y="2320798"/>
                  </a:lnTo>
                  <a:lnTo>
                    <a:pt x="948690" y="2316988"/>
                  </a:lnTo>
                  <a:lnTo>
                    <a:pt x="942594" y="2313178"/>
                  </a:lnTo>
                  <a:lnTo>
                    <a:pt x="936117" y="2311908"/>
                  </a:lnTo>
                  <a:lnTo>
                    <a:pt x="929767" y="2309368"/>
                  </a:lnTo>
                  <a:lnTo>
                    <a:pt x="923036" y="2309368"/>
                  </a:lnTo>
                  <a:lnTo>
                    <a:pt x="909193" y="2311908"/>
                  </a:lnTo>
                  <a:lnTo>
                    <a:pt x="875665" y="2341118"/>
                  </a:lnTo>
                  <a:lnTo>
                    <a:pt x="871855" y="2361438"/>
                  </a:lnTo>
                  <a:lnTo>
                    <a:pt x="872490" y="2367788"/>
                  </a:lnTo>
                  <a:lnTo>
                    <a:pt x="893953" y="2408428"/>
                  </a:lnTo>
                  <a:lnTo>
                    <a:pt x="899795" y="2412238"/>
                  </a:lnTo>
                  <a:lnTo>
                    <a:pt x="905510" y="2417318"/>
                  </a:lnTo>
                  <a:lnTo>
                    <a:pt x="911606" y="2419858"/>
                  </a:lnTo>
                  <a:lnTo>
                    <a:pt x="924560" y="2423668"/>
                  </a:lnTo>
                  <a:lnTo>
                    <a:pt x="931291" y="2423668"/>
                  </a:lnTo>
                  <a:lnTo>
                    <a:pt x="945134" y="2421128"/>
                  </a:lnTo>
                  <a:lnTo>
                    <a:pt x="952119" y="2418588"/>
                  </a:lnTo>
                  <a:lnTo>
                    <a:pt x="958977" y="2413508"/>
                  </a:lnTo>
                  <a:lnTo>
                    <a:pt x="965962" y="2409698"/>
                  </a:lnTo>
                  <a:lnTo>
                    <a:pt x="971296" y="2403348"/>
                  </a:lnTo>
                  <a:lnTo>
                    <a:pt x="972769" y="2400808"/>
                  </a:lnTo>
                  <a:lnTo>
                    <a:pt x="974979" y="2396998"/>
                  </a:lnTo>
                  <a:lnTo>
                    <a:pt x="978789" y="2391918"/>
                  </a:lnTo>
                  <a:lnTo>
                    <a:pt x="980948" y="2385568"/>
                  </a:lnTo>
                  <a:lnTo>
                    <a:pt x="982472" y="2371598"/>
                  </a:lnTo>
                  <a:close/>
                </a:path>
                <a:path w="1339215" h="2720975">
                  <a:moveTo>
                    <a:pt x="1300353" y="563118"/>
                  </a:moveTo>
                  <a:lnTo>
                    <a:pt x="1148588" y="363347"/>
                  </a:lnTo>
                  <a:lnTo>
                    <a:pt x="1139964" y="355790"/>
                  </a:lnTo>
                  <a:lnTo>
                    <a:pt x="1129474" y="352234"/>
                  </a:lnTo>
                  <a:lnTo>
                    <a:pt x="1118400" y="352882"/>
                  </a:lnTo>
                  <a:lnTo>
                    <a:pt x="1108075" y="357886"/>
                  </a:lnTo>
                  <a:lnTo>
                    <a:pt x="1100480" y="366509"/>
                  </a:lnTo>
                  <a:lnTo>
                    <a:pt x="1096886" y="376999"/>
                  </a:lnTo>
                  <a:lnTo>
                    <a:pt x="1097495" y="388073"/>
                  </a:lnTo>
                  <a:lnTo>
                    <a:pt x="1102487" y="398399"/>
                  </a:lnTo>
                  <a:lnTo>
                    <a:pt x="1159395" y="473329"/>
                  </a:lnTo>
                  <a:lnTo>
                    <a:pt x="27813" y="3937"/>
                  </a:lnTo>
                  <a:lnTo>
                    <a:pt x="5715" y="57531"/>
                  </a:lnTo>
                  <a:lnTo>
                    <a:pt x="1137285" y="526846"/>
                  </a:lnTo>
                  <a:lnTo>
                    <a:pt x="1044067" y="539496"/>
                  </a:lnTo>
                  <a:lnTo>
                    <a:pt x="1033170" y="543255"/>
                  </a:lnTo>
                  <a:lnTo>
                    <a:pt x="1024851" y="550608"/>
                  </a:lnTo>
                  <a:lnTo>
                    <a:pt x="1019911" y="560539"/>
                  </a:lnTo>
                  <a:lnTo>
                    <a:pt x="1019175" y="572008"/>
                  </a:lnTo>
                  <a:lnTo>
                    <a:pt x="1022946" y="582879"/>
                  </a:lnTo>
                  <a:lnTo>
                    <a:pt x="1030351" y="591159"/>
                  </a:lnTo>
                  <a:lnTo>
                    <a:pt x="1040320" y="596049"/>
                  </a:lnTo>
                  <a:lnTo>
                    <a:pt x="1051814" y="596773"/>
                  </a:lnTo>
                  <a:lnTo>
                    <a:pt x="1265643" y="567817"/>
                  </a:lnTo>
                  <a:lnTo>
                    <a:pt x="1300353" y="563118"/>
                  </a:lnTo>
                  <a:close/>
                </a:path>
                <a:path w="1339215" h="2720975">
                  <a:moveTo>
                    <a:pt x="1338707" y="1754251"/>
                  </a:moveTo>
                  <a:lnTo>
                    <a:pt x="1089025" y="1777238"/>
                  </a:lnTo>
                  <a:lnTo>
                    <a:pt x="1062863" y="1808734"/>
                  </a:lnTo>
                  <a:lnTo>
                    <a:pt x="1066114" y="1819744"/>
                  </a:lnTo>
                  <a:lnTo>
                    <a:pt x="1073124" y="1828342"/>
                  </a:lnTo>
                  <a:lnTo>
                    <a:pt x="1082878" y="1833689"/>
                  </a:lnTo>
                  <a:lnTo>
                    <a:pt x="1094359" y="1834896"/>
                  </a:lnTo>
                  <a:lnTo>
                    <a:pt x="1188123" y="1826285"/>
                  </a:lnTo>
                  <a:lnTo>
                    <a:pt x="0" y="2673858"/>
                  </a:lnTo>
                  <a:lnTo>
                    <a:pt x="33528" y="2720975"/>
                  </a:lnTo>
                  <a:lnTo>
                    <a:pt x="1221625" y="1873415"/>
                  </a:lnTo>
                  <a:lnTo>
                    <a:pt x="1183005" y="1959229"/>
                  </a:lnTo>
                  <a:lnTo>
                    <a:pt x="1180426" y="1970455"/>
                  </a:lnTo>
                  <a:lnTo>
                    <a:pt x="1182281" y="1981390"/>
                  </a:lnTo>
                  <a:lnTo>
                    <a:pt x="1188123" y="1990813"/>
                  </a:lnTo>
                  <a:lnTo>
                    <a:pt x="1197483" y="1997456"/>
                  </a:lnTo>
                  <a:lnTo>
                    <a:pt x="1208697" y="2000034"/>
                  </a:lnTo>
                  <a:lnTo>
                    <a:pt x="1219657" y="1998179"/>
                  </a:lnTo>
                  <a:lnTo>
                    <a:pt x="1229106" y="1992337"/>
                  </a:lnTo>
                  <a:lnTo>
                    <a:pt x="1235837" y="1982978"/>
                  </a:lnTo>
                  <a:lnTo>
                    <a:pt x="1334249" y="1764157"/>
                  </a:lnTo>
                  <a:lnTo>
                    <a:pt x="1338707" y="1754251"/>
                  </a:lnTo>
                  <a:close/>
                </a:path>
                <a:path w="1339215" h="2720975">
                  <a:moveTo>
                    <a:pt x="1338707" y="1059434"/>
                  </a:moveTo>
                  <a:lnTo>
                    <a:pt x="1288859" y="1031621"/>
                  </a:lnTo>
                  <a:lnTo>
                    <a:pt x="1119759" y="937260"/>
                  </a:lnTo>
                  <a:lnTo>
                    <a:pt x="1108798" y="933729"/>
                  </a:lnTo>
                  <a:lnTo>
                    <a:pt x="1097737" y="934656"/>
                  </a:lnTo>
                  <a:lnTo>
                    <a:pt x="1087843" y="939698"/>
                  </a:lnTo>
                  <a:lnTo>
                    <a:pt x="1080389" y="948436"/>
                  </a:lnTo>
                  <a:lnTo>
                    <a:pt x="1076845" y="959396"/>
                  </a:lnTo>
                  <a:lnTo>
                    <a:pt x="1077772" y="970457"/>
                  </a:lnTo>
                  <a:lnTo>
                    <a:pt x="1082814" y="980351"/>
                  </a:lnTo>
                  <a:lnTo>
                    <a:pt x="1091565" y="987806"/>
                  </a:lnTo>
                  <a:lnTo>
                    <a:pt x="1173708" y="1033665"/>
                  </a:lnTo>
                  <a:lnTo>
                    <a:pt x="68072" y="1054735"/>
                  </a:lnTo>
                  <a:lnTo>
                    <a:pt x="69088" y="1112647"/>
                  </a:lnTo>
                  <a:lnTo>
                    <a:pt x="1174623" y="1091577"/>
                  </a:lnTo>
                  <a:lnTo>
                    <a:pt x="1094359" y="1140460"/>
                  </a:lnTo>
                  <a:lnTo>
                    <a:pt x="1085951" y="1148245"/>
                  </a:lnTo>
                  <a:lnTo>
                    <a:pt x="1081328" y="1158341"/>
                  </a:lnTo>
                  <a:lnTo>
                    <a:pt x="1080820" y="1169428"/>
                  </a:lnTo>
                  <a:lnTo>
                    <a:pt x="1084707" y="1180211"/>
                  </a:lnTo>
                  <a:lnTo>
                    <a:pt x="1092542" y="1188694"/>
                  </a:lnTo>
                  <a:lnTo>
                    <a:pt x="1102639" y="1193330"/>
                  </a:lnTo>
                  <a:lnTo>
                    <a:pt x="1113739" y="1193825"/>
                  </a:lnTo>
                  <a:lnTo>
                    <a:pt x="1124585" y="1189863"/>
                  </a:lnTo>
                  <a:lnTo>
                    <a:pt x="1338707" y="10594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209038" y="3277361"/>
            <a:ext cx="1373505" cy="838200"/>
          </a:xfrm>
          <a:prstGeom prst="rect">
            <a:avLst/>
          </a:prstGeom>
          <a:ln w="19811">
            <a:solidFill>
              <a:srgbClr val="5C9929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109855" marR="103505" indent="229870">
              <a:lnSpc>
                <a:spcPct val="100000"/>
              </a:lnSpc>
              <a:spcBef>
                <a:spcPts val="770"/>
              </a:spcBef>
            </a:pPr>
            <a:r>
              <a:rPr sz="2000" b="1" spc="-5" dirty="0">
                <a:solidFill>
                  <a:srgbClr val="FFFFFF"/>
                </a:solidFill>
                <a:latin typeface="Corbel"/>
                <a:cs typeface="Corbel"/>
              </a:rPr>
              <a:t>Strata  </a:t>
            </a:r>
            <a:r>
              <a:rPr sz="2000" b="1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2000" b="1" spc="-1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000" b="1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2000" b="1" spc="-1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2000" b="1" dirty="0">
                <a:solidFill>
                  <a:srgbClr val="FFFFFF"/>
                </a:solidFill>
                <a:latin typeface="Corbel"/>
                <a:cs typeface="Corbel"/>
              </a:rPr>
              <a:t>ation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66" name="object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28656"/>
              </p:ext>
            </p:extLst>
          </p:nvPr>
        </p:nvGraphicFramePr>
        <p:xfrm>
          <a:off x="3723894" y="2394204"/>
          <a:ext cx="2011680" cy="36973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57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URBAN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(30%)</a:t>
                      </a:r>
                      <a:endParaRPr sz="2000" dirty="0">
                        <a:latin typeface="Corbel"/>
                        <a:cs typeface="Corbel"/>
                      </a:endParaRPr>
                    </a:p>
                  </a:txBody>
                  <a:tcPr marL="0" marR="0" marT="1905" marB="0">
                    <a:lnL w="28575">
                      <a:solidFill>
                        <a:srgbClr val="5C9929"/>
                      </a:solidFill>
                      <a:prstDash val="solid"/>
                    </a:lnL>
                    <a:lnR w="28575">
                      <a:solidFill>
                        <a:srgbClr val="5C9929"/>
                      </a:solidFill>
                      <a:prstDash val="solid"/>
                    </a:lnR>
                    <a:lnT w="28575">
                      <a:solidFill>
                        <a:srgbClr val="5C9929"/>
                      </a:solidFill>
                      <a:prstDash val="solid"/>
                    </a:lnT>
                    <a:lnB w="28575">
                      <a:solidFill>
                        <a:srgbClr val="5C99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7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SUB-URBAN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(15%)</a:t>
                      </a:r>
                      <a:endParaRPr sz="2000" dirty="0">
                        <a:latin typeface="Corbel"/>
                        <a:cs typeface="Corbel"/>
                      </a:endParaRPr>
                    </a:p>
                  </a:txBody>
                  <a:tcPr marL="0" marR="0" marT="5080" marB="0">
                    <a:lnL w="28575">
                      <a:solidFill>
                        <a:srgbClr val="5C9929"/>
                      </a:solidFill>
                      <a:prstDash val="solid"/>
                    </a:lnL>
                    <a:lnR w="28575">
                      <a:solidFill>
                        <a:srgbClr val="5C9929"/>
                      </a:solidFill>
                      <a:prstDash val="solid"/>
                    </a:lnR>
                    <a:lnT w="28575">
                      <a:solidFill>
                        <a:srgbClr val="5C9929"/>
                      </a:solidFill>
                      <a:prstDash val="solid"/>
                    </a:lnT>
                    <a:lnB w="28575">
                      <a:solidFill>
                        <a:srgbClr val="5C99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en-US" sz="20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RURAL</a:t>
                      </a:r>
                      <a:endParaRPr sz="2000" dirty="0">
                        <a:latin typeface="Corbel"/>
                        <a:cs typeface="Corbe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(25%)</a:t>
                      </a:r>
                      <a:endParaRPr sz="2000" dirty="0">
                        <a:latin typeface="Corbel"/>
                        <a:cs typeface="Corbel"/>
                      </a:endParaRPr>
                    </a:p>
                  </a:txBody>
                  <a:tcPr marL="0" marR="0" marT="97790" marB="0">
                    <a:lnL w="28575">
                      <a:solidFill>
                        <a:srgbClr val="5C9929"/>
                      </a:solidFill>
                      <a:prstDash val="solid"/>
                    </a:lnL>
                    <a:lnR w="28575">
                      <a:solidFill>
                        <a:srgbClr val="5C9929"/>
                      </a:solidFill>
                      <a:prstDash val="solid"/>
                    </a:lnR>
                    <a:lnT w="28575">
                      <a:solidFill>
                        <a:srgbClr val="5C9929"/>
                      </a:solidFill>
                      <a:prstDash val="solid"/>
                    </a:lnT>
                    <a:lnB w="28575">
                      <a:solidFill>
                        <a:srgbClr val="5C99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565150" marR="557530" indent="6223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SUB-RURAL</a:t>
                      </a:r>
                    </a:p>
                    <a:p>
                      <a:pPr marL="565150" marR="557530" indent="6223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(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3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0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%)</a:t>
                      </a:r>
                      <a:endParaRPr sz="2000" dirty="0">
                        <a:latin typeface="Corbel"/>
                        <a:cs typeface="Corbel"/>
                      </a:endParaRPr>
                    </a:p>
                  </a:txBody>
                  <a:tcPr marL="0" marR="0" marT="98425" marB="0" anchor="ctr">
                    <a:lnL w="28575">
                      <a:solidFill>
                        <a:srgbClr val="5C9929"/>
                      </a:solidFill>
                      <a:prstDash val="solid"/>
                    </a:lnL>
                    <a:lnR w="28575">
                      <a:solidFill>
                        <a:srgbClr val="5C9929"/>
                      </a:solidFill>
                      <a:prstDash val="solid"/>
                    </a:lnR>
                    <a:lnT w="28575">
                      <a:solidFill>
                        <a:srgbClr val="5C9929"/>
                      </a:solidFill>
                      <a:prstDash val="solid"/>
                    </a:lnT>
                    <a:lnB w="28575">
                      <a:solidFill>
                        <a:srgbClr val="5C99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object 67"/>
          <p:cNvSpPr txBox="1"/>
          <p:nvPr/>
        </p:nvSpPr>
        <p:spPr>
          <a:xfrm>
            <a:off x="534162" y="4953761"/>
            <a:ext cx="1373505" cy="714939"/>
          </a:xfrm>
          <a:prstGeom prst="rect">
            <a:avLst/>
          </a:prstGeom>
          <a:solidFill>
            <a:srgbClr val="7ED13A"/>
          </a:solidFill>
          <a:ln w="19812">
            <a:solidFill>
              <a:srgbClr val="5C9929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422909" marR="187325" indent="-230504">
              <a:lnSpc>
                <a:spcPct val="100000"/>
              </a:lnSpc>
              <a:spcBef>
                <a:spcPts val="775"/>
              </a:spcBef>
            </a:pPr>
            <a:r>
              <a:rPr lang="en-US" sz="2000" b="1" dirty="0">
                <a:latin typeface="Corbel"/>
                <a:cs typeface="Corbel"/>
              </a:rPr>
              <a:t>LUCENA</a:t>
            </a:r>
            <a:r>
              <a:rPr sz="2000" b="1" spc="-5" dirty="0">
                <a:latin typeface="Corbel"/>
                <a:cs typeface="Corbel"/>
              </a:rPr>
              <a:t> CITY</a:t>
            </a:r>
            <a:endParaRPr sz="2000" dirty="0">
              <a:latin typeface="Corbel"/>
              <a:cs typeface="Corbe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883197" y="3282250"/>
            <a:ext cx="927100" cy="761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445">
              <a:lnSpc>
                <a:spcPts val="1814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Corbel"/>
                <a:cs typeface="Corbel"/>
              </a:rPr>
              <a:t>150</a:t>
            </a:r>
            <a:endParaRPr sz="1800" dirty="0">
              <a:latin typeface="Corbel"/>
              <a:cs typeface="Corbel"/>
            </a:endParaRPr>
          </a:p>
          <a:p>
            <a:pPr marL="44450">
              <a:lnSpc>
                <a:spcPts val="1814"/>
              </a:lnSpc>
            </a:pP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Random</a:t>
            </a:r>
            <a:endParaRPr sz="18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sampling</a:t>
            </a:r>
            <a:endParaRPr sz="1800" dirty="0">
              <a:latin typeface="Corbel"/>
              <a:cs typeface="Corbe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772529" y="4047279"/>
            <a:ext cx="1074930" cy="514984"/>
            <a:chOff x="5474589" y="4047279"/>
            <a:chExt cx="1372870" cy="514984"/>
          </a:xfrm>
        </p:grpSpPr>
        <p:sp>
          <p:nvSpPr>
            <p:cNvPr id="70" name="object 70"/>
            <p:cNvSpPr/>
            <p:nvPr/>
          </p:nvSpPr>
          <p:spPr>
            <a:xfrm>
              <a:off x="5859973" y="4115561"/>
              <a:ext cx="318233" cy="1903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74589" y="4047279"/>
              <a:ext cx="1372870" cy="514984"/>
            </a:xfrm>
            <a:custGeom>
              <a:avLst/>
              <a:gdLst/>
              <a:ahLst/>
              <a:cxnLst/>
              <a:rect l="l" t="t" r="r" b="b"/>
              <a:pathLst>
                <a:path w="1372870" h="514985">
                  <a:moveTo>
                    <a:pt x="1206774" y="77383"/>
                  </a:moveTo>
                  <a:lnTo>
                    <a:pt x="0" y="459696"/>
                  </a:lnTo>
                  <a:lnTo>
                    <a:pt x="17525" y="514941"/>
                  </a:lnTo>
                  <a:lnTo>
                    <a:pt x="1224181" y="132665"/>
                  </a:lnTo>
                  <a:lnTo>
                    <a:pt x="1262809" y="90004"/>
                  </a:lnTo>
                  <a:lnTo>
                    <a:pt x="1206774" y="77383"/>
                  </a:lnTo>
                  <a:close/>
                </a:path>
                <a:path w="1372870" h="514985">
                  <a:moveTo>
                    <a:pt x="1326710" y="45041"/>
                  </a:moveTo>
                  <a:lnTo>
                    <a:pt x="1308862" y="45041"/>
                  </a:lnTo>
                  <a:lnTo>
                    <a:pt x="1326388" y="100286"/>
                  </a:lnTo>
                  <a:lnTo>
                    <a:pt x="1224181" y="132665"/>
                  </a:lnTo>
                  <a:lnTo>
                    <a:pt x="1161161" y="202267"/>
                  </a:lnTo>
                  <a:lnTo>
                    <a:pt x="1155245" y="212193"/>
                  </a:lnTo>
                  <a:lnTo>
                    <a:pt x="1153652" y="223190"/>
                  </a:lnTo>
                  <a:lnTo>
                    <a:pt x="1156321" y="233949"/>
                  </a:lnTo>
                  <a:lnTo>
                    <a:pt x="1163192" y="243161"/>
                  </a:lnTo>
                  <a:lnTo>
                    <a:pt x="1173047" y="249076"/>
                  </a:lnTo>
                  <a:lnTo>
                    <a:pt x="1184021" y="250670"/>
                  </a:lnTo>
                  <a:lnTo>
                    <a:pt x="1194804" y="248001"/>
                  </a:lnTo>
                  <a:lnTo>
                    <a:pt x="1204087" y="241129"/>
                  </a:lnTo>
                  <a:lnTo>
                    <a:pt x="1372362" y="55328"/>
                  </a:lnTo>
                  <a:lnTo>
                    <a:pt x="1326710" y="45041"/>
                  </a:lnTo>
                  <a:close/>
                </a:path>
                <a:path w="1372870" h="514985">
                  <a:moveTo>
                    <a:pt x="1262809" y="90004"/>
                  </a:moveTo>
                  <a:lnTo>
                    <a:pt x="1224181" y="132665"/>
                  </a:lnTo>
                  <a:lnTo>
                    <a:pt x="1324383" y="100921"/>
                  </a:lnTo>
                  <a:lnTo>
                    <a:pt x="1311275" y="100921"/>
                  </a:lnTo>
                  <a:lnTo>
                    <a:pt x="1262809" y="90004"/>
                  </a:lnTo>
                  <a:close/>
                </a:path>
                <a:path w="1372870" h="514985">
                  <a:moveTo>
                    <a:pt x="1296162" y="53169"/>
                  </a:moveTo>
                  <a:lnTo>
                    <a:pt x="1262809" y="90004"/>
                  </a:lnTo>
                  <a:lnTo>
                    <a:pt x="1311275" y="100921"/>
                  </a:lnTo>
                  <a:lnTo>
                    <a:pt x="1296162" y="53169"/>
                  </a:lnTo>
                  <a:close/>
                </a:path>
                <a:path w="1372870" h="514985">
                  <a:moveTo>
                    <a:pt x="1311440" y="53169"/>
                  </a:moveTo>
                  <a:lnTo>
                    <a:pt x="1296162" y="53169"/>
                  </a:lnTo>
                  <a:lnTo>
                    <a:pt x="1311275" y="100921"/>
                  </a:lnTo>
                  <a:lnTo>
                    <a:pt x="1324383" y="100921"/>
                  </a:lnTo>
                  <a:lnTo>
                    <a:pt x="1326388" y="100286"/>
                  </a:lnTo>
                  <a:lnTo>
                    <a:pt x="1311440" y="53169"/>
                  </a:lnTo>
                  <a:close/>
                </a:path>
                <a:path w="1372870" h="514985">
                  <a:moveTo>
                    <a:pt x="1308862" y="45041"/>
                  </a:moveTo>
                  <a:lnTo>
                    <a:pt x="1206774" y="77383"/>
                  </a:lnTo>
                  <a:lnTo>
                    <a:pt x="1262809" y="90004"/>
                  </a:lnTo>
                  <a:lnTo>
                    <a:pt x="1296162" y="53169"/>
                  </a:lnTo>
                  <a:lnTo>
                    <a:pt x="1311440" y="53169"/>
                  </a:lnTo>
                  <a:lnTo>
                    <a:pt x="1308862" y="45041"/>
                  </a:lnTo>
                  <a:close/>
                </a:path>
                <a:path w="1372870" h="514985">
                  <a:moveTo>
                    <a:pt x="1116252" y="0"/>
                  </a:moveTo>
                  <a:lnTo>
                    <a:pt x="1105900" y="4052"/>
                  </a:lnTo>
                  <a:lnTo>
                    <a:pt x="1097809" y="11676"/>
                  </a:lnTo>
                  <a:lnTo>
                    <a:pt x="1093089" y="22181"/>
                  </a:lnTo>
                  <a:lnTo>
                    <a:pt x="1092878" y="33686"/>
                  </a:lnTo>
                  <a:lnTo>
                    <a:pt x="1096930" y="44025"/>
                  </a:lnTo>
                  <a:lnTo>
                    <a:pt x="1104554" y="52077"/>
                  </a:lnTo>
                  <a:lnTo>
                    <a:pt x="1115060" y="56725"/>
                  </a:lnTo>
                  <a:lnTo>
                    <a:pt x="1206774" y="77383"/>
                  </a:lnTo>
                  <a:lnTo>
                    <a:pt x="1308862" y="45041"/>
                  </a:lnTo>
                  <a:lnTo>
                    <a:pt x="1326710" y="45041"/>
                  </a:lnTo>
                  <a:lnTo>
                    <a:pt x="1127760" y="210"/>
                  </a:lnTo>
                  <a:lnTo>
                    <a:pt x="11162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826649" y="5450586"/>
            <a:ext cx="3048000" cy="571951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261620">
              <a:lnSpc>
                <a:spcPct val="100000"/>
              </a:lnSpc>
            </a:pPr>
            <a:r>
              <a:rPr sz="2000" b="1" spc="-5" dirty="0">
                <a:solidFill>
                  <a:schemeClr val="bg1"/>
                </a:solidFill>
                <a:latin typeface="Corbel"/>
                <a:cs typeface="Corbel"/>
              </a:rPr>
              <a:t>For </a:t>
            </a:r>
            <a:r>
              <a:rPr sz="2000" b="1" dirty="0">
                <a:solidFill>
                  <a:schemeClr val="bg1"/>
                </a:solidFill>
                <a:latin typeface="Corbel"/>
                <a:cs typeface="Corbel"/>
              </a:rPr>
              <a:t>sample size </a:t>
            </a:r>
            <a:r>
              <a:rPr sz="2000" b="1" spc="-5" dirty="0">
                <a:solidFill>
                  <a:schemeClr val="bg1"/>
                </a:solidFill>
                <a:latin typeface="Corbel"/>
                <a:cs typeface="Corbel"/>
              </a:rPr>
              <a:t>of</a:t>
            </a:r>
            <a:r>
              <a:rPr sz="2000" b="1" spc="-4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chemeClr val="bg1"/>
                </a:solidFill>
                <a:latin typeface="Corbel"/>
                <a:cs typeface="Corbel"/>
              </a:rPr>
              <a:t>1000</a:t>
            </a:r>
            <a:endParaRPr sz="200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991361" y="457962"/>
            <a:ext cx="7696200" cy="838200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1430"/>
              </a:spcBef>
            </a:pPr>
            <a:r>
              <a:rPr sz="2800" b="1" spc="-25" dirty="0">
                <a:solidFill>
                  <a:srgbClr val="000000"/>
                </a:solidFill>
                <a:latin typeface="Corbel"/>
                <a:cs typeface="Corbel"/>
              </a:rPr>
              <a:t>STRATIFIED </a:t>
            </a:r>
            <a:r>
              <a:rPr sz="2800" b="1" spc="-5" dirty="0">
                <a:solidFill>
                  <a:srgbClr val="000000"/>
                </a:solidFill>
                <a:latin typeface="Corbel"/>
                <a:cs typeface="Corbel"/>
              </a:rPr>
              <a:t>RANDOM </a:t>
            </a:r>
            <a:r>
              <a:rPr sz="2800" b="1" spc="-10" dirty="0">
                <a:solidFill>
                  <a:srgbClr val="000000"/>
                </a:solidFill>
                <a:latin typeface="Corbel"/>
                <a:cs typeface="Corbel"/>
              </a:rPr>
              <a:t>SAMPLING </a:t>
            </a:r>
            <a:r>
              <a:rPr sz="2800" b="1" spc="-5" dirty="0">
                <a:solidFill>
                  <a:srgbClr val="000000"/>
                </a:solidFill>
                <a:latin typeface="Corbel"/>
                <a:cs typeface="Corbel"/>
              </a:rPr>
              <a:t>-</a:t>
            </a:r>
            <a:r>
              <a:rPr sz="2800" b="1" spc="5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Corbel"/>
                <a:cs typeface="Corbel"/>
              </a:rPr>
              <a:t>EXAMPLE</a:t>
            </a:r>
            <a:endParaRPr sz="280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15437793"/>
      </p:ext>
    </p:extLst>
  </p:cSld>
  <p:clrMapOvr>
    <a:masterClrMapping/>
  </p:clrMapOvr>
  <p:transition spd="slow">
    <p:cover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034019"/>
            <a:ext cx="77724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spc="-140" dirty="0">
                <a:solidFill>
                  <a:srgbClr val="FFFF00"/>
                </a:solidFill>
              </a:rPr>
              <a:t>STRATIFIED</a:t>
            </a:r>
            <a:r>
              <a:rPr b="1" spc="-254" dirty="0">
                <a:solidFill>
                  <a:srgbClr val="FFFF00"/>
                </a:solidFill>
              </a:rPr>
              <a:t> </a:t>
            </a:r>
            <a:r>
              <a:rPr b="1" spc="-90" dirty="0">
                <a:solidFill>
                  <a:srgbClr val="FFFF00"/>
                </a:solidFill>
              </a:rPr>
              <a:t>RANDOM 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10653"/>
            <a:ext cx="5434330" cy="44538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3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Merits</a:t>
            </a:r>
            <a:endParaRPr sz="30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40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2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representative.</a:t>
            </a:r>
            <a:endParaRPr sz="26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2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Greater</a:t>
            </a:r>
            <a:r>
              <a:rPr sz="2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accuracy.</a:t>
            </a:r>
            <a:endParaRPr sz="26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2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Greater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geographical</a:t>
            </a:r>
            <a:r>
              <a:rPr sz="26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concentration.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EA1579"/>
              </a:buClr>
              <a:buFont typeface="Wingdings"/>
              <a:buChar char=""/>
            </a:pPr>
            <a:endParaRPr sz="385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Demerits</a:t>
            </a:r>
            <a:endParaRPr sz="30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40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Utmost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care in dividing</a:t>
            </a:r>
            <a:r>
              <a:rPr sz="2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strata.</a:t>
            </a:r>
            <a:endParaRPr sz="26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2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Skilled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sampling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supervisors.</a:t>
            </a:r>
            <a:endParaRPr sz="26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2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Cost per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observation may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high.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8220389"/>
      </p:ext>
    </p:extLst>
  </p:cSld>
  <p:clrMapOvr>
    <a:masterClrMapping/>
  </p:clrMapOvr>
  <p:transition spd="slow">
    <p:cover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565213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40" dirty="0">
                <a:solidFill>
                  <a:srgbClr val="FFFF00"/>
                </a:solidFill>
              </a:rPr>
              <a:t>SYSTEMATIC</a:t>
            </a:r>
            <a:r>
              <a:rPr b="1" spc="-235" dirty="0">
                <a:solidFill>
                  <a:srgbClr val="FFFF00"/>
                </a:solidFill>
              </a:rPr>
              <a:t>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13733"/>
            <a:ext cx="6863715" cy="21228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0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Selecting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first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unit at</a:t>
            </a:r>
            <a:r>
              <a:rPr sz="30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random.</a:t>
            </a:r>
            <a:endParaRPr sz="3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70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Selecting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additional units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evenly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spaced 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intervals.</a:t>
            </a:r>
            <a:endParaRPr sz="3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Complete list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population</a:t>
            </a:r>
            <a:r>
              <a:rPr sz="30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available.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1580" y="4259579"/>
            <a:ext cx="3064764" cy="1540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6161" y="4344161"/>
            <a:ext cx="2895600" cy="1371600"/>
          </a:xfrm>
          <a:prstGeom prst="rect">
            <a:avLst/>
          </a:prstGeom>
          <a:solidFill>
            <a:srgbClr val="7ED13A"/>
          </a:solidFill>
          <a:ln w="38100">
            <a:solidFill>
              <a:srgbClr val="FFFFFF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Corbel"/>
                <a:cs typeface="Corbel"/>
              </a:rPr>
              <a:t>k=N/n</a:t>
            </a:r>
            <a:endParaRPr sz="2000">
              <a:latin typeface="Corbel"/>
              <a:cs typeface="Corbel"/>
            </a:endParaRPr>
          </a:p>
          <a:p>
            <a:pPr marL="365760" marR="361315" algn="ctr">
              <a:lnSpc>
                <a:spcPct val="100000"/>
              </a:lnSpc>
            </a:pPr>
            <a:r>
              <a:rPr sz="2000" b="1" spc="-5" dirty="0">
                <a:latin typeface="Corbel"/>
                <a:cs typeface="Corbel"/>
              </a:rPr>
              <a:t>k=sampling</a:t>
            </a:r>
            <a:r>
              <a:rPr sz="2000" b="1" spc="-5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interval  </a:t>
            </a:r>
            <a:r>
              <a:rPr sz="2000" b="1" dirty="0">
                <a:latin typeface="Corbel"/>
                <a:cs typeface="Corbel"/>
              </a:rPr>
              <a:t>N=universe size  n=Sample</a:t>
            </a:r>
            <a:r>
              <a:rPr sz="2000" b="1" spc="-50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size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64379" y="4259579"/>
            <a:ext cx="3902964" cy="1464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48961" y="4344161"/>
            <a:ext cx="3733800" cy="1295400"/>
          </a:xfrm>
          <a:prstGeom prst="rect">
            <a:avLst/>
          </a:prstGeom>
          <a:solidFill>
            <a:srgbClr val="7ED13A"/>
          </a:solidFill>
          <a:ln w="38100">
            <a:solidFill>
              <a:srgbClr val="FFFFFF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800" b="1" spc="-5" dirty="0">
                <a:latin typeface="Corbel"/>
                <a:cs typeface="Corbel"/>
              </a:rPr>
              <a:t>Class </a:t>
            </a:r>
            <a:r>
              <a:rPr sz="1800" b="1" dirty="0">
                <a:latin typeface="Corbel"/>
                <a:cs typeface="Corbel"/>
              </a:rPr>
              <a:t>of 95students : roll no. 1 </a:t>
            </a:r>
            <a:r>
              <a:rPr sz="1800" b="1" spc="-5" dirty="0">
                <a:latin typeface="Corbel"/>
                <a:cs typeface="Corbel"/>
              </a:rPr>
              <a:t>to</a:t>
            </a:r>
            <a:r>
              <a:rPr sz="1800" b="1" spc="-6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95</a:t>
            </a:r>
            <a:endParaRPr sz="18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Corbel"/>
                <a:cs typeface="Corbel"/>
              </a:rPr>
              <a:t>Sample </a:t>
            </a:r>
            <a:r>
              <a:rPr sz="1800" b="1" dirty="0">
                <a:latin typeface="Corbel"/>
                <a:cs typeface="Corbel"/>
              </a:rPr>
              <a:t>of </a:t>
            </a:r>
            <a:r>
              <a:rPr sz="1800" b="1" spc="-5" dirty="0">
                <a:latin typeface="Corbel"/>
                <a:cs typeface="Corbel"/>
              </a:rPr>
              <a:t>10</a:t>
            </a:r>
            <a:r>
              <a:rPr sz="1800" b="1" spc="-10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students</a:t>
            </a:r>
            <a:endParaRPr sz="18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Corbel"/>
                <a:cs typeface="Corbel"/>
              </a:rPr>
              <a:t>k=9.5 </a:t>
            </a:r>
            <a:r>
              <a:rPr sz="1800" b="1" dirty="0">
                <a:latin typeface="Corbel"/>
                <a:cs typeface="Corbel"/>
              </a:rPr>
              <a:t>or</a:t>
            </a:r>
            <a:r>
              <a:rPr sz="1800" b="1" spc="-2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10</a:t>
            </a:r>
            <a:endParaRPr sz="18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rbel"/>
                <a:cs typeface="Corbel"/>
              </a:rPr>
              <a:t>1</a:t>
            </a:r>
            <a:r>
              <a:rPr sz="1800" b="1" spc="-7" baseline="25462" dirty="0">
                <a:latin typeface="Corbel"/>
                <a:cs typeface="Corbel"/>
              </a:rPr>
              <a:t>st </a:t>
            </a:r>
            <a:r>
              <a:rPr sz="1800" b="1" dirty="0">
                <a:latin typeface="Corbel"/>
                <a:cs typeface="Corbel"/>
              </a:rPr>
              <a:t>student </a:t>
            </a:r>
            <a:r>
              <a:rPr sz="1800" b="1" spc="-5" dirty="0">
                <a:latin typeface="Corbel"/>
                <a:cs typeface="Corbel"/>
              </a:rPr>
              <a:t>random then </a:t>
            </a:r>
            <a:r>
              <a:rPr sz="1800" b="1" spc="-10" dirty="0">
                <a:latin typeface="Corbel"/>
                <a:cs typeface="Corbel"/>
              </a:rPr>
              <a:t>every</a:t>
            </a:r>
            <a:r>
              <a:rPr sz="1800" b="1" spc="-114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10</a:t>
            </a:r>
            <a:r>
              <a:rPr sz="1800" b="1" baseline="25462" dirty="0">
                <a:latin typeface="Corbel"/>
                <a:cs typeface="Corbel"/>
              </a:rPr>
              <a:t>th</a:t>
            </a:r>
            <a:endParaRPr sz="1800" baseline="25462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2362448"/>
      </p:ext>
    </p:extLst>
  </p:cSld>
  <p:clrMapOvr>
    <a:masterClrMapping/>
  </p:clrMapOvr>
  <p:transition spd="slow"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95400" y="1527048"/>
            <a:ext cx="6167627" cy="5330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" y="828164"/>
            <a:ext cx="5562600" cy="6809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355"/>
              </a:spcBef>
            </a:pPr>
            <a:r>
              <a:rPr sz="4000" b="1" spc="-5" dirty="0">
                <a:solidFill>
                  <a:srgbClr val="FFFF00"/>
                </a:solidFill>
                <a:latin typeface="Arial"/>
                <a:cs typeface="Arial"/>
              </a:rPr>
              <a:t>DIRECT METHOD</a:t>
            </a:r>
            <a:endParaRPr sz="40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BED0C-F5DC-4449-9159-7A681F10FF10}"/>
              </a:ext>
            </a:extLst>
          </p:cNvPr>
          <p:cNvSpPr txBox="1"/>
          <p:nvPr/>
        </p:nvSpPr>
        <p:spPr>
          <a:xfrm>
            <a:off x="381000" y="762000"/>
            <a:ext cx="707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1.</a:t>
            </a:r>
            <a:endParaRPr lang="en-PH"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565213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>
                <a:solidFill>
                  <a:srgbClr val="FFFF00"/>
                </a:solidFill>
              </a:rPr>
              <a:t>SYSTEMATIC</a:t>
            </a:r>
            <a:r>
              <a:rPr spc="-235" dirty="0">
                <a:solidFill>
                  <a:srgbClr val="FFFF00"/>
                </a:solidFill>
              </a:rPr>
              <a:t> </a:t>
            </a:r>
            <a:r>
              <a:rPr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10653"/>
            <a:ext cx="5576570" cy="302768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3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Merits</a:t>
            </a:r>
            <a:endParaRPr sz="30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40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Simple and</a:t>
            </a:r>
            <a:r>
              <a:rPr sz="2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convenient.</a:t>
            </a:r>
            <a:endParaRPr sz="26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2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Less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consuming.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EA1579"/>
              </a:buClr>
              <a:buFont typeface="Wingdings"/>
              <a:buChar char=""/>
            </a:pPr>
            <a:endParaRPr sz="385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Demerits</a:t>
            </a:r>
            <a:endParaRPr sz="30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640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Population with hidden</a:t>
            </a:r>
            <a:r>
              <a:rPr sz="2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periodicities.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8501547"/>
      </p:ext>
    </p:extLst>
  </p:cSld>
  <p:clrMapOvr>
    <a:masterClrMapping/>
  </p:clrMapOvr>
  <p:transition spd="slow">
    <p:cover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481393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90" dirty="0">
                <a:solidFill>
                  <a:srgbClr val="FFFF00"/>
                </a:solidFill>
              </a:rPr>
              <a:t>CLUSTER</a:t>
            </a:r>
            <a:r>
              <a:rPr b="1" spc="-260" dirty="0">
                <a:solidFill>
                  <a:srgbClr val="FFFF00"/>
                </a:solidFill>
              </a:rPr>
              <a:t>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383537"/>
            <a:ext cx="7574915" cy="45643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4965" marR="221615" indent="-342900">
              <a:lnSpc>
                <a:spcPct val="80000"/>
              </a:lnSpc>
              <a:spcBef>
                <a:spcPts val="76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 sampling technique in which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entire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population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of interest is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divided into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groups,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or  clusters, and a random sample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these clusters is  selected.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5EBFF"/>
              </a:buClr>
              <a:buFont typeface="Wingdings"/>
              <a:buChar char=""/>
            </a:pPr>
            <a:endParaRPr sz="3550">
              <a:latin typeface="Times New Roman"/>
              <a:cs typeface="Times New Roman"/>
            </a:endParaRPr>
          </a:p>
          <a:p>
            <a:pPr marL="354965" marR="880110" indent="-342900">
              <a:lnSpc>
                <a:spcPct val="80000"/>
              </a:lnSpc>
              <a:spcBef>
                <a:spcPts val="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Each cluster must be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mutually exclusive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 together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clusters must include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entire  population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5EBFF"/>
              </a:buClr>
              <a:buFont typeface="Wingdings"/>
              <a:buChar char=""/>
            </a:pPr>
            <a:endParaRPr sz="355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80000"/>
              </a:lnSpc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After clusters are selected, then all units within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clusters are selected. No units from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non-selected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clusters are included in the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sample.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8748289"/>
      </p:ext>
    </p:extLst>
  </p:cSld>
  <p:clrMapOvr>
    <a:masterClrMapping/>
  </p:clrMapOvr>
  <p:transition spd="slow">
    <p:cover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88248"/>
            <a:ext cx="481393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90" dirty="0">
                <a:solidFill>
                  <a:srgbClr val="FFFF00"/>
                </a:solidFill>
              </a:rPr>
              <a:t>CLUSTER</a:t>
            </a:r>
            <a:r>
              <a:rPr b="1" spc="-260" dirty="0">
                <a:solidFill>
                  <a:srgbClr val="FFFF00"/>
                </a:solidFill>
              </a:rPr>
              <a:t>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374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754380" algn="l"/>
                <a:tab pos="755015" algn="l"/>
              </a:tabLst>
            </a:pPr>
            <a:r>
              <a:rPr dirty="0"/>
              <a:t>In </a:t>
            </a:r>
            <a:r>
              <a:rPr spc="-5" dirty="0"/>
              <a:t>cluster sampling, </a:t>
            </a:r>
            <a:r>
              <a:rPr dirty="0"/>
              <a:t>the </a:t>
            </a:r>
            <a:r>
              <a:rPr spc="-5" dirty="0"/>
              <a:t>clusters </a:t>
            </a:r>
            <a:r>
              <a:rPr dirty="0"/>
              <a:t>are the  </a:t>
            </a:r>
            <a:r>
              <a:rPr spc="-5" dirty="0"/>
              <a:t>primary sampling unit </a:t>
            </a:r>
            <a:r>
              <a:rPr spc="-25" dirty="0"/>
              <a:t>(PSU’s) </a:t>
            </a:r>
            <a:r>
              <a:rPr dirty="0"/>
              <a:t>and the </a:t>
            </a:r>
            <a:r>
              <a:rPr spc="-5" dirty="0"/>
              <a:t>units  within the clusters </a:t>
            </a:r>
            <a:r>
              <a:rPr dirty="0"/>
              <a:t>are the secondary </a:t>
            </a:r>
            <a:r>
              <a:rPr spc="-5" dirty="0"/>
              <a:t>sampling  units</a:t>
            </a:r>
            <a:r>
              <a:rPr spc="5" dirty="0"/>
              <a:t> </a:t>
            </a:r>
            <a:r>
              <a:rPr spc="-30" dirty="0"/>
              <a:t>(SSU’s)</a:t>
            </a:r>
          </a:p>
        </p:txBody>
      </p:sp>
    </p:spTree>
    <p:extLst>
      <p:ext uri="{BB962C8B-B14F-4D97-AF65-F5344CB8AC3E}">
        <p14:creationId xmlns:p14="http://schemas.microsoft.com/office/powerpoint/2010/main" val="1541193200"/>
      </p:ext>
    </p:extLst>
  </p:cSld>
  <p:clrMapOvr>
    <a:masterClrMapping/>
  </p:clrMapOvr>
  <p:transition spd="slow">
    <p:cover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83058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spc="-160" dirty="0">
                <a:solidFill>
                  <a:srgbClr val="FFFF00"/>
                </a:solidFill>
              </a:rPr>
              <a:t>STRATIFICATION</a:t>
            </a:r>
            <a:r>
              <a:rPr lang="en-US" b="1" spc="-160" dirty="0">
                <a:solidFill>
                  <a:srgbClr val="FFFF00"/>
                </a:solidFill>
              </a:rPr>
              <a:t> </a:t>
            </a:r>
            <a:r>
              <a:rPr b="1" spc="-350" dirty="0">
                <a:solidFill>
                  <a:srgbClr val="FFFF00"/>
                </a:solidFill>
              </a:rPr>
              <a:t> </a:t>
            </a:r>
            <a:r>
              <a:rPr b="1" spc="-70" dirty="0">
                <a:solidFill>
                  <a:srgbClr val="FFFF00"/>
                </a:solidFill>
              </a:rPr>
              <a:t>V/S  </a:t>
            </a:r>
            <a:r>
              <a:rPr b="1" spc="-95" dirty="0">
                <a:solidFill>
                  <a:srgbClr val="FFFF00"/>
                </a:solidFill>
              </a:rPr>
              <a:t>CLUSTERING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5800" y="1447800"/>
          <a:ext cx="7772400" cy="4413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80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Stratification</a:t>
                      </a:r>
                      <a:endParaRPr sz="2800" dirty="0">
                        <a:solidFill>
                          <a:srgbClr val="002060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Clustering</a:t>
                      </a:r>
                      <a:endParaRPr sz="2800" dirty="0">
                        <a:solidFill>
                          <a:srgbClr val="002060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91440" marR="3105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All strata </a:t>
                      </a:r>
                      <a:r>
                        <a:rPr sz="2400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are </a:t>
                      </a:r>
                      <a:r>
                        <a:rPr sz="2400" spc="-5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represented </a:t>
                      </a:r>
                      <a:r>
                        <a:rPr sz="2400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in  </a:t>
                      </a:r>
                      <a:r>
                        <a:rPr sz="2400" spc="-10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the</a:t>
                      </a:r>
                      <a:r>
                        <a:rPr sz="2400" spc="5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400" spc="-5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sample.</a:t>
                      </a:r>
                      <a:endParaRPr sz="2400">
                        <a:solidFill>
                          <a:srgbClr val="002060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68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Only </a:t>
                      </a:r>
                      <a:r>
                        <a:rPr sz="2400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a </a:t>
                      </a:r>
                      <a:r>
                        <a:rPr sz="2400" spc="-5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subset of clusters </a:t>
                      </a:r>
                      <a:r>
                        <a:rPr sz="2400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are  in </a:t>
                      </a:r>
                      <a:r>
                        <a:rPr sz="2400" spc="-10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the </a:t>
                      </a:r>
                      <a:r>
                        <a:rPr sz="2400" spc="-5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sample.</a:t>
                      </a:r>
                      <a:endParaRPr sz="2400" dirty="0">
                        <a:solidFill>
                          <a:srgbClr val="002060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91440" marR="8820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Less error compared</a:t>
                      </a:r>
                      <a:r>
                        <a:rPr sz="2400" spc="-135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400" spc="-5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to  simple</a:t>
                      </a:r>
                      <a:r>
                        <a:rPr sz="2400" spc="15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400" spc="-5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random.</a:t>
                      </a:r>
                      <a:endParaRPr sz="2400">
                        <a:solidFill>
                          <a:srgbClr val="002060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734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More error compared</a:t>
                      </a:r>
                      <a:r>
                        <a:rPr sz="2400" spc="-155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400" spc="-5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to  simple</a:t>
                      </a:r>
                      <a:r>
                        <a:rPr sz="2400" spc="10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400" spc="-5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random.</a:t>
                      </a:r>
                      <a:endParaRPr sz="2400" dirty="0">
                        <a:solidFill>
                          <a:srgbClr val="002060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91440" marR="605155" algn="just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More </a:t>
                      </a:r>
                      <a:r>
                        <a:rPr sz="2400" spc="-5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expensive to obtain  stratification information  before</a:t>
                      </a:r>
                      <a:r>
                        <a:rPr sz="2400" spc="-25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400" spc="-10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sampling.</a:t>
                      </a:r>
                      <a:endParaRPr sz="2400">
                        <a:solidFill>
                          <a:srgbClr val="002060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213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Reduces </a:t>
                      </a:r>
                      <a:r>
                        <a:rPr sz="2400" spc="-5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costs to sample  only some </a:t>
                      </a:r>
                      <a:r>
                        <a:rPr sz="2400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areas </a:t>
                      </a:r>
                      <a:r>
                        <a:rPr sz="2400" spc="-5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or  </a:t>
                      </a:r>
                      <a:r>
                        <a:rPr sz="2400" spc="-10" dirty="0">
                          <a:solidFill>
                            <a:srgbClr val="002060"/>
                          </a:solidFill>
                          <a:latin typeface="Corbel"/>
                          <a:cs typeface="Corbel"/>
                        </a:rPr>
                        <a:t>Organizations.</a:t>
                      </a:r>
                      <a:endParaRPr sz="2400" dirty="0">
                        <a:solidFill>
                          <a:srgbClr val="002060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745174"/>
      </p:ext>
    </p:extLst>
  </p:cSld>
  <p:clrMapOvr>
    <a:masterClrMapping/>
  </p:clrMapOvr>
  <p:transition spd="slow">
    <p:cover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648843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90" dirty="0">
                <a:solidFill>
                  <a:srgbClr val="FFFF00"/>
                </a:solidFill>
              </a:rPr>
              <a:t>CLUSTER </a:t>
            </a:r>
            <a:r>
              <a:rPr b="1" spc="-95" dirty="0">
                <a:solidFill>
                  <a:srgbClr val="FFFF00"/>
                </a:solidFill>
              </a:rPr>
              <a:t>SAMPLING-</a:t>
            </a:r>
            <a:r>
              <a:rPr b="1" spc="-355" dirty="0">
                <a:solidFill>
                  <a:srgbClr val="FFFF00"/>
                </a:solidFill>
              </a:rPr>
              <a:t> </a:t>
            </a:r>
            <a:r>
              <a:rPr b="1" spc="-85" dirty="0">
                <a:solidFill>
                  <a:srgbClr val="FFFF00"/>
                </a:solidFill>
              </a:rPr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241805"/>
            <a:ext cx="7214870" cy="51623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D5EBFF"/>
              </a:buClr>
              <a:buSzPct val="94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FFFFFF"/>
                </a:solidFill>
                <a:latin typeface="Times New Roman"/>
                <a:cs typeface="Times New Roman"/>
              </a:rPr>
              <a:t>Identification of</a:t>
            </a:r>
            <a:r>
              <a:rPr sz="25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Times New Roman"/>
                <a:cs typeface="Times New Roman"/>
              </a:rPr>
              <a:t>clusters</a:t>
            </a:r>
            <a:endParaRPr sz="2500" dirty="0">
              <a:latin typeface="Times New Roman"/>
              <a:cs typeface="Times New Roman"/>
            </a:endParaRPr>
          </a:p>
          <a:p>
            <a:pPr marL="354965" marR="234950" indent="-342900">
              <a:lnSpc>
                <a:spcPts val="2400"/>
              </a:lnSpc>
              <a:spcBef>
                <a:spcPts val="690"/>
              </a:spcBef>
              <a:buClr>
                <a:srgbClr val="D5EBFF"/>
              </a:buClr>
              <a:buSzPct val="94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92D050"/>
                </a:solidFill>
                <a:latin typeface="Times New Roman"/>
                <a:cs typeface="Times New Roman"/>
              </a:rPr>
              <a:t>List all cities, towns, villages &amp; wards of cities with  their population falling in </a:t>
            </a:r>
            <a:r>
              <a:rPr sz="2500" spc="-15" dirty="0">
                <a:solidFill>
                  <a:srgbClr val="92D050"/>
                </a:solidFill>
                <a:latin typeface="Times New Roman"/>
                <a:cs typeface="Times New Roman"/>
              </a:rPr>
              <a:t>target </a:t>
            </a:r>
            <a:r>
              <a:rPr sz="2500" spc="-10" dirty="0">
                <a:solidFill>
                  <a:srgbClr val="92D050"/>
                </a:solidFill>
                <a:latin typeface="Times New Roman"/>
                <a:cs typeface="Times New Roman"/>
              </a:rPr>
              <a:t>area </a:t>
            </a:r>
            <a:r>
              <a:rPr sz="2500" spc="-5" dirty="0">
                <a:solidFill>
                  <a:srgbClr val="92D050"/>
                </a:solidFill>
                <a:latin typeface="Times New Roman"/>
                <a:cs typeface="Times New Roman"/>
              </a:rPr>
              <a:t>under</a:t>
            </a:r>
            <a:r>
              <a:rPr sz="2500" spc="22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500" spc="-30" dirty="0">
                <a:solidFill>
                  <a:srgbClr val="92D050"/>
                </a:solidFill>
                <a:latin typeface="Times New Roman"/>
                <a:cs typeface="Times New Roman"/>
              </a:rPr>
              <a:t>study.</a:t>
            </a:r>
            <a:endParaRPr sz="2500" dirty="0">
              <a:solidFill>
                <a:srgbClr val="92D05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5EBFF"/>
              </a:buClr>
              <a:buFont typeface="Wingdings"/>
              <a:buChar char=""/>
            </a:pPr>
            <a:endParaRPr sz="3250" dirty="0">
              <a:latin typeface="Times New Roman"/>
              <a:cs typeface="Times New Roman"/>
            </a:endParaRPr>
          </a:p>
          <a:p>
            <a:pPr marL="354965" marR="106680" indent="-342900">
              <a:lnSpc>
                <a:spcPts val="2400"/>
              </a:lnSpc>
              <a:buClr>
                <a:srgbClr val="D5EBFF"/>
              </a:buClr>
              <a:buSzPct val="94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FFFFFF"/>
                </a:solidFill>
                <a:latin typeface="Times New Roman"/>
                <a:cs typeface="Times New Roman"/>
              </a:rPr>
              <a:t>Calculate cumulative population &amp; divide by 30, this  gives sampling</a:t>
            </a:r>
            <a:r>
              <a:rPr sz="25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interval.</a:t>
            </a: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5EBFF"/>
              </a:buClr>
              <a:buFont typeface="Wingdings"/>
              <a:buChar char=""/>
            </a:pPr>
            <a:endParaRPr sz="3300" dirty="0">
              <a:latin typeface="Times New Roman"/>
              <a:cs typeface="Times New Roman"/>
            </a:endParaRPr>
          </a:p>
          <a:p>
            <a:pPr marL="354965" marR="466090" indent="-342900">
              <a:lnSpc>
                <a:spcPts val="2400"/>
              </a:lnSpc>
              <a:buClr>
                <a:srgbClr val="D5EBFF"/>
              </a:buClr>
              <a:buSzPct val="94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92D050"/>
                </a:solidFill>
                <a:latin typeface="Times New Roman"/>
                <a:cs typeface="Times New Roman"/>
              </a:rPr>
              <a:t>Select a random no. less than or equal to sampling  interval having </a:t>
            </a:r>
            <a:r>
              <a:rPr sz="2500" spc="-10" dirty="0">
                <a:solidFill>
                  <a:srgbClr val="92D050"/>
                </a:solidFill>
                <a:latin typeface="Times New Roman"/>
                <a:cs typeface="Times New Roman"/>
              </a:rPr>
              <a:t>same </a:t>
            </a:r>
            <a:r>
              <a:rPr sz="2500" spc="-5" dirty="0">
                <a:solidFill>
                  <a:srgbClr val="92D050"/>
                </a:solidFill>
                <a:latin typeface="Times New Roman"/>
                <a:cs typeface="Times New Roman"/>
              </a:rPr>
              <a:t>no. of digits. This </a:t>
            </a:r>
            <a:r>
              <a:rPr sz="2500" spc="-10" dirty="0">
                <a:solidFill>
                  <a:srgbClr val="92D050"/>
                </a:solidFill>
                <a:latin typeface="Times New Roman"/>
                <a:cs typeface="Times New Roman"/>
              </a:rPr>
              <a:t>forms </a:t>
            </a:r>
            <a:r>
              <a:rPr sz="2500" spc="-5" dirty="0">
                <a:solidFill>
                  <a:srgbClr val="92D050"/>
                </a:solidFill>
                <a:latin typeface="Times New Roman"/>
                <a:cs typeface="Times New Roman"/>
              </a:rPr>
              <a:t>1st  </a:t>
            </a:r>
            <a:r>
              <a:rPr sz="2500" spc="-20" dirty="0">
                <a:solidFill>
                  <a:srgbClr val="92D050"/>
                </a:solidFill>
                <a:latin typeface="Times New Roman"/>
                <a:cs typeface="Times New Roman"/>
              </a:rPr>
              <a:t>cluster.</a:t>
            </a:r>
            <a:endParaRPr sz="2500" dirty="0">
              <a:solidFill>
                <a:srgbClr val="92D050"/>
              </a:solidFill>
              <a:latin typeface="Times New Roman"/>
              <a:cs typeface="Times New Roman"/>
            </a:endParaRPr>
          </a:p>
          <a:p>
            <a:pPr marL="354965" marR="224790" indent="-342900">
              <a:lnSpc>
                <a:spcPct val="80000"/>
              </a:lnSpc>
              <a:spcBef>
                <a:spcPts val="720"/>
              </a:spcBef>
              <a:buClr>
                <a:srgbClr val="D5EBFF"/>
              </a:buClr>
              <a:buSzPct val="94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FFFFFF"/>
                </a:solidFill>
                <a:latin typeface="Times New Roman"/>
                <a:cs typeface="Times New Roman"/>
              </a:rPr>
              <a:t>Random no.+ sampling interval = population of 2nd  </a:t>
            </a:r>
            <a:r>
              <a:rPr sz="2500" spc="-20" dirty="0">
                <a:solidFill>
                  <a:srgbClr val="FFFFFF"/>
                </a:solidFill>
                <a:latin typeface="Times New Roman"/>
                <a:cs typeface="Times New Roman"/>
              </a:rPr>
              <a:t>cluster.</a:t>
            </a:r>
            <a:endParaRPr sz="25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10"/>
              </a:spcBef>
              <a:buClr>
                <a:srgbClr val="D5EBFF"/>
              </a:buClr>
              <a:buSzPct val="94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92D050"/>
                </a:solidFill>
                <a:latin typeface="Times New Roman"/>
                <a:cs typeface="Times New Roman"/>
              </a:rPr>
              <a:t>Second cluster + sampling interval = 3rd</a:t>
            </a:r>
            <a:r>
              <a:rPr sz="2500" spc="17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500" spc="-20" dirty="0">
                <a:solidFill>
                  <a:srgbClr val="92D050"/>
                </a:solidFill>
                <a:latin typeface="Times New Roman"/>
                <a:cs typeface="Times New Roman"/>
              </a:rPr>
              <a:t>cluster.</a:t>
            </a:r>
            <a:endParaRPr sz="2500" dirty="0">
              <a:solidFill>
                <a:srgbClr val="92D050"/>
              </a:solidFill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D5EBFF"/>
              </a:buClr>
              <a:buSzPct val="94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FFFFFF"/>
                </a:solidFill>
                <a:latin typeface="Times New Roman"/>
                <a:cs typeface="Times New Roman"/>
              </a:rPr>
              <a:t>Last or 30th cluster = 29th cluster + sampling</a:t>
            </a:r>
            <a:r>
              <a:rPr sz="250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interval</a:t>
            </a:r>
            <a:endParaRPr sz="2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5877778"/>
      </p:ext>
    </p:extLst>
  </p:cSld>
  <p:clrMapOvr>
    <a:masterClrMapping/>
  </p:clrMapOvr>
  <p:transition spd="slow">
    <p:cover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6890" y="2747824"/>
          <a:ext cx="2424429" cy="1539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470">
                <a:tc gridSpan="2">
                  <a:txBody>
                    <a:bodyPr/>
                    <a:lstStyle/>
                    <a:p>
                      <a:pPr marL="306070" indent="-274955">
                        <a:lnSpc>
                          <a:spcPts val="1885"/>
                        </a:lnSpc>
                        <a:buFont typeface="Arial"/>
                        <a:buChar char="•"/>
                        <a:tabLst>
                          <a:tab pos="306070" algn="l"/>
                          <a:tab pos="306705" algn="l"/>
                        </a:tabLst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III</a:t>
                      </a:r>
                      <a:r>
                        <a:rPr sz="1700" spc="28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1500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885"/>
                        </a:lnSpc>
                      </a:pPr>
                      <a:r>
                        <a:rPr sz="17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6500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18">
                <a:tc gridSpan="2">
                  <a:txBody>
                    <a:bodyPr/>
                    <a:lstStyle/>
                    <a:p>
                      <a:pPr marL="306070" indent="-274955">
                        <a:lnSpc>
                          <a:spcPts val="1905"/>
                        </a:lnSpc>
                        <a:buFont typeface="Arial"/>
                        <a:buChar char="•"/>
                        <a:tabLst>
                          <a:tab pos="306070" algn="l"/>
                          <a:tab pos="306705" algn="l"/>
                        </a:tabLst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IV</a:t>
                      </a:r>
                      <a:r>
                        <a:rPr sz="1700" spc="30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700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4000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905"/>
                        </a:lnSpc>
                      </a:pPr>
                      <a:r>
                        <a:rPr sz="17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10500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1905"/>
                        </a:lnSpc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686">
                <a:tc gridSpan="2">
                  <a:txBody>
                    <a:bodyPr/>
                    <a:lstStyle/>
                    <a:p>
                      <a:pPr marL="306070" indent="-274955">
                        <a:lnSpc>
                          <a:spcPts val="1905"/>
                        </a:lnSpc>
                        <a:buFont typeface="Arial"/>
                        <a:buChar char="•"/>
                        <a:tabLst>
                          <a:tab pos="306070" algn="l"/>
                          <a:tab pos="306705" algn="l"/>
                          <a:tab pos="566420" algn="l"/>
                        </a:tabLst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V	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5000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905"/>
                        </a:lnSpc>
                      </a:pPr>
                      <a:r>
                        <a:rPr sz="17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15500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5"/>
                        </a:lnSpc>
                      </a:pPr>
                      <a:r>
                        <a:rPr sz="1700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4,</a:t>
                      </a:r>
                      <a:r>
                        <a:rPr sz="1700" spc="-1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5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58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880"/>
                        </a:lnSpc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VI</a:t>
                      </a:r>
                      <a:r>
                        <a:rPr sz="1700" spc="30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7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2500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880"/>
                        </a:lnSpc>
                      </a:pPr>
                      <a:r>
                        <a:rPr sz="1700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18000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1880"/>
                        </a:lnSpc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6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641">
                <a:tc gridSpan="2">
                  <a:txBody>
                    <a:bodyPr/>
                    <a:lstStyle/>
                    <a:p>
                      <a:pPr marL="306070" indent="-274955">
                        <a:lnSpc>
                          <a:spcPts val="1885"/>
                        </a:lnSpc>
                        <a:buFont typeface="Arial"/>
                        <a:buChar char="•"/>
                        <a:tabLst>
                          <a:tab pos="306070" algn="l"/>
                          <a:tab pos="306705" algn="l"/>
                        </a:tabLst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VII</a:t>
                      </a:r>
                      <a:r>
                        <a:rPr sz="1700" spc="28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2000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885"/>
                        </a:lnSpc>
                      </a:pPr>
                      <a:r>
                        <a:rPr sz="1700" spc="-4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2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0000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1885"/>
                        </a:lnSpc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7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470">
                <a:tc gridSpan="2">
                  <a:txBody>
                    <a:bodyPr/>
                    <a:lstStyle/>
                    <a:p>
                      <a:pPr marL="306070" indent="-274955">
                        <a:lnSpc>
                          <a:spcPts val="1905"/>
                        </a:lnSpc>
                        <a:buFont typeface="Arial"/>
                        <a:buChar char="•"/>
                        <a:tabLst>
                          <a:tab pos="306070" algn="l"/>
                          <a:tab pos="306705" algn="l"/>
                        </a:tabLst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VIII</a:t>
                      </a:r>
                      <a:r>
                        <a:rPr sz="1700" spc="27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700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3000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1905"/>
                        </a:lnSpc>
                      </a:pPr>
                      <a:r>
                        <a:rPr sz="1700" spc="-5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2</a:t>
                      </a:r>
                      <a:r>
                        <a:rPr sz="1700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3000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1905"/>
                        </a:lnSpc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8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10564" y="5290820"/>
            <a:ext cx="927735" cy="800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3545" indent="-411480">
              <a:lnSpc>
                <a:spcPts val="2035"/>
              </a:lnSpc>
              <a:spcBef>
                <a:spcPts val="100"/>
              </a:spcBef>
              <a:buAutoNum type="romanUcPeriod" startAt="13"/>
              <a:tabLst>
                <a:tab pos="424180" algn="l"/>
              </a:tabLst>
            </a:pPr>
            <a:r>
              <a:rPr sz="1700" spc="-15" dirty="0">
                <a:solidFill>
                  <a:srgbClr val="FFFFFF"/>
                </a:solidFill>
                <a:latin typeface="Corbel"/>
                <a:cs typeface="Corbel"/>
              </a:rPr>
              <a:t>3500</a:t>
            </a:r>
            <a:endParaRPr sz="1700">
              <a:latin typeface="Corbel"/>
              <a:cs typeface="Corbel"/>
            </a:endParaRPr>
          </a:p>
          <a:p>
            <a:pPr marL="449580" indent="-437515">
              <a:lnSpc>
                <a:spcPts val="2030"/>
              </a:lnSpc>
              <a:buAutoNum type="romanUcPeriod" startAt="13"/>
              <a:tabLst>
                <a:tab pos="450215" algn="l"/>
              </a:tabLst>
            </a:pPr>
            <a:r>
              <a:rPr sz="1700" spc="-10" dirty="0">
                <a:solidFill>
                  <a:srgbClr val="FFFFFF"/>
                </a:solidFill>
                <a:latin typeface="Corbel"/>
                <a:cs typeface="Corbel"/>
              </a:rPr>
              <a:t>2000</a:t>
            </a:r>
            <a:endParaRPr sz="1700">
              <a:latin typeface="Corbel"/>
              <a:cs typeface="Corbel"/>
            </a:endParaRPr>
          </a:p>
          <a:p>
            <a:pPr marL="483234" indent="-471170">
              <a:lnSpc>
                <a:spcPts val="2035"/>
              </a:lnSpc>
              <a:buAutoNum type="romanUcPeriod" startAt="13"/>
              <a:tabLst>
                <a:tab pos="483234" algn="l"/>
                <a:tab pos="483870" algn="l"/>
              </a:tabLst>
            </a:pPr>
            <a:r>
              <a:rPr sz="1700" spc="-5" dirty="0">
                <a:solidFill>
                  <a:srgbClr val="FFFFFF"/>
                </a:solidFill>
                <a:latin typeface="Corbel"/>
                <a:cs typeface="Corbel"/>
              </a:rPr>
              <a:t>3000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260341"/>
            <a:ext cx="2639060" cy="183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ts val="2035"/>
              </a:lnSpc>
              <a:spcBef>
                <a:spcPts val="100"/>
              </a:spcBef>
              <a:buFont typeface="Arial"/>
              <a:buChar char="•"/>
              <a:tabLst>
                <a:tab pos="287020" algn="l"/>
                <a:tab pos="287655" algn="l"/>
                <a:tab pos="636905" algn="l"/>
                <a:tab pos="1313180" algn="l"/>
                <a:tab pos="2110740" algn="l"/>
              </a:tabLst>
            </a:pPr>
            <a:r>
              <a:rPr sz="1700" dirty="0">
                <a:solidFill>
                  <a:srgbClr val="FFFFFF"/>
                </a:solidFill>
                <a:latin typeface="Corbel"/>
                <a:cs typeface="Corbel"/>
              </a:rPr>
              <a:t>IX	</a:t>
            </a:r>
            <a:r>
              <a:rPr sz="1700" spc="-15" dirty="0">
                <a:solidFill>
                  <a:srgbClr val="FFFFFF"/>
                </a:solidFill>
                <a:latin typeface="Corbel"/>
                <a:cs typeface="Corbel"/>
              </a:rPr>
              <a:t>3500	26500	</a:t>
            </a:r>
            <a:r>
              <a:rPr sz="1700" dirty="0">
                <a:solidFill>
                  <a:srgbClr val="FFFFFF"/>
                </a:solidFill>
                <a:latin typeface="Corbel"/>
                <a:cs typeface="Corbel"/>
              </a:rPr>
              <a:t>9</a:t>
            </a:r>
            <a:endParaRPr sz="1700">
              <a:latin typeface="Corbel"/>
              <a:cs typeface="Corbel"/>
            </a:endParaRPr>
          </a:p>
          <a:p>
            <a:pPr marL="287020" indent="-274955">
              <a:lnSpc>
                <a:spcPts val="2030"/>
              </a:lnSpc>
              <a:buFont typeface="Arial"/>
              <a:buChar char="•"/>
              <a:tabLst>
                <a:tab pos="287020" algn="l"/>
                <a:tab pos="287655" algn="l"/>
                <a:tab pos="627380" algn="l"/>
                <a:tab pos="1315720" algn="l"/>
                <a:tab pos="2230120" algn="l"/>
              </a:tabLst>
            </a:pPr>
            <a:r>
              <a:rPr sz="1700" dirty="0">
                <a:solidFill>
                  <a:srgbClr val="FFFFFF"/>
                </a:solidFill>
                <a:latin typeface="Corbel"/>
                <a:cs typeface="Corbel"/>
              </a:rPr>
              <a:t>X	</a:t>
            </a:r>
            <a:r>
              <a:rPr sz="1700" spc="-15" dirty="0">
                <a:solidFill>
                  <a:srgbClr val="FFFFFF"/>
                </a:solidFill>
                <a:latin typeface="Corbel"/>
                <a:cs typeface="Corbel"/>
              </a:rPr>
              <a:t>4500	</a:t>
            </a:r>
            <a:r>
              <a:rPr sz="1700" spc="-5" dirty="0">
                <a:solidFill>
                  <a:srgbClr val="FFFFFF"/>
                </a:solidFill>
                <a:latin typeface="Corbel"/>
                <a:cs typeface="Corbel"/>
              </a:rPr>
              <a:t>31000	10</a:t>
            </a:r>
            <a:endParaRPr sz="1700">
              <a:latin typeface="Corbel"/>
              <a:cs typeface="Corbel"/>
            </a:endParaRPr>
          </a:p>
          <a:p>
            <a:pPr marL="287020" indent="-274955">
              <a:lnSpc>
                <a:spcPts val="2030"/>
              </a:lnSpc>
              <a:buFont typeface="Arial"/>
              <a:buChar char="•"/>
              <a:tabLst>
                <a:tab pos="287020" algn="l"/>
                <a:tab pos="287655" algn="l"/>
                <a:tab pos="1294765" algn="l"/>
                <a:tab pos="2126615" algn="l"/>
              </a:tabLst>
            </a:pPr>
            <a:r>
              <a:rPr sz="1700" dirty="0">
                <a:solidFill>
                  <a:srgbClr val="FFFFFF"/>
                </a:solidFill>
                <a:latin typeface="Corbel"/>
                <a:cs typeface="Corbel"/>
              </a:rPr>
              <a:t>XI </a:t>
            </a:r>
            <a:r>
              <a:rPr sz="1700" spc="3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FFFFFF"/>
                </a:solidFill>
                <a:latin typeface="Corbel"/>
                <a:cs typeface="Corbel"/>
              </a:rPr>
              <a:t>4000	</a:t>
            </a:r>
            <a:r>
              <a:rPr sz="1700" spc="-10" dirty="0">
                <a:solidFill>
                  <a:srgbClr val="FFFFFF"/>
                </a:solidFill>
                <a:latin typeface="Corbel"/>
                <a:cs typeface="Corbel"/>
              </a:rPr>
              <a:t>35000	</a:t>
            </a:r>
            <a:r>
              <a:rPr sz="1700" spc="-5" dirty="0">
                <a:solidFill>
                  <a:srgbClr val="FFFFFF"/>
                </a:solidFill>
                <a:latin typeface="Corbel"/>
                <a:cs typeface="Corbel"/>
              </a:rPr>
              <a:t>11,</a:t>
            </a:r>
            <a:r>
              <a:rPr sz="17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rbel"/>
                <a:cs typeface="Corbel"/>
              </a:rPr>
              <a:t>12</a:t>
            </a:r>
            <a:endParaRPr sz="1700">
              <a:latin typeface="Corbel"/>
              <a:cs typeface="Corbel"/>
            </a:endParaRPr>
          </a:p>
          <a:p>
            <a:pPr marL="287020" indent="-274955">
              <a:lnSpc>
                <a:spcPts val="2030"/>
              </a:lnSpc>
              <a:buFont typeface="Arial"/>
              <a:buChar char="•"/>
              <a:tabLst>
                <a:tab pos="287020" algn="l"/>
                <a:tab pos="287655" algn="l"/>
                <a:tab pos="1347470" algn="l"/>
                <a:tab pos="2149475" algn="l"/>
              </a:tabLst>
            </a:pPr>
            <a:r>
              <a:rPr sz="1700" dirty="0">
                <a:solidFill>
                  <a:srgbClr val="FFFFFF"/>
                </a:solidFill>
                <a:latin typeface="Corbel"/>
                <a:cs typeface="Corbel"/>
              </a:rPr>
              <a:t>XII</a:t>
            </a:r>
            <a:r>
              <a:rPr sz="1700" spc="3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rbel"/>
                <a:cs typeface="Corbel"/>
              </a:rPr>
              <a:t>4000	39000	</a:t>
            </a:r>
            <a:r>
              <a:rPr sz="1700" spc="-20" dirty="0">
                <a:solidFill>
                  <a:srgbClr val="FFFFFF"/>
                </a:solidFill>
                <a:latin typeface="Corbel"/>
                <a:cs typeface="Corbel"/>
              </a:rPr>
              <a:t>13</a:t>
            </a:r>
            <a:endParaRPr sz="1700">
              <a:latin typeface="Corbel"/>
              <a:cs typeface="Corbel"/>
            </a:endParaRPr>
          </a:p>
          <a:p>
            <a:pPr marL="1332230" indent="-1320165">
              <a:lnSpc>
                <a:spcPts val="2030"/>
              </a:lnSpc>
              <a:buFont typeface="Arial"/>
              <a:buChar char="•"/>
              <a:tabLst>
                <a:tab pos="1331595" algn="l"/>
                <a:tab pos="1332865" algn="l"/>
                <a:tab pos="2144395" algn="l"/>
              </a:tabLst>
            </a:pPr>
            <a:r>
              <a:rPr sz="1700" dirty="0">
                <a:solidFill>
                  <a:srgbClr val="FFFFFF"/>
                </a:solidFill>
                <a:latin typeface="Corbel"/>
                <a:cs typeface="Corbel"/>
              </a:rPr>
              <a:t>44000	</a:t>
            </a:r>
            <a:r>
              <a:rPr sz="1700" spc="-5" dirty="0">
                <a:solidFill>
                  <a:srgbClr val="FFFFFF"/>
                </a:solidFill>
                <a:latin typeface="Corbel"/>
                <a:cs typeface="Corbel"/>
              </a:rPr>
              <a:t>14,15</a:t>
            </a:r>
            <a:endParaRPr sz="1700">
              <a:latin typeface="Corbel"/>
              <a:cs typeface="Corbel"/>
            </a:endParaRPr>
          </a:p>
          <a:p>
            <a:pPr marL="1378585" indent="-1366520">
              <a:lnSpc>
                <a:spcPts val="2030"/>
              </a:lnSpc>
              <a:buFont typeface="Arial"/>
              <a:buChar char="•"/>
              <a:tabLst>
                <a:tab pos="1378585" algn="l"/>
                <a:tab pos="1379220" algn="l"/>
              </a:tabLst>
            </a:pPr>
            <a:r>
              <a:rPr sz="1700" spc="-5" dirty="0">
                <a:solidFill>
                  <a:srgbClr val="FFFFFF"/>
                </a:solidFill>
                <a:latin typeface="Corbel"/>
                <a:cs typeface="Corbel"/>
              </a:rPr>
              <a:t>46000</a:t>
            </a:r>
            <a:endParaRPr sz="1700">
              <a:latin typeface="Corbel"/>
              <a:cs typeface="Corbel"/>
            </a:endParaRPr>
          </a:p>
          <a:p>
            <a:pPr marL="1403350" indent="-1391285">
              <a:lnSpc>
                <a:spcPts val="2035"/>
              </a:lnSpc>
              <a:buFont typeface="Arial"/>
              <a:buChar char="•"/>
              <a:tabLst>
                <a:tab pos="1403350" algn="l"/>
                <a:tab pos="1403985" algn="l"/>
              </a:tabLst>
            </a:pPr>
            <a:r>
              <a:rPr sz="1700" dirty="0">
                <a:solidFill>
                  <a:srgbClr val="FFFFFF"/>
                </a:solidFill>
                <a:latin typeface="Corbel"/>
                <a:cs typeface="Corbel"/>
              </a:rPr>
              <a:t>49000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8335" y="5805932"/>
            <a:ext cx="2362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FFFFFF"/>
                </a:solidFill>
                <a:latin typeface="Corbel"/>
                <a:cs typeface="Corbel"/>
              </a:rPr>
              <a:t>16</a:t>
            </a:r>
            <a:endParaRPr sz="1700">
              <a:latin typeface="Corbel"/>
              <a:cs typeface="Corbe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16890" y="1975156"/>
          <a:ext cx="6974838" cy="766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8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8046">
                <a:tc gridSpan="2">
                  <a:txBody>
                    <a:bodyPr/>
                    <a:lstStyle/>
                    <a:p>
                      <a:pPr marL="563880" indent="-532765">
                        <a:lnSpc>
                          <a:spcPts val="1885"/>
                        </a:lnSpc>
                        <a:buFont typeface="Arial"/>
                        <a:buChar char="•"/>
                        <a:tabLst>
                          <a:tab pos="563245" algn="l"/>
                          <a:tab pos="564515" algn="l"/>
                        </a:tabLst>
                      </a:pPr>
                      <a:r>
                        <a:rPr sz="17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Freq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ctr">
                        <a:lnSpc>
                          <a:spcPts val="1885"/>
                        </a:lnSpc>
                      </a:pPr>
                      <a:r>
                        <a:rPr sz="17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c</a:t>
                      </a:r>
                      <a:r>
                        <a:rPr sz="1700" b="1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7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f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885"/>
                        </a:lnSpc>
                      </a:pPr>
                      <a:r>
                        <a:rPr sz="17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cluster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 marR="98425" indent="-274320" algn="r">
                        <a:lnSpc>
                          <a:spcPts val="1905"/>
                        </a:lnSpc>
                        <a:spcBef>
                          <a:spcPts val="25"/>
                        </a:spcBef>
                        <a:buFont typeface="Arial"/>
                        <a:buChar char="•"/>
                        <a:tabLst>
                          <a:tab pos="274320" algn="l"/>
                          <a:tab pos="274955" algn="l"/>
                        </a:tabLst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XVI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05"/>
                        </a:lnSpc>
                        <a:spcBef>
                          <a:spcPts val="25"/>
                        </a:spcBef>
                      </a:pPr>
                      <a:r>
                        <a:rPr sz="1600" spc="-1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3500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905"/>
                        </a:lnSpc>
                        <a:spcBef>
                          <a:spcPts val="25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52500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905"/>
                        </a:lnSpc>
                        <a:spcBef>
                          <a:spcPts val="25"/>
                        </a:spcBef>
                      </a:pPr>
                      <a:r>
                        <a:rPr sz="16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17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65">
                <a:tc gridSpan="2">
                  <a:txBody>
                    <a:bodyPr/>
                    <a:lstStyle/>
                    <a:p>
                      <a:pPr marL="306070" indent="-274955">
                        <a:lnSpc>
                          <a:spcPts val="1880"/>
                        </a:lnSpc>
                        <a:buFont typeface="Arial"/>
                        <a:buChar char="•"/>
                        <a:tabLst>
                          <a:tab pos="306070" algn="l"/>
                          <a:tab pos="306705" algn="l"/>
                          <a:tab pos="529590" algn="l"/>
                        </a:tabLst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I	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2000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80"/>
                        </a:lnSpc>
                      </a:pPr>
                      <a:r>
                        <a:rPr sz="17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2000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80"/>
                        </a:lnSpc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 marR="49530" indent="-274320" algn="r">
                        <a:lnSpc>
                          <a:spcPts val="1795"/>
                        </a:lnSpc>
                        <a:spcBef>
                          <a:spcPts val="130"/>
                        </a:spcBef>
                        <a:buFont typeface="Arial"/>
                        <a:buChar char="•"/>
                        <a:tabLst>
                          <a:tab pos="274320" algn="l"/>
                          <a:tab pos="274955" algn="l"/>
                        </a:tabLst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XVII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795"/>
                        </a:lnSpc>
                        <a:spcBef>
                          <a:spcPts val="13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4000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1795"/>
                        </a:lnSpc>
                        <a:spcBef>
                          <a:spcPts val="130"/>
                        </a:spcBef>
                      </a:pPr>
                      <a:r>
                        <a:rPr sz="1600" spc="-1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56500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1795"/>
                        </a:lnSpc>
                        <a:spcBef>
                          <a:spcPts val="13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18,19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384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880"/>
                        </a:lnSpc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II</a:t>
                      </a:r>
                      <a:r>
                        <a:rPr sz="1700" spc="27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700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3000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7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5000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238760">
                        <a:lnSpc>
                          <a:spcPts val="1735"/>
                        </a:lnSpc>
                        <a:spcBef>
                          <a:spcPts val="140"/>
                        </a:spcBef>
                        <a:tabLst>
                          <a:tab pos="2368550" algn="l"/>
                          <a:tab pos="2643505" algn="l"/>
                          <a:tab pos="3198495" algn="l"/>
                          <a:tab pos="3810635" algn="l"/>
                          <a:tab pos="4649470" algn="l"/>
                        </a:tabLst>
                      </a:pPr>
                      <a:r>
                        <a:rPr sz="2550" baseline="9803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2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XVIII	</a:t>
                      </a:r>
                      <a:r>
                        <a:rPr sz="1600" spc="-1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4500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61000	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20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177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119652" y="5493511"/>
            <a:ext cx="221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9101" y="5194198"/>
            <a:ext cx="536575" cy="8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2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VIII  XXIX  XXX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2720" y="5194198"/>
            <a:ext cx="457834" cy="83946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10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endParaRPr sz="1600">
              <a:latin typeface="Corbel"/>
              <a:cs typeface="Corbel"/>
            </a:endParaRPr>
          </a:p>
          <a:p>
            <a:pPr marL="20955">
              <a:lnSpc>
                <a:spcPct val="100000"/>
              </a:lnSpc>
              <a:spcBef>
                <a:spcPts val="215"/>
              </a:spcBef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1000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1000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4527" y="2752115"/>
            <a:ext cx="3248660" cy="35528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87020" algn="l"/>
                <a:tab pos="287655" algn="l"/>
                <a:tab pos="780415" algn="l"/>
                <a:tab pos="1445895" algn="l"/>
                <a:tab pos="2246630" algn="l"/>
              </a:tabLst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XIX	4000	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65000	</a:t>
            </a: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21,22</a:t>
            </a:r>
            <a:endParaRPr sz="1600">
              <a:latin typeface="Corbel"/>
              <a:cs typeface="Corbel"/>
            </a:endParaRPr>
          </a:p>
          <a:p>
            <a:pPr marL="287020" indent="-27495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87020" algn="l"/>
                <a:tab pos="287655" algn="l"/>
                <a:tab pos="812800" algn="l"/>
                <a:tab pos="1477645" algn="l"/>
                <a:tab pos="2333625" algn="l"/>
              </a:tabLst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XX	4000	69000	</a:t>
            </a:r>
            <a:r>
              <a:rPr sz="1600" spc="-30" dirty="0">
                <a:solidFill>
                  <a:srgbClr val="FFFFFF"/>
                </a:solidFill>
                <a:latin typeface="Corbel"/>
                <a:cs typeface="Corbel"/>
              </a:rPr>
              <a:t>23</a:t>
            </a:r>
            <a:endParaRPr sz="1600">
              <a:latin typeface="Corbel"/>
              <a:cs typeface="Corbel"/>
            </a:endParaRPr>
          </a:p>
          <a:p>
            <a:pPr marL="287020" indent="-27495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287020" algn="l"/>
                <a:tab pos="287655" algn="l"/>
                <a:tab pos="862330" algn="l"/>
                <a:tab pos="1482090" algn="l"/>
                <a:tab pos="2346325" algn="l"/>
              </a:tabLst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XXI	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2000	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71000	24</a:t>
            </a:r>
            <a:endParaRPr sz="1600">
              <a:latin typeface="Corbel"/>
              <a:cs typeface="Corbel"/>
            </a:endParaRPr>
          </a:p>
          <a:p>
            <a:pPr marL="287020" indent="-27495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87020" algn="l"/>
                <a:tab pos="287655" algn="l"/>
                <a:tab pos="869315" algn="l"/>
                <a:tab pos="1488440" algn="l"/>
              </a:tabLst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XXII	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2000	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73000</a:t>
            </a:r>
            <a:endParaRPr sz="1600">
              <a:latin typeface="Corbel"/>
              <a:cs typeface="Corbel"/>
            </a:endParaRPr>
          </a:p>
          <a:p>
            <a:pPr marL="287020" indent="-27495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87020" algn="l"/>
                <a:tab pos="287655" algn="l"/>
                <a:tab pos="836294" algn="l"/>
                <a:tab pos="1490345" algn="l"/>
                <a:tab pos="2367915" algn="l"/>
              </a:tabLst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XXIII	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3000	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76000	</a:t>
            </a:r>
            <a:r>
              <a:rPr sz="1600" spc="-30" dirty="0">
                <a:solidFill>
                  <a:srgbClr val="FFFFFF"/>
                </a:solidFill>
                <a:latin typeface="Corbel"/>
                <a:cs typeface="Corbel"/>
              </a:rPr>
              <a:t>25</a:t>
            </a:r>
            <a:endParaRPr sz="1600">
              <a:latin typeface="Corbel"/>
              <a:cs typeface="Corbel"/>
            </a:endParaRPr>
          </a:p>
          <a:p>
            <a:pPr marL="287020" indent="-27495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287020" algn="l"/>
                <a:tab pos="287655" algn="l"/>
                <a:tab pos="862330" algn="l"/>
                <a:tab pos="1515745" algn="l"/>
                <a:tab pos="2395220" algn="l"/>
              </a:tabLst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XXIV	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3000	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79000	26</a:t>
            </a:r>
            <a:endParaRPr sz="1600">
              <a:latin typeface="Corbel"/>
              <a:cs typeface="Corbel"/>
            </a:endParaRPr>
          </a:p>
          <a:p>
            <a:pPr marL="287020" indent="-27495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87020" algn="l"/>
                <a:tab pos="287655" algn="l"/>
                <a:tab pos="854075" algn="l"/>
                <a:tab pos="1508760" algn="l"/>
                <a:tab pos="2401570" algn="l"/>
              </a:tabLst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XXV	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5000	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84000	27,28</a:t>
            </a:r>
            <a:endParaRPr sz="1600">
              <a:latin typeface="Corbel"/>
              <a:cs typeface="Corbel"/>
            </a:endParaRPr>
          </a:p>
          <a:p>
            <a:pPr marL="287020" indent="-27495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87020" algn="l"/>
                <a:tab pos="287655" algn="l"/>
                <a:tab pos="861694" algn="l"/>
                <a:tab pos="1522730" algn="l"/>
                <a:tab pos="2376805" algn="l"/>
              </a:tabLst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XXVI	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2000	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86000	29</a:t>
            </a:r>
            <a:endParaRPr sz="1600">
              <a:latin typeface="Corbel"/>
              <a:cs typeface="Corbel"/>
            </a:endParaRPr>
          </a:p>
          <a:p>
            <a:pPr marL="287020" indent="-27495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287020" algn="l"/>
                <a:tab pos="287655" algn="l"/>
                <a:tab pos="1520825" algn="l"/>
              </a:tabLst>
            </a:pP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XXVII  </a:t>
            </a:r>
            <a:r>
              <a:rPr sz="16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1000	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87000</a:t>
            </a:r>
            <a:endParaRPr sz="1600">
              <a:latin typeface="Corbel"/>
              <a:cs typeface="Corbel"/>
            </a:endParaRPr>
          </a:p>
          <a:p>
            <a:pPr marL="1530350" indent="-15182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529715" algn="l"/>
                <a:tab pos="1530985" algn="l"/>
              </a:tabLst>
            </a:pP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88000</a:t>
            </a:r>
            <a:endParaRPr sz="1600">
              <a:latin typeface="Corbel"/>
              <a:cs typeface="Corbel"/>
            </a:endParaRPr>
          </a:p>
          <a:p>
            <a:pPr marL="1510030" indent="-149796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510030" algn="l"/>
                <a:tab pos="1510665" algn="l"/>
              </a:tabLst>
            </a:pP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89000</a:t>
            </a:r>
            <a:endParaRPr sz="1600">
              <a:latin typeface="Corbel"/>
              <a:cs typeface="Corbel"/>
            </a:endParaRPr>
          </a:p>
          <a:p>
            <a:pPr marL="1541780" indent="-152971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541145" algn="l"/>
                <a:tab pos="1542415" algn="l"/>
              </a:tabLst>
            </a:pP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90000</a:t>
            </a:r>
            <a:endParaRPr sz="1600">
              <a:latin typeface="Corbel"/>
              <a:cs typeface="Corbel"/>
            </a:endParaRPr>
          </a:p>
          <a:p>
            <a:pPr marL="287020" indent="-27495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1600" b="1" spc="-5" dirty="0">
                <a:solidFill>
                  <a:srgbClr val="FFFFFF"/>
                </a:solidFill>
                <a:latin typeface="Corbel"/>
                <a:cs typeface="Corbel"/>
              </a:rPr>
              <a:t>90000/30 = 3000 </a:t>
            </a:r>
            <a:r>
              <a:rPr sz="1600" b="1" spc="-10" dirty="0">
                <a:solidFill>
                  <a:srgbClr val="FFFFFF"/>
                </a:solidFill>
                <a:latin typeface="Corbel"/>
                <a:cs typeface="Corbel"/>
              </a:rPr>
              <a:t>sampling</a:t>
            </a:r>
            <a:r>
              <a:rPr sz="1600" b="1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rbel"/>
                <a:cs typeface="Corbel"/>
              </a:rPr>
              <a:t>interval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38961" y="386836"/>
            <a:ext cx="6781800" cy="985526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5400" b="1" spc="-5" dirty="0">
                <a:solidFill>
                  <a:srgbClr val="000000"/>
                </a:solidFill>
                <a:latin typeface="Corbel"/>
                <a:cs typeface="Corbel"/>
              </a:rPr>
              <a:t>CLUSTER</a:t>
            </a:r>
            <a:r>
              <a:rPr sz="5400" b="1" spc="-8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5400" b="1" spc="-5" dirty="0">
                <a:solidFill>
                  <a:srgbClr val="000000"/>
                </a:solidFill>
                <a:latin typeface="Corbel"/>
                <a:cs typeface="Corbel"/>
              </a:rPr>
              <a:t>SAMPLING</a:t>
            </a:r>
            <a:endParaRPr sz="5400" b="1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92352607"/>
      </p:ext>
    </p:extLst>
  </p:cSld>
  <p:clrMapOvr>
    <a:masterClrMapping/>
  </p:clrMapOvr>
  <p:transition spd="slow">
    <p:cover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481393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90" dirty="0">
                <a:solidFill>
                  <a:srgbClr val="FFFF00"/>
                </a:solidFill>
              </a:rPr>
              <a:t>CLUSTER</a:t>
            </a:r>
            <a:r>
              <a:rPr b="1" spc="-260" dirty="0">
                <a:solidFill>
                  <a:srgbClr val="FFFF00"/>
                </a:solidFill>
              </a:rPr>
              <a:t>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33546"/>
            <a:ext cx="7284084" cy="435737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7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Merits</a:t>
            </a:r>
            <a:endParaRPr sz="24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580"/>
              </a:spcBef>
              <a:buClr>
                <a:srgbClr val="EA1579"/>
              </a:buClr>
              <a:buSzPct val="89583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Most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economical form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sampling.</a:t>
            </a:r>
            <a:endParaRPr sz="24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575"/>
              </a:spcBef>
              <a:buClr>
                <a:srgbClr val="EA1579"/>
              </a:buClr>
              <a:buSzPct val="89583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Larger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sample for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similar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fixed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cost.</a:t>
            </a:r>
            <a:endParaRPr sz="24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580"/>
              </a:spcBef>
              <a:buClr>
                <a:srgbClr val="EA1579"/>
              </a:buClr>
              <a:buSzPct val="89583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Less time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 listing and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implementation.</a:t>
            </a:r>
            <a:endParaRPr sz="24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575"/>
              </a:spcBef>
              <a:buClr>
                <a:srgbClr val="EA1579"/>
              </a:buClr>
              <a:buSzPct val="89583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Reduce travel and other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administrative</a:t>
            </a: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costs.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EA1579"/>
              </a:buClr>
              <a:buFont typeface="Wingdings"/>
              <a:buChar char=""/>
            </a:pPr>
            <a:endParaRPr sz="36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Demerits</a:t>
            </a:r>
            <a:endParaRPr sz="24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575"/>
              </a:spcBef>
              <a:buClr>
                <a:srgbClr val="EA1579"/>
              </a:buClr>
              <a:buSzPct val="89583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May not reflect the diversity of the</a:t>
            </a:r>
            <a:r>
              <a:rPr sz="24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community.</a:t>
            </a:r>
            <a:endParaRPr sz="240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575"/>
              </a:spcBef>
              <a:buClr>
                <a:srgbClr val="EA1579"/>
              </a:buClr>
              <a:buSzPct val="89583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Standard errors of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estimates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are high,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compared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68453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other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designs with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same sample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size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6126218"/>
      </p:ext>
    </p:extLst>
  </p:cSld>
  <p:clrMapOvr>
    <a:masterClrMapping/>
  </p:clrMapOvr>
  <p:transition spd="slow">
    <p:cover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567753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65" dirty="0">
                <a:solidFill>
                  <a:srgbClr val="FFFF00"/>
                </a:solidFill>
              </a:rPr>
              <a:t>MULTISTAGE</a:t>
            </a:r>
            <a:r>
              <a:rPr b="1" spc="-225" dirty="0">
                <a:solidFill>
                  <a:srgbClr val="FFFF00"/>
                </a:solidFill>
              </a:rPr>
              <a:t>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14653"/>
            <a:ext cx="7468234" cy="28543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0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Sampling process carried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out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various</a:t>
            </a:r>
            <a:r>
              <a:rPr sz="28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stages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70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effective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strategy because it banks on multiple  randomizations.</a:t>
            </a:r>
            <a:endParaRPr sz="2800">
              <a:latin typeface="Times New Roman"/>
              <a:cs typeface="Times New Roman"/>
            </a:endParaRPr>
          </a:p>
          <a:p>
            <a:pPr marL="354965" marR="31623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Used frequently when a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complete list of all 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members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of the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population does not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exist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is  inappropriate.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7600205"/>
      </p:ext>
    </p:extLst>
  </p:cSld>
  <p:clrMapOvr>
    <a:masterClrMapping/>
  </p:clrMapOvr>
  <p:transition spd="slow">
    <p:cover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1"/>
            <a:ext cx="82296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0"/>
            <a:ext cx="7010400" cy="755976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4000" b="1" spc="-50" dirty="0">
                <a:solidFill>
                  <a:srgbClr val="000000"/>
                </a:solidFill>
                <a:latin typeface="Corbel"/>
                <a:cs typeface="Corbel"/>
              </a:rPr>
              <a:t>MULTISTAGE</a:t>
            </a:r>
            <a:r>
              <a:rPr sz="4000" b="1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orbel"/>
                <a:cs typeface="Corbel"/>
              </a:rPr>
              <a:t>SAMPLING</a:t>
            </a:r>
            <a:endParaRPr sz="4000" b="1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3708982"/>
      </p:ext>
    </p:extLst>
  </p:cSld>
  <p:clrMapOvr>
    <a:masterClrMapping/>
  </p:clrMapOvr>
  <p:transition spd="slow">
    <p:cover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567753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65" dirty="0">
                <a:solidFill>
                  <a:srgbClr val="FFFF00"/>
                </a:solidFill>
              </a:rPr>
              <a:t>MULTISTAGE</a:t>
            </a:r>
            <a:r>
              <a:rPr b="1" spc="-225" dirty="0">
                <a:solidFill>
                  <a:srgbClr val="FFFF00"/>
                </a:solidFill>
              </a:rPr>
              <a:t>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10542"/>
            <a:ext cx="6892290" cy="436308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7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Merits</a:t>
            </a:r>
            <a:endParaRPr sz="3000" dirty="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32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Introduces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flexibility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in the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sampling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method.</a:t>
            </a:r>
            <a:endParaRPr sz="2600" dirty="0">
              <a:latin typeface="Times New Roman"/>
              <a:cs typeface="Times New Roman"/>
            </a:endParaRPr>
          </a:p>
          <a:p>
            <a:pPr marL="684530" marR="17780" lvl="1" indent="-287020">
              <a:lnSpc>
                <a:spcPts val="2810"/>
              </a:lnSpc>
              <a:spcBef>
                <a:spcPts val="670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Enables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existing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divisions and sub divisions</a:t>
            </a:r>
            <a:r>
              <a:rPr sz="2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of  population to be used as</a:t>
            </a:r>
            <a:r>
              <a:rPr sz="2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units.</a:t>
            </a:r>
            <a:endParaRPr sz="2600" dirty="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26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Large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area can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covered.</a:t>
            </a:r>
            <a:endParaRPr sz="2600" dirty="0">
              <a:latin typeface="Times New Roman"/>
              <a:cs typeface="Times New Roman"/>
            </a:endParaRPr>
          </a:p>
          <a:p>
            <a:pPr marL="684530" lvl="1" indent="-287020">
              <a:lnSpc>
                <a:spcPct val="100000"/>
              </a:lnSpc>
              <a:spcBef>
                <a:spcPts val="315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35" dirty="0">
                <a:solidFill>
                  <a:srgbClr val="FFFFFF"/>
                </a:solidFill>
                <a:latin typeface="Times New Roman"/>
                <a:cs typeface="Times New Roman"/>
              </a:rPr>
              <a:t>Valuable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in under developed</a:t>
            </a:r>
            <a:r>
              <a:rPr sz="26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areas.</a:t>
            </a:r>
            <a:endParaRPr sz="2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EA1579"/>
              </a:buClr>
              <a:buFont typeface="Wingdings"/>
              <a:buChar char=""/>
            </a:pPr>
            <a:endParaRPr sz="325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Demerits</a:t>
            </a:r>
            <a:endParaRPr sz="3000" dirty="0">
              <a:latin typeface="Times New Roman"/>
              <a:cs typeface="Times New Roman"/>
            </a:endParaRPr>
          </a:p>
          <a:p>
            <a:pPr marL="684530" marR="5080" lvl="1" indent="-287020">
              <a:lnSpc>
                <a:spcPts val="2810"/>
              </a:lnSpc>
              <a:spcBef>
                <a:spcPts val="680"/>
              </a:spcBef>
              <a:buClr>
                <a:srgbClr val="EA15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Less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accurate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than a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sample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chosen by a</a:t>
            </a:r>
            <a:r>
              <a:rPr sz="2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single 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stage process.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8562755"/>
      </p:ext>
    </p:extLst>
  </p:cSld>
  <p:clrMapOvr>
    <a:masterClrMapping/>
  </p:clrMapOvr>
  <p:transition spd="slow"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041207" y="990600"/>
            <a:ext cx="4580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0B050"/>
                </a:solidFill>
                <a:latin typeface="Book Antiqua"/>
                <a:cs typeface="Book Antiqua"/>
              </a:rPr>
              <a:t>DIRECT</a:t>
            </a:r>
            <a:r>
              <a:rPr sz="4000" b="1" spc="-50" dirty="0">
                <a:solidFill>
                  <a:srgbClr val="00B050"/>
                </a:solidFill>
                <a:latin typeface="Book Antiqua"/>
                <a:cs typeface="Book Antiqua"/>
              </a:rPr>
              <a:t> </a:t>
            </a:r>
            <a:r>
              <a:rPr sz="4000" b="1" spc="-5" dirty="0">
                <a:solidFill>
                  <a:srgbClr val="00B050"/>
                </a:solidFill>
                <a:latin typeface="Book Antiqua"/>
                <a:cs typeface="Book Antiqua"/>
              </a:rPr>
              <a:t>METHOD</a:t>
            </a:r>
            <a:endParaRPr sz="4000" dirty="0">
              <a:solidFill>
                <a:srgbClr val="00B050"/>
              </a:solidFill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590800"/>
            <a:ext cx="8002905" cy="2354106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 indent="914400">
              <a:lnSpc>
                <a:spcPct val="80000"/>
              </a:lnSpc>
              <a:spcBef>
                <a:spcPts val="960"/>
              </a:spcBef>
            </a:pPr>
            <a:r>
              <a:rPr sz="3600" dirty="0">
                <a:latin typeface="Book Antiqua"/>
                <a:cs typeface="Book Antiqua"/>
              </a:rPr>
              <a:t>The  researcher </a:t>
            </a:r>
            <a:r>
              <a:rPr sz="3600" spc="-5" dirty="0">
                <a:latin typeface="Book Antiqua"/>
                <a:cs typeface="Book Antiqua"/>
              </a:rPr>
              <a:t>personally interviews the  respondents. Usually, the interviewer  </a:t>
            </a:r>
            <a:r>
              <a:rPr sz="3600" dirty="0">
                <a:latin typeface="Book Antiqua"/>
                <a:cs typeface="Book Antiqua"/>
              </a:rPr>
              <a:t>calls </a:t>
            </a:r>
            <a:r>
              <a:rPr sz="3600" spc="-5" dirty="0">
                <a:latin typeface="Book Antiqua"/>
                <a:cs typeface="Book Antiqua"/>
              </a:rPr>
              <a:t>for </a:t>
            </a:r>
            <a:r>
              <a:rPr sz="3600" dirty="0">
                <a:latin typeface="Book Antiqua"/>
                <a:cs typeface="Book Antiqua"/>
              </a:rPr>
              <a:t>a meeting </a:t>
            </a:r>
            <a:r>
              <a:rPr sz="3600" spc="-5" dirty="0">
                <a:latin typeface="Book Antiqua"/>
                <a:cs typeface="Book Antiqua"/>
              </a:rPr>
              <a:t>with </a:t>
            </a:r>
            <a:r>
              <a:rPr sz="3600" dirty="0">
                <a:latin typeface="Book Antiqua"/>
                <a:cs typeface="Book Antiqua"/>
              </a:rPr>
              <a:t>the</a:t>
            </a:r>
            <a:r>
              <a:rPr sz="3600" spc="-85" dirty="0">
                <a:latin typeface="Book Antiqua"/>
                <a:cs typeface="Book Antiqua"/>
              </a:rPr>
              <a:t> </a:t>
            </a:r>
            <a:r>
              <a:rPr sz="3600" dirty="0">
                <a:latin typeface="Book Antiqua"/>
                <a:cs typeface="Book Antiqua"/>
              </a:rPr>
              <a:t>interviewee  or </a:t>
            </a:r>
            <a:r>
              <a:rPr sz="3600" spc="-5" dirty="0">
                <a:latin typeface="Book Antiqua"/>
                <a:cs typeface="Book Antiqua"/>
              </a:rPr>
              <a:t>visits him </a:t>
            </a:r>
            <a:r>
              <a:rPr sz="3600" dirty="0">
                <a:latin typeface="Book Antiqua"/>
                <a:cs typeface="Book Antiqua"/>
              </a:rPr>
              <a:t>or </a:t>
            </a:r>
            <a:r>
              <a:rPr sz="3600" spc="-5" dirty="0">
                <a:latin typeface="Book Antiqua"/>
                <a:cs typeface="Book Antiqua"/>
              </a:rPr>
              <a:t>her </a:t>
            </a:r>
            <a:r>
              <a:rPr sz="3600" dirty="0">
                <a:latin typeface="Book Antiqua"/>
                <a:cs typeface="Book Antiqua"/>
              </a:rPr>
              <a:t>at home</a:t>
            </a:r>
            <a:r>
              <a:rPr sz="3600" spc="10" dirty="0">
                <a:latin typeface="Book Antiqua"/>
                <a:cs typeface="Book Antiqua"/>
              </a:rPr>
              <a:t> </a:t>
            </a:r>
            <a:r>
              <a:rPr sz="3600" dirty="0">
                <a:latin typeface="Book Antiqua"/>
                <a:cs typeface="Book Antiqua"/>
              </a:rPr>
              <a:t>.</a:t>
            </a:r>
          </a:p>
        </p:txBody>
      </p:sp>
    </p:spTree>
  </p:cSld>
  <p:clrMapOvr>
    <a:masterClrMapping/>
  </p:clrMapOvr>
  <p:transition spd="slow">
    <p:cover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97392"/>
            <a:ext cx="569150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35" dirty="0">
                <a:solidFill>
                  <a:srgbClr val="FFFF00"/>
                </a:solidFill>
              </a:rPr>
              <a:t>MULTIPHASE</a:t>
            </a:r>
            <a:r>
              <a:rPr b="1" spc="-204" dirty="0">
                <a:solidFill>
                  <a:srgbClr val="FFFF00"/>
                </a:solidFill>
              </a:rPr>
              <a:t>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803272"/>
            <a:ext cx="7186930" cy="191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Used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studies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to be carried out in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multiple  phases.</a:t>
            </a:r>
            <a:endParaRPr sz="3000">
              <a:latin typeface="Times New Roman"/>
              <a:cs typeface="Times New Roman"/>
            </a:endParaRPr>
          </a:p>
          <a:p>
            <a:pPr marL="354965" marR="322580" indent="-342900">
              <a:lnSpc>
                <a:spcPct val="100000"/>
              </a:lnSpc>
              <a:spcBef>
                <a:spcPts val="71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For e.g.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 cross - sectional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study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8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nutrition 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may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be carried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out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phases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360" y="3810761"/>
            <a:ext cx="5398459" cy="469359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sz="1800" b="1" dirty="0">
                <a:solidFill>
                  <a:schemeClr val="bg1"/>
                </a:solidFill>
                <a:latin typeface="Corbel"/>
                <a:cs typeface="Corbel"/>
              </a:rPr>
              <a:t>Phase-1: </a:t>
            </a:r>
            <a:r>
              <a:rPr sz="1800" b="1" spc="-40" dirty="0">
                <a:solidFill>
                  <a:schemeClr val="bg1"/>
                </a:solidFill>
                <a:latin typeface="Corbel"/>
                <a:cs typeface="Corbel"/>
              </a:rPr>
              <a:t>K.A.P. </a:t>
            </a:r>
            <a:r>
              <a:rPr sz="1800" b="1" dirty="0">
                <a:solidFill>
                  <a:schemeClr val="bg1"/>
                </a:solidFill>
                <a:latin typeface="Corbel"/>
                <a:cs typeface="Corbel"/>
              </a:rPr>
              <a:t>study in all</a:t>
            </a:r>
            <a:r>
              <a:rPr sz="1800" b="1" spc="-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chemeClr val="bg1"/>
                </a:solidFill>
                <a:latin typeface="Corbel"/>
                <a:cs typeface="Corbel"/>
              </a:rPr>
              <a:t>families</a:t>
            </a:r>
            <a:endParaRPr sz="180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6672" y="4628022"/>
            <a:ext cx="5387128" cy="469359"/>
          </a:xfrm>
          <a:prstGeom prst="rect">
            <a:avLst/>
          </a:prstGeom>
          <a:solidFill>
            <a:srgbClr val="7ED13A"/>
          </a:solidFill>
          <a:ln w="19811">
            <a:solidFill>
              <a:srgbClr val="5C992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500"/>
              </a:spcBef>
            </a:pPr>
            <a:r>
              <a:rPr sz="1800" b="1" dirty="0">
                <a:solidFill>
                  <a:schemeClr val="bg1"/>
                </a:solidFill>
                <a:latin typeface="Corbel"/>
                <a:cs typeface="Corbel"/>
              </a:rPr>
              <a:t>Phase </a:t>
            </a:r>
            <a:r>
              <a:rPr sz="1800" b="1" spc="-5" dirty="0">
                <a:solidFill>
                  <a:schemeClr val="bg1"/>
                </a:solidFill>
                <a:latin typeface="Corbel"/>
                <a:cs typeface="Corbel"/>
              </a:rPr>
              <a:t>-2: Dietary assessment </a:t>
            </a:r>
            <a:r>
              <a:rPr sz="1800" b="1" dirty="0">
                <a:solidFill>
                  <a:schemeClr val="bg1"/>
                </a:solidFill>
                <a:latin typeface="Corbel"/>
                <a:cs typeface="Corbel"/>
              </a:rPr>
              <a:t>in</a:t>
            </a:r>
            <a:r>
              <a:rPr sz="1800" b="1" spc="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chemeClr val="bg1"/>
                </a:solidFill>
                <a:latin typeface="Corbel"/>
                <a:cs typeface="Corbel"/>
              </a:rPr>
              <a:t>subsample</a:t>
            </a:r>
            <a:endParaRPr sz="180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68829" y="5498193"/>
            <a:ext cx="5374971" cy="782320"/>
            <a:chOff x="2124201" y="6086601"/>
            <a:chExt cx="4973320" cy="782320"/>
          </a:xfrm>
        </p:grpSpPr>
        <p:sp>
          <p:nvSpPr>
            <p:cNvPr id="7" name="object 7"/>
            <p:cNvSpPr/>
            <p:nvPr/>
          </p:nvSpPr>
          <p:spPr>
            <a:xfrm>
              <a:off x="2134361" y="6096761"/>
              <a:ext cx="4953000" cy="762000"/>
            </a:xfrm>
            <a:custGeom>
              <a:avLst/>
              <a:gdLst/>
              <a:ahLst/>
              <a:cxnLst/>
              <a:rect l="l" t="t" r="r" b="b"/>
              <a:pathLst>
                <a:path w="4953000" h="762000">
                  <a:moveTo>
                    <a:pt x="4952999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4952999" y="762000"/>
                  </a:lnTo>
                  <a:lnTo>
                    <a:pt x="4952999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4361" y="6096761"/>
              <a:ext cx="4953000" cy="762000"/>
            </a:xfrm>
            <a:custGeom>
              <a:avLst/>
              <a:gdLst/>
              <a:ahLst/>
              <a:cxnLst/>
              <a:rect l="l" t="t" r="r" b="b"/>
              <a:pathLst>
                <a:path w="4953000" h="762000">
                  <a:moveTo>
                    <a:pt x="0" y="762000"/>
                  </a:moveTo>
                  <a:lnTo>
                    <a:pt x="4952999" y="762000"/>
                  </a:lnTo>
                  <a:lnTo>
                    <a:pt x="4952999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86000" y="5504236"/>
            <a:ext cx="5257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Phase-3:anthropometric examination 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in</a:t>
            </a:r>
            <a:r>
              <a:rPr sz="2000" spc="7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sub-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sample 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of </a:t>
            </a: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family members 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covered in </a:t>
            </a: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2nd</a:t>
            </a:r>
            <a:r>
              <a:rPr sz="2000" spc="-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phase</a:t>
            </a:r>
            <a:endParaRPr sz="200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33589" y="4264246"/>
            <a:ext cx="325120" cy="375379"/>
            <a:chOff x="4258055" y="4486655"/>
            <a:chExt cx="325120" cy="553720"/>
          </a:xfrm>
        </p:grpSpPr>
        <p:sp>
          <p:nvSpPr>
            <p:cNvPr id="11" name="object 11"/>
            <p:cNvSpPr/>
            <p:nvPr/>
          </p:nvSpPr>
          <p:spPr>
            <a:xfrm>
              <a:off x="4267961" y="4496561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22860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152400" y="533400"/>
                  </a:lnTo>
                  <a:lnTo>
                    <a:pt x="304800" y="381000"/>
                  </a:lnTo>
                  <a:lnTo>
                    <a:pt x="228600" y="381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67961" y="4496561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381000"/>
                  </a:moveTo>
                  <a:lnTo>
                    <a:pt x="76200" y="3810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381000"/>
                  </a:lnTo>
                  <a:lnTo>
                    <a:pt x="304800" y="381000"/>
                  </a:lnTo>
                  <a:lnTo>
                    <a:pt x="152400" y="533400"/>
                  </a:lnTo>
                  <a:lnTo>
                    <a:pt x="0" y="3810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850236" y="5043963"/>
            <a:ext cx="325120" cy="401320"/>
            <a:chOff x="4258055" y="5705855"/>
            <a:chExt cx="325120" cy="401320"/>
          </a:xfrm>
        </p:grpSpPr>
        <p:sp>
          <p:nvSpPr>
            <p:cNvPr id="14" name="object 14"/>
            <p:cNvSpPr/>
            <p:nvPr/>
          </p:nvSpPr>
          <p:spPr>
            <a:xfrm>
              <a:off x="4267961" y="5715761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67961" y="5715761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304800" y="228600"/>
                  </a:lnTo>
                  <a:lnTo>
                    <a:pt x="152400" y="381000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9874997"/>
      </p:ext>
    </p:extLst>
  </p:cSld>
  <p:clrMapOvr>
    <a:masterClrMapping/>
  </p:clrMapOvr>
  <p:transition spd="slow">
    <p:cover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16872"/>
            <a:ext cx="769335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75" dirty="0">
                <a:solidFill>
                  <a:srgbClr val="FFFF00"/>
                </a:solidFill>
              </a:rPr>
              <a:t>ERRORS DUE TO </a:t>
            </a:r>
            <a:r>
              <a:rPr b="1" spc="-75" dirty="0">
                <a:solidFill>
                  <a:srgbClr val="FFFF00"/>
                </a:solidFill>
              </a:rPr>
              <a:t>NON</a:t>
            </a:r>
            <a:r>
              <a:rPr lang="en-US" b="1" spc="-75" dirty="0">
                <a:solidFill>
                  <a:srgbClr val="FFFF00"/>
                </a:solidFill>
              </a:rPr>
              <a:t> -</a:t>
            </a:r>
            <a:r>
              <a:rPr b="1" spc="-75" dirty="0">
                <a:solidFill>
                  <a:srgbClr val="FFFF00"/>
                </a:solidFill>
              </a:rPr>
              <a:t> </a:t>
            </a:r>
            <a:r>
              <a:rPr b="1" spc="-95" dirty="0">
                <a:solidFill>
                  <a:srgbClr val="FFFF00"/>
                </a:solidFill>
              </a:rPr>
              <a:t>SAMPLING</a:t>
            </a:r>
            <a:endParaRPr b="1" spc="-90" dirty="0">
              <a:solidFill>
                <a:srgbClr val="FFFF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543252"/>
            <a:ext cx="7586980" cy="4372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Clr>
                <a:srgbClr val="D5EBFF"/>
              </a:buClr>
              <a:buSzPct val="93750"/>
              <a:buFont typeface="Arial"/>
              <a:buChar char="•"/>
              <a:tabLst>
                <a:tab pos="29972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Data specification inadequate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inconsistent  with respect to objective of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census.</a:t>
            </a:r>
            <a:endParaRPr sz="3200">
              <a:latin typeface="Times New Roman"/>
              <a:cs typeface="Times New Roman"/>
            </a:endParaRPr>
          </a:p>
          <a:p>
            <a:pPr marL="299085" marR="960119" indent="-28702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3750"/>
              <a:buFont typeface="Arial"/>
              <a:buChar char="•"/>
              <a:tabLst>
                <a:tab pos="29972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Inaccurate or inappropriate methods</a:t>
            </a:r>
            <a:r>
              <a:rPr sz="32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interview,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observation,</a:t>
            </a:r>
            <a:r>
              <a:rPr sz="32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definitions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3750"/>
              <a:buFont typeface="Arial"/>
              <a:buChar char="•"/>
              <a:tabLst>
                <a:tab pos="29972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Lack of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trained &amp; experienced</a:t>
            </a:r>
            <a:r>
              <a:rPr sz="32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investigators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710"/>
              </a:spcBef>
              <a:buClr>
                <a:srgbClr val="D5EBFF"/>
              </a:buClr>
              <a:buSzPct val="93750"/>
              <a:buFont typeface="Arial"/>
              <a:buChar char="•"/>
              <a:tabLst>
                <a:tab pos="29972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Errors due to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non</a:t>
            </a:r>
            <a:r>
              <a:rPr sz="32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response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3750"/>
              <a:buFont typeface="Arial"/>
              <a:buChar char="•"/>
              <a:tabLst>
                <a:tab pos="29972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Errors in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data processing</a:t>
            </a:r>
            <a:r>
              <a:rPr sz="32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operations</a:t>
            </a:r>
            <a:endParaRPr sz="3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3750"/>
              <a:buFont typeface="Arial"/>
              <a:buChar char="•"/>
              <a:tabLst>
                <a:tab pos="299720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Errors committed during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presentation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0055" y="6086855"/>
            <a:ext cx="7259320" cy="553720"/>
            <a:chOff x="1210055" y="6086855"/>
            <a:chExt cx="7259320" cy="553720"/>
          </a:xfrm>
        </p:grpSpPr>
        <p:sp>
          <p:nvSpPr>
            <p:cNvPr id="5" name="object 5"/>
            <p:cNvSpPr/>
            <p:nvPr/>
          </p:nvSpPr>
          <p:spPr>
            <a:xfrm>
              <a:off x="1219961" y="6096761"/>
              <a:ext cx="7239000" cy="533400"/>
            </a:xfrm>
            <a:custGeom>
              <a:avLst/>
              <a:gdLst/>
              <a:ahLst/>
              <a:cxnLst/>
              <a:rect l="l" t="t" r="r" b="b"/>
              <a:pathLst>
                <a:path w="7239000" h="533400">
                  <a:moveTo>
                    <a:pt x="7150100" y="0"/>
                  </a:moveTo>
                  <a:lnTo>
                    <a:pt x="88900" y="0"/>
                  </a:lnTo>
                  <a:lnTo>
                    <a:pt x="54296" y="6986"/>
                  </a:lnTo>
                  <a:lnTo>
                    <a:pt x="26038" y="26038"/>
                  </a:lnTo>
                  <a:lnTo>
                    <a:pt x="6986" y="54296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86" y="479103"/>
                  </a:lnTo>
                  <a:lnTo>
                    <a:pt x="26038" y="507361"/>
                  </a:lnTo>
                  <a:lnTo>
                    <a:pt x="54296" y="526413"/>
                  </a:lnTo>
                  <a:lnTo>
                    <a:pt x="88900" y="533400"/>
                  </a:lnTo>
                  <a:lnTo>
                    <a:pt x="7150100" y="533400"/>
                  </a:lnTo>
                  <a:lnTo>
                    <a:pt x="7184725" y="526413"/>
                  </a:lnTo>
                  <a:lnTo>
                    <a:pt x="7212980" y="507361"/>
                  </a:lnTo>
                  <a:lnTo>
                    <a:pt x="7232020" y="479103"/>
                  </a:lnTo>
                  <a:lnTo>
                    <a:pt x="7239000" y="444500"/>
                  </a:lnTo>
                  <a:lnTo>
                    <a:pt x="7239000" y="88900"/>
                  </a:lnTo>
                  <a:lnTo>
                    <a:pt x="7232020" y="54296"/>
                  </a:lnTo>
                  <a:lnTo>
                    <a:pt x="7212980" y="26038"/>
                  </a:lnTo>
                  <a:lnTo>
                    <a:pt x="7184725" y="6986"/>
                  </a:lnTo>
                  <a:lnTo>
                    <a:pt x="7150100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961" y="6096761"/>
              <a:ext cx="7239000" cy="533400"/>
            </a:xfrm>
            <a:custGeom>
              <a:avLst/>
              <a:gdLst/>
              <a:ahLst/>
              <a:cxnLst/>
              <a:rect l="l" t="t" r="r" b="b"/>
              <a:pathLst>
                <a:path w="7239000" h="533400">
                  <a:moveTo>
                    <a:pt x="0" y="88900"/>
                  </a:moveTo>
                  <a:lnTo>
                    <a:pt x="6986" y="54296"/>
                  </a:lnTo>
                  <a:lnTo>
                    <a:pt x="26038" y="26038"/>
                  </a:lnTo>
                  <a:lnTo>
                    <a:pt x="54296" y="6986"/>
                  </a:lnTo>
                  <a:lnTo>
                    <a:pt x="88900" y="0"/>
                  </a:lnTo>
                  <a:lnTo>
                    <a:pt x="7150100" y="0"/>
                  </a:lnTo>
                  <a:lnTo>
                    <a:pt x="7184725" y="6986"/>
                  </a:lnTo>
                  <a:lnTo>
                    <a:pt x="7212980" y="26038"/>
                  </a:lnTo>
                  <a:lnTo>
                    <a:pt x="7232020" y="54296"/>
                  </a:lnTo>
                  <a:lnTo>
                    <a:pt x="7239000" y="88900"/>
                  </a:lnTo>
                  <a:lnTo>
                    <a:pt x="7239000" y="444500"/>
                  </a:lnTo>
                  <a:lnTo>
                    <a:pt x="7232020" y="479103"/>
                  </a:lnTo>
                  <a:lnTo>
                    <a:pt x="7212980" y="507361"/>
                  </a:lnTo>
                  <a:lnTo>
                    <a:pt x="7184725" y="526413"/>
                  </a:lnTo>
                  <a:lnTo>
                    <a:pt x="7150100" y="533400"/>
                  </a:lnTo>
                  <a:lnTo>
                    <a:pt x="88900" y="533400"/>
                  </a:lnTo>
                  <a:lnTo>
                    <a:pt x="54296" y="526413"/>
                  </a:lnTo>
                  <a:lnTo>
                    <a:pt x="26038" y="507361"/>
                  </a:lnTo>
                  <a:lnTo>
                    <a:pt x="6986" y="479103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9812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47035" y="6189370"/>
            <a:ext cx="4784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Arial"/>
                <a:cs typeface="Arial"/>
              </a:rPr>
              <a:t>MORE </a:t>
            </a:r>
            <a:r>
              <a:rPr sz="1800" b="1" spc="105" dirty="0">
                <a:latin typeface="Arial"/>
                <a:cs typeface="Arial"/>
              </a:rPr>
              <a:t>IN </a:t>
            </a:r>
            <a:r>
              <a:rPr sz="1800" b="1" spc="-165" dirty="0">
                <a:latin typeface="Arial"/>
                <a:cs typeface="Arial"/>
              </a:rPr>
              <a:t>COMPLETE </a:t>
            </a:r>
            <a:r>
              <a:rPr sz="1800" b="1" spc="-55" dirty="0">
                <a:latin typeface="Arial"/>
                <a:cs typeface="Arial"/>
              </a:rPr>
              <a:t>ENUMERATION</a:t>
            </a:r>
            <a:r>
              <a:rPr sz="1800" b="1" spc="-245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SURVEY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527652"/>
      </p:ext>
    </p:extLst>
  </p:cSld>
  <p:clrMapOvr>
    <a:masterClrMapping/>
  </p:clrMapOvr>
  <p:transition spd="slow">
    <p:cover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256031" y="5047488"/>
              <a:ext cx="73660" cy="1691639"/>
            </a:xfrm>
            <a:custGeom>
              <a:avLst/>
              <a:gdLst/>
              <a:ahLst/>
              <a:cxnLst/>
              <a:rect l="l" t="t" r="r" b="b"/>
              <a:pathLst>
                <a:path w="73660" h="1691640">
                  <a:moveTo>
                    <a:pt x="73152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73152" y="1691639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6031" y="4797551"/>
              <a:ext cx="73660" cy="228600"/>
            </a:xfrm>
            <a:custGeom>
              <a:avLst/>
              <a:gdLst/>
              <a:ahLst/>
              <a:cxnLst/>
              <a:rect l="l" t="t" r="r" b="b"/>
              <a:pathLst>
                <a:path w="73660" h="228600">
                  <a:moveTo>
                    <a:pt x="73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3152" y="2286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031" y="4637532"/>
              <a:ext cx="73660" cy="137160"/>
            </a:xfrm>
            <a:custGeom>
              <a:avLst/>
              <a:gdLst/>
              <a:ahLst/>
              <a:cxnLst/>
              <a:rect l="l" t="t" r="r" b="b"/>
              <a:pathLst>
                <a:path w="73660" h="137160">
                  <a:moveTo>
                    <a:pt x="7315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3152" y="13716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4E5B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6031" y="454304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15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2" y="73151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2504" y="681227"/>
              <a:ext cx="132715" cy="365760"/>
            </a:xfrm>
            <a:custGeom>
              <a:avLst/>
              <a:gdLst/>
              <a:ahLst/>
              <a:cxnLst/>
              <a:rect l="l" t="t" r="r" b="b"/>
              <a:pathLst>
                <a:path w="132715" h="365759">
                  <a:moveTo>
                    <a:pt x="9144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144" y="365760"/>
                  </a:lnTo>
                  <a:lnTo>
                    <a:pt x="9144" y="0"/>
                  </a:lnTo>
                  <a:close/>
                </a:path>
                <a:path w="132715" h="365759">
                  <a:moveTo>
                    <a:pt x="36576" y="0"/>
                  </a:moveTo>
                  <a:lnTo>
                    <a:pt x="27432" y="0"/>
                  </a:lnTo>
                  <a:lnTo>
                    <a:pt x="27432" y="365760"/>
                  </a:lnTo>
                  <a:lnTo>
                    <a:pt x="36576" y="365760"/>
                  </a:lnTo>
                  <a:lnTo>
                    <a:pt x="36576" y="0"/>
                  </a:lnTo>
                  <a:close/>
                </a:path>
                <a:path w="132715" h="365759">
                  <a:moveTo>
                    <a:pt x="74676" y="0"/>
                  </a:moveTo>
                  <a:lnTo>
                    <a:pt x="47244" y="0"/>
                  </a:lnTo>
                  <a:lnTo>
                    <a:pt x="47244" y="365760"/>
                  </a:lnTo>
                  <a:lnTo>
                    <a:pt x="74676" y="365760"/>
                  </a:lnTo>
                  <a:lnTo>
                    <a:pt x="74676" y="0"/>
                  </a:lnTo>
                  <a:close/>
                </a:path>
                <a:path w="132715" h="365759">
                  <a:moveTo>
                    <a:pt x="132588" y="0"/>
                  </a:moveTo>
                  <a:lnTo>
                    <a:pt x="86868" y="0"/>
                  </a:lnTo>
                  <a:lnTo>
                    <a:pt x="86868" y="365760"/>
                  </a:lnTo>
                  <a:lnTo>
                    <a:pt x="132588" y="365760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0866917"/>
      </p:ext>
    </p:extLst>
  </p:cSld>
  <p:clrMapOvr>
    <a:masterClrMapping/>
  </p:clrMapOvr>
  <p:transition spd="slow">
    <p:cover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05000" y="1752600"/>
            <a:ext cx="5594604" cy="4977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9200" y="757518"/>
            <a:ext cx="554609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5000" spc="5" dirty="0">
                <a:solidFill>
                  <a:srgbClr val="FFFF00"/>
                </a:solidFill>
                <a:latin typeface="Arial Black"/>
                <a:cs typeface="Arial Black"/>
              </a:rPr>
              <a:t>Indirect</a:t>
            </a:r>
            <a:r>
              <a:rPr sz="5000" spc="-35" dirty="0">
                <a:solidFill>
                  <a:srgbClr val="FFFF00"/>
                </a:solidFill>
                <a:latin typeface="Arial Black"/>
                <a:cs typeface="Arial Black"/>
              </a:rPr>
              <a:t> </a:t>
            </a:r>
            <a:r>
              <a:rPr sz="5000" dirty="0">
                <a:solidFill>
                  <a:srgbClr val="FFFF00"/>
                </a:solidFill>
                <a:latin typeface="Arial Black"/>
                <a:cs typeface="Arial Black"/>
              </a:rPr>
              <a:t>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F7BCC-B7E4-4453-A66C-1ED2F4EBD55D}"/>
              </a:ext>
            </a:extLst>
          </p:cNvPr>
          <p:cNvSpPr txBox="1"/>
          <p:nvPr/>
        </p:nvSpPr>
        <p:spPr>
          <a:xfrm>
            <a:off x="381000" y="685734"/>
            <a:ext cx="707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2.</a:t>
            </a:r>
            <a:endParaRPr lang="en-PH"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cover dir="r"/>
  </p:transition>
</p:sld>
</file>

<file path=ppt/theme/theme1.xml><?xml version="1.0" encoding="utf-8"?>
<a:theme xmlns:a="http://schemas.openxmlformats.org/drawingml/2006/main" name="Favorite 1">
  <a:themeElements>
    <a:clrScheme name="Neon Frame 5">
      <a:dk1>
        <a:srgbClr val="808080"/>
      </a:dk1>
      <a:lt1>
        <a:srgbClr val="F8F8F8"/>
      </a:lt1>
      <a:dk2>
        <a:srgbClr val="000000"/>
      </a:dk2>
      <a:lt2>
        <a:srgbClr val="FFFFFF"/>
      </a:lt2>
      <a:accent1>
        <a:srgbClr val="FF6600"/>
      </a:accent1>
      <a:accent2>
        <a:srgbClr val="FF41FF"/>
      </a:accent2>
      <a:accent3>
        <a:srgbClr val="AAAAAA"/>
      </a:accent3>
      <a:accent4>
        <a:srgbClr val="D4D4D4"/>
      </a:accent4>
      <a:accent5>
        <a:srgbClr val="FFB8AA"/>
      </a:accent5>
      <a:accent6>
        <a:srgbClr val="E73AE7"/>
      </a:accent6>
      <a:hlink>
        <a:srgbClr val="FF0066"/>
      </a:hlink>
      <a:folHlink>
        <a:srgbClr val="CC0066"/>
      </a:folHlink>
    </a:clrScheme>
    <a:fontScheme name="Neon Fra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on Fram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on Fram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on Fra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on Fram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on Frame 5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FF6600"/>
        </a:accent1>
        <a:accent2>
          <a:srgbClr val="FF41FF"/>
        </a:accent2>
        <a:accent3>
          <a:srgbClr val="AAAAAA"/>
        </a:accent3>
        <a:accent4>
          <a:srgbClr val="D4D4D4"/>
        </a:accent4>
        <a:accent5>
          <a:srgbClr val="FFB8AA"/>
        </a:accent5>
        <a:accent6>
          <a:srgbClr val="E73AE7"/>
        </a:accent6>
        <a:hlink>
          <a:srgbClr val="FF0066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on Frame 6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FF4FC9"/>
        </a:accent1>
        <a:accent2>
          <a:srgbClr val="FF91B6"/>
        </a:accent2>
        <a:accent3>
          <a:srgbClr val="AAAAAA"/>
        </a:accent3>
        <a:accent4>
          <a:srgbClr val="D4D4D4"/>
        </a:accent4>
        <a:accent5>
          <a:srgbClr val="FFB2E1"/>
        </a:accent5>
        <a:accent6>
          <a:srgbClr val="E783A5"/>
        </a:accent6>
        <a:hlink>
          <a:srgbClr val="FF99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avorite 1" id="{97CF0540-BC05-4BE8-88A6-7BA4EA7C0FF1}" vid="{4802ABCF-B776-49C6-871C-36C4F408B4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Favorite 1</Template>
  <TotalTime>289</TotalTime>
  <Words>2380</Words>
  <Application>Microsoft Office PowerPoint</Application>
  <PresentationFormat>On-screen Show (4:3)</PresentationFormat>
  <Paragraphs>449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4" baseType="lpstr">
      <vt:lpstr>Arial</vt:lpstr>
      <vt:lpstr>Arial Black</vt:lpstr>
      <vt:lpstr>Book Antiqua</vt:lpstr>
      <vt:lpstr>Cambria Math</vt:lpstr>
      <vt:lpstr>Century Gothic</vt:lpstr>
      <vt:lpstr>Consolas</vt:lpstr>
      <vt:lpstr>Corbel</vt:lpstr>
      <vt:lpstr>Tahoma</vt:lpstr>
      <vt:lpstr>Times New Roman</vt:lpstr>
      <vt:lpstr>Wingdings</vt:lpstr>
      <vt:lpstr>Wingdings 2</vt:lpstr>
      <vt:lpstr>Favorite 1</vt:lpstr>
      <vt:lpstr>PowerPoint Presentation</vt:lpstr>
      <vt:lpstr>OBJECTIVES</vt:lpstr>
      <vt:lpstr>PowerPoint Presentation</vt:lpstr>
      <vt:lpstr>PowerPoint Presentation</vt:lpstr>
      <vt:lpstr>Questions to ponder:   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B. QUESTIONNAIRE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D.  TEST METHOD</vt:lpstr>
      <vt:lpstr>PowerPoint Presentation</vt:lpstr>
      <vt:lpstr>E. REGISTRATION  METHOD</vt:lpstr>
      <vt:lpstr>PowerPoint Presentation</vt:lpstr>
      <vt:lpstr>F. MECHANICAL DEVICES    </vt:lpstr>
      <vt:lpstr>PowerPoint Presentation</vt:lpstr>
      <vt:lpstr>PowerPoint Presentation</vt:lpstr>
      <vt:lpstr>PowerPoint Presentation</vt:lpstr>
      <vt:lpstr>CONTENTS</vt:lpstr>
      <vt:lpstr>INTRODUCTION</vt:lpstr>
      <vt:lpstr>INTRODUCTION</vt:lpstr>
      <vt:lpstr>PowerPoint Presentation</vt:lpstr>
      <vt:lpstr>PowerPoint Presentation</vt:lpstr>
      <vt:lpstr>PowerPoint Presentation</vt:lpstr>
      <vt:lpstr>SAMPLING</vt:lpstr>
      <vt:lpstr>NEED FOR SAMPLING</vt:lpstr>
      <vt:lpstr>NEED FOR SAMPLING</vt:lpstr>
      <vt:lpstr>CENSUS  (Complete Enumeration  Survey)</vt:lpstr>
      <vt:lpstr>ADVANTAGES OF SAMPLING</vt:lpstr>
      <vt:lpstr>THEORETICAL BASIS OF  SAMPLING</vt:lpstr>
      <vt:lpstr>THEORETICAL BASIS OF  SAMPLING</vt:lpstr>
      <vt:lpstr>SAMPLING PROCESS</vt:lpstr>
      <vt:lpstr>ESSENTIALS OF SAMPLING</vt:lpstr>
      <vt:lpstr>SAMPLING METHODS</vt:lpstr>
      <vt:lpstr>    NON  PROBABILITY  SAMPLING</vt:lpstr>
      <vt:lpstr>JUDGMENT SAMPLING</vt:lpstr>
      <vt:lpstr>JUDGMENT SAMPLING</vt:lpstr>
      <vt:lpstr>JUDGMENT SAMPLING -  EXAMPLE</vt:lpstr>
      <vt:lpstr>CONVENIENCE SAMPLING</vt:lpstr>
      <vt:lpstr>CONVENIENCE SAMPLING - EXAMPLE</vt:lpstr>
      <vt:lpstr>QUOTA SAMPLING</vt:lpstr>
      <vt:lpstr>QUOTA SAMPLING - EXAMPLE</vt:lpstr>
      <vt:lpstr>SNOWBALL SAMPLING</vt:lpstr>
      <vt:lpstr>SNOWBALL SAMPLING - STEPS</vt:lpstr>
      <vt:lpstr>SNOWBALL SAMPLING</vt:lpstr>
      <vt:lpstr>PROBABILITY SAMPLING</vt:lpstr>
      <vt:lpstr>SIMPLE RANDOM SAMPLING</vt:lpstr>
      <vt:lpstr>SIMPLE RANDOM SAMPLING</vt:lpstr>
      <vt:lpstr>Simple or unrestricted random sampling</vt:lpstr>
      <vt:lpstr>LOTTERY METHOD -</vt:lpstr>
      <vt:lpstr>TABLE OF RANDOM NUMBERS</vt:lpstr>
      <vt:lpstr>SIMPLE RANDOM SAMPLING</vt:lpstr>
      <vt:lpstr>STRATIFIED RANDOM  SAMPLING</vt:lpstr>
      <vt:lpstr>STRATIFIED RANDOM  SAMPLING</vt:lpstr>
      <vt:lpstr>STRATIFIED RANDOM SAMPLING - EXAMPLE</vt:lpstr>
      <vt:lpstr>STRATIFIED RANDOM  SAMPLING</vt:lpstr>
      <vt:lpstr>SYSTEMATIC SAMPLING</vt:lpstr>
      <vt:lpstr>SYSTEMATIC SAMPLING</vt:lpstr>
      <vt:lpstr>CLUSTER SAMPLING</vt:lpstr>
      <vt:lpstr>CLUSTER SAMPLING</vt:lpstr>
      <vt:lpstr>STRATIFICATION  V/S  CLUSTERING</vt:lpstr>
      <vt:lpstr>CLUSTER SAMPLING- STEPS</vt:lpstr>
      <vt:lpstr>CLUSTER SAMPLING</vt:lpstr>
      <vt:lpstr>CLUSTER SAMPLING</vt:lpstr>
      <vt:lpstr>MULTISTAGE SAMPLING</vt:lpstr>
      <vt:lpstr>MULTISTAGE SAMPLING</vt:lpstr>
      <vt:lpstr>MULTISTAGE SAMPLING</vt:lpstr>
      <vt:lpstr>MULTIPHASE SAMPLING</vt:lpstr>
      <vt:lpstr>ERRORS DUE TO NON - SAMPLING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BUTCH</dc:creator>
  <cp:lastModifiedBy>Florian Manzanilla</cp:lastModifiedBy>
  <cp:revision>17</cp:revision>
  <dcterms:created xsi:type="dcterms:W3CDTF">2020-10-22T21:08:10Z</dcterms:created>
  <dcterms:modified xsi:type="dcterms:W3CDTF">2023-09-28T22:57:38Z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2020-10-22T00:00:00Z</vt:filetime>
  </property>
</Properties>
</file>