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</p:sldMasterIdLst>
  <p:sldIdLst>
    <p:sldId id="256" r:id="rId19"/>
    <p:sldId id="257" r:id="rId20"/>
    <p:sldId id="258" r:id="rId21"/>
    <p:sldId id="261" r:id="rId22"/>
    <p:sldId id="264" r:id="rId23"/>
    <p:sldId id="272" r:id="rId24"/>
    <p:sldId id="269" r:id="rId25"/>
    <p:sldId id="262" r:id="rId26"/>
    <p:sldId id="263" r:id="rId27"/>
    <p:sldId id="265" r:id="rId28"/>
    <p:sldId id="266" r:id="rId29"/>
    <p:sldId id="267" r:id="rId30"/>
    <p:sldId id="268" r:id="rId31"/>
    <p:sldId id="270" r:id="rId32"/>
    <p:sldId id="271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56E072-8AD9-4AA7-9B30-97D8B40E3842}">
          <p14:sldIdLst>
            <p14:sldId id="256"/>
            <p14:sldId id="257"/>
            <p14:sldId id="258"/>
            <p14:sldId id="261"/>
            <p14:sldId id="264"/>
            <p14:sldId id="272"/>
            <p14:sldId id="269"/>
            <p14:sldId id="262"/>
            <p14:sldId id="263"/>
            <p14:sldId id="265"/>
            <p14:sldId id="266"/>
            <p14:sldId id="267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115F-75A5-4ECB-B4FC-D9FE17BDC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B53D-7393-4E43-A083-44C8BB8B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F6B2-BD97-483D-977E-EC1300F9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909D-F65D-42D0-A773-79FA6558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B0A9-91FD-484A-AE35-B77C246D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4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E7E1-9A2C-436C-B38D-C6D8B093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DEB40-DA07-4B25-A80D-177B4104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F6B0B-D354-4E6B-8B92-6ACB88D5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3B81-3F06-4F7D-A9BE-706D0350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736B-6B2B-4E6A-9595-E0770A86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4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58FBB-7B57-44C5-8B29-214432108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54E60-584C-47F8-ABD7-B831CDA6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5C9E-2939-40CD-8C9F-DE96C1BB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DD6FA-363F-4587-B210-8D79903C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979B-56A6-413A-833A-1B890A9F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62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B8F5-4145-4549-8FA0-19B2290B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B9C4-C553-41BD-959F-87EF0133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8460-2DE3-44A4-A76B-931311F5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9DD1-840F-488C-B12B-1DC2D569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5C41-3FD3-4975-847E-4CD7B35E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9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C091-97EC-4AB6-A5AA-4D39844A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00367-240C-45D8-BF1C-6C01DA2F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E35ED-216C-4B90-AF82-FF381D13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6444-4132-4A05-A614-D17904EA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5BA7-3B00-43E8-B77B-9213983B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0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0A3C-6914-4EE8-8135-26B7539D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9410-AFAB-42C8-B335-85EA06530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F472-3504-4F2A-B73B-C8C854CC4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4B8EB-4026-457A-B9FA-F9E8ED9E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13DC8-BAAE-4380-AFA0-3FCF3BBF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16B5-2647-46FA-BB93-CA0B4C7D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05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B7E5-155B-4973-B18E-13026D49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D2BE-E503-43B3-ABD2-5EB21FEB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8F73-633A-4386-B844-14D313B9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CBC0-4868-4913-AC82-544E01EA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155FC-1B99-4EC5-B5AF-3AFAF703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B2397-53F1-4438-AA54-164C6941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99F6B-F15B-45E0-9FE7-70E37446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784F4-0B32-4974-9EE7-5AEB893B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6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352B-4F97-405E-B6C6-AFE738C6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ED75D-FE98-4B28-82C4-7CFF99C0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FB330-876D-49C1-89F8-E7D55FB5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AD658-BEB7-40FF-8D35-E8E338C2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26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B8DA3-526A-4886-B9F1-1F369EF4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B2C3D-A6E2-4157-B453-82210ACF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B80EF-A4AC-4D62-BA0B-84F9C928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1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BDEB-7506-4B13-BCAD-D00C2E0F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BF27-7B6E-47E6-868F-D2457212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88CE0-00DD-4E19-9AD1-F229A56B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40F38-AC85-4D20-86C3-11019623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3717D-FE32-41F4-82B0-9B233394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E4F64-5A85-45F4-BEF1-4C316620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5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2DDE-9B74-4899-AB9E-C689F0B8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C53E6-A5C8-44B8-AC6E-B68E9D30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8005E-B7FB-4627-8E89-0C5C2AC1D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A329-6F10-41AD-B948-1F10164E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F082-F156-4F77-948D-75F5B8DF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91A28-E87E-4DC4-85E4-585FA2E3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08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8E44B-735F-4ABB-99F2-753C1443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A104-49C6-4C74-BA77-2C6E413A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0571-89CD-462C-91BC-0C6040FD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2455-B868-4209-9177-27280A192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A9D3-DCFF-44E3-8C4A-33854A32B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0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13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17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6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1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FC46-4736-442D-BEF5-1FD27802E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ITSHotelier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1A668-9691-4EC3-B674-594F95B0B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Project Work per TSIOT2</a:t>
            </a: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Specifiche del 18/06/2018</a:t>
            </a:r>
          </a:p>
        </p:txBody>
      </p:sp>
    </p:spTree>
    <p:extLst>
      <p:ext uri="{BB962C8B-B14F-4D97-AF65-F5344CB8AC3E}">
        <p14:creationId xmlns:p14="http://schemas.microsoft.com/office/powerpoint/2010/main" val="261479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ECC3F-B556-4D11-AF37-19F98F1F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ITSHotelGuest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2E794-B1E4-4B60-BEB7-BD28D180D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18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6D712-B3C3-41A6-832D-31F268B3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ITSHotelGuest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34237-DF13-4185-A37B-13998529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Autenticazione</a:t>
            </a:r>
          </a:p>
          <a:p>
            <a:pPr lvl="1"/>
            <a:r>
              <a:rPr lang="it-IT" dirty="0"/>
              <a:t>via policy, temporanea</a:t>
            </a:r>
          </a:p>
          <a:p>
            <a:r>
              <a:rPr lang="it-IT" dirty="0"/>
              <a:t>Controllo dei dispositivi</a:t>
            </a:r>
          </a:p>
          <a:p>
            <a:endParaRPr lang="it-IT" dirty="0"/>
          </a:p>
          <a:p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36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ECC3F-B556-4D11-AF37-19F98F1F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ITSRoomGateway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2E794-B1E4-4B60-BEB7-BD28D180D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36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6D712-B3C3-41A6-832D-31F268B3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ITSRoomGateway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34237-DF13-4185-A37B-13998529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Implementazione su Linux (Rasbian, Alpine) o Windows (Windows 10 IoT Core)</a:t>
            </a:r>
          </a:p>
          <a:p>
            <a:r>
              <a:rPr lang="it-IT" dirty="0"/>
              <a:t>Implementazione in C# o JavaScript (o ambiente di preferenza</a:t>
            </a:r>
          </a:p>
          <a:p>
            <a:r>
              <a:rPr lang="it-IT" dirty="0"/>
              <a:t>Operazioni</a:t>
            </a:r>
          </a:p>
          <a:p>
            <a:pPr lvl="1"/>
            <a:r>
              <a:rPr lang="it-IT" dirty="0"/>
              <a:t>Invio Telemetria</a:t>
            </a:r>
          </a:p>
          <a:p>
            <a:pPr lvl="1"/>
            <a:r>
              <a:rPr lang="it-IT" dirty="0"/>
              <a:t>Ricezione comandi controllo attuatori</a:t>
            </a:r>
          </a:p>
          <a:p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959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ECC3F-B556-4D11-AF37-19F98F1F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ITSRoomsHostGateway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2E794-B1E4-4B60-BEB7-BD28D180D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21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687FBC-DEFB-4725-83E2-9EBC2B49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ITSRoomsHostGateway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13803-3BFB-4A11-9E54-A734E647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Autenticazione dispositivi</a:t>
            </a:r>
          </a:p>
          <a:p>
            <a:r>
              <a:rPr lang="it-IT" dirty="0"/>
              <a:t>Ricezione telemetria da dispositivi</a:t>
            </a:r>
          </a:p>
          <a:p>
            <a:r>
              <a:rPr lang="it-IT" dirty="0"/>
              <a:t>Invio comandi dispositivi</a:t>
            </a:r>
          </a:p>
          <a:p>
            <a:r>
              <a:rPr lang="it-IT" dirty="0"/>
              <a:t>Implementazione</a:t>
            </a:r>
          </a:p>
          <a:p>
            <a:pPr lvl="1"/>
            <a:r>
              <a:rPr lang="it-IT" dirty="0"/>
              <a:t>IoT Hub</a:t>
            </a:r>
          </a:p>
          <a:p>
            <a:pPr lvl="1"/>
            <a:r>
              <a:rPr lang="it-IT" dirty="0"/>
              <a:t>API HTTP/WebSocket custom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046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20CB-363B-4246-AE52-E0243DCA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ITSHotelier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4C18-9CFD-48C1-AB29-0527BECB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Un sistema di controllo centralizzato </a:t>
            </a:r>
            <a:r>
              <a:rPr lang="it-IT" strike="sngStrike" dirty="0"/>
              <a:t>di condizionamento</a:t>
            </a:r>
            <a:r>
              <a:rPr lang="it-IT" dirty="0"/>
              <a:t> per un hotel.</a:t>
            </a:r>
          </a:p>
          <a:p>
            <a:r>
              <a:rPr lang="it-IT" dirty="0"/>
              <a:t>Ogni camera è dotata di un dispositivo per le impostazioni e rilevazioni ambientali della camera. Un sistema con un piccolo display, qualche pulsante dove l'utente possa selezionare la temperatura desiderata, e/o qualche altro parametro. La scheda rileva la temperatura e le impostazioni, le invia ad un centralino (il raspberry) tramite un protocollo single master, multi slave</a:t>
            </a:r>
          </a:p>
          <a:p>
            <a:r>
              <a:rPr lang="it-IT" dirty="0"/>
              <a:t>i dati raccolti e inviati al cloud vengono condivisi e monitorate dalla reception che può impostare dei vincoli dettati dall'orario o dalle condizioni ambientali esterne tramite un'interfaccia a pc (web o altro).</a:t>
            </a:r>
          </a:p>
          <a:p>
            <a:r>
              <a:rPr lang="it-IT" dirty="0"/>
              <a:t>Dare al cliente la possibilità di visualizzare e impostare i parametri dal telefono.</a:t>
            </a:r>
          </a:p>
          <a:p>
            <a:r>
              <a:rPr lang="it-IT" dirty="0"/>
              <a:t>Il sistema attiva la camera all'accesso (tramite chiave a tastierino, per semplicità realizzativa, ed evitare di acquistare lettori schede badge), e all'uscita dalla camera spegne i sistemi.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7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9177-9A2E-4614-9FA0-5BA52C5F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09EB-CD60-4A27-8909-09345AAF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Tre applicazioni da implementare</a:t>
            </a:r>
          </a:p>
          <a:p>
            <a:r>
              <a:rPr lang="it-IT" dirty="0"/>
              <a:t>ITSHotelGuest - Applicazione web per l’ospite</a:t>
            </a:r>
          </a:p>
          <a:p>
            <a:pPr lvl="1"/>
            <a:r>
              <a:rPr lang="it-IT" dirty="0"/>
              <a:t>Accessibile da mobile</a:t>
            </a:r>
          </a:p>
          <a:p>
            <a:r>
              <a:rPr lang="it-IT" dirty="0"/>
              <a:t>ITSHotelHost  - Applicazione web per l’hotel</a:t>
            </a:r>
          </a:p>
          <a:p>
            <a:pPr lvl="1"/>
            <a:r>
              <a:rPr lang="it-IT" dirty="0"/>
              <a:t>Accessibile da desktop</a:t>
            </a:r>
          </a:p>
          <a:p>
            <a:r>
              <a:rPr lang="it-IT" dirty="0"/>
              <a:t>ITSRoomGateway - Applicazione gateway per la stanza</a:t>
            </a:r>
          </a:p>
          <a:p>
            <a:pPr lvl="1"/>
            <a:r>
              <a:rPr lang="it-IT" dirty="0"/>
              <a:t>Esecuzione su Raspberry PI</a:t>
            </a:r>
          </a:p>
          <a:p>
            <a:pPr lvl="1"/>
            <a:r>
              <a:rPr lang="it-IT" dirty="0"/>
              <a:t>Comunicazione con protocollo ...????</a:t>
            </a:r>
          </a:p>
        </p:txBody>
      </p:sp>
    </p:spTree>
    <p:extLst>
      <p:ext uri="{BB962C8B-B14F-4D97-AF65-F5344CB8AC3E}">
        <p14:creationId xmlns:p14="http://schemas.microsoft.com/office/powerpoint/2010/main" val="320487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9177-9A2E-4614-9FA0-5BA52C5F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09EB-CD60-4A27-8909-09345AAF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Device Sensori/Attuatori</a:t>
            </a:r>
          </a:p>
          <a:p>
            <a:pPr lvl="1"/>
            <a:r>
              <a:rPr lang="it-IT" dirty="0"/>
              <a:t>OLIMEX PIC32</a:t>
            </a:r>
          </a:p>
        </p:txBody>
      </p:sp>
    </p:spTree>
    <p:extLst>
      <p:ext uri="{BB962C8B-B14F-4D97-AF65-F5344CB8AC3E}">
        <p14:creationId xmlns:p14="http://schemas.microsoft.com/office/powerpoint/2010/main" val="103368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ECC3F-B556-4D11-AF37-19F98F1F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Dispositivi camera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347D8D-E6EE-429E-B840-077F7192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Da simulare con led e display</a:t>
            </a:r>
          </a:p>
          <a:p>
            <a:pPr lvl="1"/>
            <a:r>
              <a:rPr lang="it-IT" dirty="0"/>
              <a:t>Possibili sensori/attuatori più specifici</a:t>
            </a:r>
          </a:p>
          <a:p>
            <a:pPr lvl="1"/>
            <a:r>
              <a:rPr lang="it-IT" dirty="0"/>
              <a:t>Dipende da disponibilità</a:t>
            </a:r>
          </a:p>
          <a:p>
            <a:r>
              <a:rPr lang="it-IT" dirty="0"/>
              <a:t>Porta</a:t>
            </a:r>
          </a:p>
          <a:p>
            <a:pPr lvl="1"/>
            <a:r>
              <a:rPr lang="it-IT" dirty="0"/>
              <a:t>Stato: aperta, chiusa</a:t>
            </a:r>
          </a:p>
          <a:p>
            <a:r>
              <a:rPr lang="it-IT" dirty="0"/>
              <a:t>Serratura</a:t>
            </a:r>
          </a:p>
          <a:p>
            <a:pPr lvl="1"/>
            <a:r>
              <a:rPr lang="it-IT" dirty="0"/>
              <a:t>Azione: blocca, sblocca</a:t>
            </a:r>
          </a:p>
          <a:p>
            <a:r>
              <a:rPr lang="it-IT" dirty="0"/>
              <a:t>Sensore temperatura</a:t>
            </a:r>
          </a:p>
          <a:p>
            <a:pPr lvl="1"/>
            <a:r>
              <a:rPr lang="it-IT" dirty="0"/>
              <a:t>Stato: temperatura corrente</a:t>
            </a:r>
          </a:p>
          <a:p>
            <a:r>
              <a:rPr lang="it-IT" dirty="0"/>
              <a:t>Climatizzatore:</a:t>
            </a:r>
          </a:p>
          <a:p>
            <a:pPr lvl="1"/>
            <a:r>
              <a:rPr lang="it-IT" dirty="0"/>
              <a:t>Condizione: t impostata</a:t>
            </a:r>
          </a:p>
          <a:p>
            <a:pPr lvl="1"/>
            <a:r>
              <a:rPr lang="it-IT" dirty="0"/>
              <a:t>Aziore: scalda, raffredda, spegni</a:t>
            </a:r>
          </a:p>
          <a:p>
            <a:r>
              <a:rPr lang="it-IT" dirty="0"/>
              <a:t>Idromassaggio:</a:t>
            </a:r>
          </a:p>
          <a:p>
            <a:pPr lvl="1"/>
            <a:r>
              <a:rPr lang="it-IT" dirty="0"/>
              <a:t>Sensore: livello</a:t>
            </a:r>
          </a:p>
          <a:p>
            <a:r>
              <a:rPr lang="it-IT" dirty="0"/>
              <a:t>Rubinetto: </a:t>
            </a:r>
          </a:p>
          <a:p>
            <a:pPr lvl="1"/>
            <a:r>
              <a:rPr lang="it-IT" dirty="0"/>
              <a:t>Condizione: tempo partenza</a:t>
            </a:r>
          </a:p>
          <a:p>
            <a:pPr lvl="1"/>
            <a:r>
              <a:rPr lang="it-IT" dirty="0"/>
              <a:t>Azione: apri, chiudi</a:t>
            </a:r>
          </a:p>
        </p:txBody>
      </p:sp>
    </p:spTree>
    <p:extLst>
      <p:ext uri="{BB962C8B-B14F-4D97-AF65-F5344CB8AC3E}">
        <p14:creationId xmlns:p14="http://schemas.microsoft.com/office/powerpoint/2010/main" val="153530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64E64-2B63-4E79-8465-77DC955C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di massima</a:t>
            </a:r>
          </a:p>
        </p:txBody>
      </p:sp>
      <p:grpSp>
        <p:nvGrpSpPr>
          <p:cNvPr id="5" name="WindowsPhone">
            <a:extLst>
              <a:ext uri="{FF2B5EF4-FFF2-40B4-BE49-F238E27FC236}">
                <a16:creationId xmlns:a16="http://schemas.microsoft.com/office/drawing/2014/main" id="{A0792073-5D2E-4EDF-97C5-E3CF1684147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7996563" y="4300537"/>
            <a:ext cx="956210" cy="1700211"/>
            <a:chOff x="2839503" y="1"/>
            <a:chExt cx="3464995" cy="6857998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655225-5DF3-4871-B091-4968EFFD60EC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  <a:grpFill/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04F1EB0-B5E5-4CA2-886D-C871346C0575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  <a:grpFill/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C774225A-21C4-4960-B29B-643FB3CB38FA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grpFill/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1E7556A1-122F-446A-9BF0-6256C27A07C8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grpFill/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065176C-24F9-4D0A-BED1-BCE705EF84CC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grpFill/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630C0960-35D2-493B-91DB-27F613B5F2F8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grp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D13BC80-40FF-4641-B46B-AA9B19FFC535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grpFill/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153F1F01-FC7E-4212-A522-4A53DA4FE828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A1E9B830-BBCF-4F33-A887-A8B746532EA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9B8A9D32-7CE6-4D35-AD4A-2C475536FB8E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D36C5390-527A-4F47-ACF3-B9CA7CA1A463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3210D84F-A9D3-41DF-BC5B-F1656D39437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grpFill/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C419B7-6DC5-4F4C-BD52-7750FFB3CCAA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43D7A549-5CA8-41BE-BECC-DC38E21AD5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WebBrowser">
            <a:extLst>
              <a:ext uri="{FF2B5EF4-FFF2-40B4-BE49-F238E27FC236}">
                <a16:creationId xmlns:a16="http://schemas.microsoft.com/office/drawing/2014/main" id="{7A5D3F53-B29C-4B5B-BA69-5388353EEAC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308997" y="2206551"/>
            <a:ext cx="2424112" cy="1787143"/>
            <a:chOff x="0" y="-133151"/>
            <a:chExt cx="9144000" cy="699115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" name="Background">
              <a:extLst>
                <a:ext uri="{FF2B5EF4-FFF2-40B4-BE49-F238E27FC236}">
                  <a16:creationId xmlns:a16="http://schemas.microsoft.com/office/drawing/2014/main" id="{CC2A94E0-D563-44D2-BFEB-9C6113A5278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4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" name="WindowTitle">
              <a:extLst>
                <a:ext uri="{FF2B5EF4-FFF2-40B4-BE49-F238E27FC236}">
                  <a16:creationId xmlns:a16="http://schemas.microsoft.com/office/drawing/2014/main" id="{61AD75E0-ADAD-4FF1-94F5-2C1940C0EAE4}"/>
                </a:ext>
              </a:extLst>
            </p:cNvPr>
            <p:cNvSpPr txBox="1"/>
            <p:nvPr/>
          </p:nvSpPr>
          <p:spPr>
            <a:xfrm>
              <a:off x="22516" y="-133151"/>
              <a:ext cx="2571054" cy="541796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6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9A4417B-1767-44FE-98A1-DDE0C1A8CE3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  <a:grpFill/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408E175-E124-44D5-B6BC-EC8F61E9D9BF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40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Left Arrow 29">
                <a:extLst>
                  <a:ext uri="{FF2B5EF4-FFF2-40B4-BE49-F238E27FC236}">
                    <a16:creationId xmlns:a16="http://schemas.microsoft.com/office/drawing/2014/main" id="{917D05AF-1332-4459-B743-AF738D4C29A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40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69EB3B-4368-4AC5-9A5A-CFF43E050E96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  <a:grpFill/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90B6781-382D-45A9-BDCD-55A195106DA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40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Right Arrow 27">
                <a:extLst>
                  <a:ext uri="{FF2B5EF4-FFF2-40B4-BE49-F238E27FC236}">
                    <a16:creationId xmlns:a16="http://schemas.microsoft.com/office/drawing/2014/main" id="{A37DE1A5-F161-4C56-9B98-A618E069D92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grpFill/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40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5" name="Minimize - Maximize - Close">
              <a:extLst>
                <a:ext uri="{FF2B5EF4-FFF2-40B4-BE49-F238E27FC236}">
                  <a16:creationId xmlns:a16="http://schemas.microsoft.com/office/drawing/2014/main" id="{186605F1-DA09-45F8-A910-5377266785D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40" name="Line">
                <a:extLst>
                  <a:ext uri="{FF2B5EF4-FFF2-40B4-BE49-F238E27FC236}">
                    <a16:creationId xmlns:a16="http://schemas.microsoft.com/office/drawing/2014/main" id="{0C622317-4389-4E81-8619-C4AD4453111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1" name="Line">
                <a:extLst>
                  <a:ext uri="{FF2B5EF4-FFF2-40B4-BE49-F238E27FC236}">
                    <a16:creationId xmlns:a16="http://schemas.microsoft.com/office/drawing/2014/main" id="{63865EFA-8081-4C86-932F-53B3E449915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63BF2F53-43A7-4E97-BEEC-E82D07AA81E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B04800BC-2D25-4067-972C-DCD7E0383AA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969DEE11-E311-45CD-A586-50B9FC8262C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WebPageBody">
              <a:extLst>
                <a:ext uri="{FF2B5EF4-FFF2-40B4-BE49-F238E27FC236}">
                  <a16:creationId xmlns:a16="http://schemas.microsoft.com/office/drawing/2014/main" id="{6D16DC31-9D2E-4137-85E0-D72A4E28AA6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40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218C62-8118-4D7F-949F-0D87A504E97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37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E924989-F56B-434A-AD3D-0DF0C46C7F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E6C09D62-6669-4561-A89A-3E1835F2C8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6A3ABAC-3D9E-46C5-95BE-6DBBB4EAA0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21D5FD6-D881-43B1-A365-59D046D1389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29" name="UrlBar">
                <a:extLst>
                  <a:ext uri="{FF2B5EF4-FFF2-40B4-BE49-F238E27FC236}">
                    <a16:creationId xmlns:a16="http://schemas.microsoft.com/office/drawing/2014/main" id="{CD717AED-2BE3-4A10-A40F-7C750DB5F49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6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93C2717-7E27-447A-B5B0-B13F330B520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31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4E78103-74B3-42D0-884D-A1C2CB640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3304A89-67CE-458B-B86E-FDE2F9706B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4939EDD-ACDA-46BB-9D55-7A96F893B2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4" name="X">
                  <a:extLst>
                    <a:ext uri="{FF2B5EF4-FFF2-40B4-BE49-F238E27FC236}">
                      <a16:creationId xmlns:a16="http://schemas.microsoft.com/office/drawing/2014/main" id="{83FE9A89-C2AA-48A1-9EF0-062BCFEAD61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673236C-23A1-4B4C-AC89-EF11369F5CC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155E9CCD-3D5B-4C55-A314-9D9C3C938DE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3926D432-593A-454F-B633-2DDBF3F9BD6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7329198" y="2906866"/>
            <a:ext cx="2433871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ITSHotelHost</a:t>
            </a:r>
            <a:endParaRPr lang="en-US" sz="28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C6B4434F-A4A3-40CD-80F3-064C48E466D8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043739" y="4898916"/>
            <a:ext cx="3057524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ITSHotelGuest</a:t>
            </a:r>
            <a:endParaRPr lang="en-US" sz="28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2" descr="C:\Users\t-dantay\Documents\Placeholders\user.png">
            <a:extLst>
              <a:ext uri="{FF2B5EF4-FFF2-40B4-BE49-F238E27FC236}">
                <a16:creationId xmlns:a16="http://schemas.microsoft.com/office/drawing/2014/main" id="{0E9C5463-A100-4BD7-8B75-408424B9A227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37" y="2762110"/>
            <a:ext cx="597989" cy="65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xtLst/>
        </p:spPr>
      </p:pic>
      <p:pic>
        <p:nvPicPr>
          <p:cNvPr id="53" name="Picture 2" descr="C:\Users\t-dantay\Documents\Placeholders\user.png">
            <a:extLst>
              <a:ext uri="{FF2B5EF4-FFF2-40B4-BE49-F238E27FC236}">
                <a16:creationId xmlns:a16="http://schemas.microsoft.com/office/drawing/2014/main" id="{6B33FCB6-4762-4554-940D-165ED36B9624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36" y="4889799"/>
            <a:ext cx="597989" cy="654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xtLst/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7F1FB29-49AB-4FCA-BEDD-E3E6641F319B}"/>
              </a:ext>
            </a:extLst>
          </p:cNvPr>
          <p:cNvGrpSpPr/>
          <p:nvPr/>
        </p:nvGrpSpPr>
        <p:grpSpPr>
          <a:xfrm>
            <a:off x="253999" y="2091181"/>
            <a:ext cx="3927008" cy="2095057"/>
            <a:chOff x="253999" y="2091181"/>
            <a:chExt cx="3927008" cy="209505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BF0A913-696B-4648-B90B-57FFEC402CDC}"/>
                </a:ext>
              </a:extLst>
            </p:cNvPr>
            <p:cNvSpPr/>
            <p:nvPr/>
          </p:nvSpPr>
          <p:spPr>
            <a:xfrm>
              <a:off x="253999" y="2091181"/>
              <a:ext cx="3927008" cy="20950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dirty="0">
                  <a:solidFill>
                    <a:schemeClr val="tx1"/>
                  </a:solidFill>
                </a:rPr>
                <a:t>Room #1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B3ACBA2-B19D-4A31-A539-5CCBFAB595C2}"/>
                </a:ext>
              </a:extLst>
            </p:cNvPr>
            <p:cNvSpPr/>
            <p:nvPr/>
          </p:nvSpPr>
          <p:spPr>
            <a:xfrm>
              <a:off x="2556835" y="2599035"/>
              <a:ext cx="1452409" cy="72215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</a:rPr>
                <a:t>Raspberry PI</a:t>
              </a:r>
              <a:br>
                <a:rPr lang="it-IT" sz="1600" dirty="0">
                  <a:solidFill>
                    <a:schemeClr val="tx1"/>
                  </a:solidFill>
                </a:rPr>
              </a:br>
              <a:r>
                <a:rPr lang="it-IT" sz="1200" dirty="0">
                  <a:solidFill>
                    <a:schemeClr val="tx1"/>
                  </a:solidFill>
                </a:rPr>
                <a:t>ITSRoomGateway</a:t>
              </a:r>
              <a:endParaRPr lang="it-IT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86056AA-32B3-4CFC-BCE9-0D1F25848635}"/>
                </a:ext>
              </a:extLst>
            </p:cNvPr>
            <p:cNvSpPr/>
            <p:nvPr/>
          </p:nvSpPr>
          <p:spPr>
            <a:xfrm>
              <a:off x="447254" y="2615054"/>
              <a:ext cx="942348" cy="72215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PIC32</a:t>
              </a:r>
            </a:p>
          </p:txBody>
        </p:sp>
        <p:sp>
          <p:nvSpPr>
            <p:cNvPr id="58" name="Arrow: Left-Right 57">
              <a:extLst>
                <a:ext uri="{FF2B5EF4-FFF2-40B4-BE49-F238E27FC236}">
                  <a16:creationId xmlns:a16="http://schemas.microsoft.com/office/drawing/2014/main" id="{B15BA174-5AFA-4A49-8432-AF1903B94AA4}"/>
                </a:ext>
              </a:extLst>
            </p:cNvPr>
            <p:cNvSpPr/>
            <p:nvPr/>
          </p:nvSpPr>
          <p:spPr>
            <a:xfrm>
              <a:off x="1417320" y="2680572"/>
              <a:ext cx="1147032" cy="55908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RS485?</a:t>
              </a: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FBEAA734-B78B-48EB-9B6E-73947664358A}"/>
                </a:ext>
              </a:extLst>
            </p:cNvPr>
            <p:cNvSpPr/>
            <p:nvPr/>
          </p:nvSpPr>
          <p:spPr>
            <a:xfrm>
              <a:off x="552993" y="3337213"/>
              <a:ext cx="404270" cy="8490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sp>
          <p:nvSpPr>
            <p:cNvPr id="62" name="Arrow: Up 61">
              <a:extLst>
                <a:ext uri="{FF2B5EF4-FFF2-40B4-BE49-F238E27FC236}">
                  <a16:creationId xmlns:a16="http://schemas.microsoft.com/office/drawing/2014/main" id="{3E959571-2C3F-4B27-8EE1-B7BDEA9469CB}"/>
                </a:ext>
              </a:extLst>
            </p:cNvPr>
            <p:cNvSpPr/>
            <p:nvPr/>
          </p:nvSpPr>
          <p:spPr>
            <a:xfrm>
              <a:off x="957263" y="3337213"/>
              <a:ext cx="452540" cy="849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7B1637-49A1-456C-AFAE-0C407D081C84}"/>
              </a:ext>
            </a:extLst>
          </p:cNvPr>
          <p:cNvGrpSpPr/>
          <p:nvPr/>
        </p:nvGrpSpPr>
        <p:grpSpPr>
          <a:xfrm>
            <a:off x="253999" y="4300537"/>
            <a:ext cx="3927008" cy="2095057"/>
            <a:chOff x="253999" y="2091181"/>
            <a:chExt cx="3927008" cy="209505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CEB5A4A6-851B-42B6-A7F5-72B1BA2E2D68}"/>
                </a:ext>
              </a:extLst>
            </p:cNvPr>
            <p:cNvSpPr/>
            <p:nvPr/>
          </p:nvSpPr>
          <p:spPr>
            <a:xfrm>
              <a:off x="253999" y="2091181"/>
              <a:ext cx="3927008" cy="20950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dirty="0">
                  <a:solidFill>
                    <a:schemeClr val="tx1"/>
                  </a:solidFill>
                </a:rPr>
                <a:t>Room #n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E43A695-29E3-447B-9BDA-233CF9E0101C}"/>
                </a:ext>
              </a:extLst>
            </p:cNvPr>
            <p:cNvSpPr/>
            <p:nvPr/>
          </p:nvSpPr>
          <p:spPr>
            <a:xfrm>
              <a:off x="2556835" y="2599035"/>
              <a:ext cx="1452409" cy="72215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</a:rPr>
                <a:t>Raspberry PI</a:t>
              </a:r>
              <a:br>
                <a:rPr lang="it-IT" sz="1600" dirty="0">
                  <a:solidFill>
                    <a:schemeClr val="tx1"/>
                  </a:solidFill>
                </a:rPr>
              </a:br>
              <a:r>
                <a:rPr lang="it-IT" sz="1200" dirty="0">
                  <a:solidFill>
                    <a:schemeClr val="tx1"/>
                  </a:solidFill>
                </a:rPr>
                <a:t>ITSRoomGateway</a:t>
              </a:r>
              <a:endParaRPr lang="it-IT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2D032F7-0FF5-480B-BFD5-574FA7916B12}"/>
                </a:ext>
              </a:extLst>
            </p:cNvPr>
            <p:cNvSpPr/>
            <p:nvPr/>
          </p:nvSpPr>
          <p:spPr>
            <a:xfrm>
              <a:off x="447254" y="2615054"/>
              <a:ext cx="942348" cy="72215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PIC32</a:t>
              </a:r>
            </a:p>
          </p:txBody>
        </p:sp>
        <p:sp>
          <p:nvSpPr>
            <p:cNvPr id="68" name="Arrow: Left-Right 67">
              <a:extLst>
                <a:ext uri="{FF2B5EF4-FFF2-40B4-BE49-F238E27FC236}">
                  <a16:creationId xmlns:a16="http://schemas.microsoft.com/office/drawing/2014/main" id="{12F6FED5-696F-4E25-9877-1A6A32666485}"/>
                </a:ext>
              </a:extLst>
            </p:cNvPr>
            <p:cNvSpPr/>
            <p:nvPr/>
          </p:nvSpPr>
          <p:spPr>
            <a:xfrm>
              <a:off x="1417320" y="2680572"/>
              <a:ext cx="1147032" cy="55908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RS485?</a:t>
              </a:r>
            </a:p>
          </p:txBody>
        </p:sp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C672B429-DCED-49F1-BB01-F613507F9436}"/>
                </a:ext>
              </a:extLst>
            </p:cNvPr>
            <p:cNvSpPr/>
            <p:nvPr/>
          </p:nvSpPr>
          <p:spPr>
            <a:xfrm>
              <a:off x="552993" y="3337213"/>
              <a:ext cx="404270" cy="8490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B3540DCF-083A-437D-938A-D43FF177280C}"/>
                </a:ext>
              </a:extLst>
            </p:cNvPr>
            <p:cNvSpPr/>
            <p:nvPr/>
          </p:nvSpPr>
          <p:spPr>
            <a:xfrm>
              <a:off x="957263" y="3337213"/>
              <a:ext cx="452540" cy="849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8879A8-1618-49F2-93AD-0DC6DE80D069}"/>
              </a:ext>
            </a:extLst>
          </p:cNvPr>
          <p:cNvCxnSpPr/>
          <p:nvPr/>
        </p:nvCxnSpPr>
        <p:spPr>
          <a:xfrm flipH="1">
            <a:off x="4134986" y="2969850"/>
            <a:ext cx="3174011" cy="0"/>
          </a:xfrm>
          <a:prstGeom prst="straightConnector1">
            <a:avLst/>
          </a:prstGeom>
          <a:ln w="857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75A393-B74C-40DC-AAA2-EE9C5312D661}"/>
              </a:ext>
            </a:extLst>
          </p:cNvPr>
          <p:cNvCxnSpPr>
            <a:cxnSpLocks/>
          </p:cNvCxnSpPr>
          <p:nvPr/>
        </p:nvCxnSpPr>
        <p:spPr>
          <a:xfrm flipH="1">
            <a:off x="4181007" y="3278113"/>
            <a:ext cx="3148192" cy="1620803"/>
          </a:xfrm>
          <a:prstGeom prst="straightConnector1">
            <a:avLst/>
          </a:prstGeom>
          <a:ln w="857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704872-6966-4374-A3F0-82F0C9A153C0}"/>
              </a:ext>
            </a:extLst>
          </p:cNvPr>
          <p:cNvCxnSpPr>
            <a:cxnSpLocks/>
          </p:cNvCxnSpPr>
          <p:nvPr/>
        </p:nvCxnSpPr>
        <p:spPr>
          <a:xfrm flipH="1">
            <a:off x="4214699" y="5678203"/>
            <a:ext cx="3781864" cy="44923"/>
          </a:xfrm>
          <a:prstGeom prst="straightConnector1">
            <a:avLst/>
          </a:prstGeom>
          <a:ln w="857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7F17CF5-8FE1-49CA-95C1-940A19E1DC69}"/>
              </a:ext>
            </a:extLst>
          </p:cNvPr>
          <p:cNvSpPr/>
          <p:nvPr/>
        </p:nvSpPr>
        <p:spPr>
          <a:xfrm>
            <a:off x="5039709" y="2119756"/>
            <a:ext cx="1554575" cy="4406900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ITSRoomHostGateway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(IoTHub, API)</a:t>
            </a:r>
          </a:p>
        </p:txBody>
      </p:sp>
    </p:spTree>
    <p:extLst>
      <p:ext uri="{BB962C8B-B14F-4D97-AF65-F5344CB8AC3E}">
        <p14:creationId xmlns:p14="http://schemas.microsoft.com/office/powerpoint/2010/main" val="240057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D1E8-4A9E-4487-B2F6-ADA0CC78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comuni a tutti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1E87-B382-41AE-808D-CD146DEB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Utilizzate/sperimentate gli ambienti più congeniali</a:t>
            </a:r>
          </a:p>
          <a:p>
            <a:r>
              <a:rPr lang="it-IT" dirty="0"/>
              <a:t>Definiremo nel proseguo </a:t>
            </a:r>
          </a:p>
          <a:p>
            <a:pPr lvl="1"/>
            <a:r>
              <a:rPr lang="it-IT" dirty="0"/>
              <a:t>Requisiti obbligatori</a:t>
            </a:r>
          </a:p>
          <a:p>
            <a:pPr lvl="1"/>
            <a:r>
              <a:rPr lang="it-IT" dirty="0"/>
              <a:t>Requisiti opzionali</a:t>
            </a:r>
          </a:p>
          <a:p>
            <a:r>
              <a:rPr lang="it-IT" dirty="0"/>
              <a:t>Vale l’iniziativa di introdurre sperimentazione personale</a:t>
            </a:r>
          </a:p>
          <a:p>
            <a:pPr lvl="1"/>
            <a:r>
              <a:rPr lang="it-IT" dirty="0"/>
              <a:t>Attenzione a non incasinarsi!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44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ECC3F-B556-4D11-AF37-19F98F1F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ITSHotelHost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2E794-B1E4-4B60-BEB7-BD28D180D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46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6D712-B3C3-41A6-832D-31F268B3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ITSHotelHost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34237-DF13-4185-A37B-13998529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Autenticazione</a:t>
            </a:r>
          </a:p>
          <a:p>
            <a:pPr lvl="1"/>
            <a:r>
              <a:rPr lang="it-IT" dirty="0"/>
              <a:t>Asp.net Identity</a:t>
            </a:r>
          </a:p>
          <a:p>
            <a:r>
              <a:rPr lang="it-IT" dirty="0"/>
              <a:t>Gestione Camere</a:t>
            </a:r>
          </a:p>
          <a:p>
            <a:pPr lvl="1"/>
            <a:r>
              <a:rPr lang="it-IT" dirty="0"/>
              <a:t>Creazione</a:t>
            </a:r>
          </a:p>
          <a:p>
            <a:pPr lvl="1"/>
            <a:r>
              <a:rPr lang="it-IT" dirty="0"/>
              <a:t>Modifica</a:t>
            </a:r>
          </a:p>
          <a:p>
            <a:pPr lvl="1"/>
            <a:r>
              <a:rPr lang="it-IT" dirty="0"/>
              <a:t>Controllo</a:t>
            </a:r>
          </a:p>
          <a:p>
            <a:r>
              <a:rPr lang="it-IT" dirty="0"/>
              <a:t>Gestione ospiti</a:t>
            </a:r>
          </a:p>
          <a:p>
            <a:pPr lvl="1"/>
            <a:r>
              <a:rPr lang="it-IT" dirty="0"/>
              <a:t>Creazione (obbligatorio)</a:t>
            </a:r>
          </a:p>
          <a:p>
            <a:pPr lvl="1"/>
            <a:r>
              <a:rPr lang="it-IT" dirty="0"/>
              <a:t>Gestione (checkin-checkout, opzionale)</a:t>
            </a:r>
          </a:p>
          <a:p>
            <a:pPr lvl="1"/>
            <a:r>
              <a:rPr lang="it-IT" dirty="0"/>
              <a:t>Policy di gestione</a:t>
            </a:r>
          </a:p>
          <a:p>
            <a:pPr lvl="2"/>
            <a:r>
              <a:rPr lang="it-IT" dirty="0"/>
              <a:t>URL per l’ospite con intervallo di validità, da comunicare via messaggistica (in anagrafica utente)</a:t>
            </a:r>
          </a:p>
          <a:p>
            <a:pPr lvl="2"/>
            <a:r>
              <a:rPr lang="it-IT" dirty="0"/>
              <a:t>Annullamento policy</a:t>
            </a:r>
          </a:p>
          <a:p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939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2BFB0375-1847-4557-AFB0-F9C29B6E99A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460B1AE-61FC-439F-AC22-1AD561ABABD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71B0E4B-1632-441F-9B8A-97CA92C1B76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5636E93-5B57-4ACB-9887-65FEADA99EE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ED0BD23-A6FF-4BF1-A0DA-94D63399AC2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A257C59-EAE5-4DD2-A7E8-E555ED37232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BEACED8-4CED-424A-BF9E-FBBE1A9AFFD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36EC95E-6BFB-4B6F-9C35-B6F63F71415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8EDEC23-C04E-42B1-8241-C9321A6C50F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5349F04-D613-4377-92A0-6DE99D32C2B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0B29403-244A-4BE8-A161-897F8E049A1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29D1A87-9736-4815-8745-AC5597BBEF5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68FE1AA-EDA8-4643-A885-8AE5EAAA8EA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9AAFB7A-5D4F-4AC9-976C-F42B0FFE7E3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DBB1BAB-399A-4E95-9253-BE449C59E76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CAF4E83-3368-446F-A0C6-30504B3CB47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E15A78B-24B2-4FB4-A1B0-BFAF695D32C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452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ITSHotelier</vt:lpstr>
      <vt:lpstr>ITSHotelier</vt:lpstr>
      <vt:lpstr>Apps</vt:lpstr>
      <vt:lpstr>Device</vt:lpstr>
      <vt:lpstr>Dispositivi camera</vt:lpstr>
      <vt:lpstr>Schema di massima</vt:lpstr>
      <vt:lpstr>Punti comuni a tutti</vt:lpstr>
      <vt:lpstr>ITSHotelHost</vt:lpstr>
      <vt:lpstr>Funzionalità ITSHotelHost</vt:lpstr>
      <vt:lpstr>ITSHotelGuest</vt:lpstr>
      <vt:lpstr>Funzionalità ITSHotelGuest</vt:lpstr>
      <vt:lpstr>ITSRoomGateway</vt:lpstr>
      <vt:lpstr>Funzionalità ITSRoomGateway</vt:lpstr>
      <vt:lpstr>ITSRoomsHostGateway</vt:lpstr>
      <vt:lpstr>ITSRoomsHostGateway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ITSRunning</dc:title>
  <dc:creator>Marco Parenzan</dc:creator>
  <cp:lastModifiedBy>Marco Parenzan</cp:lastModifiedBy>
  <cp:revision>26</cp:revision>
  <dcterms:created xsi:type="dcterms:W3CDTF">2018-06-18T07:59:32Z</dcterms:created>
  <dcterms:modified xsi:type="dcterms:W3CDTF">2018-06-18T14:14:13Z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