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3"/>
  </p:sldMasterIdLst>
  <p:sldIdLst>
    <p:sldId id="256" r:id="rId84"/>
    <p:sldId id="257" r:id="rId85"/>
    <p:sldId id="262" r:id="rId86"/>
    <p:sldId id="277" r:id="rId87"/>
    <p:sldId id="263" r:id="rId88"/>
    <p:sldId id="260" r:id="rId89"/>
    <p:sldId id="266" r:id="rId90"/>
    <p:sldId id="270" r:id="rId91"/>
    <p:sldId id="275" r:id="rId92"/>
    <p:sldId id="278" r:id="rId93"/>
    <p:sldId id="279" r:id="rId94"/>
    <p:sldId id="280" r:id="rId95"/>
    <p:sldId id="281" r:id="rId96"/>
    <p:sldId id="282" r:id="rId97"/>
    <p:sldId id="276" r:id="rId98"/>
    <p:sldId id="283" r:id="rId99"/>
    <p:sldId id="264" r:id="rId100"/>
    <p:sldId id="261" r:id="rId101"/>
    <p:sldId id="258" r:id="rId102"/>
    <p:sldId id="265" r:id="rId103"/>
    <p:sldId id="267" r:id="rId104"/>
    <p:sldId id="269" r:id="rId105"/>
    <p:sldId id="268" r:id="rId106"/>
    <p:sldId id="272" r:id="rId107"/>
    <p:sldId id="274" r:id="rId108"/>
    <p:sldId id="271" r:id="rId109"/>
    <p:sldId id="273" r:id="rId1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56E072-8AD9-4AA7-9B30-97D8B40E3842}">
          <p14:sldIdLst>
            <p14:sldId id="256"/>
            <p14:sldId id="257"/>
            <p14:sldId id="262"/>
            <p14:sldId id="277"/>
            <p14:sldId id="263"/>
            <p14:sldId id="260"/>
          </p14:sldIdLst>
        </p14:section>
        <p14:section name="ITSSelfRunning" id="{E002732D-6CFA-4C31-8222-D74F4F0E7DD2}">
          <p14:sldIdLst>
            <p14:sldId id="266"/>
            <p14:sldId id="270"/>
            <p14:sldId id="275"/>
            <p14:sldId id="278"/>
            <p14:sldId id="279"/>
            <p14:sldId id="280"/>
            <p14:sldId id="281"/>
            <p14:sldId id="282"/>
            <p14:sldId id="276"/>
            <p14:sldId id="283"/>
            <p14:sldId id="264"/>
            <p14:sldId id="261"/>
            <p14:sldId id="258"/>
            <p14:sldId id="265"/>
          </p14:sldIdLst>
        </p14:section>
        <p14:section name="ITSSharedRuns" id="{A541831E-30CD-4F6E-BAC4-E0DC245576CF}">
          <p14:sldIdLst>
            <p14:sldId id="267"/>
            <p14:sldId id="269"/>
            <p14:sldId id="268"/>
            <p14:sldId id="272"/>
            <p14:sldId id="274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.xml"/><Relationship Id="rId89" Type="http://schemas.openxmlformats.org/officeDocument/2006/relationships/slide" Target="slides/slide6.xml"/><Relationship Id="rId1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slide" Target="slides/slide24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4.xml"/><Relationship Id="rId102" Type="http://schemas.openxmlformats.org/officeDocument/2006/relationships/slide" Target="slides/slide19.xml"/><Relationship Id="rId110" Type="http://schemas.openxmlformats.org/officeDocument/2006/relationships/slide" Target="slides/slide27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7.xml"/><Relationship Id="rId95" Type="http://schemas.openxmlformats.org/officeDocument/2006/relationships/slide" Target="slides/slide1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17.xml"/><Relationship Id="rId105" Type="http://schemas.openxmlformats.org/officeDocument/2006/relationships/slide" Target="slides/slide22.xml"/><Relationship Id="rId113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" Target="slides/slide2.xml"/><Relationship Id="rId93" Type="http://schemas.openxmlformats.org/officeDocument/2006/relationships/slide" Target="slides/slide10.xml"/><Relationship Id="rId98" Type="http://schemas.openxmlformats.org/officeDocument/2006/relationships/slide" Target="slides/slide1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20.xml"/><Relationship Id="rId108" Type="http://schemas.openxmlformats.org/officeDocument/2006/relationships/slide" Target="slides/slide2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Master" Target="slideMasters/slideMaster1.xml"/><Relationship Id="rId88" Type="http://schemas.openxmlformats.org/officeDocument/2006/relationships/slide" Target="slides/slide5.xml"/><Relationship Id="rId91" Type="http://schemas.openxmlformats.org/officeDocument/2006/relationships/slide" Target="slides/slide8.xml"/><Relationship Id="rId96" Type="http://schemas.openxmlformats.org/officeDocument/2006/relationships/slide" Target="slides/slide13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23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3.xml"/><Relationship Id="rId94" Type="http://schemas.openxmlformats.org/officeDocument/2006/relationships/slide" Target="slides/slide11.xml"/><Relationship Id="rId99" Type="http://schemas.openxmlformats.org/officeDocument/2006/relationships/slide" Target="slides/slide16.xml"/><Relationship Id="rId101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2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4.xml"/><Relationship Id="rId104" Type="http://schemas.openxmlformats.org/officeDocument/2006/relationships/slide" Target="slides/slide2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24-47CD-81C4-F35734DAAD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24-47CD-81C4-F35734DAAD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24-47CD-81C4-F35734DAAD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it-IT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115F-75A5-4ECB-B4FC-D9FE17BDC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B53D-7393-4E43-A083-44C8BB8B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F6B2-BD97-483D-977E-EC1300F9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909D-F65D-42D0-A773-79FA6558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B0A9-91FD-484A-AE35-B77C246D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47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E7E1-9A2C-436C-B38D-C6D8B093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DEB40-DA07-4B25-A80D-177B4104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F6B0B-D354-4E6B-8B92-6ACB88D5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3B81-3F06-4F7D-A9BE-706D0350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736B-6B2B-4E6A-9595-E0770A86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58FBB-7B57-44C5-8B29-21443210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4E60-584C-47F8-ABD7-B831CDA6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5C9E-2939-40CD-8C9F-DE96C1BB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D6FA-363F-4587-B210-8D79903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979B-56A6-413A-833A-1B890A9F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6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B8F5-4145-4549-8FA0-19B2290B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B9C4-C553-41BD-959F-87EF0133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8460-2DE3-44A4-A76B-931311F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9DD1-840F-488C-B12B-1DC2D569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5C41-3FD3-4975-847E-4CD7B35E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9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C091-97EC-4AB6-A5AA-4D39844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0367-240C-45D8-BF1C-6C01DA2F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35ED-216C-4B90-AF82-FF381D13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6444-4132-4A05-A614-D17904EA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5BA7-3B00-43E8-B77B-9213983B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0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0A3C-6914-4EE8-8135-26B7539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9410-AFAB-42C8-B335-85EA06530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F472-3504-4F2A-B73B-C8C854CC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4B8EB-4026-457A-B9FA-F9E8ED9E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3DC8-BAAE-4380-AFA0-3FCF3BBF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16B5-2647-46FA-BB93-CA0B4C7D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05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B7E5-155B-4973-B18E-13026D49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D2BE-E503-43B3-ABD2-5EB21FEB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8F73-633A-4386-B844-14D313B9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CBC0-4868-4913-AC82-544E01EA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155FC-1B99-4EC5-B5AF-3AFAF703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B2397-53F1-4438-AA54-164C6941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99F6B-F15B-45E0-9FE7-70E37446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784F4-0B32-4974-9EE7-5AEB893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6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352B-4F97-405E-B6C6-AFE738C6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ED75D-FE98-4B28-82C4-7CFF99C0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FB330-876D-49C1-89F8-E7D55FB5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AD658-BEB7-40FF-8D35-E8E338C2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26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B8DA3-526A-4886-B9F1-1F369EF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B2C3D-A6E2-4157-B453-82210ACF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B80EF-A4AC-4D62-BA0B-84F9C928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1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BDEB-7506-4B13-BCAD-D00C2E0F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BF27-7B6E-47E6-868F-D2457212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88CE0-00DD-4E19-9AD1-F229A56B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0F38-AC85-4D20-86C3-11019623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3717D-FE32-41F4-82B0-9B233394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4F64-5A85-45F4-BEF1-4C316620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2DDE-9B74-4899-AB9E-C689F0B8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C53E6-A5C8-44B8-AC6E-B68E9D30F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8005E-B7FB-4627-8E89-0C5C2AC1D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A329-6F10-41AD-B948-1F10164E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F082-F156-4F77-948D-75F5B8DF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1A28-E87E-4DC4-85E4-585FA2E3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08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8E44B-735F-4ABB-99F2-753C1443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A104-49C6-4C74-BA77-2C6E413A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0571-89CD-462C-91BC-0C6040FD9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A766-5770-44DC-B9A8-B46014302416}" type="datetimeFigureOut">
              <a:rPr lang="it-IT" smtClean="0"/>
              <a:t>18/06/2018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2455-B868-4209-9177-27280A192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A9D3-DCFF-44E3-8C4A-33854A32B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6F80-CFDA-4AC8-A195-19489C9E89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0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29.xml"/><Relationship Id="rId7" Type="http://schemas.openxmlformats.org/officeDocument/2006/relationships/customXml" Target="../../customXml/item70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78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4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0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61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46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6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62.xml"/><Relationship Id="rId6" Type="http://schemas.openxmlformats.org/officeDocument/2006/relationships/customXml" Target="../../customXml/item64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31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79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47.xml"/><Relationship Id="rId7" Type="http://schemas.openxmlformats.org/officeDocument/2006/relationships/customXml" Target="../../customXml/item16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38.xml"/><Relationship Id="rId16" Type="http://schemas.openxmlformats.org/officeDocument/2006/relationships/chart" Target="../charts/chart1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72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2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8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17.xml"/><Relationship Id="rId7" Type="http://schemas.openxmlformats.org/officeDocument/2006/relationships/customXml" Target="../../customXml/item18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33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53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4.xml"/><Relationship Id="rId13" Type="http://schemas.openxmlformats.org/officeDocument/2006/relationships/customXml" Target="../../customXml/item67.xml"/><Relationship Id="rId18" Type="http://schemas.openxmlformats.org/officeDocument/2006/relationships/customXml" Target="../../customXml/item68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.xml"/><Relationship Id="rId21" Type="http://schemas.openxmlformats.org/officeDocument/2006/relationships/customXml" Target="../../customXml/item6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40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60.xml"/><Relationship Id="rId16" Type="http://schemas.openxmlformats.org/officeDocument/2006/relationships/customXml" Target="../../customXml/item55.xml"/><Relationship Id="rId20" Type="http://schemas.openxmlformats.org/officeDocument/2006/relationships/customXml" Target="../../customXml/item51.xml"/><Relationship Id="rId29" Type="http://schemas.openxmlformats.org/officeDocument/2006/relationships/image" Target="../media/image8.emf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50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65.xml"/><Relationship Id="rId15" Type="http://schemas.openxmlformats.org/officeDocument/2006/relationships/customXml" Target="../../customXml/item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21.xml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4.xml"/><Relationship Id="rId14" Type="http://schemas.openxmlformats.org/officeDocument/2006/relationships/customXml" Target="../../customXml/item26.xml"/><Relationship Id="rId22" Type="http://schemas.openxmlformats.org/officeDocument/2006/relationships/slideLayout" Target="../slideLayouts/slideLayout6.xml"/><Relationship Id="rId27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71.xml"/><Relationship Id="rId18" Type="http://schemas.openxmlformats.org/officeDocument/2006/relationships/customXml" Target="../../customXml/item69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1.xml"/><Relationship Id="rId21" Type="http://schemas.openxmlformats.org/officeDocument/2006/relationships/customXml" Target="../../customXml/item9.xml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42.xml"/><Relationship Id="rId17" Type="http://schemas.openxmlformats.org/officeDocument/2006/relationships/customXml" Target="../../customXml/item43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8.xml"/><Relationship Id="rId16" Type="http://schemas.openxmlformats.org/officeDocument/2006/relationships/customXml" Target="../../customXml/item8.xml"/><Relationship Id="rId20" Type="http://schemas.openxmlformats.org/officeDocument/2006/relationships/customXml" Target="../../customXml/item24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23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58.xml"/><Relationship Id="rId23" Type="http://schemas.openxmlformats.org/officeDocument/2006/relationships/slideLayout" Target="../slideLayouts/slideLayout6.xml"/><Relationship Id="rId28" Type="http://schemas.openxmlformats.org/officeDocument/2006/relationships/image" Target="../media/image6.png"/><Relationship Id="rId10" Type="http://schemas.openxmlformats.org/officeDocument/2006/relationships/customXml" Target="../../customXml/item77.xml"/><Relationship Id="rId19" Type="http://schemas.openxmlformats.org/officeDocument/2006/relationships/customXml" Target="../../customXml/item59.xml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37.xml"/><Relationship Id="rId14" Type="http://schemas.openxmlformats.org/officeDocument/2006/relationships/customXml" Target="../../customXml/item27.xml"/><Relationship Id="rId22" Type="http://schemas.openxmlformats.org/officeDocument/2006/relationships/customXml" Target="../../customXml/item12.xml"/><Relationship Id="rId27" Type="http://schemas.openxmlformats.org/officeDocument/2006/relationships/image" Target="../media/image5.png"/><Relationship Id="rId30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partestgeolocation.azurewebsites.net/" TargetMode="External"/><Relationship Id="rId2" Type="http://schemas.openxmlformats.org/officeDocument/2006/relationships/hyperlink" Target="https://github.com/marcoparenzan/GeoLocatio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s://developer.mozilla.org/en-US/docs/Web/API/Geolocation/Using_geoloc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FC46-4736-442D-BEF5-1FD27802E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ITSRunning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1A668-9691-4EC3-B674-594F95B0B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 Work per TSAC2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Specifiche del 18/06/2018</a:t>
            </a:r>
          </a:p>
        </p:txBody>
      </p:sp>
    </p:spTree>
    <p:extLst>
      <p:ext uri="{BB962C8B-B14F-4D97-AF65-F5344CB8AC3E}">
        <p14:creationId xmlns:p14="http://schemas.microsoft.com/office/powerpoint/2010/main" val="261479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Nuovo allenamento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Content">
            <a:extLst>
              <a:ext uri="{FF2B5EF4-FFF2-40B4-BE49-F238E27FC236}">
                <a16:creationId xmlns:a16="http://schemas.microsoft.com/office/drawing/2014/main" id="{650371A5-7D38-464E-BB9B-FDC994A4E41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642081" y="2764495"/>
            <a:ext cx="3396796" cy="3421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A12ED416-DDD9-445D-BDFC-1D7AEC432FC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80125" y="2255404"/>
            <a:ext cx="3038589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Nuovo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1D3F4914-6D9C-4C06-B11B-D6A9256C147F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63AFAB32-964A-41F1-B98C-61A9214734E5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642081" y="3232182"/>
            <a:ext cx="3396796" cy="3421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A9B2A97E-5C95-471D-9F49-1ACFB49BEED1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949825" y="3805924"/>
            <a:ext cx="2649945" cy="1190555"/>
          </a:xfrm>
          <a:prstGeom prst="wedgeRoundRectCallout">
            <a:avLst>
              <a:gd name="adj1" fmla="val -50903"/>
              <a:gd name="adj2" fmla="val -80175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FFFF"/>
                </a:solidFill>
                <a:latin typeface="Segoe UI"/>
              </a:rPr>
              <a:t>Da </a:t>
            </a:r>
            <a:r>
              <a:rPr lang="en-US" sz="2000" kern="0" dirty="0" err="1">
                <a:solidFill>
                  <a:srgbClr val="FFFFFF"/>
                </a:solidFill>
                <a:latin typeface="Segoe UI"/>
              </a:rPr>
              <a:t>geolocalizzazione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10B61346-A343-434F-90C6-49CCC1595B7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040208" y="558145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6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Allenamenti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80125" y="2255404"/>
            <a:ext cx="193835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Allenamenti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9" name="Table">
            <a:extLst>
              <a:ext uri="{FF2B5EF4-FFF2-40B4-BE49-F238E27FC236}">
                <a16:creationId xmlns:a16="http://schemas.microsoft.com/office/drawing/2014/main" id="{2BDD086C-DF05-478F-9B60-8536444D6157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72167073"/>
              </p:ext>
            </p:extLst>
          </p:nvPr>
        </p:nvGraphicFramePr>
        <p:xfrm>
          <a:off x="1582570" y="3031831"/>
          <a:ext cx="7140517" cy="22949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334">
                  <a:extLst>
                    <a:ext uri="{9D8B030D-6E8A-4147-A177-3AD203B41FA5}">
                      <a16:colId xmlns:a16="http://schemas.microsoft.com/office/drawing/2014/main" val="3158342536"/>
                    </a:ext>
                  </a:extLst>
                </a:gridCol>
              </a:tblGrid>
              <a:tr h="286864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Allenamento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Località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Stato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Aperta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corso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Chiusa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6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" name="Content">
            <a:extLst>
              <a:ext uri="{FF2B5EF4-FFF2-40B4-BE49-F238E27FC236}">
                <a16:creationId xmlns:a16="http://schemas.microsoft.com/office/drawing/2014/main" id="{31A1C00D-5A36-4D8D-AFDA-E4CEF398BF9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24057" y="362817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Chiudi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9F11DC2C-4C3E-43E7-AAE9-C0C5BD9150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7424057" y="332532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Inizia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E53602D-27A5-41BC-8A26-88BEB0202A1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7424057" y="3919391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Visualizza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1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Allenamento concluso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80125" y="2255404"/>
            <a:ext cx="338624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concluso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grpSp>
        <p:nvGrpSpPr>
          <p:cNvPr id="47" name="StickyNote">
            <a:extLst>
              <a:ext uri="{FF2B5EF4-FFF2-40B4-BE49-F238E27FC236}">
                <a16:creationId xmlns:a16="http://schemas.microsoft.com/office/drawing/2014/main" id="{F32CAE37-B19B-46FB-8814-2DDF2D3E0E7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863799" y="3751390"/>
            <a:ext cx="4598029" cy="1485673"/>
            <a:chOff x="3886200" y="2629127"/>
            <a:chExt cx="1371600" cy="1485673"/>
          </a:xfrm>
        </p:grpSpPr>
        <p:sp>
          <p:nvSpPr>
            <p:cNvPr id="48" name="Content">
              <a:extLst>
                <a:ext uri="{FF2B5EF4-FFF2-40B4-BE49-F238E27FC236}">
                  <a16:creationId xmlns:a16="http://schemas.microsoft.com/office/drawing/2014/main" id="{B7BD6FBB-682D-436F-A1F9-AD38343A5B30}"/>
                </a:ext>
              </a:extLst>
            </p:cNvPr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Inizio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Fine</a:t>
              </a:r>
            </a:p>
            <a:p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Statistiche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varie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ape">
              <a:extLst>
                <a:ext uri="{FF2B5EF4-FFF2-40B4-BE49-F238E27FC236}">
                  <a16:creationId xmlns:a16="http://schemas.microsoft.com/office/drawing/2014/main" id="{4C4E6606-2B2A-4AEA-A070-9F4A3370E207}"/>
                </a:ext>
              </a:extLst>
            </p:cNvPr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50" name="LineChart">
            <a:extLst>
              <a:ext uri="{FF2B5EF4-FFF2-40B4-BE49-F238E27FC236}">
                <a16:creationId xmlns:a16="http://schemas.microsoft.com/office/drawing/2014/main" id="{8227F2A5-F51F-4E89-8420-89552AE8280E}"/>
              </a:ext>
            </a:extLst>
          </p:cNvPr>
          <p:cNvGraphicFramePr/>
          <p:nvPr>
            <p:custDataLst>
              <p:custData r:id="rId8"/>
            </p:custDataLst>
            <p:extLst>
              <p:ext uri="{D42A27DB-BD31-4B8C-83A1-F6EECF244321}">
                <p14:modId xmlns:p14="http://schemas.microsoft.com/office/powerpoint/2010/main" val="1362006863"/>
              </p:ext>
            </p:extLst>
          </p:nvPr>
        </p:nvGraphicFramePr>
        <p:xfrm>
          <a:off x="6623464" y="4377891"/>
          <a:ext cx="2088664" cy="179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406460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Allenamento iniziato</a:t>
            </a:r>
          </a:p>
        </p:txBody>
      </p:sp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143000" y="1690687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680125" y="2255404"/>
            <a:ext cx="319106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iniziato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22555BA-5A72-4F43-B7E6-B040EB15139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948592" y="38441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Inizia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2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92200" y="1671659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1" name="StreetMap">
            <a:extLst>
              <a:ext uri="{FF2B5EF4-FFF2-40B4-BE49-F238E27FC236}">
                <a16:creationId xmlns:a16="http://schemas.microsoft.com/office/drawing/2014/main" id="{03E64DD7-036A-46B7-9B81-800E938A1A8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31" y="4553671"/>
            <a:ext cx="4870255" cy="157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Allenamento iniziato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255404"/>
            <a:ext cx="326140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in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corso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22555BA-5A72-4F43-B7E6-B040EB15139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948592" y="38441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Termina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2" name="MapMarker">
            <a:extLst>
              <a:ext uri="{FF2B5EF4-FFF2-40B4-BE49-F238E27FC236}">
                <a16:creationId xmlns:a16="http://schemas.microsoft.com/office/drawing/2014/main" id="{069D84B5-25DD-48E2-BE9F-16816C98CD4A}"/>
              </a:ext>
            </a:extLst>
          </p:cNvPr>
          <p:cNvGrpSpPr>
            <a:grpSpLocks noChangeAspect="1"/>
          </p:cNvGrpSpPr>
          <p:nvPr>
            <p:custDataLst>
              <p:custData r:id="rId9"/>
            </p:custDataLst>
          </p:nvPr>
        </p:nvGrpSpPr>
        <p:grpSpPr>
          <a:xfrm>
            <a:off x="2672416" y="5017433"/>
            <a:ext cx="287705" cy="287705"/>
            <a:chOff x="3669395" y="3536182"/>
            <a:chExt cx="287705" cy="287705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1A2BD34A-94F6-499B-86AD-020D60FA69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D73E54-201B-4063-A839-7D5E89B1A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MapMarker">
            <a:extLst>
              <a:ext uri="{FF2B5EF4-FFF2-40B4-BE49-F238E27FC236}">
                <a16:creationId xmlns:a16="http://schemas.microsoft.com/office/drawing/2014/main" id="{7C9D8816-D8FC-43B3-B9C3-A20536E604DA}"/>
              </a:ext>
            </a:extLst>
          </p:cNvPr>
          <p:cNvGrpSpPr>
            <a:grpSpLocks noChangeAspect="1"/>
          </p:cNvGrpSpPr>
          <p:nvPr>
            <p:custDataLst>
              <p:custData r:id="rId10"/>
            </p:custDataLst>
          </p:nvPr>
        </p:nvGrpSpPr>
        <p:grpSpPr>
          <a:xfrm>
            <a:off x="3166975" y="4613256"/>
            <a:ext cx="287705" cy="287705"/>
            <a:chOff x="3669395" y="3536182"/>
            <a:chExt cx="287705" cy="287705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DC5F246A-5109-4A36-9700-4F6FD3C1250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140DE3B-CA0A-4D1B-AA9F-1AF401A4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MapMarker">
            <a:extLst>
              <a:ext uri="{FF2B5EF4-FFF2-40B4-BE49-F238E27FC236}">
                <a16:creationId xmlns:a16="http://schemas.microsoft.com/office/drawing/2014/main" id="{FA7B1B22-1C06-44AF-9270-12BA20C4A932}"/>
              </a:ext>
            </a:extLst>
          </p:cNvPr>
          <p:cNvGrpSpPr>
            <a:grpSpLocks noChangeAspect="1"/>
          </p:cNvGrpSpPr>
          <p:nvPr>
            <p:custDataLst>
              <p:custData r:id="rId11"/>
              <p:custData r:id="rId12"/>
            </p:custDataLst>
          </p:nvPr>
        </p:nvGrpSpPr>
        <p:grpSpPr>
          <a:xfrm>
            <a:off x="3792880" y="4590027"/>
            <a:ext cx="287705" cy="287705"/>
            <a:chOff x="3669395" y="3536182"/>
            <a:chExt cx="287705" cy="287705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9511A429-CAF1-4689-BDE3-CECFFE1AB12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50BB41-2561-4A22-A31A-5D94C1A90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MapMarker">
            <a:extLst>
              <a:ext uri="{FF2B5EF4-FFF2-40B4-BE49-F238E27FC236}">
                <a16:creationId xmlns:a16="http://schemas.microsoft.com/office/drawing/2014/main" id="{8268C7DF-FD4B-4BD2-9599-742069DC2C9B}"/>
              </a:ext>
            </a:extLst>
          </p:cNvPr>
          <p:cNvGrpSpPr>
            <a:grpSpLocks noChangeAspect="1"/>
          </p:cNvGrpSpPr>
          <p:nvPr>
            <p:custDataLst>
              <p:custData r:id="rId13"/>
              <p:custData r:id="rId14"/>
            </p:custDataLst>
          </p:nvPr>
        </p:nvGrpSpPr>
        <p:grpSpPr>
          <a:xfrm>
            <a:off x="4214183" y="4815996"/>
            <a:ext cx="287705" cy="287705"/>
            <a:chOff x="3669395" y="3536182"/>
            <a:chExt cx="287705" cy="287705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82512F76-1061-44BE-979E-C3828F6EB73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D133D4D-6B5B-497F-A503-851A279A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1" name="MapMarker">
            <a:extLst>
              <a:ext uri="{FF2B5EF4-FFF2-40B4-BE49-F238E27FC236}">
                <a16:creationId xmlns:a16="http://schemas.microsoft.com/office/drawing/2014/main" id="{3FFE09A5-C371-4D47-801A-762EED51B300}"/>
              </a:ext>
            </a:extLst>
          </p:cNvPr>
          <p:cNvGrpSpPr>
            <a:grpSpLocks noChangeAspect="1"/>
          </p:cNvGrpSpPr>
          <p:nvPr>
            <p:custDataLst>
              <p:custData r:id="rId15"/>
              <p:custData r:id="rId16"/>
            </p:custDataLst>
          </p:nvPr>
        </p:nvGrpSpPr>
        <p:grpSpPr>
          <a:xfrm>
            <a:off x="4358035" y="5268978"/>
            <a:ext cx="287705" cy="287705"/>
            <a:chOff x="3669395" y="3536182"/>
            <a:chExt cx="287705" cy="287705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C7E4EBAE-9422-41EF-847D-D6928054BC2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65D032-5564-40CF-85E5-1A7EB8EA0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MapMarker">
            <a:extLst>
              <a:ext uri="{FF2B5EF4-FFF2-40B4-BE49-F238E27FC236}">
                <a16:creationId xmlns:a16="http://schemas.microsoft.com/office/drawing/2014/main" id="{05C682A6-1E04-4757-AF86-8E0EE21CDAD7}"/>
              </a:ext>
            </a:extLst>
          </p:cNvPr>
          <p:cNvGrpSpPr>
            <a:grpSpLocks noChangeAspect="1"/>
          </p:cNvGrpSpPr>
          <p:nvPr>
            <p:custDataLst>
              <p:custData r:id="rId17"/>
              <p:custData r:id="rId18"/>
            </p:custDataLst>
          </p:nvPr>
        </p:nvGrpSpPr>
        <p:grpSpPr>
          <a:xfrm>
            <a:off x="3921285" y="5550276"/>
            <a:ext cx="287705" cy="287705"/>
            <a:chOff x="3669395" y="3536182"/>
            <a:chExt cx="287705" cy="287705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8AE2411E-3175-4DF2-99C6-7393EE06771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18472-3DC7-4542-BD51-41C33E198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7" name="MapMarker">
            <a:extLst>
              <a:ext uri="{FF2B5EF4-FFF2-40B4-BE49-F238E27FC236}">
                <a16:creationId xmlns:a16="http://schemas.microsoft.com/office/drawing/2014/main" id="{F8C551B1-227C-4433-9123-516E08D460FB}"/>
              </a:ext>
            </a:extLst>
          </p:cNvPr>
          <p:cNvGrpSpPr>
            <a:grpSpLocks noChangeAspect="1"/>
          </p:cNvGrpSpPr>
          <p:nvPr>
            <p:custDataLst>
              <p:custData r:id="rId19"/>
              <p:custData r:id="rId20"/>
            </p:custDataLst>
          </p:nvPr>
        </p:nvGrpSpPr>
        <p:grpSpPr>
          <a:xfrm>
            <a:off x="3091866" y="5511632"/>
            <a:ext cx="287705" cy="287705"/>
            <a:chOff x="3669395" y="3536182"/>
            <a:chExt cx="287705" cy="287705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1CE19D49-7114-4136-9121-F40CBF8D6A9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38D6411-4DE0-4781-BD78-D8594A7F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95CE3487-8B96-44A1-94AC-ACE8385DA127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367623" y="4147699"/>
            <a:ext cx="2687561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248950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6CEA-6FF6-4725-9E87-66F8B0A8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selfie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652-C48E-4E82-A80B-DD765059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Durante una attività in esecuzione</a:t>
            </a:r>
          </a:p>
          <a:p>
            <a:r>
              <a:rPr lang="it-IT" dirty="0"/>
              <a:t>Scatto una foto (file upload)</a:t>
            </a:r>
          </a:p>
          <a:p>
            <a:r>
              <a:rPr lang="it-IT" dirty="0"/>
              <a:t>Salvo in uno storage</a:t>
            </a:r>
          </a:p>
          <a:p>
            <a:r>
              <a:rPr lang="it-IT" dirty="0"/>
              <a:t>La coordinata geografica ha una immagine allegata</a:t>
            </a:r>
          </a:p>
          <a:p>
            <a:r>
              <a:rPr lang="it-IT" dirty="0"/>
              <a:t>Quando vedo la mappa, vedo anche il selfie, se esistente</a:t>
            </a:r>
          </a:p>
        </p:txBody>
      </p:sp>
    </p:spTree>
    <p:extLst>
      <p:ext uri="{BB962C8B-B14F-4D97-AF65-F5344CB8AC3E}">
        <p14:creationId xmlns:p14="http://schemas.microsoft.com/office/powerpoint/2010/main" val="117898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WebBrowser">
            <a:extLst>
              <a:ext uri="{FF2B5EF4-FFF2-40B4-BE49-F238E27FC236}">
                <a16:creationId xmlns:a16="http://schemas.microsoft.com/office/drawing/2014/main" id="{2D6F6CAE-D4AC-402B-9BD2-710B43C086D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092200" y="1671659"/>
            <a:ext cx="10007600" cy="4802187"/>
            <a:chOff x="0" y="0"/>
            <a:chExt cx="9144000" cy="6858000"/>
          </a:xfrm>
        </p:grpSpPr>
        <p:sp>
          <p:nvSpPr>
            <p:cNvPr id="6" name="Background">
              <a:extLst>
                <a:ext uri="{FF2B5EF4-FFF2-40B4-BE49-F238E27FC236}">
                  <a16:creationId xmlns:a16="http://schemas.microsoft.com/office/drawing/2014/main" id="{6ED151E2-D84E-46B0-99E7-2F95143E8AD1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>
              <a:extLst>
                <a:ext uri="{FF2B5EF4-FFF2-40B4-BE49-F238E27FC236}">
                  <a16:creationId xmlns:a16="http://schemas.microsoft.com/office/drawing/2014/main" id="{A678C0EB-1889-41B6-9B4A-8425488BD44D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76FCF3-AB96-4A08-AA4F-703699B3C53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0C1C015-4F33-43E5-A0CE-6C48C23A47C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>
                <a:extLst>
                  <a:ext uri="{FF2B5EF4-FFF2-40B4-BE49-F238E27FC236}">
                    <a16:creationId xmlns:a16="http://schemas.microsoft.com/office/drawing/2014/main" id="{80443F52-B269-4F0D-A42E-7F469536ADD7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CC41DE-6F35-4E0F-B74D-D4C5ACAC9C9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82609E-AF34-40FD-A47F-983B24F07C27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>
                <a:extLst>
                  <a:ext uri="{FF2B5EF4-FFF2-40B4-BE49-F238E27FC236}">
                    <a16:creationId xmlns:a16="http://schemas.microsoft.com/office/drawing/2014/main" id="{C5BCE489-CF2D-45D1-9548-668FD1A4DFB0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>
              <a:extLst>
                <a:ext uri="{FF2B5EF4-FFF2-40B4-BE49-F238E27FC236}">
                  <a16:creationId xmlns:a16="http://schemas.microsoft.com/office/drawing/2014/main" id="{EFF64694-2F1E-425E-8AEA-71831FF48768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F2929C77-31E3-4D2E-8100-0832DCB1E4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>
                <a:extLst>
                  <a:ext uri="{FF2B5EF4-FFF2-40B4-BE49-F238E27FC236}">
                    <a16:creationId xmlns:a16="http://schemas.microsoft.com/office/drawing/2014/main" id="{BCCC919F-855F-49B8-9CD3-027EA882CB05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47CB44D1-B86D-4FE2-98B5-CEE451FE6DA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FDA4610-F9E6-4A1A-B103-A307E0E790B5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0EF5D4-6CC0-47A5-BBB8-8560610987D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>
              <a:extLst>
                <a:ext uri="{FF2B5EF4-FFF2-40B4-BE49-F238E27FC236}">
                  <a16:creationId xmlns:a16="http://schemas.microsoft.com/office/drawing/2014/main" id="{F66DA135-7330-4400-925D-2C83731CD604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BC300F7-A429-4BB3-9DD7-E01881D70CD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CC52855-62BD-4337-9844-D1EC2B9B3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CE368EA-B8D3-4DF4-AC4C-DF1E98BD1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B859F2E-C62E-4858-B6FD-1117C8F3F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C0E3A9-A850-4E39-906C-1962B69C077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>
                <a:extLst>
                  <a:ext uri="{FF2B5EF4-FFF2-40B4-BE49-F238E27FC236}">
                    <a16:creationId xmlns:a16="http://schemas.microsoft.com/office/drawing/2014/main" id="{445434D4-3F73-49F4-825B-3180119BE386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31A58F-294F-41B3-A66F-E54A1838D3C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E1AF2D6-FAAF-4BD1-BA0E-AA4349D7B9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B48E05D-A7B3-4D2C-97F0-650A87571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2F92E5B-4197-4210-8538-0BC06B0C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>
                  <a:extLst>
                    <a:ext uri="{FF2B5EF4-FFF2-40B4-BE49-F238E27FC236}">
                      <a16:creationId xmlns:a16="http://schemas.microsoft.com/office/drawing/2014/main" id="{C383B144-E643-4F91-BB32-AD41D87ACF3A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A4592DC1-9D20-4FC8-9E40-A28D54A6DC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5801508-2D51-4A01-9930-731FE7C6BB9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1" name="StreetMap">
            <a:extLst>
              <a:ext uri="{FF2B5EF4-FFF2-40B4-BE49-F238E27FC236}">
                <a16:creationId xmlns:a16="http://schemas.microsoft.com/office/drawing/2014/main" id="{111BFAA1-827A-4031-8871-4EB37E043A84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31" y="4553671"/>
            <a:ext cx="4870255" cy="157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4037D1-22D0-4C40-A105-39ACF9A7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selfie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7255783A-5BC0-4CB3-B399-0369FEF54E84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680125" y="2255404"/>
            <a:ext cx="338624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Allenamento</a:t>
            </a:r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concluso</a:t>
            </a:r>
            <a:endParaRPr lang="en-US" sz="24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0BE346F1-5409-4A59-AF39-DCB24CDAD837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680125" y="28073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8909F79A-9923-4572-B135-1D3541A8D2C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660032" y="3265467"/>
            <a:ext cx="7008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Località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EAC1537C-D45A-40B6-AFA7-8BA3567E26EC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635950" y="2801642"/>
            <a:ext cx="29882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Allenamento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del dd-MM-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yyyy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ore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hh:mm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6C6E33A9-6523-47E5-B74D-244EA66CF8C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672416" y="3278630"/>
            <a:ext cx="23827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Campus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universitario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Pordenone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522555BA-5A72-4F43-B7E6-B040EB151394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948592" y="38441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Termina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2" name="MapMarker">
            <a:extLst>
              <a:ext uri="{FF2B5EF4-FFF2-40B4-BE49-F238E27FC236}">
                <a16:creationId xmlns:a16="http://schemas.microsoft.com/office/drawing/2014/main" id="{069D84B5-25DD-48E2-BE9F-16816C98CD4A}"/>
              </a:ext>
            </a:extLst>
          </p:cNvPr>
          <p:cNvGrpSpPr>
            <a:grpSpLocks noChangeAspect="1"/>
          </p:cNvGrpSpPr>
          <p:nvPr>
            <p:custDataLst>
              <p:custData r:id="rId9"/>
            </p:custDataLst>
          </p:nvPr>
        </p:nvGrpSpPr>
        <p:grpSpPr>
          <a:xfrm>
            <a:off x="2672416" y="5017433"/>
            <a:ext cx="287705" cy="287705"/>
            <a:chOff x="3669395" y="3536182"/>
            <a:chExt cx="287705" cy="287705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1A2BD34A-94F6-499B-86AD-020D60FA69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D73E54-201B-4063-A839-7D5E89B1A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MapMarker">
            <a:extLst>
              <a:ext uri="{FF2B5EF4-FFF2-40B4-BE49-F238E27FC236}">
                <a16:creationId xmlns:a16="http://schemas.microsoft.com/office/drawing/2014/main" id="{7C9D8816-D8FC-43B3-B9C3-A20536E604DA}"/>
              </a:ext>
            </a:extLst>
          </p:cNvPr>
          <p:cNvGrpSpPr>
            <a:grpSpLocks noChangeAspect="1"/>
          </p:cNvGrpSpPr>
          <p:nvPr>
            <p:custDataLst>
              <p:custData r:id="rId10"/>
            </p:custDataLst>
          </p:nvPr>
        </p:nvGrpSpPr>
        <p:grpSpPr>
          <a:xfrm>
            <a:off x="3166975" y="4613256"/>
            <a:ext cx="287705" cy="287705"/>
            <a:chOff x="3669395" y="3536182"/>
            <a:chExt cx="287705" cy="287705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DC5F246A-5109-4A36-9700-4F6FD3C1250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140DE3B-CA0A-4D1B-AA9F-1AF401A4D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5" name="MapMarker">
            <a:extLst>
              <a:ext uri="{FF2B5EF4-FFF2-40B4-BE49-F238E27FC236}">
                <a16:creationId xmlns:a16="http://schemas.microsoft.com/office/drawing/2014/main" id="{FA7B1B22-1C06-44AF-9270-12BA20C4A932}"/>
              </a:ext>
            </a:extLst>
          </p:cNvPr>
          <p:cNvGrpSpPr>
            <a:grpSpLocks noChangeAspect="1"/>
          </p:cNvGrpSpPr>
          <p:nvPr>
            <p:custDataLst>
              <p:custData r:id="rId11"/>
              <p:custData r:id="rId12"/>
            </p:custDataLst>
          </p:nvPr>
        </p:nvGrpSpPr>
        <p:grpSpPr>
          <a:xfrm>
            <a:off x="3792880" y="4590027"/>
            <a:ext cx="287705" cy="287705"/>
            <a:chOff x="3669395" y="3536182"/>
            <a:chExt cx="287705" cy="287705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9511A429-CAF1-4689-BDE3-CECFFE1AB12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50BB41-2561-4A22-A31A-5D94C1A90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8" name="MapMarker">
            <a:extLst>
              <a:ext uri="{FF2B5EF4-FFF2-40B4-BE49-F238E27FC236}">
                <a16:creationId xmlns:a16="http://schemas.microsoft.com/office/drawing/2014/main" id="{8268C7DF-FD4B-4BD2-9599-742069DC2C9B}"/>
              </a:ext>
            </a:extLst>
          </p:cNvPr>
          <p:cNvGrpSpPr>
            <a:grpSpLocks noChangeAspect="1"/>
          </p:cNvGrpSpPr>
          <p:nvPr>
            <p:custDataLst>
              <p:custData r:id="rId13"/>
              <p:custData r:id="rId14"/>
            </p:custDataLst>
          </p:nvPr>
        </p:nvGrpSpPr>
        <p:grpSpPr>
          <a:xfrm>
            <a:off x="4214183" y="4815996"/>
            <a:ext cx="287705" cy="287705"/>
            <a:chOff x="3669395" y="3536182"/>
            <a:chExt cx="287705" cy="287705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82512F76-1061-44BE-979E-C3828F6EB73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D133D4D-6B5B-497F-A503-851A279A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1" name="MapMarker">
            <a:extLst>
              <a:ext uri="{FF2B5EF4-FFF2-40B4-BE49-F238E27FC236}">
                <a16:creationId xmlns:a16="http://schemas.microsoft.com/office/drawing/2014/main" id="{3FFE09A5-C371-4D47-801A-762EED51B300}"/>
              </a:ext>
            </a:extLst>
          </p:cNvPr>
          <p:cNvGrpSpPr>
            <a:grpSpLocks noChangeAspect="1"/>
          </p:cNvGrpSpPr>
          <p:nvPr>
            <p:custDataLst>
              <p:custData r:id="rId15"/>
              <p:custData r:id="rId16"/>
            </p:custDataLst>
          </p:nvPr>
        </p:nvGrpSpPr>
        <p:grpSpPr>
          <a:xfrm>
            <a:off x="4358035" y="5268978"/>
            <a:ext cx="287705" cy="287705"/>
            <a:chOff x="3669395" y="3536182"/>
            <a:chExt cx="287705" cy="287705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C7E4EBAE-9422-41EF-847D-D6928054BC2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365D032-5564-40CF-85E5-1A7EB8EA0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4" name="MapMarker">
            <a:extLst>
              <a:ext uri="{FF2B5EF4-FFF2-40B4-BE49-F238E27FC236}">
                <a16:creationId xmlns:a16="http://schemas.microsoft.com/office/drawing/2014/main" id="{05C682A6-1E04-4757-AF86-8E0EE21CDAD7}"/>
              </a:ext>
            </a:extLst>
          </p:cNvPr>
          <p:cNvGrpSpPr>
            <a:grpSpLocks noChangeAspect="1"/>
          </p:cNvGrpSpPr>
          <p:nvPr>
            <p:custDataLst>
              <p:custData r:id="rId17"/>
              <p:custData r:id="rId18"/>
            </p:custDataLst>
          </p:nvPr>
        </p:nvGrpSpPr>
        <p:grpSpPr>
          <a:xfrm>
            <a:off x="3921285" y="5550276"/>
            <a:ext cx="287705" cy="287705"/>
            <a:chOff x="3669395" y="3536182"/>
            <a:chExt cx="287705" cy="287705"/>
          </a:xfrm>
        </p:grpSpPr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8AE2411E-3175-4DF2-99C6-7393EE06771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B818472-3DC7-4542-BD51-41C33E198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7" name="MapMarker">
            <a:extLst>
              <a:ext uri="{FF2B5EF4-FFF2-40B4-BE49-F238E27FC236}">
                <a16:creationId xmlns:a16="http://schemas.microsoft.com/office/drawing/2014/main" id="{F8C551B1-227C-4433-9123-516E08D460FB}"/>
              </a:ext>
            </a:extLst>
          </p:cNvPr>
          <p:cNvGrpSpPr>
            <a:grpSpLocks noChangeAspect="1"/>
          </p:cNvGrpSpPr>
          <p:nvPr>
            <p:custDataLst>
              <p:custData r:id="rId19"/>
              <p:custData r:id="rId20"/>
            </p:custDataLst>
          </p:nvPr>
        </p:nvGrpSpPr>
        <p:grpSpPr>
          <a:xfrm>
            <a:off x="3091866" y="5511632"/>
            <a:ext cx="287705" cy="287705"/>
            <a:chOff x="3669395" y="3536182"/>
            <a:chExt cx="287705" cy="287705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1CE19D49-7114-4136-9121-F40CBF8D6A9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38D6411-4DE0-4781-BD78-D8594A7F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dirty="0">
                  <a:solidFill>
                    <a:srgbClr val="FFFFFF"/>
                  </a:solidFill>
                  <a:latin typeface="Segoe UI"/>
                </a:rPr>
                <a:t>1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80" name="Content">
            <a:extLst>
              <a:ext uri="{FF2B5EF4-FFF2-40B4-BE49-F238E27FC236}">
                <a16:creationId xmlns:a16="http://schemas.microsoft.com/office/drawing/2014/main" id="{95CE3487-8B96-44A1-94AC-ACE8385DA127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2367623" y="4147699"/>
            <a:ext cx="2687561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Google Map</a:t>
            </a:r>
          </a:p>
        </p:txBody>
      </p:sp>
      <p:grpSp>
        <p:nvGrpSpPr>
          <p:cNvPr id="82" name="WebCam">
            <a:extLst>
              <a:ext uri="{FF2B5EF4-FFF2-40B4-BE49-F238E27FC236}">
                <a16:creationId xmlns:a16="http://schemas.microsoft.com/office/drawing/2014/main" id="{8D0C0C6F-F5A4-4BED-9249-3CCF95E3BA01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4541815" y="4339008"/>
            <a:ext cx="1436199" cy="1042692"/>
            <a:chOff x="3324654" y="2587698"/>
            <a:chExt cx="2258568" cy="1702519"/>
          </a:xfrm>
        </p:grpSpPr>
        <p:sp>
          <p:nvSpPr>
            <p:cNvPr id="83" name="PlayArea">
              <a:extLst>
                <a:ext uri="{FF2B5EF4-FFF2-40B4-BE49-F238E27FC236}">
                  <a16:creationId xmlns:a16="http://schemas.microsoft.com/office/drawing/2014/main" id="{DFB853F7-A36A-4A0F-BCD1-0CE568323E1E}"/>
                </a:ext>
              </a:extLst>
            </p:cNvPr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4" name="Freeform 3">
              <a:extLst>
                <a:ext uri="{FF2B5EF4-FFF2-40B4-BE49-F238E27FC236}">
                  <a16:creationId xmlns:a16="http://schemas.microsoft.com/office/drawing/2014/main" id="{CA2F92EC-9C4F-4866-BF5F-EDD2ED56EDE3}"/>
                </a:ext>
              </a:extLst>
            </p:cNvPr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29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0EDEE-9EE5-44C7-8A8B-E8EBCBD9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512B0-A156-4C58-82E4-4A0262ABA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#ITSSelfRunning</a:t>
            </a:r>
          </a:p>
        </p:txBody>
      </p:sp>
    </p:spTree>
    <p:extLst>
      <p:ext uri="{BB962C8B-B14F-4D97-AF65-F5344CB8AC3E}">
        <p14:creationId xmlns:p14="http://schemas.microsoft.com/office/powerpoint/2010/main" val="72630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76B-83F3-41C9-BB75-75C36DD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CF8-EACA-4372-B899-883B5739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IdRunner (int, obbligatorio)</a:t>
            </a:r>
          </a:p>
          <a:p>
            <a:r>
              <a:rPr lang="it-IT" dirty="0"/>
              <a:t>Username(string, obbligatorio, univoco)</a:t>
            </a:r>
          </a:p>
          <a:p>
            <a:r>
              <a:rPr lang="it-IT" dirty="0"/>
              <a:t>Cognome (stringa, obbligatorio)</a:t>
            </a:r>
          </a:p>
          <a:p>
            <a:r>
              <a:rPr lang="it-IT" dirty="0"/>
              <a:t>Nome (stringa, obbligatorio)</a:t>
            </a:r>
          </a:p>
          <a:p>
            <a:r>
              <a:rPr lang="it-IT" dirty="0"/>
              <a:t>DataDiNascita (datetime obbligatorio)</a:t>
            </a:r>
          </a:p>
          <a:p>
            <a:r>
              <a:rPr lang="it-IT" dirty="0"/>
              <a:t>Sesso (int, 1: F, 2:M)</a:t>
            </a:r>
          </a:p>
          <a:p>
            <a:r>
              <a:rPr lang="it-IT" dirty="0"/>
              <a:t>PhotoUri (string)</a:t>
            </a:r>
          </a:p>
        </p:txBody>
      </p:sp>
    </p:spTree>
    <p:extLst>
      <p:ext uri="{BB962C8B-B14F-4D97-AF65-F5344CB8AC3E}">
        <p14:creationId xmlns:p14="http://schemas.microsoft.com/office/powerpoint/2010/main" val="157727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0DE7-C2BB-4829-9CC3-267927BC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2DD-F535-49B8-8017-93755B39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Nome (stringa, obbligatorio)</a:t>
            </a:r>
          </a:p>
          <a:p>
            <a:r>
              <a:rPr lang="it-IT" dirty="0"/>
              <a:t>IdRunner (int, obbligatorio)</a:t>
            </a:r>
          </a:p>
          <a:p>
            <a:r>
              <a:rPr lang="it-IT" dirty="0"/>
              <a:t>DataCreazione (stringa, obbligatorio)</a:t>
            </a:r>
          </a:p>
          <a:p>
            <a:r>
              <a:rPr lang="it-IT" dirty="0"/>
              <a:t>Località (stringa, opzionale)</a:t>
            </a:r>
          </a:p>
          <a:p>
            <a:pPr lvl="1"/>
            <a:r>
              <a:rPr lang="it-IT" dirty="0"/>
              <a:t>Opzione: Geolocalizzare</a:t>
            </a:r>
          </a:p>
          <a:p>
            <a:r>
              <a:rPr lang="it-IT" dirty="0"/>
              <a:t>Tipo: (int, obbligatorio)</a:t>
            </a:r>
          </a:p>
          <a:p>
            <a:pPr lvl="1"/>
            <a:r>
              <a:rPr lang="it-IT" dirty="0"/>
              <a:t>1. allenamento</a:t>
            </a:r>
          </a:p>
          <a:p>
            <a:pPr lvl="1"/>
            <a:r>
              <a:rPr lang="it-IT" dirty="0"/>
              <a:t>2. gara</a:t>
            </a:r>
          </a:p>
          <a:p>
            <a:r>
              <a:rPr lang="it-IT" dirty="0"/>
              <a:t>UriGara (string, opzionale)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93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20CB-363B-4246-AE52-E0243DCA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ITSRunning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4C18-9CFD-48C1-AB29-0527BECB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soluzione per poter gestire attività di un #runner</a:t>
            </a:r>
          </a:p>
          <a:p>
            <a:r>
              <a:rPr lang="it-IT" dirty="0"/>
              <a:t>Permette di tracciare i dati telemetrici del #runner (long, lat) mentre fa un allenamento</a:t>
            </a:r>
          </a:p>
          <a:p>
            <a:r>
              <a:rPr lang="it-IT" dirty="0"/>
              <a:t>Permette di tracciare i dati telemetrici di un #runner durante un gara organizzata da qualche #eventorganizer</a:t>
            </a:r>
          </a:p>
          <a:p>
            <a:r>
              <a:rPr lang="it-IT" dirty="0"/>
              <a:t>Offre statistiche e visualizzazioni</a:t>
            </a:r>
          </a:p>
          <a:p>
            <a:pPr lvl="1"/>
            <a:r>
              <a:rPr lang="it-IT" dirty="0"/>
              <a:t>Ad esempio vedere dove siamo in tempo reale tramite una google map oppure una qualsiasi altra mappa</a:t>
            </a:r>
          </a:p>
        </p:txBody>
      </p:sp>
    </p:spTree>
    <p:extLst>
      <p:ext uri="{BB962C8B-B14F-4D97-AF65-F5344CB8AC3E}">
        <p14:creationId xmlns:p14="http://schemas.microsoft.com/office/powerpoint/2010/main" val="23257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B74B-1256-41BD-BD3B-C4FCE52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Telemetria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1A8F-D828-446C-A757-7E8330E4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Latitudine (double)</a:t>
            </a:r>
          </a:p>
          <a:p>
            <a:r>
              <a:rPr lang="it-IT" dirty="0"/>
              <a:t>Longitudine (double)</a:t>
            </a:r>
          </a:p>
          <a:p>
            <a:r>
              <a:rPr lang="it-IT" dirty="0"/>
              <a:t>Istante (datetimeoffset)</a:t>
            </a:r>
          </a:p>
          <a:p>
            <a:r>
              <a:rPr lang="it-IT" dirty="0"/>
              <a:t>IdRunner (int)</a:t>
            </a:r>
          </a:p>
          <a:p>
            <a:r>
              <a:rPr lang="it-IT" dirty="0"/>
              <a:t>IdAttivita (int)</a:t>
            </a:r>
          </a:p>
          <a:p>
            <a:r>
              <a:rPr lang="it-IT" dirty="0"/>
              <a:t>IdTelemetria (longint)</a:t>
            </a:r>
          </a:p>
          <a:p>
            <a:r>
              <a:rPr lang="it-IT" dirty="0"/>
              <a:t>UriSelfie (string)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813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11F8D-26EC-4023-B549-68B4F05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#ITSSharedRuns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3D4FE-5698-446E-BEDD-754E5D342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l’event organizer</a:t>
            </a:r>
          </a:p>
        </p:txBody>
      </p:sp>
    </p:spTree>
    <p:extLst>
      <p:ext uri="{BB962C8B-B14F-4D97-AF65-F5344CB8AC3E}">
        <p14:creationId xmlns:p14="http://schemas.microsoft.com/office/powerpoint/2010/main" val="1732647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D32B6-F1CA-437F-9E4C-1EEC33AF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1A53B-39C4-4783-BA2C-1B723D1F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 una gara</a:t>
            </a:r>
          </a:p>
          <a:p>
            <a:r>
              <a:rPr lang="it-IT" dirty="0"/>
              <a:t>Fornisce un uri per registrarsi alla gara a partire dall’applicazione #ITSSelfRunning</a:t>
            </a:r>
          </a:p>
          <a:p>
            <a:pPr lvl="1"/>
            <a:r>
              <a:rPr lang="it-IT" dirty="0"/>
              <a:t>probabilmente ci si registra con un URI condiviso con un QRCode, per esempio</a:t>
            </a:r>
          </a:p>
          <a:p>
            <a:r>
              <a:rPr lang="it-IT" dirty="0"/>
              <a:t>Riceve i dati telemetrici della gara da ogni singolo runner</a:t>
            </a:r>
          </a:p>
          <a:p>
            <a:pPr lvl="1"/>
            <a:r>
              <a:rPr lang="it-IT" dirty="0"/>
              <a:t>Tramite servicebus? EventHub? (se Azure)</a:t>
            </a:r>
          </a:p>
        </p:txBody>
      </p:sp>
    </p:spTree>
    <p:extLst>
      <p:ext uri="{BB962C8B-B14F-4D97-AF65-F5344CB8AC3E}">
        <p14:creationId xmlns:p14="http://schemas.microsoft.com/office/powerpoint/2010/main" val="25503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0EDEE-9EE5-44C7-8A8B-E8EBCBD9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512B0-A156-4C58-82E4-4A0262ABA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# ITSSharedRuns</a:t>
            </a:r>
          </a:p>
        </p:txBody>
      </p:sp>
    </p:spTree>
    <p:extLst>
      <p:ext uri="{BB962C8B-B14F-4D97-AF65-F5344CB8AC3E}">
        <p14:creationId xmlns:p14="http://schemas.microsoft.com/office/powerpoint/2010/main" val="367858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0DE7-C2BB-4829-9CC3-267927BC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2DD-F535-49B8-8017-93755B39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Nome (stringa, obbligatorio)</a:t>
            </a:r>
          </a:p>
          <a:p>
            <a:r>
              <a:rPr lang="it-IT" dirty="0"/>
              <a:t>IdOrganizer (int, obbligatorio)</a:t>
            </a:r>
          </a:p>
          <a:p>
            <a:r>
              <a:rPr lang="it-IT" dirty="0"/>
              <a:t>DataCreazione (stringa, obbligatorio)</a:t>
            </a:r>
          </a:p>
          <a:p>
            <a:r>
              <a:rPr lang="it-IT" dirty="0"/>
              <a:t>Località (stringa, opzionale)</a:t>
            </a:r>
          </a:p>
          <a:p>
            <a:r>
              <a:rPr lang="it-IT" dirty="0"/>
              <a:t>Tipo: (int, obbligatorio)</a:t>
            </a:r>
          </a:p>
          <a:p>
            <a:pPr lvl="1"/>
            <a:r>
              <a:rPr lang="it-IT" dirty="0"/>
              <a:t>2. gara</a:t>
            </a:r>
          </a:p>
          <a:p>
            <a:r>
              <a:rPr lang="it-IT" dirty="0"/>
              <a:t>UriGara (string, opzionale)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58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76B-83F3-41C9-BB75-75C36DD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RunnerAttivita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CF8-EACA-4372-B899-883B5739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IdAttivita (int, obbligatorio)</a:t>
            </a:r>
          </a:p>
          <a:p>
            <a:r>
              <a:rPr lang="it-IT" dirty="0"/>
              <a:t>IdRunner (int, obbligatorio)</a:t>
            </a:r>
          </a:p>
        </p:txBody>
      </p:sp>
    </p:spTree>
    <p:extLst>
      <p:ext uri="{BB962C8B-B14F-4D97-AF65-F5344CB8AC3E}">
        <p14:creationId xmlns:p14="http://schemas.microsoft.com/office/powerpoint/2010/main" val="97061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76B-83F3-41C9-BB75-75C36DD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3CF8-EACA-4372-B899-883B5739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Non creato ma importato da registrazione a gara</a:t>
            </a:r>
          </a:p>
          <a:p>
            <a:endParaRPr lang="it-IT" dirty="0"/>
          </a:p>
          <a:p>
            <a:r>
              <a:rPr lang="it-IT" dirty="0"/>
              <a:t>Immutabili</a:t>
            </a:r>
          </a:p>
          <a:p>
            <a:pPr lvl="1"/>
            <a:r>
              <a:rPr lang="it-IT" dirty="0"/>
              <a:t>IdRunner (id interno, int, obbligatorio)</a:t>
            </a:r>
          </a:p>
          <a:p>
            <a:pPr lvl="1"/>
            <a:r>
              <a:rPr lang="it-IT" dirty="0"/>
              <a:t>Username (string pubblico, obbligatorio)</a:t>
            </a:r>
          </a:p>
          <a:p>
            <a:pPr lvl="1"/>
            <a:r>
              <a:rPr lang="it-IT" dirty="0"/>
              <a:t>Cognome (stringa, obbligatorio)</a:t>
            </a:r>
          </a:p>
          <a:p>
            <a:pPr lvl="1"/>
            <a:r>
              <a:rPr lang="it-IT" dirty="0"/>
              <a:t>Nome (stringa, obbligatorio)</a:t>
            </a:r>
          </a:p>
          <a:p>
            <a:pPr lvl="1"/>
            <a:r>
              <a:rPr lang="it-IT" dirty="0"/>
              <a:t>DataDiNascita (datetime obbligatorio)</a:t>
            </a:r>
          </a:p>
          <a:p>
            <a:pPr lvl="1"/>
            <a:r>
              <a:rPr lang="it-IT" dirty="0"/>
              <a:t>Sesso (int, 1: F, 2:M)</a:t>
            </a:r>
          </a:p>
          <a:p>
            <a:r>
              <a:rPr lang="it-IT" dirty="0"/>
              <a:t>Mutabili (storicizzabili?!?!?)</a:t>
            </a:r>
          </a:p>
          <a:p>
            <a:pPr lvl="1"/>
            <a:r>
              <a:rPr lang="it-IT" dirty="0"/>
              <a:t>PhotoUri (string)</a:t>
            </a:r>
          </a:p>
        </p:txBody>
      </p:sp>
    </p:spTree>
    <p:extLst>
      <p:ext uri="{BB962C8B-B14F-4D97-AF65-F5344CB8AC3E}">
        <p14:creationId xmlns:p14="http://schemas.microsoft.com/office/powerpoint/2010/main" val="1254747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B74B-1256-41BD-BD3B-C4FCE52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Telemetria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1A8F-D828-446C-A757-7E8330E4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Latitudine (double), Longitudine (double)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Ipotesi: utilizzare il dato «geography», ipotizzando di usare SQL Database (implica legame con SQL Database, ma favorisce una implementazione più performante)</a:t>
            </a:r>
          </a:p>
          <a:p>
            <a:r>
              <a:rPr lang="it-IT" dirty="0"/>
              <a:t>Istante (datetimeoffset)</a:t>
            </a:r>
          </a:p>
          <a:p>
            <a:r>
              <a:rPr lang="it-IT" dirty="0"/>
              <a:t>IdRunner (int)</a:t>
            </a:r>
          </a:p>
          <a:p>
            <a:r>
              <a:rPr lang="it-IT" dirty="0"/>
              <a:t>IdAttivita (int)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36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083-BBB6-4AD5-96F4-618EF666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507B-76BF-4871-B1D8-9357FAC1E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046843" cy="4351338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rgbClr val="FF0000"/>
                </a:solidFill>
              </a:rPr>
              <a:t>Come posso tracciare la corsa di un #runner?</a:t>
            </a:r>
          </a:p>
          <a:p>
            <a:r>
              <a:rPr lang="it-IT" dirty="0"/>
              <a:t>È possibile utilizzare uno smartphone per tracciare la propria attività di corsa e inviare la telemetria, con una semplice pagina web, senza una app mobile (almeno su uno smartphone moderno)</a:t>
            </a:r>
          </a:p>
          <a:p>
            <a:r>
              <a:rPr lang="it-IT" dirty="0"/>
              <a:t>La pagina web mostra le coordinate geografiche aggiornate ogni secondo (la prima volta chiede l’autorizzazione tramite una dialog)</a:t>
            </a:r>
          </a:p>
          <a:p>
            <a:r>
              <a:rPr lang="it-IT" dirty="0"/>
              <a:t>Codice POC: </a:t>
            </a:r>
            <a:r>
              <a:rPr lang="it-IT" dirty="0">
                <a:hlinkClick r:id="rId2"/>
              </a:rPr>
              <a:t>https://github.com/marcoparenzan/GeoLocation</a:t>
            </a:r>
            <a:r>
              <a:rPr lang="it-IT" dirty="0"/>
              <a:t> </a:t>
            </a:r>
          </a:p>
          <a:p>
            <a:r>
              <a:rPr lang="it-IT" dirty="0"/>
              <a:t>POC: </a:t>
            </a:r>
            <a:r>
              <a:rPr lang="it-IT" dirty="0">
                <a:hlinkClick r:id="rId3"/>
              </a:rPr>
              <a:t>http://marpartestgeolocation.azurewebsites.net/</a:t>
            </a:r>
            <a:r>
              <a:rPr lang="it-IT" dirty="0"/>
              <a:t> </a:t>
            </a:r>
          </a:p>
          <a:p>
            <a:r>
              <a:rPr lang="it-IT" dirty="0"/>
              <a:t>Specifiche geolocation: </a:t>
            </a:r>
            <a:r>
              <a:rPr lang="it-IT" dirty="0">
                <a:hlinkClick r:id="rId4"/>
              </a:rPr>
              <a:t>https://developer.mozilla.org/en-US/docs/Web/API/Geolocation/Using_geolocation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1026" name="Picture 2" descr="Image result for decathlon smartphone">
            <a:extLst>
              <a:ext uri="{FF2B5EF4-FFF2-40B4-BE49-F238E27FC236}">
                <a16:creationId xmlns:a16="http://schemas.microsoft.com/office/drawing/2014/main" id="{226F69BF-CBFB-4894-AE1C-933F4FAA75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56"/>
          <a:stretch/>
        </p:blipFill>
        <p:spPr bwMode="auto">
          <a:xfrm>
            <a:off x="7885042" y="2504662"/>
            <a:ext cx="3702987" cy="25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7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9D688F-D1CD-4BEE-A06C-2A922AF7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per il «device»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CA63A-CE71-4767-809C-7AE7093E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Non è obiettivo sviluppare una app di qualità che gestisca</a:t>
            </a:r>
          </a:p>
          <a:p>
            <a:pPr lvl="1"/>
            <a:r>
              <a:rPr lang="it-IT" dirty="0"/>
              <a:t>Offline</a:t>
            </a:r>
          </a:p>
          <a:p>
            <a:pPr lvl="1"/>
            <a:r>
              <a:rPr lang="it-IT" dirty="0"/>
              <a:t>Disconnessione</a:t>
            </a:r>
          </a:p>
          <a:p>
            <a:pPr lvl="1"/>
            <a:r>
              <a:rPr lang="it-IT" dirty="0"/>
              <a:t>Background</a:t>
            </a:r>
          </a:p>
          <a:p>
            <a:pPr lvl="1"/>
            <a:r>
              <a:rPr lang="it-IT" dirty="0"/>
              <a:t>(in)frequenza di invio dati</a:t>
            </a:r>
          </a:p>
          <a:p>
            <a:r>
              <a:rPr lang="it-IT" dirty="0"/>
              <a:t>Supponiamo che il browser sia sempre in primo piano e attivo</a:t>
            </a:r>
          </a:p>
          <a:p>
            <a:r>
              <a:rPr lang="it-IT" dirty="0"/>
              <a:t>Consideriamo opzionali e valutati come «plus» (se non invalidano gli altri requisiti necessari)</a:t>
            </a:r>
          </a:p>
          <a:p>
            <a:pPr lvl="1"/>
            <a:r>
              <a:rPr lang="it-IT" dirty="0"/>
              <a:t>Disconnessione (quindi invio a pacchetti e a bassa frequenza)</a:t>
            </a:r>
          </a:p>
        </p:txBody>
      </p:sp>
    </p:spTree>
    <p:extLst>
      <p:ext uri="{BB962C8B-B14F-4D97-AF65-F5344CB8AC3E}">
        <p14:creationId xmlns:p14="http://schemas.microsoft.com/office/powerpoint/2010/main" val="2954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7752-F10B-4F44-B0F5-15870257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7D7B-43EA-46A7-B917-357CB514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Due applicazioni da implementare</a:t>
            </a:r>
          </a:p>
          <a:p>
            <a:r>
              <a:rPr lang="it-IT" dirty="0"/>
              <a:t>Applicazione web per il #runner</a:t>
            </a:r>
          </a:p>
          <a:p>
            <a:pPr lvl="1"/>
            <a:r>
              <a:rPr lang="it-IT" dirty="0"/>
              <a:t>Gestione profilo</a:t>
            </a:r>
          </a:p>
          <a:p>
            <a:pPr lvl="1"/>
            <a:r>
              <a:rPr lang="it-IT" dirty="0"/>
              <a:t>App per la telemetria</a:t>
            </a:r>
          </a:p>
          <a:p>
            <a:pPr lvl="1"/>
            <a:r>
              <a:rPr lang="it-IT" dirty="0"/>
              <a:t>Multitenant: più  #runner si possono registrare, ognuno per le proprie attività </a:t>
            </a:r>
          </a:p>
          <a:p>
            <a:r>
              <a:rPr lang="it-IT" dirty="0"/>
              <a:t>Applicazione web per l’#eventorganizer</a:t>
            </a:r>
          </a:p>
          <a:p>
            <a:pPr lvl="1"/>
            <a:r>
              <a:rPr lang="it-IT" dirty="0"/>
              <a:t>Creazione/Gestione gare</a:t>
            </a:r>
          </a:p>
          <a:p>
            <a:pPr lvl="1"/>
            <a:r>
              <a:rPr lang="it-IT" dirty="0"/>
              <a:t>Partecipazione alla gara da parte dei runner</a:t>
            </a:r>
          </a:p>
          <a:p>
            <a:pPr lvl="2"/>
            <a:r>
              <a:rPr lang="it-IT" dirty="0"/>
              <a:t>Ricezione dati runner con la singola partecipazione</a:t>
            </a:r>
          </a:p>
          <a:p>
            <a:pPr lvl="1"/>
            <a:r>
              <a:rPr lang="it-IT" dirty="0"/>
              <a:t>Ingestion telemetria da parte dei singoli runner</a:t>
            </a:r>
          </a:p>
        </p:txBody>
      </p:sp>
    </p:spTree>
    <p:extLst>
      <p:ext uri="{BB962C8B-B14F-4D97-AF65-F5344CB8AC3E}">
        <p14:creationId xmlns:p14="http://schemas.microsoft.com/office/powerpoint/2010/main" val="9997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26BF-6E5F-43E9-AA77-969DFF71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Applicativi da realizzare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5F16-1FDA-4106-830D-541FE2EE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ITSSelfRunning (per il #runner)</a:t>
            </a:r>
          </a:p>
          <a:p>
            <a:r>
              <a:rPr lang="it-IT"/>
              <a:t>ITSSharedRuns (per l’#eventorganizer)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773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11F8D-26EC-4023-B549-68B4F05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#ITSSelfRunning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3D4FE-5698-446E-BEDD-754E5D342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il #runner</a:t>
            </a:r>
          </a:p>
        </p:txBody>
      </p:sp>
    </p:spTree>
    <p:extLst>
      <p:ext uri="{BB962C8B-B14F-4D97-AF65-F5344CB8AC3E}">
        <p14:creationId xmlns:p14="http://schemas.microsoft.com/office/powerpoint/2010/main" val="378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149E8-44DB-4431-AE74-A4BEE223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2FD0-E0A8-482F-BDDD-D7096377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L’applicativo del singolo runner</a:t>
            </a:r>
          </a:p>
          <a:p>
            <a:r>
              <a:rPr lang="it-IT" dirty="0"/>
              <a:t>Applicativo multitenant: più runner si possono registrare autonomamente</a:t>
            </a:r>
          </a:p>
          <a:p>
            <a:r>
              <a:rPr lang="it-IT" dirty="0"/>
              <a:t>Registrazione non autenticata: chiunque può registrarsi</a:t>
            </a:r>
          </a:p>
          <a:p>
            <a:r>
              <a:rPr lang="it-IT" dirty="0"/>
              <a:t>Autenticazione: login per username e password</a:t>
            </a:r>
          </a:p>
          <a:p>
            <a:pPr lvl="1"/>
            <a:r>
              <a:rPr lang="it-IT" dirty="0"/>
              <a:t>Opzione: Facebook, Twitter o altro social per condividere i propri risultati (e fare promozione del servizio)</a:t>
            </a:r>
          </a:p>
          <a:p>
            <a:r>
              <a:rPr lang="it-IT" dirty="0"/>
              <a:t>Allenamento: attività personale creata autonomamente</a:t>
            </a:r>
          </a:p>
          <a:p>
            <a:r>
              <a:rPr lang="it-IT" dirty="0"/>
              <a:t>Gara: Attività creata a partire da una definizione in ITSSharedRuns (ma per i primi test, si crea come un allenamento) </a:t>
            </a:r>
          </a:p>
          <a:p>
            <a:pPr lvl="1"/>
            <a:r>
              <a:rPr lang="it-IT" dirty="0"/>
              <a:t>Salvo localmente i dati telemetrici	</a:t>
            </a:r>
          </a:p>
          <a:p>
            <a:pPr lvl="1"/>
            <a:r>
              <a:rPr lang="it-IT" dirty="0"/>
              <a:t>Invia copia dei dati telemetrici della gara all’applicativo #itssharedruns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327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149E8-44DB-4431-AE74-A4BEE223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2FD0-E0A8-482F-BDDD-D7096377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Gestione del profilo</a:t>
            </a:r>
          </a:p>
          <a:p>
            <a:r>
              <a:rPr lang="it-IT" dirty="0"/>
              <a:t>Visualizzazione della mappa per singola attività</a:t>
            </a:r>
          </a:p>
          <a:p>
            <a:pPr lvl="1"/>
            <a:r>
              <a:rPr lang="it-IT" dirty="0"/>
              <a:t>Vedere il percorso fatto con una mappa</a:t>
            </a:r>
          </a:p>
          <a:p>
            <a:r>
              <a:rPr lang="it-IT" dirty="0">
                <a:solidFill>
                  <a:srgbClr val="FF0000"/>
                </a:solidFill>
              </a:rPr>
              <a:t>More to come.....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080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3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0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1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69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Media.MapMarker" Revision="1" Stencil="System.Storyboarding.Media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C3B397E6-5EBC-4A95-A4CA-31435DD1E27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C254E01-4AFF-4849-BFD0-1F9BFCCCFFD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348D8A8-4BC6-493E-BFAF-611C36BFAEC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99C52AA-206C-4B08-87B0-8EE5EB7C61B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72BC1B2-753C-4C53-B9A3-91A4733EA40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0B29403-244A-4BE8-A161-897F8E049A1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29D1A87-9736-4815-8745-AC5597BBEF5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17B92AA-726D-4A39-8662-10198194BC6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EA1F1CCA-126A-4FDA-A8EE-9EFBF2CC3FEC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F691298-6B75-4634-98A2-1667F8BDD28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68FE1AA-EDA8-4643-A885-8AE5EAAA8EA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5C730C3-9837-4EF4-828C-DF579EDB0E6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F8484BD-D63E-4125-8111-06D10566B3C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7EC1E31-86D8-4185-A506-A81CC4150A0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01A5B1E-6C54-4140-96D4-F7CAA24113C0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5300248-18AD-4E76-BD92-C03B72BEF75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79A8803-531C-4342-9473-03D0664FE29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0F6A9B3-925F-45C1-9AB5-D9BA1649E52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49CDC3A-5E09-4FC7-9FFA-8D4756E57D8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8F190B0-B6F3-4465-8A4C-23644213B30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3820C58-F488-4E35-9146-7B6DF2DCFA0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CBD4CD51-662D-4A8B-8314-0A402D85571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CCCB64C-80E3-45F6-9903-8E060EA0C90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B72FD84-07C9-4662-B302-CA571540541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41E2CC3-D012-4EC8-AA4E-D850F8FA5D2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00791B2-46CC-437D-BE89-17B0E65DA80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B7BEFD2-22D0-4FBC-922A-D0352656022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BA91271-6B0D-42AF-AF84-5B984923DE7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9AAFB7A-5D4F-4AC9-976C-F42B0FFE7E3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E042AEA-D1FB-489B-BEB7-D00CA5A8B82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F86BD85-D01B-4090-902A-25BE05723735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71D19B6-F1BB-45A4-8CFD-B6F08BB6FFC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A563277-3F4A-423F-B302-E156888EEA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DB98132-693C-427E-822C-D1BB0B1FC28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3E4BFF2-1CFA-432B-840C-3BA360889B3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80A6C00-FE78-4F89-94BB-2FEB609F4F9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28FA518-2DB1-4A06-836A-039DDBB302CC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00F700C-6DEB-44A1-8E9C-6D60063C5ED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63B3F98-D4FD-483A-98E7-65E12E1D591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7773116-5A12-41AD-BC75-5C2115801DB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CE95A32-9E76-4ECE-A291-7BB8A9B22F1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EF7727D-ECE7-4444-A279-42C93F37238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C6DA920-2966-426B-8FB5-F25559D63CD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1F92D22-1FE1-4888-BEA7-0AAD8F549F2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74E2D04-CEDB-4B86-B4EC-51A2B064E22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A28832D-E041-43E5-A020-53D887EBBD5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97B56FF-11E5-4749-B837-5FAEE0F9D3C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DBB1BAB-399A-4E95-9253-BE449C59E76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71256E0-1EA6-499B-B2F0-7AB2D1D0CFC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CAF4E83-3368-446F-A0C6-30504B3CB47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E6D307E-68A8-4BA2-B933-5179C368A26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4139A75-875E-4BC7-8B00-6A0DC000D3A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DE4A7B5-2A6F-4719-9F2D-11F94D0ECAE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D279ECD-CA83-422D-BF57-5A6A0D44A74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B05CF34-BE47-4F9B-923D-0E19D23955B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5B8E558-DEC9-4781-8B10-4C1C7220200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821033B-FFF4-41A4-942C-7FBD679EF18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6F727E6-3990-48F1-9552-5B536F346BA3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264357A-2160-44F9-9DB3-4CBFA2AA863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E15A78B-24B2-4FB4-A1B0-BFAF695D32C6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6AC455D-1437-488D-A83A-17B680E7EED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0435206-58D5-4C82-B7CA-C7E28F2076D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A460B1AE-61FC-439F-AC22-1AD561ABABD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33A8570-87A0-458D-BA81-E777234A4008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61B6A99-6F14-4BE2-85FA-A89C2D1CC66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9DB73AB-0AE0-4E13-9E40-C5BAAAF3446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B4B464D-5C65-4906-AC9B-1C59FACB647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A140F77-95FE-4A30-A5E6-D85D00BDF9F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48E3E5D-4B88-41B4-B33F-98D4F9A320C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B5DA57E0-3142-4016-8E01-0A2EA7F11B1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BFB0375-1847-4557-AFB0-F9C29B6E99A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0C0FD69-0935-4A73-8AED-3D53353DAD9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C920521-90EC-4A1D-A2B4-742A313461B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A6F9031-5389-4A8D-9470-74683C10F7EE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58C6CED-A033-46D0-AA41-B303820BA59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86F082E-1DE9-4D66-A643-7BEA6E733C5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E10CA70-6D59-4530-94EC-0F8BF32BA04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EDBCD43-8964-4781-96E3-7A5782BB988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B5379C81-E6D9-4FBF-B3DD-0C0C459CCA6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5349F04-D613-4377-92A0-6DE99D32C2B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FCE764E-ADF7-4ECB-BCE2-C9C0554EFE1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48F2595-3F6B-45AE-9929-CD2107FF58C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1012</Words>
  <Application>Microsoft Office PowerPoint</Application>
  <PresentationFormat>Widescreen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Office Theme</vt:lpstr>
      <vt:lpstr>ITSRunning</vt:lpstr>
      <vt:lpstr>ITSRunning</vt:lpstr>
      <vt:lpstr>Proof of Concept</vt:lpstr>
      <vt:lpstr>Specifiche per il «device»</vt:lpstr>
      <vt:lpstr>Apps</vt:lpstr>
      <vt:lpstr>Applicativi da realizzare</vt:lpstr>
      <vt:lpstr>#ITSSelfRunning</vt:lpstr>
      <vt:lpstr>Specifiche</vt:lpstr>
      <vt:lpstr>Specifiche [2]</vt:lpstr>
      <vt:lpstr>Nuovo allenamento</vt:lpstr>
      <vt:lpstr>Allenamenti</vt:lpstr>
      <vt:lpstr>Allenamento concluso</vt:lpstr>
      <vt:lpstr>Allenamento iniziato</vt:lpstr>
      <vt:lpstr>Allenamento iniziato</vt:lpstr>
      <vt:lpstr>Funzionalità selfie</vt:lpstr>
      <vt:lpstr>Funzionalità selfie</vt:lpstr>
      <vt:lpstr>Entità</vt:lpstr>
      <vt:lpstr>Runner</vt:lpstr>
      <vt:lpstr>Attività</vt:lpstr>
      <vt:lpstr>Telemetria</vt:lpstr>
      <vt:lpstr>#ITSSharedRuns</vt:lpstr>
      <vt:lpstr>Funzionalità</vt:lpstr>
      <vt:lpstr>Entità</vt:lpstr>
      <vt:lpstr>Attività</vt:lpstr>
      <vt:lpstr>RunnerAttivita</vt:lpstr>
      <vt:lpstr>Runner</vt:lpstr>
      <vt:lpstr>Telemetria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ITSRunning</dc:title>
  <dc:creator>Marco Parenzan</dc:creator>
  <cp:lastModifiedBy>Marco Parenzan</cp:lastModifiedBy>
  <cp:revision>19</cp:revision>
  <dcterms:created xsi:type="dcterms:W3CDTF">2018-06-18T07:59:32Z</dcterms:created>
  <dcterms:modified xsi:type="dcterms:W3CDTF">2018-06-18T10:35:37Z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