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4"/>
  </p:sldMasterIdLst>
  <p:notesMasterIdLst>
    <p:notesMasterId r:id="rId69"/>
  </p:notesMasterIdLst>
  <p:handoutMasterIdLst>
    <p:handoutMasterId r:id="rId70"/>
  </p:handoutMasterIdLst>
  <p:sldIdLst>
    <p:sldId id="269" r:id="rId5"/>
    <p:sldId id="270" r:id="rId6"/>
    <p:sldId id="284" r:id="rId7"/>
    <p:sldId id="411" r:id="rId8"/>
    <p:sldId id="554" r:id="rId9"/>
    <p:sldId id="502" r:id="rId10"/>
    <p:sldId id="339" r:id="rId11"/>
    <p:sldId id="514" r:id="rId12"/>
    <p:sldId id="555" r:id="rId13"/>
    <p:sldId id="499" r:id="rId14"/>
    <p:sldId id="575" r:id="rId15"/>
    <p:sldId id="576" r:id="rId16"/>
    <p:sldId id="306" r:id="rId17"/>
    <p:sldId id="308" r:id="rId18"/>
    <p:sldId id="285" r:id="rId19"/>
    <p:sldId id="515" r:id="rId20"/>
    <p:sldId id="557" r:id="rId21"/>
    <p:sldId id="503" r:id="rId22"/>
    <p:sldId id="517" r:id="rId23"/>
    <p:sldId id="504" r:id="rId24"/>
    <p:sldId id="381" r:id="rId25"/>
    <p:sldId id="512" r:id="rId26"/>
    <p:sldId id="558" r:id="rId27"/>
    <p:sldId id="559" r:id="rId28"/>
    <p:sldId id="560" r:id="rId29"/>
    <p:sldId id="571" r:id="rId30"/>
    <p:sldId id="393" r:id="rId31"/>
    <p:sldId id="292" r:id="rId32"/>
    <p:sldId id="331" r:id="rId33"/>
    <p:sldId id="564" r:id="rId34"/>
    <p:sldId id="409" r:id="rId35"/>
    <p:sldId id="408" r:id="rId36"/>
    <p:sldId id="565" r:id="rId37"/>
    <p:sldId id="567" r:id="rId38"/>
    <p:sldId id="572" r:id="rId39"/>
    <p:sldId id="568" r:id="rId40"/>
    <p:sldId id="561" r:id="rId41"/>
    <p:sldId id="562" r:id="rId42"/>
    <p:sldId id="536" r:id="rId43"/>
    <p:sldId id="529" r:id="rId44"/>
    <p:sldId id="540" r:id="rId45"/>
    <p:sldId id="544" r:id="rId46"/>
    <p:sldId id="537" r:id="rId47"/>
    <p:sldId id="538" r:id="rId48"/>
    <p:sldId id="539" r:id="rId49"/>
    <p:sldId id="573" r:id="rId50"/>
    <p:sldId id="405" r:id="rId51"/>
    <p:sldId id="403" r:id="rId52"/>
    <p:sldId id="546" r:id="rId53"/>
    <p:sldId id="426" r:id="rId54"/>
    <p:sldId id="578" r:id="rId55"/>
    <p:sldId id="579" r:id="rId56"/>
    <p:sldId id="574" r:id="rId57"/>
    <p:sldId id="307" r:id="rId58"/>
    <p:sldId id="338" r:id="rId59"/>
    <p:sldId id="553" r:id="rId60"/>
    <p:sldId id="552" r:id="rId61"/>
    <p:sldId id="570" r:id="rId62"/>
    <p:sldId id="548" r:id="rId63"/>
    <p:sldId id="551" r:id="rId64"/>
    <p:sldId id="580" r:id="rId65"/>
    <p:sldId id="547" r:id="rId66"/>
    <p:sldId id="577" r:id="rId67"/>
    <p:sldId id="280" r:id="rId6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69240D1-93B8-4517-BE69-FDA5491DE305}">
          <p14:sldIdLst>
            <p14:sldId id="269"/>
            <p14:sldId id="270"/>
            <p14:sldId id="284"/>
          </p14:sldIdLst>
        </p14:section>
        <p14:section name="Analytics in a modern world" id="{083CB0D8-3F64-46B2-B6DB-689F7FE02BC9}">
          <p14:sldIdLst>
            <p14:sldId id="411"/>
            <p14:sldId id="554"/>
            <p14:sldId id="502"/>
            <p14:sldId id="339"/>
            <p14:sldId id="514"/>
            <p14:sldId id="555"/>
            <p14:sldId id="499"/>
            <p14:sldId id="575"/>
            <p14:sldId id="576"/>
          </p14:sldIdLst>
        </p14:section>
        <p14:section name="Introduction to Azure Stream Analytics" id="{A26844E4-D384-4081-A9C4-9AD352498966}">
          <p14:sldIdLst>
            <p14:sldId id="306"/>
            <p14:sldId id="308"/>
            <p14:sldId id="285"/>
            <p14:sldId id="515"/>
            <p14:sldId id="557"/>
            <p14:sldId id="503"/>
            <p14:sldId id="517"/>
            <p14:sldId id="504"/>
            <p14:sldId id="381"/>
            <p14:sldId id="512"/>
            <p14:sldId id="558"/>
            <p14:sldId id="559"/>
            <p14:sldId id="560"/>
            <p14:sldId id="571"/>
          </p14:sldIdLst>
        </p14:section>
        <p14:section name="Stream Analytics Query Language (SAQL)" id="{5835EB96-08F5-4AA1-905C-0A450711EAC7}">
          <p14:sldIdLst>
            <p14:sldId id="393"/>
            <p14:sldId id="292"/>
            <p14:sldId id="331"/>
            <p14:sldId id="564"/>
            <p14:sldId id="409"/>
            <p14:sldId id="408"/>
            <p14:sldId id="565"/>
            <p14:sldId id="567"/>
            <p14:sldId id="572"/>
          </p14:sldIdLst>
        </p14:section>
        <p14:section name="Handling time in Azure Stream Analytics" id="{3C0B7DD0-D902-4025-A86B-48785E163ED6}">
          <p14:sldIdLst>
            <p14:sldId id="568"/>
            <p14:sldId id="561"/>
            <p14:sldId id="562"/>
            <p14:sldId id="536"/>
            <p14:sldId id="529"/>
            <p14:sldId id="540"/>
            <p14:sldId id="544"/>
            <p14:sldId id="537"/>
            <p14:sldId id="538"/>
            <p14:sldId id="539"/>
            <p14:sldId id="573"/>
          </p14:sldIdLst>
        </p14:section>
        <p14:section name="Untitled Section" id="{51EEBCDC-D9F5-4AAD-87F3-CC59FC8F895C}">
          <p14:sldIdLst>
            <p14:sldId id="405"/>
            <p14:sldId id="403"/>
            <p14:sldId id="546"/>
            <p14:sldId id="426"/>
            <p14:sldId id="578"/>
            <p14:sldId id="579"/>
            <p14:sldId id="574"/>
          </p14:sldIdLst>
        </p14:section>
        <p14:section name="Untitled Section" id="{1E121417-A081-4886-8E19-7E2595688AA5}">
          <p14:sldIdLst>
            <p14:sldId id="307"/>
            <p14:sldId id="338"/>
            <p14:sldId id="553"/>
            <p14:sldId id="552"/>
            <p14:sldId id="570"/>
            <p14:sldId id="548"/>
            <p14:sldId id="551"/>
            <p14:sldId id="580"/>
            <p14:sldId id="547"/>
            <p14:sldId id="577"/>
            <p14:sldId id="280"/>
          </p14:sldIdLst>
        </p14:section>
      </p14:sectionLst>
    </p:ex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92929"/>
    <a:srgbClr val="83B800"/>
    <a:srgbClr val="FBFBFB"/>
    <a:srgbClr val="EE8200"/>
    <a:srgbClr val="F28500"/>
    <a:srgbClr val="FFFFFF"/>
    <a:srgbClr val="000000"/>
    <a:srgbClr val="929292"/>
    <a:srgbClr val="4D4D4D"/>
    <a:srgbClr val="00A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4919" autoAdjust="0"/>
  </p:normalViewPr>
  <p:slideViewPr>
    <p:cSldViewPr snapToGrid="0">
      <p:cViewPr varScale="1">
        <p:scale>
          <a:sx n="71" d="100"/>
          <a:sy n="71" d="100"/>
        </p:scale>
        <p:origin x="618" y="60"/>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67" d="100"/>
          <a:sy n="67" d="100"/>
        </p:scale>
        <p:origin x="274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 Type="http://schemas.openxmlformats.org/officeDocument/2006/relationships/slide" Target="slides/slide3.xml"/><Relationship Id="rId71"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TechReady</a:t>
            </a:r>
            <a:r>
              <a:rPr lang="en-US" dirty="0" smtClean="0">
                <a:latin typeface="Segoe UI" pitchFamily="34" charset="0"/>
              </a:rPr>
              <a:t> 14</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8/31/2015</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TechReady</a:t>
            </a:r>
            <a:r>
              <a:rPr lang="en-US" dirty="0" smtClean="0"/>
              <a:t> 14</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8/31/2015</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blogs.technet.com/b/dataplatforminsider/archive/2014/10/16/the-ins-and-outs-of-apache-storm-real-time-processing-for-hadoop.aspx?WT.mc_id=Blog_SQL_Announce_DI" TargetMode="External"/><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feedback.azure.com/forums/270577-azure-stream-analytics" TargetMode="Externa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591643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solidFill>
                  <a:schemeClr val="bg2">
                    <a:lumMod val="50000"/>
                  </a:schemeClr>
                </a:solidFill>
              </a:rPr>
              <a:t>In additional the connectivity information for the data sources, you must also specify the serialization format for the events coming from the source. </a:t>
            </a:r>
          </a:p>
          <a:p>
            <a:r>
              <a:rPr lang="en-US" sz="1000" dirty="0" smtClean="0">
                <a:solidFill>
                  <a:schemeClr val="bg2">
                    <a:lumMod val="50000"/>
                  </a:schemeClr>
                </a:solidFill>
              </a:rPr>
              <a:t>Currently 3 serialization formats are supported: JSON, CSV and Avro</a:t>
            </a:r>
          </a:p>
          <a:p>
            <a:r>
              <a:rPr lang="en-US" sz="1000" dirty="0" smtClean="0">
                <a:solidFill>
                  <a:schemeClr val="bg2">
                    <a:lumMod val="50000"/>
                  </a:schemeClr>
                </a:solidFill>
              </a:rPr>
              <a:t>For CSV format you can specify the delimiter (comma, semi-colon, colon, tab or space).</a:t>
            </a:r>
          </a:p>
          <a:p>
            <a:r>
              <a:rPr lang="en-US" sz="1000" dirty="0" smtClean="0">
                <a:solidFill>
                  <a:schemeClr val="bg2">
                    <a:lumMod val="50000"/>
                  </a:schemeClr>
                </a:solidFill>
              </a:rPr>
              <a:t>Only </a:t>
            </a:r>
            <a:r>
              <a:rPr lang="en-US" sz="1000" b="1" dirty="0" smtClean="0">
                <a:solidFill>
                  <a:schemeClr val="bg2">
                    <a:lumMod val="50000"/>
                  </a:schemeClr>
                </a:solidFill>
              </a:rPr>
              <a:t>utf-8</a:t>
            </a:r>
            <a:r>
              <a:rPr lang="en-US" sz="1000" dirty="0" smtClean="0">
                <a:solidFill>
                  <a:schemeClr val="bg2">
                    <a:lumMod val="50000"/>
                  </a:schemeClr>
                </a:solidFill>
              </a:rPr>
              <a:t> encoding is supported for now.</a:t>
            </a:r>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pPr>
                <a:defRPr/>
              </a:pPr>
              <a:t>24</a:t>
            </a:fld>
            <a:endParaRPr lang="en-US"/>
          </a:p>
        </p:txBody>
      </p:sp>
    </p:spTree>
    <p:extLst>
      <p:ext uri="{BB962C8B-B14F-4D97-AF65-F5344CB8AC3E}">
        <p14:creationId xmlns:p14="http://schemas.microsoft.com/office/powerpoint/2010/main" val="1494975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863" rtl="0" eaLnBrk="0" fontAlgn="base" latinLnBrk="0" hangingPunct="0">
              <a:lnSpc>
                <a:spcPct val="100000"/>
              </a:lnSpc>
              <a:spcBef>
                <a:spcPct val="30000"/>
              </a:spcBef>
              <a:spcAft>
                <a:spcPct val="0"/>
              </a:spcAft>
              <a:buClrTx/>
              <a:buSzTx/>
              <a:buFontTx/>
              <a:buNone/>
              <a:tabLst/>
              <a:defRPr/>
            </a:pPr>
            <a:r>
              <a:rPr lang="en-US" sz="1050" dirty="0" smtClean="0">
                <a:solidFill>
                  <a:schemeClr val="bg2">
                    <a:lumMod val="50000"/>
                  </a:schemeClr>
                </a:solidFill>
              </a:rPr>
              <a:t>The Azure portal provides wizards to guide the user through the processing of add an output. The process for adding outputs to a Job is similar to that of adding inputs. The wizard collects all the information required to connect and store the results in the </a:t>
            </a:r>
            <a:r>
              <a:rPr lang="en-US" sz="1050" dirty="0" err="1" smtClean="0">
                <a:solidFill>
                  <a:schemeClr val="bg2">
                    <a:lumMod val="50000"/>
                  </a:schemeClr>
                </a:solidFill>
              </a:rPr>
              <a:t>ouptput</a:t>
            </a:r>
            <a:r>
              <a:rPr lang="en-US" sz="1050" dirty="0" smtClean="0">
                <a:solidFill>
                  <a:schemeClr val="bg2">
                    <a:lumMod val="50000"/>
                  </a:schemeClr>
                </a:solidFill>
              </a:rPr>
              <a:t>. </a:t>
            </a:r>
          </a:p>
          <a:p>
            <a:pPr marL="0" marR="0" indent="0" algn="l" defTabSz="931863" rtl="0" eaLnBrk="0" fontAlgn="base" latinLnBrk="0" hangingPunct="0">
              <a:lnSpc>
                <a:spcPct val="100000"/>
              </a:lnSpc>
              <a:spcBef>
                <a:spcPct val="30000"/>
              </a:spcBef>
              <a:spcAft>
                <a:spcPct val="0"/>
              </a:spcAft>
              <a:buClrTx/>
              <a:buSzTx/>
              <a:buFontTx/>
              <a:buNone/>
              <a:tabLst/>
              <a:defRPr/>
            </a:pPr>
            <a:r>
              <a:rPr lang="en-US" sz="1050" dirty="0" smtClean="0">
                <a:solidFill>
                  <a:schemeClr val="bg2">
                    <a:lumMod val="50000"/>
                  </a:schemeClr>
                </a:solidFill>
              </a:rPr>
              <a:t>In addition to Blob Storage and Event Hubs, ASA also supports storing the results in an </a:t>
            </a:r>
            <a:r>
              <a:rPr lang="en-US" sz="1050" b="1" dirty="0" smtClean="0">
                <a:solidFill>
                  <a:schemeClr val="bg2">
                    <a:lumMod val="50000"/>
                  </a:schemeClr>
                </a:solidFill>
              </a:rPr>
              <a:t>Azure SQL Database</a:t>
            </a:r>
            <a:r>
              <a:rPr lang="en-US" sz="1050" dirty="0" smtClean="0">
                <a:solidFill>
                  <a:schemeClr val="bg2">
                    <a:lumMod val="50000"/>
                  </a:schemeClr>
                </a:solidFill>
              </a:rPr>
              <a:t>. Note that when you use an Azure SQL database the schema of the result event and the Azure SQL database table must be compatible. </a:t>
            </a:r>
          </a:p>
          <a:p>
            <a:pPr marL="0" marR="0" indent="0" algn="l" defTabSz="931863" rtl="0" eaLnBrk="0" fontAlgn="base" latinLnBrk="0" hangingPunct="0">
              <a:lnSpc>
                <a:spcPct val="100000"/>
              </a:lnSpc>
              <a:spcBef>
                <a:spcPct val="30000"/>
              </a:spcBef>
              <a:spcAft>
                <a:spcPct val="0"/>
              </a:spcAft>
              <a:buClrTx/>
              <a:buSzTx/>
              <a:buFontTx/>
              <a:buNone/>
              <a:tabLst/>
              <a:defRPr/>
            </a:pPr>
            <a:r>
              <a:rPr lang="en-US" sz="1050" dirty="0" smtClean="0">
                <a:solidFill>
                  <a:schemeClr val="bg2">
                    <a:lumMod val="50000"/>
                  </a:schemeClr>
                </a:solidFill>
              </a:rPr>
              <a:t>Just as with inputs you have to define the serialization formats for blob storage and event hubs. The three supported formats are </a:t>
            </a:r>
            <a:r>
              <a:rPr lang="en-US" sz="1050" b="1" dirty="0" smtClean="0">
                <a:solidFill>
                  <a:schemeClr val="bg2">
                    <a:lumMod val="50000"/>
                  </a:schemeClr>
                </a:solidFill>
              </a:rPr>
              <a:t>CSV, JSON and Avro</a:t>
            </a:r>
            <a:r>
              <a:rPr lang="en-US" sz="1050" dirty="0" smtClean="0">
                <a:solidFill>
                  <a:schemeClr val="bg2">
                    <a:lumMod val="50000"/>
                  </a:schemeClr>
                </a:solidFill>
              </a:rPr>
              <a:t>. Utf-8 is the supported encoding format.</a:t>
            </a:r>
          </a:p>
          <a:p>
            <a:pPr marL="0" marR="0" indent="0" algn="l" defTabSz="931863" rtl="0" eaLnBrk="0" fontAlgn="base" latinLnBrk="0" hangingPunct="0">
              <a:lnSpc>
                <a:spcPct val="100000"/>
              </a:lnSpc>
              <a:spcBef>
                <a:spcPct val="30000"/>
              </a:spcBef>
              <a:spcAft>
                <a:spcPct val="0"/>
              </a:spcAft>
              <a:buClrTx/>
              <a:buSzTx/>
              <a:buFontTx/>
              <a:buNone/>
              <a:tabLst/>
              <a:defRPr/>
            </a:pPr>
            <a:endParaRPr lang="en-US" sz="1200" dirty="0" smtClean="0">
              <a:solidFill>
                <a:schemeClr val="bg2">
                  <a:lumMod val="50000"/>
                </a:schemeClr>
              </a:solidFill>
            </a:endParaRPr>
          </a:p>
          <a:p>
            <a:endParaRPr lang="en-US" dirty="0"/>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pPr>
                <a:defRPr/>
              </a:pPr>
              <a:t>25</a:t>
            </a:fld>
            <a:endParaRPr lang="en-US"/>
          </a:p>
        </p:txBody>
      </p:sp>
    </p:spTree>
    <p:extLst>
      <p:ext uri="{BB962C8B-B14F-4D97-AF65-F5344CB8AC3E}">
        <p14:creationId xmlns:p14="http://schemas.microsoft.com/office/powerpoint/2010/main" val="2101858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8/31/2015 1:09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4187353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pPr>
                <a:defRPr/>
              </a:pPr>
              <a:t>29</a:t>
            </a:fld>
            <a:endParaRPr lang="en-US"/>
          </a:p>
        </p:txBody>
      </p:sp>
    </p:spTree>
    <p:extLst>
      <p:ext uri="{BB962C8B-B14F-4D97-AF65-F5344CB8AC3E}">
        <p14:creationId xmlns:p14="http://schemas.microsoft.com/office/powerpoint/2010/main" val="1533864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3181058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Currently reference data cannot be refreshed automatically. You need to stop the job and specify new snapshot with reference data. We are working on reference data refresh functionality, stay tuned for updates.</a:t>
            </a:r>
          </a:p>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8/31/2015 1:09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1736026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dirty="0">
                <a:solidFill>
                  <a:schemeClr val="bg2">
                    <a:lumMod val="50000"/>
                  </a:schemeClr>
                </a:solidFill>
              </a:rPr>
              <a:t>UNION</a:t>
            </a:r>
          </a:p>
          <a:p>
            <a:r>
              <a:rPr lang="en-US" sz="1000" dirty="0">
                <a:solidFill>
                  <a:schemeClr val="bg2">
                    <a:lumMod val="50000"/>
                  </a:schemeClr>
                </a:solidFill>
              </a:rPr>
              <a:t>Combines the results of two or more queries into a single result set that includes all the rows that belong to all queries in the union. The UNION operation is different from using joins that combine columns from two tables. </a:t>
            </a:r>
          </a:p>
          <a:p>
            <a:r>
              <a:rPr lang="en-US" sz="1000" dirty="0">
                <a:solidFill>
                  <a:schemeClr val="bg2">
                    <a:lumMod val="50000"/>
                  </a:schemeClr>
                </a:solidFill>
              </a:rPr>
              <a:t>The following are basic rules for combining the result sets of two queries by using UNION: </a:t>
            </a:r>
          </a:p>
          <a:p>
            <a:pPr marL="171450" lvl="0" indent="-171450">
              <a:buFont typeface="Arial" panose="020B0604020202020204" pitchFamily="34" charset="0"/>
              <a:buChar char="•"/>
            </a:pPr>
            <a:r>
              <a:rPr lang="en-US" sz="1000" dirty="0">
                <a:solidFill>
                  <a:schemeClr val="bg2">
                    <a:lumMod val="50000"/>
                  </a:schemeClr>
                </a:solidFill>
              </a:rPr>
              <a:t>The number and the order of the columns must be the same in all queries.</a:t>
            </a:r>
          </a:p>
          <a:p>
            <a:pPr marL="171450" lvl="0" indent="-171450">
              <a:buFont typeface="Arial" panose="020B0604020202020204" pitchFamily="34" charset="0"/>
              <a:buChar char="•"/>
            </a:pPr>
            <a:r>
              <a:rPr lang="en-US" sz="1000" dirty="0">
                <a:solidFill>
                  <a:schemeClr val="bg2">
                    <a:lumMod val="50000"/>
                  </a:schemeClr>
                </a:solidFill>
              </a:rPr>
              <a:t>The data types must be compatible</a:t>
            </a:r>
            <a:r>
              <a:rPr lang="en-US" sz="1000" dirty="0" smtClean="0">
                <a:solidFill>
                  <a:schemeClr val="bg2">
                    <a:lumMod val="50000"/>
                  </a:schemeClr>
                </a:solidFill>
              </a:rPr>
              <a:t>.</a:t>
            </a:r>
            <a:r>
              <a:rPr lang="en-US" sz="1000" dirty="0">
                <a:solidFill>
                  <a:schemeClr val="bg2">
                    <a:lumMod val="50000"/>
                  </a:schemeClr>
                </a:solidFill>
              </a:rPr>
              <a:t> </a:t>
            </a:r>
          </a:p>
          <a:p>
            <a:r>
              <a:rPr lang="en-US" sz="1000" b="1" dirty="0" smtClean="0">
                <a:solidFill>
                  <a:schemeClr val="bg2">
                    <a:lumMod val="50000"/>
                  </a:schemeClr>
                </a:solidFill>
              </a:rPr>
              <a:t>ALL</a:t>
            </a:r>
            <a:r>
              <a:rPr lang="en-US" sz="1000" dirty="0" smtClean="0">
                <a:solidFill>
                  <a:schemeClr val="bg2">
                    <a:lumMod val="50000"/>
                  </a:schemeClr>
                </a:solidFill>
              </a:rPr>
              <a:t> keyword</a:t>
            </a:r>
            <a:endParaRPr lang="en-US" sz="1000" dirty="0">
              <a:solidFill>
                <a:schemeClr val="bg2">
                  <a:lumMod val="50000"/>
                </a:schemeClr>
              </a:solidFill>
            </a:endParaRPr>
          </a:p>
          <a:p>
            <a:r>
              <a:rPr lang="en-US" sz="1000" dirty="0">
                <a:solidFill>
                  <a:schemeClr val="bg2">
                    <a:lumMod val="50000"/>
                  </a:schemeClr>
                </a:solidFill>
              </a:rPr>
              <a:t>Incorporates all rows into the </a:t>
            </a:r>
            <a:r>
              <a:rPr lang="en-US" sz="1000" dirty="0" smtClean="0">
                <a:solidFill>
                  <a:schemeClr val="bg2">
                    <a:lumMod val="50000"/>
                  </a:schemeClr>
                </a:solidFill>
              </a:rPr>
              <a:t>results including </a:t>
            </a:r>
            <a:r>
              <a:rPr lang="en-US" sz="1000" dirty="0">
                <a:solidFill>
                  <a:schemeClr val="bg2">
                    <a:lumMod val="50000"/>
                  </a:schemeClr>
                </a:solidFill>
              </a:rPr>
              <a:t>duplicates. If not specified, duplicate rows are removed.</a:t>
            </a:r>
          </a:p>
          <a:p>
            <a:endParaRPr lang="en-US" dirty="0"/>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pPr>
                <a:defRPr/>
              </a:pPr>
              <a:t>34</a:t>
            </a:fld>
            <a:endParaRPr lang="en-US"/>
          </a:p>
        </p:txBody>
      </p:sp>
    </p:spTree>
    <p:extLst>
      <p:ext uri="{BB962C8B-B14F-4D97-AF65-F5344CB8AC3E}">
        <p14:creationId xmlns:p14="http://schemas.microsoft.com/office/powerpoint/2010/main" val="1179582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solidFill>
                  <a:schemeClr val="bg2">
                    <a:lumMod val="50000"/>
                  </a:schemeClr>
                </a:solidFill>
              </a:rPr>
              <a:t>Like standard T-SQL, JOINs in the Azure Stream Analytics query language are used to combine records from two or more</a:t>
            </a:r>
            <a:r>
              <a:rPr lang="en-US" sz="1000" b="1" dirty="0">
                <a:solidFill>
                  <a:schemeClr val="bg2">
                    <a:lumMod val="50000"/>
                  </a:schemeClr>
                </a:solidFill>
              </a:rPr>
              <a:t> </a:t>
            </a:r>
            <a:r>
              <a:rPr lang="en-US" sz="1000" dirty="0">
                <a:solidFill>
                  <a:schemeClr val="bg2">
                    <a:lumMod val="50000"/>
                  </a:schemeClr>
                </a:solidFill>
              </a:rPr>
              <a:t>input</a:t>
            </a:r>
            <a:r>
              <a:rPr lang="en-US" sz="1000" i="1" dirty="0">
                <a:solidFill>
                  <a:schemeClr val="bg2">
                    <a:lumMod val="50000"/>
                  </a:schemeClr>
                </a:solidFill>
              </a:rPr>
              <a:t> </a:t>
            </a:r>
            <a:r>
              <a:rPr lang="en-US" sz="1000" dirty="0">
                <a:solidFill>
                  <a:schemeClr val="bg2">
                    <a:lumMod val="50000"/>
                  </a:schemeClr>
                </a:solidFill>
              </a:rPr>
              <a:t>sources.  JOINs in Azure Stream Analytics are temporal in nature, meaning that each JOIN must provide some limits on how far the matching rows can be separated in time.  For instance, saying “join </a:t>
            </a:r>
            <a:r>
              <a:rPr lang="en-US" sz="1000" i="1" dirty="0" err="1" smtClean="0">
                <a:solidFill>
                  <a:schemeClr val="bg2">
                    <a:lumMod val="50000"/>
                  </a:schemeClr>
                </a:solidFill>
              </a:rPr>
              <a:t>EntryStream</a:t>
            </a:r>
            <a:r>
              <a:rPr lang="en-US" sz="1000" dirty="0" smtClean="0">
                <a:solidFill>
                  <a:schemeClr val="bg2">
                    <a:lumMod val="50000"/>
                  </a:schemeClr>
                </a:solidFill>
              </a:rPr>
              <a:t> </a:t>
            </a:r>
            <a:r>
              <a:rPr lang="en-US" sz="1000" dirty="0">
                <a:solidFill>
                  <a:schemeClr val="bg2">
                    <a:lumMod val="50000"/>
                  </a:schemeClr>
                </a:solidFill>
              </a:rPr>
              <a:t>events with </a:t>
            </a:r>
            <a:r>
              <a:rPr lang="en-US" sz="1000" i="1" dirty="0" err="1" smtClean="0">
                <a:solidFill>
                  <a:schemeClr val="bg2">
                    <a:lumMod val="50000"/>
                  </a:schemeClr>
                </a:solidFill>
              </a:rPr>
              <a:t>ExitStream</a:t>
            </a:r>
            <a:r>
              <a:rPr lang="en-US" sz="1000" dirty="0" smtClean="0">
                <a:solidFill>
                  <a:schemeClr val="bg2">
                    <a:lumMod val="50000"/>
                  </a:schemeClr>
                </a:solidFill>
              </a:rPr>
              <a:t> </a:t>
            </a:r>
            <a:r>
              <a:rPr lang="en-US" sz="1000" dirty="0">
                <a:solidFill>
                  <a:schemeClr val="bg2">
                    <a:lumMod val="50000"/>
                  </a:schemeClr>
                </a:solidFill>
              </a:rPr>
              <a:t>events when they occur on the same </a:t>
            </a:r>
            <a:r>
              <a:rPr lang="en-US" sz="1000" i="1" dirty="0" err="1">
                <a:solidFill>
                  <a:schemeClr val="bg2">
                    <a:lumMod val="50000"/>
                  </a:schemeClr>
                </a:solidFill>
              </a:rPr>
              <a:t>LicensePlate</a:t>
            </a:r>
            <a:r>
              <a:rPr lang="en-US" sz="1000" dirty="0">
                <a:solidFill>
                  <a:schemeClr val="bg2">
                    <a:lumMod val="50000"/>
                  </a:schemeClr>
                </a:solidFill>
              </a:rPr>
              <a:t> and </a:t>
            </a:r>
            <a:r>
              <a:rPr lang="en-US" sz="1000" i="1" dirty="0" err="1">
                <a:solidFill>
                  <a:schemeClr val="bg2">
                    <a:lumMod val="50000"/>
                  </a:schemeClr>
                </a:solidFill>
              </a:rPr>
              <a:t>TollId</a:t>
            </a:r>
            <a:r>
              <a:rPr lang="en-US" sz="1000" dirty="0">
                <a:solidFill>
                  <a:schemeClr val="bg2">
                    <a:lumMod val="50000"/>
                  </a:schemeClr>
                </a:solidFill>
              </a:rPr>
              <a:t> and within 5 minutes of each other” is legitimate; but “join </a:t>
            </a:r>
            <a:r>
              <a:rPr lang="en-US" sz="1000" i="1" dirty="0" err="1" smtClean="0">
                <a:solidFill>
                  <a:schemeClr val="bg2">
                    <a:lumMod val="50000"/>
                  </a:schemeClr>
                </a:solidFill>
              </a:rPr>
              <a:t>EntryStream</a:t>
            </a:r>
            <a:r>
              <a:rPr lang="en-US" sz="1000" dirty="0" smtClean="0">
                <a:solidFill>
                  <a:schemeClr val="bg2">
                    <a:lumMod val="50000"/>
                  </a:schemeClr>
                </a:solidFill>
              </a:rPr>
              <a:t> </a:t>
            </a:r>
            <a:r>
              <a:rPr lang="en-US" sz="1000" dirty="0">
                <a:solidFill>
                  <a:schemeClr val="bg2">
                    <a:lumMod val="50000"/>
                  </a:schemeClr>
                </a:solidFill>
              </a:rPr>
              <a:t>events with </a:t>
            </a:r>
            <a:r>
              <a:rPr lang="en-US" sz="1000" i="1" dirty="0" err="1" smtClean="0">
                <a:solidFill>
                  <a:schemeClr val="bg2">
                    <a:lumMod val="50000"/>
                  </a:schemeClr>
                </a:solidFill>
              </a:rPr>
              <a:t>ExitStream</a:t>
            </a:r>
            <a:r>
              <a:rPr lang="en-US" sz="1000" dirty="0" smtClean="0">
                <a:solidFill>
                  <a:schemeClr val="bg2">
                    <a:lumMod val="50000"/>
                  </a:schemeClr>
                </a:solidFill>
              </a:rPr>
              <a:t> </a:t>
            </a:r>
            <a:r>
              <a:rPr lang="en-US" sz="1000" dirty="0">
                <a:solidFill>
                  <a:schemeClr val="bg2">
                    <a:lumMod val="50000"/>
                  </a:schemeClr>
                </a:solidFill>
              </a:rPr>
              <a:t>events when they occur on the </a:t>
            </a:r>
            <a:r>
              <a:rPr lang="en-US" sz="1000" dirty="0" smtClean="0">
                <a:solidFill>
                  <a:schemeClr val="bg2">
                    <a:lumMod val="50000"/>
                  </a:schemeClr>
                </a:solidFill>
              </a:rPr>
              <a:t>same </a:t>
            </a:r>
            <a:r>
              <a:rPr lang="en-US" sz="1000" i="1" dirty="0" err="1" smtClean="0">
                <a:solidFill>
                  <a:schemeClr val="bg2">
                    <a:lumMod val="50000"/>
                  </a:schemeClr>
                </a:solidFill>
              </a:rPr>
              <a:t>LicensePlate</a:t>
            </a:r>
            <a:r>
              <a:rPr lang="en-US" sz="1000" dirty="0" smtClean="0">
                <a:solidFill>
                  <a:schemeClr val="bg2">
                    <a:lumMod val="50000"/>
                  </a:schemeClr>
                </a:solidFill>
              </a:rPr>
              <a:t> </a:t>
            </a:r>
            <a:r>
              <a:rPr lang="en-US" sz="1000" dirty="0">
                <a:solidFill>
                  <a:schemeClr val="bg2">
                    <a:lumMod val="50000"/>
                  </a:schemeClr>
                </a:solidFill>
              </a:rPr>
              <a:t>and </a:t>
            </a:r>
            <a:r>
              <a:rPr lang="en-US" sz="1000" i="1" dirty="0" err="1">
                <a:solidFill>
                  <a:schemeClr val="bg2">
                    <a:lumMod val="50000"/>
                  </a:schemeClr>
                </a:solidFill>
              </a:rPr>
              <a:t>TollId</a:t>
            </a:r>
            <a:r>
              <a:rPr lang="en-US" sz="1000" dirty="0">
                <a:solidFill>
                  <a:schemeClr val="bg2">
                    <a:lumMod val="50000"/>
                  </a:schemeClr>
                </a:solidFill>
              </a:rPr>
              <a:t>” is not – it would match each </a:t>
            </a:r>
            <a:r>
              <a:rPr lang="en-US" sz="1000" i="1" dirty="0" err="1" smtClean="0">
                <a:solidFill>
                  <a:schemeClr val="bg2">
                    <a:lumMod val="50000"/>
                  </a:schemeClr>
                </a:solidFill>
              </a:rPr>
              <a:t>EntryStream</a:t>
            </a:r>
            <a:r>
              <a:rPr lang="en-US" sz="1000" dirty="0" smtClean="0">
                <a:solidFill>
                  <a:schemeClr val="bg2">
                    <a:lumMod val="50000"/>
                  </a:schemeClr>
                </a:solidFill>
              </a:rPr>
              <a:t> </a:t>
            </a:r>
            <a:r>
              <a:rPr lang="en-US" sz="1000" dirty="0">
                <a:solidFill>
                  <a:schemeClr val="bg2">
                    <a:lumMod val="50000"/>
                  </a:schemeClr>
                </a:solidFill>
              </a:rPr>
              <a:t>with an unbounded and potentially infinite collection of all </a:t>
            </a:r>
            <a:r>
              <a:rPr lang="en-US" sz="1000" i="1" dirty="0" err="1" smtClean="0">
                <a:solidFill>
                  <a:schemeClr val="bg2">
                    <a:lumMod val="50000"/>
                  </a:schemeClr>
                </a:solidFill>
              </a:rPr>
              <a:t>ExitStream</a:t>
            </a:r>
            <a:r>
              <a:rPr lang="en-US" sz="1000" dirty="0" smtClean="0">
                <a:solidFill>
                  <a:schemeClr val="bg2">
                    <a:lumMod val="50000"/>
                  </a:schemeClr>
                </a:solidFill>
              </a:rPr>
              <a:t> </a:t>
            </a:r>
            <a:r>
              <a:rPr lang="en-US" sz="1000" dirty="0">
                <a:solidFill>
                  <a:schemeClr val="bg2">
                    <a:lumMod val="50000"/>
                  </a:schemeClr>
                </a:solidFill>
              </a:rPr>
              <a:t>to the same </a:t>
            </a:r>
            <a:r>
              <a:rPr lang="en-US" sz="1000" i="1" dirty="0" err="1">
                <a:solidFill>
                  <a:schemeClr val="bg2">
                    <a:lumMod val="50000"/>
                  </a:schemeClr>
                </a:solidFill>
              </a:rPr>
              <a:t>LicensePlate</a:t>
            </a:r>
            <a:r>
              <a:rPr lang="en-US" sz="1000" dirty="0">
                <a:solidFill>
                  <a:schemeClr val="bg2">
                    <a:lumMod val="50000"/>
                  </a:schemeClr>
                </a:solidFill>
              </a:rPr>
              <a:t> and </a:t>
            </a:r>
            <a:r>
              <a:rPr lang="en-US" sz="1000" i="1" dirty="0" err="1">
                <a:solidFill>
                  <a:schemeClr val="bg2">
                    <a:lumMod val="50000"/>
                  </a:schemeClr>
                </a:solidFill>
              </a:rPr>
              <a:t>TollId</a:t>
            </a:r>
            <a:r>
              <a:rPr lang="en-US" sz="1000" dirty="0">
                <a:solidFill>
                  <a:schemeClr val="bg2">
                    <a:lumMod val="50000"/>
                  </a:schemeClr>
                </a:solidFill>
              </a:rPr>
              <a:t>.</a:t>
            </a:r>
          </a:p>
          <a:p>
            <a:r>
              <a:rPr lang="en-US" sz="1000" dirty="0">
                <a:solidFill>
                  <a:schemeClr val="bg2">
                    <a:lumMod val="50000"/>
                  </a:schemeClr>
                </a:solidFill>
              </a:rPr>
              <a:t>The time bounds for the relationship are specified inside the </a:t>
            </a:r>
            <a:r>
              <a:rPr lang="en-US" sz="1000" b="1" dirty="0">
                <a:solidFill>
                  <a:schemeClr val="bg2">
                    <a:lumMod val="50000"/>
                  </a:schemeClr>
                </a:solidFill>
              </a:rPr>
              <a:t>ON</a:t>
            </a:r>
            <a:r>
              <a:rPr lang="en-US" sz="1000" dirty="0">
                <a:solidFill>
                  <a:schemeClr val="bg2">
                    <a:lumMod val="50000"/>
                  </a:schemeClr>
                </a:solidFill>
              </a:rPr>
              <a:t> clause of the JOIN, using the </a:t>
            </a:r>
            <a:r>
              <a:rPr lang="en-US" sz="1000" b="1" dirty="0">
                <a:solidFill>
                  <a:schemeClr val="bg2">
                    <a:lumMod val="50000"/>
                  </a:schemeClr>
                </a:solidFill>
              </a:rPr>
              <a:t>DATEDIFF</a:t>
            </a:r>
            <a:r>
              <a:rPr lang="en-US" sz="1000" dirty="0">
                <a:solidFill>
                  <a:schemeClr val="bg2">
                    <a:lumMod val="50000"/>
                  </a:schemeClr>
                </a:solidFill>
              </a:rPr>
              <a:t> function. </a:t>
            </a:r>
            <a:endParaRPr lang="en-US" sz="1000" dirty="0" smtClean="0">
              <a:solidFill>
                <a:schemeClr val="bg2">
                  <a:lumMod val="50000"/>
                </a:schemeClr>
              </a:solidFill>
            </a:endParaRPr>
          </a:p>
          <a:p>
            <a:r>
              <a:rPr lang="en-US" sz="1000" dirty="0" smtClean="0">
                <a:solidFill>
                  <a:schemeClr val="bg2">
                    <a:lumMod val="50000"/>
                  </a:schemeClr>
                </a:solidFill>
              </a:rPr>
              <a:t>The query in this slide  joins events in the Entry and Exit Stream only if they are less than 10  seconds apart. </a:t>
            </a:r>
          </a:p>
          <a:p>
            <a:pPr marL="228600" indent="-228600">
              <a:buFont typeface="+mj-lt"/>
              <a:buAutoNum type="arabicPeriod"/>
            </a:pPr>
            <a:r>
              <a:rPr lang="en-US" sz="1000" dirty="0" smtClean="0">
                <a:solidFill>
                  <a:schemeClr val="bg2">
                    <a:lumMod val="50000"/>
                  </a:schemeClr>
                </a:solidFill>
              </a:rPr>
              <a:t>The </a:t>
            </a:r>
            <a:r>
              <a:rPr lang="en-US" sz="1000" dirty="0">
                <a:solidFill>
                  <a:schemeClr val="bg2">
                    <a:lumMod val="50000"/>
                  </a:schemeClr>
                </a:solidFill>
              </a:rPr>
              <a:t>two “Mazda” events in the </a:t>
            </a:r>
            <a:r>
              <a:rPr lang="en-US" sz="1000" dirty="0" err="1">
                <a:solidFill>
                  <a:schemeClr val="bg2">
                    <a:lumMod val="50000"/>
                  </a:schemeClr>
                </a:solidFill>
              </a:rPr>
              <a:t>EntryStream</a:t>
            </a:r>
            <a:r>
              <a:rPr lang="en-US" sz="1000" dirty="0">
                <a:solidFill>
                  <a:schemeClr val="bg2">
                    <a:lumMod val="50000"/>
                  </a:schemeClr>
                </a:solidFill>
              </a:rPr>
              <a:t> and </a:t>
            </a:r>
            <a:r>
              <a:rPr lang="en-US" sz="1000" dirty="0" err="1">
                <a:solidFill>
                  <a:schemeClr val="bg2">
                    <a:lumMod val="50000"/>
                  </a:schemeClr>
                </a:solidFill>
              </a:rPr>
              <a:t>ExitStream</a:t>
            </a:r>
            <a:r>
              <a:rPr lang="en-US" sz="1000" dirty="0">
                <a:solidFill>
                  <a:schemeClr val="bg2">
                    <a:lumMod val="50000"/>
                  </a:schemeClr>
                </a:solidFill>
              </a:rPr>
              <a:t> will NOT be joined because they are more than 10 seconds apart. </a:t>
            </a:r>
          </a:p>
          <a:p>
            <a:pPr marL="228600" indent="-228600">
              <a:buFont typeface="+mj-lt"/>
              <a:buAutoNum type="arabicPeriod"/>
            </a:pPr>
            <a:r>
              <a:rPr lang="en-US" sz="1000" dirty="0">
                <a:solidFill>
                  <a:schemeClr val="bg2">
                    <a:lumMod val="50000"/>
                  </a:schemeClr>
                </a:solidFill>
              </a:rPr>
              <a:t>The two “Honda” events will not be joined </a:t>
            </a:r>
            <a:r>
              <a:rPr lang="en-US" sz="1000" dirty="0" smtClean="0">
                <a:solidFill>
                  <a:schemeClr val="bg2">
                    <a:lumMod val="50000"/>
                  </a:schemeClr>
                </a:solidFill>
              </a:rPr>
              <a:t>because, </a:t>
            </a:r>
            <a:r>
              <a:rPr lang="en-US" sz="1000" dirty="0">
                <a:solidFill>
                  <a:schemeClr val="bg2">
                    <a:lumMod val="50000"/>
                  </a:schemeClr>
                </a:solidFill>
              </a:rPr>
              <a:t>even though they are less than 10 seconds apart, the event in the </a:t>
            </a:r>
            <a:r>
              <a:rPr lang="en-US" sz="1000" dirty="0" err="1">
                <a:solidFill>
                  <a:schemeClr val="bg2">
                    <a:lumMod val="50000"/>
                  </a:schemeClr>
                </a:solidFill>
              </a:rPr>
              <a:t>ExitStream</a:t>
            </a:r>
            <a:r>
              <a:rPr lang="en-US" sz="1000" dirty="0">
                <a:solidFill>
                  <a:schemeClr val="bg2">
                    <a:lumMod val="50000"/>
                  </a:schemeClr>
                </a:solidFill>
              </a:rPr>
              <a:t> has a timestamp earlier than event in the </a:t>
            </a:r>
            <a:r>
              <a:rPr lang="en-US" sz="1000" dirty="0" err="1">
                <a:solidFill>
                  <a:schemeClr val="bg2">
                    <a:lumMod val="50000"/>
                  </a:schemeClr>
                </a:solidFill>
              </a:rPr>
              <a:t>EntryStream</a:t>
            </a:r>
            <a:r>
              <a:rPr lang="en-US" sz="1000" dirty="0"/>
              <a:t>. </a:t>
            </a:r>
            <a:r>
              <a:rPr lang="en-US" sz="1000" dirty="0">
                <a:solidFill>
                  <a:schemeClr val="accent1"/>
                </a:solidFill>
              </a:rPr>
              <a:t>DATEDIFF</a:t>
            </a:r>
            <a:r>
              <a:rPr lang="en-US" sz="1000" dirty="0">
                <a:solidFill>
                  <a:schemeClr val="tx2"/>
                </a:solidFill>
              </a:rPr>
              <a:t>(</a:t>
            </a:r>
            <a:r>
              <a:rPr lang="en-US" sz="1000" dirty="0" err="1">
                <a:solidFill>
                  <a:schemeClr val="tx2"/>
                </a:solidFill>
              </a:rPr>
              <a:t>second,ES,EX</a:t>
            </a:r>
            <a:r>
              <a:rPr lang="en-US" sz="1000" dirty="0">
                <a:solidFill>
                  <a:schemeClr val="tx2"/>
                </a:solidFill>
              </a:rPr>
              <a:t>) </a:t>
            </a:r>
            <a:r>
              <a:rPr lang="en-US" sz="1000" dirty="0">
                <a:solidFill>
                  <a:schemeClr val="bg2">
                    <a:lumMod val="50000"/>
                  </a:schemeClr>
                </a:solidFill>
              </a:rPr>
              <a:t>for these two events will be a negative </a:t>
            </a:r>
            <a:r>
              <a:rPr lang="en-US" sz="1000" dirty="0" smtClean="0">
                <a:solidFill>
                  <a:schemeClr val="bg2">
                    <a:lumMod val="50000"/>
                  </a:schemeClr>
                </a:solidFill>
              </a:rPr>
              <a:t>number.</a:t>
            </a:r>
            <a:endParaRPr lang="en-US" sz="1000" dirty="0">
              <a:solidFill>
                <a:schemeClr val="bg2">
                  <a:lumMod val="50000"/>
                </a:schemeClr>
              </a:solidFill>
            </a:endParaRPr>
          </a:p>
          <a:p>
            <a:r>
              <a:rPr lang="en-US" sz="1000" dirty="0" smtClean="0">
                <a:solidFill>
                  <a:schemeClr val="bg2">
                    <a:lumMod val="50000"/>
                  </a:schemeClr>
                </a:solidFill>
              </a:rPr>
              <a:t>Note</a:t>
            </a:r>
            <a:r>
              <a:rPr lang="en-US" sz="1000" dirty="0">
                <a:solidFill>
                  <a:schemeClr val="bg2">
                    <a:lumMod val="50000"/>
                  </a:schemeClr>
                </a:solidFill>
              </a:rPr>
              <a:t>: </a:t>
            </a:r>
            <a:r>
              <a:rPr lang="en-US" sz="1000" dirty="0" smtClean="0">
                <a:solidFill>
                  <a:schemeClr val="bg2">
                    <a:lumMod val="50000"/>
                  </a:schemeClr>
                </a:solidFill>
              </a:rPr>
              <a:t>DATEDIFF </a:t>
            </a:r>
            <a:r>
              <a:rPr lang="en-US" sz="1000" dirty="0">
                <a:solidFill>
                  <a:schemeClr val="bg2">
                    <a:lumMod val="50000"/>
                  </a:schemeClr>
                </a:solidFill>
              </a:rPr>
              <a:t>used in the SELECT statement uses the general syntax where we pass a </a:t>
            </a:r>
            <a:r>
              <a:rPr lang="en-US" sz="1000" dirty="0" err="1">
                <a:solidFill>
                  <a:schemeClr val="bg2">
                    <a:lumMod val="50000"/>
                  </a:schemeClr>
                </a:solidFill>
              </a:rPr>
              <a:t>datetime</a:t>
            </a:r>
            <a:r>
              <a:rPr lang="en-US" sz="1000" dirty="0">
                <a:solidFill>
                  <a:schemeClr val="bg2">
                    <a:lumMod val="50000"/>
                  </a:schemeClr>
                </a:solidFill>
              </a:rPr>
              <a:t> column or expression as the second and third parameter. But when we use the DATEDIFF function inside the JOIN condition, we pass the </a:t>
            </a:r>
            <a:r>
              <a:rPr lang="en-US" sz="1000" b="1" dirty="0" err="1">
                <a:solidFill>
                  <a:schemeClr val="bg2">
                    <a:lumMod val="50000"/>
                  </a:schemeClr>
                </a:solidFill>
              </a:rPr>
              <a:t>input_source</a:t>
            </a:r>
            <a:r>
              <a:rPr lang="en-US" sz="1000" b="1" dirty="0">
                <a:solidFill>
                  <a:schemeClr val="bg2">
                    <a:lumMod val="50000"/>
                  </a:schemeClr>
                </a:solidFill>
              </a:rPr>
              <a:t> name or its alias</a:t>
            </a:r>
            <a:r>
              <a:rPr lang="en-US" sz="1000" dirty="0">
                <a:solidFill>
                  <a:schemeClr val="bg2">
                    <a:lumMod val="50000"/>
                  </a:schemeClr>
                </a:solidFill>
              </a:rPr>
              <a:t>. Internally the timestamp associated for each event in that source is picked.</a:t>
            </a:r>
          </a:p>
          <a:p>
            <a:pPr lvl="0"/>
            <a:r>
              <a:rPr lang="en-US" sz="1000" i="1" dirty="0">
                <a:solidFill>
                  <a:schemeClr val="bg2">
                    <a:lumMod val="50000"/>
                  </a:schemeClr>
                </a:solidFill>
              </a:rPr>
              <a:t>You cannot use SELECT * in JOINS</a:t>
            </a:r>
            <a:endParaRPr lang="en-US" sz="1000" dirty="0">
              <a:solidFill>
                <a:schemeClr val="bg2">
                  <a:lumMod val="50000"/>
                </a:schemeClr>
              </a:solidFill>
            </a:endParaRPr>
          </a:p>
          <a:p>
            <a:r>
              <a:rPr lang="en-US" sz="1000" dirty="0" smtClean="0">
                <a:solidFill>
                  <a:schemeClr val="bg2">
                    <a:lumMod val="50000"/>
                  </a:schemeClr>
                </a:solidFill>
              </a:rPr>
              <a:t> </a:t>
            </a:r>
            <a:endParaRPr lang="en-US" sz="1000" dirty="0">
              <a:solidFill>
                <a:schemeClr val="bg2">
                  <a:lumMod val="50000"/>
                </a:schemeClr>
              </a:solidFill>
            </a:endParaRPr>
          </a:p>
        </p:txBody>
      </p:sp>
      <p:sp>
        <p:nvSpPr>
          <p:cNvPr id="4" name="Header Placeholder 3"/>
          <p:cNvSpPr>
            <a:spLocks noGrp="1"/>
          </p:cNvSpPr>
          <p:nvPr>
            <p:ph type="hdr" sz="quarter" idx="10"/>
          </p:nvPr>
        </p:nvSpPr>
        <p:spPr/>
        <p:txBody>
          <a:bodyPr/>
          <a:lstStyle/>
          <a:p>
            <a:r>
              <a:rPr lang="en-US" smtClean="0"/>
              <a:t>Tech Ready 15</a:t>
            </a:r>
            <a:endParaRPr lang="en-US" dirty="0"/>
          </a:p>
        </p:txBody>
      </p:sp>
      <p:sp>
        <p:nvSpPr>
          <p:cNvPr id="6" name="Date Placeholder 5"/>
          <p:cNvSpPr>
            <a:spLocks noGrp="1"/>
          </p:cNvSpPr>
          <p:nvPr>
            <p:ph type="dt" idx="12"/>
          </p:nvPr>
        </p:nvSpPr>
        <p:spPr/>
        <p:txBody>
          <a:bodyPr/>
          <a:lstStyle/>
          <a:p>
            <a:fld id="{A683FE1C-E0AD-41AB-863C-C0D7680F7191}" type="datetime1">
              <a:rPr lang="en-US" smtClean="0"/>
              <a:t>8/31/2015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40</a:t>
            </a:fld>
            <a:endParaRPr lang="en-US" dirty="0"/>
          </a:p>
        </p:txBody>
      </p:sp>
    </p:spTree>
    <p:extLst>
      <p:ext uri="{BB962C8B-B14F-4D97-AF65-F5344CB8AC3E}">
        <p14:creationId xmlns:p14="http://schemas.microsoft.com/office/powerpoint/2010/main" val="2167563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b="1" kern="1200" dirty="0" smtClean="0">
                <a:solidFill>
                  <a:schemeClr val="bg2">
                    <a:lumMod val="50000"/>
                  </a:schemeClr>
                </a:solidFill>
                <a:effectLst/>
              </a:rPr>
              <a:t>Windowing (extensions to T-SQL)</a:t>
            </a:r>
          </a:p>
          <a:p>
            <a:r>
              <a:rPr lang="en-US" sz="1050" kern="1200" dirty="0" smtClean="0">
                <a:solidFill>
                  <a:schemeClr val="bg2">
                    <a:lumMod val="50000"/>
                  </a:schemeClr>
                </a:solidFill>
                <a:effectLst/>
              </a:rPr>
              <a:t>In applications that process real-time events, a common requirement is to perform some set-based computation (aggregation) or other operations over subsets of events that fall within some period of time. Because the concept of time is a fundamental necessity to complex event-processing systems, it’s important to have a simple way to work with the time component of query logic in the system. In ASA, these subsets of events are defined through windows to represent groupings by time. </a:t>
            </a:r>
            <a:r>
              <a:rPr lang="en-US" sz="1050" b="1" kern="1200" dirty="0" smtClean="0">
                <a:solidFill>
                  <a:schemeClr val="bg2">
                    <a:lumMod val="50000"/>
                  </a:schemeClr>
                </a:solidFill>
                <a:effectLst/>
              </a:rPr>
              <a:t/>
            </a:r>
            <a:br>
              <a:rPr lang="en-US" sz="1050" b="1" kern="1200" dirty="0" smtClean="0">
                <a:solidFill>
                  <a:schemeClr val="bg2">
                    <a:lumMod val="50000"/>
                  </a:schemeClr>
                </a:solidFill>
                <a:effectLst/>
              </a:rPr>
            </a:br>
            <a:r>
              <a:rPr lang="en-US" sz="1050" kern="1200" dirty="0" smtClean="0">
                <a:solidFill>
                  <a:schemeClr val="bg2">
                    <a:lumMod val="50000"/>
                  </a:schemeClr>
                </a:solidFill>
                <a:effectLst/>
              </a:rPr>
              <a:t>A window contains event data along a timeline and enables you to perform various operations against the events within that window. For example, you may want to sum the values of payload field.</a:t>
            </a:r>
            <a:br>
              <a:rPr lang="en-US" sz="1050" kern="1200" dirty="0" smtClean="0">
                <a:solidFill>
                  <a:schemeClr val="bg2">
                    <a:lumMod val="50000"/>
                  </a:schemeClr>
                </a:solidFill>
                <a:effectLst/>
              </a:rPr>
            </a:br>
            <a:r>
              <a:rPr lang="en-US" sz="1000" dirty="0" smtClean="0">
                <a:solidFill>
                  <a:schemeClr val="bg2">
                    <a:lumMod val="50000"/>
                  </a:schemeClr>
                </a:solidFill>
              </a:rPr>
              <a:t>Every </a:t>
            </a:r>
            <a:r>
              <a:rPr lang="en-US" sz="1000" dirty="0">
                <a:solidFill>
                  <a:schemeClr val="bg2">
                    <a:lumMod val="50000"/>
                  </a:schemeClr>
                </a:solidFill>
              </a:rPr>
              <a:t>window operation outputs event at the end of the window. The windows of </a:t>
            </a:r>
            <a:r>
              <a:rPr lang="en-US" sz="1000" dirty="0" smtClean="0">
                <a:solidFill>
                  <a:schemeClr val="bg2">
                    <a:lumMod val="50000"/>
                  </a:schemeClr>
                </a:solidFill>
              </a:rPr>
              <a:t>ASA </a:t>
            </a:r>
            <a:r>
              <a:rPr lang="en-US" sz="1000" dirty="0">
                <a:solidFill>
                  <a:schemeClr val="bg2">
                    <a:lumMod val="50000"/>
                  </a:schemeClr>
                </a:solidFill>
              </a:rPr>
              <a:t>are closed at the window start time and open at the window end time. For example, if you have a 5 minute window from 12:00 AM to 12:05 AM all events with timestamp greater than 12:00 AM  and up to timestamp 12:05 AM inclusive will be included within this window. The output of the window will be a single event based on the aggregate function used with a timestamp equal to the window end time.  The timestamp of the output event of the window can be projected in the SELECT statement using the </a:t>
            </a:r>
            <a:r>
              <a:rPr lang="en-US" sz="1000" dirty="0" err="1">
                <a:solidFill>
                  <a:schemeClr val="bg2">
                    <a:lumMod val="50000"/>
                  </a:schemeClr>
                </a:solidFill>
              </a:rPr>
              <a:t>System.Timestamp</a:t>
            </a:r>
            <a:r>
              <a:rPr lang="en-US" sz="1000" dirty="0">
                <a:solidFill>
                  <a:schemeClr val="bg2">
                    <a:lumMod val="50000"/>
                  </a:schemeClr>
                </a:solidFill>
              </a:rPr>
              <a:t> property using an alias. Every window automatically aligns itself to the zeroth hour. For example, a 5 minute tumbling window will align itself to (12:00-12:05] , (12:05-12:10], …</a:t>
            </a:r>
          </a:p>
          <a:p>
            <a:r>
              <a:rPr lang="en-US" sz="1000" i="1" dirty="0">
                <a:solidFill>
                  <a:schemeClr val="bg2">
                    <a:lumMod val="50000"/>
                  </a:schemeClr>
                </a:solidFill>
              </a:rPr>
              <a:t>Note: All windows should be used </a:t>
            </a:r>
            <a:r>
              <a:rPr lang="en-US" sz="1000" i="1" dirty="0" smtClean="0">
                <a:solidFill>
                  <a:schemeClr val="bg2">
                    <a:lumMod val="50000"/>
                  </a:schemeClr>
                </a:solidFill>
              </a:rPr>
              <a:t>in </a:t>
            </a:r>
            <a:r>
              <a:rPr lang="en-US" sz="1000" i="1" dirty="0">
                <a:solidFill>
                  <a:schemeClr val="bg2">
                    <a:lumMod val="50000"/>
                  </a:schemeClr>
                </a:solidFill>
              </a:rPr>
              <a:t>a GROUP BY clause</a:t>
            </a:r>
            <a:r>
              <a:rPr lang="en-US" sz="1000" i="1" dirty="0" smtClean="0">
                <a:solidFill>
                  <a:schemeClr val="bg2">
                    <a:lumMod val="50000"/>
                  </a:schemeClr>
                </a:solidFill>
              </a:rPr>
              <a:t>.</a:t>
            </a:r>
          </a:p>
          <a:p>
            <a:r>
              <a:rPr lang="en-US" sz="1000" dirty="0" smtClean="0">
                <a:solidFill>
                  <a:schemeClr val="bg2">
                    <a:lumMod val="50000"/>
                  </a:schemeClr>
                </a:solidFill>
              </a:rPr>
              <a:t>In the example, the SUM of the events in first Window = 1+5+4+6+2 = 18. </a:t>
            </a:r>
          </a:p>
          <a:p>
            <a:r>
              <a:rPr lang="en-US" sz="1000" dirty="0" smtClean="0">
                <a:solidFill>
                  <a:schemeClr val="bg2">
                    <a:lumMod val="50000"/>
                  </a:schemeClr>
                </a:solidFill>
              </a:rPr>
              <a:t>Currently all window types are of </a:t>
            </a:r>
            <a:r>
              <a:rPr lang="en-US" sz="1000" b="1" dirty="0" smtClean="0">
                <a:solidFill>
                  <a:schemeClr val="bg2">
                    <a:lumMod val="50000"/>
                  </a:schemeClr>
                </a:solidFill>
              </a:rPr>
              <a:t>fixed width</a:t>
            </a:r>
            <a:r>
              <a:rPr lang="en-US" sz="1000" dirty="0">
                <a:solidFill>
                  <a:schemeClr val="bg2">
                    <a:lumMod val="50000"/>
                  </a:schemeClr>
                </a:solidFill>
              </a:rPr>
              <a:t> </a:t>
            </a:r>
            <a:r>
              <a:rPr lang="en-US" sz="1000" dirty="0" smtClean="0">
                <a:solidFill>
                  <a:schemeClr val="bg2">
                    <a:lumMod val="50000"/>
                  </a:schemeClr>
                </a:solidFill>
              </a:rPr>
              <a:t>(</a:t>
            </a:r>
            <a:r>
              <a:rPr lang="en-US" sz="1000" b="1" dirty="0" smtClean="0">
                <a:solidFill>
                  <a:schemeClr val="bg2">
                    <a:lumMod val="50000"/>
                  </a:schemeClr>
                </a:solidFill>
              </a:rPr>
              <a:t>fixed interval</a:t>
            </a:r>
            <a:r>
              <a:rPr lang="en-US" sz="1000" dirty="0" smtClean="0">
                <a:solidFill>
                  <a:schemeClr val="bg2">
                    <a:lumMod val="50000"/>
                  </a:schemeClr>
                </a:solidFill>
              </a:rPr>
              <a:t>)</a:t>
            </a:r>
            <a:endParaRPr lang="en-US" sz="1000" dirty="0">
              <a:solidFill>
                <a:schemeClr val="bg2">
                  <a:lumMod val="50000"/>
                </a:schemeClr>
              </a:solidFill>
            </a:endParaRPr>
          </a:p>
        </p:txBody>
      </p:sp>
      <p:sp>
        <p:nvSpPr>
          <p:cNvPr id="4" name="Header Placeholder 3"/>
          <p:cNvSpPr>
            <a:spLocks noGrp="1"/>
          </p:cNvSpPr>
          <p:nvPr>
            <p:ph type="hdr" sz="quarter" idx="10"/>
          </p:nvPr>
        </p:nvSpPr>
        <p:spPr/>
        <p:txBody>
          <a:bodyPr/>
          <a:lstStyle/>
          <a:p>
            <a:r>
              <a:rPr lang="en-US" smtClean="0"/>
              <a:t>Tech Ready 15</a:t>
            </a:r>
            <a:endParaRPr lang="en-US" dirty="0"/>
          </a:p>
        </p:txBody>
      </p:sp>
      <p:sp>
        <p:nvSpPr>
          <p:cNvPr id="6" name="Date Placeholder 5"/>
          <p:cNvSpPr>
            <a:spLocks noGrp="1"/>
          </p:cNvSpPr>
          <p:nvPr>
            <p:ph type="dt" idx="12"/>
          </p:nvPr>
        </p:nvSpPr>
        <p:spPr/>
        <p:txBody>
          <a:bodyPr/>
          <a:lstStyle/>
          <a:p>
            <a:fld id="{E3A145C3-F74D-4BE2-904C-7125AA1DDED1}" type="datetime1">
              <a:rPr lang="en-US" smtClean="0"/>
              <a:t>8/31/2015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41</a:t>
            </a:fld>
            <a:endParaRPr lang="en-US" dirty="0"/>
          </a:p>
        </p:txBody>
      </p:sp>
    </p:spTree>
    <p:extLst>
      <p:ext uri="{BB962C8B-B14F-4D97-AF65-F5344CB8AC3E}">
        <p14:creationId xmlns:p14="http://schemas.microsoft.com/office/powerpoint/2010/main" val="1797518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solidFill>
                  <a:schemeClr val="bg2">
                    <a:lumMod val="50000"/>
                  </a:schemeClr>
                </a:solidFill>
              </a:rPr>
              <a:t>Tumbling windows specify a repeating, non-overlapping time interval of a fixed </a:t>
            </a:r>
            <a:r>
              <a:rPr lang="en-US" sz="1100" dirty="0" smtClean="0">
                <a:solidFill>
                  <a:schemeClr val="bg2">
                    <a:lumMod val="50000"/>
                  </a:schemeClr>
                </a:solidFill>
              </a:rPr>
              <a:t>size.</a:t>
            </a:r>
          </a:p>
          <a:p>
            <a:r>
              <a:rPr lang="en-US" sz="1100" dirty="0" smtClean="0">
                <a:solidFill>
                  <a:schemeClr val="bg2">
                    <a:lumMod val="50000"/>
                  </a:schemeClr>
                </a:solidFill>
              </a:rPr>
              <a:t>Syntax: TUMBLINGWINDOW(</a:t>
            </a:r>
            <a:r>
              <a:rPr lang="en-US" sz="1100" dirty="0" err="1" smtClean="0">
                <a:solidFill>
                  <a:schemeClr val="bg2">
                    <a:lumMod val="50000"/>
                  </a:schemeClr>
                </a:solidFill>
              </a:rPr>
              <a:t>timeunit</a:t>
            </a:r>
            <a:r>
              <a:rPr lang="en-US" sz="1100" dirty="0" smtClean="0">
                <a:solidFill>
                  <a:schemeClr val="bg2">
                    <a:lumMod val="50000"/>
                  </a:schemeClr>
                </a:solidFill>
              </a:rPr>
              <a:t>, </a:t>
            </a:r>
            <a:r>
              <a:rPr lang="en-US" sz="1100" dirty="0" err="1" smtClean="0">
                <a:solidFill>
                  <a:schemeClr val="bg2">
                    <a:lumMod val="50000"/>
                  </a:schemeClr>
                </a:solidFill>
              </a:rPr>
              <a:t>windowsize</a:t>
            </a:r>
            <a:r>
              <a:rPr lang="en-US" sz="1100" dirty="0" smtClean="0">
                <a:solidFill>
                  <a:schemeClr val="bg2">
                    <a:lumMod val="50000"/>
                  </a:schemeClr>
                </a:solidFill>
              </a:rPr>
              <a:t>)</a:t>
            </a:r>
          </a:p>
          <a:p>
            <a:r>
              <a:rPr lang="en-US" sz="1100" dirty="0" err="1" smtClean="0">
                <a:solidFill>
                  <a:schemeClr val="bg2">
                    <a:lumMod val="50000"/>
                  </a:schemeClr>
                </a:solidFill>
              </a:rPr>
              <a:t>Timeunit</a:t>
            </a:r>
            <a:r>
              <a:rPr lang="en-US" sz="1100" dirty="0" smtClean="0">
                <a:solidFill>
                  <a:schemeClr val="bg2">
                    <a:lumMod val="50000"/>
                  </a:schemeClr>
                </a:solidFill>
              </a:rPr>
              <a:t> – day, hour, minute, second, millisecond, microsecond, nanosecond.</a:t>
            </a:r>
          </a:p>
          <a:p>
            <a:r>
              <a:rPr lang="en-US" sz="1100" dirty="0" err="1" smtClean="0">
                <a:solidFill>
                  <a:schemeClr val="bg2">
                    <a:lumMod val="50000"/>
                  </a:schemeClr>
                </a:solidFill>
              </a:rPr>
              <a:t>Windowsize</a:t>
            </a:r>
            <a:r>
              <a:rPr lang="en-US" sz="1100" dirty="0" smtClean="0">
                <a:solidFill>
                  <a:schemeClr val="bg2">
                    <a:lumMod val="50000"/>
                  </a:schemeClr>
                </a:solidFill>
              </a:rPr>
              <a:t> – a </a:t>
            </a:r>
            <a:r>
              <a:rPr lang="en-US" sz="1100" dirty="0" err="1" smtClean="0">
                <a:solidFill>
                  <a:schemeClr val="bg2">
                    <a:lumMod val="50000"/>
                  </a:schemeClr>
                </a:solidFill>
              </a:rPr>
              <a:t>bigInteger</a:t>
            </a:r>
            <a:r>
              <a:rPr lang="en-US" sz="1100" dirty="0" smtClean="0">
                <a:solidFill>
                  <a:schemeClr val="bg2">
                    <a:lumMod val="50000"/>
                  </a:schemeClr>
                </a:solidFill>
              </a:rPr>
              <a:t>  that described the size (width) of a window.</a:t>
            </a:r>
          </a:p>
          <a:p>
            <a:r>
              <a:rPr lang="en-US" sz="1100" dirty="0" smtClean="0">
                <a:solidFill>
                  <a:schemeClr val="bg2">
                    <a:lumMod val="50000"/>
                  </a:schemeClr>
                </a:solidFill>
              </a:rPr>
              <a:t>Note that because tumbling windows are non-overlapping each event can only belong to one tumbling window.</a:t>
            </a:r>
          </a:p>
          <a:p>
            <a:r>
              <a:rPr lang="en-US" sz="1100" dirty="0" smtClean="0">
                <a:solidFill>
                  <a:schemeClr val="bg2">
                    <a:lumMod val="50000"/>
                  </a:schemeClr>
                </a:solidFill>
              </a:rPr>
              <a:t>The query just counts the numbers of vehicles passing the toll station every 20 seconds, grouped by Toll Id.</a:t>
            </a:r>
            <a:endParaRPr lang="en-US" sz="1100" dirty="0">
              <a:solidFill>
                <a:schemeClr val="bg2">
                  <a:lumMod val="50000"/>
                </a:schemeClr>
              </a:solidFill>
            </a:endParaRPr>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pPr>
                <a:defRPr/>
              </a:pPr>
              <a:t>43</a:t>
            </a:fld>
            <a:endParaRPr lang="en-US"/>
          </a:p>
        </p:txBody>
      </p:sp>
    </p:spTree>
    <p:extLst>
      <p:ext uri="{BB962C8B-B14F-4D97-AF65-F5344CB8AC3E}">
        <p14:creationId xmlns:p14="http://schemas.microsoft.com/office/powerpoint/2010/main" val="4038881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Segoe UI"/>
                <a:cs typeface="Segoe UI"/>
              </a:rPr>
              <a:t>Meet Stephen Hall, I have gotten to know Stephen very well in the past several months working on this project.  Stephen started District Computers more than 10 years ago with the customer in mind.  His company specializes in Small Business with a focus on Office365.</a:t>
            </a:r>
          </a:p>
        </p:txBody>
      </p:sp>
    </p:spTree>
    <p:extLst>
      <p:ext uri="{BB962C8B-B14F-4D97-AF65-F5344CB8AC3E}">
        <p14:creationId xmlns:p14="http://schemas.microsoft.com/office/powerpoint/2010/main" val="7651967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solidFill>
                  <a:schemeClr val="bg2">
                    <a:lumMod val="50000"/>
                  </a:schemeClr>
                </a:solidFill>
              </a:rPr>
              <a:t>To get a finer granularity of time, we can use a generalized version of tumbling window, called </a:t>
            </a:r>
            <a:r>
              <a:rPr lang="en-US" sz="1000" b="1" dirty="0">
                <a:solidFill>
                  <a:schemeClr val="bg2">
                    <a:lumMod val="50000"/>
                  </a:schemeClr>
                </a:solidFill>
              </a:rPr>
              <a:t>Hopping Window. </a:t>
            </a:r>
            <a:r>
              <a:rPr lang="en-US" sz="1000" dirty="0">
                <a:solidFill>
                  <a:schemeClr val="bg2">
                    <a:lumMod val="50000"/>
                  </a:schemeClr>
                </a:solidFill>
              </a:rPr>
              <a:t>Hopping windows are windows that "hop" forward in time by a fixed period. The window is defined by two time spans: the hop size H and the window size S. For every H time unit, a new window of size S is created. The tumbling window is a special case of a hopping window where the hop size is equal to the window size. </a:t>
            </a:r>
            <a:endParaRPr lang="en-US" sz="1000" dirty="0" smtClean="0">
              <a:solidFill>
                <a:schemeClr val="bg2">
                  <a:lumMod val="50000"/>
                </a:schemeClr>
              </a:solidFill>
            </a:endParaRPr>
          </a:p>
          <a:p>
            <a:r>
              <a:rPr lang="en-US" sz="1000" b="1" dirty="0">
                <a:solidFill>
                  <a:schemeClr val="bg2">
                    <a:lumMod val="50000"/>
                  </a:schemeClr>
                </a:solidFill>
              </a:rPr>
              <a:t>Syntax</a:t>
            </a:r>
            <a:r>
              <a:rPr lang="en-US" sz="1000" dirty="0">
                <a:solidFill>
                  <a:schemeClr val="bg2">
                    <a:lumMod val="50000"/>
                  </a:schemeClr>
                </a:solidFill>
              </a:rPr>
              <a:t> </a:t>
            </a:r>
          </a:p>
          <a:p>
            <a:r>
              <a:rPr lang="en-US" sz="1000" dirty="0">
                <a:solidFill>
                  <a:schemeClr val="bg2">
                    <a:lumMod val="50000"/>
                  </a:schemeClr>
                </a:solidFill>
              </a:rPr>
              <a:t>HOPPINGWINDOW ( </a:t>
            </a:r>
            <a:r>
              <a:rPr lang="en-US" sz="1000" dirty="0" err="1">
                <a:solidFill>
                  <a:schemeClr val="bg2">
                    <a:lumMod val="50000"/>
                  </a:schemeClr>
                </a:solidFill>
              </a:rPr>
              <a:t>timeunit</a:t>
            </a:r>
            <a:r>
              <a:rPr lang="en-US" sz="1000" dirty="0">
                <a:solidFill>
                  <a:schemeClr val="bg2">
                    <a:lumMod val="50000"/>
                  </a:schemeClr>
                </a:solidFill>
              </a:rPr>
              <a:t>  , </a:t>
            </a:r>
            <a:r>
              <a:rPr lang="en-US" sz="1000" dirty="0" err="1">
                <a:solidFill>
                  <a:schemeClr val="bg2">
                    <a:lumMod val="50000"/>
                  </a:schemeClr>
                </a:solidFill>
              </a:rPr>
              <a:t>windowsize</a:t>
            </a:r>
            <a:r>
              <a:rPr lang="en-US" sz="1000" dirty="0">
                <a:solidFill>
                  <a:schemeClr val="bg2">
                    <a:lumMod val="50000"/>
                  </a:schemeClr>
                </a:solidFill>
              </a:rPr>
              <a:t> , </a:t>
            </a:r>
            <a:r>
              <a:rPr lang="en-US" sz="1000" dirty="0" err="1">
                <a:solidFill>
                  <a:schemeClr val="bg2">
                    <a:lumMod val="50000"/>
                  </a:schemeClr>
                </a:solidFill>
              </a:rPr>
              <a:t>hopsize</a:t>
            </a:r>
            <a:r>
              <a:rPr lang="en-US" sz="1000" dirty="0">
                <a:solidFill>
                  <a:schemeClr val="bg2">
                    <a:lumMod val="50000"/>
                  </a:schemeClr>
                </a:solidFill>
              </a:rPr>
              <a:t> )  </a:t>
            </a:r>
            <a:endParaRPr lang="en-US" sz="1000" dirty="0" smtClean="0">
              <a:solidFill>
                <a:schemeClr val="bg2">
                  <a:lumMod val="50000"/>
                </a:schemeClr>
              </a:solidFill>
            </a:endParaRPr>
          </a:p>
          <a:p>
            <a:r>
              <a:rPr lang="en-US" sz="1000" dirty="0" smtClean="0">
                <a:solidFill>
                  <a:schemeClr val="bg2">
                    <a:lumMod val="50000"/>
                  </a:schemeClr>
                </a:solidFill>
              </a:rPr>
              <a:t>HOPPINGWINDOW </a:t>
            </a:r>
            <a:r>
              <a:rPr lang="en-US" sz="1000" dirty="0">
                <a:solidFill>
                  <a:schemeClr val="bg2">
                    <a:lumMod val="50000"/>
                  </a:schemeClr>
                </a:solidFill>
              </a:rPr>
              <a:t>( Duration( </a:t>
            </a:r>
            <a:r>
              <a:rPr lang="en-US" sz="1000" dirty="0" err="1">
                <a:solidFill>
                  <a:schemeClr val="bg2">
                    <a:lumMod val="50000"/>
                  </a:schemeClr>
                </a:solidFill>
              </a:rPr>
              <a:t>timeunit</a:t>
            </a:r>
            <a:r>
              <a:rPr lang="en-US" sz="1000" dirty="0">
                <a:solidFill>
                  <a:schemeClr val="bg2">
                    <a:lumMod val="50000"/>
                  </a:schemeClr>
                </a:solidFill>
              </a:rPr>
              <a:t>  , </a:t>
            </a:r>
            <a:r>
              <a:rPr lang="en-US" sz="1000" dirty="0" err="1">
                <a:solidFill>
                  <a:schemeClr val="bg2">
                    <a:lumMod val="50000"/>
                  </a:schemeClr>
                </a:solidFill>
              </a:rPr>
              <a:t>windowsize</a:t>
            </a:r>
            <a:r>
              <a:rPr lang="en-US" sz="1000" dirty="0">
                <a:solidFill>
                  <a:schemeClr val="bg2">
                    <a:lumMod val="50000"/>
                  </a:schemeClr>
                </a:solidFill>
              </a:rPr>
              <a:t> ) , Hop (</a:t>
            </a:r>
            <a:r>
              <a:rPr lang="en-US" sz="1000" dirty="0" err="1">
                <a:solidFill>
                  <a:schemeClr val="bg2">
                    <a:lumMod val="50000"/>
                  </a:schemeClr>
                </a:solidFill>
              </a:rPr>
              <a:t>timeunit</a:t>
            </a:r>
            <a:r>
              <a:rPr lang="en-US" sz="1000" dirty="0">
                <a:solidFill>
                  <a:schemeClr val="bg2">
                    <a:lumMod val="50000"/>
                  </a:schemeClr>
                </a:solidFill>
              </a:rPr>
              <a:t>  , </a:t>
            </a:r>
            <a:r>
              <a:rPr lang="en-US" sz="1000" dirty="0" err="1">
                <a:solidFill>
                  <a:schemeClr val="bg2">
                    <a:lumMod val="50000"/>
                  </a:schemeClr>
                </a:solidFill>
              </a:rPr>
              <a:t>windowsize</a:t>
            </a:r>
            <a:r>
              <a:rPr lang="en-US" sz="1000" dirty="0">
                <a:solidFill>
                  <a:schemeClr val="bg2">
                    <a:lumMod val="50000"/>
                  </a:schemeClr>
                </a:solidFill>
              </a:rPr>
              <a:t> ) </a:t>
            </a:r>
            <a:endParaRPr lang="en-US" sz="1000" dirty="0" smtClean="0">
              <a:solidFill>
                <a:schemeClr val="bg2">
                  <a:lumMod val="50000"/>
                </a:schemeClr>
              </a:solidFill>
            </a:endParaRPr>
          </a:p>
          <a:p>
            <a:r>
              <a:rPr lang="en-US" sz="1000" i="1" dirty="0" smtClean="0">
                <a:solidFill>
                  <a:schemeClr val="bg2">
                    <a:lumMod val="50000"/>
                  </a:schemeClr>
                </a:solidFill>
              </a:rPr>
              <a:t>Note</a:t>
            </a:r>
            <a:r>
              <a:rPr lang="en-US" sz="1000" i="1" dirty="0">
                <a:solidFill>
                  <a:schemeClr val="bg2">
                    <a:lumMod val="50000"/>
                  </a:schemeClr>
                </a:solidFill>
              </a:rPr>
              <a:t>: The Hopping Window can be used in the above two ways. If the </a:t>
            </a:r>
            <a:r>
              <a:rPr lang="en-US" sz="1000" i="1" dirty="0" err="1">
                <a:solidFill>
                  <a:schemeClr val="bg2">
                    <a:lumMod val="50000"/>
                  </a:schemeClr>
                </a:solidFill>
              </a:rPr>
              <a:t>windowsize</a:t>
            </a:r>
            <a:r>
              <a:rPr lang="en-US" sz="1000" i="1" dirty="0">
                <a:solidFill>
                  <a:schemeClr val="bg2">
                    <a:lumMod val="50000"/>
                  </a:schemeClr>
                </a:solidFill>
              </a:rPr>
              <a:t> and the </a:t>
            </a:r>
            <a:r>
              <a:rPr lang="en-US" sz="1000" i="1" dirty="0" err="1">
                <a:solidFill>
                  <a:schemeClr val="bg2">
                    <a:lumMod val="50000"/>
                  </a:schemeClr>
                </a:solidFill>
              </a:rPr>
              <a:t>hopsize</a:t>
            </a:r>
            <a:r>
              <a:rPr lang="en-US" sz="1000" i="1" dirty="0">
                <a:solidFill>
                  <a:schemeClr val="bg2">
                    <a:lumMod val="50000"/>
                  </a:schemeClr>
                </a:solidFill>
              </a:rPr>
              <a:t> has the same </a:t>
            </a:r>
            <a:r>
              <a:rPr lang="en-US" sz="1000" i="1" dirty="0" err="1">
                <a:solidFill>
                  <a:schemeClr val="bg2">
                    <a:lumMod val="50000"/>
                  </a:schemeClr>
                </a:solidFill>
              </a:rPr>
              <a:t>timeunit</a:t>
            </a:r>
            <a:r>
              <a:rPr lang="en-US" sz="1000" i="1" dirty="0">
                <a:solidFill>
                  <a:schemeClr val="bg2">
                    <a:lumMod val="50000"/>
                  </a:schemeClr>
                </a:solidFill>
              </a:rPr>
              <a:t>, you can use it without the Duration and Hop functions. </a:t>
            </a:r>
            <a:endParaRPr lang="en-US" sz="1000" i="1" dirty="0" smtClean="0">
              <a:solidFill>
                <a:schemeClr val="bg2">
                  <a:lumMod val="50000"/>
                </a:schemeClr>
              </a:solidFill>
            </a:endParaRPr>
          </a:p>
          <a:p>
            <a:r>
              <a:rPr lang="en-US" sz="1000" i="1" dirty="0" smtClean="0">
                <a:solidFill>
                  <a:schemeClr val="bg2">
                    <a:lumMod val="50000"/>
                  </a:schemeClr>
                </a:solidFill>
              </a:rPr>
              <a:t>The </a:t>
            </a:r>
            <a:r>
              <a:rPr lang="en-US" sz="1000" i="1" dirty="0">
                <a:solidFill>
                  <a:schemeClr val="bg2">
                    <a:lumMod val="50000"/>
                  </a:schemeClr>
                </a:solidFill>
              </a:rPr>
              <a:t>Duration function can also be used with other types of windows to specify the window size</a:t>
            </a:r>
            <a:endParaRPr lang="en-US" sz="1000" dirty="0">
              <a:solidFill>
                <a:schemeClr val="bg2">
                  <a:lumMod val="50000"/>
                </a:schemeClr>
              </a:solidFill>
            </a:endParaRPr>
          </a:p>
          <a:p>
            <a:endParaRPr lang="en-US" dirty="0"/>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pPr>
                <a:defRPr/>
              </a:pPr>
              <a:t>44</a:t>
            </a:fld>
            <a:endParaRPr lang="en-US"/>
          </a:p>
        </p:txBody>
      </p:sp>
    </p:spTree>
    <p:extLst>
      <p:ext uri="{BB962C8B-B14F-4D97-AF65-F5344CB8AC3E}">
        <p14:creationId xmlns:p14="http://schemas.microsoft.com/office/powerpoint/2010/main" val="41210668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solidFill>
                  <a:schemeClr val="bg2">
                    <a:lumMod val="50000"/>
                  </a:schemeClr>
                </a:solidFill>
              </a:rPr>
              <a:t>A Sliding window is a fixed length window which moves forward by an (€) epsilon and produces an output only during the occurrence of an event. An epsilon is one hundredth of a </a:t>
            </a:r>
            <a:r>
              <a:rPr lang="en-US" sz="1000" dirty="0" smtClean="0">
                <a:solidFill>
                  <a:schemeClr val="bg2">
                    <a:lumMod val="50000"/>
                  </a:schemeClr>
                </a:solidFill>
              </a:rPr>
              <a:t>nanosecond.</a:t>
            </a:r>
          </a:p>
          <a:p>
            <a:r>
              <a:rPr lang="en-US" sz="1000" b="1" dirty="0">
                <a:solidFill>
                  <a:schemeClr val="bg2">
                    <a:lumMod val="50000"/>
                  </a:schemeClr>
                </a:solidFill>
              </a:rPr>
              <a:t>Syntax</a:t>
            </a:r>
            <a:r>
              <a:rPr lang="en-US" sz="1000" dirty="0">
                <a:solidFill>
                  <a:schemeClr val="bg2">
                    <a:lumMod val="50000"/>
                  </a:schemeClr>
                </a:solidFill>
              </a:rPr>
              <a:t> </a:t>
            </a:r>
            <a:endParaRPr lang="en-US" sz="1000" dirty="0" smtClean="0">
              <a:solidFill>
                <a:schemeClr val="bg2">
                  <a:lumMod val="50000"/>
                </a:schemeClr>
              </a:solidFill>
            </a:endParaRPr>
          </a:p>
          <a:p>
            <a:r>
              <a:rPr lang="en-US" sz="1000" dirty="0" smtClean="0">
                <a:solidFill>
                  <a:schemeClr val="bg2">
                    <a:lumMod val="50000"/>
                  </a:schemeClr>
                </a:solidFill>
              </a:rPr>
              <a:t>SLIDINGWINDOW </a:t>
            </a:r>
            <a:r>
              <a:rPr lang="en-US" sz="1000" dirty="0">
                <a:solidFill>
                  <a:schemeClr val="bg2">
                    <a:lumMod val="50000"/>
                  </a:schemeClr>
                </a:solidFill>
              </a:rPr>
              <a:t>( </a:t>
            </a:r>
            <a:r>
              <a:rPr lang="en-US" sz="1000" dirty="0" err="1">
                <a:solidFill>
                  <a:schemeClr val="bg2">
                    <a:lumMod val="50000"/>
                  </a:schemeClr>
                </a:solidFill>
              </a:rPr>
              <a:t>timeunit</a:t>
            </a:r>
            <a:r>
              <a:rPr lang="en-US" sz="1000" dirty="0">
                <a:solidFill>
                  <a:schemeClr val="bg2">
                    <a:lumMod val="50000"/>
                  </a:schemeClr>
                </a:solidFill>
              </a:rPr>
              <a:t>  , </a:t>
            </a:r>
            <a:r>
              <a:rPr lang="en-US" sz="1000" dirty="0" err="1">
                <a:solidFill>
                  <a:schemeClr val="bg2">
                    <a:lumMod val="50000"/>
                  </a:schemeClr>
                </a:solidFill>
              </a:rPr>
              <a:t>windowsize</a:t>
            </a:r>
            <a:r>
              <a:rPr lang="en-US" sz="1000" dirty="0">
                <a:solidFill>
                  <a:schemeClr val="bg2">
                    <a:lumMod val="50000"/>
                  </a:schemeClr>
                </a:solidFill>
              </a:rPr>
              <a:t> </a:t>
            </a:r>
            <a:r>
              <a:rPr lang="en-US" sz="1000" dirty="0" smtClean="0">
                <a:solidFill>
                  <a:schemeClr val="bg2">
                    <a:lumMod val="50000"/>
                  </a:schemeClr>
                </a:solidFill>
              </a:rPr>
              <a:t>)</a:t>
            </a:r>
          </a:p>
          <a:p>
            <a:r>
              <a:rPr lang="en-US" sz="1000" dirty="0" smtClean="0">
                <a:solidFill>
                  <a:schemeClr val="bg2">
                    <a:lumMod val="50000"/>
                  </a:schemeClr>
                </a:solidFill>
              </a:rPr>
              <a:t>SLIDINGWINDOW(DURATION(</a:t>
            </a:r>
            <a:r>
              <a:rPr lang="en-US" sz="1000" dirty="0" err="1" smtClean="0">
                <a:solidFill>
                  <a:schemeClr val="bg2">
                    <a:lumMod val="50000"/>
                  </a:schemeClr>
                </a:solidFill>
              </a:rPr>
              <a:t>timeunit</a:t>
            </a:r>
            <a:r>
              <a:rPr lang="en-US" sz="1000" dirty="0" smtClean="0">
                <a:solidFill>
                  <a:schemeClr val="bg2">
                    <a:lumMod val="50000"/>
                  </a:schemeClr>
                </a:solidFill>
              </a:rPr>
              <a:t>, </a:t>
            </a:r>
            <a:r>
              <a:rPr lang="en-US" sz="1000" dirty="0" err="1" smtClean="0">
                <a:solidFill>
                  <a:schemeClr val="bg2">
                    <a:lumMod val="50000"/>
                  </a:schemeClr>
                </a:solidFill>
              </a:rPr>
              <a:t>windowsize</a:t>
            </a:r>
            <a:r>
              <a:rPr lang="en-US" sz="1000" dirty="0" smtClean="0">
                <a:solidFill>
                  <a:schemeClr val="bg2">
                    <a:lumMod val="50000"/>
                  </a:schemeClr>
                </a:solidFill>
              </a:rPr>
              <a:t>), Hop(</a:t>
            </a:r>
            <a:r>
              <a:rPr lang="en-US" sz="1000" dirty="0" err="1" smtClean="0">
                <a:solidFill>
                  <a:schemeClr val="bg2">
                    <a:lumMod val="50000"/>
                  </a:schemeClr>
                </a:solidFill>
              </a:rPr>
              <a:t>timeunit</a:t>
            </a:r>
            <a:r>
              <a:rPr lang="en-US" sz="1000" dirty="0" smtClean="0">
                <a:solidFill>
                  <a:schemeClr val="bg2">
                    <a:lumMod val="50000"/>
                  </a:schemeClr>
                </a:solidFill>
              </a:rPr>
              <a:t>, </a:t>
            </a:r>
            <a:r>
              <a:rPr lang="en-US" sz="1000" dirty="0" err="1" smtClean="0">
                <a:solidFill>
                  <a:schemeClr val="bg2">
                    <a:lumMod val="50000"/>
                  </a:schemeClr>
                </a:solidFill>
              </a:rPr>
              <a:t>windowsize</a:t>
            </a:r>
            <a:r>
              <a:rPr lang="en-US" sz="1000" dirty="0" smtClean="0">
                <a:solidFill>
                  <a:schemeClr val="bg2">
                    <a:lumMod val="50000"/>
                  </a:schemeClr>
                </a:solidFill>
              </a:rPr>
              <a:t>))</a:t>
            </a:r>
            <a:endParaRPr lang="en-US" sz="1000" dirty="0">
              <a:solidFill>
                <a:schemeClr val="bg2">
                  <a:lumMod val="50000"/>
                </a:schemeClr>
              </a:solidFill>
            </a:endParaRPr>
          </a:p>
          <a:p>
            <a:endParaRPr lang="en-US" sz="1000" dirty="0">
              <a:solidFill>
                <a:schemeClr val="bg2">
                  <a:lumMod val="50000"/>
                </a:schemeClr>
              </a:solidFill>
            </a:endParaRPr>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pPr>
                <a:defRPr/>
              </a:pPr>
              <a:t>45</a:t>
            </a:fld>
            <a:endParaRPr lang="en-US"/>
          </a:p>
        </p:txBody>
      </p:sp>
    </p:spTree>
    <p:extLst>
      <p:ext uri="{BB962C8B-B14F-4D97-AF65-F5344CB8AC3E}">
        <p14:creationId xmlns:p14="http://schemas.microsoft.com/office/powerpoint/2010/main" val="1513805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The number of streaming units that a job can utilize depends on the partition configuration for the inputs and the query defined for the job. Note also that a valid value for the stream units must be used. The valid values start at 1, 3, 6 and then upwards in increments of 6, as shown below.</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48</a:t>
            </a:fld>
            <a:endParaRPr lang="en-US" dirty="0"/>
          </a:p>
        </p:txBody>
      </p:sp>
    </p:spTree>
    <p:extLst>
      <p:ext uri="{BB962C8B-B14F-4D97-AF65-F5344CB8AC3E}">
        <p14:creationId xmlns:p14="http://schemas.microsoft.com/office/powerpoint/2010/main" val="17225550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 Ready 15</a:t>
            </a:r>
            <a:endParaRPr lang="en-US" dirty="0">
              <a:solidFill>
                <a:prstClr val="black"/>
              </a:solidFill>
            </a:endParaRPr>
          </a:p>
        </p:txBody>
      </p:sp>
      <p:sp>
        <p:nvSpPr>
          <p:cNvPr id="6" name="Date Placeholder 5"/>
          <p:cNvSpPr>
            <a:spLocks noGrp="1"/>
          </p:cNvSpPr>
          <p:nvPr>
            <p:ph type="dt" idx="12"/>
          </p:nvPr>
        </p:nvSpPr>
        <p:spPr/>
        <p:txBody>
          <a:bodyPr/>
          <a:lstStyle/>
          <a:p>
            <a:fld id="{FB3D2AB0-D522-440D-BF2D-EC7B965A60E8}" type="datetime1">
              <a:rPr lang="en-US" smtClean="0">
                <a:solidFill>
                  <a:prstClr val="black"/>
                </a:solidFill>
              </a:rPr>
              <a:pPr/>
              <a:t>8/31/2015</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32875291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smtClean="0">
                <a:solidFill>
                  <a:schemeClr val="bg2">
                    <a:lumMod val="50000"/>
                  </a:schemeClr>
                </a:solidFill>
                <a:effectLst/>
                <a:latin typeface="+mn-lt"/>
                <a:ea typeface="MS PGothic" panose="020B0600070205080204" pitchFamily="34" charset="-128"/>
                <a:cs typeface="ＭＳ Ｐゴシック" charset="0"/>
              </a:rPr>
              <a:t>Partitioning a step enables</a:t>
            </a:r>
            <a:r>
              <a:rPr lang="en-US" sz="1000" kern="1200" baseline="0" dirty="0" smtClean="0">
                <a:solidFill>
                  <a:schemeClr val="bg2">
                    <a:lumMod val="50000"/>
                  </a:schemeClr>
                </a:solidFill>
                <a:effectLst/>
                <a:latin typeface="+mn-lt"/>
                <a:ea typeface="MS PGothic" panose="020B0600070205080204" pitchFamily="34" charset="-128"/>
                <a:cs typeface="ＭＳ Ｐゴシック" charset="0"/>
              </a:rPr>
              <a:t> more streaming units to be allocated to a job as there is a limit on the number of units that can be assigned to an un-partitioned step.</a:t>
            </a:r>
          </a:p>
          <a:p>
            <a:r>
              <a:rPr lang="en-US" sz="1000" kern="1200" baseline="0" dirty="0" smtClean="0">
                <a:solidFill>
                  <a:schemeClr val="bg2">
                    <a:lumMod val="50000"/>
                  </a:schemeClr>
                </a:solidFill>
                <a:effectLst/>
                <a:latin typeface="+mn-lt"/>
                <a:ea typeface="MS PGothic" panose="020B0600070205080204" pitchFamily="34" charset="-128"/>
                <a:cs typeface="ＭＳ Ｐゴシック" charset="0"/>
              </a:rPr>
              <a:t>Partitioning </a:t>
            </a:r>
            <a:r>
              <a:rPr lang="en-US" sz="1000" kern="1200" dirty="0" smtClean="0">
                <a:solidFill>
                  <a:schemeClr val="bg2">
                    <a:lumMod val="50000"/>
                  </a:schemeClr>
                </a:solidFill>
                <a:effectLst/>
                <a:latin typeface="+mn-lt"/>
                <a:ea typeface="MS PGothic" panose="020B0600070205080204" pitchFamily="34" charset="-128"/>
                <a:cs typeface="ＭＳ Ｐゴシック" charset="0"/>
              </a:rPr>
              <a:t>requires that</a:t>
            </a:r>
            <a:r>
              <a:rPr lang="en-US" sz="1000" kern="1200" baseline="0" dirty="0" smtClean="0">
                <a:solidFill>
                  <a:schemeClr val="bg2">
                    <a:lumMod val="50000"/>
                  </a:schemeClr>
                </a:solidFill>
                <a:effectLst/>
                <a:latin typeface="+mn-lt"/>
                <a:ea typeface="MS PGothic" panose="020B0600070205080204" pitchFamily="34" charset="-128"/>
                <a:cs typeface="ＭＳ Ｐゴシック" charset="0"/>
              </a:rPr>
              <a:t> all three</a:t>
            </a:r>
            <a:r>
              <a:rPr lang="en-US" sz="1000" kern="1200" dirty="0" smtClean="0">
                <a:solidFill>
                  <a:schemeClr val="bg2">
                    <a:lumMod val="50000"/>
                  </a:schemeClr>
                </a:solidFill>
                <a:effectLst/>
                <a:latin typeface="+mn-lt"/>
                <a:ea typeface="MS PGothic" panose="020B0600070205080204" pitchFamily="34" charset="-128"/>
                <a:cs typeface="ＭＳ Ｐゴシック" charset="0"/>
              </a:rPr>
              <a:t> conditions</a:t>
            </a:r>
            <a:r>
              <a:rPr lang="en-US" sz="1000" kern="1200" baseline="0" dirty="0" smtClean="0">
                <a:solidFill>
                  <a:schemeClr val="bg2">
                    <a:lumMod val="50000"/>
                  </a:schemeClr>
                </a:solidFill>
                <a:effectLst/>
                <a:latin typeface="+mn-lt"/>
                <a:ea typeface="MS PGothic" panose="020B0600070205080204" pitchFamily="34" charset="-128"/>
                <a:cs typeface="ＭＳ Ｐゴシック" charset="0"/>
              </a:rPr>
              <a:t> listed in the slide be satisfied.</a:t>
            </a:r>
            <a:endParaRPr lang="en-US" sz="1000" kern="1200" dirty="0" smtClean="0">
              <a:solidFill>
                <a:schemeClr val="bg2">
                  <a:lumMod val="50000"/>
                </a:schemeClr>
              </a:solidFill>
              <a:effectLst/>
              <a:latin typeface="+mn-lt"/>
              <a:ea typeface="MS PGothic" panose="020B0600070205080204" pitchFamily="34" charset="-128"/>
              <a:cs typeface="ＭＳ Ｐゴシック" charset="0"/>
            </a:endParaRPr>
          </a:p>
          <a:p>
            <a:r>
              <a:rPr lang="en-US" sz="1000" kern="1200" dirty="0" smtClean="0">
                <a:solidFill>
                  <a:schemeClr val="bg2">
                    <a:lumMod val="50000"/>
                  </a:schemeClr>
                </a:solidFill>
                <a:effectLst/>
                <a:latin typeface="+mn-lt"/>
                <a:ea typeface="MS PGothic" panose="020B0600070205080204" pitchFamily="34" charset="-128"/>
                <a:cs typeface="ＭＳ Ｐゴシック" charset="0"/>
              </a:rPr>
              <a:t>When a query is partitioned, the input events will be processed and aggregated in separate partition groups, and outputs events are generated for each of the groups. If a combined aggregate is desirable, you must create a second non-partitioned step to aggregate.</a:t>
            </a:r>
          </a:p>
          <a:p>
            <a:r>
              <a:rPr lang="en-US" sz="1000" kern="1200" dirty="0" smtClean="0">
                <a:solidFill>
                  <a:schemeClr val="bg2">
                    <a:lumMod val="50000"/>
                  </a:schemeClr>
                </a:solidFill>
                <a:effectLst/>
                <a:latin typeface="+mn-lt"/>
                <a:ea typeface="MS PGothic" panose="020B0600070205080204" pitchFamily="34" charset="-128"/>
                <a:cs typeface="ＭＳ Ｐゴシック" charset="0"/>
              </a:rPr>
              <a:t>The preview release of Azure Stream Analytics doesn't support partitioning by column names. You can only partition by the </a:t>
            </a:r>
            <a:r>
              <a:rPr lang="en-US" sz="1000" kern="1200" dirty="0" err="1" smtClean="0">
                <a:solidFill>
                  <a:schemeClr val="bg2">
                    <a:lumMod val="50000"/>
                  </a:schemeClr>
                </a:solidFill>
                <a:effectLst/>
                <a:latin typeface="+mn-lt"/>
                <a:ea typeface="MS PGothic" panose="020B0600070205080204" pitchFamily="34" charset="-128"/>
                <a:cs typeface="ＭＳ Ｐゴシック" charset="0"/>
              </a:rPr>
              <a:t>PartitionId</a:t>
            </a:r>
            <a:r>
              <a:rPr lang="en-US" sz="1000" kern="1200" dirty="0" smtClean="0">
                <a:solidFill>
                  <a:schemeClr val="bg2">
                    <a:lumMod val="50000"/>
                  </a:schemeClr>
                </a:solidFill>
                <a:effectLst/>
                <a:latin typeface="+mn-lt"/>
                <a:ea typeface="MS PGothic" panose="020B0600070205080204" pitchFamily="34" charset="-128"/>
                <a:cs typeface="ＭＳ Ｐゴシック" charset="0"/>
              </a:rPr>
              <a:t> field, which is a built-in field in your query. The </a:t>
            </a:r>
            <a:r>
              <a:rPr lang="en-US" sz="1000" kern="1200" dirty="0" err="1" smtClean="0">
                <a:solidFill>
                  <a:schemeClr val="bg2">
                    <a:lumMod val="50000"/>
                  </a:schemeClr>
                </a:solidFill>
                <a:effectLst/>
                <a:latin typeface="+mn-lt"/>
                <a:ea typeface="MS PGothic" panose="020B0600070205080204" pitchFamily="34" charset="-128"/>
                <a:cs typeface="ＭＳ Ｐゴシック" charset="0"/>
              </a:rPr>
              <a:t>PartitionId</a:t>
            </a:r>
            <a:r>
              <a:rPr lang="en-US" sz="1000" kern="1200" dirty="0" smtClean="0">
                <a:solidFill>
                  <a:schemeClr val="bg2">
                    <a:lumMod val="50000"/>
                  </a:schemeClr>
                </a:solidFill>
                <a:effectLst/>
                <a:latin typeface="+mn-lt"/>
                <a:ea typeface="MS PGothic" panose="020B0600070205080204" pitchFamily="34" charset="-128"/>
                <a:cs typeface="ＭＳ Ｐゴシック" charset="0"/>
              </a:rPr>
              <a:t> field indicates from which partition of source data stream the event is from.</a:t>
            </a:r>
          </a:p>
          <a:p>
            <a:r>
              <a:rPr lang="en-US" sz="1000" kern="1200" dirty="0" smtClean="0">
                <a:solidFill>
                  <a:schemeClr val="bg2">
                    <a:lumMod val="50000"/>
                  </a:schemeClr>
                </a:solidFill>
                <a:effectLst/>
                <a:latin typeface="+mn-lt"/>
                <a:ea typeface="MS PGothic" panose="020B0600070205080204" pitchFamily="34" charset="-128"/>
                <a:cs typeface="ＭＳ Ｐゴシック" charset="0"/>
              </a:rPr>
              <a:t>Sinc</a:t>
            </a:r>
            <a:r>
              <a:rPr lang="en-US" sz="1000" kern="1200" baseline="0" dirty="0" smtClean="0">
                <a:solidFill>
                  <a:schemeClr val="bg2">
                    <a:lumMod val="50000"/>
                  </a:schemeClr>
                </a:solidFill>
                <a:effectLst/>
                <a:latin typeface="+mn-lt"/>
                <a:ea typeface="MS PGothic" panose="020B0600070205080204" pitchFamily="34" charset="-128"/>
                <a:cs typeface="ＭＳ Ｐゴシック" charset="0"/>
              </a:rPr>
              <a:t>e Event Hubs supports partitioning, you can easily develop partitioned queries that read data from Event Hubs.</a:t>
            </a:r>
            <a:r>
              <a:rPr lang="en-US" sz="1000" kern="1200" dirty="0" smtClean="0">
                <a:solidFill>
                  <a:schemeClr val="bg2">
                    <a:lumMod val="50000"/>
                  </a:schemeClr>
                </a:solidFill>
                <a:effectLst/>
              </a:rPr>
              <a:t> </a:t>
            </a:r>
            <a:endParaRPr lang="en-US" sz="1000" dirty="0">
              <a:solidFill>
                <a:schemeClr val="bg2">
                  <a:lumMod val="50000"/>
                </a:schemeClr>
              </a:solidFill>
            </a:endParaRPr>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pPr>
                <a:defRPr/>
              </a:pPr>
              <a:t>50</a:t>
            </a:fld>
            <a:endParaRPr lang="en-US"/>
          </a:p>
        </p:txBody>
      </p:sp>
    </p:spTree>
    <p:extLst>
      <p:ext uri="{BB962C8B-B14F-4D97-AF65-F5344CB8AC3E}">
        <p14:creationId xmlns:p14="http://schemas.microsoft.com/office/powerpoint/2010/main" val="11798297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effectLst/>
                <a:latin typeface="+mn-lt"/>
                <a:ea typeface="MS PGothic" panose="020B0600070205080204" pitchFamily="34" charset="-128"/>
                <a:cs typeface="ＭＳ Ｐゴシック" charset="0"/>
              </a:rPr>
              <a:t>Microsoft offers both on-premises and cloud-based real-time stream processing options. </a:t>
            </a:r>
            <a:r>
              <a:rPr lang="en-US" sz="1200" kern="1200" dirty="0" err="1" smtClean="0">
                <a:solidFill>
                  <a:schemeClr val="tx1"/>
                </a:solidFill>
                <a:effectLst/>
                <a:latin typeface="+mn-lt"/>
                <a:ea typeface="MS PGothic" panose="020B0600070205080204" pitchFamily="34" charset="-128"/>
                <a:cs typeface="ＭＳ Ｐゴシック" charset="0"/>
              </a:rPr>
              <a:t>StreamInsight</a:t>
            </a:r>
            <a:r>
              <a:rPr lang="en-US" sz="1200" kern="1200" dirty="0" smtClean="0">
                <a:solidFill>
                  <a:schemeClr val="tx1"/>
                </a:solidFill>
                <a:effectLst/>
                <a:latin typeface="+mn-lt"/>
                <a:ea typeface="MS PGothic" panose="020B0600070205080204" pitchFamily="34" charset="-128"/>
                <a:cs typeface="ＭＳ Ｐゴシック" charset="0"/>
              </a:rPr>
              <a:t> is offered as part of SQL Server and should be used for</a:t>
            </a:r>
            <a:r>
              <a:rPr lang="en-US" sz="1200" kern="1200" baseline="0" dirty="0" smtClean="0">
                <a:solidFill>
                  <a:schemeClr val="tx1"/>
                </a:solidFill>
                <a:effectLst/>
                <a:latin typeface="+mn-lt"/>
                <a:ea typeface="MS PGothic" panose="020B0600070205080204" pitchFamily="34" charset="-128"/>
                <a:cs typeface="ＭＳ Ｐゴシック" charset="0"/>
              </a:rPr>
              <a:t> on-premises deployments.</a:t>
            </a:r>
            <a:endParaRPr lang="en-US" sz="1200" kern="1200" dirty="0" smtClean="0">
              <a:solidFill>
                <a:schemeClr val="tx1"/>
              </a:solidFill>
              <a:effectLst/>
              <a:latin typeface="+mn-lt"/>
              <a:ea typeface="MS PGothic" panose="020B0600070205080204" pitchFamily="34" charset="-128"/>
              <a:cs typeface="ＭＳ Ｐゴシック" charset="0"/>
            </a:endParaRPr>
          </a:p>
          <a:p>
            <a:endParaRPr lang="en-US" sz="1200" kern="1200" dirty="0" smtClean="0">
              <a:solidFill>
                <a:schemeClr val="tx1"/>
              </a:solidFill>
              <a:effectLst/>
              <a:latin typeface="+mn-lt"/>
              <a:ea typeface="MS PGothic" panose="020B0600070205080204" pitchFamily="34" charset="-128"/>
              <a:cs typeface="ＭＳ Ｐゴシック" charset="0"/>
            </a:endParaRPr>
          </a:p>
          <a:p>
            <a:r>
              <a:rPr lang="en-US" sz="1200" kern="1200" dirty="0" smtClean="0">
                <a:solidFill>
                  <a:schemeClr val="tx1"/>
                </a:solidFill>
                <a:effectLst/>
                <a:latin typeface="+mn-lt"/>
                <a:ea typeface="MS PGothic" panose="020B0600070205080204" pitchFamily="34" charset="-128"/>
                <a:cs typeface="ＭＳ Ｐゴシック" charset="0"/>
              </a:rPr>
              <a:t>The Microsoft Azure platform offers a vast set of data services, and while it’s a luxury to have such a broad array of capabilities to select from, it can also present a challenge. Designing a solution requires that you evaluate which offerings are best suited to your requirements as part of the planning and design project phases. There are a number of instances where Azure provides similar platforms for a given task. </a:t>
            </a:r>
          </a:p>
          <a:p>
            <a:endParaRPr lang="en-US" sz="1200" kern="1200" dirty="0" smtClean="0">
              <a:solidFill>
                <a:schemeClr val="tx1"/>
              </a:solidFill>
              <a:effectLst/>
              <a:latin typeface="+mn-lt"/>
              <a:ea typeface="MS PGothic" panose="020B0600070205080204" pitchFamily="34" charset="-128"/>
              <a:cs typeface="ＭＳ Ｐゴシック" charset="0"/>
            </a:endParaRPr>
          </a:p>
          <a:p>
            <a:r>
              <a:rPr lang="en-US" sz="1200" kern="1200" dirty="0" smtClean="0">
                <a:solidFill>
                  <a:schemeClr val="tx1"/>
                </a:solidFill>
                <a:effectLst/>
                <a:latin typeface="+mn-lt"/>
                <a:ea typeface="MS PGothic" panose="020B0600070205080204" pitchFamily="34" charset="-128"/>
                <a:cs typeface="ＭＳ Ｐゴシック" charset="0"/>
              </a:rPr>
              <a:t>For example, Storm for Azure HDInsight and Azure Stream Analytics are both platform-as-a-service (PaaS) offerings providing real-time event stream processing. </a:t>
            </a:r>
          </a:p>
          <a:p>
            <a:endParaRPr lang="en-US" sz="1200" kern="1200" dirty="0" smtClean="0">
              <a:solidFill>
                <a:schemeClr val="tx1"/>
              </a:solidFill>
              <a:effectLst/>
              <a:latin typeface="+mn-lt"/>
              <a:ea typeface="MS PGothic" panose="020B0600070205080204" pitchFamily="34" charset="-128"/>
              <a:cs typeface="ＭＳ Ｐゴシック" charset="0"/>
            </a:endParaRPr>
          </a:p>
          <a:p>
            <a:r>
              <a:rPr lang="en-US" sz="1200" kern="1200" dirty="0" smtClean="0">
                <a:solidFill>
                  <a:schemeClr val="tx1"/>
                </a:solidFill>
                <a:effectLst/>
                <a:latin typeface="+mn-lt"/>
                <a:ea typeface="MS PGothic" panose="020B0600070205080204" pitchFamily="34" charset="-128"/>
                <a:cs typeface="ＭＳ Ｐゴシック" charset="0"/>
              </a:rPr>
              <a:t>Both of these services are highly capable engines suitable for a range of solution deployments, however, some of the differences will influence the decision for which services is best suited to a project.</a:t>
            </a:r>
          </a:p>
          <a:p>
            <a:endParaRPr lang="en-GB" sz="1200" kern="1200" dirty="0" smtClean="0">
              <a:solidFill>
                <a:schemeClr val="tx1"/>
              </a:solidFill>
              <a:effectLst/>
              <a:latin typeface="+mn-lt"/>
              <a:ea typeface="MS PGothic" panose="020B0600070205080204" pitchFamily="34" charset="-128"/>
              <a:cs typeface="ＭＳ Ｐゴシック" charset="0"/>
            </a:endParaRPr>
          </a:p>
          <a:p>
            <a:r>
              <a:rPr lang="en-GB" sz="1200" kern="1200" dirty="0" smtClean="0">
                <a:solidFill>
                  <a:schemeClr val="tx1"/>
                </a:solidFill>
                <a:effectLst/>
                <a:latin typeface="+mn-lt"/>
                <a:ea typeface="MS PGothic" panose="020B0600070205080204" pitchFamily="34" charset="-128"/>
                <a:cs typeface="ＭＳ Ｐゴシック" charset="0"/>
              </a:rPr>
              <a:t>Storm for Azure HDInsight is an Apache open-source stream analytics platform running on Microsoft Azure to do real-time data processing. Storm is highly flexible with contributions from the Hadoop community and highly customizable through any development language like Java and .NET (deep Visual Studio IDE integration). </a:t>
            </a:r>
          </a:p>
          <a:p>
            <a:endParaRPr lang="en-GB" sz="1200" kern="1200" dirty="0" smtClean="0">
              <a:solidFill>
                <a:schemeClr val="tx1"/>
              </a:solidFill>
              <a:effectLst/>
              <a:latin typeface="+mn-lt"/>
              <a:ea typeface="MS PGothic" panose="020B0600070205080204" pitchFamily="34" charset="-128"/>
              <a:cs typeface="ＭＳ Ｐゴシック" charset="0"/>
            </a:endParaRPr>
          </a:p>
          <a:p>
            <a:r>
              <a:rPr lang="en-GB" sz="1200" kern="1200" dirty="0" smtClean="0">
                <a:solidFill>
                  <a:schemeClr val="tx1"/>
                </a:solidFill>
                <a:effectLst/>
                <a:latin typeface="+mn-lt"/>
                <a:ea typeface="MS PGothic" panose="020B0600070205080204" pitchFamily="34" charset="-128"/>
                <a:cs typeface="ＭＳ Ｐゴシック" charset="0"/>
              </a:rPr>
              <a:t>Azure Stream Analytics is a fully managed Microsoft first party event processing engine that provides real-time analytics in a SQL-based query language to speed time of development. Stream Analytics makes it easy to operationalize event processing with a small number of resources and drives a low price point with its multi-tenancy architecture. </a:t>
            </a:r>
            <a:endParaRPr lang="en-US" dirty="0"/>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pPr>
                <a:defRPr/>
              </a:pPr>
              <a:t>56</a:t>
            </a:fld>
            <a:endParaRPr lang="en-US"/>
          </a:p>
        </p:txBody>
      </p:sp>
    </p:spTree>
    <p:extLst>
      <p:ext uri="{BB962C8B-B14F-4D97-AF65-F5344CB8AC3E}">
        <p14:creationId xmlns:p14="http://schemas.microsoft.com/office/powerpoint/2010/main" val="29128450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http://stackoverflow.com/questions/31130025/azure-storm-vs-azure-stream-analytics</a:t>
            </a:r>
          </a:p>
          <a:p>
            <a:pPr marL="0" marR="0" indent="0" algn="l" defTabSz="914363" rtl="0" eaLnBrk="1" fontAlgn="auto" latinLnBrk="0" hangingPunct="1">
              <a:lnSpc>
                <a:spcPct val="90000"/>
              </a:lnSpc>
              <a:spcBef>
                <a:spcPts val="0"/>
              </a:spcBef>
              <a:spcAft>
                <a:spcPts val="333"/>
              </a:spcAft>
              <a:buClrTx/>
              <a:buSzTx/>
              <a:buFontTx/>
              <a:buNone/>
              <a:tabLst/>
              <a:defRPr/>
            </a:pPr>
            <a:r>
              <a:rPr lang="en-US" sz="900" dirty="0" smtClean="0">
                <a:hlinkClick r:id="rId3"/>
              </a:rPr>
              <a:t>http://blogs.technet.com/b/dataplatforminsider/archive/2014/10/16/the-ins-and-outs-of-apache-storm-real-time-processing-for-hadoop.aspx?WT.mc_id=Blog_SQL_Announce_DI</a:t>
            </a:r>
            <a:r>
              <a:rPr lang="en-US" sz="900" dirty="0" smtClean="0"/>
              <a:t>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58</a:t>
            </a:fld>
            <a:endParaRPr lang="en-US" dirty="0"/>
          </a:p>
        </p:txBody>
      </p:sp>
    </p:spTree>
    <p:extLst>
      <p:ext uri="{BB962C8B-B14F-4D97-AF65-F5344CB8AC3E}">
        <p14:creationId xmlns:p14="http://schemas.microsoft.com/office/powerpoint/2010/main" val="16409782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https://azure.microsoft.com/en-us/documentation/articles/stream-analytics-comparison-storm/</a:t>
            </a:r>
            <a:endParaRPr lang="en-US" dirty="0"/>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pPr>
                <a:defRPr/>
              </a:pPr>
              <a:t>59</a:t>
            </a:fld>
            <a:endParaRPr lang="en-US"/>
          </a:p>
        </p:txBody>
      </p:sp>
    </p:spTree>
    <p:extLst>
      <p:ext uri="{BB962C8B-B14F-4D97-AF65-F5344CB8AC3E}">
        <p14:creationId xmlns:p14="http://schemas.microsoft.com/office/powerpoint/2010/main" val="26619342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smtClean="0">
                <a:hlinkClick r:id="rId3"/>
              </a:rPr>
              <a:t>http://feedback.azure.com/forums/270577-azure-stream-analytics</a:t>
            </a:r>
            <a:r>
              <a:rPr lang="en-US" dirty="0" smtClean="0"/>
              <a:t>)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62</a:t>
            </a:fld>
            <a:endParaRPr lang="en-US" dirty="0"/>
          </a:p>
        </p:txBody>
      </p:sp>
    </p:spTree>
    <p:extLst>
      <p:ext uri="{BB962C8B-B14F-4D97-AF65-F5344CB8AC3E}">
        <p14:creationId xmlns:p14="http://schemas.microsoft.com/office/powerpoint/2010/main" val="776417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https://azure.microsoft.com/en-us/documentation/articles/stream-analytics-get-started/?WT.mc_id=Blog_SQL_Announce_DI</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544727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800" dirty="0" smtClean="0"/>
              <a:t>Real-time ingestion, processing and archiving of data</a:t>
            </a:r>
          </a:p>
          <a:p>
            <a:pPr lvl="1"/>
            <a:r>
              <a:rPr lang="en-US" sz="1600" dirty="0" smtClean="0"/>
              <a:t>ingest a continuous stream of data and do in-flight processing like scrubbing PII information, adding geo-tagging, and doing IP lookups before being sent to a data store.</a:t>
            </a:r>
          </a:p>
          <a:p>
            <a:pPr lvl="1"/>
            <a:r>
              <a:rPr lang="en-US" sz="1600" dirty="0" smtClean="0"/>
              <a:t>Fraud Detection: Monitor financial transactions in real-time to detect fraudulent activity.</a:t>
            </a:r>
          </a:p>
          <a:p>
            <a:pPr lvl="1"/>
            <a:r>
              <a:rPr lang="en-US" sz="1600" dirty="0" smtClean="0"/>
              <a:t>Business Operations: Analyze real-time data to respond to dynamic environments in order to take immediate action</a:t>
            </a:r>
          </a:p>
          <a:p>
            <a:r>
              <a:rPr lang="en-US" sz="1800" dirty="0" smtClean="0"/>
              <a:t>Real-time Analytics</a:t>
            </a:r>
          </a:p>
          <a:p>
            <a:pPr lvl="1"/>
            <a:r>
              <a:rPr lang="en-US" sz="1600" dirty="0" smtClean="0"/>
              <a:t>provide real-time </a:t>
            </a:r>
            <a:r>
              <a:rPr lang="en-US" sz="1600" dirty="0" err="1" smtClean="0"/>
              <a:t>dashboarding</a:t>
            </a:r>
            <a:r>
              <a:rPr lang="en-US" sz="1600" dirty="0" smtClean="0"/>
              <a:t> where customers can see trends that happen immediately when they occur.</a:t>
            </a:r>
          </a:p>
          <a:p>
            <a:pPr lvl="1"/>
            <a:r>
              <a:rPr lang="en-US" sz="1600" dirty="0" smtClean="0"/>
              <a:t>Collect real-time metrics to gain immediate insight into a website’s usage patters or application performance.</a:t>
            </a:r>
          </a:p>
          <a:p>
            <a:r>
              <a:rPr lang="en-US" sz="1800" dirty="0" smtClean="0"/>
              <a:t>Connected devices (Internet of Things)</a:t>
            </a:r>
          </a:p>
          <a:p>
            <a:pPr lvl="1"/>
            <a:r>
              <a:rPr lang="en-US" sz="1600" dirty="0" smtClean="0"/>
              <a:t>get real-time information from their connected devices like machines, buildings, or cars so that relevant action can be done. This can include scheduling a repair technician, pushing down software updates or to perform a specific automated action.</a:t>
            </a:r>
          </a:p>
          <a:p>
            <a:pPr lvl="1"/>
            <a:r>
              <a:rPr lang="en-US" sz="1600" dirty="0" smtClean="0"/>
              <a:t>Monitor and diagnose real-time data from connected devices such as vehicles, buildings, or machinery in order to generate alerts, respond to events, or optimize operations.</a:t>
            </a:r>
          </a:p>
          <a:p>
            <a:pPr lvl="1"/>
            <a:r>
              <a:rPr lang="en-US" sz="1600" dirty="0" smtClean="0"/>
              <a:t>get real-time information from their connected devices like machines, buildings, or cars so that relevant action can be done. This can include scheduling a repair technician, pushing down software updates or to perform a specific automated action.</a:t>
            </a:r>
          </a:p>
          <a:p>
            <a:pPr lvl="1"/>
            <a:r>
              <a:rPr lang="en-US" sz="1600" dirty="0" smtClean="0"/>
              <a:t>Monitor and diagnose real-time data from connected devices such as vehicles, buildings, or machinery in order to generate alerts, respond to events, or optimize operations.</a:t>
            </a:r>
          </a:p>
          <a:p>
            <a:pPr marL="107152" lvl="1" indent="0">
              <a:buNone/>
            </a:pPr>
            <a:endParaRPr lang="en-US" sz="16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3088023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141F5E1-0F7F-4ABB-A5CC-E4A04EB74652}" type="datetime1">
              <a:rPr lang="en-US" smtClean="0">
                <a:solidFill>
                  <a:prstClr val="black"/>
                </a:solidFill>
              </a:rPr>
              <a:pPr/>
              <a:t>8/31/2015</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985097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Key Points:</a:t>
            </a:r>
          </a:p>
          <a:p>
            <a:pPr marL="171450" indent="-171450">
              <a:buFont typeface="Arial" panose="020B0604020202020204" pitchFamily="34" charset="0"/>
              <a:buChar char="•"/>
            </a:pPr>
            <a:r>
              <a:rPr lang="en-US" b="0" dirty="0" smtClean="0"/>
              <a:t>Stream</a:t>
            </a:r>
            <a:r>
              <a:rPr lang="en-US" b="0" baseline="0" dirty="0" smtClean="0"/>
              <a:t> Analytics provides processing events at scale – millions per second – with variable loads analyzing the data in real-time – event correlating with reference data.</a:t>
            </a:r>
            <a:endParaRPr lang="en-US" b="0" dirty="0" smtClean="0"/>
          </a:p>
          <a:p>
            <a:endParaRPr lang="en-US" b="1" dirty="0" smtClean="0"/>
          </a:p>
          <a:p>
            <a:r>
              <a:rPr lang="en-US" b="1" dirty="0" smtClean="0"/>
              <a:t>Talk track:</a:t>
            </a:r>
          </a:p>
          <a:p>
            <a:pPr marL="171450" indent="-171450">
              <a:buFont typeface="Arial" panose="020B0604020202020204" pitchFamily="34" charset="0"/>
              <a:buChar char="•"/>
            </a:pPr>
            <a:r>
              <a:rPr lang="en-US" b="0" dirty="0" smtClean="0"/>
              <a:t>Processes millions of events per second</a:t>
            </a:r>
          </a:p>
          <a:p>
            <a:pPr marL="171450" indent="-171450">
              <a:buFont typeface="Arial" panose="020B0604020202020204" pitchFamily="34" charset="0"/>
              <a:buChar char="•"/>
            </a:pPr>
            <a:r>
              <a:rPr lang="en-US" b="0" dirty="0" smtClean="0"/>
              <a:t>Scale</a:t>
            </a:r>
            <a:r>
              <a:rPr lang="en-US" b="0" baseline="0" dirty="0" smtClean="0"/>
              <a:t> accommodates variable loads and preserves even order on a per-device basis</a:t>
            </a:r>
          </a:p>
          <a:p>
            <a:pPr marL="171450" indent="-171450">
              <a:buFont typeface="Arial" panose="020B0604020202020204" pitchFamily="34" charset="0"/>
              <a:buChar char="•"/>
            </a:pPr>
            <a:r>
              <a:rPr lang="en-US" b="0" baseline="0" dirty="0" smtClean="0"/>
              <a:t>Performs continuous real-time analytics for transforming, augmenting, correlating using temporal operations. This allows pattern and anomaly detection</a:t>
            </a:r>
          </a:p>
          <a:p>
            <a:pPr marL="171450" indent="-171450">
              <a:buFont typeface="Arial" panose="020B0604020202020204" pitchFamily="34" charset="0"/>
              <a:buChar char="•"/>
            </a:pPr>
            <a:r>
              <a:rPr lang="en-US" b="0" baseline="0" dirty="0" smtClean="0"/>
              <a:t>Correlates streaming data with reference – more static – data</a:t>
            </a:r>
          </a:p>
          <a:p>
            <a:pPr marL="628650" lvl="1" indent="-171450">
              <a:buFont typeface="Arial" panose="020B0604020202020204" pitchFamily="34" charset="0"/>
              <a:buChar char="•"/>
            </a:pPr>
            <a:r>
              <a:rPr lang="en-US" b="0" baseline="0" dirty="0" smtClean="0"/>
              <a:t>Think of augmenting events containing IPs with geo-location data or real-time stock market trading events with stock information.</a:t>
            </a:r>
            <a:endParaRPr lang="en-US" b="0" dirty="0" smtClean="0"/>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8/31/2015 1:09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4205967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Key Points:</a:t>
            </a:r>
          </a:p>
          <a:p>
            <a:pPr marL="171450" indent="-171450">
              <a:buFont typeface="Arial" panose="020B0604020202020204" pitchFamily="34" charset="0"/>
              <a:buChar char="•"/>
            </a:pPr>
            <a:r>
              <a:rPr lang="en-US" b="0" dirty="0" smtClean="0"/>
              <a:t>Stream</a:t>
            </a:r>
            <a:r>
              <a:rPr lang="en-US" b="0" baseline="0" dirty="0" smtClean="0"/>
              <a:t> Analytics has built-in guaranteed event delivery and business continuity which is critical for providing reliability and resiliency.</a:t>
            </a:r>
          </a:p>
          <a:p>
            <a:pPr marL="0" indent="0">
              <a:buFont typeface="Arial" panose="020B0604020202020204" pitchFamily="34" charset="0"/>
              <a:buNone/>
            </a:pPr>
            <a:endParaRPr lang="en-US" b="0" dirty="0" smtClean="0"/>
          </a:p>
          <a:p>
            <a:r>
              <a:rPr lang="en-US" b="1" dirty="0" smtClean="0"/>
              <a:t>Talk track:</a:t>
            </a:r>
          </a:p>
          <a:p>
            <a:pPr marL="171450" indent="-171450">
              <a:buFont typeface="Arial" panose="020B0604020202020204" pitchFamily="34" charset="0"/>
              <a:buChar char="•"/>
            </a:pPr>
            <a:r>
              <a:rPr lang="en-US" b="0" dirty="0" smtClean="0"/>
              <a:t>You</a:t>
            </a:r>
            <a:r>
              <a:rPr lang="en-US" b="0" baseline="0" dirty="0" smtClean="0"/>
              <a:t> will not lose any events.</a:t>
            </a:r>
          </a:p>
          <a:p>
            <a:pPr marL="171450" indent="-171450">
              <a:buFont typeface="Arial" panose="020B0604020202020204" pitchFamily="34" charset="0"/>
              <a:buChar char="•"/>
            </a:pPr>
            <a:r>
              <a:rPr lang="en-US" b="0" baseline="0" dirty="0" smtClean="0"/>
              <a:t>The service provides exactly once delivery of events. You don’t have to write any code for this and you can use it to replay events on failures or from a particular time based on the retention policy you have setup with Event Hubs.</a:t>
            </a:r>
          </a:p>
          <a:p>
            <a:pPr marL="171450" indent="-171450">
              <a:buFont typeface="Arial" panose="020B0604020202020204" pitchFamily="34" charset="0"/>
              <a:buChar char="•"/>
            </a:pPr>
            <a:r>
              <a:rPr lang="en-US" b="0" baseline="0" dirty="0" smtClean="0"/>
              <a:t>3 9’s availability built into the service.</a:t>
            </a:r>
          </a:p>
          <a:p>
            <a:pPr marL="171450" indent="-171450">
              <a:buFont typeface="Arial" panose="020B0604020202020204" pitchFamily="34" charset="0"/>
              <a:buChar char="•"/>
            </a:pPr>
            <a:r>
              <a:rPr lang="en-US" b="0" baseline="0" dirty="0" smtClean="0"/>
              <a:t>Recovery from failures does not need to start at the beginning of a window. It can start from when the failure occurred in the window.</a:t>
            </a:r>
          </a:p>
          <a:p>
            <a:pPr marL="171450" indent="-171450">
              <a:buFont typeface="Arial" panose="020B0604020202020204" pitchFamily="34" charset="0"/>
              <a:buChar char="•"/>
            </a:pPr>
            <a:r>
              <a:rPr lang="en-US" b="0" baseline="0" dirty="0" smtClean="0"/>
              <a:t>This enables businesses to be as real-time as possible.</a:t>
            </a:r>
            <a:endParaRPr lang="en-US" b="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379405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rtl="0" eaLnBrk="1" fontAlgn="ctr" latinLnBrk="0" hangingPunct="1"/>
            <a:r>
              <a:rPr lang="en-US" sz="1200" b="0" i="0" u="none" strike="noStrike" kern="1200" dirty="0" smtClean="0">
                <a:solidFill>
                  <a:schemeClr val="tx1"/>
                </a:solidFill>
                <a:effectLst/>
                <a:latin typeface="+mn-lt"/>
                <a:ea typeface="MS PGothic" panose="020B0600070205080204" pitchFamily="34" charset="-128"/>
                <a:cs typeface="ＭＳ Ｐゴシック" charset="0"/>
              </a:rPr>
              <a:t>Stream Analytics gives</a:t>
            </a:r>
            <a:r>
              <a:rPr lang="en-US" sz="1200" b="0" i="0" u="none" strike="noStrike" kern="1200" baseline="0" dirty="0" smtClean="0">
                <a:solidFill>
                  <a:schemeClr val="tx1"/>
                </a:solidFill>
                <a:effectLst/>
                <a:latin typeface="+mn-lt"/>
                <a:ea typeface="MS PGothic" panose="020B0600070205080204" pitchFamily="34" charset="-128"/>
                <a:cs typeface="ＭＳ Ｐゴシック" charset="0"/>
              </a:rPr>
              <a:t> developers the fastest productivity experience by abstracting the complexities of writing code for scale out over distributed systems and for custom analytics.  Instead, developers need only describe the desired transformations using a declarative SQL language and the system will handle everything else.  </a:t>
            </a:r>
            <a:endParaRPr lang="en-US" sz="1200" b="0" i="0" u="none" strike="noStrike" kern="1200" dirty="0" smtClean="0">
              <a:solidFill>
                <a:schemeClr val="tx1"/>
              </a:solidFill>
              <a:effectLst/>
              <a:latin typeface="+mn-lt"/>
              <a:ea typeface="MS PGothic" panose="020B0600070205080204" pitchFamily="34" charset="-128"/>
              <a:cs typeface="ＭＳ Ｐゴシック" charset="0"/>
            </a:endParaRPr>
          </a:p>
          <a:p>
            <a:pPr rtl="0" eaLnBrk="1" fontAlgn="ctr" latinLnBrk="0" hangingPunct="1"/>
            <a:r>
              <a:rPr lang="en-US" sz="1200" b="0" i="0" u="none" strike="noStrike" kern="1200" dirty="0" smtClean="0">
                <a:solidFill>
                  <a:schemeClr val="tx1"/>
                </a:solidFill>
                <a:effectLst/>
                <a:latin typeface="+mn-lt"/>
                <a:ea typeface="MS PGothic" panose="020B0600070205080204" pitchFamily="34" charset="-128"/>
                <a:cs typeface="ＭＳ Ｐゴシック" charset="0"/>
              </a:rPr>
              <a:t>Normally, event processing solutions are arduous to implement because of the amount of custom code that needs to be written. Developers have to write code that reflects distributed systems taking into account coding for </a:t>
            </a:r>
          </a:p>
          <a:p>
            <a:pPr rtl="0" eaLnBrk="1" fontAlgn="ctr" latinLnBrk="0" hangingPunct="1"/>
            <a:r>
              <a:rPr lang="en-US" sz="1200" b="0" i="0" u="none" strike="noStrike" kern="1200" dirty="0" smtClean="0">
                <a:solidFill>
                  <a:schemeClr val="tx1"/>
                </a:solidFill>
                <a:effectLst/>
                <a:latin typeface="+mn-lt"/>
                <a:ea typeface="MS PGothic" panose="020B0600070205080204" pitchFamily="34" charset="-128"/>
                <a:cs typeface="ＭＳ Ｐゴシック" charset="0"/>
              </a:rPr>
              <a:t>parallelization, deployment over a distributed platform, scheduling and monitoring. Furthermore, code for the analytical functions also must be written.</a:t>
            </a:r>
          </a:p>
          <a:p>
            <a:pPr rtl="0" eaLnBrk="1" fontAlgn="t" latinLnBrk="0" hangingPunct="1"/>
            <a:r>
              <a:rPr lang="en-US" sz="1200" b="0" i="0" u="none" strike="noStrike" kern="1200" dirty="0" smtClean="0">
                <a:solidFill>
                  <a:schemeClr val="tx1"/>
                </a:solidFill>
                <a:effectLst/>
                <a:latin typeface="+mn-lt"/>
                <a:ea typeface="MS PGothic" panose="020B0600070205080204" pitchFamily="34" charset="-128"/>
                <a:cs typeface="ＭＳ Ｐゴシック" charset="0"/>
              </a:rPr>
              <a:t>While other cloud</a:t>
            </a:r>
            <a:r>
              <a:rPr lang="en-US" sz="1200" b="0" i="0" u="none" strike="noStrike" kern="1200" baseline="0" dirty="0" smtClean="0">
                <a:solidFill>
                  <a:schemeClr val="tx1"/>
                </a:solidFill>
                <a:effectLst/>
                <a:latin typeface="+mn-lt"/>
                <a:ea typeface="MS PGothic" panose="020B0600070205080204" pitchFamily="34" charset="-128"/>
                <a:cs typeface="ＭＳ Ｐゴシック" charset="0"/>
              </a:rPr>
              <a:t> services for the most part have solutions that handle programming over the distributed platform, likely their code still is procedural and thus lower level and more complex to write (as compared to SQL commands.</a:t>
            </a:r>
            <a:endParaRPr lang="en-US" sz="1200" b="0" i="0" u="none" strike="noStrike" kern="1200" dirty="0" smtClean="0">
              <a:solidFill>
                <a:schemeClr val="tx1"/>
              </a:solidFill>
              <a:effectLst/>
              <a:latin typeface="+mn-lt"/>
              <a:ea typeface="MS PGothic" panose="020B0600070205080204" pitchFamily="34" charset="-128"/>
              <a:cs typeface="ＭＳ Ｐゴシック" charset="0"/>
            </a:endParaRPr>
          </a:p>
          <a:p>
            <a:pPr rtl="0" eaLnBrk="1" fontAlgn="t" latinLnBrk="0" hangingPunct="1"/>
            <a:r>
              <a:rPr lang="en-US" sz="1200" b="0" i="0" u="none" strike="noStrike" kern="1200" dirty="0" smtClean="0">
                <a:solidFill>
                  <a:schemeClr val="tx1"/>
                </a:solidFill>
                <a:effectLst/>
                <a:latin typeface="+mn-lt"/>
                <a:ea typeface="MS PGothic" panose="020B0600070205080204" pitchFamily="34" charset="-128"/>
                <a:cs typeface="ＭＳ Ｐゴシック" charset="0"/>
              </a:rPr>
              <a:t>On-premise</a:t>
            </a:r>
            <a:r>
              <a:rPr lang="en-US" sz="1200" b="0" i="0" u="none" strike="noStrike" kern="1200" baseline="0" dirty="0" smtClean="0">
                <a:solidFill>
                  <a:schemeClr val="tx1"/>
                </a:solidFill>
                <a:effectLst/>
                <a:latin typeface="+mn-lt"/>
                <a:ea typeface="MS PGothic" panose="020B0600070205080204" pitchFamily="34" charset="-128"/>
                <a:cs typeface="ＭＳ Ｐゴシック" charset="0"/>
              </a:rPr>
              <a:t> software may not even be designed to scale to data of high volumes through distributed scale out architectures.</a:t>
            </a:r>
            <a:endParaRPr lang="en-US" sz="1200" b="0" i="0" u="none" strike="noStrike" kern="1200" dirty="0" smtClean="0">
              <a:solidFill>
                <a:schemeClr val="tx1"/>
              </a:solidFill>
              <a:effectLst/>
              <a:latin typeface="+mn-lt"/>
              <a:ea typeface="MS PGothic" panose="020B0600070205080204" pitchFamily="34" charset="-128"/>
              <a:cs typeface="ＭＳ Ｐゴシック" charset="0"/>
            </a:endParaRPr>
          </a:p>
          <a:p>
            <a:endParaRPr lang="en-US" dirty="0" smtClean="0"/>
          </a:p>
          <a:p>
            <a:r>
              <a:rPr lang="en-US" b="1" dirty="0" smtClean="0"/>
              <a:t>Key Points:</a:t>
            </a:r>
          </a:p>
          <a:p>
            <a:pPr marL="171450" indent="-171450" rtl="0" eaLnBrk="1" fontAlgn="ctr" latinLnBrk="0" hangingPunct="1">
              <a:buFont typeface="Arial" panose="020B0604020202020204" pitchFamily="34" charset="0"/>
              <a:buChar char="•"/>
            </a:pPr>
            <a:r>
              <a:rPr lang="en-US" sz="1200" b="0" i="0" u="none" strike="noStrike" kern="1200" dirty="0" smtClean="0">
                <a:solidFill>
                  <a:schemeClr val="tx1"/>
                </a:solidFill>
                <a:effectLst/>
                <a:latin typeface="+mn-lt"/>
                <a:ea typeface="MS PGothic" panose="020B0600070205080204" pitchFamily="34" charset="-128"/>
                <a:cs typeface="ＭＳ Ｐゴシック" charset="0"/>
              </a:rPr>
              <a:t>Normally, event processing solutions are arduous to implement because of the amount of custom code that needs to be written. Developers have to write code that reflects distributed systems taking into account coding for parallelization, deployment over a distributed platform, scheduling and monitoring. Furthermore, code for the analytical functions also must be written.</a:t>
            </a:r>
          </a:p>
          <a:p>
            <a:pPr marL="171450" indent="-171450" rtl="0" eaLnBrk="1" fontAlgn="t" latinLnBrk="0" hangingPunct="1">
              <a:buFont typeface="Arial" panose="020B0604020202020204" pitchFamily="34" charset="0"/>
              <a:buChar char="•"/>
            </a:pPr>
            <a:r>
              <a:rPr lang="en-US" sz="1200" b="0" i="0" u="none" strike="noStrike" kern="1200" dirty="0" smtClean="0">
                <a:solidFill>
                  <a:schemeClr val="tx1"/>
                </a:solidFill>
                <a:effectLst/>
                <a:latin typeface="+mn-lt"/>
                <a:ea typeface="MS PGothic" panose="020B0600070205080204" pitchFamily="34" charset="-128"/>
                <a:cs typeface="ＭＳ Ｐゴシック" charset="0"/>
              </a:rPr>
              <a:t>While other cloud</a:t>
            </a:r>
            <a:r>
              <a:rPr lang="en-US" sz="1200" b="0" i="0" u="none" strike="noStrike" kern="1200" baseline="0" dirty="0" smtClean="0">
                <a:solidFill>
                  <a:schemeClr val="tx1"/>
                </a:solidFill>
                <a:effectLst/>
                <a:latin typeface="+mn-lt"/>
                <a:ea typeface="MS PGothic" panose="020B0600070205080204" pitchFamily="34" charset="-128"/>
                <a:cs typeface="ＭＳ Ｐゴシック" charset="0"/>
              </a:rPr>
              <a:t> services for the most part have solutions that handle programming over the distributed platform, likely their code still is procedural and thus lower level and more complex to write (as compared to SQL commands).</a:t>
            </a:r>
            <a:endParaRPr lang="en-US" sz="1200" b="0" i="0" u="none" strike="noStrike" kern="1200" dirty="0" smtClean="0">
              <a:solidFill>
                <a:schemeClr val="tx1"/>
              </a:solidFill>
              <a:effectLst/>
              <a:latin typeface="+mn-lt"/>
              <a:ea typeface="MS PGothic" panose="020B0600070205080204" pitchFamily="34" charset="-128"/>
              <a:cs typeface="ＭＳ Ｐゴシック" charset="0"/>
            </a:endParaRPr>
          </a:p>
          <a:p>
            <a:pPr marL="171450" indent="-171450" rtl="0" eaLnBrk="1" fontAlgn="t" latinLnBrk="0" hangingPunct="1">
              <a:buFont typeface="Arial" panose="020B0604020202020204" pitchFamily="34" charset="0"/>
              <a:buChar char="•"/>
            </a:pPr>
            <a:r>
              <a:rPr lang="en-US" sz="1200" b="0" i="0" u="none" strike="noStrike" kern="1200" dirty="0" smtClean="0">
                <a:solidFill>
                  <a:schemeClr val="tx1"/>
                </a:solidFill>
                <a:effectLst/>
                <a:latin typeface="+mn-lt"/>
                <a:ea typeface="MS PGothic" panose="020B0600070205080204" pitchFamily="34" charset="-128"/>
                <a:cs typeface="ＭＳ Ｐゴシック" charset="0"/>
              </a:rPr>
              <a:t>On-premises</a:t>
            </a:r>
            <a:r>
              <a:rPr lang="en-US" sz="1200" b="0" i="0" u="none" strike="noStrike" kern="1200" baseline="0" dirty="0" smtClean="0">
                <a:solidFill>
                  <a:schemeClr val="tx1"/>
                </a:solidFill>
                <a:effectLst/>
                <a:latin typeface="+mn-lt"/>
                <a:ea typeface="MS PGothic" panose="020B0600070205080204" pitchFamily="34" charset="-128"/>
                <a:cs typeface="ＭＳ Ｐゴシック" charset="0"/>
              </a:rPr>
              <a:t> software may not even be designed to scale to data of high volumes through distributed scale out architectures.</a:t>
            </a:r>
            <a:endParaRPr lang="en-US" sz="1200" b="0" i="0" u="none" strike="noStrike" kern="1200" dirty="0" smtClean="0">
              <a:solidFill>
                <a:schemeClr val="tx1"/>
              </a:solidFill>
              <a:effectLst/>
              <a:latin typeface="+mn-lt"/>
              <a:ea typeface="MS PGothic" panose="020B0600070205080204" pitchFamily="34" charset="-128"/>
              <a:cs typeface="ＭＳ Ｐゴシック" charset="0"/>
            </a:endParaRPr>
          </a:p>
          <a:p>
            <a:endParaRPr lang="en-US" b="1" dirty="0" smtClean="0"/>
          </a:p>
          <a:p>
            <a:r>
              <a:rPr lang="en-US" b="1" dirty="0" smtClean="0"/>
              <a:t>Talk track:</a:t>
            </a:r>
          </a:p>
          <a:p>
            <a:pPr marL="171450" indent="-171450" rtl="0" eaLnBrk="1" fontAlgn="ctr" latinLnBrk="0" hangingPunct="1">
              <a:buFont typeface="Arial" panose="020B0604020202020204" pitchFamily="34" charset="0"/>
              <a:buChar char="•"/>
            </a:pPr>
            <a:r>
              <a:rPr lang="en-US" sz="1200" b="0" i="0" u="none" strike="noStrike" kern="1200" dirty="0" smtClean="0">
                <a:solidFill>
                  <a:schemeClr val="tx1"/>
                </a:solidFill>
                <a:effectLst/>
                <a:latin typeface="+mn-lt"/>
                <a:ea typeface="MS PGothic" panose="020B0600070205080204" pitchFamily="34" charset="-128"/>
                <a:cs typeface="ＭＳ Ｐゴシック" charset="0"/>
              </a:rPr>
              <a:t>Developers focus on using</a:t>
            </a:r>
            <a:r>
              <a:rPr lang="en-US" sz="1200" b="0" i="0" u="none" strike="noStrike" kern="1200" baseline="0" dirty="0" smtClean="0">
                <a:solidFill>
                  <a:schemeClr val="tx1"/>
                </a:solidFill>
                <a:effectLst/>
                <a:latin typeface="+mn-lt"/>
                <a:ea typeface="MS PGothic" panose="020B0600070205080204" pitchFamily="34" charset="-128"/>
                <a:cs typeface="ＭＳ Ｐゴシック" charset="0"/>
              </a:rPr>
              <a:t> a SQL-like language to construct stream processing logic and not worrying about accounting for parallelization, deployment to a distributed platform or creating temporal operators.</a:t>
            </a:r>
          </a:p>
          <a:p>
            <a:pPr marL="171450" indent="-171450" rtl="0" eaLnBrk="1" fontAlgn="ctr" latinLnBrk="0" hangingPunct="1">
              <a:buFont typeface="Arial" panose="020B0604020202020204" pitchFamily="34" charset="0"/>
              <a:buChar char="•"/>
            </a:pPr>
            <a:r>
              <a:rPr lang="en-US" sz="1200" b="0" i="0" u="none" strike="noStrike" kern="1200" baseline="0" dirty="0" smtClean="0">
                <a:solidFill>
                  <a:schemeClr val="tx1"/>
                </a:solidFill>
                <a:effectLst/>
                <a:latin typeface="+mn-lt"/>
                <a:ea typeface="MS PGothic" panose="020B0600070205080204" pitchFamily="34" charset="-128"/>
                <a:cs typeface="ＭＳ Ｐゴシック" charset="0"/>
              </a:rPr>
              <a:t>Use the SQL-like language across streams to filter, project, aggregate, compare reference data, and perform temporal operations.</a:t>
            </a:r>
          </a:p>
          <a:p>
            <a:pPr marL="171450" indent="-171450" rtl="0" eaLnBrk="1" fontAlgn="ctr" latinLnBrk="0" hangingPunct="1">
              <a:buFont typeface="Arial" panose="020B0604020202020204" pitchFamily="34" charset="0"/>
              <a:buChar char="•"/>
            </a:pPr>
            <a:r>
              <a:rPr lang="en-US" sz="1200" b="0" i="0" u="none" strike="noStrike" kern="1200" baseline="0" dirty="0" smtClean="0">
                <a:solidFill>
                  <a:schemeClr val="tx1"/>
                </a:solidFill>
                <a:effectLst/>
                <a:latin typeface="+mn-lt"/>
                <a:ea typeface="MS PGothic" panose="020B0600070205080204" pitchFamily="34" charset="-128"/>
                <a:cs typeface="ＭＳ Ｐゴシック" charset="0"/>
              </a:rPr>
              <a:t>Development, maintenance, and debugging can be done entirely through the Azure Management Portal.</a:t>
            </a:r>
          </a:p>
          <a:p>
            <a:pPr marL="171450" indent="-171450" rtl="0" eaLnBrk="1" fontAlgn="ctr" latinLnBrk="0" hangingPunct="1">
              <a:buFont typeface="Arial" panose="020B0604020202020204" pitchFamily="34" charset="0"/>
              <a:buChar char="•"/>
            </a:pPr>
            <a:r>
              <a:rPr lang="en-US" sz="1200" b="0" i="0" u="none" strike="noStrike" kern="1200" baseline="0" dirty="0" smtClean="0">
                <a:solidFill>
                  <a:schemeClr val="tx1"/>
                </a:solidFill>
                <a:effectLst/>
                <a:latin typeface="+mn-lt"/>
                <a:ea typeface="MS PGothic" panose="020B0600070205080204" pitchFamily="34" charset="-128"/>
                <a:cs typeface="ＭＳ Ｐゴシック" charset="0"/>
              </a:rPr>
              <a:t>For public preview, support:</a:t>
            </a:r>
          </a:p>
          <a:p>
            <a:pPr marL="628650" lvl="1" indent="-171450" rtl="0" eaLnBrk="1" fontAlgn="ctr" latinLnBrk="0" hangingPunct="1">
              <a:buFont typeface="Arial" panose="020B0604020202020204" pitchFamily="34" charset="0"/>
              <a:buChar char="•"/>
            </a:pPr>
            <a:r>
              <a:rPr lang="en-US" sz="1200" b="0" i="0" u="none" strike="noStrike" kern="1200" baseline="0" dirty="0" smtClean="0">
                <a:solidFill>
                  <a:schemeClr val="tx1"/>
                </a:solidFill>
                <a:effectLst/>
                <a:latin typeface="+mn-lt"/>
                <a:ea typeface="MS PGothic" panose="020B0600070205080204" pitchFamily="34" charset="-128"/>
                <a:cs typeface="ＭＳ Ｐゴシック" charset="0"/>
              </a:rPr>
              <a:t>Input: Azure Event Hubs, Azure Blobs</a:t>
            </a:r>
          </a:p>
          <a:p>
            <a:pPr marL="628650" lvl="1" indent="-171450" rtl="0" eaLnBrk="1" fontAlgn="ctr" latinLnBrk="0" hangingPunct="1">
              <a:buFont typeface="Arial" panose="020B0604020202020204" pitchFamily="34" charset="0"/>
              <a:buChar char="•"/>
            </a:pPr>
            <a:r>
              <a:rPr lang="en-US" sz="1200" b="0" i="0" u="none" strike="noStrike" kern="1200" baseline="0" dirty="0" smtClean="0">
                <a:solidFill>
                  <a:schemeClr val="tx1"/>
                </a:solidFill>
                <a:effectLst/>
                <a:latin typeface="+mn-lt"/>
                <a:ea typeface="MS PGothic" panose="020B0600070205080204" pitchFamily="34" charset="-128"/>
                <a:cs typeface="ＭＳ Ｐゴシック" charset="0"/>
              </a:rPr>
              <a:t>Output: Azure Event Hubs, Azure Blobs, and Azure SQL Database, Azure Tables</a:t>
            </a:r>
            <a:endParaRPr lang="en-US" sz="1200" b="0" i="0" u="none" strike="noStrike" kern="1200" dirty="0" smtClean="0">
              <a:solidFill>
                <a:schemeClr val="tx1"/>
              </a:solidFill>
              <a:effectLst/>
              <a:latin typeface="+mn-lt"/>
              <a:ea typeface="MS PGothic" panose="020B0600070205080204" pitchFamily="34" charset="-128"/>
              <a:cs typeface="ＭＳ Ｐゴシック" charset="0"/>
            </a:endParaRPr>
          </a:p>
          <a:p>
            <a:endParaRPr lang="en-US" dirty="0"/>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pPr>
                <a:defRPr/>
              </a:pPr>
              <a:t>21</a:t>
            </a:fld>
            <a:endParaRPr lang="en-US"/>
          </a:p>
        </p:txBody>
      </p:sp>
    </p:spTree>
    <p:extLst>
      <p:ext uri="{BB962C8B-B14F-4D97-AF65-F5344CB8AC3E}">
        <p14:creationId xmlns:p14="http://schemas.microsoft.com/office/powerpoint/2010/main" val="450783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r>
              <a:rPr lang="en-US" sz="1000" dirty="0" smtClean="0">
                <a:solidFill>
                  <a:schemeClr val="bg2">
                    <a:lumMod val="50000"/>
                  </a:schemeClr>
                </a:solidFill>
              </a:rPr>
              <a:t>The Azure portal provides wizards to guide the user through the processing of adding inputs.</a:t>
            </a:r>
          </a:p>
          <a:p>
            <a:pPr marL="228600" indent="-228600">
              <a:spcBef>
                <a:spcPts val="0"/>
              </a:spcBef>
              <a:buFont typeface="+mj-lt"/>
              <a:buAutoNum type="arabicPeriod"/>
            </a:pPr>
            <a:r>
              <a:rPr lang="en-US" sz="1000" dirty="0" smtClean="0">
                <a:solidFill>
                  <a:schemeClr val="bg2">
                    <a:lumMod val="50000"/>
                  </a:schemeClr>
                </a:solidFill>
              </a:rPr>
              <a:t>Every Job must have </a:t>
            </a:r>
            <a:r>
              <a:rPr lang="en-US" sz="1000" b="1" dirty="0" smtClean="0">
                <a:solidFill>
                  <a:schemeClr val="bg2">
                    <a:lumMod val="50000"/>
                  </a:schemeClr>
                </a:solidFill>
              </a:rPr>
              <a:t>at least one </a:t>
            </a:r>
            <a:r>
              <a:rPr lang="en-US" sz="1000" dirty="0" smtClean="0">
                <a:solidFill>
                  <a:schemeClr val="bg2">
                    <a:lumMod val="50000"/>
                  </a:schemeClr>
                </a:solidFill>
              </a:rPr>
              <a:t>data stream source. It can have multiple data streams. Currently supported data stream sources are </a:t>
            </a:r>
            <a:r>
              <a:rPr lang="en-US" sz="1000" b="1" dirty="0" smtClean="0">
                <a:solidFill>
                  <a:schemeClr val="bg2">
                    <a:lumMod val="50000"/>
                  </a:schemeClr>
                </a:solidFill>
              </a:rPr>
              <a:t>Event Hubs </a:t>
            </a:r>
            <a:r>
              <a:rPr lang="en-US" sz="1000" dirty="0" smtClean="0">
                <a:solidFill>
                  <a:schemeClr val="bg2">
                    <a:lumMod val="50000"/>
                  </a:schemeClr>
                </a:solidFill>
              </a:rPr>
              <a:t>and </a:t>
            </a:r>
            <a:r>
              <a:rPr lang="en-US" sz="1000" b="1" dirty="0" smtClean="0">
                <a:solidFill>
                  <a:schemeClr val="bg2">
                    <a:lumMod val="50000"/>
                  </a:schemeClr>
                </a:solidFill>
              </a:rPr>
              <a:t>Blob Storage</a:t>
            </a:r>
            <a:r>
              <a:rPr lang="en-US" sz="1000" dirty="0" smtClean="0">
                <a:solidFill>
                  <a:schemeClr val="bg2">
                    <a:lumMod val="50000"/>
                  </a:schemeClr>
                </a:solidFill>
              </a:rPr>
              <a:t>.</a:t>
            </a:r>
          </a:p>
          <a:p>
            <a:pPr marL="228600" indent="-228600">
              <a:spcBef>
                <a:spcPts val="0"/>
              </a:spcBef>
              <a:buFont typeface="+mj-lt"/>
              <a:buAutoNum type="arabicPeriod"/>
            </a:pPr>
            <a:r>
              <a:rPr lang="en-US" sz="1000" dirty="0" smtClean="0">
                <a:solidFill>
                  <a:schemeClr val="bg2">
                    <a:lumMod val="50000"/>
                  </a:schemeClr>
                </a:solidFill>
              </a:rPr>
              <a:t>Reference data  is optional. Ref data is usually data that changes infrequently. An example might be a product catalog, data that maps city name to </a:t>
            </a:r>
            <a:r>
              <a:rPr lang="en-US" sz="1000" dirty="0" err="1" smtClean="0">
                <a:solidFill>
                  <a:schemeClr val="bg2">
                    <a:lumMod val="50000"/>
                  </a:schemeClr>
                </a:solidFill>
              </a:rPr>
              <a:t>zipcode</a:t>
            </a:r>
            <a:r>
              <a:rPr lang="en-US" sz="1000" dirty="0" smtClean="0">
                <a:solidFill>
                  <a:schemeClr val="bg2">
                    <a:lumMod val="50000"/>
                  </a:schemeClr>
                </a:solidFill>
              </a:rPr>
              <a:t>, customer profile data etc.</a:t>
            </a:r>
          </a:p>
          <a:p>
            <a:pPr marL="693738" lvl="1" indent="-228600">
              <a:spcBef>
                <a:spcPts val="0"/>
              </a:spcBef>
              <a:buFont typeface="Arial" panose="020B0604020202020204" pitchFamily="34" charset="0"/>
              <a:buChar char="•"/>
            </a:pPr>
            <a:r>
              <a:rPr lang="en-US" sz="1000" dirty="0" smtClean="0">
                <a:solidFill>
                  <a:schemeClr val="bg2">
                    <a:lumMod val="50000"/>
                  </a:schemeClr>
                </a:solidFill>
              </a:rPr>
              <a:t>Ref data is cached in memory for improved performance.</a:t>
            </a:r>
          </a:p>
          <a:p>
            <a:pPr marL="693738" lvl="1" indent="-228600">
              <a:spcBef>
                <a:spcPts val="0"/>
              </a:spcBef>
              <a:buFont typeface="Arial" panose="020B0604020202020204" pitchFamily="34" charset="0"/>
              <a:buChar char="•"/>
            </a:pPr>
            <a:r>
              <a:rPr lang="en-US" sz="1000" dirty="0" smtClean="0">
                <a:solidFill>
                  <a:schemeClr val="bg2">
                    <a:lumMod val="50000"/>
                  </a:schemeClr>
                </a:solidFill>
              </a:rPr>
              <a:t>Currently ref data must be in Blob Storage.</a:t>
            </a:r>
          </a:p>
          <a:p>
            <a:pPr marL="228600" indent="-228600">
              <a:spcBef>
                <a:spcPts val="0"/>
              </a:spcBef>
              <a:buFont typeface="+mj-lt"/>
              <a:buAutoNum type="arabicPeriod"/>
            </a:pPr>
            <a:r>
              <a:rPr lang="en-US" sz="1000" dirty="0" smtClean="0">
                <a:solidFill>
                  <a:schemeClr val="bg2">
                    <a:lumMod val="50000"/>
                  </a:schemeClr>
                </a:solidFill>
              </a:rPr>
              <a:t>The wizard collects all the information needed to read events from the input data. </a:t>
            </a:r>
          </a:p>
          <a:p>
            <a:pPr marL="228600" indent="-228600">
              <a:spcBef>
                <a:spcPts val="0"/>
              </a:spcBef>
              <a:buFont typeface="+mj-lt"/>
              <a:buAutoNum type="arabicPeriod"/>
            </a:pPr>
            <a:r>
              <a:rPr lang="en-US" sz="1000" dirty="0" smtClean="0">
                <a:solidFill>
                  <a:schemeClr val="bg2">
                    <a:lumMod val="50000"/>
                  </a:schemeClr>
                </a:solidFill>
              </a:rPr>
              <a:t>Blob Storage advanced option lets you specify additional details such as:</a:t>
            </a:r>
          </a:p>
          <a:p>
            <a:r>
              <a:rPr lang="en-US" sz="1000" b="1" dirty="0" smtClean="0">
                <a:solidFill>
                  <a:schemeClr val="bg2">
                    <a:lumMod val="50000"/>
                  </a:schemeClr>
                </a:solidFill>
              </a:rPr>
              <a:t>Blob Serialization boundary: </a:t>
            </a:r>
            <a:r>
              <a:rPr lang="en-US" sz="1000" dirty="0" smtClean="0">
                <a:solidFill>
                  <a:schemeClr val="bg2">
                    <a:lumMod val="50000"/>
                  </a:schemeClr>
                </a:solidFill>
              </a:rPr>
              <a:t>This </a:t>
            </a:r>
            <a:r>
              <a:rPr lang="en-US" sz="1000" dirty="0">
                <a:solidFill>
                  <a:schemeClr val="bg2">
                    <a:lumMod val="50000"/>
                  </a:schemeClr>
                </a:solidFill>
              </a:rPr>
              <a:t>setting determines when a blob is ready for reading. Stream Analytics supports Blob Boundary (the blob can be uploaded as a single piece or in blocks, but every block must be committed before the blob is read and can't be appended) and Block Boundary (blocks can be continuously added, and each block is individually readable and can be read as it's committed</a:t>
            </a:r>
            <a:r>
              <a:rPr lang="en-US" sz="1000" dirty="0" smtClean="0">
                <a:solidFill>
                  <a:schemeClr val="bg2">
                    <a:lumMod val="50000"/>
                  </a:schemeClr>
                </a:solidFill>
              </a:rPr>
              <a:t>).</a:t>
            </a:r>
          </a:p>
          <a:p>
            <a:r>
              <a:rPr lang="en-US" sz="1000" b="1" dirty="0" smtClean="0">
                <a:solidFill>
                  <a:schemeClr val="bg2">
                    <a:lumMod val="50000"/>
                  </a:schemeClr>
                </a:solidFill>
              </a:rPr>
              <a:t>Path Pattern: </a:t>
            </a:r>
            <a:r>
              <a:rPr lang="en-US" sz="1000" dirty="0" smtClean="0">
                <a:solidFill>
                  <a:schemeClr val="bg2">
                    <a:lumMod val="50000"/>
                  </a:schemeClr>
                </a:solidFill>
              </a:rPr>
              <a:t>The </a:t>
            </a:r>
            <a:r>
              <a:rPr lang="en-US" sz="1000" dirty="0">
                <a:solidFill>
                  <a:schemeClr val="bg2">
                    <a:lumMod val="50000"/>
                  </a:schemeClr>
                </a:solidFill>
              </a:rPr>
              <a:t>file path used to locate your blobs within the specified container.</a:t>
            </a:r>
            <a:br>
              <a:rPr lang="en-US" sz="1000" dirty="0">
                <a:solidFill>
                  <a:schemeClr val="bg2">
                    <a:lumMod val="50000"/>
                  </a:schemeClr>
                </a:solidFill>
              </a:rPr>
            </a:br>
            <a:r>
              <a:rPr lang="en-US" sz="1000" dirty="0">
                <a:solidFill>
                  <a:schemeClr val="bg2">
                    <a:lumMod val="50000"/>
                  </a:schemeClr>
                </a:solidFill>
              </a:rPr>
              <a:t>Within the path, you may choose to specify one or more instances of the following 3 variables:</a:t>
            </a:r>
            <a:br>
              <a:rPr lang="en-US" sz="1000" dirty="0">
                <a:solidFill>
                  <a:schemeClr val="bg2">
                    <a:lumMod val="50000"/>
                  </a:schemeClr>
                </a:solidFill>
              </a:rPr>
            </a:br>
            <a:r>
              <a:rPr lang="en-US" sz="1000" dirty="0">
                <a:solidFill>
                  <a:schemeClr val="bg2">
                    <a:lumMod val="50000"/>
                  </a:schemeClr>
                </a:solidFill>
              </a:rPr>
              <a:t>{date</a:t>
            </a:r>
            <a:r>
              <a:rPr lang="en-US" sz="1000" dirty="0" smtClean="0">
                <a:solidFill>
                  <a:schemeClr val="bg2">
                    <a:lumMod val="50000"/>
                  </a:schemeClr>
                </a:solidFill>
              </a:rPr>
              <a:t>}, {</a:t>
            </a:r>
            <a:r>
              <a:rPr lang="en-US" sz="1000" dirty="0">
                <a:solidFill>
                  <a:schemeClr val="bg2">
                    <a:lumMod val="50000"/>
                  </a:schemeClr>
                </a:solidFill>
              </a:rPr>
              <a:t>time</a:t>
            </a:r>
            <a:r>
              <a:rPr lang="en-US" sz="1000" dirty="0" smtClean="0">
                <a:solidFill>
                  <a:schemeClr val="bg2">
                    <a:lumMod val="50000"/>
                  </a:schemeClr>
                </a:solidFill>
              </a:rPr>
              <a:t>}, {</a:t>
            </a:r>
            <a:r>
              <a:rPr lang="en-US" sz="1000" dirty="0">
                <a:solidFill>
                  <a:schemeClr val="bg2">
                    <a:lumMod val="50000"/>
                  </a:schemeClr>
                </a:solidFill>
              </a:rPr>
              <a:t>partition</a:t>
            </a:r>
            <a:r>
              <a:rPr lang="en-US" sz="1000" dirty="0" smtClean="0">
                <a:solidFill>
                  <a:schemeClr val="bg2">
                    <a:lumMod val="50000"/>
                  </a:schemeClr>
                </a:solidFill>
              </a:rPr>
              <a:t>}.</a:t>
            </a:r>
            <a:r>
              <a:rPr lang="en-US" sz="1000" dirty="0">
                <a:solidFill>
                  <a:schemeClr val="bg2">
                    <a:lumMod val="50000"/>
                  </a:schemeClr>
                </a:solidFill>
              </a:rPr>
              <a:t/>
            </a:r>
            <a:br>
              <a:rPr lang="en-US" sz="1000" dirty="0">
                <a:solidFill>
                  <a:schemeClr val="bg2">
                    <a:lumMod val="50000"/>
                  </a:schemeClr>
                </a:solidFill>
              </a:rPr>
            </a:br>
            <a:r>
              <a:rPr lang="en-US" sz="1000" dirty="0">
                <a:solidFill>
                  <a:schemeClr val="bg2">
                    <a:lumMod val="50000"/>
                  </a:schemeClr>
                </a:solidFill>
              </a:rPr>
              <a:t>Ex </a:t>
            </a:r>
            <a:r>
              <a:rPr lang="en-US" sz="1000" dirty="0" smtClean="0">
                <a:solidFill>
                  <a:schemeClr val="bg2">
                    <a:lumMod val="50000"/>
                  </a:schemeClr>
                </a:solidFill>
              </a:rPr>
              <a:t>1: cluster1/logs</a:t>
            </a:r>
            <a:r>
              <a:rPr lang="en-US" sz="1000" dirty="0">
                <a:solidFill>
                  <a:schemeClr val="bg2">
                    <a:lumMod val="50000"/>
                  </a:schemeClr>
                </a:solidFill>
              </a:rPr>
              <a:t>/{date}/{time}/{</a:t>
            </a:r>
            <a:r>
              <a:rPr lang="en-US" sz="1000" dirty="0" smtClean="0">
                <a:solidFill>
                  <a:schemeClr val="bg2">
                    <a:lumMod val="50000"/>
                  </a:schemeClr>
                </a:solidFill>
              </a:rPr>
              <a:t>partition} or Ex 2: cluster1/logs</a:t>
            </a:r>
            <a:r>
              <a:rPr lang="en-US" sz="1000" dirty="0">
                <a:solidFill>
                  <a:schemeClr val="bg2">
                    <a:lumMod val="50000"/>
                  </a:schemeClr>
                </a:solidFill>
              </a:rPr>
              <a:t>/{date</a:t>
            </a:r>
            <a:r>
              <a:rPr lang="en-US" sz="1000" dirty="0" smtClean="0">
                <a:solidFill>
                  <a:schemeClr val="bg2">
                    <a:lumMod val="50000"/>
                  </a:schemeClr>
                </a:solidFill>
              </a:rPr>
              <a:t>}</a:t>
            </a:r>
          </a:p>
          <a:p>
            <a:r>
              <a:rPr lang="en-US" sz="1000" dirty="0" smtClean="0">
                <a:solidFill>
                  <a:schemeClr val="bg2">
                    <a:lumMod val="50000"/>
                  </a:schemeClr>
                </a:solidFill>
              </a:rPr>
              <a:t>You can test whether you entered the correct information by </a:t>
            </a:r>
            <a:r>
              <a:rPr lang="en-US" sz="1000" b="1" dirty="0" smtClean="0">
                <a:solidFill>
                  <a:schemeClr val="bg2">
                    <a:lumMod val="50000"/>
                  </a:schemeClr>
                </a:solidFill>
              </a:rPr>
              <a:t>testing for connectivity</a:t>
            </a:r>
          </a:p>
          <a:p>
            <a:r>
              <a:rPr lang="en-US" sz="1000" dirty="0" smtClean="0">
                <a:solidFill>
                  <a:schemeClr val="bg2">
                    <a:lumMod val="50000"/>
                  </a:schemeClr>
                </a:solidFill>
              </a:rPr>
              <a:t>Every data </a:t>
            </a:r>
            <a:r>
              <a:rPr lang="en-US" sz="1000" dirty="0">
                <a:solidFill>
                  <a:schemeClr val="bg2">
                    <a:lumMod val="50000"/>
                  </a:schemeClr>
                </a:solidFill>
              </a:rPr>
              <a:t>s</a:t>
            </a:r>
            <a:r>
              <a:rPr lang="en-US" sz="1000" dirty="0" smtClean="0">
                <a:solidFill>
                  <a:schemeClr val="bg2">
                    <a:lumMod val="50000"/>
                  </a:schemeClr>
                </a:solidFill>
              </a:rPr>
              <a:t>treams must have a name (</a:t>
            </a:r>
            <a:r>
              <a:rPr lang="en-US" sz="1000" b="1" dirty="0" smtClean="0">
                <a:solidFill>
                  <a:schemeClr val="bg2">
                    <a:lumMod val="50000"/>
                  </a:schemeClr>
                </a:solidFill>
              </a:rPr>
              <a:t>Input Alias</a:t>
            </a:r>
            <a:r>
              <a:rPr lang="en-US" sz="1000" dirty="0" smtClean="0">
                <a:solidFill>
                  <a:schemeClr val="bg2">
                    <a:lumMod val="50000"/>
                  </a:schemeClr>
                </a:solidFill>
              </a:rPr>
              <a:t>). You use this name in the query to refer to a specific data stream. [It is the name of the ‘table’ you select from; more on  this later]. </a:t>
            </a:r>
            <a:endParaRPr lang="en-US" sz="1000" dirty="0">
              <a:solidFill>
                <a:schemeClr val="bg2">
                  <a:lumMod val="50000"/>
                </a:schemeClr>
              </a:solidFill>
            </a:endParaRPr>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pPr>
                <a:defRPr/>
              </a:pPr>
              <a:t>23</a:t>
            </a:fld>
            <a:endParaRPr lang="en-US"/>
          </a:p>
        </p:txBody>
      </p:sp>
    </p:spTree>
    <p:extLst>
      <p:ext uri="{BB962C8B-B14F-4D97-AF65-F5344CB8AC3E}">
        <p14:creationId xmlns:p14="http://schemas.microsoft.com/office/powerpoint/2010/main" val="18323519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 Tit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4" y="2312126"/>
            <a:ext cx="11122924" cy="1933979"/>
          </a:xfrm>
          <a:prstGeom prst="rect">
            <a:avLst/>
          </a:prstGeom>
        </p:spPr>
        <p:txBody>
          <a:bodyPr anchor="ctr">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400" b="1" cap="none" baseline="0">
                <a:solidFill>
                  <a:schemeClr val="bg1">
                    <a:lumMod val="95000"/>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8" y="189731"/>
            <a:ext cx="2028214" cy="907550"/>
          </a:xfrm>
          <a:prstGeom prst="rect">
            <a:avLst/>
          </a:prstGeom>
        </p:spPr>
      </p:pic>
    </p:spTree>
    <p:extLst>
      <p:ext uri="{BB962C8B-B14F-4D97-AF65-F5344CB8AC3E}">
        <p14:creationId xmlns:p14="http://schemas.microsoft.com/office/powerpoint/2010/main" val="3522069566"/>
      </p:ext>
    </p:extLst>
  </p:cSld>
  <p:clrMapOvr>
    <a:masterClrMapping/>
  </p:clrMapOvr>
  <p:transition>
    <p:fade/>
  </p:transition>
  <p:timing>
    <p:tnLst>
      <p:par>
        <p:cTn id="1" dur="indefinite" restart="never" nodeType="tmRoot"/>
      </p:par>
    </p:tnLst>
  </p:timing>
  <p:hf hdr="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1419684"/>
          </a:xfrm>
          <a:prstGeom prst="rect">
            <a:avLst/>
          </a:prstGeom>
        </p:spPr>
        <p:txBody>
          <a:bodyPr>
            <a:spAutoFit/>
          </a:bodyPr>
          <a:lstStyle>
            <a:lvl1pPr>
              <a:defRPr lang="en-US" sz="2352"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574" indent="-236498">
              <a:defRPr lang="en-US" sz="2352"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069" indent="-336076">
              <a:defRPr lang="en-US" sz="2352"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0"/>
            </a:lvl4pPr>
            <a:lvl5pPr>
              <a:defRPr sz="1960"/>
            </a:lvl5pPr>
          </a:lstStyle>
          <a:p>
            <a:pPr marL="0" lvl="0" indent="0" algn="l" defTabSz="895974" rtl="0" eaLnBrk="1" latinLnBrk="0" hangingPunct="1">
              <a:spcBef>
                <a:spcPct val="20000"/>
              </a:spcBef>
              <a:spcAft>
                <a:spcPts val="800"/>
              </a:spcAft>
              <a:buFont typeface="Arial" pitchFamily="34" charset="0"/>
              <a:buNone/>
            </a:pPr>
            <a:r>
              <a:rPr lang="en-US" smtClean="0"/>
              <a:t>Click to edit Master text styles</a:t>
            </a:r>
          </a:p>
          <a:p>
            <a:pPr marL="0" lvl="1" indent="0" algn="l" defTabSz="895974" rtl="0" eaLnBrk="1" latinLnBrk="0" hangingPunct="1">
              <a:spcBef>
                <a:spcPct val="20000"/>
              </a:spcBef>
              <a:spcAft>
                <a:spcPts val="800"/>
              </a:spcAft>
              <a:buFont typeface="Arial" pitchFamily="34" charset="0"/>
              <a:buNone/>
            </a:pPr>
            <a:r>
              <a:rPr lang="en-US" smtClean="0"/>
              <a:t>Second level</a:t>
            </a:r>
          </a:p>
          <a:p>
            <a:pPr marL="0" lvl="2" indent="0" algn="l" defTabSz="895974"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a:xfrm>
            <a:off x="269170" y="289511"/>
            <a:ext cx="11652805" cy="89966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19539927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6249" y="1635896"/>
            <a:ext cx="8603408" cy="4931036"/>
          </a:xfrm>
          <a:prstGeom prst="rect">
            <a:avLst/>
          </a:prstGeom>
        </p:spPr>
        <p:txBody>
          <a:bodyPr wrap="square">
            <a:no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a:xfrm>
            <a:off x="269170" y="289511"/>
            <a:ext cx="11652805" cy="899665"/>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10" y="1635896"/>
            <a:ext cx="2688574" cy="4931036"/>
          </a:xfrm>
          <a:prstGeom prst="rect">
            <a:avLst/>
          </a:prstGeom>
        </p:spPr>
        <p:txBody>
          <a:bodyPr>
            <a:noAutofit/>
          </a:bodyPr>
          <a:lstStyle>
            <a:lvl1pPr marL="0" indent="0">
              <a:buNone/>
              <a:defRPr kumimoji="0" lang="en-US" sz="2352"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974"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2218606815"/>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a:xfrm>
            <a:off x="448096" y="6437742"/>
            <a:ext cx="3858602" cy="133860"/>
          </a:xfrm>
          <a:prstGeom prst="rect">
            <a:avLst/>
          </a:prstGeom>
        </p:spPr>
        <p:txBody>
          <a:bodyPr/>
          <a:lstStyle/>
          <a:p>
            <a:pPr>
              <a:defRPr/>
            </a:pPr>
            <a:endParaRPr lang="en-US"/>
          </a:p>
        </p:txBody>
      </p:sp>
      <p:sp>
        <p:nvSpPr>
          <p:cNvPr id="7" name="Slide Number Placeholder 6"/>
          <p:cNvSpPr>
            <a:spLocks noGrp="1"/>
          </p:cNvSpPr>
          <p:nvPr>
            <p:ph type="sldNum" sz="quarter" idx="11"/>
          </p:nvPr>
        </p:nvSpPr>
        <p:spPr>
          <a:xfrm>
            <a:off x="11364205" y="6437742"/>
            <a:ext cx="555452" cy="133860"/>
          </a:xfrm>
          <a:prstGeom prst="rect">
            <a:avLst/>
          </a:prstGeom>
        </p:spPr>
        <p:txBody>
          <a:bodyPr/>
          <a:lstStyle/>
          <a:p>
            <a:pPr>
              <a:defRPr/>
            </a:pPr>
            <a:fld id="{75FAD755-3BD0-2447-A9DF-109DAABEFD99}" type="slidenum">
              <a:rPr lang="en-US" smtClean="0"/>
              <a:pPr>
                <a:defRPr/>
              </a:pPr>
              <a:t>‹#›</a:t>
            </a:fld>
            <a:endParaRPr lang="en-US" dirty="0"/>
          </a:p>
        </p:txBody>
      </p:sp>
      <p:sp>
        <p:nvSpPr>
          <p:cNvPr id="3" name="Title 2"/>
          <p:cNvSpPr>
            <a:spLocks noGrp="1"/>
          </p:cNvSpPr>
          <p:nvPr>
            <p:ph type="title"/>
          </p:nvPr>
        </p:nvSpPr>
        <p:spPr>
          <a:xfrm>
            <a:off x="269170" y="289512"/>
            <a:ext cx="11652043" cy="89966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6622609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0" y="3775166"/>
            <a:ext cx="11354938"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8" y="189731"/>
            <a:ext cx="2028214" cy="907550"/>
          </a:xfrm>
          <a:prstGeom prst="rect">
            <a:avLst/>
          </a:prstGeom>
        </p:spPr>
      </p:pic>
      <p:sp>
        <p:nvSpPr>
          <p:cNvPr id="9" name="Subtitle 2"/>
          <p:cNvSpPr>
            <a:spLocks noGrp="1"/>
          </p:cNvSpPr>
          <p:nvPr>
            <p:ph type="subTitle" idx="1" hasCustomPrompt="1"/>
          </p:nvPr>
        </p:nvSpPr>
        <p:spPr>
          <a:xfrm>
            <a:off x="545910" y="2942705"/>
            <a:ext cx="11354938" cy="748146"/>
          </a:xfrm>
          <a:prstGeom prst="rect">
            <a:avLst/>
          </a:prstGeom>
        </p:spPr>
        <p:txBody>
          <a:bodyPr>
            <a:noAutofit/>
          </a:bodyPr>
          <a:lstStyle>
            <a:lvl1pPr marL="0" indent="0" algn="l">
              <a:lnSpc>
                <a:spcPct val="90000"/>
              </a:lnSpc>
              <a:spcBef>
                <a:spcPts val="0"/>
              </a:spcBef>
              <a:buNone/>
              <a:defRPr sz="2400" b="0" cap="none" baseline="0">
                <a:solidFill>
                  <a:schemeClr val="bg1">
                    <a:lumMod val="95000"/>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Azure Stream Analytics</a:t>
            </a:r>
            <a:br>
              <a:rPr lang="en-US" dirty="0" smtClean="0"/>
            </a:br>
            <a:endParaRPr lang="en-US" dirty="0"/>
          </a:p>
        </p:txBody>
      </p:sp>
    </p:spTree>
    <p:extLst>
      <p:ext uri="{BB962C8B-B14F-4D97-AF65-F5344CB8AC3E}">
        <p14:creationId xmlns:p14="http://schemas.microsoft.com/office/powerpoint/2010/main" val="1081823264"/>
      </p:ext>
    </p:extLst>
  </p:cSld>
  <p:clrMapOvr>
    <a:masterClrMapping/>
  </p:clrMapOvr>
  <p:transition>
    <p:fade/>
  </p:transition>
  <p:timing>
    <p:tnLst>
      <p:par>
        <p:cTn id="1" dur="indefinite" restart="never" nodeType="tmRoot"/>
      </p:par>
    </p:tnLst>
  </p:timing>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406" y="1645920"/>
            <a:ext cx="10775031" cy="4640580"/>
          </a:xfrm>
          <a:prstGeom prst="rect">
            <a:avLst/>
          </a:prstGeom>
        </p:spPr>
        <p:txBody>
          <a:bodyPr/>
          <a:lstStyle>
            <a:lvl1pPr>
              <a:defRPr>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2756" y="157942"/>
            <a:ext cx="11722682" cy="1205345"/>
          </a:xfrm>
          <a:prstGeom prst="rect">
            <a:avLst/>
          </a:prstGeom>
        </p:spPr>
        <p:txBody>
          <a:bodyPr/>
          <a:lstStyle>
            <a:lvl1pPr>
              <a:defRPr lang="en-US" dirty="0"/>
            </a:lvl1pPr>
          </a:lstStyle>
          <a:p>
            <a:pPr lvl="0"/>
            <a:r>
              <a:rPr lang="en-US" dirty="0" smtClean="0"/>
              <a:t>Click to edit Code Sample style</a:t>
            </a:r>
            <a:endParaRPr lang="en-US" dirty="0"/>
          </a:p>
        </p:txBody>
      </p:sp>
    </p:spTree>
    <p:extLst>
      <p:ext uri="{BB962C8B-B14F-4D97-AF65-F5344CB8AC3E}">
        <p14:creationId xmlns:p14="http://schemas.microsoft.com/office/powerpoint/2010/main" val="216036746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2"/>
            <a:ext cx="11722682" cy="1205345"/>
          </a:xfrm>
          <a:prstGeom prst="rect">
            <a:avLst/>
          </a:prstGeom>
        </p:spPr>
        <p:txBody>
          <a:bodyPr/>
          <a:lstStyle>
            <a:lvl1pPr>
              <a:defRPr lang="en-US" dirty="0"/>
            </a:lvl1pPr>
          </a:lstStyle>
          <a:p>
            <a:pPr lvl="0"/>
            <a:r>
              <a:rPr lang="en-US" dirty="0" smtClean="0"/>
              <a:t>Click to edit Master title style</a:t>
            </a:r>
            <a:endParaRPr lang="en-US" dirty="0"/>
          </a:p>
        </p:txBody>
      </p:sp>
      <p:sp>
        <p:nvSpPr>
          <p:cNvPr id="4" name="Content Placeholder 3"/>
          <p:cNvSpPr>
            <a:spLocks noGrp="1"/>
          </p:cNvSpPr>
          <p:nvPr>
            <p:ph sz="quarter" idx="10"/>
          </p:nvPr>
        </p:nvSpPr>
        <p:spPr>
          <a:xfrm>
            <a:off x="436563" y="1487488"/>
            <a:ext cx="11533187" cy="5159375"/>
          </a:xfrm>
          <a:prstGeom prst="rect">
            <a:avLst/>
          </a:prstGeom>
        </p:spPr>
        <p:txBody>
          <a:bodyPr/>
          <a:lstStyle>
            <a:lvl1pPr marL="0" indent="0">
              <a:lnSpc>
                <a:spcPct val="100000"/>
              </a:lnSpc>
              <a:spcBef>
                <a:spcPts val="1800"/>
              </a:spcBef>
              <a:buClr>
                <a:schemeClr val="accent1"/>
              </a:buClr>
              <a:buSzPct val="100000"/>
              <a:buFont typeface="Arial" pitchFamily="34" charset="0"/>
              <a:buNone/>
              <a:defRPr sz="3200">
                <a:solidFill>
                  <a:schemeClr val="accent1">
                    <a:alpha val="99000"/>
                  </a:schemeClr>
                </a:solidFill>
                <a:latin typeface="Segoe UI Light" panose="020B0502040204020203" pitchFamily="34" charset="0"/>
                <a:cs typeface="Segoe UI Light" panose="020B0502040204020203" pitchFamily="34" charset="0"/>
              </a:defRPr>
            </a:lvl1pPr>
            <a:lvl2pPr marL="463550" indent="0">
              <a:lnSpc>
                <a:spcPct val="100000"/>
              </a:lnSpc>
              <a:spcBef>
                <a:spcPts val="400"/>
              </a:spcBef>
              <a:spcAft>
                <a:spcPts val="400"/>
              </a:spcAft>
              <a:buClr>
                <a:schemeClr val="tx1">
                  <a:lumMod val="75000"/>
                  <a:lumOff val="25000"/>
                </a:schemeClr>
              </a:buClr>
              <a:buSzPct val="85000"/>
              <a:buFont typeface="Segoe UI" pitchFamily="34" charset="0"/>
              <a:buNone/>
              <a:defRPr sz="2800">
                <a:latin typeface="Segoe UI Light" panose="020B0502040204020203" pitchFamily="34" charset="0"/>
                <a:cs typeface="Segoe UI Light" panose="020B0502040204020203" pitchFamily="34" charset="0"/>
              </a:defRPr>
            </a:lvl2pPr>
            <a:lvl3pPr marL="855663" indent="0">
              <a:lnSpc>
                <a:spcPct val="100000"/>
              </a:lnSpc>
              <a:spcBef>
                <a:spcPts val="200"/>
              </a:spcBef>
              <a:spcAft>
                <a:spcPts val="200"/>
              </a:spcAft>
              <a:buClr>
                <a:schemeClr val="tx1">
                  <a:lumMod val="75000"/>
                  <a:lumOff val="25000"/>
                </a:schemeClr>
              </a:buClr>
              <a:buSzPct val="85000"/>
              <a:buFont typeface="Courier New" pitchFamily="49" charset="0"/>
              <a:buNone/>
              <a:defRPr sz="1800">
                <a:latin typeface="Segoe UI Light" panose="020B0502040204020203" pitchFamily="34" charset="0"/>
                <a:cs typeface="Segoe UI Light" panose="020B0502040204020203" pitchFamily="34" charset="0"/>
              </a:defRPr>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67759298"/>
      </p:ext>
    </p:extLst>
  </p:cSld>
  <p:clrMapOvr>
    <a:masterClrMapping/>
  </p:clrMapOvr>
  <p:transition>
    <p:fade/>
  </p:transition>
  <p:timing>
    <p:tnLst>
      <p:par>
        <p:cTn id="1" dur="indefinite" restart="never" nodeType="tmRoot"/>
      </p:par>
    </p:tnLst>
  </p:timing>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612011"/>
      </p:ext>
    </p:extLst>
  </p:cSld>
  <p:clrMapOvr>
    <a:masterClrMapping/>
  </p:clrMapOvr>
  <p:transition>
    <p:fade/>
  </p:transition>
  <p:timing>
    <p:tnLst>
      <p:par>
        <p:cTn id="1" dur="indefinite" restart="never" nodeType="tmRoot"/>
      </p:par>
    </p:tnLst>
  </p:timing>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363"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1"/>
            <a:ext cx="10720676" cy="1383983"/>
          </a:xfrm>
          <a:prstGeom prst="rect">
            <a:avLst/>
          </a:prstGeom>
        </p:spPr>
        <p:txBody>
          <a:bodyPr anchor="ctr"/>
          <a:lstStyle>
            <a:lvl1pPr algn="l">
              <a:defRPr sz="7200" baseline="0">
                <a:solidFill>
                  <a:schemeClr val="bg1">
                    <a:alpha val="99000"/>
                  </a:schemeClr>
                </a:solidFill>
                <a:latin typeface="Segoe UI Light" panose="020B0502040204020203" pitchFamily="34" charset="0"/>
                <a:cs typeface="Segoe UI Light" panose="020B0502040204020203" pitchFamily="34" charset="0"/>
              </a:defRPr>
            </a:lvl1pPr>
            <a:lvl2pPr>
              <a:defRPr sz="6000">
                <a:solidFill>
                  <a:schemeClr val="bg1">
                    <a:alpha val="99000"/>
                  </a:schemeClr>
                </a:solidFill>
                <a:latin typeface="+mj-lt"/>
              </a:defRPr>
            </a:lvl2pPr>
            <a:lvl3pPr>
              <a:defRPr sz="6000">
                <a:solidFill>
                  <a:schemeClr val="bg1">
                    <a:alpha val="99000"/>
                  </a:schemeClr>
                </a:solidFill>
                <a:latin typeface="+mj-lt"/>
              </a:defRPr>
            </a:lvl3pPr>
            <a:lvl4pPr>
              <a:defRPr sz="6000">
                <a:solidFill>
                  <a:schemeClr val="bg1">
                    <a:alpha val="99000"/>
                  </a:schemeClr>
                </a:solidFill>
                <a:latin typeface="+mj-lt"/>
              </a:defRPr>
            </a:lvl4pPr>
            <a:lvl5pPr>
              <a:defRPr sz="6000">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67542299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icrosoft Slide">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1" y="2922745"/>
            <a:ext cx="5767719" cy="2350013"/>
          </a:xfrm>
          <a:prstGeom prst="rect">
            <a:avLst/>
          </a:prstGeom>
        </p:spPr>
      </p:pic>
      <p:sp>
        <p:nvSpPr>
          <p:cNvPr id="9"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5862898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6497369"/>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1825115"/>
          </a:xfrm>
          <a:prstGeom prst="rect">
            <a:avLst/>
          </a:prstGeo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a:xfrm>
            <a:off x="269170" y="289511"/>
            <a:ext cx="11652805" cy="89966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38033944"/>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
        <p:nvSpPr>
          <p:cNvPr id="3" name="Text Placeholder 6"/>
          <p:cNvSpPr txBox="1">
            <a:spLocks/>
          </p:cNvSpPr>
          <p:nvPr userDrawn="1"/>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Tree>
    <p:extLst>
      <p:ext uri="{BB962C8B-B14F-4D97-AF65-F5344CB8AC3E}">
        <p14:creationId xmlns:p14="http://schemas.microsoft.com/office/powerpoint/2010/main" val="350949291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50" r:id="rId3"/>
    <p:sldLayoutId id="2147483852" r:id="rId4"/>
    <p:sldLayoutId id="2147483853" r:id="rId5"/>
    <p:sldLayoutId id="2147483857" r:id="rId6"/>
    <p:sldLayoutId id="2147483858" r:id="rId7"/>
    <p:sldLayoutId id="2147483859" r:id="rId8"/>
    <p:sldLayoutId id="2147483860" r:id="rId9"/>
    <p:sldLayoutId id="2147483862" r:id="rId10"/>
    <p:sldLayoutId id="2147483864" r:id="rId11"/>
    <p:sldLayoutId id="2147483868" r:id="rId12"/>
  </p:sldLayoutIdLst>
  <p:transition>
    <p:fade/>
  </p:transition>
  <p:timing>
    <p:tnLst>
      <p:par>
        <p:cTn id="1" dur="indefinite" restart="never" nodeType="tmRoot"/>
      </p:par>
    </p:tnLst>
  </p:timing>
  <p:hf hdr="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hyperlink" Target="https://avro.apache.org/docs/1.7.7/spec.html"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9.jpeg"/></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Azure Stream Analytics</a:t>
            </a:r>
            <a:br>
              <a:rPr lang="en-US" dirty="0" smtClean="0"/>
            </a:br>
            <a:r>
              <a:rPr lang="en-US" sz="3200" dirty="0" smtClean="0"/>
              <a:t>August, 2015</a:t>
            </a:r>
            <a:endParaRPr lang="en-US" dirty="0"/>
          </a:p>
        </p:txBody>
      </p:sp>
      <p:sp>
        <p:nvSpPr>
          <p:cNvPr id="5" name="Subtitle 4"/>
          <p:cNvSpPr>
            <a:spLocks noGrp="1"/>
          </p:cNvSpPr>
          <p:nvPr>
            <p:ph type="subTitle" idx="1"/>
          </p:nvPr>
        </p:nvSpPr>
        <p:spPr/>
        <p:txBody>
          <a:bodyPr/>
          <a:lstStyle/>
          <a:p>
            <a:r>
              <a:rPr lang="en-US" sz="3200" dirty="0" smtClean="0"/>
              <a:t>Marco Parenzan</a:t>
            </a:r>
          </a:p>
        </p:txBody>
      </p:sp>
    </p:spTree>
    <p:extLst>
      <p:ext uri="{BB962C8B-B14F-4D97-AF65-F5344CB8AC3E}">
        <p14:creationId xmlns:p14="http://schemas.microsoft.com/office/powerpoint/2010/main" val="1125571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Applicare</a:t>
            </a:r>
            <a:r>
              <a:rPr lang="en-US" dirty="0" smtClean="0"/>
              <a:t> </a:t>
            </a:r>
            <a:r>
              <a:rPr lang="en-US" dirty="0" err="1" smtClean="0"/>
              <a:t>i</a:t>
            </a:r>
            <a:r>
              <a:rPr lang="en-US" dirty="0" smtClean="0"/>
              <a:t> </a:t>
            </a:r>
            <a:r>
              <a:rPr lang="en-US" dirty="0" err="1" smtClean="0"/>
              <a:t>principi</a:t>
            </a:r>
            <a:r>
              <a:rPr lang="en-US" dirty="0" smtClean="0"/>
              <a:t> Cloud</a:t>
            </a:r>
            <a:endParaRPr lang="en-US" dirty="0"/>
          </a:p>
        </p:txBody>
      </p:sp>
      <p:sp>
        <p:nvSpPr>
          <p:cNvPr id="2" name="Text Placeholder 1"/>
          <p:cNvSpPr>
            <a:spLocks noGrp="1"/>
          </p:cNvSpPr>
          <p:nvPr>
            <p:ph sz="quarter" idx="10"/>
          </p:nvPr>
        </p:nvSpPr>
        <p:spPr/>
        <p:txBody>
          <a:bodyPr/>
          <a:lstStyle/>
          <a:p>
            <a:pPr marL="0" indent="0">
              <a:buNone/>
            </a:pPr>
            <a:r>
              <a:rPr lang="en-US" dirty="0" err="1" smtClean="0"/>
              <a:t>Focalizzarsi</a:t>
            </a:r>
            <a:r>
              <a:rPr lang="en-US" dirty="0" smtClean="0"/>
              <a:t> </a:t>
            </a:r>
            <a:r>
              <a:rPr lang="en-US" dirty="0" err="1" smtClean="0"/>
              <a:t>sullo</a:t>
            </a:r>
            <a:r>
              <a:rPr lang="en-US" dirty="0" smtClean="0"/>
              <a:t> </a:t>
            </a:r>
            <a:r>
              <a:rPr lang="en-US" dirty="0" err="1" smtClean="0"/>
              <a:t>sviluppo</a:t>
            </a:r>
            <a:r>
              <a:rPr lang="en-US" dirty="0" smtClean="0"/>
              <a:t> </a:t>
            </a:r>
            <a:r>
              <a:rPr lang="en-US" dirty="0" err="1" smtClean="0"/>
              <a:t>della</a:t>
            </a:r>
            <a:r>
              <a:rPr lang="en-US" dirty="0" smtClean="0"/>
              <a:t> </a:t>
            </a:r>
            <a:r>
              <a:rPr lang="en-US" dirty="0" err="1" smtClean="0"/>
              <a:t>soluzione</a:t>
            </a:r>
            <a:r>
              <a:rPr lang="en-US" dirty="0" smtClean="0"/>
              <a:t> (PAAS o SAAS)</a:t>
            </a:r>
          </a:p>
          <a:p>
            <a:pPr lvl="1"/>
            <a:r>
              <a:rPr lang="en-US" dirty="0" smtClean="0"/>
              <a:t>Senza dover </a:t>
            </a:r>
            <a:r>
              <a:rPr lang="en-US" dirty="0" err="1" smtClean="0"/>
              <a:t>gestire</a:t>
            </a:r>
            <a:r>
              <a:rPr lang="en-US" dirty="0" smtClean="0"/>
              <a:t> software o </a:t>
            </a:r>
            <a:r>
              <a:rPr lang="en-US" dirty="0" err="1" smtClean="0"/>
              <a:t>infrastruttura</a:t>
            </a:r>
            <a:endParaRPr lang="en-US" dirty="0" smtClean="0"/>
          </a:p>
          <a:p>
            <a:pPr marL="465138" lvl="1" indent="0">
              <a:buNone/>
            </a:pPr>
            <a:r>
              <a:rPr lang="en-US" dirty="0" smtClean="0"/>
              <a:t>No </a:t>
            </a:r>
            <a:r>
              <a:rPr lang="en-US" dirty="0" err="1" smtClean="0"/>
              <a:t>costi</a:t>
            </a:r>
            <a:r>
              <a:rPr lang="en-US" dirty="0" smtClean="0"/>
              <a:t> </a:t>
            </a:r>
            <a:r>
              <a:rPr lang="en-US" dirty="0" err="1" smtClean="0"/>
              <a:t>legati</a:t>
            </a:r>
            <a:r>
              <a:rPr lang="en-US" dirty="0" smtClean="0"/>
              <a:t> al setup </a:t>
            </a:r>
            <a:r>
              <a:rPr lang="en-US" dirty="0" err="1" smtClean="0"/>
              <a:t>della</a:t>
            </a:r>
            <a:r>
              <a:rPr lang="en-US" dirty="0" smtClean="0"/>
              <a:t> </a:t>
            </a:r>
            <a:r>
              <a:rPr lang="en-US" dirty="0" err="1" smtClean="0"/>
              <a:t>soluzione</a:t>
            </a:r>
            <a:r>
              <a:rPr lang="en-US" dirty="0" smtClean="0"/>
              <a:t>, </a:t>
            </a:r>
            <a:r>
              <a:rPr lang="en-US" dirty="0" err="1" smtClean="0"/>
              <a:t>dell’installazione</a:t>
            </a:r>
            <a:r>
              <a:rPr lang="en-US" dirty="0" smtClean="0"/>
              <a:t>, </a:t>
            </a:r>
            <a:r>
              <a:rPr lang="en-US" dirty="0" err="1" smtClean="0"/>
              <a:t>dell’acquisizione</a:t>
            </a:r>
            <a:r>
              <a:rPr lang="en-US" dirty="0" smtClean="0"/>
              <a:t> </a:t>
            </a:r>
            <a:r>
              <a:rPr lang="en-US" dirty="0" err="1" smtClean="0"/>
              <a:t>dell’hardware</a:t>
            </a:r>
            <a:endParaRPr lang="en-US" dirty="0"/>
          </a:p>
          <a:p>
            <a:pPr marL="0" indent="0">
              <a:buNone/>
            </a:pPr>
            <a:r>
              <a:rPr lang="en-US" dirty="0" err="1" smtClean="0"/>
              <a:t>Elasticità</a:t>
            </a:r>
            <a:r>
              <a:rPr lang="en-US" dirty="0" smtClean="0"/>
              <a:t> </a:t>
            </a:r>
            <a:r>
              <a:rPr lang="en-US" dirty="0" err="1" smtClean="0"/>
              <a:t>nell’uso</a:t>
            </a:r>
            <a:r>
              <a:rPr lang="en-US" dirty="0" smtClean="0"/>
              <a:t> </a:t>
            </a:r>
            <a:r>
              <a:rPr lang="en-US" dirty="0" err="1" smtClean="0"/>
              <a:t>delle</a:t>
            </a:r>
            <a:r>
              <a:rPr lang="en-US" dirty="0" smtClean="0"/>
              <a:t> </a:t>
            </a:r>
            <a:r>
              <a:rPr lang="en-US" dirty="0" err="1" smtClean="0"/>
              <a:t>risorse</a:t>
            </a:r>
            <a:r>
              <a:rPr lang="en-US" dirty="0" smtClean="0"/>
              <a:t>, allocate e </a:t>
            </a:r>
            <a:r>
              <a:rPr lang="en-US" dirty="0" err="1" smtClean="0"/>
              <a:t>pagate</a:t>
            </a:r>
            <a:r>
              <a:rPr lang="en-US" dirty="0" smtClean="0"/>
              <a:t> per </a:t>
            </a:r>
            <a:r>
              <a:rPr lang="en-US" dirty="0" err="1" smtClean="0"/>
              <a:t>quanto</a:t>
            </a:r>
            <a:r>
              <a:rPr lang="en-US" dirty="0" smtClean="0"/>
              <a:t> </a:t>
            </a:r>
            <a:r>
              <a:rPr lang="en-US" dirty="0" err="1" smtClean="0"/>
              <a:t>richiesto</a:t>
            </a:r>
            <a:endParaRPr lang="en-US" dirty="0" smtClean="0"/>
          </a:p>
          <a:p>
            <a:pPr lvl="1"/>
            <a:r>
              <a:rPr lang="en-US" dirty="0" err="1" smtClean="0"/>
              <a:t>Scalare</a:t>
            </a:r>
            <a:r>
              <a:rPr lang="en-US" dirty="0" smtClean="0"/>
              <a:t> un </a:t>
            </a:r>
            <a:r>
              <a:rPr lang="en-US" dirty="0" err="1" smtClean="0"/>
              <a:t>qualsiasi</a:t>
            </a:r>
            <a:r>
              <a:rPr lang="en-US" dirty="0" smtClean="0"/>
              <a:t> volume di </a:t>
            </a:r>
            <a:r>
              <a:rPr lang="en-US" dirty="0" err="1" smtClean="0"/>
              <a:t>dati</a:t>
            </a:r>
            <a:r>
              <a:rPr lang="en-US" dirty="0" smtClean="0"/>
              <a:t>, </a:t>
            </a:r>
            <a:r>
              <a:rPr lang="en-US" dirty="0" err="1" smtClean="0"/>
              <a:t>raggiungendo</a:t>
            </a:r>
            <a:r>
              <a:rPr lang="en-US" dirty="0" smtClean="0"/>
              <a:t> </a:t>
            </a:r>
            <a:r>
              <a:rPr lang="en-US" dirty="0" err="1" smtClean="0"/>
              <a:t>nel</a:t>
            </a:r>
            <a:r>
              <a:rPr lang="en-US" dirty="0" smtClean="0"/>
              <a:t> </a:t>
            </a:r>
            <a:r>
              <a:rPr lang="en-US" dirty="0" err="1" smtClean="0"/>
              <a:t>contempo</a:t>
            </a:r>
            <a:r>
              <a:rPr lang="en-US" dirty="0" smtClean="0"/>
              <a:t> </a:t>
            </a:r>
            <a:r>
              <a:rPr lang="en-US" dirty="0" err="1" smtClean="0"/>
              <a:t>alta</a:t>
            </a:r>
            <a:r>
              <a:rPr lang="en-US" dirty="0" smtClean="0"/>
              <a:t> </a:t>
            </a:r>
            <a:r>
              <a:rPr lang="en-US" dirty="0" err="1" smtClean="0"/>
              <a:t>capagità</a:t>
            </a:r>
            <a:r>
              <a:rPr lang="en-US" dirty="0" smtClean="0"/>
              <a:t> di </a:t>
            </a:r>
            <a:r>
              <a:rPr lang="en-US" dirty="0" err="1" smtClean="0"/>
              <a:t>elaborazione</a:t>
            </a:r>
            <a:r>
              <a:rPr lang="en-US" dirty="0" smtClean="0"/>
              <a:t>, </a:t>
            </a:r>
            <a:r>
              <a:rPr lang="en-US" dirty="0" err="1" smtClean="0"/>
              <a:t>bassa</a:t>
            </a:r>
            <a:r>
              <a:rPr lang="en-US" dirty="0" smtClean="0"/>
              <a:t> </a:t>
            </a:r>
            <a:r>
              <a:rPr lang="en-US" dirty="0" err="1" smtClean="0"/>
              <a:t>latenza</a:t>
            </a:r>
            <a:r>
              <a:rPr lang="en-US" dirty="0" smtClean="0"/>
              <a:t> e </a:t>
            </a:r>
            <a:r>
              <a:rPr lang="en-US" dirty="0" err="1" smtClean="0"/>
              <a:t>resilienza</a:t>
            </a:r>
            <a:r>
              <a:rPr lang="en-US" dirty="0" smtClean="0"/>
              <a:t> </a:t>
            </a:r>
            <a:r>
              <a:rPr lang="en-US" dirty="0" err="1" smtClean="0"/>
              <a:t>garantita</a:t>
            </a:r>
            <a:endParaRPr lang="en-US" dirty="0" smtClean="0"/>
          </a:p>
          <a:p>
            <a:pPr marL="0" indent="0">
              <a:buNone/>
            </a:pPr>
            <a:r>
              <a:rPr lang="en-US" dirty="0" err="1" smtClean="0"/>
              <a:t>Installazione</a:t>
            </a:r>
            <a:r>
              <a:rPr lang="en-US" dirty="0" smtClean="0"/>
              <a:t> </a:t>
            </a:r>
            <a:r>
              <a:rPr lang="en-US" dirty="0" err="1" smtClean="0"/>
              <a:t>ed</a:t>
            </a:r>
            <a:r>
              <a:rPr lang="en-US" dirty="0" smtClean="0"/>
              <a:t> </a:t>
            </a:r>
            <a:r>
              <a:rPr lang="en-US" dirty="0" err="1" smtClean="0"/>
              <a:t>avviamento</a:t>
            </a:r>
            <a:r>
              <a:rPr lang="en-US" dirty="0" smtClean="0"/>
              <a:t> </a:t>
            </a:r>
            <a:r>
              <a:rPr lang="en-US" dirty="0" err="1" smtClean="0"/>
              <a:t>nel</a:t>
            </a:r>
            <a:r>
              <a:rPr lang="en-US" dirty="0" smtClean="0"/>
              <a:t> </a:t>
            </a:r>
            <a:r>
              <a:rPr lang="en-US" dirty="0" err="1" smtClean="0"/>
              <a:t>giro</a:t>
            </a:r>
            <a:r>
              <a:rPr lang="en-US" dirty="0" smtClean="0"/>
              <a:t> di </a:t>
            </a:r>
            <a:r>
              <a:rPr lang="en-US" dirty="0" err="1" smtClean="0"/>
              <a:t>minuti</a:t>
            </a:r>
            <a:endParaRPr lang="en-US" dirty="0"/>
          </a:p>
        </p:txBody>
      </p:sp>
    </p:spTree>
    <p:extLst>
      <p:ext uri="{BB962C8B-B14F-4D97-AF65-F5344CB8AC3E}">
        <p14:creationId xmlns:p14="http://schemas.microsoft.com/office/powerpoint/2010/main" val="2049764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scenario</a:t>
            </a:r>
            <a:endParaRPr lang="en-US" dirty="0"/>
          </a:p>
        </p:txBody>
      </p:sp>
      <p:sp>
        <p:nvSpPr>
          <p:cNvPr id="6" name="Text Placeholder 5"/>
          <p:cNvSpPr>
            <a:spLocks noGrp="1"/>
          </p:cNvSpPr>
          <p:nvPr>
            <p:ph type="body" sz="quarter" idx="10"/>
          </p:nvPr>
        </p:nvSpPr>
        <p:spPr/>
        <p:txBody>
          <a:bodyPr/>
          <a:lstStyle/>
          <a:p>
            <a:endParaRPr lang="en-US"/>
          </a:p>
        </p:txBody>
      </p:sp>
      <p:sp>
        <p:nvSpPr>
          <p:cNvPr id="3" name="Slide Number Placeholder 2"/>
          <p:cNvSpPr>
            <a:spLocks noGrp="1"/>
          </p:cNvSpPr>
          <p:nvPr>
            <p:ph type="sldNum" sz="quarter" idx="4294967295"/>
          </p:nvPr>
        </p:nvSpPr>
        <p:spPr>
          <a:xfrm>
            <a:off x="11634788" y="6437313"/>
            <a:ext cx="554037" cy="134937"/>
          </a:xfrm>
          <a:prstGeom prst="rect">
            <a:avLst/>
          </a:prstGeom>
        </p:spPr>
        <p:txBody>
          <a:bodyPr/>
          <a:lstStyle/>
          <a:p>
            <a:pPr>
              <a:defRPr/>
            </a:pPr>
            <a:fld id="{75FAD755-3BD0-2447-A9DF-109DAABEFD99}" type="slidenum">
              <a:rPr lang="en-US" smtClean="0"/>
              <a:pPr>
                <a:defRPr/>
              </a:pPr>
              <a:t>11</a:t>
            </a:fld>
            <a:endParaRPr lang="en-US" dirty="0"/>
          </a:p>
        </p:txBody>
      </p:sp>
    </p:spTree>
    <p:extLst>
      <p:ext uri="{BB962C8B-B14F-4D97-AF65-F5344CB8AC3E}">
        <p14:creationId xmlns:p14="http://schemas.microsoft.com/office/powerpoint/2010/main" val="11200175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Scenario</a:t>
            </a:r>
            <a:endParaRPr lang="en-US" dirty="0"/>
          </a:p>
        </p:txBody>
      </p:sp>
      <p:sp>
        <p:nvSpPr>
          <p:cNvPr id="5" name="Content Placeholder 4"/>
          <p:cNvSpPr>
            <a:spLocks noGrp="1"/>
          </p:cNvSpPr>
          <p:nvPr>
            <p:ph sz="quarter" idx="10"/>
          </p:nvPr>
        </p:nvSpPr>
        <p:spPr/>
        <p:txBody>
          <a:bodyPr/>
          <a:lstStyle/>
          <a:p>
            <a:r>
              <a:rPr lang="en-US" dirty="0" smtClean="0"/>
              <a:t>API (Rest) </a:t>
            </a:r>
            <a:r>
              <a:rPr lang="en-US" dirty="0" err="1" smtClean="0"/>
              <a:t>distribuita</a:t>
            </a:r>
            <a:r>
              <a:rPr lang="en-US" dirty="0" smtClean="0"/>
              <a:t> </a:t>
            </a:r>
            <a:r>
              <a:rPr lang="en-US" dirty="0" err="1" smtClean="0"/>
              <a:t>su</a:t>
            </a:r>
            <a:r>
              <a:rPr lang="en-US" dirty="0" smtClean="0"/>
              <a:t> </a:t>
            </a:r>
            <a:r>
              <a:rPr lang="en-US" dirty="0" err="1" smtClean="0"/>
              <a:t>più</a:t>
            </a:r>
            <a:r>
              <a:rPr lang="en-US" dirty="0" smtClean="0"/>
              <a:t> </a:t>
            </a:r>
            <a:r>
              <a:rPr lang="en-US" dirty="0" err="1" smtClean="0"/>
              <a:t>regioni</a:t>
            </a:r>
            <a:r>
              <a:rPr lang="en-US" dirty="0" smtClean="0"/>
              <a:t> Azure</a:t>
            </a:r>
          </a:p>
          <a:p>
            <a:pPr lvl="1"/>
            <a:r>
              <a:rPr lang="en-US" dirty="0" err="1" smtClean="0"/>
              <a:t>Consumo</a:t>
            </a:r>
            <a:r>
              <a:rPr lang="en-US" dirty="0" smtClean="0"/>
              <a:t> di Risorse (CPU, storage, </a:t>
            </a:r>
            <a:r>
              <a:rPr lang="en-US" dirty="0" err="1" smtClean="0"/>
              <a:t>banda</a:t>
            </a:r>
            <a:r>
              <a:rPr lang="en-US" dirty="0" smtClean="0"/>
              <a:t>)</a:t>
            </a:r>
          </a:p>
          <a:p>
            <a:r>
              <a:rPr lang="en-US" dirty="0" err="1" smtClean="0"/>
              <a:t>Ogni</a:t>
            </a:r>
            <a:r>
              <a:rPr lang="en-US" dirty="0" smtClean="0"/>
              <a:t> </a:t>
            </a:r>
            <a:r>
              <a:rPr lang="en-US" dirty="0" err="1" smtClean="0"/>
              <a:t>chiamata</a:t>
            </a:r>
            <a:r>
              <a:rPr lang="en-US" dirty="0" smtClean="0"/>
              <a:t> </a:t>
            </a:r>
            <a:r>
              <a:rPr lang="en-US" dirty="0" err="1" smtClean="0"/>
              <a:t>viene</a:t>
            </a:r>
            <a:r>
              <a:rPr lang="en-US" dirty="0" smtClean="0"/>
              <a:t> </a:t>
            </a:r>
            <a:r>
              <a:rPr lang="en-US" dirty="0" err="1" smtClean="0"/>
              <a:t>tracciata</a:t>
            </a:r>
            <a:endParaRPr lang="en-US" dirty="0" smtClean="0"/>
          </a:p>
          <a:p>
            <a:pPr lvl="1"/>
            <a:r>
              <a:rPr lang="en-US" dirty="0" smtClean="0"/>
              <a:t>Con Event Hub o con un file di log</a:t>
            </a:r>
          </a:p>
          <a:p>
            <a:r>
              <a:rPr lang="en-US" dirty="0" smtClean="0"/>
              <a:t>Sistema </a:t>
            </a:r>
            <a:r>
              <a:rPr lang="en-US" dirty="0" err="1" smtClean="0"/>
              <a:t>che</a:t>
            </a:r>
            <a:r>
              <a:rPr lang="en-US" dirty="0" smtClean="0"/>
              <a:t> </a:t>
            </a:r>
            <a:r>
              <a:rPr lang="en-US" dirty="0" err="1" smtClean="0"/>
              <a:t>permetta</a:t>
            </a:r>
            <a:r>
              <a:rPr lang="en-US" dirty="0" smtClean="0"/>
              <a:t> di </a:t>
            </a:r>
            <a:r>
              <a:rPr lang="en-US" dirty="0" err="1" smtClean="0"/>
              <a:t>valutare</a:t>
            </a:r>
            <a:r>
              <a:rPr lang="en-US" dirty="0" smtClean="0"/>
              <a:t> come </a:t>
            </a:r>
            <a:r>
              <a:rPr lang="en-US" dirty="0" err="1" smtClean="0"/>
              <a:t>sta</a:t>
            </a:r>
            <a:r>
              <a:rPr lang="en-US" dirty="0" smtClean="0"/>
              <a:t> </a:t>
            </a:r>
            <a:r>
              <a:rPr lang="en-US" dirty="0" err="1" smtClean="0"/>
              <a:t>andando</a:t>
            </a:r>
            <a:r>
              <a:rPr lang="en-US" dirty="0" smtClean="0"/>
              <a:t> </a:t>
            </a:r>
            <a:r>
              <a:rPr lang="en-US" dirty="0" err="1" smtClean="0"/>
              <a:t>l’uso</a:t>
            </a:r>
            <a:r>
              <a:rPr lang="en-US" dirty="0" smtClean="0"/>
              <a:t> </a:t>
            </a:r>
            <a:r>
              <a:rPr lang="en-US" dirty="0" err="1" smtClean="0"/>
              <a:t>dell’API</a:t>
            </a:r>
            <a:endParaRPr lang="en-US" dirty="0" smtClean="0"/>
          </a:p>
          <a:p>
            <a:pPr lvl="1"/>
            <a:r>
              <a:rPr lang="en-US" dirty="0" err="1" smtClean="0"/>
              <a:t>Statistiche</a:t>
            </a:r>
            <a:r>
              <a:rPr lang="en-US" dirty="0" smtClean="0"/>
              <a:t> “in tempo </a:t>
            </a:r>
            <a:r>
              <a:rPr lang="en-US" dirty="0" err="1" smtClean="0"/>
              <a:t>reale</a:t>
            </a:r>
            <a:r>
              <a:rPr lang="en-US" dirty="0" smtClean="0"/>
              <a:t>”</a:t>
            </a:r>
          </a:p>
          <a:p>
            <a:endParaRPr lang="en-US" dirty="0"/>
          </a:p>
        </p:txBody>
      </p:sp>
    </p:spTree>
    <p:extLst>
      <p:ext uri="{BB962C8B-B14F-4D97-AF65-F5344CB8AC3E}">
        <p14:creationId xmlns:p14="http://schemas.microsoft.com/office/powerpoint/2010/main" val="3688397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Introduzione</a:t>
            </a:r>
            <a:r>
              <a:rPr lang="en-US" dirty="0" smtClean="0"/>
              <a:t> a Azure Stream Analytics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4411642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Cos’è</a:t>
            </a:r>
            <a:r>
              <a:rPr lang="en-US" dirty="0" smtClean="0"/>
              <a:t> Azure Stream Analytics?</a:t>
            </a:r>
            <a:endParaRPr lang="en-US" dirty="0"/>
          </a:p>
        </p:txBody>
      </p:sp>
      <p:sp>
        <p:nvSpPr>
          <p:cNvPr id="5" name="Text Placeholder 4"/>
          <p:cNvSpPr>
            <a:spLocks noGrp="1"/>
          </p:cNvSpPr>
          <p:nvPr>
            <p:ph sz="quarter" idx="10"/>
          </p:nvPr>
        </p:nvSpPr>
        <p:spPr/>
        <p:txBody>
          <a:bodyPr/>
          <a:lstStyle/>
          <a:p>
            <a:pPr marL="0" indent="0">
              <a:buNone/>
            </a:pPr>
            <a:r>
              <a:rPr lang="it-IT" dirty="0" smtClean="0"/>
              <a:t>Azure </a:t>
            </a:r>
            <a:r>
              <a:rPr lang="it-IT" dirty="0" err="1" smtClean="0"/>
              <a:t>Stream</a:t>
            </a:r>
            <a:r>
              <a:rPr lang="it-IT" dirty="0" smtClean="0"/>
              <a:t> Analytics è un conveniente motore di </a:t>
            </a:r>
            <a:r>
              <a:rPr lang="it-IT" dirty="0" err="1" smtClean="0"/>
              <a:t>analytics</a:t>
            </a:r>
            <a:r>
              <a:rPr lang="it-IT" dirty="0" smtClean="0"/>
              <a:t> nel Cloud</a:t>
            </a:r>
          </a:p>
          <a:p>
            <a:pPr marL="0" indent="0">
              <a:buNone/>
            </a:pPr>
            <a:r>
              <a:rPr lang="it-IT" dirty="0" smtClean="0"/>
              <a:t>Permette di descrivere le elaborazioni sui dati in una sintassi SQL-</a:t>
            </a:r>
            <a:r>
              <a:rPr lang="it-IT" dirty="0" err="1" smtClean="0"/>
              <a:t>like</a:t>
            </a:r>
            <a:endParaRPr lang="it-IT" dirty="0" smtClean="0"/>
          </a:p>
          <a:p>
            <a:pPr marL="0" indent="0">
              <a:buNone/>
            </a:pPr>
            <a:r>
              <a:rPr lang="it-IT" dirty="0" smtClean="0"/>
              <a:t>È uno strumento che si integra con gli Azure </a:t>
            </a:r>
            <a:r>
              <a:rPr lang="it-IT" dirty="0" err="1" smtClean="0"/>
              <a:t>Event</a:t>
            </a:r>
            <a:r>
              <a:rPr lang="it-IT" dirty="0" smtClean="0"/>
              <a:t> </a:t>
            </a:r>
            <a:r>
              <a:rPr lang="it-IT" dirty="0" err="1" smtClean="0"/>
              <a:t>Hubs</a:t>
            </a:r>
            <a:endParaRPr lang="it-IT" dirty="0"/>
          </a:p>
        </p:txBody>
      </p:sp>
    </p:spTree>
    <p:extLst>
      <p:ext uri="{BB962C8B-B14F-4D97-AF65-F5344CB8AC3E}">
        <p14:creationId xmlns:p14="http://schemas.microsoft.com/office/powerpoint/2010/main" val="1102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prstGeom prst="rect">
            <a:avLst/>
          </a:prstGeom>
        </p:spPr>
        <p:txBody>
          <a:bodyPr/>
          <a:lstStyle/>
          <a:p>
            <a:r>
              <a:rPr lang="en-US" sz="4312" dirty="0" err="1" smtClean="0">
                <a:cs typeface="Segoe UI Light" panose="020B0502040204020203" pitchFamily="34" charset="0"/>
              </a:rPr>
              <a:t>Modello</a:t>
            </a:r>
            <a:r>
              <a:rPr lang="en-US" sz="4312" dirty="0" smtClean="0">
                <a:cs typeface="Segoe UI Light" panose="020B0502040204020203" pitchFamily="34" charset="0"/>
              </a:rPr>
              <a:t> </a:t>
            </a:r>
            <a:r>
              <a:rPr lang="en-US" sz="4312" dirty="0" err="1" smtClean="0">
                <a:cs typeface="Segoe UI Light" panose="020B0502040204020203" pitchFamily="34" charset="0"/>
              </a:rPr>
              <a:t>canonico</a:t>
            </a:r>
            <a:r>
              <a:rPr lang="en-US" sz="4312" dirty="0" smtClean="0">
                <a:cs typeface="Segoe UI Light" panose="020B0502040204020203" pitchFamily="34" charset="0"/>
              </a:rPr>
              <a:t> per fare Stream Analytics</a:t>
            </a:r>
            <a:endParaRPr lang="en-US" sz="4312" dirty="0">
              <a:cs typeface="Segoe UI Light" panose="020B0502040204020203" pitchFamily="34" charset="0"/>
            </a:endParaRPr>
          </a:p>
        </p:txBody>
      </p:sp>
      <p:grpSp>
        <p:nvGrpSpPr>
          <p:cNvPr id="7" name="Group 6"/>
          <p:cNvGrpSpPr/>
          <p:nvPr/>
        </p:nvGrpSpPr>
        <p:grpSpPr>
          <a:xfrm>
            <a:off x="269099" y="1190077"/>
            <a:ext cx="11652043" cy="5625962"/>
            <a:chOff x="274638" y="1212850"/>
            <a:chExt cx="11888787" cy="5740269"/>
          </a:xfrm>
        </p:grpSpPr>
        <p:grpSp>
          <p:nvGrpSpPr>
            <p:cNvPr id="227" name="Group 226"/>
            <p:cNvGrpSpPr/>
            <p:nvPr/>
          </p:nvGrpSpPr>
          <p:grpSpPr>
            <a:xfrm>
              <a:off x="274638" y="1212850"/>
              <a:ext cx="11888787" cy="5740269"/>
              <a:chOff x="274638" y="1212850"/>
              <a:chExt cx="11888787" cy="5740269"/>
            </a:xfrm>
          </p:grpSpPr>
          <p:sp>
            <p:nvSpPr>
              <p:cNvPr id="24" name="Rectangle 23"/>
              <p:cNvSpPr/>
              <p:nvPr/>
            </p:nvSpPr>
            <p:spPr bwMode="auto">
              <a:xfrm>
                <a:off x="274638" y="1942799"/>
                <a:ext cx="1828800" cy="4754864"/>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1960" dirty="0" err="1">
                  <a:gradFill>
                    <a:gsLst>
                      <a:gs pos="0">
                        <a:srgbClr val="FFFFFF"/>
                      </a:gs>
                      <a:gs pos="100000">
                        <a:srgbClr val="FFFFFF"/>
                      </a:gs>
                    </a:gsLst>
                    <a:lin ang="5400000" scaled="1"/>
                  </a:gradFill>
                  <a:ea typeface="Segoe UI" pitchFamily="34" charset="0"/>
                  <a:cs typeface="Segoe UI" pitchFamily="34" charset="0"/>
                </a:endParaRPr>
              </a:p>
            </p:txBody>
          </p:sp>
          <p:sp>
            <p:nvSpPr>
              <p:cNvPr id="141" name="Rectangle 140"/>
              <p:cNvSpPr/>
              <p:nvPr/>
            </p:nvSpPr>
            <p:spPr bwMode="auto">
              <a:xfrm>
                <a:off x="2286635" y="1942799"/>
                <a:ext cx="1828800" cy="4754864"/>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1960" dirty="0" err="1">
                  <a:gradFill>
                    <a:gsLst>
                      <a:gs pos="0">
                        <a:srgbClr val="FFFFFF"/>
                      </a:gs>
                      <a:gs pos="100000">
                        <a:srgbClr val="FFFFFF"/>
                      </a:gs>
                    </a:gsLst>
                    <a:lin ang="5400000" scaled="1"/>
                  </a:gradFill>
                  <a:ea typeface="Segoe UI" pitchFamily="34" charset="0"/>
                  <a:cs typeface="Segoe UI" pitchFamily="34" charset="0"/>
                </a:endParaRPr>
              </a:p>
            </p:txBody>
          </p:sp>
          <p:sp>
            <p:nvSpPr>
              <p:cNvPr id="142" name="Rectangle 141"/>
              <p:cNvSpPr/>
              <p:nvPr/>
            </p:nvSpPr>
            <p:spPr bwMode="auto">
              <a:xfrm>
                <a:off x="4298632" y="1942799"/>
                <a:ext cx="1828800" cy="4754864"/>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1960" dirty="0" err="1">
                  <a:gradFill>
                    <a:gsLst>
                      <a:gs pos="0">
                        <a:srgbClr val="FFFFFF"/>
                      </a:gs>
                      <a:gs pos="100000">
                        <a:srgbClr val="FFFFFF"/>
                      </a:gs>
                    </a:gsLst>
                    <a:lin ang="5400000" scaled="1"/>
                  </a:gradFill>
                  <a:ea typeface="Segoe UI" pitchFamily="34" charset="0"/>
                  <a:cs typeface="Segoe UI" pitchFamily="34" charset="0"/>
                </a:endParaRPr>
              </a:p>
            </p:txBody>
          </p:sp>
          <p:sp>
            <p:nvSpPr>
              <p:cNvPr id="143" name="Rectangle 142"/>
              <p:cNvSpPr/>
              <p:nvPr/>
            </p:nvSpPr>
            <p:spPr bwMode="auto">
              <a:xfrm>
                <a:off x="6310629" y="1942799"/>
                <a:ext cx="1828800" cy="4754864"/>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1960" dirty="0" err="1">
                  <a:gradFill>
                    <a:gsLst>
                      <a:gs pos="0">
                        <a:srgbClr val="FFFFFF"/>
                      </a:gs>
                      <a:gs pos="100000">
                        <a:srgbClr val="FFFFFF"/>
                      </a:gs>
                    </a:gsLst>
                    <a:lin ang="5400000" scaled="1"/>
                  </a:gradFill>
                  <a:ea typeface="Segoe UI" pitchFamily="34" charset="0"/>
                  <a:cs typeface="Segoe UI" pitchFamily="34" charset="0"/>
                </a:endParaRPr>
              </a:p>
            </p:txBody>
          </p:sp>
          <p:sp>
            <p:nvSpPr>
              <p:cNvPr id="144" name="Rectangle 143"/>
              <p:cNvSpPr/>
              <p:nvPr/>
            </p:nvSpPr>
            <p:spPr bwMode="auto">
              <a:xfrm>
                <a:off x="8322626" y="1942799"/>
                <a:ext cx="1828800" cy="4754864"/>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1960" dirty="0" err="1">
                  <a:gradFill>
                    <a:gsLst>
                      <a:gs pos="0">
                        <a:srgbClr val="FFFFFF"/>
                      </a:gs>
                      <a:gs pos="100000">
                        <a:srgbClr val="FFFFFF"/>
                      </a:gs>
                    </a:gsLst>
                    <a:lin ang="5400000" scaled="1"/>
                  </a:gradFill>
                  <a:ea typeface="Segoe UI" pitchFamily="34" charset="0"/>
                  <a:cs typeface="Segoe UI" pitchFamily="34" charset="0"/>
                </a:endParaRPr>
              </a:p>
            </p:txBody>
          </p:sp>
          <p:sp>
            <p:nvSpPr>
              <p:cNvPr id="145" name="Rectangle 144"/>
              <p:cNvSpPr/>
              <p:nvPr/>
            </p:nvSpPr>
            <p:spPr bwMode="auto">
              <a:xfrm>
                <a:off x="10334625" y="1877175"/>
                <a:ext cx="1828800" cy="4820488"/>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1960" dirty="0" err="1">
                  <a:gradFill>
                    <a:gsLst>
                      <a:gs pos="0">
                        <a:srgbClr val="FFFFFF"/>
                      </a:gs>
                      <a:gs pos="100000">
                        <a:srgbClr val="FFFFFF"/>
                      </a:gs>
                    </a:gsLst>
                    <a:lin ang="5400000" scaled="1"/>
                  </a:gradFill>
                  <a:ea typeface="Segoe UI" pitchFamily="34" charset="0"/>
                  <a:cs typeface="Segoe UI" pitchFamily="34" charset="0"/>
                </a:endParaRPr>
              </a:p>
            </p:txBody>
          </p:sp>
          <p:grpSp>
            <p:nvGrpSpPr>
              <p:cNvPr id="167" name="Group 166"/>
              <p:cNvGrpSpPr/>
              <p:nvPr/>
            </p:nvGrpSpPr>
            <p:grpSpPr>
              <a:xfrm>
                <a:off x="2469239" y="2130426"/>
                <a:ext cx="7499584" cy="4379612"/>
                <a:chOff x="2469239" y="2130426"/>
                <a:chExt cx="7499584" cy="4379612"/>
              </a:xfrm>
            </p:grpSpPr>
            <p:sp>
              <p:nvSpPr>
                <p:cNvPr id="25" name="Oval 24"/>
                <p:cNvSpPr/>
                <p:nvPr/>
              </p:nvSpPr>
              <p:spPr bwMode="auto">
                <a:xfrm>
                  <a:off x="2469239" y="2130426"/>
                  <a:ext cx="7499584" cy="4379612"/>
                </a:xfrm>
                <a:prstGeom prst="ellipse">
                  <a:avLst/>
                </a:prstGeom>
                <a:solidFill>
                  <a:schemeClr val="accent6">
                    <a:alpha val="1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1960" dirty="0" err="1">
                    <a:gradFill>
                      <a:gsLst>
                        <a:gs pos="0">
                          <a:srgbClr val="FFFFFF"/>
                        </a:gs>
                        <a:gs pos="100000">
                          <a:srgbClr val="FFFFFF"/>
                        </a:gs>
                      </a:gsLst>
                      <a:lin ang="5400000" scaled="1"/>
                    </a:gradFill>
                    <a:ea typeface="Segoe UI" pitchFamily="34" charset="0"/>
                    <a:cs typeface="Segoe UI" pitchFamily="34" charset="0"/>
                  </a:endParaRPr>
                </a:p>
              </p:txBody>
            </p:sp>
            <p:sp>
              <p:nvSpPr>
                <p:cNvPr id="160" name="Freeform 9"/>
                <p:cNvSpPr>
                  <a:spLocks/>
                </p:cNvSpPr>
                <p:nvPr/>
              </p:nvSpPr>
              <p:spPr bwMode="auto">
                <a:xfrm>
                  <a:off x="4722813" y="3784600"/>
                  <a:ext cx="4071937" cy="167481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rgbClr val="FFFFFF"/>
                </a:solidFill>
                <a:ln>
                  <a:noFill/>
                </a:ln>
              </p:spPr>
              <p:txBody>
                <a:bodyPr vert="horz" wrap="square" lIns="89619" tIns="44810" rIns="89619" bIns="44810" numCol="1" anchor="t" anchorCtr="0" compatLnSpc="1">
                  <a:prstTxWarp prst="textNoShape">
                    <a:avLst/>
                  </a:prstTxWarp>
                </a:bodyPr>
                <a:lstStyle/>
                <a:p>
                  <a:endParaRPr lang="en-US" sz="1764">
                    <a:solidFill>
                      <a:srgbClr val="404040"/>
                    </a:solidFill>
                  </a:endParaRPr>
                </a:p>
              </p:txBody>
            </p:sp>
            <p:sp>
              <p:nvSpPr>
                <p:cNvPr id="163" name="Freeform 13"/>
                <p:cNvSpPr>
                  <a:spLocks/>
                </p:cNvSpPr>
                <p:nvPr/>
              </p:nvSpPr>
              <p:spPr bwMode="auto">
                <a:xfrm>
                  <a:off x="5529263" y="2765425"/>
                  <a:ext cx="1549400" cy="835025"/>
                </a:xfrm>
                <a:custGeom>
                  <a:avLst/>
                  <a:gdLst>
                    <a:gd name="T0" fmla="*/ 210 w 242"/>
                    <a:gd name="T1" fmla="*/ 64 h 129"/>
                    <a:gd name="T2" fmla="*/ 209 w 242"/>
                    <a:gd name="T3" fmla="*/ 64 h 129"/>
                    <a:gd name="T4" fmla="*/ 144 w 242"/>
                    <a:gd name="T5" fmla="*/ 0 h 129"/>
                    <a:gd name="T6" fmla="*/ 80 w 242"/>
                    <a:gd name="T7" fmla="*/ 56 h 129"/>
                    <a:gd name="T8" fmla="*/ 45 w 242"/>
                    <a:gd name="T9" fmla="*/ 39 h 129"/>
                    <a:gd name="T10" fmla="*/ 0 w 242"/>
                    <a:gd name="T11" fmla="*/ 84 h 129"/>
                    <a:gd name="T12" fmla="*/ 45 w 242"/>
                    <a:gd name="T13" fmla="*/ 129 h 129"/>
                    <a:gd name="T14" fmla="*/ 210 w 242"/>
                    <a:gd name="T15" fmla="*/ 129 h 129"/>
                    <a:gd name="T16" fmla="*/ 242 w 242"/>
                    <a:gd name="T17" fmla="*/ 96 h 129"/>
                    <a:gd name="T18" fmla="*/ 210 w 242"/>
                    <a:gd name="T19" fmla="*/ 6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29">
                      <a:moveTo>
                        <a:pt x="210" y="64"/>
                      </a:moveTo>
                      <a:cubicBezTo>
                        <a:pt x="210" y="64"/>
                        <a:pt x="209" y="64"/>
                        <a:pt x="209" y="64"/>
                      </a:cubicBezTo>
                      <a:cubicBezTo>
                        <a:pt x="209" y="28"/>
                        <a:pt x="180" y="0"/>
                        <a:pt x="144" y="0"/>
                      </a:cubicBezTo>
                      <a:cubicBezTo>
                        <a:pt x="111" y="0"/>
                        <a:pt x="84" y="24"/>
                        <a:pt x="80" y="56"/>
                      </a:cubicBezTo>
                      <a:cubicBezTo>
                        <a:pt x="72" y="46"/>
                        <a:pt x="59" y="39"/>
                        <a:pt x="45" y="39"/>
                      </a:cubicBezTo>
                      <a:cubicBezTo>
                        <a:pt x="20" y="39"/>
                        <a:pt x="0" y="59"/>
                        <a:pt x="0" y="84"/>
                      </a:cubicBezTo>
                      <a:cubicBezTo>
                        <a:pt x="0" y="109"/>
                        <a:pt x="20" y="129"/>
                        <a:pt x="45" y="129"/>
                      </a:cubicBezTo>
                      <a:cubicBezTo>
                        <a:pt x="210" y="129"/>
                        <a:pt x="210" y="129"/>
                        <a:pt x="210" y="129"/>
                      </a:cubicBezTo>
                      <a:cubicBezTo>
                        <a:pt x="228" y="129"/>
                        <a:pt x="242" y="114"/>
                        <a:pt x="242" y="96"/>
                      </a:cubicBezTo>
                      <a:cubicBezTo>
                        <a:pt x="242" y="78"/>
                        <a:pt x="228" y="64"/>
                        <a:pt x="210" y="64"/>
                      </a:cubicBezTo>
                      <a:close/>
                    </a:path>
                  </a:pathLst>
                </a:custGeom>
                <a:solidFill>
                  <a:srgbClr val="FFFFFF"/>
                </a:solidFill>
                <a:ln>
                  <a:noFill/>
                </a:ln>
              </p:spPr>
              <p:txBody>
                <a:bodyPr vert="horz" wrap="square" lIns="89619" tIns="44810" rIns="89619" bIns="44810" numCol="1" anchor="t" anchorCtr="0" compatLnSpc="1">
                  <a:prstTxWarp prst="textNoShape">
                    <a:avLst/>
                  </a:prstTxWarp>
                </a:bodyPr>
                <a:lstStyle/>
                <a:p>
                  <a:endParaRPr lang="en-US" sz="1764">
                    <a:solidFill>
                      <a:srgbClr val="404040"/>
                    </a:solidFill>
                  </a:endParaRPr>
                </a:p>
              </p:txBody>
            </p:sp>
            <p:sp>
              <p:nvSpPr>
                <p:cNvPr id="166" name="Freeform 17"/>
                <p:cNvSpPr>
                  <a:spLocks/>
                </p:cNvSpPr>
                <p:nvPr/>
              </p:nvSpPr>
              <p:spPr bwMode="auto">
                <a:xfrm>
                  <a:off x="3502025" y="3259138"/>
                  <a:ext cx="2005013" cy="1139825"/>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rgbClr val="FFFFFF"/>
                </a:solidFill>
                <a:ln>
                  <a:noFill/>
                </a:ln>
              </p:spPr>
              <p:txBody>
                <a:bodyPr vert="horz" wrap="square" lIns="89619" tIns="44810" rIns="89619" bIns="44810" numCol="1" anchor="t" anchorCtr="0" compatLnSpc="1">
                  <a:prstTxWarp prst="textNoShape">
                    <a:avLst/>
                  </a:prstTxWarp>
                </a:bodyPr>
                <a:lstStyle/>
                <a:p>
                  <a:endParaRPr lang="en-US" sz="1764">
                    <a:solidFill>
                      <a:srgbClr val="404040"/>
                    </a:solidFill>
                  </a:endParaRPr>
                </a:p>
              </p:txBody>
            </p:sp>
          </p:grpSp>
          <p:grpSp>
            <p:nvGrpSpPr>
              <p:cNvPr id="23" name="Group 22"/>
              <p:cNvGrpSpPr/>
              <p:nvPr/>
            </p:nvGrpSpPr>
            <p:grpSpPr>
              <a:xfrm>
                <a:off x="274638" y="1212850"/>
                <a:ext cx="11888787" cy="731520"/>
                <a:chOff x="274638" y="1212850"/>
                <a:chExt cx="11888787" cy="731520"/>
              </a:xfrm>
            </p:grpSpPr>
            <p:sp>
              <p:nvSpPr>
                <p:cNvPr id="132" name="Rectangle 131"/>
                <p:cNvSpPr/>
                <p:nvPr/>
              </p:nvSpPr>
              <p:spPr bwMode="auto">
                <a:xfrm>
                  <a:off x="10334625" y="1212850"/>
                  <a:ext cx="182880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391" tIns="89619" rIns="143391" bIns="89619" numCol="1" spcCol="0" rtlCol="0" fromWordArt="0" anchor="t" anchorCtr="0" forceAA="0" compatLnSpc="1">
                  <a:prstTxWarp prst="textNoShape">
                    <a:avLst/>
                  </a:prstTxWarp>
                  <a:noAutofit/>
                </a:bodyPr>
                <a:lstStyle/>
                <a:p>
                  <a:pPr defTabSz="913916">
                    <a:lnSpc>
                      <a:spcPct val="90000"/>
                    </a:lnSpc>
                  </a:pPr>
                  <a:r>
                    <a:rPr lang="en-US" sz="1764" dirty="0" err="1" smtClean="0">
                      <a:gradFill>
                        <a:gsLst>
                          <a:gs pos="0">
                            <a:srgbClr val="FFFFFF"/>
                          </a:gs>
                          <a:gs pos="100000">
                            <a:srgbClr val="FFFFFF"/>
                          </a:gs>
                        </a:gsLst>
                        <a:lin ang="5400000" scaled="1"/>
                      </a:gradFill>
                      <a:ea typeface="Segoe UI" pitchFamily="34" charset="0"/>
                      <a:cs typeface="Segoe UI" pitchFamily="34" charset="0"/>
                    </a:rPr>
                    <a:t>Presentazione</a:t>
                  </a:r>
                  <a:r>
                    <a:rPr lang="en-US" sz="1764" dirty="0" smtClean="0">
                      <a:gradFill>
                        <a:gsLst>
                          <a:gs pos="0">
                            <a:srgbClr val="FFFFFF"/>
                          </a:gs>
                          <a:gs pos="100000">
                            <a:srgbClr val="FFFFFF"/>
                          </a:gs>
                        </a:gsLst>
                        <a:lin ang="5400000" scaled="1"/>
                      </a:gradFill>
                      <a:ea typeface="Segoe UI" pitchFamily="34" charset="0"/>
                      <a:cs typeface="Segoe UI" pitchFamily="34" charset="0"/>
                    </a:rPr>
                    <a:t/>
                  </a:r>
                  <a:br>
                    <a:rPr lang="en-US" sz="1764" dirty="0" smtClean="0">
                      <a:gradFill>
                        <a:gsLst>
                          <a:gs pos="0">
                            <a:srgbClr val="FFFFFF"/>
                          </a:gs>
                          <a:gs pos="100000">
                            <a:srgbClr val="FFFFFF"/>
                          </a:gs>
                        </a:gsLst>
                        <a:lin ang="5400000" scaled="1"/>
                      </a:gradFill>
                      <a:ea typeface="Segoe UI" pitchFamily="34" charset="0"/>
                      <a:cs typeface="Segoe UI" pitchFamily="34" charset="0"/>
                    </a:rPr>
                  </a:br>
                  <a:r>
                    <a:rPr lang="en-US" sz="1764" dirty="0" smtClean="0">
                      <a:gradFill>
                        <a:gsLst>
                          <a:gs pos="0">
                            <a:srgbClr val="FFFFFF"/>
                          </a:gs>
                          <a:gs pos="100000">
                            <a:srgbClr val="FFFFFF"/>
                          </a:gs>
                        </a:gsLst>
                        <a:lin ang="5400000" scaled="1"/>
                      </a:gradFill>
                      <a:ea typeface="Segoe UI" pitchFamily="34" charset="0"/>
                      <a:cs typeface="Segoe UI" pitchFamily="34" charset="0"/>
                    </a:rPr>
                    <a:t>e </a:t>
                  </a:r>
                  <a:r>
                    <a:rPr lang="en-US" sz="1764" dirty="0" err="1" smtClean="0">
                      <a:gradFill>
                        <a:gsLst>
                          <a:gs pos="0">
                            <a:srgbClr val="FFFFFF"/>
                          </a:gs>
                          <a:gs pos="100000">
                            <a:srgbClr val="FFFFFF"/>
                          </a:gs>
                        </a:gsLst>
                        <a:lin ang="5400000" scaled="1"/>
                      </a:gradFill>
                      <a:ea typeface="Segoe UI" pitchFamily="34" charset="0"/>
                      <a:cs typeface="Segoe UI" pitchFamily="34" charset="0"/>
                    </a:rPr>
                    <a:t>azione</a:t>
                  </a:r>
                  <a:endParaRPr lang="en-US" sz="1764" dirty="0">
                    <a:gradFill>
                      <a:gsLst>
                        <a:gs pos="0">
                          <a:srgbClr val="FFFFFF"/>
                        </a:gs>
                        <a:gs pos="100000">
                          <a:srgbClr val="FFFFFF"/>
                        </a:gs>
                      </a:gsLst>
                      <a:lin ang="5400000" scaled="1"/>
                    </a:gradFill>
                    <a:ea typeface="Segoe UI" pitchFamily="34" charset="0"/>
                    <a:cs typeface="Segoe UI" pitchFamily="34" charset="0"/>
                  </a:endParaRPr>
                </a:p>
              </p:txBody>
            </p:sp>
            <p:sp>
              <p:nvSpPr>
                <p:cNvPr id="134" name="Right Arrow 133"/>
                <p:cNvSpPr/>
                <p:nvPr/>
              </p:nvSpPr>
              <p:spPr bwMode="auto">
                <a:xfrm>
                  <a:off x="10032715" y="1441450"/>
                  <a:ext cx="420624" cy="274320"/>
                </a:xfrm>
                <a:prstGeom prs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1960" dirty="0" err="1">
                    <a:gradFill>
                      <a:gsLst>
                        <a:gs pos="0">
                          <a:srgbClr val="FFFFFF"/>
                        </a:gs>
                        <a:gs pos="100000">
                          <a:srgbClr val="FFFFFF"/>
                        </a:gs>
                      </a:gsLst>
                      <a:lin ang="5400000" scaled="1"/>
                    </a:gradFill>
                    <a:ea typeface="Segoe UI" pitchFamily="34" charset="0"/>
                    <a:cs typeface="Segoe UI" pitchFamily="34" charset="0"/>
                  </a:endParaRPr>
                </a:p>
              </p:txBody>
            </p:sp>
            <p:sp>
              <p:nvSpPr>
                <p:cNvPr id="131" name="Rectangle 130"/>
                <p:cNvSpPr/>
                <p:nvPr/>
              </p:nvSpPr>
              <p:spPr bwMode="auto">
                <a:xfrm>
                  <a:off x="8322626" y="1212850"/>
                  <a:ext cx="182880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391" tIns="89619" rIns="143391" bIns="89619" numCol="1" spcCol="0" rtlCol="0" fromWordArt="0" anchor="t" anchorCtr="0" forceAA="0" compatLnSpc="1">
                  <a:prstTxWarp prst="textNoShape">
                    <a:avLst/>
                  </a:prstTxWarp>
                  <a:noAutofit/>
                </a:bodyPr>
                <a:lstStyle/>
                <a:p>
                  <a:pPr defTabSz="913916">
                    <a:lnSpc>
                      <a:spcPct val="90000"/>
                    </a:lnSpc>
                  </a:pPr>
                  <a:r>
                    <a:rPr lang="en-US" sz="1764" dirty="0" err="1" smtClean="0">
                      <a:gradFill>
                        <a:gsLst>
                          <a:gs pos="0">
                            <a:srgbClr val="FFFFFF"/>
                          </a:gs>
                          <a:gs pos="100000">
                            <a:srgbClr val="FFFFFF"/>
                          </a:gs>
                        </a:gsLst>
                        <a:lin ang="5400000" scaled="1"/>
                      </a:gradFill>
                      <a:ea typeface="Segoe UI" pitchFamily="34" charset="0"/>
                      <a:cs typeface="Segoe UI" pitchFamily="34" charset="0"/>
                    </a:rPr>
                    <a:t>Archiviazione</a:t>
                  </a:r>
                  <a:r>
                    <a:rPr lang="en-US" sz="1764" dirty="0" smtClean="0">
                      <a:gradFill>
                        <a:gsLst>
                          <a:gs pos="0">
                            <a:srgbClr val="FFFFFF"/>
                          </a:gs>
                          <a:gs pos="100000">
                            <a:srgbClr val="FFFFFF"/>
                          </a:gs>
                        </a:gsLst>
                        <a:lin ang="5400000" scaled="1"/>
                      </a:gradFill>
                      <a:ea typeface="Segoe UI" pitchFamily="34" charset="0"/>
                      <a:cs typeface="Segoe UI" pitchFamily="34" charset="0"/>
                    </a:rPr>
                    <a:t> e</a:t>
                  </a:r>
                  <a:br>
                    <a:rPr lang="en-US" sz="1764" dirty="0" smtClean="0">
                      <a:gradFill>
                        <a:gsLst>
                          <a:gs pos="0">
                            <a:srgbClr val="FFFFFF"/>
                          </a:gs>
                          <a:gs pos="100000">
                            <a:srgbClr val="FFFFFF"/>
                          </a:gs>
                        </a:gsLst>
                        <a:lin ang="5400000" scaled="1"/>
                      </a:gradFill>
                      <a:ea typeface="Segoe UI" pitchFamily="34" charset="0"/>
                      <a:cs typeface="Segoe UI" pitchFamily="34" charset="0"/>
                    </a:rPr>
                  </a:br>
                  <a:r>
                    <a:rPr lang="en-US" sz="1764" dirty="0" smtClean="0">
                      <a:gradFill>
                        <a:gsLst>
                          <a:gs pos="0">
                            <a:srgbClr val="FFFFFF"/>
                          </a:gs>
                          <a:gs pos="100000">
                            <a:srgbClr val="FFFFFF"/>
                          </a:gs>
                        </a:gsLst>
                        <a:lin ang="5400000" scaled="1"/>
                      </a:gradFill>
                      <a:ea typeface="Segoe UI" pitchFamily="34" charset="0"/>
                      <a:cs typeface="Segoe UI" pitchFamily="34" charset="0"/>
                    </a:rPr>
                    <a:t>Batch Analysis</a:t>
                  </a:r>
                  <a:endParaRPr lang="en-US" sz="1764" dirty="0">
                    <a:gradFill>
                      <a:gsLst>
                        <a:gs pos="0">
                          <a:srgbClr val="FFFFFF"/>
                        </a:gs>
                        <a:gs pos="100000">
                          <a:srgbClr val="FFFFFF"/>
                        </a:gs>
                      </a:gsLst>
                      <a:lin ang="5400000" scaled="1"/>
                    </a:gradFill>
                    <a:ea typeface="Segoe UI" pitchFamily="34" charset="0"/>
                    <a:cs typeface="Segoe UI" pitchFamily="34" charset="0"/>
                  </a:endParaRPr>
                </a:p>
              </p:txBody>
            </p:sp>
            <p:sp>
              <p:nvSpPr>
                <p:cNvPr id="133" name="Left-Right Arrow 132"/>
                <p:cNvSpPr/>
                <p:nvPr/>
              </p:nvSpPr>
              <p:spPr bwMode="auto">
                <a:xfrm>
                  <a:off x="8020716" y="1441450"/>
                  <a:ext cx="420624" cy="274320"/>
                </a:xfrm>
                <a:prstGeom prst="lef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1960" dirty="0" err="1">
                    <a:gradFill>
                      <a:gsLst>
                        <a:gs pos="0">
                          <a:srgbClr val="FFFFFF"/>
                        </a:gs>
                        <a:gs pos="100000">
                          <a:srgbClr val="FFFFFF"/>
                        </a:gs>
                      </a:gsLst>
                      <a:lin ang="5400000" scaled="1"/>
                    </a:gradFill>
                    <a:ea typeface="Segoe UI" pitchFamily="34" charset="0"/>
                    <a:cs typeface="Segoe UI" pitchFamily="34" charset="0"/>
                  </a:endParaRPr>
                </a:p>
              </p:txBody>
            </p:sp>
            <p:sp>
              <p:nvSpPr>
                <p:cNvPr id="130" name="Rectangle 129"/>
                <p:cNvSpPr/>
                <p:nvPr/>
              </p:nvSpPr>
              <p:spPr bwMode="auto">
                <a:xfrm>
                  <a:off x="6310629" y="1212850"/>
                  <a:ext cx="182880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391" tIns="89619" rIns="143391" bIns="89619" numCol="1" spcCol="0" rtlCol="0" fromWordArt="0" anchor="t" anchorCtr="0" forceAA="0" compatLnSpc="1">
                  <a:prstTxWarp prst="textNoShape">
                    <a:avLst/>
                  </a:prstTxWarp>
                  <a:noAutofit/>
                </a:bodyPr>
                <a:lstStyle/>
                <a:p>
                  <a:pPr defTabSz="913916">
                    <a:lnSpc>
                      <a:spcPct val="90000"/>
                    </a:lnSpc>
                  </a:pPr>
                  <a:r>
                    <a:rPr lang="en-US" sz="1764" dirty="0">
                      <a:gradFill>
                        <a:gsLst>
                          <a:gs pos="0">
                            <a:srgbClr val="FFFFFF"/>
                          </a:gs>
                          <a:gs pos="100000">
                            <a:srgbClr val="FFFFFF"/>
                          </a:gs>
                        </a:gsLst>
                        <a:lin ang="5400000" scaled="1"/>
                      </a:gradFill>
                      <a:ea typeface="Segoe UI" pitchFamily="34" charset="0"/>
                      <a:cs typeface="Segoe UI" pitchFamily="34" charset="0"/>
                    </a:rPr>
                    <a:t>Stream</a:t>
                  </a:r>
                  <a:br>
                    <a:rPr lang="en-US" sz="1764" dirty="0">
                      <a:gradFill>
                        <a:gsLst>
                          <a:gs pos="0">
                            <a:srgbClr val="FFFFFF"/>
                          </a:gs>
                          <a:gs pos="100000">
                            <a:srgbClr val="FFFFFF"/>
                          </a:gs>
                        </a:gsLst>
                        <a:lin ang="5400000" scaled="1"/>
                      </a:gradFill>
                      <a:ea typeface="Segoe UI" pitchFamily="34" charset="0"/>
                      <a:cs typeface="Segoe UI" pitchFamily="34" charset="0"/>
                    </a:rPr>
                  </a:br>
                  <a:r>
                    <a:rPr lang="en-US" sz="1764" dirty="0">
                      <a:gradFill>
                        <a:gsLst>
                          <a:gs pos="0">
                            <a:srgbClr val="FFFFFF"/>
                          </a:gs>
                          <a:gs pos="100000">
                            <a:srgbClr val="FFFFFF"/>
                          </a:gs>
                        </a:gsLst>
                        <a:lin ang="5400000" scaled="1"/>
                      </a:gradFill>
                      <a:ea typeface="Segoe UI" pitchFamily="34" charset="0"/>
                      <a:cs typeface="Segoe UI" pitchFamily="34" charset="0"/>
                    </a:rPr>
                    <a:t>Analysis</a:t>
                  </a:r>
                </a:p>
              </p:txBody>
            </p:sp>
            <p:sp>
              <p:nvSpPr>
                <p:cNvPr id="86" name="Right Arrow 85"/>
                <p:cNvSpPr/>
                <p:nvPr/>
              </p:nvSpPr>
              <p:spPr bwMode="auto">
                <a:xfrm>
                  <a:off x="6021242" y="1441450"/>
                  <a:ext cx="420624" cy="274320"/>
                </a:xfrm>
                <a:prstGeom prs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1960" dirty="0" err="1">
                    <a:gradFill>
                      <a:gsLst>
                        <a:gs pos="0">
                          <a:srgbClr val="FFFFFF"/>
                        </a:gs>
                        <a:gs pos="100000">
                          <a:srgbClr val="FFFFFF"/>
                        </a:gs>
                      </a:gsLst>
                      <a:lin ang="5400000" scaled="1"/>
                    </a:gradFill>
                    <a:ea typeface="Segoe UI" pitchFamily="34" charset="0"/>
                    <a:cs typeface="Segoe UI" pitchFamily="34" charset="0"/>
                  </a:endParaRPr>
                </a:p>
              </p:txBody>
            </p:sp>
            <p:sp>
              <p:nvSpPr>
                <p:cNvPr id="136" name="Rectangle 135"/>
                <p:cNvSpPr/>
                <p:nvPr/>
              </p:nvSpPr>
              <p:spPr bwMode="auto">
                <a:xfrm>
                  <a:off x="4298632" y="1212850"/>
                  <a:ext cx="182880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391" tIns="89619" rIns="143391" bIns="89619" numCol="1" spcCol="0" rtlCol="0" fromWordArt="0" anchor="t" anchorCtr="0" forceAA="0" compatLnSpc="1">
                  <a:prstTxWarp prst="textNoShape">
                    <a:avLst/>
                  </a:prstTxWarp>
                  <a:noAutofit/>
                </a:bodyPr>
                <a:lstStyle/>
                <a:p>
                  <a:pPr defTabSz="913916">
                    <a:lnSpc>
                      <a:spcPct val="90000"/>
                    </a:lnSpc>
                  </a:pPr>
                  <a:r>
                    <a:rPr lang="en-US" sz="1764" dirty="0">
                      <a:gradFill>
                        <a:gsLst>
                          <a:gs pos="0">
                            <a:srgbClr val="FFFFFF"/>
                          </a:gs>
                          <a:gs pos="100000">
                            <a:srgbClr val="FFFFFF"/>
                          </a:gs>
                        </a:gsLst>
                        <a:lin ang="5400000" scaled="1"/>
                      </a:gradFill>
                      <a:ea typeface="Segoe UI" pitchFamily="34" charset="0"/>
                      <a:cs typeface="Segoe UI" pitchFamily="34" charset="0"/>
                    </a:rPr>
                    <a:t>Ingestion</a:t>
                  </a:r>
                </a:p>
              </p:txBody>
            </p:sp>
            <p:sp>
              <p:nvSpPr>
                <p:cNvPr id="137" name="Right Arrow 136"/>
                <p:cNvSpPr/>
                <p:nvPr/>
              </p:nvSpPr>
              <p:spPr bwMode="auto">
                <a:xfrm>
                  <a:off x="3996722" y="1441450"/>
                  <a:ext cx="420624" cy="274320"/>
                </a:xfrm>
                <a:prstGeom prs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1960" dirty="0" err="1">
                    <a:gradFill>
                      <a:gsLst>
                        <a:gs pos="0">
                          <a:srgbClr val="FFFFFF"/>
                        </a:gs>
                        <a:gs pos="100000">
                          <a:srgbClr val="FFFFFF"/>
                        </a:gs>
                      </a:gsLst>
                      <a:lin ang="5400000" scaled="1"/>
                    </a:gradFill>
                    <a:ea typeface="Segoe UI" pitchFamily="34" charset="0"/>
                    <a:cs typeface="Segoe UI" pitchFamily="34" charset="0"/>
                  </a:endParaRPr>
                </a:p>
              </p:txBody>
            </p:sp>
            <p:sp>
              <p:nvSpPr>
                <p:cNvPr id="139" name="Rectangle 138"/>
                <p:cNvSpPr/>
                <p:nvPr/>
              </p:nvSpPr>
              <p:spPr bwMode="auto">
                <a:xfrm>
                  <a:off x="2286635" y="1212850"/>
                  <a:ext cx="182880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391" tIns="89619" rIns="143391" bIns="89619" numCol="1" spcCol="0" rtlCol="0" fromWordArt="0" anchor="t" anchorCtr="0" forceAA="0" compatLnSpc="1">
                  <a:prstTxWarp prst="textNoShape">
                    <a:avLst/>
                  </a:prstTxWarp>
                  <a:noAutofit/>
                </a:bodyPr>
                <a:lstStyle/>
                <a:p>
                  <a:pPr defTabSz="913916">
                    <a:lnSpc>
                      <a:spcPct val="90000"/>
                    </a:lnSpc>
                  </a:pPr>
                  <a:r>
                    <a:rPr lang="en-US" sz="1764" dirty="0" err="1" smtClean="0">
                      <a:gradFill>
                        <a:gsLst>
                          <a:gs pos="0">
                            <a:srgbClr val="FFFFFF"/>
                          </a:gs>
                          <a:gs pos="100000">
                            <a:srgbClr val="FFFFFF"/>
                          </a:gs>
                        </a:gsLst>
                        <a:lin ang="5400000" scaled="1"/>
                      </a:gradFill>
                      <a:ea typeface="Segoe UI" pitchFamily="34" charset="0"/>
                      <a:cs typeface="Segoe UI" pitchFamily="34" charset="0"/>
                    </a:rPr>
                    <a:t>Raccolta</a:t>
                  </a:r>
                  <a:endParaRPr lang="en-US" sz="1764" dirty="0">
                    <a:gradFill>
                      <a:gsLst>
                        <a:gs pos="0">
                          <a:srgbClr val="FFFFFF"/>
                        </a:gs>
                        <a:gs pos="100000">
                          <a:srgbClr val="FFFFFF"/>
                        </a:gs>
                      </a:gsLst>
                      <a:lin ang="5400000" scaled="1"/>
                    </a:gradFill>
                    <a:ea typeface="Segoe UI" pitchFamily="34" charset="0"/>
                    <a:cs typeface="Segoe UI" pitchFamily="34" charset="0"/>
                  </a:endParaRPr>
                </a:p>
              </p:txBody>
            </p:sp>
            <p:sp>
              <p:nvSpPr>
                <p:cNvPr id="140" name="Right Arrow 139"/>
                <p:cNvSpPr/>
                <p:nvPr/>
              </p:nvSpPr>
              <p:spPr bwMode="auto">
                <a:xfrm>
                  <a:off x="1984725" y="1441450"/>
                  <a:ext cx="420624" cy="274320"/>
                </a:xfrm>
                <a:prstGeom prs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1960" dirty="0" err="1">
                    <a:gradFill>
                      <a:gsLst>
                        <a:gs pos="0">
                          <a:srgbClr val="FFFFFF"/>
                        </a:gs>
                        <a:gs pos="100000">
                          <a:srgbClr val="FFFFFF"/>
                        </a:gs>
                      </a:gsLst>
                      <a:lin ang="5400000" scaled="1"/>
                    </a:gradFill>
                    <a:ea typeface="Segoe UI" pitchFamily="34" charset="0"/>
                    <a:cs typeface="Segoe UI" pitchFamily="34" charset="0"/>
                  </a:endParaRPr>
                </a:p>
              </p:txBody>
            </p:sp>
            <p:sp>
              <p:nvSpPr>
                <p:cNvPr id="19" name="Rectangle 18"/>
                <p:cNvSpPr/>
                <p:nvPr/>
              </p:nvSpPr>
              <p:spPr bwMode="auto">
                <a:xfrm>
                  <a:off x="274638" y="1212850"/>
                  <a:ext cx="182880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391" tIns="89619" rIns="143391" bIns="89619" numCol="1" spcCol="0" rtlCol="0" fromWordArt="0" anchor="t" anchorCtr="0" forceAA="0" compatLnSpc="1">
                  <a:prstTxWarp prst="textNoShape">
                    <a:avLst/>
                  </a:prstTxWarp>
                  <a:noAutofit/>
                </a:bodyPr>
                <a:lstStyle/>
                <a:p>
                  <a:pPr defTabSz="913916">
                    <a:lnSpc>
                      <a:spcPct val="90000"/>
                    </a:lnSpc>
                  </a:pPr>
                  <a:r>
                    <a:rPr lang="en-US" sz="1764" dirty="0" err="1" smtClean="0">
                      <a:gradFill>
                        <a:gsLst>
                          <a:gs pos="0">
                            <a:srgbClr val="FFFFFF"/>
                          </a:gs>
                          <a:gs pos="100000">
                            <a:srgbClr val="FFFFFF"/>
                          </a:gs>
                        </a:gsLst>
                        <a:lin ang="5400000" scaled="1"/>
                      </a:gradFill>
                      <a:ea typeface="Segoe UI" pitchFamily="34" charset="0"/>
                      <a:cs typeface="Segoe UI" pitchFamily="34" charset="0"/>
                    </a:rPr>
                    <a:t>Produzione</a:t>
                  </a:r>
                  <a:r>
                    <a:rPr lang="en-US" sz="1764" dirty="0" smtClean="0">
                      <a:gradFill>
                        <a:gsLst>
                          <a:gs pos="0">
                            <a:srgbClr val="FFFFFF"/>
                          </a:gs>
                          <a:gs pos="100000">
                            <a:srgbClr val="FFFFFF"/>
                          </a:gs>
                        </a:gsLst>
                        <a:lin ang="5400000" scaled="1"/>
                      </a:gradFill>
                      <a:ea typeface="Segoe UI" pitchFamily="34" charset="0"/>
                      <a:cs typeface="Segoe UI" pitchFamily="34" charset="0"/>
                    </a:rPr>
                    <a:t/>
                  </a:r>
                  <a:br>
                    <a:rPr lang="en-US" sz="1764" dirty="0" smtClean="0">
                      <a:gradFill>
                        <a:gsLst>
                          <a:gs pos="0">
                            <a:srgbClr val="FFFFFF"/>
                          </a:gs>
                          <a:gs pos="100000">
                            <a:srgbClr val="FFFFFF"/>
                          </a:gs>
                        </a:gsLst>
                        <a:lin ang="5400000" scaled="1"/>
                      </a:gradFill>
                      <a:ea typeface="Segoe UI" pitchFamily="34" charset="0"/>
                      <a:cs typeface="Segoe UI" pitchFamily="34" charset="0"/>
                    </a:rPr>
                  </a:br>
                  <a:r>
                    <a:rPr lang="en-US" sz="1764" dirty="0" err="1" smtClean="0">
                      <a:gradFill>
                        <a:gsLst>
                          <a:gs pos="0">
                            <a:srgbClr val="FFFFFF"/>
                          </a:gs>
                          <a:gs pos="100000">
                            <a:srgbClr val="FFFFFF"/>
                          </a:gs>
                        </a:gsLst>
                        <a:lin ang="5400000" scaled="1"/>
                      </a:gradFill>
                      <a:ea typeface="Segoe UI" pitchFamily="34" charset="0"/>
                      <a:cs typeface="Segoe UI" pitchFamily="34" charset="0"/>
                    </a:rPr>
                    <a:t>eventi</a:t>
                  </a:r>
                  <a:endParaRPr lang="en-US" sz="1764" dirty="0">
                    <a:gradFill>
                      <a:gsLst>
                        <a:gs pos="0">
                          <a:srgbClr val="FFFFFF"/>
                        </a:gs>
                        <a:gs pos="100000">
                          <a:srgbClr val="FFFFFF"/>
                        </a:gs>
                      </a:gsLst>
                      <a:lin ang="5400000" scaled="1"/>
                    </a:gradFill>
                    <a:ea typeface="Segoe UI" pitchFamily="34" charset="0"/>
                    <a:cs typeface="Segoe UI" pitchFamily="34" charset="0"/>
                  </a:endParaRPr>
                </a:p>
              </p:txBody>
            </p:sp>
          </p:grpSp>
          <p:grpSp>
            <p:nvGrpSpPr>
              <p:cNvPr id="84" name="Group 83"/>
              <p:cNvGrpSpPr/>
              <p:nvPr/>
            </p:nvGrpSpPr>
            <p:grpSpPr>
              <a:xfrm>
                <a:off x="4484412" y="3591612"/>
                <a:ext cx="1492819" cy="1537300"/>
                <a:chOff x="4484412" y="3591612"/>
                <a:chExt cx="1492819" cy="1537300"/>
              </a:xfrm>
            </p:grpSpPr>
            <p:sp>
              <p:nvSpPr>
                <p:cNvPr id="80" name="Oval 79"/>
                <p:cNvSpPr/>
                <p:nvPr/>
              </p:nvSpPr>
              <p:spPr bwMode="auto">
                <a:xfrm>
                  <a:off x="4484412" y="3591612"/>
                  <a:ext cx="1492819" cy="1537300"/>
                </a:xfrm>
                <a:prstGeom prst="ellipse">
                  <a:avLst/>
                </a:prstGeom>
                <a:solidFill>
                  <a:srgbClr val="71B1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4810" rIns="0" bIns="0"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r>
                    <a:rPr lang="en-US" sz="1568" dirty="0">
                      <a:gradFill>
                        <a:gsLst>
                          <a:gs pos="0">
                            <a:srgbClr val="FFFFFF"/>
                          </a:gs>
                          <a:gs pos="100000">
                            <a:srgbClr val="FFFFFF"/>
                          </a:gs>
                        </a:gsLst>
                        <a:lin ang="5400000" scaled="1"/>
                      </a:gradFill>
                      <a:ea typeface="Segoe UI" pitchFamily="34" charset="0"/>
                      <a:cs typeface="Segoe UI" pitchFamily="34" charset="0"/>
                    </a:rPr>
                    <a:t>Event hubs</a:t>
                  </a:r>
                </a:p>
              </p:txBody>
            </p:sp>
            <p:sp>
              <p:nvSpPr>
                <p:cNvPr id="83" name="Freeform 5"/>
                <p:cNvSpPr>
                  <a:spLocks noEditPoints="1"/>
                </p:cNvSpPr>
                <p:nvPr/>
              </p:nvSpPr>
              <p:spPr bwMode="auto">
                <a:xfrm>
                  <a:off x="5038348" y="4288744"/>
                  <a:ext cx="449722" cy="529154"/>
                </a:xfrm>
                <a:custGeom>
                  <a:avLst/>
                  <a:gdLst>
                    <a:gd name="T0" fmla="*/ 694 w 1666"/>
                    <a:gd name="T1" fmla="*/ 1171 h 1956"/>
                    <a:gd name="T2" fmla="*/ 694 w 1666"/>
                    <a:gd name="T3" fmla="*/ 1171 h 1956"/>
                    <a:gd name="T4" fmla="*/ 694 w 1666"/>
                    <a:gd name="T5" fmla="*/ 1171 h 1956"/>
                    <a:gd name="T6" fmla="*/ 694 w 1666"/>
                    <a:gd name="T7" fmla="*/ 1586 h 1956"/>
                    <a:gd name="T8" fmla="*/ 864 w 1666"/>
                    <a:gd name="T9" fmla="*/ 1586 h 1956"/>
                    <a:gd name="T10" fmla="*/ 597 w 1666"/>
                    <a:gd name="T11" fmla="*/ 1956 h 1956"/>
                    <a:gd name="T12" fmla="*/ 324 w 1666"/>
                    <a:gd name="T13" fmla="*/ 1586 h 1956"/>
                    <a:gd name="T14" fmla="*/ 489 w 1666"/>
                    <a:gd name="T15" fmla="*/ 1586 h 1956"/>
                    <a:gd name="T16" fmla="*/ 489 w 1666"/>
                    <a:gd name="T17" fmla="*/ 1171 h 1956"/>
                    <a:gd name="T18" fmla="*/ 694 w 1666"/>
                    <a:gd name="T19" fmla="*/ 1171 h 1956"/>
                    <a:gd name="T20" fmla="*/ 347 w 1666"/>
                    <a:gd name="T21" fmla="*/ 548 h 1956"/>
                    <a:gd name="T22" fmla="*/ 347 w 1666"/>
                    <a:gd name="T23" fmla="*/ 690 h 1956"/>
                    <a:gd name="T24" fmla="*/ 830 w 1666"/>
                    <a:gd name="T25" fmla="*/ 690 h 1956"/>
                    <a:gd name="T26" fmla="*/ 830 w 1666"/>
                    <a:gd name="T27" fmla="*/ 548 h 1956"/>
                    <a:gd name="T28" fmla="*/ 347 w 1666"/>
                    <a:gd name="T29" fmla="*/ 548 h 1956"/>
                    <a:gd name="T30" fmla="*/ 347 w 1666"/>
                    <a:gd name="T31" fmla="*/ 754 h 1956"/>
                    <a:gd name="T32" fmla="*/ 347 w 1666"/>
                    <a:gd name="T33" fmla="*/ 896 h 1956"/>
                    <a:gd name="T34" fmla="*/ 830 w 1666"/>
                    <a:gd name="T35" fmla="*/ 896 h 1956"/>
                    <a:gd name="T36" fmla="*/ 830 w 1666"/>
                    <a:gd name="T37" fmla="*/ 754 h 1956"/>
                    <a:gd name="T38" fmla="*/ 347 w 1666"/>
                    <a:gd name="T39" fmla="*/ 754 h 1956"/>
                    <a:gd name="T40" fmla="*/ 347 w 1666"/>
                    <a:gd name="T41" fmla="*/ 963 h 1956"/>
                    <a:gd name="T42" fmla="*/ 347 w 1666"/>
                    <a:gd name="T43" fmla="*/ 1105 h 1956"/>
                    <a:gd name="T44" fmla="*/ 830 w 1666"/>
                    <a:gd name="T45" fmla="*/ 1105 h 1956"/>
                    <a:gd name="T46" fmla="*/ 830 w 1666"/>
                    <a:gd name="T47" fmla="*/ 963 h 1956"/>
                    <a:gd name="T48" fmla="*/ 347 w 1666"/>
                    <a:gd name="T49" fmla="*/ 963 h 1956"/>
                    <a:gd name="T50" fmla="*/ 1336 w 1666"/>
                    <a:gd name="T51" fmla="*/ 896 h 1956"/>
                    <a:gd name="T52" fmla="*/ 1274 w 1666"/>
                    <a:gd name="T53" fmla="*/ 896 h 1956"/>
                    <a:gd name="T54" fmla="*/ 762 w 1666"/>
                    <a:gd name="T55" fmla="*/ 228 h 1956"/>
                    <a:gd name="T56" fmla="*/ 762 w 1666"/>
                    <a:gd name="T57" fmla="*/ 426 h 1956"/>
                    <a:gd name="T58" fmla="*/ 1054 w 1666"/>
                    <a:gd name="T59" fmla="*/ 960 h 1956"/>
                    <a:gd name="T60" fmla="*/ 1048 w 1666"/>
                    <a:gd name="T61" fmla="*/ 1097 h 1956"/>
                    <a:gd name="T62" fmla="*/ 1327 w 1666"/>
                    <a:gd name="T63" fmla="*/ 1094 h 1956"/>
                    <a:gd name="T64" fmla="*/ 1457 w 1666"/>
                    <a:gd name="T65" fmla="*/ 1187 h 1956"/>
                    <a:gd name="T66" fmla="*/ 1457 w 1666"/>
                    <a:gd name="T67" fmla="*/ 1314 h 1956"/>
                    <a:gd name="T68" fmla="*/ 762 w 1666"/>
                    <a:gd name="T69" fmla="*/ 1314 h 1956"/>
                    <a:gd name="T70" fmla="*/ 762 w 1666"/>
                    <a:gd name="T71" fmla="*/ 1512 h 1956"/>
                    <a:gd name="T72" fmla="*/ 1586 w 1666"/>
                    <a:gd name="T73" fmla="*/ 1512 h 1956"/>
                    <a:gd name="T74" fmla="*/ 1666 w 1666"/>
                    <a:gd name="T75" fmla="*/ 1446 h 1956"/>
                    <a:gd name="T76" fmla="*/ 1666 w 1666"/>
                    <a:gd name="T77" fmla="*/ 1187 h 1956"/>
                    <a:gd name="T78" fmla="*/ 1336 w 1666"/>
                    <a:gd name="T79" fmla="*/ 896 h 1956"/>
                    <a:gd name="T80" fmla="*/ 641 w 1666"/>
                    <a:gd name="T81" fmla="*/ 0 h 1956"/>
                    <a:gd name="T82" fmla="*/ 640 w 1666"/>
                    <a:gd name="T83" fmla="*/ 0 h 1956"/>
                    <a:gd name="T84" fmla="*/ 62 w 1666"/>
                    <a:gd name="T85" fmla="*/ 0 h 1956"/>
                    <a:gd name="T86" fmla="*/ 0 w 1666"/>
                    <a:gd name="T87" fmla="*/ 70 h 1956"/>
                    <a:gd name="T88" fmla="*/ 0 w 1666"/>
                    <a:gd name="T89" fmla="*/ 1446 h 1956"/>
                    <a:gd name="T90" fmla="*/ 80 w 1666"/>
                    <a:gd name="T91" fmla="*/ 1512 h 1956"/>
                    <a:gd name="T92" fmla="*/ 420 w 1666"/>
                    <a:gd name="T93" fmla="*/ 1512 h 1956"/>
                    <a:gd name="T94" fmla="*/ 420 w 1666"/>
                    <a:gd name="T95" fmla="*/ 1314 h 1956"/>
                    <a:gd name="T96" fmla="*/ 204 w 1666"/>
                    <a:gd name="T97" fmla="*/ 1314 h 1956"/>
                    <a:gd name="T98" fmla="*/ 204 w 1666"/>
                    <a:gd name="T99" fmla="*/ 199 h 1956"/>
                    <a:gd name="T100" fmla="*/ 489 w 1666"/>
                    <a:gd name="T101" fmla="*/ 199 h 1956"/>
                    <a:gd name="T102" fmla="*/ 489 w 1666"/>
                    <a:gd name="T103" fmla="*/ 484 h 1956"/>
                    <a:gd name="T104" fmla="*/ 694 w 1666"/>
                    <a:gd name="T105" fmla="*/ 484 h 1956"/>
                    <a:gd name="T106" fmla="*/ 694 w 1666"/>
                    <a:gd name="T107" fmla="*/ 59 h 1956"/>
                    <a:gd name="T108" fmla="*/ 641 w 1666"/>
                    <a:gd name="T109" fmla="*/ 0 h 1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66" h="1956">
                      <a:moveTo>
                        <a:pt x="694" y="1171"/>
                      </a:moveTo>
                      <a:cubicBezTo>
                        <a:pt x="694" y="1171"/>
                        <a:pt x="694" y="1171"/>
                        <a:pt x="694" y="1171"/>
                      </a:cubicBezTo>
                      <a:cubicBezTo>
                        <a:pt x="694" y="1171"/>
                        <a:pt x="694" y="1171"/>
                        <a:pt x="694" y="1171"/>
                      </a:cubicBezTo>
                      <a:cubicBezTo>
                        <a:pt x="694" y="1586"/>
                        <a:pt x="694" y="1586"/>
                        <a:pt x="694" y="1586"/>
                      </a:cubicBezTo>
                      <a:cubicBezTo>
                        <a:pt x="864" y="1586"/>
                        <a:pt x="864" y="1586"/>
                        <a:pt x="864" y="1586"/>
                      </a:cubicBezTo>
                      <a:cubicBezTo>
                        <a:pt x="597" y="1956"/>
                        <a:pt x="597" y="1956"/>
                        <a:pt x="597" y="1956"/>
                      </a:cubicBezTo>
                      <a:cubicBezTo>
                        <a:pt x="324" y="1586"/>
                        <a:pt x="324" y="1586"/>
                        <a:pt x="324" y="1586"/>
                      </a:cubicBezTo>
                      <a:cubicBezTo>
                        <a:pt x="489" y="1586"/>
                        <a:pt x="489" y="1586"/>
                        <a:pt x="489" y="1586"/>
                      </a:cubicBezTo>
                      <a:cubicBezTo>
                        <a:pt x="489" y="1171"/>
                        <a:pt x="489" y="1171"/>
                        <a:pt x="489" y="1171"/>
                      </a:cubicBezTo>
                      <a:cubicBezTo>
                        <a:pt x="694" y="1171"/>
                        <a:pt x="694" y="1171"/>
                        <a:pt x="694" y="1171"/>
                      </a:cubicBezTo>
                      <a:close/>
                      <a:moveTo>
                        <a:pt x="347" y="548"/>
                      </a:moveTo>
                      <a:cubicBezTo>
                        <a:pt x="347" y="690"/>
                        <a:pt x="347" y="690"/>
                        <a:pt x="347" y="690"/>
                      </a:cubicBezTo>
                      <a:cubicBezTo>
                        <a:pt x="830" y="690"/>
                        <a:pt x="830" y="690"/>
                        <a:pt x="830" y="690"/>
                      </a:cubicBezTo>
                      <a:cubicBezTo>
                        <a:pt x="830" y="548"/>
                        <a:pt x="830" y="548"/>
                        <a:pt x="830" y="548"/>
                      </a:cubicBezTo>
                      <a:cubicBezTo>
                        <a:pt x="347" y="548"/>
                        <a:pt x="347" y="548"/>
                        <a:pt x="347" y="548"/>
                      </a:cubicBezTo>
                      <a:close/>
                      <a:moveTo>
                        <a:pt x="347" y="754"/>
                      </a:moveTo>
                      <a:cubicBezTo>
                        <a:pt x="347" y="896"/>
                        <a:pt x="347" y="896"/>
                        <a:pt x="347" y="896"/>
                      </a:cubicBezTo>
                      <a:cubicBezTo>
                        <a:pt x="830" y="896"/>
                        <a:pt x="830" y="896"/>
                        <a:pt x="830" y="896"/>
                      </a:cubicBezTo>
                      <a:cubicBezTo>
                        <a:pt x="830" y="754"/>
                        <a:pt x="830" y="754"/>
                        <a:pt x="830" y="754"/>
                      </a:cubicBezTo>
                      <a:cubicBezTo>
                        <a:pt x="347" y="754"/>
                        <a:pt x="347" y="754"/>
                        <a:pt x="347" y="754"/>
                      </a:cubicBezTo>
                      <a:close/>
                      <a:moveTo>
                        <a:pt x="347" y="963"/>
                      </a:moveTo>
                      <a:cubicBezTo>
                        <a:pt x="347" y="1105"/>
                        <a:pt x="347" y="1105"/>
                        <a:pt x="347" y="1105"/>
                      </a:cubicBezTo>
                      <a:cubicBezTo>
                        <a:pt x="830" y="1105"/>
                        <a:pt x="830" y="1105"/>
                        <a:pt x="830" y="1105"/>
                      </a:cubicBezTo>
                      <a:cubicBezTo>
                        <a:pt x="830" y="963"/>
                        <a:pt x="830" y="963"/>
                        <a:pt x="830" y="963"/>
                      </a:cubicBezTo>
                      <a:cubicBezTo>
                        <a:pt x="347" y="963"/>
                        <a:pt x="347" y="963"/>
                        <a:pt x="347" y="963"/>
                      </a:cubicBezTo>
                      <a:close/>
                      <a:moveTo>
                        <a:pt x="1336" y="896"/>
                      </a:moveTo>
                      <a:cubicBezTo>
                        <a:pt x="1274" y="896"/>
                        <a:pt x="1274" y="896"/>
                        <a:pt x="1274" y="896"/>
                      </a:cubicBezTo>
                      <a:cubicBezTo>
                        <a:pt x="1242" y="484"/>
                        <a:pt x="1039" y="280"/>
                        <a:pt x="762" y="228"/>
                      </a:cubicBezTo>
                      <a:cubicBezTo>
                        <a:pt x="762" y="426"/>
                        <a:pt x="762" y="426"/>
                        <a:pt x="762" y="426"/>
                      </a:cubicBezTo>
                      <a:cubicBezTo>
                        <a:pt x="968" y="495"/>
                        <a:pt x="1048" y="696"/>
                        <a:pt x="1054" y="960"/>
                      </a:cubicBezTo>
                      <a:cubicBezTo>
                        <a:pt x="1048" y="1097"/>
                        <a:pt x="1048" y="1097"/>
                        <a:pt x="1048" y="1097"/>
                      </a:cubicBezTo>
                      <a:cubicBezTo>
                        <a:pt x="1327" y="1094"/>
                        <a:pt x="1327" y="1094"/>
                        <a:pt x="1327" y="1094"/>
                      </a:cubicBezTo>
                      <a:cubicBezTo>
                        <a:pt x="1401" y="1094"/>
                        <a:pt x="1457" y="1114"/>
                        <a:pt x="1457" y="1187"/>
                      </a:cubicBezTo>
                      <a:cubicBezTo>
                        <a:pt x="1457" y="1314"/>
                        <a:pt x="1457" y="1314"/>
                        <a:pt x="1457" y="1314"/>
                      </a:cubicBezTo>
                      <a:cubicBezTo>
                        <a:pt x="762" y="1314"/>
                        <a:pt x="762" y="1314"/>
                        <a:pt x="762" y="1314"/>
                      </a:cubicBezTo>
                      <a:cubicBezTo>
                        <a:pt x="762" y="1512"/>
                        <a:pt x="762" y="1512"/>
                        <a:pt x="762" y="1512"/>
                      </a:cubicBezTo>
                      <a:cubicBezTo>
                        <a:pt x="1586" y="1512"/>
                        <a:pt x="1586" y="1512"/>
                        <a:pt x="1586" y="1512"/>
                      </a:cubicBezTo>
                      <a:cubicBezTo>
                        <a:pt x="1632" y="1512"/>
                        <a:pt x="1666" y="1477"/>
                        <a:pt x="1666" y="1446"/>
                      </a:cubicBezTo>
                      <a:cubicBezTo>
                        <a:pt x="1666" y="1414"/>
                        <a:pt x="1666" y="1187"/>
                        <a:pt x="1666" y="1187"/>
                      </a:cubicBezTo>
                      <a:cubicBezTo>
                        <a:pt x="1666" y="1010"/>
                        <a:pt x="1516" y="896"/>
                        <a:pt x="1336" y="896"/>
                      </a:cubicBezTo>
                      <a:close/>
                      <a:moveTo>
                        <a:pt x="641" y="0"/>
                      </a:moveTo>
                      <a:cubicBezTo>
                        <a:pt x="640" y="0"/>
                        <a:pt x="640" y="0"/>
                        <a:pt x="640" y="0"/>
                      </a:cubicBezTo>
                      <a:cubicBezTo>
                        <a:pt x="62" y="0"/>
                        <a:pt x="62" y="0"/>
                        <a:pt x="62" y="0"/>
                      </a:cubicBezTo>
                      <a:cubicBezTo>
                        <a:pt x="48" y="0"/>
                        <a:pt x="0" y="0"/>
                        <a:pt x="0" y="70"/>
                      </a:cubicBezTo>
                      <a:cubicBezTo>
                        <a:pt x="0" y="70"/>
                        <a:pt x="0" y="1425"/>
                        <a:pt x="0" y="1446"/>
                      </a:cubicBezTo>
                      <a:cubicBezTo>
                        <a:pt x="0" y="1477"/>
                        <a:pt x="35" y="1512"/>
                        <a:pt x="80" y="1512"/>
                      </a:cubicBezTo>
                      <a:cubicBezTo>
                        <a:pt x="420" y="1512"/>
                        <a:pt x="420" y="1512"/>
                        <a:pt x="420" y="1512"/>
                      </a:cubicBezTo>
                      <a:cubicBezTo>
                        <a:pt x="420" y="1314"/>
                        <a:pt x="420" y="1314"/>
                        <a:pt x="420" y="1314"/>
                      </a:cubicBezTo>
                      <a:cubicBezTo>
                        <a:pt x="204" y="1314"/>
                        <a:pt x="204" y="1314"/>
                        <a:pt x="204" y="1314"/>
                      </a:cubicBezTo>
                      <a:cubicBezTo>
                        <a:pt x="204" y="199"/>
                        <a:pt x="204" y="199"/>
                        <a:pt x="204" y="199"/>
                      </a:cubicBezTo>
                      <a:cubicBezTo>
                        <a:pt x="489" y="199"/>
                        <a:pt x="489" y="199"/>
                        <a:pt x="489" y="199"/>
                      </a:cubicBezTo>
                      <a:cubicBezTo>
                        <a:pt x="489" y="484"/>
                        <a:pt x="489" y="484"/>
                        <a:pt x="489" y="484"/>
                      </a:cubicBezTo>
                      <a:cubicBezTo>
                        <a:pt x="694" y="484"/>
                        <a:pt x="694" y="484"/>
                        <a:pt x="694" y="484"/>
                      </a:cubicBezTo>
                      <a:cubicBezTo>
                        <a:pt x="694" y="59"/>
                        <a:pt x="694" y="59"/>
                        <a:pt x="694" y="59"/>
                      </a:cubicBezTo>
                      <a:cubicBezTo>
                        <a:pt x="694" y="3"/>
                        <a:pt x="656" y="0"/>
                        <a:pt x="641" y="0"/>
                      </a:cubicBezTo>
                      <a:close/>
                    </a:path>
                  </a:pathLst>
                </a:custGeom>
                <a:solidFill>
                  <a:srgbClr val="FFFFFF"/>
                </a:solidFill>
                <a:ln>
                  <a:noFill/>
                </a:ln>
              </p:spPr>
              <p:txBody>
                <a:bodyPr vert="horz" wrap="square" lIns="89619" tIns="44810" rIns="89619" bIns="44810" numCol="1" anchor="t" anchorCtr="0" compatLnSpc="1">
                  <a:prstTxWarp prst="textNoShape">
                    <a:avLst/>
                  </a:prstTxWarp>
                </a:bodyPr>
                <a:lstStyle/>
                <a:p>
                  <a:endParaRPr lang="en-US" sz="1764">
                    <a:solidFill>
                      <a:srgbClr val="404040"/>
                    </a:solidFill>
                  </a:endParaRPr>
                </a:p>
              </p:txBody>
            </p:sp>
          </p:grpSp>
          <p:grpSp>
            <p:nvGrpSpPr>
              <p:cNvPr id="195" name="Group 194"/>
              <p:cNvGrpSpPr/>
              <p:nvPr/>
            </p:nvGrpSpPr>
            <p:grpSpPr>
              <a:xfrm>
                <a:off x="2579112" y="3492574"/>
                <a:ext cx="1331205" cy="1183968"/>
                <a:chOff x="2579112" y="3492574"/>
                <a:chExt cx="1331205" cy="1183968"/>
              </a:xfrm>
            </p:grpSpPr>
            <p:sp>
              <p:nvSpPr>
                <p:cNvPr id="181" name="TextBox 180"/>
                <p:cNvSpPr txBox="1"/>
                <p:nvPr/>
              </p:nvSpPr>
              <p:spPr>
                <a:xfrm>
                  <a:off x="2640546" y="4288744"/>
                  <a:ext cx="1269771" cy="387798"/>
                </a:xfrm>
                <a:prstGeom prst="rect">
                  <a:avLst/>
                </a:prstGeom>
                <a:noFill/>
              </p:spPr>
              <p:txBody>
                <a:bodyPr wrap="none" lIns="0" tIns="0" rIns="0" bIns="0" rtlCol="0">
                  <a:spAutoFit/>
                </a:bodyPr>
                <a:lstStyle/>
                <a:p>
                  <a:pPr>
                    <a:lnSpc>
                      <a:spcPct val="90000"/>
                    </a:lnSpc>
                    <a:spcAft>
                      <a:spcPts val="588"/>
                    </a:spcAft>
                  </a:pPr>
                  <a:r>
                    <a:rPr lang="en-US" sz="1372" dirty="0">
                      <a:gradFill>
                        <a:gsLst>
                          <a:gs pos="2917">
                            <a:srgbClr val="00188F"/>
                          </a:gs>
                          <a:gs pos="30000">
                            <a:srgbClr val="00188F"/>
                          </a:gs>
                        </a:gsLst>
                        <a:lin ang="5400000" scaled="0"/>
                      </a:gradFill>
                    </a:rPr>
                    <a:t>Cloud gateways</a:t>
                  </a:r>
                  <a:br>
                    <a:rPr lang="en-US" sz="1372" dirty="0">
                      <a:gradFill>
                        <a:gsLst>
                          <a:gs pos="2917">
                            <a:srgbClr val="00188F"/>
                          </a:gs>
                          <a:gs pos="30000">
                            <a:srgbClr val="00188F"/>
                          </a:gs>
                        </a:gsLst>
                        <a:lin ang="5400000" scaled="0"/>
                      </a:gradFill>
                    </a:rPr>
                  </a:br>
                  <a:r>
                    <a:rPr lang="en-US" sz="1372" dirty="0">
                      <a:gradFill>
                        <a:gsLst>
                          <a:gs pos="2917">
                            <a:srgbClr val="00188F"/>
                          </a:gs>
                          <a:gs pos="30000">
                            <a:srgbClr val="00188F"/>
                          </a:gs>
                        </a:gsLst>
                        <a:lin ang="5400000" scaled="0"/>
                      </a:gradFill>
                    </a:rPr>
                    <a:t>(web APIs)</a:t>
                  </a:r>
                </a:p>
              </p:txBody>
            </p:sp>
            <p:sp>
              <p:nvSpPr>
                <p:cNvPr id="194" name="Freeform 30"/>
                <p:cNvSpPr>
                  <a:spLocks noChangeAspect="1" noEditPoints="1"/>
                </p:cNvSpPr>
                <p:nvPr/>
              </p:nvSpPr>
              <p:spPr bwMode="auto">
                <a:xfrm>
                  <a:off x="2579112" y="3492574"/>
                  <a:ext cx="1188720" cy="762033"/>
                </a:xfrm>
                <a:custGeom>
                  <a:avLst/>
                  <a:gdLst>
                    <a:gd name="T0" fmla="*/ 1938 w 2377"/>
                    <a:gd name="T1" fmla="*/ 1522 h 1522"/>
                    <a:gd name="T2" fmla="*/ 603 w 2377"/>
                    <a:gd name="T3" fmla="*/ 1522 h 1522"/>
                    <a:gd name="T4" fmla="*/ 377 w 2377"/>
                    <a:gd name="T5" fmla="*/ 1298 h 1522"/>
                    <a:gd name="T6" fmla="*/ 547 w 2377"/>
                    <a:gd name="T7" fmla="*/ 1077 h 1522"/>
                    <a:gd name="T8" fmla="*/ 813 w 2377"/>
                    <a:gd name="T9" fmla="*/ 878 h 1522"/>
                    <a:gd name="T10" fmla="*/ 1292 w 2377"/>
                    <a:gd name="T11" fmla="*/ 418 h 1522"/>
                    <a:gd name="T12" fmla="*/ 1728 w 2377"/>
                    <a:gd name="T13" fmla="*/ 693 h 1522"/>
                    <a:gd name="T14" fmla="*/ 1938 w 2377"/>
                    <a:gd name="T15" fmla="*/ 638 h 1522"/>
                    <a:gd name="T16" fmla="*/ 2377 w 2377"/>
                    <a:gd name="T17" fmla="*/ 1083 h 1522"/>
                    <a:gd name="T18" fmla="*/ 1938 w 2377"/>
                    <a:gd name="T19" fmla="*/ 1522 h 1522"/>
                    <a:gd name="T20" fmla="*/ 603 w 2377"/>
                    <a:gd name="T21" fmla="*/ 1227 h 1522"/>
                    <a:gd name="T22" fmla="*/ 533 w 2377"/>
                    <a:gd name="T23" fmla="*/ 1298 h 1522"/>
                    <a:gd name="T24" fmla="*/ 603 w 2377"/>
                    <a:gd name="T25" fmla="*/ 1368 h 1522"/>
                    <a:gd name="T26" fmla="*/ 1938 w 2377"/>
                    <a:gd name="T27" fmla="*/ 1368 h 1522"/>
                    <a:gd name="T28" fmla="*/ 2222 w 2377"/>
                    <a:gd name="T29" fmla="*/ 1083 h 1522"/>
                    <a:gd name="T30" fmla="*/ 1938 w 2377"/>
                    <a:gd name="T31" fmla="*/ 798 h 1522"/>
                    <a:gd name="T32" fmla="*/ 1736 w 2377"/>
                    <a:gd name="T33" fmla="*/ 873 h 1522"/>
                    <a:gd name="T34" fmla="*/ 1637 w 2377"/>
                    <a:gd name="T35" fmla="*/ 973 h 1522"/>
                    <a:gd name="T36" fmla="*/ 1607 w 2377"/>
                    <a:gd name="T37" fmla="*/ 834 h 1522"/>
                    <a:gd name="T38" fmla="*/ 1292 w 2377"/>
                    <a:gd name="T39" fmla="*/ 574 h 1522"/>
                    <a:gd name="T40" fmla="*/ 967 w 2377"/>
                    <a:gd name="T41" fmla="*/ 898 h 1522"/>
                    <a:gd name="T42" fmla="*/ 967 w 2377"/>
                    <a:gd name="T43" fmla="*/ 942 h 1522"/>
                    <a:gd name="T44" fmla="*/ 982 w 2377"/>
                    <a:gd name="T45" fmla="*/ 1048 h 1522"/>
                    <a:gd name="T46" fmla="*/ 847 w 2377"/>
                    <a:gd name="T47" fmla="*/ 1027 h 1522"/>
                    <a:gd name="T48" fmla="*/ 682 w 2377"/>
                    <a:gd name="T49" fmla="*/ 1162 h 1522"/>
                    <a:gd name="T50" fmla="*/ 672 w 2377"/>
                    <a:gd name="T51" fmla="*/ 1227 h 1522"/>
                    <a:gd name="T52" fmla="*/ 607 w 2377"/>
                    <a:gd name="T53" fmla="*/ 1227 h 1522"/>
                    <a:gd name="T54" fmla="*/ 603 w 2377"/>
                    <a:gd name="T55" fmla="*/ 1227 h 1522"/>
                    <a:gd name="T56" fmla="*/ 755 w 2377"/>
                    <a:gd name="T57" fmla="*/ 830 h 1522"/>
                    <a:gd name="T58" fmla="*/ 1272 w 2377"/>
                    <a:gd name="T59" fmla="*/ 350 h 1522"/>
                    <a:gd name="T60" fmla="*/ 1755 w 2377"/>
                    <a:gd name="T61" fmla="*/ 623 h 1522"/>
                    <a:gd name="T62" fmla="*/ 1768 w 2377"/>
                    <a:gd name="T63" fmla="*/ 615 h 1522"/>
                    <a:gd name="T64" fmla="*/ 1772 w 2377"/>
                    <a:gd name="T65" fmla="*/ 561 h 1522"/>
                    <a:gd name="T66" fmla="*/ 1374 w 2377"/>
                    <a:gd name="T67" fmla="*/ 194 h 1522"/>
                    <a:gd name="T68" fmla="*/ 1189 w 2377"/>
                    <a:gd name="T69" fmla="*/ 242 h 1522"/>
                    <a:gd name="T70" fmla="*/ 805 w 2377"/>
                    <a:gd name="T71" fmla="*/ 0 h 1522"/>
                    <a:gd name="T72" fmla="*/ 384 w 2377"/>
                    <a:gd name="T73" fmla="*/ 404 h 1522"/>
                    <a:gd name="T74" fmla="*/ 150 w 2377"/>
                    <a:gd name="T75" fmla="*/ 580 h 1522"/>
                    <a:gd name="T76" fmla="*/ 0 w 2377"/>
                    <a:gd name="T77" fmla="*/ 774 h 1522"/>
                    <a:gd name="T78" fmla="*/ 199 w 2377"/>
                    <a:gd name="T79" fmla="*/ 972 h 1522"/>
                    <a:gd name="T80" fmla="*/ 529 w 2377"/>
                    <a:gd name="T81" fmla="*/ 972 h 1522"/>
                    <a:gd name="T82" fmla="*/ 755 w 2377"/>
                    <a:gd name="T83" fmla="*/ 830 h 1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77" h="1522">
                      <a:moveTo>
                        <a:pt x="1938" y="1522"/>
                      </a:moveTo>
                      <a:cubicBezTo>
                        <a:pt x="603" y="1522"/>
                        <a:pt x="603" y="1522"/>
                        <a:pt x="603" y="1522"/>
                      </a:cubicBezTo>
                      <a:cubicBezTo>
                        <a:pt x="477" y="1522"/>
                        <a:pt x="377" y="1422"/>
                        <a:pt x="377" y="1298"/>
                      </a:cubicBezTo>
                      <a:cubicBezTo>
                        <a:pt x="377" y="1193"/>
                        <a:pt x="452" y="1102"/>
                        <a:pt x="547" y="1077"/>
                      </a:cubicBezTo>
                      <a:cubicBezTo>
                        <a:pt x="593" y="967"/>
                        <a:pt x="693" y="888"/>
                        <a:pt x="813" y="878"/>
                      </a:cubicBezTo>
                      <a:cubicBezTo>
                        <a:pt x="822" y="624"/>
                        <a:pt x="1032" y="418"/>
                        <a:pt x="1292" y="418"/>
                      </a:cubicBezTo>
                      <a:cubicBezTo>
                        <a:pt x="1477" y="418"/>
                        <a:pt x="1647" y="528"/>
                        <a:pt x="1728" y="693"/>
                      </a:cubicBezTo>
                      <a:cubicBezTo>
                        <a:pt x="1786" y="657"/>
                        <a:pt x="1861" y="638"/>
                        <a:pt x="1938" y="638"/>
                      </a:cubicBezTo>
                      <a:cubicBezTo>
                        <a:pt x="2177" y="638"/>
                        <a:pt x="2377" y="838"/>
                        <a:pt x="2377" y="1083"/>
                      </a:cubicBezTo>
                      <a:cubicBezTo>
                        <a:pt x="2377" y="1323"/>
                        <a:pt x="2177" y="1522"/>
                        <a:pt x="1938" y="1522"/>
                      </a:cubicBezTo>
                      <a:close/>
                      <a:moveTo>
                        <a:pt x="603" y="1227"/>
                      </a:moveTo>
                      <a:cubicBezTo>
                        <a:pt x="562" y="1227"/>
                        <a:pt x="533" y="1258"/>
                        <a:pt x="533" y="1298"/>
                      </a:cubicBezTo>
                      <a:cubicBezTo>
                        <a:pt x="533" y="1333"/>
                        <a:pt x="562" y="1368"/>
                        <a:pt x="603" y="1368"/>
                      </a:cubicBezTo>
                      <a:cubicBezTo>
                        <a:pt x="1938" y="1368"/>
                        <a:pt x="1938" y="1368"/>
                        <a:pt x="1938" y="1368"/>
                      </a:cubicBezTo>
                      <a:cubicBezTo>
                        <a:pt x="2092" y="1368"/>
                        <a:pt x="2222" y="1237"/>
                        <a:pt x="2222" y="1083"/>
                      </a:cubicBezTo>
                      <a:cubicBezTo>
                        <a:pt x="2222" y="923"/>
                        <a:pt x="2092" y="798"/>
                        <a:pt x="1938" y="798"/>
                      </a:cubicBezTo>
                      <a:cubicBezTo>
                        <a:pt x="1861" y="798"/>
                        <a:pt x="1792" y="823"/>
                        <a:pt x="1736" y="873"/>
                      </a:cubicBezTo>
                      <a:cubicBezTo>
                        <a:pt x="1637" y="973"/>
                        <a:pt x="1637" y="973"/>
                        <a:pt x="1637" y="973"/>
                      </a:cubicBezTo>
                      <a:cubicBezTo>
                        <a:pt x="1607" y="834"/>
                        <a:pt x="1607" y="834"/>
                        <a:pt x="1607" y="834"/>
                      </a:cubicBezTo>
                      <a:cubicBezTo>
                        <a:pt x="1576" y="682"/>
                        <a:pt x="1447" y="574"/>
                        <a:pt x="1292" y="574"/>
                      </a:cubicBezTo>
                      <a:cubicBezTo>
                        <a:pt x="1113" y="574"/>
                        <a:pt x="967" y="718"/>
                        <a:pt x="967" y="898"/>
                      </a:cubicBezTo>
                      <a:cubicBezTo>
                        <a:pt x="967" y="913"/>
                        <a:pt x="967" y="928"/>
                        <a:pt x="967" y="942"/>
                      </a:cubicBezTo>
                      <a:cubicBezTo>
                        <a:pt x="982" y="1048"/>
                        <a:pt x="982" y="1048"/>
                        <a:pt x="982" y="1048"/>
                      </a:cubicBezTo>
                      <a:cubicBezTo>
                        <a:pt x="908" y="1026"/>
                        <a:pt x="857" y="1027"/>
                        <a:pt x="847" y="1027"/>
                      </a:cubicBezTo>
                      <a:cubicBezTo>
                        <a:pt x="767" y="1027"/>
                        <a:pt x="697" y="1088"/>
                        <a:pt x="682" y="1162"/>
                      </a:cubicBezTo>
                      <a:cubicBezTo>
                        <a:pt x="672" y="1227"/>
                        <a:pt x="672" y="1227"/>
                        <a:pt x="672" y="1227"/>
                      </a:cubicBezTo>
                      <a:cubicBezTo>
                        <a:pt x="607" y="1227"/>
                        <a:pt x="607" y="1227"/>
                        <a:pt x="607" y="1227"/>
                      </a:cubicBezTo>
                      <a:cubicBezTo>
                        <a:pt x="603" y="1227"/>
                        <a:pt x="603" y="1227"/>
                        <a:pt x="603" y="1227"/>
                      </a:cubicBezTo>
                      <a:close/>
                      <a:moveTo>
                        <a:pt x="755" y="830"/>
                      </a:moveTo>
                      <a:cubicBezTo>
                        <a:pt x="765" y="578"/>
                        <a:pt x="991" y="361"/>
                        <a:pt x="1272" y="350"/>
                      </a:cubicBezTo>
                      <a:cubicBezTo>
                        <a:pt x="1468" y="343"/>
                        <a:pt x="1667" y="445"/>
                        <a:pt x="1755" y="623"/>
                      </a:cubicBezTo>
                      <a:cubicBezTo>
                        <a:pt x="1759" y="620"/>
                        <a:pt x="1764" y="617"/>
                        <a:pt x="1768" y="615"/>
                      </a:cubicBezTo>
                      <a:cubicBezTo>
                        <a:pt x="1771" y="597"/>
                        <a:pt x="1772" y="580"/>
                        <a:pt x="1772" y="561"/>
                      </a:cubicBezTo>
                      <a:cubicBezTo>
                        <a:pt x="1772" y="346"/>
                        <a:pt x="1584" y="194"/>
                        <a:pt x="1374" y="194"/>
                      </a:cubicBezTo>
                      <a:cubicBezTo>
                        <a:pt x="1307" y="194"/>
                        <a:pt x="1241" y="211"/>
                        <a:pt x="1189" y="242"/>
                      </a:cubicBezTo>
                      <a:cubicBezTo>
                        <a:pt x="1118" y="97"/>
                        <a:pt x="968" y="0"/>
                        <a:pt x="805" y="0"/>
                      </a:cubicBezTo>
                      <a:cubicBezTo>
                        <a:pt x="576" y="0"/>
                        <a:pt x="391" y="181"/>
                        <a:pt x="384" y="404"/>
                      </a:cubicBezTo>
                      <a:cubicBezTo>
                        <a:pt x="278" y="414"/>
                        <a:pt x="190" y="483"/>
                        <a:pt x="150" y="580"/>
                      </a:cubicBezTo>
                      <a:cubicBezTo>
                        <a:pt x="66" y="602"/>
                        <a:pt x="0" y="682"/>
                        <a:pt x="0" y="774"/>
                      </a:cubicBezTo>
                      <a:cubicBezTo>
                        <a:pt x="0" y="884"/>
                        <a:pt x="88" y="972"/>
                        <a:pt x="199" y="972"/>
                      </a:cubicBezTo>
                      <a:cubicBezTo>
                        <a:pt x="199" y="972"/>
                        <a:pt x="207" y="972"/>
                        <a:pt x="529" y="972"/>
                      </a:cubicBezTo>
                      <a:cubicBezTo>
                        <a:pt x="574" y="900"/>
                        <a:pt x="661" y="839"/>
                        <a:pt x="755" y="830"/>
                      </a:cubicBezTo>
                      <a:close/>
                    </a:path>
                  </a:pathLst>
                </a:custGeom>
                <a:solidFill>
                  <a:schemeClr val="accent1"/>
                </a:solidFill>
                <a:ln>
                  <a:noFill/>
                </a:ln>
              </p:spPr>
              <p:txBody>
                <a:bodyPr vert="horz" wrap="square" lIns="89619" tIns="44810" rIns="89619" bIns="44810" numCol="1" anchor="t" anchorCtr="0" compatLnSpc="1">
                  <a:prstTxWarp prst="textNoShape">
                    <a:avLst/>
                  </a:prstTxWarp>
                </a:bodyPr>
                <a:lstStyle/>
                <a:p>
                  <a:endParaRPr lang="en-US" sz="1764">
                    <a:solidFill>
                      <a:srgbClr val="404040"/>
                    </a:solidFill>
                  </a:endParaRPr>
                </a:p>
              </p:txBody>
            </p:sp>
          </p:grpSp>
          <p:grpSp>
            <p:nvGrpSpPr>
              <p:cNvPr id="197" name="Group 196"/>
              <p:cNvGrpSpPr/>
              <p:nvPr/>
            </p:nvGrpSpPr>
            <p:grpSpPr>
              <a:xfrm>
                <a:off x="2469238" y="5886421"/>
                <a:ext cx="1477898" cy="700913"/>
                <a:chOff x="2637890" y="5389538"/>
                <a:chExt cx="1477898" cy="700913"/>
              </a:xfrm>
            </p:grpSpPr>
            <p:sp>
              <p:nvSpPr>
                <p:cNvPr id="185" name="TextBox 184"/>
                <p:cNvSpPr txBox="1"/>
                <p:nvPr/>
              </p:nvSpPr>
              <p:spPr>
                <a:xfrm>
                  <a:off x="3379817" y="5546095"/>
                  <a:ext cx="735971" cy="387798"/>
                </a:xfrm>
                <a:prstGeom prst="rect">
                  <a:avLst/>
                </a:prstGeom>
                <a:noFill/>
              </p:spPr>
              <p:txBody>
                <a:bodyPr wrap="none" lIns="0" tIns="0" rIns="0" bIns="0" rtlCol="0">
                  <a:spAutoFit/>
                </a:bodyPr>
                <a:lstStyle/>
                <a:p>
                  <a:pPr>
                    <a:lnSpc>
                      <a:spcPct val="90000"/>
                    </a:lnSpc>
                    <a:spcAft>
                      <a:spcPts val="588"/>
                    </a:spcAft>
                  </a:pPr>
                  <a:r>
                    <a:rPr lang="en-US" sz="1372" dirty="0">
                      <a:gradFill>
                        <a:gsLst>
                          <a:gs pos="2917">
                            <a:srgbClr val="00188F"/>
                          </a:gs>
                          <a:gs pos="30000">
                            <a:srgbClr val="00188F"/>
                          </a:gs>
                        </a:gsLst>
                        <a:lin ang="5400000" scaled="0"/>
                      </a:gradFill>
                    </a:rPr>
                    <a:t>Field </a:t>
                  </a:r>
                  <a:br>
                    <a:rPr lang="en-US" sz="1372" dirty="0">
                      <a:gradFill>
                        <a:gsLst>
                          <a:gs pos="2917">
                            <a:srgbClr val="00188F"/>
                          </a:gs>
                          <a:gs pos="30000">
                            <a:srgbClr val="00188F"/>
                          </a:gs>
                        </a:gsLst>
                        <a:lin ang="5400000" scaled="0"/>
                      </a:gradFill>
                    </a:rPr>
                  </a:br>
                  <a:r>
                    <a:rPr lang="en-US" sz="1372" dirty="0">
                      <a:gradFill>
                        <a:gsLst>
                          <a:gs pos="2917">
                            <a:srgbClr val="00188F"/>
                          </a:gs>
                          <a:gs pos="30000">
                            <a:srgbClr val="00188F"/>
                          </a:gs>
                        </a:gsLst>
                        <a:lin ang="5400000" scaled="0"/>
                      </a:gradFill>
                    </a:rPr>
                    <a:t>gateways</a:t>
                  </a:r>
                </a:p>
              </p:txBody>
            </p:sp>
            <p:sp>
              <p:nvSpPr>
                <p:cNvPr id="196" name="Freeform 58"/>
                <p:cNvSpPr>
                  <a:spLocks noChangeAspect="1" noEditPoints="1"/>
                </p:cNvSpPr>
                <p:nvPr/>
              </p:nvSpPr>
              <p:spPr bwMode="black">
                <a:xfrm>
                  <a:off x="2637890" y="5389538"/>
                  <a:ext cx="653948" cy="700913"/>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accent1"/>
                </a:solidFill>
                <a:ln>
                  <a:noFill/>
                </a:ln>
              </p:spPr>
              <p:txBody>
                <a:bodyPr vert="horz" wrap="square" lIns="80666" tIns="40334" rIns="80666" bIns="40334" numCol="1" anchor="t" anchorCtr="0" compatLnSpc="1">
                  <a:prstTxWarp prst="textNoShape">
                    <a:avLst/>
                  </a:prstTxWarp>
                </a:bodyPr>
                <a:lstStyle/>
                <a:p>
                  <a:endParaRPr lang="en-US" sz="1568">
                    <a:solidFill>
                      <a:srgbClr val="404040"/>
                    </a:solidFill>
                  </a:endParaRPr>
                </a:p>
              </p:txBody>
            </p:sp>
          </p:grpSp>
          <p:grpSp>
            <p:nvGrpSpPr>
              <p:cNvPr id="204" name="Group 203"/>
              <p:cNvGrpSpPr/>
              <p:nvPr/>
            </p:nvGrpSpPr>
            <p:grpSpPr>
              <a:xfrm>
                <a:off x="700924" y="2289942"/>
                <a:ext cx="976229" cy="989879"/>
                <a:chOff x="700924" y="2289942"/>
                <a:chExt cx="976229" cy="989879"/>
              </a:xfrm>
            </p:grpSpPr>
            <p:sp>
              <p:nvSpPr>
                <p:cNvPr id="202" name="Freeform 34"/>
                <p:cNvSpPr>
                  <a:spLocks noChangeAspect="1" noEditPoints="1"/>
                </p:cNvSpPr>
                <p:nvPr/>
              </p:nvSpPr>
              <p:spPr bwMode="auto">
                <a:xfrm>
                  <a:off x="818928" y="2289942"/>
                  <a:ext cx="740220" cy="728731"/>
                </a:xfrm>
                <a:custGeom>
                  <a:avLst/>
                  <a:gdLst>
                    <a:gd name="T0" fmla="*/ 190 w 902"/>
                    <a:gd name="T1" fmla="*/ 259 h 888"/>
                    <a:gd name="T2" fmla="*/ 190 w 902"/>
                    <a:gd name="T3" fmla="*/ 476 h 888"/>
                    <a:gd name="T4" fmla="*/ 0 w 902"/>
                    <a:gd name="T5" fmla="*/ 366 h 888"/>
                    <a:gd name="T6" fmla="*/ 0 w 902"/>
                    <a:gd name="T7" fmla="*/ 150 h 888"/>
                    <a:gd name="T8" fmla="*/ 190 w 902"/>
                    <a:gd name="T9" fmla="*/ 259 h 888"/>
                    <a:gd name="T10" fmla="*/ 238 w 902"/>
                    <a:gd name="T11" fmla="*/ 259 h 888"/>
                    <a:gd name="T12" fmla="*/ 238 w 902"/>
                    <a:gd name="T13" fmla="*/ 476 h 888"/>
                    <a:gd name="T14" fmla="*/ 428 w 902"/>
                    <a:gd name="T15" fmla="*/ 366 h 888"/>
                    <a:gd name="T16" fmla="*/ 428 w 902"/>
                    <a:gd name="T17" fmla="*/ 150 h 888"/>
                    <a:gd name="T18" fmla="*/ 238 w 902"/>
                    <a:gd name="T19" fmla="*/ 259 h 888"/>
                    <a:gd name="T20" fmla="*/ 405 w 902"/>
                    <a:gd name="T21" fmla="*/ 107 h 888"/>
                    <a:gd name="T22" fmla="*/ 214 w 902"/>
                    <a:gd name="T23" fmla="*/ 0 h 888"/>
                    <a:gd name="T24" fmla="*/ 24 w 902"/>
                    <a:gd name="T25" fmla="*/ 107 h 888"/>
                    <a:gd name="T26" fmla="*/ 214 w 902"/>
                    <a:gd name="T27" fmla="*/ 216 h 888"/>
                    <a:gd name="T28" fmla="*/ 405 w 902"/>
                    <a:gd name="T29" fmla="*/ 107 h 888"/>
                    <a:gd name="T30" fmla="*/ 476 w 902"/>
                    <a:gd name="T31" fmla="*/ 150 h 888"/>
                    <a:gd name="T32" fmla="*/ 474 w 902"/>
                    <a:gd name="T33" fmla="*/ 366 h 888"/>
                    <a:gd name="T34" fmla="*/ 664 w 902"/>
                    <a:gd name="T35" fmla="*/ 476 h 888"/>
                    <a:gd name="T36" fmla="*/ 667 w 902"/>
                    <a:gd name="T37" fmla="*/ 259 h 888"/>
                    <a:gd name="T38" fmla="*/ 476 w 902"/>
                    <a:gd name="T39" fmla="*/ 150 h 888"/>
                    <a:gd name="T40" fmla="*/ 712 w 902"/>
                    <a:gd name="T41" fmla="*/ 259 h 888"/>
                    <a:gd name="T42" fmla="*/ 712 w 902"/>
                    <a:gd name="T43" fmla="*/ 476 h 888"/>
                    <a:gd name="T44" fmla="*/ 902 w 902"/>
                    <a:gd name="T45" fmla="*/ 366 h 888"/>
                    <a:gd name="T46" fmla="*/ 902 w 902"/>
                    <a:gd name="T47" fmla="*/ 150 h 888"/>
                    <a:gd name="T48" fmla="*/ 712 w 902"/>
                    <a:gd name="T49" fmla="*/ 259 h 888"/>
                    <a:gd name="T50" fmla="*/ 879 w 902"/>
                    <a:gd name="T51" fmla="*/ 107 h 888"/>
                    <a:gd name="T52" fmla="*/ 688 w 902"/>
                    <a:gd name="T53" fmla="*/ 0 h 888"/>
                    <a:gd name="T54" fmla="*/ 500 w 902"/>
                    <a:gd name="T55" fmla="*/ 107 h 888"/>
                    <a:gd name="T56" fmla="*/ 690 w 902"/>
                    <a:gd name="T57" fmla="*/ 216 h 888"/>
                    <a:gd name="T58" fmla="*/ 879 w 902"/>
                    <a:gd name="T59" fmla="*/ 107 h 888"/>
                    <a:gd name="T60" fmla="*/ 238 w 902"/>
                    <a:gd name="T61" fmla="*/ 559 h 888"/>
                    <a:gd name="T62" fmla="*/ 238 w 902"/>
                    <a:gd name="T63" fmla="*/ 778 h 888"/>
                    <a:gd name="T64" fmla="*/ 428 w 902"/>
                    <a:gd name="T65" fmla="*/ 888 h 888"/>
                    <a:gd name="T66" fmla="*/ 428 w 902"/>
                    <a:gd name="T67" fmla="*/ 669 h 888"/>
                    <a:gd name="T68" fmla="*/ 238 w 902"/>
                    <a:gd name="T69" fmla="*/ 559 h 888"/>
                    <a:gd name="T70" fmla="*/ 476 w 902"/>
                    <a:gd name="T71" fmla="*/ 669 h 888"/>
                    <a:gd name="T72" fmla="*/ 476 w 902"/>
                    <a:gd name="T73" fmla="*/ 888 h 888"/>
                    <a:gd name="T74" fmla="*/ 664 w 902"/>
                    <a:gd name="T75" fmla="*/ 778 h 888"/>
                    <a:gd name="T76" fmla="*/ 667 w 902"/>
                    <a:gd name="T77" fmla="*/ 559 h 888"/>
                    <a:gd name="T78" fmla="*/ 476 w 902"/>
                    <a:gd name="T79" fmla="*/ 669 h 888"/>
                    <a:gd name="T80" fmla="*/ 643 w 902"/>
                    <a:gd name="T81" fmla="*/ 519 h 888"/>
                    <a:gd name="T82" fmla="*/ 452 w 902"/>
                    <a:gd name="T83" fmla="*/ 409 h 888"/>
                    <a:gd name="T84" fmla="*/ 262 w 902"/>
                    <a:gd name="T85" fmla="*/ 519 h 888"/>
                    <a:gd name="T86" fmla="*/ 452 w 902"/>
                    <a:gd name="T87" fmla="*/ 628 h 888"/>
                    <a:gd name="T88" fmla="*/ 643 w 902"/>
                    <a:gd name="T89" fmla="*/ 519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02" h="888">
                      <a:moveTo>
                        <a:pt x="190" y="259"/>
                      </a:moveTo>
                      <a:lnTo>
                        <a:pt x="190" y="476"/>
                      </a:lnTo>
                      <a:lnTo>
                        <a:pt x="0" y="366"/>
                      </a:lnTo>
                      <a:lnTo>
                        <a:pt x="0" y="150"/>
                      </a:lnTo>
                      <a:lnTo>
                        <a:pt x="190" y="259"/>
                      </a:lnTo>
                      <a:close/>
                      <a:moveTo>
                        <a:pt x="238" y="259"/>
                      </a:moveTo>
                      <a:lnTo>
                        <a:pt x="238" y="476"/>
                      </a:lnTo>
                      <a:lnTo>
                        <a:pt x="428" y="366"/>
                      </a:lnTo>
                      <a:lnTo>
                        <a:pt x="428" y="150"/>
                      </a:lnTo>
                      <a:lnTo>
                        <a:pt x="238" y="259"/>
                      </a:lnTo>
                      <a:close/>
                      <a:moveTo>
                        <a:pt x="405" y="107"/>
                      </a:moveTo>
                      <a:lnTo>
                        <a:pt x="214" y="0"/>
                      </a:lnTo>
                      <a:lnTo>
                        <a:pt x="24" y="107"/>
                      </a:lnTo>
                      <a:lnTo>
                        <a:pt x="214" y="216"/>
                      </a:lnTo>
                      <a:lnTo>
                        <a:pt x="405" y="107"/>
                      </a:lnTo>
                      <a:close/>
                      <a:moveTo>
                        <a:pt x="476" y="150"/>
                      </a:moveTo>
                      <a:lnTo>
                        <a:pt x="474" y="366"/>
                      </a:lnTo>
                      <a:lnTo>
                        <a:pt x="664" y="476"/>
                      </a:lnTo>
                      <a:lnTo>
                        <a:pt x="667" y="259"/>
                      </a:lnTo>
                      <a:lnTo>
                        <a:pt x="476" y="150"/>
                      </a:lnTo>
                      <a:close/>
                      <a:moveTo>
                        <a:pt x="712" y="259"/>
                      </a:moveTo>
                      <a:lnTo>
                        <a:pt x="712" y="476"/>
                      </a:lnTo>
                      <a:lnTo>
                        <a:pt x="902" y="366"/>
                      </a:lnTo>
                      <a:lnTo>
                        <a:pt x="902" y="150"/>
                      </a:lnTo>
                      <a:lnTo>
                        <a:pt x="712" y="259"/>
                      </a:lnTo>
                      <a:close/>
                      <a:moveTo>
                        <a:pt x="879" y="107"/>
                      </a:moveTo>
                      <a:lnTo>
                        <a:pt x="688" y="0"/>
                      </a:lnTo>
                      <a:lnTo>
                        <a:pt x="500" y="107"/>
                      </a:lnTo>
                      <a:lnTo>
                        <a:pt x="690" y="216"/>
                      </a:lnTo>
                      <a:lnTo>
                        <a:pt x="879" y="107"/>
                      </a:lnTo>
                      <a:close/>
                      <a:moveTo>
                        <a:pt x="238" y="559"/>
                      </a:moveTo>
                      <a:lnTo>
                        <a:pt x="238" y="778"/>
                      </a:lnTo>
                      <a:lnTo>
                        <a:pt x="428" y="888"/>
                      </a:lnTo>
                      <a:lnTo>
                        <a:pt x="428" y="669"/>
                      </a:lnTo>
                      <a:lnTo>
                        <a:pt x="238" y="559"/>
                      </a:lnTo>
                      <a:close/>
                      <a:moveTo>
                        <a:pt x="476" y="669"/>
                      </a:moveTo>
                      <a:lnTo>
                        <a:pt x="476" y="888"/>
                      </a:lnTo>
                      <a:lnTo>
                        <a:pt x="664" y="778"/>
                      </a:lnTo>
                      <a:lnTo>
                        <a:pt x="667" y="559"/>
                      </a:lnTo>
                      <a:lnTo>
                        <a:pt x="476" y="669"/>
                      </a:lnTo>
                      <a:close/>
                      <a:moveTo>
                        <a:pt x="643" y="519"/>
                      </a:moveTo>
                      <a:lnTo>
                        <a:pt x="452" y="409"/>
                      </a:lnTo>
                      <a:lnTo>
                        <a:pt x="262" y="519"/>
                      </a:lnTo>
                      <a:lnTo>
                        <a:pt x="452" y="628"/>
                      </a:lnTo>
                      <a:lnTo>
                        <a:pt x="643" y="519"/>
                      </a:lnTo>
                      <a:close/>
                    </a:path>
                  </a:pathLst>
                </a:custGeom>
                <a:solidFill>
                  <a:schemeClr val="accent3"/>
                </a:solidFill>
                <a:ln>
                  <a:noFill/>
                </a:ln>
              </p:spPr>
              <p:txBody>
                <a:bodyPr vert="horz" wrap="square" lIns="89619" tIns="44810" rIns="89619" bIns="44810" numCol="1" anchor="t" anchorCtr="0" compatLnSpc="1">
                  <a:prstTxWarp prst="textNoShape">
                    <a:avLst/>
                  </a:prstTxWarp>
                </a:bodyPr>
                <a:lstStyle/>
                <a:p>
                  <a:endParaRPr lang="en-US" sz="1764">
                    <a:solidFill>
                      <a:srgbClr val="404040"/>
                    </a:solidFill>
                  </a:endParaRPr>
                </a:p>
              </p:txBody>
            </p:sp>
            <p:sp>
              <p:nvSpPr>
                <p:cNvPr id="203" name="TextBox 202"/>
                <p:cNvSpPr txBox="1"/>
                <p:nvPr/>
              </p:nvSpPr>
              <p:spPr>
                <a:xfrm>
                  <a:off x="700924" y="3085922"/>
                  <a:ext cx="976229" cy="193899"/>
                </a:xfrm>
                <a:prstGeom prst="rect">
                  <a:avLst/>
                </a:prstGeom>
                <a:noFill/>
              </p:spPr>
              <p:txBody>
                <a:bodyPr wrap="none" lIns="0" tIns="0" rIns="0" bIns="0" rtlCol="0">
                  <a:spAutoFit/>
                </a:bodyPr>
                <a:lstStyle/>
                <a:p>
                  <a:pPr algn="ctr">
                    <a:lnSpc>
                      <a:spcPct val="90000"/>
                    </a:lnSpc>
                    <a:spcAft>
                      <a:spcPts val="588"/>
                    </a:spcAft>
                  </a:pPr>
                  <a:r>
                    <a:rPr lang="en-US" sz="1372" dirty="0">
                      <a:gradFill>
                        <a:gsLst>
                          <a:gs pos="2917">
                            <a:srgbClr val="00188F"/>
                          </a:gs>
                          <a:gs pos="30000">
                            <a:srgbClr val="00188F"/>
                          </a:gs>
                        </a:gsLst>
                        <a:lin ang="5400000" scaled="0"/>
                      </a:gradFill>
                    </a:rPr>
                    <a:t>Applications</a:t>
                  </a:r>
                </a:p>
              </p:txBody>
            </p:sp>
          </p:grpSp>
          <p:sp>
            <p:nvSpPr>
              <p:cNvPr id="205" name="Rectangle 204"/>
              <p:cNvSpPr/>
              <p:nvPr/>
            </p:nvSpPr>
            <p:spPr bwMode="auto">
              <a:xfrm>
                <a:off x="411798" y="3771579"/>
                <a:ext cx="1554480" cy="54864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391" tIns="89619" rIns="143391" bIns="89619" numCol="1" spcCol="0" rtlCol="0" fromWordArt="0" anchor="t" anchorCtr="0" forceAA="0" compatLnSpc="1">
                <a:prstTxWarp prst="textNoShape">
                  <a:avLst/>
                </a:prstTxWarp>
                <a:noAutofit/>
              </a:bodyPr>
              <a:lstStyle/>
              <a:p>
                <a:pPr>
                  <a:lnSpc>
                    <a:spcPct val="90000"/>
                  </a:lnSpc>
                  <a:spcAft>
                    <a:spcPts val="588"/>
                  </a:spcAft>
                </a:pPr>
                <a:r>
                  <a:rPr lang="en-US" sz="1176" dirty="0" err="1" smtClean="0">
                    <a:gradFill>
                      <a:gsLst>
                        <a:gs pos="2917">
                          <a:srgbClr val="00188F"/>
                        </a:gs>
                        <a:gs pos="30000">
                          <a:srgbClr val="00188F"/>
                        </a:gs>
                      </a:gsLst>
                      <a:lin ang="5400000" scaled="0"/>
                    </a:gradFill>
                    <a:ea typeface="MS PGothic" charset="0"/>
                    <a:cs typeface="MS PGothic" charset="0"/>
                  </a:rPr>
                  <a:t>Dispositivi</a:t>
                </a:r>
                <a:r>
                  <a:rPr lang="en-US" sz="1176" dirty="0" smtClean="0">
                    <a:gradFill>
                      <a:gsLst>
                        <a:gs pos="2917">
                          <a:srgbClr val="00188F"/>
                        </a:gs>
                        <a:gs pos="30000">
                          <a:srgbClr val="00188F"/>
                        </a:gs>
                      </a:gsLst>
                      <a:lin ang="5400000" scaled="0"/>
                    </a:gradFill>
                    <a:ea typeface="MS PGothic" charset="0"/>
                    <a:cs typeface="MS PGothic" charset="0"/>
                  </a:rPr>
                  <a:t> IoT Legacy (</a:t>
                </a:r>
                <a:r>
                  <a:rPr lang="en-US" sz="1176" dirty="0" err="1" smtClean="0">
                    <a:gradFill>
                      <a:gsLst>
                        <a:gs pos="2917">
                          <a:srgbClr val="00188F"/>
                        </a:gs>
                        <a:gs pos="30000">
                          <a:srgbClr val="00188F"/>
                        </a:gs>
                      </a:gsLst>
                      <a:lin ang="5400000" scaled="0"/>
                    </a:gradFill>
                    <a:ea typeface="MS PGothic" charset="0"/>
                    <a:cs typeface="MS PGothic" charset="0"/>
                  </a:rPr>
                  <a:t>protocolli</a:t>
                </a:r>
                <a:r>
                  <a:rPr lang="en-US" sz="1176" dirty="0" smtClean="0">
                    <a:gradFill>
                      <a:gsLst>
                        <a:gs pos="2917">
                          <a:srgbClr val="00188F"/>
                        </a:gs>
                        <a:gs pos="30000">
                          <a:srgbClr val="00188F"/>
                        </a:gs>
                      </a:gsLst>
                      <a:lin ang="5400000" scaled="0"/>
                    </a:gradFill>
                    <a:ea typeface="MS PGothic" charset="0"/>
                    <a:cs typeface="MS PGothic" charset="0"/>
                  </a:rPr>
                  <a:t> non standard)</a:t>
                </a:r>
                <a:endParaRPr lang="en-US" sz="1176" dirty="0">
                  <a:gradFill>
                    <a:gsLst>
                      <a:gs pos="2917">
                        <a:srgbClr val="00188F"/>
                      </a:gs>
                      <a:gs pos="30000">
                        <a:srgbClr val="00188F"/>
                      </a:gs>
                    </a:gsLst>
                    <a:lin ang="5400000" scaled="0"/>
                  </a:gradFill>
                  <a:ea typeface="MS PGothic" charset="0"/>
                  <a:cs typeface="MS PGothic" charset="0"/>
                </a:endParaRPr>
              </a:p>
            </p:txBody>
          </p:sp>
          <p:sp>
            <p:nvSpPr>
              <p:cNvPr id="206" name="Rectangle 205"/>
              <p:cNvSpPr/>
              <p:nvPr/>
            </p:nvSpPr>
            <p:spPr bwMode="auto">
              <a:xfrm>
                <a:off x="411798" y="4503091"/>
                <a:ext cx="1554480" cy="54864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391" tIns="89619" rIns="143391" bIns="89619" numCol="1" spcCol="0" rtlCol="0" fromWordArt="0" anchor="t" anchorCtr="0" forceAA="0" compatLnSpc="1">
                <a:prstTxWarp prst="textNoShape">
                  <a:avLst/>
                </a:prstTxWarp>
                <a:noAutofit/>
              </a:bodyPr>
              <a:lstStyle/>
              <a:p>
                <a:pPr>
                  <a:lnSpc>
                    <a:spcPct val="90000"/>
                  </a:lnSpc>
                  <a:spcAft>
                    <a:spcPts val="588"/>
                  </a:spcAft>
                </a:pPr>
                <a:r>
                  <a:rPr lang="en-US" sz="1176" dirty="0" err="1" smtClean="0">
                    <a:gradFill>
                      <a:gsLst>
                        <a:gs pos="2917">
                          <a:srgbClr val="00188F"/>
                        </a:gs>
                        <a:gs pos="30000">
                          <a:srgbClr val="00188F"/>
                        </a:gs>
                      </a:gsLst>
                      <a:lin ang="5400000" scaled="0"/>
                    </a:gradFill>
                    <a:ea typeface="MS PGothic" charset="0"/>
                    <a:cs typeface="MS PGothic" charset="0"/>
                  </a:rPr>
                  <a:t>Dispositivi</a:t>
                </a:r>
                <a:endParaRPr lang="en-US" sz="1176" dirty="0">
                  <a:gradFill>
                    <a:gsLst>
                      <a:gs pos="2917">
                        <a:srgbClr val="00188F"/>
                      </a:gs>
                      <a:gs pos="30000">
                        <a:srgbClr val="00188F"/>
                      </a:gs>
                    </a:gsLst>
                    <a:lin ang="5400000" scaled="0"/>
                  </a:gradFill>
                  <a:ea typeface="MS PGothic" charset="0"/>
                  <a:cs typeface="MS PGothic" charset="0"/>
                </a:endParaRPr>
              </a:p>
            </p:txBody>
          </p:sp>
          <p:sp>
            <p:nvSpPr>
              <p:cNvPr id="207" name="Rectangle 206"/>
              <p:cNvSpPr/>
              <p:nvPr/>
            </p:nvSpPr>
            <p:spPr bwMode="auto">
              <a:xfrm>
                <a:off x="411798" y="5234603"/>
                <a:ext cx="1554480" cy="54864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391" tIns="89619" rIns="143391" bIns="89619" numCol="1" spcCol="0" rtlCol="0" fromWordArt="0" anchor="t" anchorCtr="0" forceAA="0" compatLnSpc="1">
                <a:prstTxWarp prst="textNoShape">
                  <a:avLst/>
                </a:prstTxWarp>
                <a:noAutofit/>
              </a:bodyPr>
              <a:lstStyle/>
              <a:p>
                <a:pPr>
                  <a:lnSpc>
                    <a:spcPct val="90000"/>
                  </a:lnSpc>
                  <a:spcAft>
                    <a:spcPts val="588"/>
                  </a:spcAft>
                </a:pPr>
                <a:r>
                  <a:rPr lang="en-US" sz="1176" dirty="0" err="1" smtClean="0">
                    <a:gradFill>
                      <a:gsLst>
                        <a:gs pos="2917">
                          <a:srgbClr val="00188F"/>
                        </a:gs>
                        <a:gs pos="30000">
                          <a:srgbClr val="00188F"/>
                        </a:gs>
                      </a:gsLst>
                      <a:lin ang="5400000" scaled="0"/>
                    </a:gradFill>
                    <a:ea typeface="MS PGothic" charset="0"/>
                    <a:cs typeface="MS PGothic" charset="0"/>
                  </a:rPr>
                  <a:t>Dispositivi</a:t>
                </a:r>
                <a:r>
                  <a:rPr lang="en-US" sz="1176" dirty="0" smtClean="0">
                    <a:gradFill>
                      <a:gsLst>
                        <a:gs pos="2917">
                          <a:srgbClr val="00188F"/>
                        </a:gs>
                        <a:gs pos="30000">
                          <a:srgbClr val="00188F"/>
                        </a:gs>
                      </a:gsLst>
                      <a:lin ang="5400000" scaled="0"/>
                    </a:gradFill>
                    <a:ea typeface="MS PGothic" charset="0"/>
                    <a:cs typeface="MS PGothic" charset="0"/>
                  </a:rPr>
                  <a:t> IP</a:t>
                </a:r>
                <a:r>
                  <a:rPr lang="en-US" sz="1176" dirty="0">
                    <a:gradFill>
                      <a:gsLst>
                        <a:gs pos="2917">
                          <a:srgbClr val="00188F"/>
                        </a:gs>
                        <a:gs pos="30000">
                          <a:srgbClr val="00188F"/>
                        </a:gs>
                      </a:gsLst>
                      <a:lin ang="5400000" scaled="0"/>
                    </a:gradFill>
                    <a:ea typeface="MS PGothic" charset="0"/>
                    <a:cs typeface="MS PGothic" charset="0"/>
                  </a:rPr>
                  <a:t/>
                </a:r>
                <a:br>
                  <a:rPr lang="en-US" sz="1176" dirty="0">
                    <a:gradFill>
                      <a:gsLst>
                        <a:gs pos="2917">
                          <a:srgbClr val="00188F"/>
                        </a:gs>
                        <a:gs pos="30000">
                          <a:srgbClr val="00188F"/>
                        </a:gs>
                      </a:gsLst>
                      <a:lin ang="5400000" scaled="0"/>
                    </a:gradFill>
                    <a:ea typeface="MS PGothic" charset="0"/>
                    <a:cs typeface="MS PGothic" charset="0"/>
                  </a:rPr>
                </a:br>
                <a:r>
                  <a:rPr lang="en-US" sz="1176" dirty="0">
                    <a:gradFill>
                      <a:gsLst>
                        <a:gs pos="2917">
                          <a:srgbClr val="00188F"/>
                        </a:gs>
                        <a:gs pos="30000">
                          <a:srgbClr val="00188F"/>
                        </a:gs>
                      </a:gsLst>
                      <a:lin ang="5400000" scaled="0"/>
                    </a:gradFill>
                    <a:ea typeface="MS PGothic" charset="0"/>
                    <a:cs typeface="MS PGothic" charset="0"/>
                  </a:rPr>
                  <a:t>(Windows/Linux)</a:t>
                </a:r>
              </a:p>
            </p:txBody>
          </p:sp>
          <p:sp>
            <p:nvSpPr>
              <p:cNvPr id="208" name="Rectangle 207"/>
              <p:cNvSpPr/>
              <p:nvPr/>
            </p:nvSpPr>
            <p:spPr bwMode="auto">
              <a:xfrm>
                <a:off x="411798" y="5966115"/>
                <a:ext cx="1554480" cy="54864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391" tIns="89619" rIns="143391" bIns="89619" numCol="1" spcCol="0" rtlCol="0" fromWordArt="0" anchor="t" anchorCtr="0" forceAA="0" compatLnSpc="1">
                <a:prstTxWarp prst="textNoShape">
                  <a:avLst/>
                </a:prstTxWarp>
                <a:noAutofit/>
              </a:bodyPr>
              <a:lstStyle/>
              <a:p>
                <a:pPr>
                  <a:lnSpc>
                    <a:spcPct val="90000"/>
                  </a:lnSpc>
                  <a:spcAft>
                    <a:spcPts val="588"/>
                  </a:spcAft>
                </a:pPr>
                <a:r>
                  <a:rPr lang="en-US" sz="1176" dirty="0" err="1" smtClean="0">
                    <a:gradFill>
                      <a:gsLst>
                        <a:gs pos="2917">
                          <a:srgbClr val="00188F"/>
                        </a:gs>
                        <a:gs pos="30000">
                          <a:srgbClr val="00188F"/>
                        </a:gs>
                      </a:gsLst>
                      <a:lin ang="5400000" scaled="0"/>
                    </a:gradFill>
                    <a:ea typeface="MS PGothic" charset="0"/>
                    <a:cs typeface="MS PGothic" charset="0"/>
                  </a:rPr>
                  <a:t>Dispositivi</a:t>
                </a:r>
                <a:r>
                  <a:rPr lang="en-US" sz="1176" dirty="0" smtClean="0">
                    <a:gradFill>
                      <a:gsLst>
                        <a:gs pos="2917">
                          <a:srgbClr val="00188F"/>
                        </a:gs>
                        <a:gs pos="30000">
                          <a:srgbClr val="00188F"/>
                        </a:gs>
                      </a:gsLst>
                      <a:lin ang="5400000" scaled="0"/>
                    </a:gradFill>
                    <a:ea typeface="MS PGothic" charset="0"/>
                    <a:cs typeface="MS PGothic" charset="0"/>
                  </a:rPr>
                  <a:t> Low-Power (RTOS</a:t>
                </a:r>
                <a:r>
                  <a:rPr lang="en-US" sz="1176" dirty="0">
                    <a:gradFill>
                      <a:gsLst>
                        <a:gs pos="2917">
                          <a:srgbClr val="00188F"/>
                        </a:gs>
                        <a:gs pos="30000">
                          <a:srgbClr val="00188F"/>
                        </a:gs>
                      </a:gsLst>
                      <a:lin ang="5400000" scaled="0"/>
                    </a:gradFill>
                    <a:ea typeface="MS PGothic" charset="0"/>
                    <a:cs typeface="MS PGothic" charset="0"/>
                  </a:rPr>
                  <a:t>)</a:t>
                </a:r>
              </a:p>
            </p:txBody>
          </p:sp>
          <p:grpSp>
            <p:nvGrpSpPr>
              <p:cNvPr id="6" name="Group 5"/>
              <p:cNvGrpSpPr/>
              <p:nvPr/>
            </p:nvGrpSpPr>
            <p:grpSpPr>
              <a:xfrm>
                <a:off x="10460532" y="2115892"/>
                <a:ext cx="1656312" cy="3167888"/>
                <a:chOff x="10460532" y="1941221"/>
                <a:chExt cx="1656312" cy="3167888"/>
              </a:xfrm>
            </p:grpSpPr>
            <p:grpSp>
              <p:nvGrpSpPr>
                <p:cNvPr id="3" name="Group 2"/>
                <p:cNvGrpSpPr/>
                <p:nvPr/>
              </p:nvGrpSpPr>
              <p:grpSpPr>
                <a:xfrm>
                  <a:off x="10460532" y="3009335"/>
                  <a:ext cx="1656312" cy="907293"/>
                  <a:chOff x="10460532" y="2979885"/>
                  <a:chExt cx="1656312" cy="907293"/>
                </a:xfrm>
              </p:grpSpPr>
              <p:sp>
                <p:nvSpPr>
                  <p:cNvPr id="209" name="Freeform 8"/>
                  <p:cNvSpPr>
                    <a:spLocks noChangeAspect="1" noEditPoints="1"/>
                  </p:cNvSpPr>
                  <p:nvPr/>
                </p:nvSpPr>
                <p:spPr bwMode="black">
                  <a:xfrm>
                    <a:off x="10942147" y="2979885"/>
                    <a:ext cx="703634" cy="703451"/>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rgbClr val="00188F"/>
                  </a:solidFill>
                  <a:ln>
                    <a:noFill/>
                  </a:ln>
                </p:spPr>
                <p:txBody>
                  <a:bodyPr vert="horz" wrap="square" lIns="80666" tIns="40334" rIns="80666" bIns="40334" numCol="1" anchor="t" anchorCtr="0" compatLnSpc="1">
                    <a:prstTxWarp prst="textNoShape">
                      <a:avLst/>
                    </a:prstTxWarp>
                  </a:bodyPr>
                  <a:lstStyle/>
                  <a:p>
                    <a:endParaRPr lang="en-US" sz="1568" dirty="0">
                      <a:solidFill>
                        <a:srgbClr val="404040"/>
                      </a:solidFill>
                    </a:endParaRPr>
                  </a:p>
                </p:txBody>
              </p:sp>
              <p:sp>
                <p:nvSpPr>
                  <p:cNvPr id="210" name="TextBox 209"/>
                  <p:cNvSpPr txBox="1"/>
                  <p:nvPr/>
                </p:nvSpPr>
                <p:spPr>
                  <a:xfrm>
                    <a:off x="10460532" y="3717602"/>
                    <a:ext cx="1656312" cy="169576"/>
                  </a:xfrm>
                  <a:prstGeom prst="rect">
                    <a:avLst/>
                  </a:prstGeom>
                  <a:noFill/>
                </p:spPr>
                <p:txBody>
                  <a:bodyPr wrap="none" lIns="0" tIns="0" rIns="0" bIns="0" rtlCol="0">
                    <a:spAutoFit/>
                  </a:bodyPr>
                  <a:lstStyle>
                    <a:defPPr>
                      <a:defRPr lang="en-US"/>
                    </a:defPPr>
                    <a:lvl1pPr>
                      <a:lnSpc>
                        <a:spcPct val="90000"/>
                      </a:lnSpc>
                      <a:spcAft>
                        <a:spcPts val="600"/>
                      </a:spcAft>
                      <a:defRPr sz="1400">
                        <a:gradFill>
                          <a:gsLst>
                            <a:gs pos="2917">
                              <a:schemeClr val="tx2"/>
                            </a:gs>
                            <a:gs pos="30000">
                              <a:schemeClr val="tx2"/>
                            </a:gs>
                          </a:gsLst>
                          <a:lin ang="5400000" scaled="0"/>
                        </a:gradFill>
                        <a:latin typeface="+mn-lt"/>
                      </a:defRPr>
                    </a:lvl1pPr>
                  </a:lstStyle>
                  <a:p>
                    <a:r>
                      <a:rPr lang="en-US" sz="1200" dirty="0" err="1" smtClean="0">
                        <a:gradFill>
                          <a:gsLst>
                            <a:gs pos="2917">
                              <a:srgbClr val="00188F"/>
                            </a:gs>
                            <a:gs pos="30000">
                              <a:srgbClr val="00188F"/>
                            </a:gs>
                          </a:gsLst>
                          <a:lin ang="5400000" scaled="0"/>
                        </a:gradFill>
                      </a:rPr>
                      <a:t>Ricerca</a:t>
                    </a:r>
                    <a:r>
                      <a:rPr lang="en-US" sz="1200" dirty="0" smtClean="0">
                        <a:gradFill>
                          <a:gsLst>
                            <a:gs pos="2917">
                              <a:srgbClr val="00188F"/>
                            </a:gs>
                            <a:gs pos="30000">
                              <a:srgbClr val="00188F"/>
                            </a:gs>
                          </a:gsLst>
                          <a:lin ang="5400000" scaled="0"/>
                        </a:gradFill>
                      </a:rPr>
                      <a:t> e </a:t>
                    </a:r>
                    <a:r>
                      <a:rPr lang="en-US" sz="1200" dirty="0" err="1" smtClean="0">
                        <a:gradFill>
                          <a:gsLst>
                            <a:gs pos="2917">
                              <a:srgbClr val="00188F"/>
                            </a:gs>
                            <a:gs pos="30000">
                              <a:srgbClr val="00188F"/>
                            </a:gs>
                          </a:gsLst>
                          <a:lin ang="5400000" scaled="0"/>
                        </a:gradFill>
                      </a:rPr>
                      <a:t>interrogazione</a:t>
                    </a:r>
                    <a:endParaRPr lang="en-US" sz="1200" dirty="0">
                      <a:gradFill>
                        <a:gsLst>
                          <a:gs pos="2917">
                            <a:srgbClr val="00188F"/>
                          </a:gs>
                          <a:gs pos="30000">
                            <a:srgbClr val="00188F"/>
                          </a:gs>
                        </a:gsLst>
                        <a:lin ang="5400000" scaled="0"/>
                      </a:gradFill>
                    </a:endParaRPr>
                  </a:p>
                </p:txBody>
              </p:sp>
            </p:grpSp>
            <p:sp>
              <p:nvSpPr>
                <p:cNvPr id="212" name="TextBox 211"/>
                <p:cNvSpPr txBox="1"/>
                <p:nvPr/>
              </p:nvSpPr>
              <p:spPr>
                <a:xfrm>
                  <a:off x="10744679" y="4721311"/>
                  <a:ext cx="1098570" cy="387798"/>
                </a:xfrm>
                <a:prstGeom prst="rect">
                  <a:avLst/>
                </a:prstGeom>
                <a:noFill/>
              </p:spPr>
              <p:txBody>
                <a:bodyPr wrap="none" lIns="0" tIns="0" rIns="0" bIns="0" rtlCol="0">
                  <a:spAutoFit/>
                </a:bodyPr>
                <a:lstStyle>
                  <a:defPPr>
                    <a:defRPr lang="en-US"/>
                  </a:defPPr>
                  <a:lvl1pPr>
                    <a:lnSpc>
                      <a:spcPct val="90000"/>
                    </a:lnSpc>
                    <a:spcAft>
                      <a:spcPts val="600"/>
                    </a:spcAft>
                    <a:defRPr sz="1400">
                      <a:gradFill>
                        <a:gsLst>
                          <a:gs pos="2917">
                            <a:schemeClr val="tx2"/>
                          </a:gs>
                          <a:gs pos="30000">
                            <a:schemeClr val="tx2"/>
                          </a:gs>
                        </a:gsLst>
                        <a:lin ang="5400000" scaled="0"/>
                      </a:gradFill>
                      <a:latin typeface="+mn-lt"/>
                    </a:defRPr>
                  </a:lvl1pPr>
                </a:lstStyle>
                <a:p>
                  <a:pPr algn="ctr"/>
                  <a:r>
                    <a:rPr lang="en-US" sz="1372" dirty="0">
                      <a:gradFill>
                        <a:gsLst>
                          <a:gs pos="2917">
                            <a:srgbClr val="00188F"/>
                          </a:gs>
                          <a:gs pos="30000">
                            <a:srgbClr val="00188F"/>
                          </a:gs>
                        </a:gsLst>
                        <a:lin ang="5400000" scaled="0"/>
                      </a:gradFill>
                    </a:rPr>
                    <a:t>Data analytics</a:t>
                  </a:r>
                  <a:br>
                    <a:rPr lang="en-US" sz="1372" dirty="0">
                      <a:gradFill>
                        <a:gsLst>
                          <a:gs pos="2917">
                            <a:srgbClr val="00188F"/>
                          </a:gs>
                          <a:gs pos="30000">
                            <a:srgbClr val="00188F"/>
                          </a:gs>
                        </a:gsLst>
                        <a:lin ang="5400000" scaled="0"/>
                      </a:gradFill>
                    </a:rPr>
                  </a:br>
                  <a:r>
                    <a:rPr lang="en-US" sz="1372" dirty="0">
                      <a:gradFill>
                        <a:gsLst>
                          <a:gs pos="2917">
                            <a:srgbClr val="00188F"/>
                          </a:gs>
                          <a:gs pos="30000">
                            <a:srgbClr val="00188F"/>
                          </a:gs>
                        </a:gsLst>
                        <a:lin ang="5400000" scaled="0"/>
                      </a:gradFill>
                    </a:rPr>
                    <a:t>(Power BI)</a:t>
                  </a:r>
                </a:p>
              </p:txBody>
            </p:sp>
            <p:grpSp>
              <p:nvGrpSpPr>
                <p:cNvPr id="5" name="Group 4"/>
                <p:cNvGrpSpPr/>
                <p:nvPr/>
              </p:nvGrpSpPr>
              <p:grpSpPr>
                <a:xfrm>
                  <a:off x="10624454" y="1941221"/>
                  <a:ext cx="1339021" cy="1047960"/>
                  <a:chOff x="10624454" y="1941221"/>
                  <a:chExt cx="1339021" cy="1047960"/>
                </a:xfrm>
              </p:grpSpPr>
              <p:sp>
                <p:nvSpPr>
                  <p:cNvPr id="213" name="Freeform 27"/>
                  <p:cNvSpPr>
                    <a:spLocks noChangeAspect="1" noEditPoints="1"/>
                  </p:cNvSpPr>
                  <p:nvPr/>
                </p:nvSpPr>
                <p:spPr bwMode="black">
                  <a:xfrm>
                    <a:off x="10835976" y="1941221"/>
                    <a:ext cx="915976" cy="590048"/>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rgbClr val="00188F"/>
                  </a:solidFill>
                  <a:extLst/>
                </p:spPr>
                <p:txBody>
                  <a:bodyPr vert="horz" wrap="square" lIns="89619" tIns="44810" rIns="89619" bIns="44810" numCol="1" anchor="t" anchorCtr="0" compatLnSpc="1">
                    <a:prstTxWarp prst="textNoShape">
                      <a:avLst/>
                    </a:prstTxWarp>
                  </a:bodyPr>
                  <a:lstStyle/>
                  <a:p>
                    <a:endParaRPr lang="en-US" sz="1764">
                      <a:solidFill>
                        <a:srgbClr val="404040"/>
                      </a:solidFill>
                    </a:endParaRPr>
                  </a:p>
                </p:txBody>
              </p:sp>
              <p:sp>
                <p:nvSpPr>
                  <p:cNvPr id="214" name="TextBox 213"/>
                  <p:cNvSpPr txBox="1"/>
                  <p:nvPr/>
                </p:nvSpPr>
                <p:spPr>
                  <a:xfrm>
                    <a:off x="10624454" y="2601383"/>
                    <a:ext cx="1339021" cy="387798"/>
                  </a:xfrm>
                  <a:prstGeom prst="rect">
                    <a:avLst/>
                  </a:prstGeom>
                  <a:noFill/>
                </p:spPr>
                <p:txBody>
                  <a:bodyPr wrap="none" lIns="0" tIns="0" rIns="0" bIns="0" rtlCol="0">
                    <a:spAutoFit/>
                  </a:bodyPr>
                  <a:lstStyle>
                    <a:defPPr>
                      <a:defRPr lang="en-US"/>
                    </a:defPPr>
                    <a:lvl1pPr>
                      <a:lnSpc>
                        <a:spcPct val="90000"/>
                      </a:lnSpc>
                      <a:spcAft>
                        <a:spcPts val="600"/>
                      </a:spcAft>
                      <a:defRPr sz="1400">
                        <a:gradFill>
                          <a:gsLst>
                            <a:gs pos="2917">
                              <a:schemeClr val="tx2"/>
                            </a:gs>
                            <a:gs pos="30000">
                              <a:schemeClr val="tx2"/>
                            </a:gs>
                          </a:gsLst>
                          <a:lin ang="5400000" scaled="0"/>
                        </a:gradFill>
                        <a:latin typeface="+mn-lt"/>
                      </a:defRPr>
                    </a:lvl1pPr>
                  </a:lstStyle>
                  <a:p>
                    <a:r>
                      <a:rPr lang="en-US" sz="1372" dirty="0">
                        <a:gradFill>
                          <a:gsLst>
                            <a:gs pos="2917">
                              <a:srgbClr val="00188F"/>
                            </a:gs>
                            <a:gs pos="30000">
                              <a:srgbClr val="00188F"/>
                            </a:gs>
                          </a:gsLst>
                          <a:lin ang="5400000" scaled="0"/>
                        </a:gradFill>
                      </a:rPr>
                      <a:t>Web/thick client </a:t>
                    </a:r>
                    <a:br>
                      <a:rPr lang="en-US" sz="1372" dirty="0">
                        <a:gradFill>
                          <a:gsLst>
                            <a:gs pos="2917">
                              <a:srgbClr val="00188F"/>
                            </a:gs>
                            <a:gs pos="30000">
                              <a:srgbClr val="00188F"/>
                            </a:gs>
                          </a:gsLst>
                          <a:lin ang="5400000" scaled="0"/>
                        </a:gradFill>
                      </a:rPr>
                    </a:br>
                    <a:r>
                      <a:rPr lang="en-US" sz="1372" dirty="0">
                        <a:gradFill>
                          <a:gsLst>
                            <a:gs pos="2917">
                              <a:srgbClr val="00188F"/>
                            </a:gs>
                            <a:gs pos="30000">
                              <a:srgbClr val="00188F"/>
                            </a:gs>
                          </a:gsLst>
                          <a:lin ang="5400000" scaled="0"/>
                        </a:gradFill>
                      </a:rPr>
                      <a:t>dashboards</a:t>
                    </a:r>
                  </a:p>
                </p:txBody>
              </p:sp>
            </p:grpSp>
          </p:grpSp>
          <p:sp>
            <p:nvSpPr>
              <p:cNvPr id="225" name="Freeform 38"/>
              <p:cNvSpPr>
                <a:spLocks noEditPoints="1"/>
              </p:cNvSpPr>
              <p:nvPr/>
            </p:nvSpPr>
            <p:spPr bwMode="auto">
              <a:xfrm>
                <a:off x="8668491" y="2247583"/>
                <a:ext cx="826418" cy="2926080"/>
              </a:xfrm>
              <a:custGeom>
                <a:avLst/>
                <a:gdLst>
                  <a:gd name="T0" fmla="*/ 792 w 792"/>
                  <a:gd name="T1" fmla="*/ 144 h 2588"/>
                  <a:gd name="T2" fmla="*/ 396 w 792"/>
                  <a:gd name="T3" fmla="*/ 0 h 2588"/>
                  <a:gd name="T4" fmla="*/ 0 w 792"/>
                  <a:gd name="T5" fmla="*/ 144 h 2588"/>
                  <a:gd name="T6" fmla="*/ 0 w 792"/>
                  <a:gd name="T7" fmla="*/ 792 h 2588"/>
                  <a:gd name="T8" fmla="*/ 396 w 792"/>
                  <a:gd name="T9" fmla="*/ 936 h 2588"/>
                  <a:gd name="T10" fmla="*/ 792 w 792"/>
                  <a:gd name="T11" fmla="*/ 792 h 2588"/>
                  <a:gd name="T12" fmla="*/ 792 w 792"/>
                  <a:gd name="T13" fmla="*/ 792 h 2588"/>
                  <a:gd name="T14" fmla="*/ 792 w 792"/>
                  <a:gd name="T15" fmla="*/ 144 h 2588"/>
                  <a:gd name="T16" fmla="*/ 396 w 792"/>
                  <a:gd name="T17" fmla="*/ 241 h 2588"/>
                  <a:gd name="T18" fmla="*/ 65 w 792"/>
                  <a:gd name="T19" fmla="*/ 144 h 2588"/>
                  <a:gd name="T20" fmla="*/ 396 w 792"/>
                  <a:gd name="T21" fmla="*/ 47 h 2588"/>
                  <a:gd name="T22" fmla="*/ 728 w 792"/>
                  <a:gd name="T23" fmla="*/ 144 h 2588"/>
                  <a:gd name="T24" fmla="*/ 396 w 792"/>
                  <a:gd name="T25" fmla="*/ 241 h 2588"/>
                  <a:gd name="T26" fmla="*/ 792 w 792"/>
                  <a:gd name="T27" fmla="*/ 970 h 2588"/>
                  <a:gd name="T28" fmla="*/ 792 w 792"/>
                  <a:gd name="T29" fmla="*/ 970 h 2588"/>
                  <a:gd name="T30" fmla="*/ 792 w 792"/>
                  <a:gd name="T31" fmla="*/ 1618 h 2588"/>
                  <a:gd name="T32" fmla="*/ 792 w 792"/>
                  <a:gd name="T33" fmla="*/ 1618 h 2588"/>
                  <a:gd name="T34" fmla="*/ 396 w 792"/>
                  <a:gd name="T35" fmla="*/ 1762 h 2588"/>
                  <a:gd name="T36" fmla="*/ 0 w 792"/>
                  <a:gd name="T37" fmla="*/ 1618 h 2588"/>
                  <a:gd name="T38" fmla="*/ 0 w 792"/>
                  <a:gd name="T39" fmla="*/ 970 h 2588"/>
                  <a:gd name="T40" fmla="*/ 30 w 792"/>
                  <a:gd name="T41" fmla="*/ 915 h 2588"/>
                  <a:gd name="T42" fmla="*/ 97 w 792"/>
                  <a:gd name="T43" fmla="*/ 946 h 2588"/>
                  <a:gd name="T44" fmla="*/ 396 w 792"/>
                  <a:gd name="T45" fmla="*/ 992 h 2588"/>
                  <a:gd name="T46" fmla="*/ 696 w 792"/>
                  <a:gd name="T47" fmla="*/ 946 h 2588"/>
                  <a:gd name="T48" fmla="*/ 763 w 792"/>
                  <a:gd name="T49" fmla="*/ 915 h 2588"/>
                  <a:gd name="T50" fmla="*/ 792 w 792"/>
                  <a:gd name="T51" fmla="*/ 970 h 2588"/>
                  <a:gd name="T52" fmla="*/ 792 w 792"/>
                  <a:gd name="T53" fmla="*/ 1796 h 2588"/>
                  <a:gd name="T54" fmla="*/ 792 w 792"/>
                  <a:gd name="T55" fmla="*/ 1796 h 2588"/>
                  <a:gd name="T56" fmla="*/ 792 w 792"/>
                  <a:gd name="T57" fmla="*/ 2444 h 2588"/>
                  <a:gd name="T58" fmla="*/ 792 w 792"/>
                  <a:gd name="T59" fmla="*/ 2444 h 2588"/>
                  <a:gd name="T60" fmla="*/ 396 w 792"/>
                  <a:gd name="T61" fmla="*/ 2588 h 2588"/>
                  <a:gd name="T62" fmla="*/ 0 w 792"/>
                  <a:gd name="T63" fmla="*/ 2444 h 2588"/>
                  <a:gd name="T64" fmla="*/ 0 w 792"/>
                  <a:gd name="T65" fmla="*/ 1796 h 2588"/>
                  <a:gd name="T66" fmla="*/ 30 w 792"/>
                  <a:gd name="T67" fmla="*/ 1741 h 2588"/>
                  <a:gd name="T68" fmla="*/ 97 w 792"/>
                  <a:gd name="T69" fmla="*/ 1772 h 2588"/>
                  <a:gd name="T70" fmla="*/ 396 w 792"/>
                  <a:gd name="T71" fmla="*/ 1818 h 2588"/>
                  <a:gd name="T72" fmla="*/ 696 w 792"/>
                  <a:gd name="T73" fmla="*/ 1772 h 2588"/>
                  <a:gd name="T74" fmla="*/ 763 w 792"/>
                  <a:gd name="T75" fmla="*/ 1741 h 2588"/>
                  <a:gd name="T76" fmla="*/ 792 w 792"/>
                  <a:gd name="T77" fmla="*/ 1796 h 2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92" h="2588">
                    <a:moveTo>
                      <a:pt x="792" y="144"/>
                    </a:moveTo>
                    <a:cubicBezTo>
                      <a:pt x="792" y="64"/>
                      <a:pt x="615" y="0"/>
                      <a:pt x="396" y="0"/>
                    </a:cubicBezTo>
                    <a:cubicBezTo>
                      <a:pt x="178" y="0"/>
                      <a:pt x="0" y="64"/>
                      <a:pt x="0" y="144"/>
                    </a:cubicBezTo>
                    <a:cubicBezTo>
                      <a:pt x="0" y="792"/>
                      <a:pt x="0" y="792"/>
                      <a:pt x="0" y="792"/>
                    </a:cubicBezTo>
                    <a:cubicBezTo>
                      <a:pt x="0" y="872"/>
                      <a:pt x="178" y="936"/>
                      <a:pt x="396" y="936"/>
                    </a:cubicBezTo>
                    <a:cubicBezTo>
                      <a:pt x="615" y="936"/>
                      <a:pt x="792" y="872"/>
                      <a:pt x="792" y="792"/>
                    </a:cubicBezTo>
                    <a:cubicBezTo>
                      <a:pt x="792" y="792"/>
                      <a:pt x="792" y="792"/>
                      <a:pt x="792" y="792"/>
                    </a:cubicBezTo>
                    <a:cubicBezTo>
                      <a:pt x="792" y="144"/>
                      <a:pt x="792" y="144"/>
                      <a:pt x="792" y="144"/>
                    </a:cubicBezTo>
                    <a:close/>
                    <a:moveTo>
                      <a:pt x="396" y="241"/>
                    </a:moveTo>
                    <a:cubicBezTo>
                      <a:pt x="214" y="241"/>
                      <a:pt x="65" y="198"/>
                      <a:pt x="65" y="144"/>
                    </a:cubicBezTo>
                    <a:cubicBezTo>
                      <a:pt x="65" y="90"/>
                      <a:pt x="214" y="47"/>
                      <a:pt x="396" y="47"/>
                    </a:cubicBezTo>
                    <a:cubicBezTo>
                      <a:pt x="579" y="47"/>
                      <a:pt x="728" y="90"/>
                      <a:pt x="728" y="144"/>
                    </a:cubicBezTo>
                    <a:cubicBezTo>
                      <a:pt x="728" y="198"/>
                      <a:pt x="579" y="241"/>
                      <a:pt x="396" y="241"/>
                    </a:cubicBezTo>
                    <a:close/>
                    <a:moveTo>
                      <a:pt x="792" y="970"/>
                    </a:moveTo>
                    <a:cubicBezTo>
                      <a:pt x="792" y="970"/>
                      <a:pt x="792" y="970"/>
                      <a:pt x="792" y="970"/>
                    </a:cubicBezTo>
                    <a:cubicBezTo>
                      <a:pt x="792" y="1618"/>
                      <a:pt x="792" y="1618"/>
                      <a:pt x="792" y="1618"/>
                    </a:cubicBezTo>
                    <a:cubicBezTo>
                      <a:pt x="792" y="1618"/>
                      <a:pt x="792" y="1618"/>
                      <a:pt x="792" y="1618"/>
                    </a:cubicBezTo>
                    <a:cubicBezTo>
                      <a:pt x="792" y="1698"/>
                      <a:pt x="615" y="1762"/>
                      <a:pt x="396" y="1762"/>
                    </a:cubicBezTo>
                    <a:cubicBezTo>
                      <a:pt x="178" y="1762"/>
                      <a:pt x="0" y="1698"/>
                      <a:pt x="0" y="1618"/>
                    </a:cubicBezTo>
                    <a:cubicBezTo>
                      <a:pt x="0" y="970"/>
                      <a:pt x="0" y="970"/>
                      <a:pt x="0" y="970"/>
                    </a:cubicBezTo>
                    <a:cubicBezTo>
                      <a:pt x="0" y="951"/>
                      <a:pt x="11" y="932"/>
                      <a:pt x="30" y="915"/>
                    </a:cubicBezTo>
                    <a:cubicBezTo>
                      <a:pt x="48" y="926"/>
                      <a:pt x="71" y="937"/>
                      <a:pt x="97" y="946"/>
                    </a:cubicBezTo>
                    <a:cubicBezTo>
                      <a:pt x="178" y="976"/>
                      <a:pt x="284" y="992"/>
                      <a:pt x="396" y="992"/>
                    </a:cubicBezTo>
                    <a:cubicBezTo>
                      <a:pt x="509" y="992"/>
                      <a:pt x="615" y="976"/>
                      <a:pt x="696" y="946"/>
                    </a:cubicBezTo>
                    <a:cubicBezTo>
                      <a:pt x="722" y="937"/>
                      <a:pt x="744" y="926"/>
                      <a:pt x="763" y="915"/>
                    </a:cubicBezTo>
                    <a:cubicBezTo>
                      <a:pt x="782" y="932"/>
                      <a:pt x="792" y="951"/>
                      <a:pt x="792" y="970"/>
                    </a:cubicBezTo>
                    <a:close/>
                    <a:moveTo>
                      <a:pt x="792" y="1796"/>
                    </a:moveTo>
                    <a:cubicBezTo>
                      <a:pt x="792" y="1796"/>
                      <a:pt x="792" y="1796"/>
                      <a:pt x="792" y="1796"/>
                    </a:cubicBezTo>
                    <a:cubicBezTo>
                      <a:pt x="792" y="2444"/>
                      <a:pt x="792" y="2444"/>
                      <a:pt x="792" y="2444"/>
                    </a:cubicBezTo>
                    <a:cubicBezTo>
                      <a:pt x="792" y="2444"/>
                      <a:pt x="792" y="2444"/>
                      <a:pt x="792" y="2444"/>
                    </a:cubicBezTo>
                    <a:cubicBezTo>
                      <a:pt x="792" y="2524"/>
                      <a:pt x="615" y="2588"/>
                      <a:pt x="396" y="2588"/>
                    </a:cubicBezTo>
                    <a:cubicBezTo>
                      <a:pt x="178" y="2588"/>
                      <a:pt x="0" y="2524"/>
                      <a:pt x="0" y="2444"/>
                    </a:cubicBezTo>
                    <a:cubicBezTo>
                      <a:pt x="0" y="1796"/>
                      <a:pt x="0" y="1796"/>
                      <a:pt x="0" y="1796"/>
                    </a:cubicBezTo>
                    <a:cubicBezTo>
                      <a:pt x="0" y="1777"/>
                      <a:pt x="11" y="1758"/>
                      <a:pt x="30" y="1741"/>
                    </a:cubicBezTo>
                    <a:cubicBezTo>
                      <a:pt x="48" y="1752"/>
                      <a:pt x="71" y="1763"/>
                      <a:pt x="97" y="1772"/>
                    </a:cubicBezTo>
                    <a:cubicBezTo>
                      <a:pt x="178" y="1802"/>
                      <a:pt x="284" y="1818"/>
                      <a:pt x="396" y="1818"/>
                    </a:cubicBezTo>
                    <a:cubicBezTo>
                      <a:pt x="509" y="1818"/>
                      <a:pt x="615" y="1802"/>
                      <a:pt x="696" y="1772"/>
                    </a:cubicBezTo>
                    <a:cubicBezTo>
                      <a:pt x="722" y="1763"/>
                      <a:pt x="744" y="1752"/>
                      <a:pt x="763" y="1741"/>
                    </a:cubicBezTo>
                    <a:cubicBezTo>
                      <a:pt x="782" y="1758"/>
                      <a:pt x="792" y="1777"/>
                      <a:pt x="792" y="1796"/>
                    </a:cubicBezTo>
                    <a:close/>
                  </a:path>
                </a:pathLst>
              </a:custGeom>
              <a:solidFill>
                <a:srgbClr val="935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404040"/>
                  </a:solidFill>
                </a:endParaRPr>
              </a:p>
            </p:txBody>
          </p:sp>
          <p:grpSp>
            <p:nvGrpSpPr>
              <p:cNvPr id="226" name="Group 225"/>
              <p:cNvGrpSpPr/>
              <p:nvPr/>
            </p:nvGrpSpPr>
            <p:grpSpPr>
              <a:xfrm>
                <a:off x="8122990" y="2664450"/>
                <a:ext cx="2193885" cy="3521453"/>
                <a:chOff x="8122990" y="2638579"/>
                <a:chExt cx="2193885" cy="3521453"/>
              </a:xfrm>
            </p:grpSpPr>
            <p:sp>
              <p:nvSpPr>
                <p:cNvPr id="216" name="Right Arrow 215"/>
                <p:cNvSpPr/>
                <p:nvPr/>
              </p:nvSpPr>
              <p:spPr bwMode="auto">
                <a:xfrm>
                  <a:off x="8138455" y="2638579"/>
                  <a:ext cx="1280253" cy="640080"/>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9" tIns="0" rIns="0" bIns="0" numCol="1" spcCol="0" rtlCol="0" fromWordArt="0" anchor="ctr" anchorCtr="0" forceAA="0" compatLnSpc="1">
                  <a:prstTxWarp prst="textNoShape">
                    <a:avLst/>
                  </a:prstTxWarp>
                  <a:noAutofit/>
                </a:bodyPr>
                <a:lstStyle/>
                <a:p>
                  <a:pPr defTabSz="913916" fontAlgn="base">
                    <a:lnSpc>
                      <a:spcPct val="90000"/>
                    </a:lnSpc>
                    <a:spcBef>
                      <a:spcPct val="0"/>
                    </a:spcBef>
                    <a:spcAft>
                      <a:spcPct val="0"/>
                    </a:spcAft>
                  </a:pPr>
                  <a:r>
                    <a:rPr lang="en-US" sz="1176" dirty="0">
                      <a:gradFill>
                        <a:gsLst>
                          <a:gs pos="0">
                            <a:srgbClr val="FFFFFF"/>
                          </a:gs>
                          <a:gs pos="100000">
                            <a:srgbClr val="FFFFFF"/>
                          </a:gs>
                        </a:gsLst>
                        <a:lin ang="5400000" scaled="1"/>
                      </a:gradFill>
                      <a:ea typeface="Segoe UI" pitchFamily="34" charset="0"/>
                      <a:cs typeface="Segoe UI" pitchFamily="34" charset="0"/>
                    </a:rPr>
                    <a:t>Event Hubs</a:t>
                  </a:r>
                </a:p>
              </p:txBody>
            </p:sp>
            <p:sp>
              <p:nvSpPr>
                <p:cNvPr id="217" name="Right Arrow 216"/>
                <p:cNvSpPr/>
                <p:nvPr/>
              </p:nvSpPr>
              <p:spPr bwMode="auto">
                <a:xfrm>
                  <a:off x="8138455" y="3364712"/>
                  <a:ext cx="1280253" cy="640080"/>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9" tIns="0" rIns="0" bIns="0" numCol="1" spcCol="0" rtlCol="0" fromWordArt="0" anchor="ctr" anchorCtr="0" forceAA="0" compatLnSpc="1">
                  <a:prstTxWarp prst="textNoShape">
                    <a:avLst/>
                  </a:prstTxWarp>
                  <a:noAutofit/>
                </a:bodyPr>
                <a:lstStyle/>
                <a:p>
                  <a:pPr defTabSz="913916">
                    <a:lnSpc>
                      <a:spcPct val="90000"/>
                    </a:lnSpc>
                  </a:pPr>
                  <a:r>
                    <a:rPr lang="en-US" sz="1176" dirty="0">
                      <a:gradFill>
                        <a:gsLst>
                          <a:gs pos="0">
                            <a:srgbClr val="FFFFFF"/>
                          </a:gs>
                          <a:gs pos="100000">
                            <a:srgbClr val="FFFFFF"/>
                          </a:gs>
                        </a:gsLst>
                        <a:lin ang="5400000" scaled="1"/>
                      </a:gradFill>
                      <a:ea typeface="Segoe UI" pitchFamily="34" charset="0"/>
                      <a:cs typeface="Segoe UI" pitchFamily="34" charset="0"/>
                    </a:rPr>
                    <a:t>SQL DB</a:t>
                  </a:r>
                </a:p>
              </p:txBody>
            </p:sp>
            <p:sp>
              <p:nvSpPr>
                <p:cNvPr id="218" name="Right Arrow 217"/>
                <p:cNvSpPr/>
                <p:nvPr/>
              </p:nvSpPr>
              <p:spPr bwMode="auto">
                <a:xfrm>
                  <a:off x="8122990" y="4080992"/>
                  <a:ext cx="1280253" cy="640080"/>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9" tIns="0" rIns="0" bIns="0" numCol="1" spcCol="0" rtlCol="0" fromWordArt="0" anchor="ctr" anchorCtr="0" forceAA="0" compatLnSpc="1">
                  <a:prstTxWarp prst="textNoShape">
                    <a:avLst/>
                  </a:prstTxWarp>
                  <a:noAutofit/>
                </a:bodyPr>
                <a:lstStyle/>
                <a:p>
                  <a:pPr defTabSz="913916">
                    <a:lnSpc>
                      <a:spcPct val="90000"/>
                    </a:lnSpc>
                  </a:pPr>
                  <a:r>
                    <a:rPr lang="en-US" sz="1176" dirty="0">
                      <a:gradFill>
                        <a:gsLst>
                          <a:gs pos="0">
                            <a:srgbClr val="FFFFFF"/>
                          </a:gs>
                          <a:gs pos="100000">
                            <a:srgbClr val="FFFFFF"/>
                          </a:gs>
                        </a:gsLst>
                        <a:lin ang="5400000" scaled="1"/>
                      </a:gradFill>
                      <a:ea typeface="Segoe UI" pitchFamily="34" charset="0"/>
                      <a:cs typeface="Segoe UI" pitchFamily="34" charset="0"/>
                    </a:rPr>
                    <a:t>Storage Tables</a:t>
                  </a:r>
                </a:p>
              </p:txBody>
            </p:sp>
            <p:sp>
              <p:nvSpPr>
                <p:cNvPr id="72" name="Right Arrow 71"/>
                <p:cNvSpPr/>
                <p:nvPr/>
              </p:nvSpPr>
              <p:spPr bwMode="auto">
                <a:xfrm>
                  <a:off x="8122991" y="5519952"/>
                  <a:ext cx="2193884" cy="640080"/>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9" tIns="0" rIns="0" bIns="0" numCol="1" spcCol="0" rtlCol="0" fromWordArt="0" anchor="ctr" anchorCtr="0" forceAA="0" compatLnSpc="1">
                  <a:prstTxWarp prst="textNoShape">
                    <a:avLst/>
                  </a:prstTxWarp>
                  <a:noAutofit/>
                </a:bodyPr>
                <a:lstStyle/>
                <a:p>
                  <a:pPr defTabSz="913916">
                    <a:lnSpc>
                      <a:spcPct val="90000"/>
                    </a:lnSpc>
                  </a:pPr>
                  <a:r>
                    <a:rPr lang="en-US" sz="1176" dirty="0">
                      <a:gradFill>
                        <a:gsLst>
                          <a:gs pos="0">
                            <a:srgbClr val="FFFFFF"/>
                          </a:gs>
                          <a:gs pos="100000">
                            <a:srgbClr val="FFFFFF"/>
                          </a:gs>
                        </a:gsLst>
                        <a:lin ang="5400000" scaled="1"/>
                      </a:gradFill>
                      <a:ea typeface="Segoe UI" pitchFamily="34" charset="0"/>
                      <a:cs typeface="Segoe UI" pitchFamily="34" charset="0"/>
                    </a:rPr>
                    <a:t>Power BI</a:t>
                  </a:r>
                </a:p>
              </p:txBody>
            </p:sp>
            <p:sp>
              <p:nvSpPr>
                <p:cNvPr id="73" name="Right Arrow 72"/>
                <p:cNvSpPr/>
                <p:nvPr/>
              </p:nvSpPr>
              <p:spPr bwMode="auto">
                <a:xfrm>
                  <a:off x="8123308" y="4812512"/>
                  <a:ext cx="1280253" cy="640080"/>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9" tIns="0" rIns="0" bIns="0" numCol="1" spcCol="0" rtlCol="0" fromWordArt="0" anchor="ctr" anchorCtr="0" forceAA="0" compatLnSpc="1">
                  <a:prstTxWarp prst="textNoShape">
                    <a:avLst/>
                  </a:prstTxWarp>
                  <a:noAutofit/>
                </a:bodyPr>
                <a:lstStyle/>
                <a:p>
                  <a:pPr defTabSz="913916">
                    <a:lnSpc>
                      <a:spcPct val="90000"/>
                    </a:lnSpc>
                  </a:pPr>
                  <a:r>
                    <a:rPr lang="en-US" sz="1176" dirty="0">
                      <a:gradFill>
                        <a:gsLst>
                          <a:gs pos="0">
                            <a:srgbClr val="FFFFFF"/>
                          </a:gs>
                          <a:gs pos="100000">
                            <a:srgbClr val="FFFFFF"/>
                          </a:gs>
                        </a:gsLst>
                        <a:lin ang="5400000" scaled="1"/>
                      </a:gradFill>
                      <a:ea typeface="Segoe UI" pitchFamily="34" charset="0"/>
                      <a:cs typeface="Segoe UI" pitchFamily="34" charset="0"/>
                    </a:rPr>
                    <a:t>Storage Blobs</a:t>
                  </a:r>
                </a:p>
              </p:txBody>
            </p:sp>
          </p:grpSp>
          <p:cxnSp>
            <p:nvCxnSpPr>
              <p:cNvPr id="8" name="Straight Arrow Connector 7"/>
              <p:cNvCxnSpPr/>
              <p:nvPr/>
            </p:nvCxnSpPr>
            <p:spPr>
              <a:xfrm>
                <a:off x="1451728" y="2724346"/>
                <a:ext cx="3120607" cy="1155254"/>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823366" y="4045899"/>
                <a:ext cx="660482" cy="0"/>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1966278" y="4045899"/>
                <a:ext cx="660482" cy="0"/>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1966278" y="4543720"/>
                <a:ext cx="2502027" cy="962147"/>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3098138" y="4741683"/>
                <a:ext cx="1455008" cy="1262004"/>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1966276" y="6240435"/>
                <a:ext cx="457200" cy="0"/>
              </a:xfrm>
              <a:prstGeom prst="straightConnector1">
                <a:avLst/>
              </a:prstGeom>
              <a:ln w="25400">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5977231" y="4045899"/>
                <a:ext cx="452112" cy="69724"/>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77" idx="4"/>
                <a:endCxn id="82" idx="0"/>
              </p:cNvCxnSpPr>
              <p:nvPr/>
            </p:nvCxnSpPr>
            <p:spPr>
              <a:xfrm flipH="1">
                <a:off x="7248060" y="4861351"/>
                <a:ext cx="80" cy="244505"/>
              </a:xfrm>
              <a:prstGeom prst="straightConnector1">
                <a:avLst/>
              </a:prstGeom>
              <a:ln w="25400">
                <a:solidFill>
                  <a:srgbClr val="777777"/>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Freeform 38"/>
              <p:cNvSpPr>
                <a:spLocks noEditPoints="1"/>
              </p:cNvSpPr>
              <p:nvPr/>
            </p:nvSpPr>
            <p:spPr bwMode="auto">
              <a:xfrm>
                <a:off x="5416477" y="6120241"/>
                <a:ext cx="826418" cy="832878"/>
              </a:xfrm>
              <a:custGeom>
                <a:avLst/>
                <a:gdLst>
                  <a:gd name="T0" fmla="*/ 792 w 792"/>
                  <a:gd name="T1" fmla="*/ 144 h 2588"/>
                  <a:gd name="T2" fmla="*/ 396 w 792"/>
                  <a:gd name="T3" fmla="*/ 0 h 2588"/>
                  <a:gd name="T4" fmla="*/ 0 w 792"/>
                  <a:gd name="T5" fmla="*/ 144 h 2588"/>
                  <a:gd name="T6" fmla="*/ 0 w 792"/>
                  <a:gd name="T7" fmla="*/ 792 h 2588"/>
                  <a:gd name="T8" fmla="*/ 396 w 792"/>
                  <a:gd name="T9" fmla="*/ 936 h 2588"/>
                  <a:gd name="T10" fmla="*/ 792 w 792"/>
                  <a:gd name="T11" fmla="*/ 792 h 2588"/>
                  <a:gd name="T12" fmla="*/ 792 w 792"/>
                  <a:gd name="T13" fmla="*/ 792 h 2588"/>
                  <a:gd name="T14" fmla="*/ 792 w 792"/>
                  <a:gd name="T15" fmla="*/ 144 h 2588"/>
                  <a:gd name="T16" fmla="*/ 396 w 792"/>
                  <a:gd name="T17" fmla="*/ 241 h 2588"/>
                  <a:gd name="T18" fmla="*/ 65 w 792"/>
                  <a:gd name="T19" fmla="*/ 144 h 2588"/>
                  <a:gd name="T20" fmla="*/ 396 w 792"/>
                  <a:gd name="T21" fmla="*/ 47 h 2588"/>
                  <a:gd name="T22" fmla="*/ 728 w 792"/>
                  <a:gd name="T23" fmla="*/ 144 h 2588"/>
                  <a:gd name="T24" fmla="*/ 396 w 792"/>
                  <a:gd name="T25" fmla="*/ 241 h 2588"/>
                  <a:gd name="T26" fmla="*/ 792 w 792"/>
                  <a:gd name="T27" fmla="*/ 970 h 2588"/>
                  <a:gd name="T28" fmla="*/ 792 w 792"/>
                  <a:gd name="T29" fmla="*/ 970 h 2588"/>
                  <a:gd name="T30" fmla="*/ 792 w 792"/>
                  <a:gd name="T31" fmla="*/ 1618 h 2588"/>
                  <a:gd name="T32" fmla="*/ 792 w 792"/>
                  <a:gd name="T33" fmla="*/ 1618 h 2588"/>
                  <a:gd name="T34" fmla="*/ 396 w 792"/>
                  <a:gd name="T35" fmla="*/ 1762 h 2588"/>
                  <a:gd name="T36" fmla="*/ 0 w 792"/>
                  <a:gd name="T37" fmla="*/ 1618 h 2588"/>
                  <a:gd name="T38" fmla="*/ 0 w 792"/>
                  <a:gd name="T39" fmla="*/ 970 h 2588"/>
                  <a:gd name="T40" fmla="*/ 30 w 792"/>
                  <a:gd name="T41" fmla="*/ 915 h 2588"/>
                  <a:gd name="T42" fmla="*/ 97 w 792"/>
                  <a:gd name="T43" fmla="*/ 946 h 2588"/>
                  <a:gd name="T44" fmla="*/ 396 w 792"/>
                  <a:gd name="T45" fmla="*/ 992 h 2588"/>
                  <a:gd name="T46" fmla="*/ 696 w 792"/>
                  <a:gd name="T47" fmla="*/ 946 h 2588"/>
                  <a:gd name="T48" fmla="*/ 763 w 792"/>
                  <a:gd name="T49" fmla="*/ 915 h 2588"/>
                  <a:gd name="T50" fmla="*/ 792 w 792"/>
                  <a:gd name="T51" fmla="*/ 970 h 2588"/>
                  <a:gd name="T52" fmla="*/ 792 w 792"/>
                  <a:gd name="T53" fmla="*/ 1796 h 2588"/>
                  <a:gd name="T54" fmla="*/ 792 w 792"/>
                  <a:gd name="T55" fmla="*/ 1796 h 2588"/>
                  <a:gd name="T56" fmla="*/ 792 w 792"/>
                  <a:gd name="T57" fmla="*/ 2444 h 2588"/>
                  <a:gd name="T58" fmla="*/ 792 w 792"/>
                  <a:gd name="T59" fmla="*/ 2444 h 2588"/>
                  <a:gd name="T60" fmla="*/ 396 w 792"/>
                  <a:gd name="T61" fmla="*/ 2588 h 2588"/>
                  <a:gd name="T62" fmla="*/ 0 w 792"/>
                  <a:gd name="T63" fmla="*/ 2444 h 2588"/>
                  <a:gd name="T64" fmla="*/ 0 w 792"/>
                  <a:gd name="T65" fmla="*/ 1796 h 2588"/>
                  <a:gd name="T66" fmla="*/ 30 w 792"/>
                  <a:gd name="T67" fmla="*/ 1741 h 2588"/>
                  <a:gd name="T68" fmla="*/ 97 w 792"/>
                  <a:gd name="T69" fmla="*/ 1772 h 2588"/>
                  <a:gd name="T70" fmla="*/ 396 w 792"/>
                  <a:gd name="T71" fmla="*/ 1818 h 2588"/>
                  <a:gd name="T72" fmla="*/ 696 w 792"/>
                  <a:gd name="T73" fmla="*/ 1772 h 2588"/>
                  <a:gd name="T74" fmla="*/ 763 w 792"/>
                  <a:gd name="T75" fmla="*/ 1741 h 2588"/>
                  <a:gd name="T76" fmla="*/ 792 w 792"/>
                  <a:gd name="T77" fmla="*/ 1796 h 2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92" h="2588">
                    <a:moveTo>
                      <a:pt x="792" y="144"/>
                    </a:moveTo>
                    <a:cubicBezTo>
                      <a:pt x="792" y="64"/>
                      <a:pt x="615" y="0"/>
                      <a:pt x="396" y="0"/>
                    </a:cubicBezTo>
                    <a:cubicBezTo>
                      <a:pt x="178" y="0"/>
                      <a:pt x="0" y="64"/>
                      <a:pt x="0" y="144"/>
                    </a:cubicBezTo>
                    <a:cubicBezTo>
                      <a:pt x="0" y="792"/>
                      <a:pt x="0" y="792"/>
                      <a:pt x="0" y="792"/>
                    </a:cubicBezTo>
                    <a:cubicBezTo>
                      <a:pt x="0" y="872"/>
                      <a:pt x="178" y="936"/>
                      <a:pt x="396" y="936"/>
                    </a:cubicBezTo>
                    <a:cubicBezTo>
                      <a:pt x="615" y="936"/>
                      <a:pt x="792" y="872"/>
                      <a:pt x="792" y="792"/>
                    </a:cubicBezTo>
                    <a:cubicBezTo>
                      <a:pt x="792" y="792"/>
                      <a:pt x="792" y="792"/>
                      <a:pt x="792" y="792"/>
                    </a:cubicBezTo>
                    <a:cubicBezTo>
                      <a:pt x="792" y="144"/>
                      <a:pt x="792" y="144"/>
                      <a:pt x="792" y="144"/>
                    </a:cubicBezTo>
                    <a:close/>
                    <a:moveTo>
                      <a:pt x="396" y="241"/>
                    </a:moveTo>
                    <a:cubicBezTo>
                      <a:pt x="214" y="241"/>
                      <a:pt x="65" y="198"/>
                      <a:pt x="65" y="144"/>
                    </a:cubicBezTo>
                    <a:cubicBezTo>
                      <a:pt x="65" y="90"/>
                      <a:pt x="214" y="47"/>
                      <a:pt x="396" y="47"/>
                    </a:cubicBezTo>
                    <a:cubicBezTo>
                      <a:pt x="579" y="47"/>
                      <a:pt x="728" y="90"/>
                      <a:pt x="728" y="144"/>
                    </a:cubicBezTo>
                    <a:cubicBezTo>
                      <a:pt x="728" y="198"/>
                      <a:pt x="579" y="241"/>
                      <a:pt x="396" y="241"/>
                    </a:cubicBezTo>
                    <a:close/>
                    <a:moveTo>
                      <a:pt x="792" y="970"/>
                    </a:moveTo>
                    <a:cubicBezTo>
                      <a:pt x="792" y="970"/>
                      <a:pt x="792" y="970"/>
                      <a:pt x="792" y="970"/>
                    </a:cubicBezTo>
                    <a:cubicBezTo>
                      <a:pt x="792" y="1618"/>
                      <a:pt x="792" y="1618"/>
                      <a:pt x="792" y="1618"/>
                    </a:cubicBezTo>
                    <a:cubicBezTo>
                      <a:pt x="792" y="1618"/>
                      <a:pt x="792" y="1618"/>
                      <a:pt x="792" y="1618"/>
                    </a:cubicBezTo>
                    <a:cubicBezTo>
                      <a:pt x="792" y="1698"/>
                      <a:pt x="615" y="1762"/>
                      <a:pt x="396" y="1762"/>
                    </a:cubicBezTo>
                    <a:cubicBezTo>
                      <a:pt x="178" y="1762"/>
                      <a:pt x="0" y="1698"/>
                      <a:pt x="0" y="1618"/>
                    </a:cubicBezTo>
                    <a:cubicBezTo>
                      <a:pt x="0" y="970"/>
                      <a:pt x="0" y="970"/>
                      <a:pt x="0" y="970"/>
                    </a:cubicBezTo>
                    <a:cubicBezTo>
                      <a:pt x="0" y="951"/>
                      <a:pt x="11" y="932"/>
                      <a:pt x="30" y="915"/>
                    </a:cubicBezTo>
                    <a:cubicBezTo>
                      <a:pt x="48" y="926"/>
                      <a:pt x="71" y="937"/>
                      <a:pt x="97" y="946"/>
                    </a:cubicBezTo>
                    <a:cubicBezTo>
                      <a:pt x="178" y="976"/>
                      <a:pt x="284" y="992"/>
                      <a:pt x="396" y="992"/>
                    </a:cubicBezTo>
                    <a:cubicBezTo>
                      <a:pt x="509" y="992"/>
                      <a:pt x="615" y="976"/>
                      <a:pt x="696" y="946"/>
                    </a:cubicBezTo>
                    <a:cubicBezTo>
                      <a:pt x="722" y="937"/>
                      <a:pt x="744" y="926"/>
                      <a:pt x="763" y="915"/>
                    </a:cubicBezTo>
                    <a:cubicBezTo>
                      <a:pt x="782" y="932"/>
                      <a:pt x="792" y="951"/>
                      <a:pt x="792" y="970"/>
                    </a:cubicBezTo>
                    <a:close/>
                    <a:moveTo>
                      <a:pt x="792" y="1796"/>
                    </a:moveTo>
                    <a:cubicBezTo>
                      <a:pt x="792" y="1796"/>
                      <a:pt x="792" y="1796"/>
                      <a:pt x="792" y="1796"/>
                    </a:cubicBezTo>
                    <a:cubicBezTo>
                      <a:pt x="792" y="2444"/>
                      <a:pt x="792" y="2444"/>
                      <a:pt x="792" y="2444"/>
                    </a:cubicBezTo>
                    <a:cubicBezTo>
                      <a:pt x="792" y="2444"/>
                      <a:pt x="792" y="2444"/>
                      <a:pt x="792" y="2444"/>
                    </a:cubicBezTo>
                    <a:cubicBezTo>
                      <a:pt x="792" y="2524"/>
                      <a:pt x="615" y="2588"/>
                      <a:pt x="396" y="2588"/>
                    </a:cubicBezTo>
                    <a:cubicBezTo>
                      <a:pt x="178" y="2588"/>
                      <a:pt x="0" y="2524"/>
                      <a:pt x="0" y="2444"/>
                    </a:cubicBezTo>
                    <a:cubicBezTo>
                      <a:pt x="0" y="1796"/>
                      <a:pt x="0" y="1796"/>
                      <a:pt x="0" y="1796"/>
                    </a:cubicBezTo>
                    <a:cubicBezTo>
                      <a:pt x="0" y="1777"/>
                      <a:pt x="11" y="1758"/>
                      <a:pt x="30" y="1741"/>
                    </a:cubicBezTo>
                    <a:cubicBezTo>
                      <a:pt x="48" y="1752"/>
                      <a:pt x="71" y="1763"/>
                      <a:pt x="97" y="1772"/>
                    </a:cubicBezTo>
                    <a:cubicBezTo>
                      <a:pt x="178" y="1802"/>
                      <a:pt x="284" y="1818"/>
                      <a:pt x="396" y="1818"/>
                    </a:cubicBezTo>
                    <a:cubicBezTo>
                      <a:pt x="509" y="1818"/>
                      <a:pt x="615" y="1802"/>
                      <a:pt x="696" y="1772"/>
                    </a:cubicBezTo>
                    <a:cubicBezTo>
                      <a:pt x="722" y="1763"/>
                      <a:pt x="744" y="1752"/>
                      <a:pt x="763" y="1741"/>
                    </a:cubicBezTo>
                    <a:cubicBezTo>
                      <a:pt x="782" y="1758"/>
                      <a:pt x="792" y="1777"/>
                      <a:pt x="792" y="1796"/>
                    </a:cubicBezTo>
                    <a:close/>
                  </a:path>
                </a:pathLst>
              </a:custGeom>
              <a:solidFill>
                <a:srgbClr val="935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404040"/>
                  </a:solidFill>
                </a:endParaRPr>
              </a:p>
            </p:txBody>
          </p:sp>
          <p:cxnSp>
            <p:nvCxnSpPr>
              <p:cNvPr id="87" name="Straight Arrow Connector 86"/>
              <p:cNvCxnSpPr/>
              <p:nvPr/>
            </p:nvCxnSpPr>
            <p:spPr>
              <a:xfrm flipV="1">
                <a:off x="5851606" y="4654734"/>
                <a:ext cx="802169" cy="1388211"/>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77" name="Oval 76"/>
            <p:cNvSpPr/>
            <p:nvPr/>
          </p:nvSpPr>
          <p:spPr bwMode="auto">
            <a:xfrm>
              <a:off x="6475564" y="3268663"/>
              <a:ext cx="1545152" cy="1592688"/>
            </a:xfrm>
            <a:prstGeom prst="ellipse">
              <a:avLst/>
            </a:prstGeom>
            <a:solidFill>
              <a:srgbClr val="71B1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4810" rIns="0" bIns="0"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r>
                <a:rPr lang="en-US" sz="1568" dirty="0">
                  <a:gradFill>
                    <a:gsLst>
                      <a:gs pos="0">
                        <a:srgbClr val="FFFFFF"/>
                      </a:gs>
                      <a:gs pos="100000">
                        <a:srgbClr val="FFFFFF"/>
                      </a:gs>
                    </a:gsLst>
                    <a:lin ang="5400000" scaled="1"/>
                  </a:gradFill>
                  <a:ea typeface="Segoe UI" pitchFamily="34" charset="0"/>
                  <a:cs typeface="Segoe UI" pitchFamily="34" charset="0"/>
                </a:rPr>
                <a:t>Stream Analytics</a:t>
              </a:r>
            </a:p>
          </p:txBody>
        </p:sp>
        <p:pic>
          <p:nvPicPr>
            <p:cNvPr id="78" name="Picture 77"/>
            <p:cNvPicPr/>
            <p:nvPr/>
          </p:nvPicPr>
          <p:blipFill rotWithShape="1">
            <a:blip r:embed="rId3"/>
            <a:srcRect r="74054"/>
            <a:stretch/>
          </p:blipFill>
          <p:spPr>
            <a:xfrm>
              <a:off x="6879831" y="3962972"/>
              <a:ext cx="642553" cy="743391"/>
            </a:xfrm>
            <a:prstGeom prst="rect">
              <a:avLst/>
            </a:prstGeom>
            <a:solidFill>
              <a:srgbClr val="FF0000"/>
            </a:solidFill>
          </p:spPr>
        </p:pic>
        <p:sp>
          <p:nvSpPr>
            <p:cNvPr id="81" name="TextBox 80"/>
            <p:cNvSpPr txBox="1"/>
            <p:nvPr/>
          </p:nvSpPr>
          <p:spPr>
            <a:xfrm>
              <a:off x="10424431" y="6232876"/>
              <a:ext cx="1692412" cy="197901"/>
            </a:xfrm>
            <a:prstGeom prst="rect">
              <a:avLst/>
            </a:prstGeom>
            <a:noFill/>
          </p:spPr>
          <p:txBody>
            <a:bodyPr wrap="square" lIns="0" tIns="0" rIns="0" bIns="0" rtlCol="0">
              <a:spAutoFit/>
            </a:bodyPr>
            <a:lstStyle>
              <a:defPPr>
                <a:defRPr lang="en-US"/>
              </a:defPPr>
              <a:lvl1pPr>
                <a:lnSpc>
                  <a:spcPct val="90000"/>
                </a:lnSpc>
                <a:spcAft>
                  <a:spcPts val="600"/>
                </a:spcAft>
                <a:defRPr sz="1400">
                  <a:gradFill>
                    <a:gsLst>
                      <a:gs pos="2917">
                        <a:schemeClr val="tx2"/>
                      </a:gs>
                      <a:gs pos="30000">
                        <a:schemeClr val="tx2"/>
                      </a:gs>
                    </a:gsLst>
                    <a:lin ang="5400000" scaled="0"/>
                  </a:gradFill>
                  <a:latin typeface="+mn-lt"/>
                </a:defRPr>
              </a:lvl1pPr>
            </a:lstStyle>
            <a:p>
              <a:pPr algn="ctr"/>
              <a:r>
                <a:rPr lang="en-US" sz="1372" dirty="0" err="1" smtClean="0">
                  <a:gradFill>
                    <a:gsLst>
                      <a:gs pos="2917">
                        <a:srgbClr val="00188F"/>
                      </a:gs>
                      <a:gs pos="30000">
                        <a:srgbClr val="00188F"/>
                      </a:gs>
                    </a:gsLst>
                    <a:lin ang="5400000" scaled="0"/>
                  </a:gradFill>
                </a:rPr>
                <a:t>Dispositivi</a:t>
              </a:r>
              <a:r>
                <a:rPr lang="en-US" sz="1372" dirty="0" smtClean="0">
                  <a:gradFill>
                    <a:gsLst>
                      <a:gs pos="2917">
                        <a:srgbClr val="00188F"/>
                      </a:gs>
                      <a:gs pos="30000">
                        <a:srgbClr val="00188F"/>
                      </a:gs>
                    </a:gsLst>
                    <a:lin ang="5400000" scaled="0"/>
                  </a:gradFill>
                </a:rPr>
                <a:t> di </a:t>
              </a:r>
              <a:r>
                <a:rPr lang="en-US" sz="1372" dirty="0" err="1" smtClean="0">
                  <a:gradFill>
                    <a:gsLst>
                      <a:gs pos="2917">
                        <a:srgbClr val="00188F"/>
                      </a:gs>
                      <a:gs pos="30000">
                        <a:srgbClr val="00188F"/>
                      </a:gs>
                    </a:gsLst>
                    <a:lin ang="5400000" scaled="0"/>
                  </a:gradFill>
                </a:rPr>
                <a:t>lavoro</a:t>
              </a:r>
              <a:endParaRPr lang="en-US" sz="1372" dirty="0">
                <a:gradFill>
                  <a:gsLst>
                    <a:gs pos="2917">
                      <a:srgbClr val="00188F"/>
                    </a:gs>
                    <a:gs pos="30000">
                      <a:srgbClr val="00188F"/>
                    </a:gs>
                  </a:gsLst>
                  <a:lin ang="5400000" scaled="0"/>
                </a:gradFill>
              </a:endParaRPr>
            </a:p>
          </p:txBody>
        </p:sp>
        <p:sp>
          <p:nvSpPr>
            <p:cNvPr id="82" name="Oval 81"/>
            <p:cNvSpPr/>
            <p:nvPr/>
          </p:nvSpPr>
          <p:spPr bwMode="auto">
            <a:xfrm>
              <a:off x="6475484" y="5105856"/>
              <a:ext cx="1545152" cy="1592688"/>
            </a:xfrm>
            <a:prstGeom prst="ellipse">
              <a:avLst/>
            </a:prstGeom>
            <a:solidFill>
              <a:srgbClr val="71B1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4810" rIns="0" bIns="0"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r>
                <a:rPr lang="en-US" sz="1568" dirty="0">
                  <a:gradFill>
                    <a:gsLst>
                      <a:gs pos="0">
                        <a:srgbClr val="FFFFFF"/>
                      </a:gs>
                      <a:gs pos="100000">
                        <a:srgbClr val="FFFFFF"/>
                      </a:gs>
                    </a:gsLst>
                    <a:lin ang="5400000" scaled="1"/>
                  </a:gradFill>
                  <a:ea typeface="Segoe UI" pitchFamily="34" charset="0"/>
                  <a:cs typeface="Segoe UI" pitchFamily="34" charset="0"/>
                </a:rPr>
                <a:t>Machine</a:t>
              </a:r>
            </a:p>
            <a:p>
              <a:pPr algn="ctr" defTabSz="913916" fontAlgn="base">
                <a:lnSpc>
                  <a:spcPct val="90000"/>
                </a:lnSpc>
                <a:spcBef>
                  <a:spcPct val="0"/>
                </a:spcBef>
                <a:spcAft>
                  <a:spcPct val="0"/>
                </a:spcAft>
              </a:pPr>
              <a:r>
                <a:rPr lang="en-US" sz="1568" dirty="0">
                  <a:gradFill>
                    <a:gsLst>
                      <a:gs pos="0">
                        <a:srgbClr val="FFFFFF"/>
                      </a:gs>
                      <a:gs pos="100000">
                        <a:srgbClr val="FFFFFF"/>
                      </a:gs>
                    </a:gsLst>
                    <a:lin ang="5400000" scaled="1"/>
                  </a:gradFill>
                  <a:ea typeface="Segoe UI" pitchFamily="34" charset="0"/>
                  <a:cs typeface="Segoe UI" pitchFamily="34" charset="0"/>
                </a:rPr>
                <a:t>Learning</a:t>
              </a:r>
            </a:p>
          </p:txBody>
        </p:sp>
      </p:gr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2745" y="4121207"/>
            <a:ext cx="592499" cy="592499"/>
          </a:xfrm>
          <a:prstGeom prst="rect">
            <a:avLst/>
          </a:prstGeom>
        </p:spPr>
      </p:pic>
      <p:sp>
        <p:nvSpPr>
          <p:cNvPr id="76" name="Freeform 75"/>
          <p:cNvSpPr>
            <a:spLocks noChangeAspect="1" noEditPoints="1"/>
          </p:cNvSpPr>
          <p:nvPr/>
        </p:nvSpPr>
        <p:spPr bwMode="black">
          <a:xfrm>
            <a:off x="10868951" y="5266103"/>
            <a:ext cx="400085" cy="751200"/>
          </a:xfrm>
          <a:custGeom>
            <a:avLst/>
            <a:gdLst>
              <a:gd name="T0" fmla="*/ 860 w 1012"/>
              <a:gd name="T1" fmla="*/ 1756 h 1907"/>
              <a:gd name="T2" fmla="*/ 837 w 1012"/>
              <a:gd name="T3" fmla="*/ 1771 h 1907"/>
              <a:gd name="T4" fmla="*/ 855 w 1012"/>
              <a:gd name="T5" fmla="*/ 1796 h 1907"/>
              <a:gd name="T6" fmla="*/ 873 w 1012"/>
              <a:gd name="T7" fmla="*/ 1766 h 1907"/>
              <a:gd name="T8" fmla="*/ 860 w 1012"/>
              <a:gd name="T9" fmla="*/ 1756 h 1907"/>
              <a:gd name="T10" fmla="*/ 837 w 1012"/>
              <a:gd name="T11" fmla="*/ 1771 h 1907"/>
              <a:gd name="T12" fmla="*/ 855 w 1012"/>
              <a:gd name="T13" fmla="*/ 1796 h 1907"/>
              <a:gd name="T14" fmla="*/ 873 w 1012"/>
              <a:gd name="T15" fmla="*/ 1766 h 1907"/>
              <a:gd name="T16" fmla="*/ 44 w 1012"/>
              <a:gd name="T17" fmla="*/ 0 h 1907"/>
              <a:gd name="T18" fmla="*/ 0 w 1012"/>
              <a:gd name="T19" fmla="*/ 1864 h 1907"/>
              <a:gd name="T20" fmla="*/ 968 w 1012"/>
              <a:gd name="T21" fmla="*/ 1907 h 1907"/>
              <a:gd name="T22" fmla="*/ 1012 w 1012"/>
              <a:gd name="T23" fmla="*/ 44 h 1907"/>
              <a:gd name="T24" fmla="*/ 201 w 1012"/>
              <a:gd name="T25" fmla="*/ 1793 h 1907"/>
              <a:gd name="T26" fmla="*/ 171 w 1012"/>
              <a:gd name="T27" fmla="*/ 1816 h 1907"/>
              <a:gd name="T28" fmla="*/ 119 w 1012"/>
              <a:gd name="T29" fmla="*/ 1785 h 1907"/>
              <a:gd name="T30" fmla="*/ 171 w 1012"/>
              <a:gd name="T31" fmla="*/ 1755 h 1907"/>
              <a:gd name="T32" fmla="*/ 201 w 1012"/>
              <a:gd name="T33" fmla="*/ 1777 h 1907"/>
              <a:gd name="T34" fmla="*/ 500 w 1012"/>
              <a:gd name="T35" fmla="*/ 1819 h 1907"/>
              <a:gd name="T36" fmla="*/ 473 w 1012"/>
              <a:gd name="T37" fmla="*/ 1792 h 1907"/>
              <a:gd name="T38" fmla="*/ 500 w 1012"/>
              <a:gd name="T39" fmla="*/ 1819 h 1907"/>
              <a:gd name="T40" fmla="*/ 473 w 1012"/>
              <a:gd name="T41" fmla="*/ 1789 h 1907"/>
              <a:gd name="T42" fmla="*/ 500 w 1012"/>
              <a:gd name="T43" fmla="*/ 1763 h 1907"/>
              <a:gd name="T44" fmla="*/ 539 w 1012"/>
              <a:gd name="T45" fmla="*/ 1824 h 1907"/>
              <a:gd name="T46" fmla="*/ 503 w 1012"/>
              <a:gd name="T47" fmla="*/ 1792 h 1907"/>
              <a:gd name="T48" fmla="*/ 539 w 1012"/>
              <a:gd name="T49" fmla="*/ 1824 h 1907"/>
              <a:gd name="T50" fmla="*/ 503 w 1012"/>
              <a:gd name="T51" fmla="*/ 1789 h 1907"/>
              <a:gd name="T52" fmla="*/ 539 w 1012"/>
              <a:gd name="T53" fmla="*/ 1758 h 1907"/>
              <a:gd name="T54" fmla="*/ 883 w 1012"/>
              <a:gd name="T55" fmla="*/ 1783 h 1907"/>
              <a:gd name="T56" fmla="*/ 848 w 1012"/>
              <a:gd name="T57" fmla="*/ 1804 h 1907"/>
              <a:gd name="T58" fmla="*/ 819 w 1012"/>
              <a:gd name="T59" fmla="*/ 1823 h 1907"/>
              <a:gd name="T60" fmla="*/ 809 w 1012"/>
              <a:gd name="T61" fmla="*/ 1823 h 1907"/>
              <a:gd name="T62" fmla="*/ 809 w 1012"/>
              <a:gd name="T63" fmla="*/ 1812 h 1907"/>
              <a:gd name="T64" fmla="*/ 812 w 1012"/>
              <a:gd name="T65" fmla="*/ 1809 h 1907"/>
              <a:gd name="T66" fmla="*/ 815 w 1012"/>
              <a:gd name="T67" fmla="*/ 1806 h 1907"/>
              <a:gd name="T68" fmla="*/ 831 w 1012"/>
              <a:gd name="T69" fmla="*/ 1790 h 1907"/>
              <a:gd name="T70" fmla="*/ 855 w 1012"/>
              <a:gd name="T71" fmla="*/ 1747 h 1907"/>
              <a:gd name="T72" fmla="*/ 880 w 1012"/>
              <a:gd name="T73" fmla="*/ 1761 h 1907"/>
              <a:gd name="T74" fmla="*/ 921 w 1012"/>
              <a:gd name="T75" fmla="*/ 1658 h 1907"/>
              <a:gd name="T76" fmla="*/ 91 w 1012"/>
              <a:gd name="T77" fmla="*/ 234 h 1907"/>
              <a:gd name="T78" fmla="*/ 921 w 1012"/>
              <a:gd name="T79" fmla="*/ 1658 h 1907"/>
              <a:gd name="T80" fmla="*/ 855 w 1012"/>
              <a:gd name="T81" fmla="*/ 1756 h 1907"/>
              <a:gd name="T82" fmla="*/ 851 w 1012"/>
              <a:gd name="T83" fmla="*/ 1796 h 1907"/>
              <a:gd name="T84" fmla="*/ 875 w 1012"/>
              <a:gd name="T85" fmla="*/ 1781 h 1907"/>
              <a:gd name="T86" fmla="*/ 860 w 1012"/>
              <a:gd name="T87" fmla="*/ 1756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2" h="1907">
                <a:moveTo>
                  <a:pt x="873" y="1766"/>
                </a:moveTo>
                <a:cubicBezTo>
                  <a:pt x="870" y="1761"/>
                  <a:pt x="866" y="1757"/>
                  <a:pt x="860" y="1756"/>
                </a:cubicBezTo>
                <a:cubicBezTo>
                  <a:pt x="855" y="1756"/>
                  <a:pt x="855" y="1756"/>
                  <a:pt x="855" y="1756"/>
                </a:cubicBezTo>
                <a:cubicBezTo>
                  <a:pt x="846" y="1756"/>
                  <a:pt x="839" y="1762"/>
                  <a:pt x="837" y="1771"/>
                </a:cubicBezTo>
                <a:cubicBezTo>
                  <a:pt x="833" y="1782"/>
                  <a:pt x="840" y="1793"/>
                  <a:pt x="851" y="1796"/>
                </a:cubicBezTo>
                <a:cubicBezTo>
                  <a:pt x="855" y="1796"/>
                  <a:pt x="855" y="1796"/>
                  <a:pt x="855" y="1796"/>
                </a:cubicBezTo>
                <a:cubicBezTo>
                  <a:pt x="865" y="1796"/>
                  <a:pt x="873" y="1790"/>
                  <a:pt x="875" y="1781"/>
                </a:cubicBezTo>
                <a:cubicBezTo>
                  <a:pt x="876" y="1776"/>
                  <a:pt x="875" y="1770"/>
                  <a:pt x="873" y="1766"/>
                </a:cubicBezTo>
                <a:close/>
                <a:moveTo>
                  <a:pt x="873" y="1766"/>
                </a:moveTo>
                <a:cubicBezTo>
                  <a:pt x="870" y="1761"/>
                  <a:pt x="866" y="1757"/>
                  <a:pt x="860" y="1756"/>
                </a:cubicBezTo>
                <a:cubicBezTo>
                  <a:pt x="855" y="1756"/>
                  <a:pt x="855" y="1756"/>
                  <a:pt x="855" y="1756"/>
                </a:cubicBezTo>
                <a:cubicBezTo>
                  <a:pt x="846" y="1756"/>
                  <a:pt x="839" y="1762"/>
                  <a:pt x="837" y="1771"/>
                </a:cubicBezTo>
                <a:cubicBezTo>
                  <a:pt x="833" y="1782"/>
                  <a:pt x="840" y="1793"/>
                  <a:pt x="851" y="1796"/>
                </a:cubicBezTo>
                <a:cubicBezTo>
                  <a:pt x="855" y="1796"/>
                  <a:pt x="855" y="1796"/>
                  <a:pt x="855" y="1796"/>
                </a:cubicBezTo>
                <a:cubicBezTo>
                  <a:pt x="865" y="1796"/>
                  <a:pt x="873" y="1790"/>
                  <a:pt x="875" y="1781"/>
                </a:cubicBezTo>
                <a:cubicBezTo>
                  <a:pt x="876" y="1776"/>
                  <a:pt x="875" y="1770"/>
                  <a:pt x="873" y="1766"/>
                </a:cubicBezTo>
                <a:close/>
                <a:moveTo>
                  <a:pt x="968" y="0"/>
                </a:moveTo>
                <a:cubicBezTo>
                  <a:pt x="968" y="0"/>
                  <a:pt x="968" y="0"/>
                  <a:pt x="44" y="0"/>
                </a:cubicBezTo>
                <a:cubicBezTo>
                  <a:pt x="19" y="0"/>
                  <a:pt x="0" y="19"/>
                  <a:pt x="0" y="44"/>
                </a:cubicBezTo>
                <a:cubicBezTo>
                  <a:pt x="0" y="1864"/>
                  <a:pt x="0" y="1864"/>
                  <a:pt x="0" y="1864"/>
                </a:cubicBezTo>
                <a:cubicBezTo>
                  <a:pt x="0" y="1889"/>
                  <a:pt x="19" y="1907"/>
                  <a:pt x="44" y="1907"/>
                </a:cubicBezTo>
                <a:cubicBezTo>
                  <a:pt x="44" y="1907"/>
                  <a:pt x="44" y="1907"/>
                  <a:pt x="968" y="1907"/>
                </a:cubicBezTo>
                <a:cubicBezTo>
                  <a:pt x="993" y="1907"/>
                  <a:pt x="1012" y="1889"/>
                  <a:pt x="1012" y="1864"/>
                </a:cubicBezTo>
                <a:cubicBezTo>
                  <a:pt x="1012" y="44"/>
                  <a:pt x="1012" y="44"/>
                  <a:pt x="1012" y="44"/>
                </a:cubicBezTo>
                <a:cubicBezTo>
                  <a:pt x="1012" y="19"/>
                  <a:pt x="993" y="0"/>
                  <a:pt x="968" y="0"/>
                </a:cubicBezTo>
                <a:close/>
                <a:moveTo>
                  <a:pt x="201" y="1793"/>
                </a:moveTo>
                <a:cubicBezTo>
                  <a:pt x="147" y="1793"/>
                  <a:pt x="147" y="1793"/>
                  <a:pt x="147" y="1793"/>
                </a:cubicBezTo>
                <a:cubicBezTo>
                  <a:pt x="171" y="1816"/>
                  <a:pt x="171" y="1816"/>
                  <a:pt x="171" y="1816"/>
                </a:cubicBezTo>
                <a:cubicBezTo>
                  <a:pt x="151" y="1816"/>
                  <a:pt x="151" y="1816"/>
                  <a:pt x="151" y="1816"/>
                </a:cubicBezTo>
                <a:cubicBezTo>
                  <a:pt x="119" y="1785"/>
                  <a:pt x="119" y="1785"/>
                  <a:pt x="119" y="1785"/>
                </a:cubicBezTo>
                <a:cubicBezTo>
                  <a:pt x="151" y="1755"/>
                  <a:pt x="151" y="1755"/>
                  <a:pt x="151" y="1755"/>
                </a:cubicBezTo>
                <a:cubicBezTo>
                  <a:pt x="171" y="1755"/>
                  <a:pt x="171" y="1755"/>
                  <a:pt x="171" y="1755"/>
                </a:cubicBezTo>
                <a:cubicBezTo>
                  <a:pt x="147" y="1777"/>
                  <a:pt x="147" y="1777"/>
                  <a:pt x="147" y="1777"/>
                </a:cubicBezTo>
                <a:cubicBezTo>
                  <a:pt x="201" y="1777"/>
                  <a:pt x="201" y="1777"/>
                  <a:pt x="201" y="1777"/>
                </a:cubicBezTo>
                <a:lnTo>
                  <a:pt x="201" y="1793"/>
                </a:lnTo>
                <a:close/>
                <a:moveTo>
                  <a:pt x="500" y="1819"/>
                </a:moveTo>
                <a:cubicBezTo>
                  <a:pt x="473" y="1815"/>
                  <a:pt x="473" y="1815"/>
                  <a:pt x="473" y="1815"/>
                </a:cubicBezTo>
                <a:cubicBezTo>
                  <a:pt x="473" y="1792"/>
                  <a:pt x="473" y="1792"/>
                  <a:pt x="473" y="1792"/>
                </a:cubicBezTo>
                <a:cubicBezTo>
                  <a:pt x="500" y="1792"/>
                  <a:pt x="500" y="1792"/>
                  <a:pt x="500" y="1792"/>
                </a:cubicBezTo>
                <a:lnTo>
                  <a:pt x="500" y="1819"/>
                </a:lnTo>
                <a:close/>
                <a:moveTo>
                  <a:pt x="500" y="1789"/>
                </a:moveTo>
                <a:cubicBezTo>
                  <a:pt x="473" y="1789"/>
                  <a:pt x="473" y="1789"/>
                  <a:pt x="473" y="1789"/>
                </a:cubicBezTo>
                <a:cubicBezTo>
                  <a:pt x="473" y="1767"/>
                  <a:pt x="473" y="1767"/>
                  <a:pt x="473" y="1767"/>
                </a:cubicBezTo>
                <a:cubicBezTo>
                  <a:pt x="500" y="1763"/>
                  <a:pt x="500" y="1763"/>
                  <a:pt x="500" y="1763"/>
                </a:cubicBezTo>
                <a:lnTo>
                  <a:pt x="500" y="1789"/>
                </a:lnTo>
                <a:close/>
                <a:moveTo>
                  <a:pt x="539" y="1824"/>
                </a:moveTo>
                <a:cubicBezTo>
                  <a:pt x="503" y="1819"/>
                  <a:pt x="503" y="1819"/>
                  <a:pt x="503" y="1819"/>
                </a:cubicBezTo>
                <a:cubicBezTo>
                  <a:pt x="503" y="1792"/>
                  <a:pt x="503" y="1792"/>
                  <a:pt x="503" y="1792"/>
                </a:cubicBezTo>
                <a:cubicBezTo>
                  <a:pt x="539" y="1792"/>
                  <a:pt x="539" y="1792"/>
                  <a:pt x="539" y="1792"/>
                </a:cubicBezTo>
                <a:lnTo>
                  <a:pt x="539" y="1824"/>
                </a:lnTo>
                <a:close/>
                <a:moveTo>
                  <a:pt x="539" y="1789"/>
                </a:moveTo>
                <a:cubicBezTo>
                  <a:pt x="503" y="1789"/>
                  <a:pt x="503" y="1789"/>
                  <a:pt x="503" y="1789"/>
                </a:cubicBezTo>
                <a:cubicBezTo>
                  <a:pt x="503" y="1763"/>
                  <a:pt x="503" y="1763"/>
                  <a:pt x="503" y="1763"/>
                </a:cubicBezTo>
                <a:cubicBezTo>
                  <a:pt x="539" y="1758"/>
                  <a:pt x="539" y="1758"/>
                  <a:pt x="539" y="1758"/>
                </a:cubicBezTo>
                <a:lnTo>
                  <a:pt x="539" y="1789"/>
                </a:lnTo>
                <a:close/>
                <a:moveTo>
                  <a:pt x="883" y="1783"/>
                </a:moveTo>
                <a:cubicBezTo>
                  <a:pt x="881" y="1796"/>
                  <a:pt x="869" y="1806"/>
                  <a:pt x="855" y="1806"/>
                </a:cubicBezTo>
                <a:cubicBezTo>
                  <a:pt x="853" y="1806"/>
                  <a:pt x="851" y="1804"/>
                  <a:pt x="848" y="1804"/>
                </a:cubicBezTo>
                <a:cubicBezTo>
                  <a:pt x="846" y="1803"/>
                  <a:pt x="844" y="1802"/>
                  <a:pt x="841" y="1801"/>
                </a:cubicBezTo>
                <a:cubicBezTo>
                  <a:pt x="841" y="1801"/>
                  <a:pt x="841" y="1801"/>
                  <a:pt x="819" y="1823"/>
                </a:cubicBezTo>
                <a:cubicBezTo>
                  <a:pt x="818" y="1824"/>
                  <a:pt x="816" y="1824"/>
                  <a:pt x="815" y="1824"/>
                </a:cubicBezTo>
                <a:cubicBezTo>
                  <a:pt x="812" y="1824"/>
                  <a:pt x="811" y="1824"/>
                  <a:pt x="809" y="1823"/>
                </a:cubicBezTo>
                <a:cubicBezTo>
                  <a:pt x="806" y="1820"/>
                  <a:pt x="806" y="1815"/>
                  <a:pt x="809" y="1813"/>
                </a:cubicBezTo>
                <a:cubicBezTo>
                  <a:pt x="809" y="1813"/>
                  <a:pt x="809" y="1812"/>
                  <a:pt x="809" y="1812"/>
                </a:cubicBezTo>
                <a:cubicBezTo>
                  <a:pt x="810" y="1812"/>
                  <a:pt x="810" y="1811"/>
                  <a:pt x="811" y="1810"/>
                </a:cubicBezTo>
                <a:cubicBezTo>
                  <a:pt x="811" y="1810"/>
                  <a:pt x="812" y="1810"/>
                  <a:pt x="812" y="1809"/>
                </a:cubicBezTo>
                <a:cubicBezTo>
                  <a:pt x="813" y="1808"/>
                  <a:pt x="814" y="1808"/>
                  <a:pt x="815" y="1807"/>
                </a:cubicBezTo>
                <a:cubicBezTo>
                  <a:pt x="815" y="1806"/>
                  <a:pt x="815" y="1806"/>
                  <a:pt x="815" y="1806"/>
                </a:cubicBezTo>
                <a:cubicBezTo>
                  <a:pt x="816" y="1806"/>
                  <a:pt x="816" y="1805"/>
                  <a:pt x="817" y="1805"/>
                </a:cubicBezTo>
                <a:cubicBezTo>
                  <a:pt x="831" y="1790"/>
                  <a:pt x="831" y="1790"/>
                  <a:pt x="831" y="1790"/>
                </a:cubicBezTo>
                <a:cubicBezTo>
                  <a:pt x="827" y="1784"/>
                  <a:pt x="826" y="1776"/>
                  <a:pt x="827" y="1769"/>
                </a:cubicBezTo>
                <a:cubicBezTo>
                  <a:pt x="831" y="1756"/>
                  <a:pt x="842" y="1747"/>
                  <a:pt x="855" y="1747"/>
                </a:cubicBezTo>
                <a:cubicBezTo>
                  <a:pt x="858" y="1747"/>
                  <a:pt x="860" y="1747"/>
                  <a:pt x="862" y="1748"/>
                </a:cubicBezTo>
                <a:cubicBezTo>
                  <a:pt x="870" y="1749"/>
                  <a:pt x="876" y="1754"/>
                  <a:pt x="880" y="1761"/>
                </a:cubicBezTo>
                <a:cubicBezTo>
                  <a:pt x="884" y="1768"/>
                  <a:pt x="885" y="1775"/>
                  <a:pt x="883" y="1783"/>
                </a:cubicBezTo>
                <a:close/>
                <a:moveTo>
                  <a:pt x="921" y="1658"/>
                </a:moveTo>
                <a:cubicBezTo>
                  <a:pt x="91" y="1658"/>
                  <a:pt x="91" y="1658"/>
                  <a:pt x="91" y="1658"/>
                </a:cubicBezTo>
                <a:cubicBezTo>
                  <a:pt x="91" y="234"/>
                  <a:pt x="91" y="234"/>
                  <a:pt x="91" y="234"/>
                </a:cubicBezTo>
                <a:cubicBezTo>
                  <a:pt x="921" y="234"/>
                  <a:pt x="921" y="234"/>
                  <a:pt x="921" y="234"/>
                </a:cubicBezTo>
                <a:lnTo>
                  <a:pt x="921" y="1658"/>
                </a:lnTo>
                <a:close/>
                <a:moveTo>
                  <a:pt x="860" y="1756"/>
                </a:moveTo>
                <a:cubicBezTo>
                  <a:pt x="855" y="1756"/>
                  <a:pt x="855" y="1756"/>
                  <a:pt x="855" y="1756"/>
                </a:cubicBezTo>
                <a:cubicBezTo>
                  <a:pt x="846" y="1756"/>
                  <a:pt x="839" y="1762"/>
                  <a:pt x="837" y="1771"/>
                </a:cubicBezTo>
                <a:cubicBezTo>
                  <a:pt x="833" y="1782"/>
                  <a:pt x="840" y="1793"/>
                  <a:pt x="851" y="1796"/>
                </a:cubicBezTo>
                <a:cubicBezTo>
                  <a:pt x="855" y="1796"/>
                  <a:pt x="855" y="1796"/>
                  <a:pt x="855" y="1796"/>
                </a:cubicBezTo>
                <a:cubicBezTo>
                  <a:pt x="865" y="1796"/>
                  <a:pt x="873" y="1790"/>
                  <a:pt x="875" y="1781"/>
                </a:cubicBezTo>
                <a:cubicBezTo>
                  <a:pt x="876" y="1776"/>
                  <a:pt x="875" y="1770"/>
                  <a:pt x="873" y="1766"/>
                </a:cubicBezTo>
                <a:cubicBezTo>
                  <a:pt x="870" y="1761"/>
                  <a:pt x="866" y="1757"/>
                  <a:pt x="860" y="1756"/>
                </a:cubicBezTo>
                <a:close/>
              </a:path>
            </a:pathLst>
          </a:custGeom>
          <a:solidFill>
            <a:srgbClr val="00188F"/>
          </a:solidFill>
          <a:ln>
            <a:noFill/>
          </a:ln>
        </p:spPr>
        <p:txBody>
          <a:bodyPr vert="horz" wrap="square" lIns="89619" tIns="44810" rIns="89619" bIns="4481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764" dirty="0">
              <a:solidFill>
                <a:srgbClr val="404040"/>
              </a:solidFill>
            </a:endParaRPr>
          </a:p>
        </p:txBody>
      </p:sp>
      <p:pic>
        <p:nvPicPr>
          <p:cNvPr id="17" name="Picture 16"/>
          <p:cNvPicPr>
            <a:picLocks noChangeAspect="1"/>
          </p:cNvPicPr>
          <p:nvPr/>
        </p:nvPicPr>
        <p:blipFill>
          <a:blip r:embed="rId5">
            <a:biLevel thresh="50000"/>
            <a:extLst>
              <a:ext uri="{28A0092B-C50C-407E-A947-70E740481C1C}">
                <a14:useLocalDpi xmlns:a14="http://schemas.microsoft.com/office/drawing/2010/main" val="0"/>
              </a:ext>
            </a:extLst>
          </a:blip>
          <a:stretch>
            <a:fillRect/>
          </a:stretch>
        </p:blipFill>
        <p:spPr>
          <a:xfrm>
            <a:off x="6893585" y="5848690"/>
            <a:ext cx="478934" cy="478934"/>
          </a:xfrm>
          <a:prstGeom prst="rect">
            <a:avLst/>
          </a:prstGeom>
        </p:spPr>
      </p:pic>
    </p:spTree>
    <p:extLst>
      <p:ext uri="{BB962C8B-B14F-4D97-AF65-F5344CB8AC3E}">
        <p14:creationId xmlns:p14="http://schemas.microsoft.com/office/powerpoint/2010/main" val="36214626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Real-time analytics</a:t>
            </a:r>
            <a:endParaRPr lang="en-US" dirty="0"/>
          </a:p>
        </p:txBody>
      </p:sp>
      <p:sp>
        <p:nvSpPr>
          <p:cNvPr id="10" name="Content Placeholder 9"/>
          <p:cNvSpPr>
            <a:spLocks noGrp="1"/>
          </p:cNvSpPr>
          <p:nvPr>
            <p:ph sz="quarter" idx="10"/>
          </p:nvPr>
        </p:nvSpPr>
        <p:spPr/>
        <p:txBody>
          <a:bodyPr/>
          <a:lstStyle/>
          <a:p>
            <a:r>
              <a:rPr lang="en-US" dirty="0" err="1" smtClean="0"/>
              <a:t>Poter</a:t>
            </a:r>
            <a:r>
              <a:rPr lang="en-US" dirty="0" smtClean="0"/>
              <a:t> </a:t>
            </a:r>
            <a:r>
              <a:rPr lang="en-US" dirty="0" err="1" smtClean="0"/>
              <a:t>acquisire</a:t>
            </a:r>
            <a:r>
              <a:rPr lang="en-US" dirty="0" smtClean="0"/>
              <a:t> </a:t>
            </a:r>
            <a:r>
              <a:rPr lang="en-US" dirty="0" err="1" smtClean="0"/>
              <a:t>milioni</a:t>
            </a:r>
            <a:r>
              <a:rPr lang="en-US" dirty="0" smtClean="0"/>
              <a:t> di </a:t>
            </a:r>
            <a:r>
              <a:rPr lang="en-US" dirty="0" err="1" smtClean="0"/>
              <a:t>eventi</a:t>
            </a:r>
            <a:r>
              <a:rPr lang="en-US" dirty="0" smtClean="0"/>
              <a:t> al secondo</a:t>
            </a:r>
          </a:p>
          <a:p>
            <a:pPr lvl="1"/>
            <a:r>
              <a:rPr lang="en-US" dirty="0" err="1" smtClean="0"/>
              <a:t>Fino</a:t>
            </a:r>
            <a:r>
              <a:rPr lang="en-US" dirty="0" smtClean="0"/>
              <a:t> a 1 GB/s</a:t>
            </a:r>
          </a:p>
          <a:p>
            <a:r>
              <a:rPr lang="en-US" dirty="0" err="1" smtClean="0"/>
              <a:t>Gestire</a:t>
            </a:r>
            <a:r>
              <a:rPr lang="en-US" dirty="0" smtClean="0"/>
              <a:t> </a:t>
            </a:r>
            <a:r>
              <a:rPr lang="en-US" dirty="0" err="1" smtClean="0"/>
              <a:t>carichi</a:t>
            </a:r>
            <a:r>
              <a:rPr lang="en-US" dirty="0" smtClean="0"/>
              <a:t> </a:t>
            </a:r>
            <a:r>
              <a:rPr lang="en-US" dirty="0" err="1" smtClean="0"/>
              <a:t>variabili</a:t>
            </a:r>
            <a:endParaRPr lang="en-US" dirty="0" smtClean="0"/>
          </a:p>
          <a:p>
            <a:pPr lvl="1"/>
            <a:r>
              <a:rPr lang="en-US" dirty="0" err="1" smtClean="0"/>
              <a:t>Scalare</a:t>
            </a:r>
            <a:r>
              <a:rPr lang="en-US" dirty="0" smtClean="0"/>
              <a:t> la </a:t>
            </a:r>
            <a:r>
              <a:rPr lang="en-US" dirty="0" err="1" smtClean="0"/>
              <a:t>soluzione</a:t>
            </a:r>
            <a:r>
              <a:rPr lang="en-US" dirty="0" smtClean="0"/>
              <a:t> in </a:t>
            </a:r>
            <a:r>
              <a:rPr lang="en-US" dirty="0" err="1" smtClean="0"/>
              <a:t>funzione</a:t>
            </a:r>
            <a:r>
              <a:rPr lang="en-US" dirty="0" smtClean="0"/>
              <a:t> del </a:t>
            </a:r>
            <a:r>
              <a:rPr lang="en-US" dirty="0" err="1" smtClean="0"/>
              <a:t>carico</a:t>
            </a:r>
            <a:r>
              <a:rPr lang="en-US" dirty="0" smtClean="0"/>
              <a:t> </a:t>
            </a:r>
            <a:r>
              <a:rPr lang="en-US" dirty="0" err="1" smtClean="0"/>
              <a:t>variabile</a:t>
            </a:r>
            <a:endParaRPr lang="en-US" dirty="0" smtClean="0"/>
          </a:p>
          <a:p>
            <a:pPr lvl="1"/>
            <a:r>
              <a:rPr lang="en-US" dirty="0" err="1" smtClean="0"/>
              <a:t>Bassa</a:t>
            </a:r>
            <a:r>
              <a:rPr lang="en-US" dirty="0" smtClean="0"/>
              <a:t> </a:t>
            </a:r>
            <a:r>
              <a:rPr lang="en-US" dirty="0" err="1" smtClean="0"/>
              <a:t>latenza</a:t>
            </a:r>
            <a:r>
              <a:rPr lang="en-US" dirty="0" smtClean="0"/>
              <a:t> di </a:t>
            </a:r>
            <a:r>
              <a:rPr lang="en-US" dirty="0" err="1" smtClean="0"/>
              <a:t>elaborazione</a:t>
            </a:r>
            <a:r>
              <a:rPr lang="en-US" dirty="0" smtClean="0"/>
              <a:t>, auto-</a:t>
            </a:r>
            <a:r>
              <a:rPr lang="en-US" dirty="0" err="1" smtClean="0"/>
              <a:t>adattamento</a:t>
            </a:r>
            <a:r>
              <a:rPr lang="en-US" dirty="0" smtClean="0"/>
              <a:t> </a:t>
            </a:r>
            <a:r>
              <a:rPr lang="en-US" dirty="0" err="1" smtClean="0"/>
              <a:t>nel</a:t>
            </a:r>
            <a:r>
              <a:rPr lang="en-US" dirty="0" smtClean="0"/>
              <a:t> </a:t>
            </a:r>
            <a:r>
              <a:rPr lang="en-US" dirty="0" err="1" smtClean="0"/>
              <a:t>giro</a:t>
            </a:r>
            <a:r>
              <a:rPr lang="en-US" dirty="0" smtClean="0"/>
              <a:t> di secondi o </a:t>
            </a:r>
            <a:r>
              <a:rPr lang="en-US" dirty="0" err="1" smtClean="0"/>
              <a:t>millisecondi</a:t>
            </a:r>
            <a:endParaRPr lang="en-US" dirty="0" smtClean="0"/>
          </a:p>
          <a:p>
            <a:r>
              <a:rPr lang="en-US" dirty="0" err="1" smtClean="0"/>
              <a:t>Operazioni</a:t>
            </a:r>
            <a:r>
              <a:rPr lang="en-US" dirty="0" smtClean="0"/>
              <a:t> di </a:t>
            </a:r>
            <a:r>
              <a:rPr lang="en-US" dirty="0" err="1" smtClean="0"/>
              <a:t>transformazione</a:t>
            </a:r>
            <a:r>
              <a:rPr lang="en-US" dirty="0" smtClean="0"/>
              <a:t>, </a:t>
            </a:r>
            <a:r>
              <a:rPr lang="en-US" dirty="0" err="1" smtClean="0"/>
              <a:t>correlazione</a:t>
            </a:r>
            <a:r>
              <a:rPr lang="en-US" dirty="0" smtClean="0"/>
              <a:t>, </a:t>
            </a:r>
            <a:r>
              <a:rPr lang="en-US" dirty="0" err="1" smtClean="0"/>
              <a:t>temporali</a:t>
            </a:r>
            <a:r>
              <a:rPr lang="en-US" dirty="0" smtClean="0"/>
              <a:t> </a:t>
            </a:r>
          </a:p>
          <a:p>
            <a:pPr lvl="1"/>
            <a:r>
              <a:rPr lang="en-US" dirty="0" err="1" smtClean="0"/>
              <a:t>Correla</a:t>
            </a:r>
            <a:r>
              <a:rPr lang="en-US" dirty="0" smtClean="0"/>
              <a:t> </a:t>
            </a:r>
            <a:r>
              <a:rPr lang="en-US" dirty="0" err="1" smtClean="0"/>
              <a:t>dati</a:t>
            </a:r>
            <a:r>
              <a:rPr lang="en-US" dirty="0" smtClean="0"/>
              <a:t> da stream </a:t>
            </a:r>
            <a:r>
              <a:rPr lang="en-US" dirty="0" err="1" smtClean="0"/>
              <a:t>differenti</a:t>
            </a:r>
            <a:r>
              <a:rPr lang="en-US" dirty="0" smtClean="0"/>
              <a:t> </a:t>
            </a:r>
            <a:r>
              <a:rPr lang="en-US" dirty="0" err="1" smtClean="0"/>
              <a:t>oppure</a:t>
            </a:r>
            <a:r>
              <a:rPr lang="en-US" dirty="0" smtClean="0"/>
              <a:t> con </a:t>
            </a:r>
            <a:r>
              <a:rPr lang="en-US" dirty="0" err="1" smtClean="0"/>
              <a:t>dati</a:t>
            </a:r>
            <a:r>
              <a:rPr lang="en-US" dirty="0" smtClean="0"/>
              <a:t> di </a:t>
            </a:r>
            <a:r>
              <a:rPr lang="en-US" dirty="0" err="1" smtClean="0"/>
              <a:t>riferimento</a:t>
            </a:r>
            <a:endParaRPr lang="en-US" dirty="0" smtClean="0"/>
          </a:p>
          <a:p>
            <a:pPr lvl="1"/>
            <a:r>
              <a:rPr lang="en-US" dirty="0" smtClean="0"/>
              <a:t>Trova pattern o </a:t>
            </a:r>
            <a:r>
              <a:rPr lang="en-US" dirty="0" err="1" smtClean="0"/>
              <a:t>mancanza</a:t>
            </a:r>
            <a:r>
              <a:rPr lang="en-US" dirty="0" smtClean="0"/>
              <a:t> di pattern </a:t>
            </a:r>
            <a:r>
              <a:rPr lang="en-US" dirty="0" err="1" smtClean="0"/>
              <a:t>nei</a:t>
            </a:r>
            <a:r>
              <a:rPr lang="en-US" dirty="0" smtClean="0"/>
              <a:t> </a:t>
            </a:r>
            <a:r>
              <a:rPr lang="en-US" dirty="0" err="1" smtClean="0"/>
              <a:t>dati</a:t>
            </a:r>
            <a:r>
              <a:rPr lang="en-US" dirty="0" smtClean="0"/>
              <a:t> in real-time</a:t>
            </a:r>
          </a:p>
          <a:p>
            <a:endParaRPr lang="en-US" dirty="0" smtClean="0"/>
          </a:p>
          <a:p>
            <a:pPr lvl="1"/>
            <a:endParaRPr lang="en-US" dirty="0" smtClean="0"/>
          </a:p>
          <a:p>
            <a:endParaRPr lang="en-US" dirty="0"/>
          </a:p>
        </p:txBody>
      </p:sp>
    </p:spTree>
    <p:extLst>
      <p:ext uri="{BB962C8B-B14F-4D97-AF65-F5344CB8AC3E}">
        <p14:creationId xmlns:p14="http://schemas.microsoft.com/office/powerpoint/2010/main" val="2291995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Nessun</a:t>
            </a:r>
            <a:r>
              <a:rPr lang="en-US" dirty="0" smtClean="0"/>
              <a:t> </a:t>
            </a:r>
            <a:r>
              <a:rPr lang="en-US" dirty="0" err="1" smtClean="0"/>
              <a:t>problema</a:t>
            </a:r>
            <a:r>
              <a:rPr lang="en-US" dirty="0" smtClean="0"/>
              <a:t> con la </a:t>
            </a:r>
            <a:r>
              <a:rPr lang="en-US" dirty="0" err="1" smtClean="0"/>
              <a:t>scalabilità</a:t>
            </a:r>
            <a:endParaRPr lang="en-US" dirty="0"/>
          </a:p>
        </p:txBody>
      </p:sp>
      <p:sp>
        <p:nvSpPr>
          <p:cNvPr id="3" name="Content Placeholder 2"/>
          <p:cNvSpPr>
            <a:spLocks noGrp="1"/>
          </p:cNvSpPr>
          <p:nvPr>
            <p:ph sz="quarter" idx="10"/>
          </p:nvPr>
        </p:nvSpPr>
        <p:spPr/>
        <p:txBody>
          <a:bodyPr/>
          <a:lstStyle/>
          <a:p>
            <a:r>
              <a:rPr lang="it-IT" dirty="0" smtClean="0"/>
              <a:t>Gestione elastica delle risorse</a:t>
            </a:r>
          </a:p>
          <a:p>
            <a:pPr lvl="1"/>
            <a:r>
              <a:rPr lang="it-IT" dirty="0" smtClean="0"/>
              <a:t>Aumenta il numero di risorse quando richiesto</a:t>
            </a:r>
          </a:p>
          <a:p>
            <a:pPr lvl="1"/>
            <a:r>
              <a:rPr lang="it-IT" dirty="0" smtClean="0"/>
              <a:t>Scalare in più o in meno quando richiesto</a:t>
            </a:r>
          </a:p>
          <a:p>
            <a:pPr lvl="1"/>
            <a:r>
              <a:rPr lang="it-IT" dirty="0" smtClean="0"/>
              <a:t>Architettura distribuita e scale-out</a:t>
            </a:r>
          </a:p>
          <a:p>
            <a:endParaRPr lang="it-IT"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4618" y="4067175"/>
            <a:ext cx="6878211" cy="1848652"/>
          </a:xfrm>
          <a:prstGeom prst="rect">
            <a:avLst/>
          </a:prstGeom>
        </p:spPr>
      </p:pic>
    </p:spTree>
    <p:extLst>
      <p:ext uri="{BB962C8B-B14F-4D97-AF65-F5344CB8AC3E}">
        <p14:creationId xmlns:p14="http://schemas.microsoft.com/office/powerpoint/2010/main" val="2452012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Totalmente</a:t>
            </a:r>
            <a:r>
              <a:rPr lang="en-US" dirty="0" smtClean="0"/>
              <a:t> </a:t>
            </a:r>
            <a:r>
              <a:rPr lang="en-US" dirty="0" err="1" smtClean="0"/>
              <a:t>gestito</a:t>
            </a:r>
            <a:endParaRPr lang="en-US" dirty="0"/>
          </a:p>
        </p:txBody>
      </p:sp>
      <p:sp>
        <p:nvSpPr>
          <p:cNvPr id="3" name="Content Placeholder 2"/>
          <p:cNvSpPr>
            <a:spLocks noGrp="1"/>
          </p:cNvSpPr>
          <p:nvPr>
            <p:ph sz="quarter" idx="10"/>
          </p:nvPr>
        </p:nvSpPr>
        <p:spPr/>
        <p:txBody>
          <a:bodyPr/>
          <a:lstStyle/>
          <a:p>
            <a:r>
              <a:rPr lang="en-US" dirty="0" smtClean="0"/>
              <a:t>No hardware (</a:t>
            </a:r>
            <a:r>
              <a:rPr lang="en-US" dirty="0" err="1" smtClean="0"/>
              <a:t>servizio</a:t>
            </a:r>
            <a:r>
              <a:rPr lang="en-US" dirty="0" smtClean="0"/>
              <a:t> PaaS)</a:t>
            </a:r>
          </a:p>
          <a:p>
            <a:pPr lvl="1"/>
            <a:r>
              <a:rPr lang="en-US" dirty="0" smtClean="0"/>
              <a:t>Non </a:t>
            </a:r>
            <a:r>
              <a:rPr lang="en-US" dirty="0" err="1" smtClean="0"/>
              <a:t>c’è</a:t>
            </a:r>
            <a:r>
              <a:rPr lang="en-US" dirty="0" smtClean="0"/>
              <a:t> </a:t>
            </a:r>
            <a:r>
              <a:rPr lang="en-US" dirty="0" err="1" smtClean="0"/>
              <a:t>bisogno</a:t>
            </a:r>
            <a:r>
              <a:rPr lang="en-US" dirty="0" smtClean="0"/>
              <a:t> di skill per </a:t>
            </a:r>
            <a:r>
              <a:rPr lang="en-US" dirty="0" err="1" smtClean="0"/>
              <a:t>il</a:t>
            </a:r>
            <a:r>
              <a:rPr lang="en-US" dirty="0" smtClean="0"/>
              <a:t> deployment</a:t>
            </a:r>
          </a:p>
          <a:p>
            <a:pPr lvl="1"/>
            <a:r>
              <a:rPr lang="en-US" dirty="0" smtClean="0"/>
              <a:t>Non è </a:t>
            </a:r>
            <a:r>
              <a:rPr lang="en-US" dirty="0" err="1" smtClean="0"/>
              <a:t>necessario</a:t>
            </a:r>
            <a:r>
              <a:rPr lang="en-US" dirty="0" smtClean="0"/>
              <a:t> </a:t>
            </a:r>
            <a:r>
              <a:rPr lang="en-US" dirty="0" err="1" smtClean="0"/>
              <a:t>distribuire</a:t>
            </a:r>
            <a:r>
              <a:rPr lang="en-US" dirty="0" smtClean="0"/>
              <a:t> o </a:t>
            </a:r>
            <a:r>
              <a:rPr lang="en-US" dirty="0" err="1" smtClean="0"/>
              <a:t>manutenere</a:t>
            </a:r>
            <a:r>
              <a:rPr lang="en-US" dirty="0" smtClean="0"/>
              <a:t> </a:t>
            </a:r>
            <a:r>
              <a:rPr lang="en-US" dirty="0" err="1" smtClean="0"/>
              <a:t>il</a:t>
            </a:r>
            <a:r>
              <a:rPr lang="en-US" dirty="0" smtClean="0"/>
              <a:t> software</a:t>
            </a:r>
          </a:p>
          <a:p>
            <a:pPr lvl="1"/>
            <a:r>
              <a:rPr lang="en-US" dirty="0" smtClean="0"/>
              <a:t>No performance tuning</a:t>
            </a:r>
          </a:p>
          <a:p>
            <a:r>
              <a:rPr lang="en-US" dirty="0" smtClean="0"/>
              <a:t>È </a:t>
            </a:r>
            <a:r>
              <a:rPr lang="en-US" dirty="0" err="1" smtClean="0"/>
              <a:t>possibile</a:t>
            </a:r>
            <a:r>
              <a:rPr lang="en-US" dirty="0" smtClean="0"/>
              <a:t> </a:t>
            </a:r>
            <a:r>
              <a:rPr lang="en-US" dirty="0" err="1" smtClean="0"/>
              <a:t>gestire</a:t>
            </a:r>
            <a:r>
              <a:rPr lang="en-US" dirty="0" smtClean="0"/>
              <a:t> un business </a:t>
            </a:r>
            <a:r>
              <a:rPr lang="en-US" dirty="0" err="1" smtClean="0"/>
              <a:t>globale</a:t>
            </a:r>
            <a:r>
              <a:rPr lang="en-US" dirty="0" smtClean="0"/>
              <a:t> </a:t>
            </a:r>
            <a:r>
              <a:rPr lang="en-US" dirty="0" err="1" smtClean="0"/>
              <a:t>attravero</a:t>
            </a:r>
            <a:r>
              <a:rPr lang="en-US" dirty="0" smtClean="0"/>
              <a:t> le </a:t>
            </a:r>
            <a:r>
              <a:rPr lang="en-US" dirty="0" err="1" smtClean="0"/>
              <a:t>regioni</a:t>
            </a:r>
            <a:r>
              <a:rPr lang="en-US" dirty="0" smtClean="0"/>
              <a:t> di Azure</a:t>
            </a:r>
            <a:endParaRPr lang="en-US" dirty="0"/>
          </a:p>
        </p:txBody>
      </p:sp>
    </p:spTree>
    <p:extLst>
      <p:ext uri="{BB962C8B-B14F-4D97-AF65-F5344CB8AC3E}">
        <p14:creationId xmlns:p14="http://schemas.microsoft.com/office/powerpoint/2010/main" val="3269270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Disponibilità</a:t>
            </a:r>
            <a:r>
              <a:rPr lang="en-US" dirty="0" smtClean="0"/>
              <a:t> “mission critical”</a:t>
            </a:r>
            <a:endParaRPr lang="en-US" dirty="0"/>
          </a:p>
        </p:txBody>
      </p:sp>
      <p:sp>
        <p:nvSpPr>
          <p:cNvPr id="3" name="Content Placeholder 2"/>
          <p:cNvSpPr>
            <a:spLocks noGrp="1"/>
          </p:cNvSpPr>
          <p:nvPr>
            <p:ph sz="quarter" idx="10"/>
          </p:nvPr>
        </p:nvSpPr>
        <p:spPr/>
        <p:txBody>
          <a:bodyPr/>
          <a:lstStyle/>
          <a:p>
            <a:r>
              <a:rPr lang="en-US" sz="2400" dirty="0" smtClean="0"/>
              <a:t>Delivery </a:t>
            </a:r>
            <a:r>
              <a:rPr lang="en-US" sz="2400" dirty="0" err="1" smtClean="0"/>
              <a:t>degli</a:t>
            </a:r>
            <a:r>
              <a:rPr lang="en-US" sz="2400" dirty="0" smtClean="0"/>
              <a:t> </a:t>
            </a:r>
            <a:r>
              <a:rPr lang="en-US" sz="2400" dirty="0" err="1" smtClean="0"/>
              <a:t>eventi</a:t>
            </a:r>
            <a:r>
              <a:rPr lang="en-US" sz="2400" dirty="0" smtClean="0"/>
              <a:t> </a:t>
            </a:r>
            <a:r>
              <a:rPr lang="en-US" sz="2400" dirty="0" err="1" smtClean="0"/>
              <a:t>garantita</a:t>
            </a:r>
            <a:endParaRPr lang="en-US" sz="2400" dirty="0" smtClean="0"/>
          </a:p>
          <a:p>
            <a:pPr lvl="1"/>
            <a:r>
              <a:rPr lang="en-US" sz="2000" dirty="0" err="1" smtClean="0"/>
              <a:t>Nessun</a:t>
            </a:r>
            <a:r>
              <a:rPr lang="en-US" sz="2000" dirty="0" smtClean="0"/>
              <a:t> </a:t>
            </a:r>
            <a:r>
              <a:rPr lang="en-US" sz="2000" dirty="0" err="1" smtClean="0"/>
              <a:t>evento</a:t>
            </a:r>
            <a:r>
              <a:rPr lang="en-US" sz="2000" dirty="0" smtClean="0"/>
              <a:t> </a:t>
            </a:r>
            <a:r>
              <a:rPr lang="en-US" sz="2000" dirty="0" err="1" smtClean="0"/>
              <a:t>perso</a:t>
            </a:r>
            <a:r>
              <a:rPr lang="en-US" sz="2000" dirty="0" smtClean="0"/>
              <a:t> (in input o in output)</a:t>
            </a:r>
          </a:p>
          <a:p>
            <a:pPr lvl="1"/>
            <a:r>
              <a:rPr lang="en-US" sz="2000" dirty="0" smtClean="0"/>
              <a:t>Un </a:t>
            </a:r>
            <a:r>
              <a:rPr lang="en-US" sz="2000" dirty="0" err="1" smtClean="0"/>
              <a:t>evento</a:t>
            </a:r>
            <a:r>
              <a:rPr lang="en-US" sz="2000" dirty="0" smtClean="0"/>
              <a:t> </a:t>
            </a:r>
            <a:r>
              <a:rPr lang="en-US" sz="2000" dirty="0" err="1" smtClean="0"/>
              <a:t>viene</a:t>
            </a:r>
            <a:r>
              <a:rPr lang="en-US" sz="2000" dirty="0" smtClean="0"/>
              <a:t> </a:t>
            </a:r>
            <a:r>
              <a:rPr lang="en-US" sz="2000" dirty="0" err="1" smtClean="0"/>
              <a:t>consegnato</a:t>
            </a:r>
            <a:r>
              <a:rPr lang="en-US" sz="2000" dirty="0" smtClean="0"/>
              <a:t> </a:t>
            </a:r>
            <a:r>
              <a:rPr lang="en-US" sz="2000" dirty="0" err="1" smtClean="0"/>
              <a:t>una</a:t>
            </a:r>
            <a:r>
              <a:rPr lang="en-US" sz="2000" dirty="0" smtClean="0"/>
              <a:t> </a:t>
            </a:r>
            <a:r>
              <a:rPr lang="en-US" sz="2000" dirty="0" err="1" smtClean="0"/>
              <a:t>volta</a:t>
            </a:r>
            <a:r>
              <a:rPr lang="en-US" sz="2000" dirty="0" smtClean="0"/>
              <a:t> sola</a:t>
            </a:r>
          </a:p>
          <a:p>
            <a:pPr lvl="1"/>
            <a:r>
              <a:rPr lang="en-US" sz="2000" dirty="0" smtClean="0"/>
              <a:t>È </a:t>
            </a:r>
            <a:r>
              <a:rPr lang="en-US" sz="2000" dirty="0" err="1" smtClean="0"/>
              <a:t>possibile</a:t>
            </a:r>
            <a:r>
              <a:rPr lang="en-US" sz="2000" dirty="0" smtClean="0"/>
              <a:t> </a:t>
            </a:r>
            <a:r>
              <a:rPr lang="en-US" sz="2000" dirty="0" err="1" smtClean="0"/>
              <a:t>riapplicare</a:t>
            </a:r>
            <a:r>
              <a:rPr lang="en-US" sz="2000" dirty="0" smtClean="0"/>
              <a:t> </a:t>
            </a:r>
            <a:r>
              <a:rPr lang="en-US" sz="2000" dirty="0" err="1" smtClean="0"/>
              <a:t>gli</a:t>
            </a:r>
            <a:r>
              <a:rPr lang="en-US" sz="2000" dirty="0" smtClean="0"/>
              <a:t> </a:t>
            </a:r>
            <a:r>
              <a:rPr lang="en-US" sz="2000" dirty="0" err="1" smtClean="0"/>
              <a:t>eventi</a:t>
            </a:r>
            <a:endParaRPr lang="en-US" sz="2000" dirty="0" smtClean="0"/>
          </a:p>
          <a:p>
            <a:r>
              <a:rPr lang="en-US" sz="2400" dirty="0" smtClean="0"/>
              <a:t>Business continuity </a:t>
            </a:r>
            <a:r>
              <a:rPr lang="en-US" sz="2400" dirty="0" err="1" smtClean="0"/>
              <a:t>garantita</a:t>
            </a:r>
            <a:endParaRPr lang="en-US" sz="2400" dirty="0" smtClean="0"/>
          </a:p>
          <a:p>
            <a:pPr lvl="1"/>
            <a:r>
              <a:rPr lang="en-US" sz="2000" dirty="0" err="1" smtClean="0"/>
              <a:t>Disponibilità</a:t>
            </a:r>
            <a:r>
              <a:rPr lang="en-US" sz="2000" dirty="0" smtClean="0"/>
              <a:t> 99.9%</a:t>
            </a:r>
          </a:p>
          <a:p>
            <a:pPr lvl="1"/>
            <a:r>
              <a:rPr lang="en-US" sz="2000" dirty="0" smtClean="0"/>
              <a:t>Auto-recovery </a:t>
            </a:r>
            <a:r>
              <a:rPr lang="en-US" sz="2000" dirty="0" err="1" smtClean="0"/>
              <a:t>dagli</a:t>
            </a:r>
            <a:r>
              <a:rPr lang="en-US" sz="2000" dirty="0" smtClean="0"/>
              <a:t> </a:t>
            </a:r>
            <a:r>
              <a:rPr lang="en-US" sz="2000" dirty="0" err="1" smtClean="0"/>
              <a:t>errori</a:t>
            </a:r>
            <a:endParaRPr lang="en-US" sz="2000" dirty="0" smtClean="0"/>
          </a:p>
          <a:p>
            <a:pPr lvl="1"/>
            <a:r>
              <a:rPr lang="en-US" sz="2000" dirty="0" err="1" smtClean="0"/>
              <a:t>Gestone</a:t>
            </a:r>
            <a:r>
              <a:rPr lang="en-US" sz="2000" dirty="0" smtClean="0"/>
              <a:t> </a:t>
            </a:r>
            <a:r>
              <a:rPr lang="en-US" sz="2000" dirty="0" err="1" smtClean="0"/>
              <a:t>integrata</a:t>
            </a:r>
            <a:r>
              <a:rPr lang="en-US" sz="2000" dirty="0" smtClean="0"/>
              <a:t> </a:t>
            </a:r>
            <a:r>
              <a:rPr lang="en-US" sz="2000" dirty="0" err="1" smtClean="0"/>
              <a:t>delle</a:t>
            </a:r>
            <a:r>
              <a:rPr lang="en-US" sz="2000" dirty="0" smtClean="0"/>
              <a:t> </a:t>
            </a:r>
            <a:r>
              <a:rPr lang="en-US" sz="2000" dirty="0" err="1" smtClean="0"/>
              <a:t>situzione</a:t>
            </a:r>
            <a:r>
              <a:rPr lang="en-US" sz="2000" dirty="0" smtClean="0"/>
              <a:t> di </a:t>
            </a:r>
            <a:r>
              <a:rPr lang="en-US" sz="2000" dirty="0" err="1" smtClean="0"/>
              <a:t>errore</a:t>
            </a:r>
            <a:r>
              <a:rPr lang="en-US" sz="2000" dirty="0" smtClean="0"/>
              <a:t> per la recovery</a:t>
            </a:r>
          </a:p>
          <a:p>
            <a:r>
              <a:rPr lang="en-US" sz="2400" dirty="0" smtClean="0"/>
              <a:t>Audit</a:t>
            </a:r>
          </a:p>
          <a:p>
            <a:pPr lvl="1"/>
            <a:r>
              <a:rPr lang="en-US" sz="2000" dirty="0" smtClean="0"/>
              <a:t>Privacy e security </a:t>
            </a:r>
            <a:r>
              <a:rPr lang="en-US" sz="2000" dirty="0" err="1" smtClean="0"/>
              <a:t>sono</a:t>
            </a:r>
            <a:r>
              <a:rPr lang="en-US" sz="2000" dirty="0" smtClean="0"/>
              <a:t> </a:t>
            </a:r>
            <a:r>
              <a:rPr lang="en-US" sz="2000" dirty="0" err="1" smtClean="0"/>
              <a:t>parametrabili</a:t>
            </a:r>
            <a:r>
              <a:rPr lang="en-US" sz="2000" dirty="0" smtClean="0"/>
              <a:t> da </a:t>
            </a:r>
            <a:r>
              <a:rPr lang="en-US" sz="2000" dirty="0" err="1" smtClean="0"/>
              <a:t>portale</a:t>
            </a:r>
            <a:endParaRPr lang="en-US" sz="2000" dirty="0" smtClean="0"/>
          </a:p>
          <a:p>
            <a:pPr lvl="1"/>
            <a:r>
              <a:rPr lang="en-US" sz="2000" dirty="0" err="1" smtClean="0"/>
              <a:t>Monitoraggio</a:t>
            </a:r>
            <a:r>
              <a:rPr lang="en-US" sz="2000" dirty="0" smtClean="0"/>
              <a:t> e </a:t>
            </a:r>
            <a:r>
              <a:rPr lang="en-US" sz="2000" dirty="0" err="1" smtClean="0"/>
              <a:t>allarmi</a:t>
            </a:r>
            <a:r>
              <a:rPr lang="en-US" sz="2000" dirty="0" smtClean="0"/>
              <a:t> secondo </a:t>
            </a:r>
            <a:r>
              <a:rPr lang="en-US" sz="2000" dirty="0" err="1" smtClean="0"/>
              <a:t>i</a:t>
            </a:r>
            <a:r>
              <a:rPr lang="en-US" sz="2000" dirty="0" smtClean="0"/>
              <a:t> </a:t>
            </a:r>
            <a:r>
              <a:rPr lang="en-US" sz="2000" dirty="0" err="1" smtClean="0"/>
              <a:t>dettami</a:t>
            </a:r>
            <a:r>
              <a:rPr lang="en-US" sz="2000" dirty="0" smtClean="0"/>
              <a:t> di Azure </a:t>
            </a:r>
          </a:p>
          <a:p>
            <a:endParaRPr lang="en-US" sz="2400" dirty="0"/>
          </a:p>
        </p:txBody>
      </p:sp>
    </p:spTree>
    <p:extLst>
      <p:ext uri="{BB962C8B-B14F-4D97-AF65-F5344CB8AC3E}">
        <p14:creationId xmlns:p14="http://schemas.microsoft.com/office/powerpoint/2010/main" val="28549250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2"/>
            <a:ext cx="11722682" cy="1724266"/>
          </a:xfrm>
        </p:spPr>
        <p:txBody>
          <a:bodyPr/>
          <a:lstStyle/>
          <a:p>
            <a:r>
              <a:rPr lang="en-US" dirty="0" smtClean="0"/>
              <a:t>Meet Marco Parenzan</a:t>
            </a:r>
            <a:r>
              <a:rPr lang="en-US" sz="3200" dirty="0"/>
              <a:t/>
            </a:r>
            <a:br>
              <a:rPr lang="en-US" sz="3200" dirty="0"/>
            </a:br>
            <a:r>
              <a:rPr lang="en-US" sz="2800" dirty="0" smtClean="0"/>
              <a:t>marcoparenzan.azurewebsites.net</a:t>
            </a:r>
            <a:br>
              <a:rPr lang="en-US" sz="2800" dirty="0" smtClean="0"/>
            </a:br>
            <a:r>
              <a:rPr lang="en-US" sz="2800" dirty="0" smtClean="0"/>
              <a:t>@</a:t>
            </a:r>
            <a:r>
              <a:rPr lang="en-US" sz="2800" dirty="0" err="1" smtClean="0"/>
              <a:t>marco_parenzan</a:t>
            </a:r>
            <a:endParaRPr lang="en-US" sz="4400" dirty="0"/>
          </a:p>
        </p:txBody>
      </p:sp>
      <p:sp>
        <p:nvSpPr>
          <p:cNvPr id="7" name="Content Placeholder 6"/>
          <p:cNvSpPr>
            <a:spLocks noGrp="1"/>
          </p:cNvSpPr>
          <p:nvPr>
            <p:ph sz="quarter" idx="10"/>
          </p:nvPr>
        </p:nvSpPr>
        <p:spPr>
          <a:xfrm>
            <a:off x="436564" y="2351314"/>
            <a:ext cx="7858350" cy="4295549"/>
          </a:xfrm>
        </p:spPr>
        <p:txBody>
          <a:bodyPr/>
          <a:lstStyle/>
          <a:p>
            <a:r>
              <a:rPr lang="en-US" dirty="0" smtClean="0"/>
              <a:t>Microsoft MVP 2015 for Azure</a:t>
            </a:r>
            <a:endParaRPr lang="en-US" dirty="0"/>
          </a:p>
          <a:p>
            <a:pPr lvl="1"/>
            <a:r>
              <a:rPr lang="en-US" dirty="0" err="1" smtClean="0"/>
              <a:t>Sviluppo</a:t>
            </a:r>
            <a:r>
              <a:rPr lang="en-US" dirty="0" smtClean="0"/>
              <a:t> di </a:t>
            </a:r>
            <a:r>
              <a:rPr lang="en-US" dirty="0" err="1" smtClean="0"/>
              <a:t>soluzioni</a:t>
            </a:r>
            <a:r>
              <a:rPr lang="en-US" dirty="0" smtClean="0"/>
              <a:t> cloud</a:t>
            </a:r>
          </a:p>
          <a:p>
            <a:r>
              <a:rPr lang="en-US" dirty="0" smtClean="0"/>
              <a:t>Passione per </a:t>
            </a:r>
            <a:r>
              <a:rPr lang="en-US" dirty="0" err="1" smtClean="0"/>
              <a:t>gli</a:t>
            </a:r>
            <a:r>
              <a:rPr lang="en-US" dirty="0" smtClean="0"/>
              <a:t> </a:t>
            </a:r>
            <a:r>
              <a:rPr lang="en-US" dirty="0" err="1" smtClean="0"/>
              <a:t>eventi</a:t>
            </a:r>
            <a:r>
              <a:rPr lang="en-US" dirty="0" smtClean="0"/>
              <a:t> </a:t>
            </a:r>
            <a:r>
              <a:rPr lang="en-US" dirty="0" err="1" smtClean="0"/>
              <a:t>tecnici</a:t>
            </a:r>
            <a:r>
              <a:rPr lang="en-US" dirty="0" smtClean="0"/>
              <a:t> e per </a:t>
            </a:r>
            <a:r>
              <a:rPr lang="en-US" dirty="0" err="1" smtClean="0"/>
              <a:t>parlare</a:t>
            </a:r>
            <a:r>
              <a:rPr lang="en-US" dirty="0" smtClean="0"/>
              <a:t> a </a:t>
            </a:r>
            <a:r>
              <a:rPr lang="en-US" dirty="0" err="1" smtClean="0"/>
              <a:t>programmatori</a:t>
            </a:r>
            <a:r>
              <a:rPr lang="en-US" dirty="0" smtClean="0"/>
              <a:t>, </a:t>
            </a:r>
            <a:r>
              <a:rPr lang="en-US" dirty="0" err="1" smtClean="0"/>
              <a:t>studenti</a:t>
            </a:r>
            <a:r>
              <a:rPr lang="en-US" dirty="0" smtClean="0"/>
              <a:t>, </a:t>
            </a:r>
            <a:r>
              <a:rPr lang="en-US" dirty="0" err="1" smtClean="0"/>
              <a:t>persone</a:t>
            </a:r>
            <a:endParaRPr lang="en-US" dirty="0" smtClean="0"/>
          </a:p>
          <a:p>
            <a:pPr lvl="1"/>
            <a:r>
              <a:rPr lang="en-US" dirty="0" smtClean="0"/>
              <a:t>www.1nn0va.it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7383" y="157942"/>
            <a:ext cx="1648055" cy="172426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7028" y="3740906"/>
            <a:ext cx="3401800" cy="1276866"/>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72179" y="2489059"/>
            <a:ext cx="2298413" cy="939683"/>
          </a:xfrm>
          <a:prstGeom prst="rect">
            <a:avLst/>
          </a:prstGeom>
        </p:spPr>
      </p:pic>
    </p:spTree>
    <p:extLst>
      <p:ext uri="{BB962C8B-B14F-4D97-AF65-F5344CB8AC3E}">
        <p14:creationId xmlns:p14="http://schemas.microsoft.com/office/powerpoint/2010/main" val="16293090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Abbassamento</a:t>
            </a:r>
            <a:r>
              <a:rPr lang="en-US" dirty="0" smtClean="0"/>
              <a:t> dei </a:t>
            </a:r>
            <a:r>
              <a:rPr lang="en-US" dirty="0" err="1" smtClean="0"/>
              <a:t>costi</a:t>
            </a:r>
            <a:endParaRPr lang="en-US" dirty="0"/>
          </a:p>
        </p:txBody>
      </p:sp>
      <p:sp>
        <p:nvSpPr>
          <p:cNvPr id="3" name="Content Placeholder 2"/>
          <p:cNvSpPr>
            <a:spLocks noGrp="1"/>
          </p:cNvSpPr>
          <p:nvPr>
            <p:ph sz="quarter" idx="10"/>
          </p:nvPr>
        </p:nvSpPr>
        <p:spPr/>
        <p:txBody>
          <a:bodyPr/>
          <a:lstStyle/>
          <a:p>
            <a:r>
              <a:rPr lang="en-US" dirty="0" smtClean="0"/>
              <a:t>Si </a:t>
            </a:r>
            <a:r>
              <a:rPr lang="en-US" dirty="0" err="1" smtClean="0"/>
              <a:t>paga</a:t>
            </a:r>
            <a:r>
              <a:rPr lang="en-US" dirty="0" smtClean="0"/>
              <a:t> </a:t>
            </a:r>
            <a:r>
              <a:rPr lang="en-US" dirty="0" err="1" smtClean="0"/>
              <a:t>quello</a:t>
            </a:r>
            <a:r>
              <a:rPr lang="en-US" dirty="0" smtClean="0"/>
              <a:t> </a:t>
            </a:r>
            <a:r>
              <a:rPr lang="en-US" dirty="0" err="1" smtClean="0"/>
              <a:t>che</a:t>
            </a:r>
            <a:r>
              <a:rPr lang="en-US" dirty="0" smtClean="0"/>
              <a:t> </a:t>
            </a:r>
            <a:r>
              <a:rPr lang="en-US" dirty="0" err="1" smtClean="0"/>
              <a:t>si</a:t>
            </a:r>
            <a:r>
              <a:rPr lang="en-US" dirty="0" smtClean="0"/>
              <a:t> </a:t>
            </a:r>
            <a:r>
              <a:rPr lang="en-US" dirty="0" err="1" smtClean="0"/>
              <a:t>usa</a:t>
            </a:r>
            <a:endParaRPr lang="en-US" dirty="0" smtClean="0"/>
          </a:p>
          <a:p>
            <a:pPr lvl="1"/>
            <a:r>
              <a:rPr lang="en-US" dirty="0" err="1" smtClean="0"/>
              <a:t>Servizio</a:t>
            </a:r>
            <a:r>
              <a:rPr lang="en-US" dirty="0" smtClean="0"/>
              <a:t> multi-tenancy </a:t>
            </a:r>
          </a:p>
          <a:p>
            <a:pPr lvl="1"/>
            <a:r>
              <a:rPr lang="en-US" dirty="0" smtClean="0"/>
              <a:t>Le Risorse non </a:t>
            </a:r>
            <a:r>
              <a:rPr lang="en-US" dirty="0" err="1" smtClean="0"/>
              <a:t>usate</a:t>
            </a:r>
            <a:r>
              <a:rPr lang="en-US" dirty="0" smtClean="0"/>
              <a:t> non </a:t>
            </a:r>
            <a:r>
              <a:rPr lang="en-US" dirty="0" err="1" smtClean="0"/>
              <a:t>si</a:t>
            </a:r>
            <a:r>
              <a:rPr lang="en-US" dirty="0" smtClean="0"/>
              <a:t> </a:t>
            </a:r>
            <a:r>
              <a:rPr lang="en-US" dirty="0" err="1" smtClean="0"/>
              <a:t>pagano</a:t>
            </a:r>
            <a:endParaRPr lang="en-US" dirty="0" smtClean="0"/>
          </a:p>
          <a:p>
            <a:r>
              <a:rPr lang="en-US" dirty="0" err="1" smtClean="0"/>
              <a:t>Modello</a:t>
            </a:r>
            <a:r>
              <a:rPr lang="en-US" dirty="0" smtClean="0"/>
              <a:t> di </a:t>
            </a:r>
            <a:r>
              <a:rPr lang="en-US" dirty="0" err="1" smtClean="0"/>
              <a:t>spesa</a:t>
            </a:r>
            <a:r>
              <a:rPr lang="en-US" dirty="0" smtClean="0"/>
              <a:t> “cloud”</a:t>
            </a:r>
          </a:p>
          <a:p>
            <a:pPr lvl="1"/>
            <a:r>
              <a:rPr lang="en-US" dirty="0" smtClean="0"/>
              <a:t>Basso </a:t>
            </a:r>
            <a:r>
              <a:rPr lang="en-US" dirty="0" err="1" smtClean="0"/>
              <a:t>costo</a:t>
            </a:r>
            <a:r>
              <a:rPr lang="en-US" dirty="0" smtClean="0"/>
              <a:t> di </a:t>
            </a:r>
            <a:r>
              <a:rPr lang="en-US" dirty="0" err="1" smtClean="0"/>
              <a:t>avviamento</a:t>
            </a:r>
            <a:r>
              <a:rPr lang="en-US" dirty="0" smtClean="0"/>
              <a:t> </a:t>
            </a:r>
          </a:p>
          <a:p>
            <a:pPr lvl="1"/>
            <a:r>
              <a:rPr lang="en-US" dirty="0" err="1" smtClean="0"/>
              <a:t>Possiiblità</a:t>
            </a:r>
            <a:r>
              <a:rPr lang="en-US" dirty="0" smtClean="0"/>
              <a:t> di </a:t>
            </a:r>
            <a:r>
              <a:rPr lang="en-US" dirty="0" err="1" smtClean="0"/>
              <a:t>incrementare</a:t>
            </a:r>
            <a:r>
              <a:rPr lang="en-US" dirty="0" smtClean="0"/>
              <a:t> le </a:t>
            </a:r>
            <a:r>
              <a:rPr lang="en-US" dirty="0" err="1" smtClean="0"/>
              <a:t>risorse</a:t>
            </a:r>
            <a:endParaRPr lang="en-US" dirty="0" smtClean="0"/>
          </a:p>
          <a:p>
            <a:pPr lvl="1"/>
            <a:r>
              <a:rPr lang="en-US" dirty="0" err="1" smtClean="0"/>
              <a:t>Ridurre</a:t>
            </a:r>
            <a:r>
              <a:rPr lang="en-US" dirty="0" smtClean="0"/>
              <a:t> I </a:t>
            </a:r>
            <a:r>
              <a:rPr lang="en-US" dirty="0" err="1" smtClean="0"/>
              <a:t>costi</a:t>
            </a:r>
            <a:r>
              <a:rPr lang="en-US" dirty="0" smtClean="0"/>
              <a:t> </a:t>
            </a:r>
            <a:r>
              <a:rPr lang="en-US" dirty="0" err="1" smtClean="0"/>
              <a:t>quando</a:t>
            </a:r>
            <a:r>
              <a:rPr lang="en-US" dirty="0" smtClean="0"/>
              <a:t> </a:t>
            </a:r>
            <a:r>
              <a:rPr lang="en-US" dirty="0" err="1" smtClean="0"/>
              <a:t>il</a:t>
            </a:r>
            <a:r>
              <a:rPr lang="en-US" dirty="0" smtClean="0"/>
              <a:t> business lo </a:t>
            </a:r>
            <a:r>
              <a:rPr lang="en-US" dirty="0" err="1" smtClean="0"/>
              <a:t>richiede</a:t>
            </a:r>
            <a:r>
              <a:rPr lang="en-US" dirty="0" smtClean="0"/>
              <a:t> </a:t>
            </a:r>
          </a:p>
          <a:p>
            <a:pPr lvl="1"/>
            <a:endParaRPr lang="en-US" dirty="0" smtClean="0"/>
          </a:p>
          <a:p>
            <a:endParaRPr lang="en-US" dirty="0"/>
          </a:p>
        </p:txBody>
      </p:sp>
    </p:spTree>
    <p:extLst>
      <p:ext uri="{BB962C8B-B14F-4D97-AF65-F5344CB8AC3E}">
        <p14:creationId xmlns:p14="http://schemas.microsoft.com/office/powerpoint/2010/main" val="9368040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Sviluppo</a:t>
            </a:r>
            <a:r>
              <a:rPr lang="en-US" dirty="0" smtClean="0"/>
              <a:t> </a:t>
            </a:r>
            <a:r>
              <a:rPr lang="en-US" dirty="0" err="1" smtClean="0"/>
              <a:t>rapido</a:t>
            </a:r>
            <a:endParaRPr lang="en-US" dirty="0"/>
          </a:p>
        </p:txBody>
      </p:sp>
      <p:sp>
        <p:nvSpPr>
          <p:cNvPr id="7" name="Text Placeholder 6"/>
          <p:cNvSpPr>
            <a:spLocks noGrp="1"/>
          </p:cNvSpPr>
          <p:nvPr>
            <p:ph sz="quarter" idx="10"/>
          </p:nvPr>
        </p:nvSpPr>
        <p:spPr/>
        <p:txBody>
          <a:bodyPr/>
          <a:lstStyle/>
          <a:p>
            <a:r>
              <a:rPr lang="en-US" dirty="0" err="1" smtClean="0"/>
              <a:t>Linguaggio</a:t>
            </a:r>
            <a:r>
              <a:rPr lang="en-US" dirty="0" smtClean="0"/>
              <a:t> SQL-like</a:t>
            </a:r>
          </a:p>
          <a:p>
            <a:pPr lvl="1"/>
            <a:r>
              <a:rPr lang="en-US" dirty="0" smtClean="0"/>
              <a:t>Focus </a:t>
            </a:r>
            <a:r>
              <a:rPr lang="en-US" dirty="0" err="1" smtClean="0"/>
              <a:t>sulla</a:t>
            </a:r>
            <a:r>
              <a:rPr lang="en-US" dirty="0" smtClean="0"/>
              <a:t> </a:t>
            </a:r>
            <a:r>
              <a:rPr lang="en-US" dirty="0" err="1" smtClean="0"/>
              <a:t>soluzione</a:t>
            </a:r>
            <a:r>
              <a:rPr lang="en-US" dirty="0" smtClean="0"/>
              <a:t> di analytics</a:t>
            </a:r>
          </a:p>
          <a:p>
            <a:pPr lvl="1"/>
            <a:r>
              <a:rPr lang="en-US" dirty="0" err="1" smtClean="0"/>
              <a:t>Poco</a:t>
            </a:r>
            <a:r>
              <a:rPr lang="en-US" dirty="0" smtClean="0"/>
              <a:t> </a:t>
            </a:r>
            <a:r>
              <a:rPr lang="en-US" dirty="0" err="1" smtClean="0"/>
              <a:t>codice</a:t>
            </a:r>
            <a:r>
              <a:rPr lang="en-US" dirty="0" smtClean="0"/>
              <a:t> da </a:t>
            </a:r>
            <a:r>
              <a:rPr lang="en-US" dirty="0" err="1" smtClean="0"/>
              <a:t>manutenere</a:t>
            </a:r>
            <a:endParaRPr lang="en-US" dirty="0" smtClean="0"/>
          </a:p>
          <a:p>
            <a:pPr lvl="1"/>
            <a:r>
              <a:rPr lang="en-US" dirty="0" err="1" smtClean="0"/>
              <a:t>Supporto</a:t>
            </a:r>
            <a:r>
              <a:rPr lang="en-US" dirty="0" smtClean="0"/>
              <a:t> native </a:t>
            </a:r>
            <a:r>
              <a:rPr lang="en-US" dirty="0" err="1" smtClean="0"/>
              <a:t>agli</a:t>
            </a:r>
            <a:r>
              <a:rPr lang="en-US" dirty="0" smtClean="0"/>
              <a:t> </a:t>
            </a:r>
            <a:r>
              <a:rPr lang="en-US" dirty="0" err="1" smtClean="0"/>
              <a:t>eventi</a:t>
            </a:r>
            <a:r>
              <a:rPr lang="en-US" dirty="0" smtClean="0"/>
              <a:t> e </a:t>
            </a:r>
            <a:r>
              <a:rPr lang="en-US" dirty="0" err="1" smtClean="0"/>
              <a:t>ai</a:t>
            </a:r>
            <a:r>
              <a:rPr lang="en-US" dirty="0" smtClean="0"/>
              <a:t> reference data</a:t>
            </a:r>
          </a:p>
          <a:p>
            <a:r>
              <a:rPr lang="en-US" dirty="0" err="1" smtClean="0"/>
              <a:t>Gestione</a:t>
            </a:r>
            <a:r>
              <a:rPr lang="en-US" dirty="0" smtClean="0"/>
              <a:t> native del tempo</a:t>
            </a:r>
          </a:p>
          <a:p>
            <a:pPr lvl="1"/>
            <a:r>
              <a:rPr lang="en-US" dirty="0" smtClean="0"/>
              <a:t>Temporal windowing e join native </a:t>
            </a:r>
            <a:r>
              <a:rPr lang="en-US" dirty="0" err="1" smtClean="0"/>
              <a:t>nel</a:t>
            </a:r>
            <a:r>
              <a:rPr lang="en-US" dirty="0" smtClean="0"/>
              <a:t> </a:t>
            </a:r>
            <a:r>
              <a:rPr lang="en-US" dirty="0" err="1" smtClean="0"/>
              <a:t>linguaggio</a:t>
            </a:r>
            <a:endParaRPr lang="en-US" dirty="0" smtClean="0"/>
          </a:p>
          <a:p>
            <a:pPr lvl="1"/>
            <a:r>
              <a:rPr lang="en-US" dirty="0" err="1" smtClean="0"/>
              <a:t>Gestione</a:t>
            </a:r>
            <a:r>
              <a:rPr lang="en-US" dirty="0" smtClean="0"/>
              <a:t> </a:t>
            </a:r>
            <a:r>
              <a:rPr lang="en-US" dirty="0" err="1" smtClean="0"/>
              <a:t>dichiarativa</a:t>
            </a:r>
            <a:r>
              <a:rPr lang="en-US" dirty="0" smtClean="0"/>
              <a:t> </a:t>
            </a:r>
            <a:r>
              <a:rPr lang="en-US" dirty="0" err="1" smtClean="0"/>
              <a:t>degli</a:t>
            </a:r>
            <a:r>
              <a:rPr lang="en-US" dirty="0" smtClean="0"/>
              <a:t> </a:t>
            </a:r>
            <a:r>
              <a:rPr lang="en-US" dirty="0" err="1" smtClean="0"/>
              <a:t>eventi</a:t>
            </a:r>
            <a:r>
              <a:rPr lang="en-US" dirty="0" smtClean="0"/>
              <a:t> out-of-order e </a:t>
            </a:r>
            <a:r>
              <a:rPr lang="en-US" dirty="0" err="1" smtClean="0"/>
              <a:t>ritardatari</a:t>
            </a:r>
            <a:endParaRPr lang="en-US" dirty="0" smtClean="0"/>
          </a:p>
          <a:p>
            <a:endParaRPr lang="en-US" dirty="0" smtClean="0"/>
          </a:p>
        </p:txBody>
      </p:sp>
    </p:spTree>
    <p:extLst>
      <p:ext uri="{BB962C8B-B14F-4D97-AF65-F5344CB8AC3E}">
        <p14:creationId xmlns:p14="http://schemas.microsoft.com/office/powerpoint/2010/main" val="4117719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3E37A588-B1BA-6340-A881-9162022463EC}" type="slidenum">
              <a:rPr lang="en-US" smtClean="0"/>
              <a:pPr/>
              <a:t>22</a:t>
            </a:fld>
            <a:endParaRPr lang="en-US" dirty="0"/>
          </a:p>
        </p:txBody>
      </p:sp>
      <p:sp>
        <p:nvSpPr>
          <p:cNvPr id="2" name="Title 1"/>
          <p:cNvSpPr>
            <a:spLocks noGrp="1"/>
          </p:cNvSpPr>
          <p:nvPr>
            <p:ph type="title"/>
          </p:nvPr>
        </p:nvSpPr>
        <p:spPr/>
        <p:txBody>
          <a:bodyPr/>
          <a:lstStyle/>
          <a:p>
            <a:r>
              <a:rPr lang="en-US" smtClean="0"/>
              <a:t>Azure Stream Analytics</a:t>
            </a:r>
            <a:endParaRPr lang="en-US" dirty="0"/>
          </a:p>
        </p:txBody>
      </p:sp>
      <p:sp>
        <p:nvSpPr>
          <p:cNvPr id="43" name="Rectangle 42"/>
          <p:cNvSpPr/>
          <p:nvPr/>
        </p:nvSpPr>
        <p:spPr bwMode="auto">
          <a:xfrm>
            <a:off x="2563634" y="1264733"/>
            <a:ext cx="7130457" cy="5007156"/>
          </a:xfrm>
          <a:prstGeom prst="rect">
            <a:avLst/>
          </a:prstGeom>
          <a:noFill/>
          <a:ln w="10795" cap="flat" cmpd="sng" algn="ctr">
            <a:solidFill>
              <a:srgbClr val="FF0000"/>
            </a:solidFill>
            <a:prstDash val="solid"/>
            <a:headEnd type="none" w="med" len="med"/>
            <a:tailEnd type="none" w="med" len="med"/>
          </a:ln>
          <a:effectLst/>
        </p:spPr>
        <p:txBody>
          <a:bodyPr vert="horz" wrap="square" lIns="0" tIns="46625" rIns="0" bIns="46625" numCol="1" rtlCol="0" anchor="ctr" anchorCtr="0" compatLnSpc="1">
            <a:prstTxWarp prst="textNoShape">
              <a:avLst/>
            </a:prstTxWarp>
          </a:bodyPr>
          <a:lstStyle/>
          <a:p>
            <a:pPr algn="ctr" defTabSz="932115" fontAlgn="base">
              <a:spcBef>
                <a:spcPct val="0"/>
              </a:spcBef>
              <a:spcAft>
                <a:spcPct val="0"/>
              </a:spcAft>
              <a:defRPr/>
            </a:pPr>
            <a:endParaRPr lang="en-US" sz="1999" kern="0" dirty="0">
              <a:gradFill>
                <a:gsLst>
                  <a:gs pos="0">
                    <a:srgbClr val="FFFFFF"/>
                  </a:gs>
                  <a:gs pos="100000">
                    <a:srgbClr val="FFFFFF"/>
                  </a:gs>
                </a:gsLst>
                <a:lin ang="5400000" scaled="0"/>
              </a:gradFill>
              <a:latin typeface="Segoe UI"/>
            </a:endParaRPr>
          </a:p>
        </p:txBody>
      </p:sp>
      <p:sp>
        <p:nvSpPr>
          <p:cNvPr id="44" name="TextBox 43"/>
          <p:cNvSpPr txBox="1"/>
          <p:nvPr/>
        </p:nvSpPr>
        <p:spPr>
          <a:xfrm>
            <a:off x="759037" y="5920604"/>
            <a:ext cx="1293863" cy="313850"/>
          </a:xfrm>
          <a:prstGeom prst="rect">
            <a:avLst/>
          </a:prstGeom>
          <a:noFill/>
        </p:spPr>
        <p:txBody>
          <a:bodyPr wrap="none" lIns="0" tIns="0" rIns="0" bIns="0" rtlCol="0">
            <a:spAutoFit/>
          </a:bodyPr>
          <a:lstStyle/>
          <a:p>
            <a:pPr defTabSz="932462"/>
            <a:r>
              <a:rPr lang="en-US" sz="2039" spc="-71" dirty="0">
                <a:solidFill>
                  <a:srgbClr val="FFFFFF"/>
                </a:solidFill>
                <a:latin typeface="Segoe UI"/>
              </a:rPr>
              <a:t>Data Source</a:t>
            </a:r>
          </a:p>
        </p:txBody>
      </p:sp>
      <p:sp>
        <p:nvSpPr>
          <p:cNvPr id="45" name="TextBox 44"/>
          <p:cNvSpPr txBox="1"/>
          <p:nvPr/>
        </p:nvSpPr>
        <p:spPr>
          <a:xfrm>
            <a:off x="3725291" y="6324655"/>
            <a:ext cx="724753" cy="313850"/>
          </a:xfrm>
          <a:prstGeom prst="rect">
            <a:avLst/>
          </a:prstGeom>
          <a:noFill/>
        </p:spPr>
        <p:txBody>
          <a:bodyPr wrap="none" lIns="0" tIns="0" rIns="0" bIns="0" rtlCol="0">
            <a:spAutoFit/>
          </a:bodyPr>
          <a:lstStyle/>
          <a:p>
            <a:pPr defTabSz="932462"/>
            <a:r>
              <a:rPr lang="en-US" sz="2039" spc="-71" dirty="0">
                <a:solidFill>
                  <a:srgbClr val="FFFFFF"/>
                </a:solidFill>
                <a:latin typeface="Segoe UI"/>
              </a:rPr>
              <a:t>Collect</a:t>
            </a:r>
          </a:p>
        </p:txBody>
      </p:sp>
      <p:sp>
        <p:nvSpPr>
          <p:cNvPr id="46" name="TextBox 45"/>
          <p:cNvSpPr txBox="1"/>
          <p:nvPr/>
        </p:nvSpPr>
        <p:spPr>
          <a:xfrm>
            <a:off x="5813167" y="6324655"/>
            <a:ext cx="856743" cy="313850"/>
          </a:xfrm>
          <a:prstGeom prst="rect">
            <a:avLst/>
          </a:prstGeom>
          <a:noFill/>
        </p:spPr>
        <p:txBody>
          <a:bodyPr wrap="none" lIns="0" tIns="0" rIns="0" bIns="0" rtlCol="0">
            <a:spAutoFit/>
          </a:bodyPr>
          <a:lstStyle/>
          <a:p>
            <a:pPr defTabSz="932462"/>
            <a:r>
              <a:rPr lang="en-US" sz="2039" b="1" spc="-71" dirty="0">
                <a:solidFill>
                  <a:srgbClr val="FFFFFF"/>
                </a:solidFill>
                <a:latin typeface="Segoe UI"/>
              </a:rPr>
              <a:t>Process</a:t>
            </a:r>
          </a:p>
        </p:txBody>
      </p:sp>
      <p:sp>
        <p:nvSpPr>
          <p:cNvPr id="47" name="TextBox 46"/>
          <p:cNvSpPr txBox="1"/>
          <p:nvPr/>
        </p:nvSpPr>
        <p:spPr>
          <a:xfrm>
            <a:off x="10381876" y="6324655"/>
            <a:ext cx="1019629" cy="313850"/>
          </a:xfrm>
          <a:prstGeom prst="rect">
            <a:avLst/>
          </a:prstGeom>
          <a:noFill/>
        </p:spPr>
        <p:txBody>
          <a:bodyPr wrap="none" lIns="0" tIns="0" rIns="0" bIns="0" rtlCol="0">
            <a:spAutoFit/>
          </a:bodyPr>
          <a:lstStyle/>
          <a:p>
            <a:pPr defTabSz="932462"/>
            <a:r>
              <a:rPr lang="en-US" sz="2039" spc="-71" dirty="0">
                <a:solidFill>
                  <a:srgbClr val="FFFFFF"/>
                </a:solidFill>
                <a:latin typeface="Segoe UI"/>
              </a:rPr>
              <a:t>Consume</a:t>
            </a:r>
          </a:p>
        </p:txBody>
      </p:sp>
      <p:sp>
        <p:nvSpPr>
          <p:cNvPr id="48" name="TextBox 47"/>
          <p:cNvSpPr txBox="1"/>
          <p:nvPr/>
        </p:nvSpPr>
        <p:spPr>
          <a:xfrm>
            <a:off x="8061388" y="6324655"/>
            <a:ext cx="734434" cy="313850"/>
          </a:xfrm>
          <a:prstGeom prst="rect">
            <a:avLst/>
          </a:prstGeom>
          <a:noFill/>
        </p:spPr>
        <p:txBody>
          <a:bodyPr wrap="none" lIns="0" tIns="0" rIns="0" bIns="0" rtlCol="0">
            <a:spAutoFit/>
          </a:bodyPr>
          <a:lstStyle/>
          <a:p>
            <a:pPr defTabSz="932462"/>
            <a:r>
              <a:rPr lang="en-US" sz="2039" spc="-71" dirty="0">
                <a:solidFill>
                  <a:srgbClr val="FFFFFF"/>
                </a:solidFill>
                <a:latin typeface="Segoe UI"/>
              </a:rPr>
              <a:t>Deliver</a:t>
            </a:r>
          </a:p>
        </p:txBody>
      </p:sp>
      <p:sp>
        <p:nvSpPr>
          <p:cNvPr id="49" name="Rectangle 48"/>
          <p:cNvSpPr/>
          <p:nvPr/>
        </p:nvSpPr>
        <p:spPr bwMode="auto">
          <a:xfrm>
            <a:off x="3251111" y="2731429"/>
            <a:ext cx="1678249" cy="1451438"/>
          </a:xfrm>
          <a:prstGeom prst="rect">
            <a:avLst/>
          </a:prstGeom>
          <a:solidFill>
            <a:srgbClr val="002050">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93212" tIns="46607" rIns="46607" bIns="93212" numCol="1" spcCol="0" rtlCol="0" fromWordArt="0" anchor="t" anchorCtr="0" forceAA="0" compatLnSpc="1">
            <a:prstTxWarp prst="textNoShape">
              <a:avLst/>
            </a:prstTxWarp>
            <a:noAutofit/>
          </a:bodyPr>
          <a:lstStyle/>
          <a:p>
            <a:pPr defTabSz="931652" fontAlgn="base">
              <a:spcBef>
                <a:spcPct val="0"/>
              </a:spcBef>
              <a:spcAft>
                <a:spcPct val="0"/>
              </a:spcAft>
              <a:defRPr/>
            </a:pPr>
            <a:r>
              <a:rPr lang="en-US" sz="1872" kern="0" dirty="0">
                <a:solidFill>
                  <a:srgbClr val="FFFFFF"/>
                </a:solidFill>
                <a:latin typeface="Segoe UI Light"/>
                <a:ea typeface="Segoe UI" pitchFamily="34" charset="0"/>
                <a:cs typeface="Segoe UI" pitchFamily="34" charset="0"/>
              </a:rPr>
              <a:t>Event Inputs</a:t>
            </a:r>
            <a:endParaRPr lang="en-US" sz="1224" kern="0" dirty="0">
              <a:solidFill>
                <a:srgbClr val="FFFFFF"/>
              </a:solidFill>
              <a:latin typeface="Segoe UI Light"/>
              <a:ea typeface="Segoe UI" pitchFamily="34" charset="0"/>
              <a:cs typeface="Segoe UI" pitchFamily="34" charset="0"/>
            </a:endParaRPr>
          </a:p>
          <a:p>
            <a:pPr marL="174795" indent="-174795" defTabSz="931652" fontAlgn="base">
              <a:spcBef>
                <a:spcPct val="0"/>
              </a:spcBef>
              <a:spcAft>
                <a:spcPct val="0"/>
              </a:spcAft>
              <a:buFontTx/>
              <a:buChar char="-"/>
              <a:defRPr/>
            </a:pPr>
            <a:r>
              <a:rPr lang="en-US" sz="1224" kern="0" dirty="0">
                <a:solidFill>
                  <a:srgbClr val="FFFFFF"/>
                </a:solidFill>
                <a:latin typeface="Segoe UI"/>
                <a:ea typeface="Segoe UI" pitchFamily="34" charset="0"/>
                <a:cs typeface="Segoe UI" pitchFamily="34" charset="0"/>
              </a:rPr>
              <a:t>Event Hub</a:t>
            </a:r>
          </a:p>
          <a:p>
            <a:pPr marL="174795" indent="-174795" defTabSz="931652" fontAlgn="base">
              <a:spcBef>
                <a:spcPct val="0"/>
              </a:spcBef>
              <a:spcAft>
                <a:spcPct val="0"/>
              </a:spcAft>
              <a:buFontTx/>
              <a:buChar char="-"/>
              <a:defRPr/>
            </a:pPr>
            <a:r>
              <a:rPr lang="en-US" sz="1224" kern="0" dirty="0">
                <a:solidFill>
                  <a:srgbClr val="FFFFFF"/>
                </a:solidFill>
                <a:latin typeface="Segoe UI"/>
                <a:ea typeface="Segoe UI" pitchFamily="34" charset="0"/>
                <a:cs typeface="Segoe UI" pitchFamily="34" charset="0"/>
              </a:rPr>
              <a:t>Azure Blob</a:t>
            </a:r>
          </a:p>
        </p:txBody>
      </p:sp>
      <p:sp>
        <p:nvSpPr>
          <p:cNvPr id="50" name="Rectangle 49"/>
          <p:cNvSpPr/>
          <p:nvPr/>
        </p:nvSpPr>
        <p:spPr bwMode="auto">
          <a:xfrm>
            <a:off x="5446085" y="2034565"/>
            <a:ext cx="1678249" cy="3976624"/>
          </a:xfrm>
          <a:prstGeom prst="rect">
            <a:avLst/>
          </a:prstGeom>
          <a:solidFill>
            <a:srgbClr val="002050">
              <a:lumMod val="40000"/>
              <a:lumOff val="60000"/>
            </a:srgbClr>
          </a:solidFill>
          <a:ln w="28575" cap="flat" cmpd="sng" algn="ctr">
            <a:solidFill>
              <a:srgbClr val="FFFFFF"/>
            </a:solidFill>
            <a:prstDash val="solid"/>
            <a:headEnd type="none" w="med" len="med"/>
            <a:tailEnd type="none" w="med" len="med"/>
          </a:ln>
          <a:effectLst/>
        </p:spPr>
        <p:txBody>
          <a:bodyPr rot="0" spcFirstLastPara="0" vertOverflow="overflow" horzOverflow="overflow" vert="horz" wrap="square" lIns="93212" tIns="46607" rIns="46607" bIns="93212" numCol="1" spcCol="0" rtlCol="0" fromWordArt="0" anchor="t" anchorCtr="0" forceAA="0" compatLnSpc="1">
            <a:prstTxWarp prst="textNoShape">
              <a:avLst/>
            </a:prstTxWarp>
            <a:noAutofit/>
          </a:bodyPr>
          <a:lstStyle/>
          <a:p>
            <a:pPr defTabSz="932462">
              <a:defRPr/>
            </a:pPr>
            <a:r>
              <a:rPr lang="en-US" sz="1872" b="1" kern="0" dirty="0">
                <a:solidFill>
                  <a:srgbClr val="FFFFFF"/>
                </a:solidFill>
                <a:latin typeface="Segoe UI Light"/>
                <a:ea typeface="Segoe UI" pitchFamily="34" charset="0"/>
                <a:cs typeface="Segoe UI" pitchFamily="34" charset="0"/>
              </a:rPr>
              <a:t>Transform</a:t>
            </a:r>
            <a:endParaRPr lang="en-US" sz="1224" b="1" kern="0" dirty="0">
              <a:solidFill>
                <a:srgbClr val="FFFFFF"/>
              </a:solidFill>
              <a:latin typeface="Segoe UI Light"/>
              <a:ea typeface="Segoe UI" pitchFamily="34" charset="0"/>
              <a:cs typeface="Segoe UI" pitchFamily="34" charset="0"/>
            </a:endParaRPr>
          </a:p>
          <a:p>
            <a:pPr marL="174795" indent="-174795" defTabSz="932462">
              <a:buFontTx/>
              <a:buChar char="-"/>
              <a:defRPr/>
            </a:pPr>
            <a:r>
              <a:rPr lang="en-US" sz="1224" kern="0" dirty="0">
                <a:solidFill>
                  <a:srgbClr val="FFFFFF"/>
                </a:solidFill>
                <a:latin typeface="Segoe UI"/>
                <a:ea typeface="Segoe UI" pitchFamily="34" charset="0"/>
                <a:cs typeface="Segoe UI" pitchFamily="34" charset="0"/>
              </a:rPr>
              <a:t>Temporal joins</a:t>
            </a:r>
          </a:p>
          <a:p>
            <a:pPr marL="174795" indent="-174795" defTabSz="932462">
              <a:buFontTx/>
              <a:buChar char="-"/>
              <a:defRPr/>
            </a:pPr>
            <a:r>
              <a:rPr lang="en-US" sz="1224" kern="0" dirty="0">
                <a:solidFill>
                  <a:srgbClr val="FFFFFF"/>
                </a:solidFill>
                <a:latin typeface="Segoe UI"/>
                <a:ea typeface="Segoe UI" pitchFamily="34" charset="0"/>
                <a:cs typeface="Segoe UI" pitchFamily="34" charset="0"/>
              </a:rPr>
              <a:t>Filter</a:t>
            </a:r>
          </a:p>
          <a:p>
            <a:pPr marL="174795" indent="-174795" defTabSz="932462">
              <a:buFontTx/>
              <a:buChar char="-"/>
              <a:defRPr/>
            </a:pPr>
            <a:r>
              <a:rPr lang="en-US" sz="1224" kern="0" dirty="0">
                <a:solidFill>
                  <a:srgbClr val="FFFFFF"/>
                </a:solidFill>
                <a:latin typeface="Segoe UI"/>
                <a:ea typeface="Segoe UI" pitchFamily="34" charset="0"/>
                <a:cs typeface="Segoe UI" pitchFamily="34" charset="0"/>
              </a:rPr>
              <a:t>Aggregates</a:t>
            </a:r>
          </a:p>
          <a:p>
            <a:pPr marL="174795" indent="-174795" defTabSz="932462">
              <a:buFontTx/>
              <a:buChar char="-"/>
              <a:defRPr/>
            </a:pPr>
            <a:r>
              <a:rPr lang="en-US" sz="1224" kern="0" dirty="0">
                <a:solidFill>
                  <a:srgbClr val="FFFFFF"/>
                </a:solidFill>
                <a:latin typeface="Segoe UI"/>
                <a:ea typeface="Segoe UI" pitchFamily="34" charset="0"/>
                <a:cs typeface="Segoe UI" pitchFamily="34" charset="0"/>
              </a:rPr>
              <a:t>Projections</a:t>
            </a:r>
          </a:p>
          <a:p>
            <a:pPr marL="174795" indent="-174795" defTabSz="932462">
              <a:buFontTx/>
              <a:buChar char="-"/>
              <a:defRPr/>
            </a:pPr>
            <a:r>
              <a:rPr lang="en-US" sz="1224" kern="0" dirty="0">
                <a:solidFill>
                  <a:srgbClr val="FFFFFF"/>
                </a:solidFill>
                <a:latin typeface="Segoe UI"/>
                <a:ea typeface="Segoe UI" pitchFamily="34" charset="0"/>
                <a:cs typeface="Segoe UI" pitchFamily="34" charset="0"/>
              </a:rPr>
              <a:t>Windows</a:t>
            </a:r>
          </a:p>
          <a:p>
            <a:pPr marL="174795" indent="-174795" defTabSz="932462">
              <a:buFontTx/>
              <a:buChar char="-"/>
              <a:defRPr/>
            </a:pPr>
            <a:r>
              <a:rPr lang="en-US" sz="1224" kern="0" dirty="0">
                <a:solidFill>
                  <a:srgbClr val="FFFFFF"/>
                </a:solidFill>
                <a:latin typeface="Segoe UI"/>
                <a:ea typeface="Segoe UI" pitchFamily="34" charset="0"/>
                <a:cs typeface="Segoe UI" pitchFamily="34" charset="0"/>
              </a:rPr>
              <a:t>Etc.</a:t>
            </a:r>
          </a:p>
          <a:p>
            <a:pPr defTabSz="932462">
              <a:defRPr/>
            </a:pPr>
            <a:endParaRPr lang="en-US" sz="1224" kern="0" dirty="0">
              <a:solidFill>
                <a:srgbClr val="FFFFFF"/>
              </a:solidFill>
              <a:latin typeface="Segoe UI"/>
              <a:ea typeface="Segoe UI" pitchFamily="34" charset="0"/>
              <a:cs typeface="Segoe UI" pitchFamily="34" charset="0"/>
            </a:endParaRPr>
          </a:p>
          <a:p>
            <a:pPr defTabSz="932462">
              <a:defRPr/>
            </a:pPr>
            <a:r>
              <a:rPr lang="en-US" sz="1872" b="1" kern="0" dirty="0">
                <a:solidFill>
                  <a:srgbClr val="FFFFFF"/>
                </a:solidFill>
                <a:latin typeface="Segoe UI Light"/>
                <a:ea typeface="Segoe UI" pitchFamily="34" charset="0"/>
                <a:cs typeface="Segoe UI" pitchFamily="34" charset="0"/>
              </a:rPr>
              <a:t>Enrich</a:t>
            </a:r>
            <a:endParaRPr lang="en-US" sz="1224" b="1" kern="0" dirty="0">
              <a:solidFill>
                <a:srgbClr val="FFFFFF"/>
              </a:solidFill>
              <a:latin typeface="Segoe UI Light"/>
              <a:ea typeface="Segoe UI" pitchFamily="34" charset="0"/>
              <a:cs typeface="Segoe UI" pitchFamily="34" charset="0"/>
            </a:endParaRPr>
          </a:p>
          <a:p>
            <a:pPr defTabSz="932462">
              <a:defRPr/>
            </a:pPr>
            <a:endParaRPr lang="en-US" sz="1224" kern="0" dirty="0">
              <a:solidFill>
                <a:srgbClr val="FFFFFF"/>
              </a:solidFill>
              <a:latin typeface="Segoe UI"/>
              <a:ea typeface="Segoe UI" pitchFamily="34" charset="0"/>
              <a:cs typeface="Segoe UI" pitchFamily="34" charset="0"/>
            </a:endParaRPr>
          </a:p>
          <a:p>
            <a:pPr defTabSz="932462">
              <a:defRPr/>
            </a:pPr>
            <a:r>
              <a:rPr lang="en-US" sz="1872" b="1" kern="0" dirty="0">
                <a:solidFill>
                  <a:srgbClr val="FFFFFF"/>
                </a:solidFill>
                <a:latin typeface="Segoe UI Light"/>
                <a:ea typeface="Segoe UI" pitchFamily="34" charset="0"/>
                <a:cs typeface="Segoe UI" pitchFamily="34" charset="0"/>
              </a:rPr>
              <a:t>Correlate</a:t>
            </a:r>
            <a:endParaRPr lang="en-US" sz="1224" b="1" kern="0" dirty="0">
              <a:solidFill>
                <a:srgbClr val="FFFFFF"/>
              </a:solidFill>
              <a:latin typeface="Segoe UI Light"/>
              <a:ea typeface="Segoe UI" pitchFamily="34" charset="0"/>
              <a:cs typeface="Segoe UI" pitchFamily="34" charset="0"/>
            </a:endParaRPr>
          </a:p>
          <a:p>
            <a:pPr defTabSz="932462">
              <a:defRPr/>
            </a:pPr>
            <a:endParaRPr lang="en-US" sz="1224" b="1" kern="0" dirty="0">
              <a:solidFill>
                <a:srgbClr val="FFFFFF"/>
              </a:solidFill>
              <a:latin typeface="Segoe UI"/>
              <a:ea typeface="Segoe UI" pitchFamily="34" charset="0"/>
              <a:cs typeface="Segoe UI" pitchFamily="34" charset="0"/>
            </a:endParaRPr>
          </a:p>
          <a:p>
            <a:pPr defTabSz="932462">
              <a:defRPr/>
            </a:pPr>
            <a:endParaRPr lang="en-US" sz="1224" kern="0" dirty="0">
              <a:solidFill>
                <a:srgbClr val="FFFFFF"/>
              </a:solidFill>
              <a:latin typeface="Segoe UI"/>
              <a:ea typeface="Segoe UI" pitchFamily="34" charset="0"/>
              <a:cs typeface="Segoe UI" pitchFamily="34" charset="0"/>
            </a:endParaRPr>
          </a:p>
          <a:p>
            <a:pPr defTabSz="932462">
              <a:defRPr/>
            </a:pPr>
            <a:endParaRPr lang="en-US" sz="1224" kern="0" dirty="0">
              <a:solidFill>
                <a:srgbClr val="FFFFFF"/>
              </a:solidFill>
              <a:latin typeface="Segoe UI"/>
              <a:ea typeface="Segoe UI" pitchFamily="34" charset="0"/>
              <a:cs typeface="Segoe UI" pitchFamily="34" charset="0"/>
            </a:endParaRPr>
          </a:p>
          <a:p>
            <a:pPr defTabSz="932462">
              <a:defRPr/>
            </a:pPr>
            <a:endParaRPr lang="en-US" sz="1224" kern="0" dirty="0">
              <a:solidFill>
                <a:srgbClr val="FFFFFF"/>
              </a:solidFill>
              <a:latin typeface="Segoe UI"/>
              <a:ea typeface="Segoe UI" pitchFamily="34" charset="0"/>
              <a:cs typeface="Segoe UI" pitchFamily="34" charset="0"/>
            </a:endParaRPr>
          </a:p>
        </p:txBody>
      </p:sp>
      <p:grpSp>
        <p:nvGrpSpPr>
          <p:cNvPr id="51" name="Group 50"/>
          <p:cNvGrpSpPr/>
          <p:nvPr/>
        </p:nvGrpSpPr>
        <p:grpSpPr>
          <a:xfrm>
            <a:off x="756604" y="2784326"/>
            <a:ext cx="1398540" cy="1398540"/>
            <a:chOff x="751136" y="3525713"/>
            <a:chExt cx="1371600" cy="1371600"/>
          </a:xfrm>
        </p:grpSpPr>
        <p:sp>
          <p:nvSpPr>
            <p:cNvPr id="52" name="Rectangle 51"/>
            <p:cNvSpPr/>
            <p:nvPr/>
          </p:nvSpPr>
          <p:spPr bwMode="auto">
            <a:xfrm>
              <a:off x="751136" y="3525713"/>
              <a:ext cx="1371600" cy="1371600"/>
            </a:xfrm>
            <a:prstGeom prst="rect">
              <a:avLst/>
            </a:prstGeom>
            <a:solidFill>
              <a:srgbClr val="FFC000"/>
            </a:solidFill>
            <a:ln w="10795" cap="flat" cmpd="sng" algn="ctr">
              <a:noFill/>
              <a:prstDash val="solid"/>
              <a:headEnd type="none" w="med" len="med"/>
              <a:tailEnd type="none" w="med" len="med"/>
            </a:ln>
            <a:effectLst/>
          </p:spPr>
          <p:txBody>
            <a:bodyPr vert="horz" wrap="square" lIns="93232" tIns="46616" rIns="93232" bIns="46616" numCol="1" rtlCol="0" anchor="ctr" anchorCtr="0" compatLnSpc="1">
              <a:prstTxWarp prst="textNoShape">
                <a:avLst/>
              </a:prstTxWarp>
            </a:bodyPr>
            <a:lstStyle/>
            <a:p>
              <a:pPr algn="ctr" defTabSz="931932" fontAlgn="base">
                <a:spcBef>
                  <a:spcPct val="0"/>
                </a:spcBef>
                <a:spcAft>
                  <a:spcPct val="0"/>
                </a:spcAft>
                <a:defRPr/>
              </a:pPr>
              <a:endParaRPr lang="en-US" sz="2039" kern="0" dirty="0">
                <a:gradFill>
                  <a:gsLst>
                    <a:gs pos="0">
                      <a:srgbClr val="FFFFFF"/>
                    </a:gs>
                    <a:gs pos="100000">
                      <a:srgbClr val="FFFFFF"/>
                    </a:gs>
                  </a:gsLst>
                  <a:lin ang="5400000" scaled="0"/>
                </a:gradFill>
                <a:latin typeface="Segoe UI"/>
              </a:endParaRPr>
            </a:p>
          </p:txBody>
        </p:sp>
        <p:sp>
          <p:nvSpPr>
            <p:cNvPr id="53" name="Freeform 62"/>
            <p:cNvSpPr>
              <a:spLocks noEditPoints="1"/>
            </p:cNvSpPr>
            <p:nvPr/>
          </p:nvSpPr>
          <p:spPr bwMode="black">
            <a:xfrm>
              <a:off x="924989" y="4347749"/>
              <a:ext cx="395988" cy="39588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3900" tIns="41950" rIns="83900" bIns="41950" numCol="1" anchor="t" anchorCtr="0" compatLnSpc="1">
              <a:prstTxWarp prst="textNoShape">
                <a:avLst/>
              </a:prstTxWarp>
            </a:bodyPr>
            <a:lstStyle/>
            <a:p>
              <a:pPr defTabSz="932462">
                <a:defRPr/>
              </a:pPr>
              <a:endParaRPr lang="en-US" sz="1632" kern="0">
                <a:solidFill>
                  <a:srgbClr val="000000"/>
                </a:solidFill>
                <a:latin typeface="Segoe UI"/>
              </a:endParaRPr>
            </a:p>
          </p:txBody>
        </p:sp>
        <p:sp>
          <p:nvSpPr>
            <p:cNvPr id="54" name="Freeform 127"/>
            <p:cNvSpPr>
              <a:spLocks noEditPoints="1"/>
            </p:cNvSpPr>
            <p:nvPr/>
          </p:nvSpPr>
          <p:spPr bwMode="black">
            <a:xfrm>
              <a:off x="1522600" y="3773315"/>
              <a:ext cx="400584" cy="326284"/>
            </a:xfrm>
            <a:custGeom>
              <a:avLst/>
              <a:gdLst>
                <a:gd name="T0" fmla="*/ 72 w 75"/>
                <a:gd name="T1" fmla="*/ 23 h 61"/>
                <a:gd name="T2" fmla="*/ 71 w 75"/>
                <a:gd name="T3" fmla="*/ 22 h 61"/>
                <a:gd name="T4" fmla="*/ 63 w 75"/>
                <a:gd name="T5" fmla="*/ 3 h 61"/>
                <a:gd name="T6" fmla="*/ 59 w 75"/>
                <a:gd name="T7" fmla="*/ 0 h 61"/>
                <a:gd name="T8" fmla="*/ 16 w 75"/>
                <a:gd name="T9" fmla="*/ 0 h 61"/>
                <a:gd name="T10" fmla="*/ 13 w 75"/>
                <a:gd name="T11" fmla="*/ 3 h 61"/>
                <a:gd name="T12" fmla="*/ 4 w 75"/>
                <a:gd name="T13" fmla="*/ 23 h 61"/>
                <a:gd name="T14" fmla="*/ 0 w 75"/>
                <a:gd name="T15" fmla="*/ 28 h 61"/>
                <a:gd name="T16" fmla="*/ 0 w 75"/>
                <a:gd name="T17" fmla="*/ 45 h 61"/>
                <a:gd name="T18" fmla="*/ 5 w 75"/>
                <a:gd name="T19" fmla="*/ 50 h 61"/>
                <a:gd name="T20" fmla="*/ 10 w 75"/>
                <a:gd name="T21" fmla="*/ 50 h 61"/>
                <a:gd name="T22" fmla="*/ 10 w 75"/>
                <a:gd name="T23" fmla="*/ 56 h 61"/>
                <a:gd name="T24" fmla="*/ 14 w 75"/>
                <a:gd name="T25" fmla="*/ 61 h 61"/>
                <a:gd name="T26" fmla="*/ 19 w 75"/>
                <a:gd name="T27" fmla="*/ 56 h 61"/>
                <a:gd name="T28" fmla="*/ 19 w 75"/>
                <a:gd name="T29" fmla="*/ 50 h 61"/>
                <a:gd name="T30" fmla="*/ 56 w 75"/>
                <a:gd name="T31" fmla="*/ 50 h 61"/>
                <a:gd name="T32" fmla="*/ 56 w 75"/>
                <a:gd name="T33" fmla="*/ 56 h 61"/>
                <a:gd name="T34" fmla="*/ 61 w 75"/>
                <a:gd name="T35" fmla="*/ 61 h 61"/>
                <a:gd name="T36" fmla="*/ 66 w 75"/>
                <a:gd name="T37" fmla="*/ 56 h 61"/>
                <a:gd name="T38" fmla="*/ 66 w 75"/>
                <a:gd name="T39" fmla="*/ 50 h 61"/>
                <a:gd name="T40" fmla="*/ 70 w 75"/>
                <a:gd name="T41" fmla="*/ 50 h 61"/>
                <a:gd name="T42" fmla="*/ 75 w 75"/>
                <a:gd name="T43" fmla="*/ 45 h 61"/>
                <a:gd name="T44" fmla="*/ 75 w 75"/>
                <a:gd name="T45" fmla="*/ 28 h 61"/>
                <a:gd name="T46" fmla="*/ 72 w 75"/>
                <a:gd name="T47" fmla="*/ 23 h 61"/>
                <a:gd name="T48" fmla="*/ 18 w 75"/>
                <a:gd name="T49" fmla="*/ 8 h 61"/>
                <a:gd name="T50" fmla="*/ 57 w 75"/>
                <a:gd name="T51" fmla="*/ 8 h 61"/>
                <a:gd name="T52" fmla="*/ 62 w 75"/>
                <a:gd name="T53" fmla="*/ 20 h 61"/>
                <a:gd name="T54" fmla="*/ 13 w 75"/>
                <a:gd name="T55" fmla="*/ 20 h 61"/>
                <a:gd name="T56" fmla="*/ 18 w 75"/>
                <a:gd name="T57" fmla="*/ 8 h 61"/>
                <a:gd name="T58" fmla="*/ 14 w 75"/>
                <a:gd name="T59" fmla="*/ 38 h 61"/>
                <a:gd name="T60" fmla="*/ 9 w 75"/>
                <a:gd name="T61" fmla="*/ 33 h 61"/>
                <a:gd name="T62" fmla="*/ 14 w 75"/>
                <a:gd name="T63" fmla="*/ 28 h 61"/>
                <a:gd name="T64" fmla="*/ 19 w 75"/>
                <a:gd name="T65" fmla="*/ 33 h 61"/>
                <a:gd name="T66" fmla="*/ 14 w 75"/>
                <a:gd name="T67" fmla="*/ 38 h 61"/>
                <a:gd name="T68" fmla="*/ 61 w 75"/>
                <a:gd name="T69" fmla="*/ 38 h 61"/>
                <a:gd name="T70" fmla="*/ 56 w 75"/>
                <a:gd name="T71" fmla="*/ 33 h 61"/>
                <a:gd name="T72" fmla="*/ 61 w 75"/>
                <a:gd name="T73" fmla="*/ 28 h 61"/>
                <a:gd name="T74" fmla="*/ 67 w 75"/>
                <a:gd name="T75" fmla="*/ 33 h 61"/>
                <a:gd name="T76" fmla="*/ 61 w 75"/>
                <a:gd name="T77"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5" h="61">
                  <a:moveTo>
                    <a:pt x="72" y="23"/>
                  </a:moveTo>
                  <a:cubicBezTo>
                    <a:pt x="72" y="22"/>
                    <a:pt x="71" y="22"/>
                    <a:pt x="71" y="22"/>
                  </a:cubicBezTo>
                  <a:cubicBezTo>
                    <a:pt x="63" y="3"/>
                    <a:pt x="63" y="3"/>
                    <a:pt x="63" y="3"/>
                  </a:cubicBezTo>
                  <a:cubicBezTo>
                    <a:pt x="62" y="1"/>
                    <a:pt x="61" y="0"/>
                    <a:pt x="59" y="0"/>
                  </a:cubicBezTo>
                  <a:cubicBezTo>
                    <a:pt x="16" y="0"/>
                    <a:pt x="16" y="0"/>
                    <a:pt x="16" y="0"/>
                  </a:cubicBezTo>
                  <a:cubicBezTo>
                    <a:pt x="14" y="0"/>
                    <a:pt x="13" y="1"/>
                    <a:pt x="13" y="3"/>
                  </a:cubicBezTo>
                  <a:cubicBezTo>
                    <a:pt x="4" y="23"/>
                    <a:pt x="4" y="23"/>
                    <a:pt x="4" y="23"/>
                  </a:cubicBezTo>
                  <a:cubicBezTo>
                    <a:pt x="2" y="23"/>
                    <a:pt x="0" y="25"/>
                    <a:pt x="0" y="28"/>
                  </a:cubicBezTo>
                  <a:cubicBezTo>
                    <a:pt x="0" y="45"/>
                    <a:pt x="0" y="45"/>
                    <a:pt x="0" y="45"/>
                  </a:cubicBezTo>
                  <a:cubicBezTo>
                    <a:pt x="0" y="48"/>
                    <a:pt x="2" y="50"/>
                    <a:pt x="5" y="50"/>
                  </a:cubicBezTo>
                  <a:cubicBezTo>
                    <a:pt x="10" y="50"/>
                    <a:pt x="10" y="50"/>
                    <a:pt x="10" y="50"/>
                  </a:cubicBezTo>
                  <a:cubicBezTo>
                    <a:pt x="10" y="56"/>
                    <a:pt x="10" y="56"/>
                    <a:pt x="10" y="56"/>
                  </a:cubicBezTo>
                  <a:cubicBezTo>
                    <a:pt x="10" y="59"/>
                    <a:pt x="12" y="61"/>
                    <a:pt x="14" y="61"/>
                  </a:cubicBezTo>
                  <a:cubicBezTo>
                    <a:pt x="17" y="61"/>
                    <a:pt x="19" y="59"/>
                    <a:pt x="19" y="56"/>
                  </a:cubicBezTo>
                  <a:cubicBezTo>
                    <a:pt x="19" y="50"/>
                    <a:pt x="19" y="50"/>
                    <a:pt x="19" y="50"/>
                  </a:cubicBezTo>
                  <a:cubicBezTo>
                    <a:pt x="56" y="50"/>
                    <a:pt x="56" y="50"/>
                    <a:pt x="56" y="50"/>
                  </a:cubicBezTo>
                  <a:cubicBezTo>
                    <a:pt x="56" y="56"/>
                    <a:pt x="56" y="56"/>
                    <a:pt x="56" y="56"/>
                  </a:cubicBezTo>
                  <a:cubicBezTo>
                    <a:pt x="56" y="59"/>
                    <a:pt x="58" y="61"/>
                    <a:pt x="61" y="61"/>
                  </a:cubicBezTo>
                  <a:cubicBezTo>
                    <a:pt x="64" y="61"/>
                    <a:pt x="66" y="59"/>
                    <a:pt x="66" y="56"/>
                  </a:cubicBezTo>
                  <a:cubicBezTo>
                    <a:pt x="66" y="50"/>
                    <a:pt x="66" y="50"/>
                    <a:pt x="66" y="50"/>
                  </a:cubicBezTo>
                  <a:cubicBezTo>
                    <a:pt x="70" y="50"/>
                    <a:pt x="70" y="50"/>
                    <a:pt x="70" y="50"/>
                  </a:cubicBezTo>
                  <a:cubicBezTo>
                    <a:pt x="73" y="50"/>
                    <a:pt x="75" y="48"/>
                    <a:pt x="75" y="45"/>
                  </a:cubicBezTo>
                  <a:cubicBezTo>
                    <a:pt x="75" y="28"/>
                    <a:pt x="75" y="28"/>
                    <a:pt x="75" y="28"/>
                  </a:cubicBezTo>
                  <a:cubicBezTo>
                    <a:pt x="75" y="25"/>
                    <a:pt x="74" y="23"/>
                    <a:pt x="72" y="23"/>
                  </a:cubicBezTo>
                  <a:close/>
                  <a:moveTo>
                    <a:pt x="18" y="8"/>
                  </a:moveTo>
                  <a:cubicBezTo>
                    <a:pt x="57" y="8"/>
                    <a:pt x="57" y="8"/>
                    <a:pt x="57" y="8"/>
                  </a:cubicBezTo>
                  <a:cubicBezTo>
                    <a:pt x="62" y="20"/>
                    <a:pt x="62" y="20"/>
                    <a:pt x="62" y="20"/>
                  </a:cubicBezTo>
                  <a:cubicBezTo>
                    <a:pt x="13" y="20"/>
                    <a:pt x="13" y="20"/>
                    <a:pt x="13" y="20"/>
                  </a:cubicBezTo>
                  <a:lnTo>
                    <a:pt x="18" y="8"/>
                  </a:lnTo>
                  <a:close/>
                  <a:moveTo>
                    <a:pt x="14" y="38"/>
                  </a:moveTo>
                  <a:cubicBezTo>
                    <a:pt x="11" y="38"/>
                    <a:pt x="9" y="36"/>
                    <a:pt x="9" y="33"/>
                  </a:cubicBezTo>
                  <a:cubicBezTo>
                    <a:pt x="9" y="30"/>
                    <a:pt x="11" y="28"/>
                    <a:pt x="14" y="28"/>
                  </a:cubicBezTo>
                  <a:cubicBezTo>
                    <a:pt x="17" y="28"/>
                    <a:pt x="19" y="30"/>
                    <a:pt x="19" y="33"/>
                  </a:cubicBezTo>
                  <a:cubicBezTo>
                    <a:pt x="19" y="36"/>
                    <a:pt x="17" y="38"/>
                    <a:pt x="14" y="38"/>
                  </a:cubicBezTo>
                  <a:close/>
                  <a:moveTo>
                    <a:pt x="61" y="38"/>
                  </a:moveTo>
                  <a:cubicBezTo>
                    <a:pt x="58" y="38"/>
                    <a:pt x="56" y="36"/>
                    <a:pt x="56" y="33"/>
                  </a:cubicBezTo>
                  <a:cubicBezTo>
                    <a:pt x="56" y="30"/>
                    <a:pt x="58" y="28"/>
                    <a:pt x="61" y="28"/>
                  </a:cubicBezTo>
                  <a:cubicBezTo>
                    <a:pt x="64" y="28"/>
                    <a:pt x="67" y="30"/>
                    <a:pt x="67" y="33"/>
                  </a:cubicBezTo>
                  <a:cubicBezTo>
                    <a:pt x="67" y="36"/>
                    <a:pt x="64" y="38"/>
                    <a:pt x="61" y="38"/>
                  </a:cubicBezTo>
                  <a:close/>
                </a:path>
              </a:pathLst>
            </a:custGeom>
            <a:solidFill>
              <a:srgbClr val="FFFFFF"/>
            </a:solidFill>
            <a:ln>
              <a:noFill/>
            </a:ln>
            <a:extLst/>
          </p:spPr>
          <p:txBody>
            <a:bodyPr vert="horz" wrap="square" lIns="93212" tIns="46607" rIns="93212" bIns="46607" numCol="1" anchor="t" anchorCtr="0" compatLnSpc="1">
              <a:prstTxWarp prst="textNoShape">
                <a:avLst/>
              </a:prstTxWarp>
            </a:bodyPr>
            <a:lstStyle/>
            <a:p>
              <a:pPr defTabSz="932462">
                <a:defRPr/>
              </a:pPr>
              <a:endParaRPr lang="en-US" sz="1834" kern="0">
                <a:solidFill>
                  <a:srgbClr val="000000"/>
                </a:solidFill>
                <a:latin typeface="Segoe UI"/>
              </a:endParaRPr>
            </a:p>
          </p:txBody>
        </p:sp>
        <p:pic>
          <p:nvPicPr>
            <p:cNvPr id="55" name="Picture 54"/>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a:off x="1004858" y="3694520"/>
              <a:ext cx="210892" cy="405079"/>
            </a:xfrm>
            <a:prstGeom prst="rect">
              <a:avLst/>
            </a:prstGeom>
          </p:spPr>
        </p:pic>
        <p:sp>
          <p:nvSpPr>
            <p:cNvPr id="56" name="TextBox 55"/>
            <p:cNvSpPr txBox="1"/>
            <p:nvPr/>
          </p:nvSpPr>
          <p:spPr>
            <a:xfrm>
              <a:off x="1558218" y="4307955"/>
              <a:ext cx="368285" cy="369353"/>
            </a:xfrm>
            <a:prstGeom prst="rect">
              <a:avLst/>
            </a:prstGeom>
            <a:noFill/>
          </p:spPr>
          <p:txBody>
            <a:bodyPr wrap="none" lIns="0" tIns="0" rIns="0" bIns="0" rtlCol="0">
              <a:spAutoFit/>
            </a:bodyPr>
            <a:lstStyle/>
            <a:p>
              <a:pPr defTabSz="932462">
                <a:defRPr/>
              </a:pPr>
              <a:r>
                <a:rPr lang="en-US" sz="2447" kern="0" spc="-71" dirty="0">
                  <a:gradFill>
                    <a:gsLst>
                      <a:gs pos="2917">
                        <a:srgbClr val="FFFFFF"/>
                      </a:gs>
                      <a:gs pos="30000">
                        <a:srgbClr val="FFFFFF"/>
                      </a:gs>
                    </a:gsLst>
                    <a:lin ang="5400000" scaled="0"/>
                  </a:gradFill>
                  <a:latin typeface="Segoe UI Symbol" panose="020B0502040204020203" pitchFamily="34" charset="0"/>
                  <a:ea typeface="Segoe UI Symbol" panose="020B0502040204020203" pitchFamily="34" charset="0"/>
                </a:rPr>
                <a:t></a:t>
              </a:r>
              <a:endParaRPr lang="en-US" sz="2447" kern="0" spc="-71" dirty="0">
                <a:gradFill>
                  <a:gsLst>
                    <a:gs pos="2917">
                      <a:srgbClr val="FFFFFF"/>
                    </a:gs>
                    <a:gs pos="30000">
                      <a:srgbClr val="FFFFFF"/>
                    </a:gs>
                  </a:gsLst>
                  <a:lin ang="5400000" scaled="0"/>
                </a:gradFill>
                <a:latin typeface="Segoe UI"/>
              </a:endParaRPr>
            </a:p>
          </p:txBody>
        </p:sp>
      </p:grpSp>
      <p:sp>
        <p:nvSpPr>
          <p:cNvPr id="57" name="Rectangle 56"/>
          <p:cNvSpPr/>
          <p:nvPr/>
        </p:nvSpPr>
        <p:spPr bwMode="auto">
          <a:xfrm>
            <a:off x="7597824" y="1482826"/>
            <a:ext cx="1678249" cy="2876186"/>
          </a:xfrm>
          <a:prstGeom prst="rect">
            <a:avLst/>
          </a:prstGeom>
          <a:solidFill>
            <a:srgbClr val="002050">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93212" tIns="46607" rIns="46607" bIns="93212" numCol="1" spcCol="0" rtlCol="0" fromWordArt="0" anchor="t" anchorCtr="0" forceAA="0" compatLnSpc="1">
            <a:prstTxWarp prst="textNoShape">
              <a:avLst/>
            </a:prstTxWarp>
            <a:noAutofit/>
          </a:bodyPr>
          <a:lstStyle/>
          <a:p>
            <a:pPr defTabSz="931652" fontAlgn="base">
              <a:spcBef>
                <a:spcPct val="0"/>
              </a:spcBef>
              <a:spcAft>
                <a:spcPct val="0"/>
              </a:spcAft>
              <a:defRPr/>
            </a:pPr>
            <a:r>
              <a:rPr lang="en-US" sz="1872" kern="0" dirty="0">
                <a:solidFill>
                  <a:srgbClr val="FFFFFF"/>
                </a:solidFill>
                <a:latin typeface="Segoe UI Light"/>
                <a:ea typeface="Segoe UI" pitchFamily="34" charset="0"/>
                <a:cs typeface="Segoe UI" pitchFamily="34" charset="0"/>
              </a:rPr>
              <a:t>Outputs</a:t>
            </a:r>
          </a:p>
          <a:p>
            <a:pPr marL="174795" indent="-174795" defTabSz="931652" fontAlgn="base">
              <a:spcBef>
                <a:spcPct val="0"/>
              </a:spcBef>
              <a:spcAft>
                <a:spcPct val="0"/>
              </a:spcAft>
              <a:buFontTx/>
              <a:buChar char="-"/>
              <a:defRPr/>
            </a:pPr>
            <a:r>
              <a:rPr lang="en-US" sz="1224" kern="0" dirty="0">
                <a:solidFill>
                  <a:srgbClr val="FFFFFF"/>
                </a:solidFill>
                <a:latin typeface="Segoe UI"/>
                <a:ea typeface="Segoe UI" pitchFamily="34" charset="0"/>
                <a:cs typeface="Segoe UI" pitchFamily="34" charset="0"/>
              </a:rPr>
              <a:t>SQL Azure</a:t>
            </a:r>
          </a:p>
          <a:p>
            <a:pPr marL="174795" indent="-174795" defTabSz="931652" fontAlgn="base">
              <a:spcBef>
                <a:spcPct val="0"/>
              </a:spcBef>
              <a:spcAft>
                <a:spcPct val="0"/>
              </a:spcAft>
              <a:buFontTx/>
              <a:buChar char="-"/>
              <a:defRPr/>
            </a:pPr>
            <a:r>
              <a:rPr lang="en-US" sz="1224" kern="0" dirty="0">
                <a:solidFill>
                  <a:srgbClr val="FFFFFF"/>
                </a:solidFill>
                <a:latin typeface="Segoe UI"/>
                <a:ea typeface="Segoe UI" pitchFamily="34" charset="0"/>
                <a:cs typeface="Segoe UI" pitchFamily="34" charset="0"/>
              </a:rPr>
              <a:t>Azure Blobs</a:t>
            </a:r>
          </a:p>
          <a:p>
            <a:pPr marL="174795" indent="-174795" defTabSz="931652" fontAlgn="base">
              <a:spcBef>
                <a:spcPct val="0"/>
              </a:spcBef>
              <a:spcAft>
                <a:spcPct val="0"/>
              </a:spcAft>
              <a:buFontTx/>
              <a:buChar char="-"/>
              <a:defRPr/>
            </a:pPr>
            <a:r>
              <a:rPr lang="en-US" sz="1224" kern="0" dirty="0">
                <a:solidFill>
                  <a:srgbClr val="FFFFFF"/>
                </a:solidFill>
                <a:latin typeface="Segoe UI"/>
                <a:ea typeface="Segoe UI" pitchFamily="34" charset="0"/>
                <a:cs typeface="Segoe UI" pitchFamily="34" charset="0"/>
              </a:rPr>
              <a:t>Event </a:t>
            </a:r>
            <a:r>
              <a:rPr lang="en-US" sz="1224" kern="0" dirty="0" smtClean="0">
                <a:solidFill>
                  <a:srgbClr val="FFFFFF"/>
                </a:solidFill>
                <a:latin typeface="Segoe UI"/>
                <a:ea typeface="Segoe UI" pitchFamily="34" charset="0"/>
                <a:cs typeface="Segoe UI" pitchFamily="34" charset="0"/>
              </a:rPr>
              <a:t>Hub</a:t>
            </a:r>
          </a:p>
          <a:p>
            <a:pPr marL="174795" indent="-174795" defTabSz="931652" fontAlgn="base">
              <a:spcBef>
                <a:spcPct val="0"/>
              </a:spcBef>
              <a:spcAft>
                <a:spcPct val="0"/>
              </a:spcAft>
              <a:buFontTx/>
              <a:buChar char="-"/>
              <a:defRPr/>
            </a:pPr>
            <a:r>
              <a:rPr lang="en-US" sz="1224" kern="0" dirty="0" smtClean="0">
                <a:solidFill>
                  <a:srgbClr val="FFFFFF"/>
                </a:solidFill>
                <a:latin typeface="Segoe UI"/>
                <a:ea typeface="Segoe UI" pitchFamily="34" charset="0"/>
                <a:cs typeface="Segoe UI" pitchFamily="34" charset="0"/>
              </a:rPr>
              <a:t>Service Bus Queue</a:t>
            </a:r>
          </a:p>
          <a:p>
            <a:pPr marL="174795" indent="-174795" defTabSz="931652" fontAlgn="base">
              <a:spcBef>
                <a:spcPct val="0"/>
              </a:spcBef>
              <a:spcAft>
                <a:spcPct val="0"/>
              </a:spcAft>
              <a:buFontTx/>
              <a:buChar char="-"/>
              <a:defRPr/>
            </a:pPr>
            <a:r>
              <a:rPr lang="en-US" sz="1224" kern="0" dirty="0" smtClean="0">
                <a:solidFill>
                  <a:srgbClr val="FFFFFF"/>
                </a:solidFill>
                <a:latin typeface="Segoe UI"/>
                <a:ea typeface="Segoe UI" pitchFamily="34" charset="0"/>
                <a:cs typeface="Segoe UI" pitchFamily="34" charset="0"/>
              </a:rPr>
              <a:t>Service Bus Topics</a:t>
            </a:r>
            <a:endParaRPr lang="en-US" sz="1224" kern="0" dirty="0">
              <a:solidFill>
                <a:srgbClr val="FFFFFF"/>
              </a:solidFill>
              <a:latin typeface="Segoe UI Light"/>
              <a:ea typeface="Segoe UI" pitchFamily="34" charset="0"/>
              <a:cs typeface="Segoe UI" pitchFamily="34" charset="0"/>
            </a:endParaRPr>
          </a:p>
          <a:p>
            <a:pPr marL="174795" indent="-174795" defTabSz="931652" fontAlgn="base">
              <a:spcBef>
                <a:spcPct val="0"/>
              </a:spcBef>
              <a:spcAft>
                <a:spcPct val="0"/>
              </a:spcAft>
              <a:buFontTx/>
              <a:buChar char="-"/>
              <a:defRPr/>
            </a:pPr>
            <a:r>
              <a:rPr lang="en-US" sz="1224" kern="0" dirty="0">
                <a:solidFill>
                  <a:srgbClr val="FFFFFF"/>
                </a:solidFill>
                <a:latin typeface="Segoe UI Light"/>
                <a:ea typeface="Segoe UI" pitchFamily="34" charset="0"/>
                <a:cs typeface="Segoe UI" pitchFamily="34" charset="0"/>
              </a:rPr>
              <a:t>Table storage</a:t>
            </a:r>
          </a:p>
          <a:p>
            <a:pPr marL="174795" indent="-174795" defTabSz="931652" fontAlgn="base">
              <a:spcBef>
                <a:spcPct val="0"/>
              </a:spcBef>
              <a:spcAft>
                <a:spcPct val="0"/>
              </a:spcAft>
              <a:buFontTx/>
              <a:buChar char="-"/>
              <a:defRPr/>
            </a:pPr>
            <a:r>
              <a:rPr lang="en-US" sz="1224" kern="0" dirty="0" err="1">
                <a:solidFill>
                  <a:srgbClr val="FFFFFF"/>
                </a:solidFill>
                <a:latin typeface="Segoe UI Light"/>
                <a:ea typeface="Segoe UI" pitchFamily="34" charset="0"/>
                <a:cs typeface="Segoe UI" pitchFamily="34" charset="0"/>
              </a:rPr>
              <a:t>PowerBI</a:t>
            </a:r>
            <a:endParaRPr lang="en-US" sz="1224" kern="0" dirty="0">
              <a:solidFill>
                <a:srgbClr val="FFFFFF"/>
              </a:solidFill>
              <a:latin typeface="Segoe UI"/>
              <a:ea typeface="Segoe UI" pitchFamily="34" charset="0"/>
              <a:cs typeface="Segoe UI" pitchFamily="34" charset="0"/>
            </a:endParaRPr>
          </a:p>
        </p:txBody>
      </p:sp>
      <p:cxnSp>
        <p:nvCxnSpPr>
          <p:cNvPr id="58" name="Straight Arrow Connector 57"/>
          <p:cNvCxnSpPr/>
          <p:nvPr/>
        </p:nvCxnSpPr>
        <p:spPr>
          <a:xfrm>
            <a:off x="2186576" y="3361662"/>
            <a:ext cx="1052749" cy="7823"/>
          </a:xfrm>
          <a:prstGeom prst="straightConnector1">
            <a:avLst/>
          </a:prstGeom>
          <a:noFill/>
          <a:ln w="38100" cap="flat" cmpd="sng" algn="ctr">
            <a:solidFill>
              <a:srgbClr val="68217A">
                <a:lumMod val="20000"/>
                <a:lumOff val="80000"/>
              </a:srgbClr>
            </a:solidFill>
            <a:prstDash val="solid"/>
            <a:tailEnd type="triangle" w="lg" len="lg"/>
          </a:ln>
          <a:effectLst/>
          <a:scene3d>
            <a:camera prst="orthographicFront"/>
            <a:lightRig rig="threePt" dir="t"/>
          </a:scene3d>
          <a:sp3d>
            <a:bevelT/>
          </a:sp3d>
        </p:spPr>
      </p:cxnSp>
      <p:cxnSp>
        <p:nvCxnSpPr>
          <p:cNvPr id="59" name="Straight Arrow Connector 58"/>
          <p:cNvCxnSpPr/>
          <p:nvPr/>
        </p:nvCxnSpPr>
        <p:spPr>
          <a:xfrm>
            <a:off x="7175269" y="4955435"/>
            <a:ext cx="3015589" cy="0"/>
          </a:xfrm>
          <a:prstGeom prst="straightConnector1">
            <a:avLst/>
          </a:prstGeom>
          <a:noFill/>
          <a:ln w="38100" cap="flat" cmpd="sng" algn="ctr">
            <a:solidFill>
              <a:srgbClr val="68217A">
                <a:lumMod val="20000"/>
                <a:lumOff val="80000"/>
              </a:srgbClr>
            </a:solidFill>
            <a:prstDash val="solid"/>
            <a:tailEnd type="triangle" w="lg" len="lg"/>
          </a:ln>
          <a:effectLst/>
          <a:scene3d>
            <a:camera prst="orthographicFront"/>
            <a:lightRig rig="threePt" dir="t"/>
          </a:scene3d>
          <a:sp3d>
            <a:bevelT/>
          </a:sp3d>
        </p:spPr>
      </p:cxnSp>
      <p:cxnSp>
        <p:nvCxnSpPr>
          <p:cNvPr id="60" name="Straight Arrow Connector 59"/>
          <p:cNvCxnSpPr/>
          <p:nvPr/>
        </p:nvCxnSpPr>
        <p:spPr>
          <a:xfrm>
            <a:off x="7175269" y="2128158"/>
            <a:ext cx="422557" cy="0"/>
          </a:xfrm>
          <a:prstGeom prst="straightConnector1">
            <a:avLst/>
          </a:prstGeom>
          <a:noFill/>
          <a:ln w="38100" cap="flat" cmpd="sng" algn="ctr">
            <a:solidFill>
              <a:srgbClr val="68217A">
                <a:lumMod val="20000"/>
                <a:lumOff val="80000"/>
              </a:srgbClr>
            </a:solidFill>
            <a:prstDash val="solid"/>
            <a:tailEnd type="triangle" w="lg" len="lg"/>
          </a:ln>
          <a:effectLst/>
          <a:scene3d>
            <a:camera prst="orthographicFront"/>
            <a:lightRig rig="threePt" dir="t"/>
          </a:scene3d>
          <a:sp3d>
            <a:bevelT/>
          </a:sp3d>
        </p:spPr>
      </p:cxnSp>
      <p:grpSp>
        <p:nvGrpSpPr>
          <p:cNvPr id="61" name="Group 2"/>
          <p:cNvGrpSpPr/>
          <p:nvPr/>
        </p:nvGrpSpPr>
        <p:grpSpPr>
          <a:xfrm>
            <a:off x="10235956" y="4439511"/>
            <a:ext cx="1398540" cy="1398540"/>
            <a:chOff x="10036323" y="4353113"/>
            <a:chExt cx="1371600" cy="1371600"/>
          </a:xfrm>
        </p:grpSpPr>
        <p:sp>
          <p:nvSpPr>
            <p:cNvPr id="62" name="Rectangle 3"/>
            <p:cNvSpPr/>
            <p:nvPr/>
          </p:nvSpPr>
          <p:spPr bwMode="auto">
            <a:xfrm>
              <a:off x="10036323" y="4353113"/>
              <a:ext cx="1371600" cy="1371600"/>
            </a:xfrm>
            <a:prstGeom prst="rect">
              <a:avLst/>
            </a:prstGeom>
            <a:solidFill>
              <a:srgbClr val="7FBA00"/>
            </a:solidFill>
            <a:ln w="10795" cap="flat" cmpd="sng" algn="ctr">
              <a:solidFill>
                <a:srgbClr val="7FBA00">
                  <a:shade val="50000"/>
                </a:srgbClr>
              </a:solidFill>
              <a:prstDash val="solid"/>
              <a:headEnd type="none" w="med" len="med"/>
              <a:tailEnd type="none" w="med" len="med"/>
            </a:ln>
            <a:effectLst/>
          </p:spPr>
          <p:txBody>
            <a:bodyPr vert="horz" wrap="square" lIns="93232" tIns="46616" rIns="93232" bIns="46616" numCol="1" rtlCol="0" anchor="ctr" anchorCtr="0" compatLnSpc="1">
              <a:prstTxWarp prst="textNoShape">
                <a:avLst/>
              </a:prstTxWarp>
            </a:bodyPr>
            <a:lstStyle/>
            <a:p>
              <a:pPr algn="ctr" defTabSz="931932" fontAlgn="base">
                <a:spcBef>
                  <a:spcPct val="0"/>
                </a:spcBef>
                <a:spcAft>
                  <a:spcPct val="0"/>
                </a:spcAft>
                <a:defRPr/>
              </a:pPr>
              <a:endParaRPr lang="en-US" sz="2039" kern="0" dirty="0">
                <a:gradFill>
                  <a:gsLst>
                    <a:gs pos="0">
                      <a:srgbClr val="FFFFFF"/>
                    </a:gs>
                    <a:gs pos="100000">
                      <a:srgbClr val="FFFFFF"/>
                    </a:gs>
                  </a:gsLst>
                  <a:lin ang="5400000" scaled="0"/>
                </a:gradFill>
                <a:latin typeface="Segoe UI"/>
              </a:endParaRPr>
            </a:p>
          </p:txBody>
        </p:sp>
        <p:sp>
          <p:nvSpPr>
            <p:cNvPr id="63" name="TextBox 5"/>
            <p:cNvSpPr txBox="1"/>
            <p:nvPr/>
          </p:nvSpPr>
          <p:spPr>
            <a:xfrm>
              <a:off x="10379458" y="4368150"/>
              <a:ext cx="726635" cy="1015579"/>
            </a:xfrm>
            <a:prstGeom prst="rect">
              <a:avLst/>
            </a:prstGeom>
            <a:solidFill>
              <a:srgbClr val="7FBA00"/>
            </a:solidFill>
            <a:ln w="10795" cap="flat" cmpd="sng" algn="ctr">
              <a:noFill/>
              <a:prstDash val="solid"/>
            </a:ln>
            <a:effectLst/>
          </p:spPr>
          <p:txBody>
            <a:bodyPr wrap="none" lIns="0" tIns="0" rIns="0" bIns="0" rtlCol="0">
              <a:spAutoFit/>
            </a:bodyPr>
            <a:lstStyle/>
            <a:p>
              <a:pPr defTabSz="932462">
                <a:defRPr/>
              </a:pPr>
              <a:r>
                <a:rPr lang="en-US" sz="6729" kern="0" spc="-71" dirty="0">
                  <a:gradFill>
                    <a:gsLst>
                      <a:gs pos="2917">
                        <a:srgbClr val="FFFFFF"/>
                      </a:gs>
                      <a:gs pos="30000">
                        <a:srgbClr val="FFFFFF"/>
                      </a:gs>
                    </a:gsLst>
                    <a:lin ang="5400000" scaled="0"/>
                  </a:gradFill>
                  <a:latin typeface="Segoe UI Symbol" panose="020B0502040204020203" pitchFamily="34" charset="0"/>
                  <a:ea typeface="Segoe UI Symbol" panose="020B0502040204020203" pitchFamily="34" charset="0"/>
                </a:rPr>
                <a:t>☁</a:t>
              </a:r>
              <a:endParaRPr lang="en-US" sz="6729" kern="0" spc="-71" dirty="0">
                <a:gradFill>
                  <a:gsLst>
                    <a:gs pos="2917">
                      <a:srgbClr val="FFFFFF"/>
                    </a:gs>
                    <a:gs pos="30000">
                      <a:srgbClr val="FFFFFF"/>
                    </a:gs>
                  </a:gsLst>
                  <a:lin ang="5400000" scaled="0"/>
                </a:gradFill>
                <a:latin typeface="Segoe UI"/>
              </a:endParaRPr>
            </a:p>
          </p:txBody>
        </p:sp>
      </p:grpSp>
      <p:grpSp>
        <p:nvGrpSpPr>
          <p:cNvPr id="64" name="Group 12"/>
          <p:cNvGrpSpPr/>
          <p:nvPr/>
        </p:nvGrpSpPr>
        <p:grpSpPr>
          <a:xfrm>
            <a:off x="10235956" y="2961167"/>
            <a:ext cx="1398540" cy="1398541"/>
            <a:chOff x="10036323" y="2761666"/>
            <a:chExt cx="1371600" cy="1371600"/>
          </a:xfrm>
        </p:grpSpPr>
        <p:sp>
          <p:nvSpPr>
            <p:cNvPr id="65" name="Rectangle 13"/>
            <p:cNvSpPr/>
            <p:nvPr/>
          </p:nvSpPr>
          <p:spPr bwMode="auto">
            <a:xfrm>
              <a:off x="10036323" y="2761666"/>
              <a:ext cx="1371600" cy="1371600"/>
            </a:xfrm>
            <a:prstGeom prst="rect">
              <a:avLst/>
            </a:prstGeom>
            <a:solidFill>
              <a:srgbClr val="DC3C00"/>
            </a:solidFill>
            <a:ln w="10795" cap="flat" cmpd="sng" algn="ctr">
              <a:solidFill>
                <a:srgbClr val="DC3C00">
                  <a:shade val="50000"/>
                </a:srgbClr>
              </a:solidFill>
              <a:prstDash val="solid"/>
              <a:headEnd type="none" w="med" len="med"/>
              <a:tailEnd type="none" w="med" len="med"/>
            </a:ln>
            <a:effectLst/>
          </p:spPr>
          <p:txBody>
            <a:bodyPr vert="horz" wrap="square" lIns="93232" tIns="46616" rIns="93232" bIns="46616" numCol="1" rtlCol="0" anchor="ctr" anchorCtr="0" compatLnSpc="1">
              <a:prstTxWarp prst="textNoShape">
                <a:avLst/>
              </a:prstTxWarp>
            </a:bodyPr>
            <a:lstStyle/>
            <a:p>
              <a:pPr algn="ctr" defTabSz="931932" fontAlgn="base">
                <a:spcBef>
                  <a:spcPct val="0"/>
                </a:spcBef>
                <a:spcAft>
                  <a:spcPct val="0"/>
                </a:spcAft>
                <a:defRPr/>
              </a:pPr>
              <a:endParaRPr lang="en-US" sz="2039" kern="0" dirty="0">
                <a:gradFill>
                  <a:gsLst>
                    <a:gs pos="0">
                      <a:srgbClr val="FFFFFF"/>
                    </a:gs>
                    <a:gs pos="100000">
                      <a:srgbClr val="FFFFFF"/>
                    </a:gs>
                  </a:gsLst>
                  <a:lin ang="5400000" scaled="0"/>
                </a:gradFill>
                <a:latin typeface="Segoe UI"/>
              </a:endParaRPr>
            </a:p>
          </p:txBody>
        </p:sp>
        <p:sp>
          <p:nvSpPr>
            <p:cNvPr id="66" name="TextBox 14"/>
            <p:cNvSpPr txBox="1"/>
            <p:nvPr/>
          </p:nvSpPr>
          <p:spPr>
            <a:xfrm>
              <a:off x="10150240" y="2840902"/>
              <a:ext cx="1152407" cy="1231282"/>
            </a:xfrm>
            <a:prstGeom prst="rect">
              <a:avLst/>
            </a:prstGeom>
            <a:solidFill>
              <a:srgbClr val="DC3C00"/>
            </a:solidFill>
            <a:ln w="10795" cap="flat" cmpd="sng" algn="ctr">
              <a:solidFill>
                <a:srgbClr val="DC3C00"/>
              </a:solidFill>
              <a:prstDash val="solid"/>
            </a:ln>
            <a:effectLst/>
          </p:spPr>
          <p:txBody>
            <a:bodyPr wrap="square" lIns="0" tIns="0" rIns="0" bIns="0" rtlCol="0">
              <a:spAutoFit/>
            </a:bodyPr>
            <a:lstStyle/>
            <a:p>
              <a:pPr defTabSz="932462">
                <a:defRPr/>
              </a:pPr>
              <a:r>
                <a:rPr lang="en-US" sz="1632" kern="0" spc="-71" dirty="0">
                  <a:gradFill>
                    <a:gsLst>
                      <a:gs pos="2917">
                        <a:srgbClr val="FFFFFF"/>
                      </a:gs>
                      <a:gs pos="30000">
                        <a:srgbClr val="FFFFFF"/>
                      </a:gs>
                    </a:gsLst>
                    <a:lin ang="5400000" scaled="0"/>
                  </a:gradFill>
                  <a:latin typeface="Segoe UI"/>
                </a:rPr>
                <a:t>BI </a:t>
              </a:r>
              <a:br>
                <a:rPr lang="en-US" sz="1632" kern="0" spc="-71" dirty="0">
                  <a:gradFill>
                    <a:gsLst>
                      <a:gs pos="2917">
                        <a:srgbClr val="FFFFFF"/>
                      </a:gs>
                      <a:gs pos="30000">
                        <a:srgbClr val="FFFFFF"/>
                      </a:gs>
                    </a:gsLst>
                    <a:lin ang="5400000" scaled="0"/>
                  </a:gradFill>
                  <a:latin typeface="Segoe UI"/>
                </a:rPr>
              </a:br>
              <a:r>
                <a:rPr lang="en-US" sz="1632" kern="0" spc="-71" dirty="0">
                  <a:gradFill>
                    <a:gsLst>
                      <a:gs pos="2917">
                        <a:srgbClr val="FFFFFF"/>
                      </a:gs>
                      <a:gs pos="30000">
                        <a:srgbClr val="FFFFFF"/>
                      </a:gs>
                    </a:gsLst>
                    <a:lin ang="5400000" scaled="0"/>
                  </a:gradFill>
                  <a:latin typeface="Segoe UI"/>
                </a:rPr>
                <a:t>Dashboards</a:t>
              </a:r>
            </a:p>
            <a:p>
              <a:pPr defTabSz="932462">
                <a:defRPr/>
              </a:pPr>
              <a:endParaRPr lang="en-US" sz="1632" kern="0" spc="-71" dirty="0">
                <a:gradFill>
                  <a:gsLst>
                    <a:gs pos="2917">
                      <a:srgbClr val="FFFFFF"/>
                    </a:gs>
                    <a:gs pos="30000">
                      <a:srgbClr val="FFFFFF"/>
                    </a:gs>
                  </a:gsLst>
                  <a:lin ang="5400000" scaled="0"/>
                </a:gradFill>
                <a:latin typeface="Segoe UI"/>
              </a:endParaRPr>
            </a:p>
            <a:p>
              <a:pPr defTabSz="932462">
                <a:defRPr/>
              </a:pPr>
              <a:r>
                <a:rPr lang="en-US" sz="1632" kern="0" spc="-71" dirty="0">
                  <a:gradFill>
                    <a:gsLst>
                      <a:gs pos="2917">
                        <a:srgbClr val="FFFFFF"/>
                      </a:gs>
                      <a:gs pos="30000">
                        <a:srgbClr val="FFFFFF"/>
                      </a:gs>
                    </a:gsLst>
                    <a:lin ang="5400000" scaled="0"/>
                  </a:gradFill>
                  <a:latin typeface="Segoe UI"/>
                </a:rPr>
                <a:t>Predictive Analytics</a:t>
              </a:r>
            </a:p>
          </p:txBody>
        </p:sp>
      </p:grpSp>
      <p:grpSp>
        <p:nvGrpSpPr>
          <p:cNvPr id="67" name="Group 66"/>
          <p:cNvGrpSpPr/>
          <p:nvPr/>
        </p:nvGrpSpPr>
        <p:grpSpPr>
          <a:xfrm>
            <a:off x="10224171" y="1482826"/>
            <a:ext cx="1398540" cy="1398540"/>
            <a:chOff x="751136" y="3525713"/>
            <a:chExt cx="1371600" cy="1371600"/>
          </a:xfrm>
        </p:grpSpPr>
        <p:sp>
          <p:nvSpPr>
            <p:cNvPr id="68" name="Rectangle 67"/>
            <p:cNvSpPr/>
            <p:nvPr/>
          </p:nvSpPr>
          <p:spPr bwMode="auto">
            <a:xfrm>
              <a:off x="751136" y="3525713"/>
              <a:ext cx="1371600" cy="1371600"/>
            </a:xfrm>
            <a:prstGeom prst="rect">
              <a:avLst/>
            </a:prstGeom>
            <a:solidFill>
              <a:srgbClr val="FFC000"/>
            </a:solidFill>
            <a:ln w="10795" cap="flat" cmpd="sng" algn="ctr">
              <a:noFill/>
              <a:prstDash val="solid"/>
              <a:headEnd type="none" w="med" len="med"/>
              <a:tailEnd type="none" w="med" len="med"/>
            </a:ln>
            <a:effectLst/>
          </p:spPr>
          <p:txBody>
            <a:bodyPr vert="horz" wrap="square" lIns="93232" tIns="46616" rIns="93232" bIns="46616" numCol="1" rtlCol="0" anchor="ctr" anchorCtr="0" compatLnSpc="1">
              <a:prstTxWarp prst="textNoShape">
                <a:avLst/>
              </a:prstTxWarp>
            </a:bodyPr>
            <a:lstStyle/>
            <a:p>
              <a:pPr algn="ctr" defTabSz="931932" fontAlgn="base">
                <a:spcBef>
                  <a:spcPct val="0"/>
                </a:spcBef>
                <a:spcAft>
                  <a:spcPct val="0"/>
                </a:spcAft>
                <a:defRPr/>
              </a:pPr>
              <a:endParaRPr lang="en-US" sz="2039" kern="0" dirty="0">
                <a:gradFill>
                  <a:gsLst>
                    <a:gs pos="0">
                      <a:srgbClr val="FFFFFF"/>
                    </a:gs>
                    <a:gs pos="100000">
                      <a:srgbClr val="FFFFFF"/>
                    </a:gs>
                  </a:gsLst>
                  <a:lin ang="5400000" scaled="0"/>
                </a:gradFill>
                <a:latin typeface="Segoe UI"/>
              </a:endParaRPr>
            </a:p>
          </p:txBody>
        </p:sp>
        <p:sp>
          <p:nvSpPr>
            <p:cNvPr id="69" name="Freeform 62"/>
            <p:cNvSpPr>
              <a:spLocks noEditPoints="1"/>
            </p:cNvSpPr>
            <p:nvPr/>
          </p:nvSpPr>
          <p:spPr bwMode="black">
            <a:xfrm>
              <a:off x="924989" y="4347749"/>
              <a:ext cx="395988" cy="39588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3900" tIns="41950" rIns="83900" bIns="41950" numCol="1" anchor="t" anchorCtr="0" compatLnSpc="1">
              <a:prstTxWarp prst="textNoShape">
                <a:avLst/>
              </a:prstTxWarp>
            </a:bodyPr>
            <a:lstStyle/>
            <a:p>
              <a:pPr defTabSz="932462">
                <a:defRPr/>
              </a:pPr>
              <a:endParaRPr lang="en-US" sz="1632" kern="0">
                <a:solidFill>
                  <a:srgbClr val="000000"/>
                </a:solidFill>
                <a:latin typeface="Segoe UI"/>
              </a:endParaRPr>
            </a:p>
          </p:txBody>
        </p:sp>
        <p:sp>
          <p:nvSpPr>
            <p:cNvPr id="70" name="Freeform 127"/>
            <p:cNvSpPr>
              <a:spLocks noEditPoints="1"/>
            </p:cNvSpPr>
            <p:nvPr/>
          </p:nvSpPr>
          <p:spPr bwMode="black">
            <a:xfrm>
              <a:off x="1522600" y="3773315"/>
              <a:ext cx="400584" cy="326284"/>
            </a:xfrm>
            <a:custGeom>
              <a:avLst/>
              <a:gdLst>
                <a:gd name="T0" fmla="*/ 72 w 75"/>
                <a:gd name="T1" fmla="*/ 23 h 61"/>
                <a:gd name="T2" fmla="*/ 71 w 75"/>
                <a:gd name="T3" fmla="*/ 22 h 61"/>
                <a:gd name="T4" fmla="*/ 63 w 75"/>
                <a:gd name="T5" fmla="*/ 3 h 61"/>
                <a:gd name="T6" fmla="*/ 59 w 75"/>
                <a:gd name="T7" fmla="*/ 0 h 61"/>
                <a:gd name="T8" fmla="*/ 16 w 75"/>
                <a:gd name="T9" fmla="*/ 0 h 61"/>
                <a:gd name="T10" fmla="*/ 13 w 75"/>
                <a:gd name="T11" fmla="*/ 3 h 61"/>
                <a:gd name="T12" fmla="*/ 4 w 75"/>
                <a:gd name="T13" fmla="*/ 23 h 61"/>
                <a:gd name="T14" fmla="*/ 0 w 75"/>
                <a:gd name="T15" fmla="*/ 28 h 61"/>
                <a:gd name="T16" fmla="*/ 0 w 75"/>
                <a:gd name="T17" fmla="*/ 45 h 61"/>
                <a:gd name="T18" fmla="*/ 5 w 75"/>
                <a:gd name="T19" fmla="*/ 50 h 61"/>
                <a:gd name="T20" fmla="*/ 10 w 75"/>
                <a:gd name="T21" fmla="*/ 50 h 61"/>
                <a:gd name="T22" fmla="*/ 10 w 75"/>
                <a:gd name="T23" fmla="*/ 56 h 61"/>
                <a:gd name="T24" fmla="*/ 14 w 75"/>
                <a:gd name="T25" fmla="*/ 61 h 61"/>
                <a:gd name="T26" fmla="*/ 19 w 75"/>
                <a:gd name="T27" fmla="*/ 56 h 61"/>
                <a:gd name="T28" fmla="*/ 19 w 75"/>
                <a:gd name="T29" fmla="*/ 50 h 61"/>
                <a:gd name="T30" fmla="*/ 56 w 75"/>
                <a:gd name="T31" fmla="*/ 50 h 61"/>
                <a:gd name="T32" fmla="*/ 56 w 75"/>
                <a:gd name="T33" fmla="*/ 56 h 61"/>
                <a:gd name="T34" fmla="*/ 61 w 75"/>
                <a:gd name="T35" fmla="*/ 61 h 61"/>
                <a:gd name="T36" fmla="*/ 66 w 75"/>
                <a:gd name="T37" fmla="*/ 56 h 61"/>
                <a:gd name="T38" fmla="*/ 66 w 75"/>
                <a:gd name="T39" fmla="*/ 50 h 61"/>
                <a:gd name="T40" fmla="*/ 70 w 75"/>
                <a:gd name="T41" fmla="*/ 50 h 61"/>
                <a:gd name="T42" fmla="*/ 75 w 75"/>
                <a:gd name="T43" fmla="*/ 45 h 61"/>
                <a:gd name="T44" fmla="*/ 75 w 75"/>
                <a:gd name="T45" fmla="*/ 28 h 61"/>
                <a:gd name="T46" fmla="*/ 72 w 75"/>
                <a:gd name="T47" fmla="*/ 23 h 61"/>
                <a:gd name="T48" fmla="*/ 18 w 75"/>
                <a:gd name="T49" fmla="*/ 8 h 61"/>
                <a:gd name="T50" fmla="*/ 57 w 75"/>
                <a:gd name="T51" fmla="*/ 8 h 61"/>
                <a:gd name="T52" fmla="*/ 62 w 75"/>
                <a:gd name="T53" fmla="*/ 20 h 61"/>
                <a:gd name="T54" fmla="*/ 13 w 75"/>
                <a:gd name="T55" fmla="*/ 20 h 61"/>
                <a:gd name="T56" fmla="*/ 18 w 75"/>
                <a:gd name="T57" fmla="*/ 8 h 61"/>
                <a:gd name="T58" fmla="*/ 14 w 75"/>
                <a:gd name="T59" fmla="*/ 38 h 61"/>
                <a:gd name="T60" fmla="*/ 9 w 75"/>
                <a:gd name="T61" fmla="*/ 33 h 61"/>
                <a:gd name="T62" fmla="*/ 14 w 75"/>
                <a:gd name="T63" fmla="*/ 28 h 61"/>
                <a:gd name="T64" fmla="*/ 19 w 75"/>
                <a:gd name="T65" fmla="*/ 33 h 61"/>
                <a:gd name="T66" fmla="*/ 14 w 75"/>
                <a:gd name="T67" fmla="*/ 38 h 61"/>
                <a:gd name="T68" fmla="*/ 61 w 75"/>
                <a:gd name="T69" fmla="*/ 38 h 61"/>
                <a:gd name="T70" fmla="*/ 56 w 75"/>
                <a:gd name="T71" fmla="*/ 33 h 61"/>
                <a:gd name="T72" fmla="*/ 61 w 75"/>
                <a:gd name="T73" fmla="*/ 28 h 61"/>
                <a:gd name="T74" fmla="*/ 67 w 75"/>
                <a:gd name="T75" fmla="*/ 33 h 61"/>
                <a:gd name="T76" fmla="*/ 61 w 75"/>
                <a:gd name="T77"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5" h="61">
                  <a:moveTo>
                    <a:pt x="72" y="23"/>
                  </a:moveTo>
                  <a:cubicBezTo>
                    <a:pt x="72" y="22"/>
                    <a:pt x="71" y="22"/>
                    <a:pt x="71" y="22"/>
                  </a:cubicBezTo>
                  <a:cubicBezTo>
                    <a:pt x="63" y="3"/>
                    <a:pt x="63" y="3"/>
                    <a:pt x="63" y="3"/>
                  </a:cubicBezTo>
                  <a:cubicBezTo>
                    <a:pt x="62" y="1"/>
                    <a:pt x="61" y="0"/>
                    <a:pt x="59" y="0"/>
                  </a:cubicBezTo>
                  <a:cubicBezTo>
                    <a:pt x="16" y="0"/>
                    <a:pt x="16" y="0"/>
                    <a:pt x="16" y="0"/>
                  </a:cubicBezTo>
                  <a:cubicBezTo>
                    <a:pt x="14" y="0"/>
                    <a:pt x="13" y="1"/>
                    <a:pt x="13" y="3"/>
                  </a:cubicBezTo>
                  <a:cubicBezTo>
                    <a:pt x="4" y="23"/>
                    <a:pt x="4" y="23"/>
                    <a:pt x="4" y="23"/>
                  </a:cubicBezTo>
                  <a:cubicBezTo>
                    <a:pt x="2" y="23"/>
                    <a:pt x="0" y="25"/>
                    <a:pt x="0" y="28"/>
                  </a:cubicBezTo>
                  <a:cubicBezTo>
                    <a:pt x="0" y="45"/>
                    <a:pt x="0" y="45"/>
                    <a:pt x="0" y="45"/>
                  </a:cubicBezTo>
                  <a:cubicBezTo>
                    <a:pt x="0" y="48"/>
                    <a:pt x="2" y="50"/>
                    <a:pt x="5" y="50"/>
                  </a:cubicBezTo>
                  <a:cubicBezTo>
                    <a:pt x="10" y="50"/>
                    <a:pt x="10" y="50"/>
                    <a:pt x="10" y="50"/>
                  </a:cubicBezTo>
                  <a:cubicBezTo>
                    <a:pt x="10" y="56"/>
                    <a:pt x="10" y="56"/>
                    <a:pt x="10" y="56"/>
                  </a:cubicBezTo>
                  <a:cubicBezTo>
                    <a:pt x="10" y="59"/>
                    <a:pt x="12" y="61"/>
                    <a:pt x="14" y="61"/>
                  </a:cubicBezTo>
                  <a:cubicBezTo>
                    <a:pt x="17" y="61"/>
                    <a:pt x="19" y="59"/>
                    <a:pt x="19" y="56"/>
                  </a:cubicBezTo>
                  <a:cubicBezTo>
                    <a:pt x="19" y="50"/>
                    <a:pt x="19" y="50"/>
                    <a:pt x="19" y="50"/>
                  </a:cubicBezTo>
                  <a:cubicBezTo>
                    <a:pt x="56" y="50"/>
                    <a:pt x="56" y="50"/>
                    <a:pt x="56" y="50"/>
                  </a:cubicBezTo>
                  <a:cubicBezTo>
                    <a:pt x="56" y="56"/>
                    <a:pt x="56" y="56"/>
                    <a:pt x="56" y="56"/>
                  </a:cubicBezTo>
                  <a:cubicBezTo>
                    <a:pt x="56" y="59"/>
                    <a:pt x="58" y="61"/>
                    <a:pt x="61" y="61"/>
                  </a:cubicBezTo>
                  <a:cubicBezTo>
                    <a:pt x="64" y="61"/>
                    <a:pt x="66" y="59"/>
                    <a:pt x="66" y="56"/>
                  </a:cubicBezTo>
                  <a:cubicBezTo>
                    <a:pt x="66" y="50"/>
                    <a:pt x="66" y="50"/>
                    <a:pt x="66" y="50"/>
                  </a:cubicBezTo>
                  <a:cubicBezTo>
                    <a:pt x="70" y="50"/>
                    <a:pt x="70" y="50"/>
                    <a:pt x="70" y="50"/>
                  </a:cubicBezTo>
                  <a:cubicBezTo>
                    <a:pt x="73" y="50"/>
                    <a:pt x="75" y="48"/>
                    <a:pt x="75" y="45"/>
                  </a:cubicBezTo>
                  <a:cubicBezTo>
                    <a:pt x="75" y="28"/>
                    <a:pt x="75" y="28"/>
                    <a:pt x="75" y="28"/>
                  </a:cubicBezTo>
                  <a:cubicBezTo>
                    <a:pt x="75" y="25"/>
                    <a:pt x="74" y="23"/>
                    <a:pt x="72" y="23"/>
                  </a:cubicBezTo>
                  <a:close/>
                  <a:moveTo>
                    <a:pt x="18" y="8"/>
                  </a:moveTo>
                  <a:cubicBezTo>
                    <a:pt x="57" y="8"/>
                    <a:pt x="57" y="8"/>
                    <a:pt x="57" y="8"/>
                  </a:cubicBezTo>
                  <a:cubicBezTo>
                    <a:pt x="62" y="20"/>
                    <a:pt x="62" y="20"/>
                    <a:pt x="62" y="20"/>
                  </a:cubicBezTo>
                  <a:cubicBezTo>
                    <a:pt x="13" y="20"/>
                    <a:pt x="13" y="20"/>
                    <a:pt x="13" y="20"/>
                  </a:cubicBezTo>
                  <a:lnTo>
                    <a:pt x="18" y="8"/>
                  </a:lnTo>
                  <a:close/>
                  <a:moveTo>
                    <a:pt x="14" y="38"/>
                  </a:moveTo>
                  <a:cubicBezTo>
                    <a:pt x="11" y="38"/>
                    <a:pt x="9" y="36"/>
                    <a:pt x="9" y="33"/>
                  </a:cubicBezTo>
                  <a:cubicBezTo>
                    <a:pt x="9" y="30"/>
                    <a:pt x="11" y="28"/>
                    <a:pt x="14" y="28"/>
                  </a:cubicBezTo>
                  <a:cubicBezTo>
                    <a:pt x="17" y="28"/>
                    <a:pt x="19" y="30"/>
                    <a:pt x="19" y="33"/>
                  </a:cubicBezTo>
                  <a:cubicBezTo>
                    <a:pt x="19" y="36"/>
                    <a:pt x="17" y="38"/>
                    <a:pt x="14" y="38"/>
                  </a:cubicBezTo>
                  <a:close/>
                  <a:moveTo>
                    <a:pt x="61" y="38"/>
                  </a:moveTo>
                  <a:cubicBezTo>
                    <a:pt x="58" y="38"/>
                    <a:pt x="56" y="36"/>
                    <a:pt x="56" y="33"/>
                  </a:cubicBezTo>
                  <a:cubicBezTo>
                    <a:pt x="56" y="30"/>
                    <a:pt x="58" y="28"/>
                    <a:pt x="61" y="28"/>
                  </a:cubicBezTo>
                  <a:cubicBezTo>
                    <a:pt x="64" y="28"/>
                    <a:pt x="67" y="30"/>
                    <a:pt x="67" y="33"/>
                  </a:cubicBezTo>
                  <a:cubicBezTo>
                    <a:pt x="67" y="36"/>
                    <a:pt x="64" y="38"/>
                    <a:pt x="61" y="38"/>
                  </a:cubicBezTo>
                  <a:close/>
                </a:path>
              </a:pathLst>
            </a:custGeom>
            <a:solidFill>
              <a:srgbClr val="FFFFFF"/>
            </a:solidFill>
            <a:ln>
              <a:noFill/>
            </a:ln>
            <a:extLst/>
          </p:spPr>
          <p:txBody>
            <a:bodyPr vert="horz" wrap="square" lIns="93212" tIns="46607" rIns="93212" bIns="46607" numCol="1" anchor="t" anchorCtr="0" compatLnSpc="1">
              <a:prstTxWarp prst="textNoShape">
                <a:avLst/>
              </a:prstTxWarp>
            </a:bodyPr>
            <a:lstStyle/>
            <a:p>
              <a:pPr defTabSz="932462">
                <a:defRPr/>
              </a:pPr>
              <a:endParaRPr lang="en-US" sz="1834" kern="0">
                <a:solidFill>
                  <a:srgbClr val="000000"/>
                </a:solidFill>
                <a:latin typeface="Segoe UI"/>
              </a:endParaRPr>
            </a:p>
          </p:txBody>
        </p:sp>
        <p:pic>
          <p:nvPicPr>
            <p:cNvPr id="71" name="Picture 70"/>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a:off x="1004858" y="3694520"/>
              <a:ext cx="210892" cy="405079"/>
            </a:xfrm>
            <a:prstGeom prst="rect">
              <a:avLst/>
            </a:prstGeom>
          </p:spPr>
        </p:pic>
        <p:sp>
          <p:nvSpPr>
            <p:cNvPr id="72" name="TextBox 71"/>
            <p:cNvSpPr txBox="1"/>
            <p:nvPr/>
          </p:nvSpPr>
          <p:spPr>
            <a:xfrm>
              <a:off x="1558218" y="4307955"/>
              <a:ext cx="368285" cy="369353"/>
            </a:xfrm>
            <a:prstGeom prst="rect">
              <a:avLst/>
            </a:prstGeom>
            <a:noFill/>
          </p:spPr>
          <p:txBody>
            <a:bodyPr wrap="none" lIns="0" tIns="0" rIns="0" bIns="0" rtlCol="0">
              <a:spAutoFit/>
            </a:bodyPr>
            <a:lstStyle/>
            <a:p>
              <a:pPr defTabSz="932462">
                <a:defRPr/>
              </a:pPr>
              <a:r>
                <a:rPr lang="en-US" sz="2447" kern="0" spc="-71" dirty="0">
                  <a:gradFill>
                    <a:gsLst>
                      <a:gs pos="2917">
                        <a:srgbClr val="FFFFFF"/>
                      </a:gs>
                      <a:gs pos="30000">
                        <a:srgbClr val="FFFFFF"/>
                      </a:gs>
                    </a:gsLst>
                    <a:lin ang="5400000" scaled="0"/>
                  </a:gradFill>
                  <a:latin typeface="Segoe UI Symbol" panose="020B0502040204020203" pitchFamily="34" charset="0"/>
                  <a:ea typeface="Segoe UI Symbol" panose="020B0502040204020203" pitchFamily="34" charset="0"/>
                </a:rPr>
                <a:t></a:t>
              </a:r>
              <a:endParaRPr lang="en-US" sz="2447" kern="0" spc="-71" dirty="0">
                <a:gradFill>
                  <a:gsLst>
                    <a:gs pos="2917">
                      <a:srgbClr val="FFFFFF"/>
                    </a:gs>
                    <a:gs pos="30000">
                      <a:srgbClr val="FFFFFF"/>
                    </a:gs>
                  </a:gsLst>
                  <a:lin ang="5400000" scaled="0"/>
                </a:gradFill>
                <a:latin typeface="Segoe UI"/>
              </a:endParaRPr>
            </a:p>
          </p:txBody>
        </p:sp>
      </p:grpSp>
      <p:sp>
        <p:nvSpPr>
          <p:cNvPr id="73" name="Rectangle 72"/>
          <p:cNvSpPr/>
          <p:nvPr/>
        </p:nvSpPr>
        <p:spPr>
          <a:xfrm>
            <a:off x="10322433" y="5255088"/>
            <a:ext cx="715203" cy="468981"/>
          </a:xfrm>
          <a:prstGeom prst="rect">
            <a:avLst/>
          </a:prstGeom>
        </p:spPr>
        <p:txBody>
          <a:bodyPr wrap="none">
            <a:spAutoFit/>
          </a:bodyPr>
          <a:lstStyle/>
          <a:p>
            <a:pPr defTabSz="932462"/>
            <a:r>
              <a:rPr lang="en-US" sz="1224" dirty="0">
                <a:solidFill>
                  <a:srgbClr val="FFFFFF"/>
                </a:solidFill>
                <a:latin typeface="Segoe UI"/>
              </a:rPr>
              <a:t>Azure</a:t>
            </a:r>
          </a:p>
          <a:p>
            <a:pPr defTabSz="932462"/>
            <a:r>
              <a:rPr lang="en-US" sz="1224" dirty="0">
                <a:solidFill>
                  <a:srgbClr val="FFFFFF"/>
                </a:solidFill>
                <a:latin typeface="Segoe UI"/>
              </a:rPr>
              <a:t>Storage</a:t>
            </a:r>
          </a:p>
        </p:txBody>
      </p:sp>
      <p:sp>
        <p:nvSpPr>
          <p:cNvPr id="74" name="TextBox 73"/>
          <p:cNvSpPr txBox="1"/>
          <p:nvPr/>
        </p:nvSpPr>
        <p:spPr>
          <a:xfrm>
            <a:off x="2999819" y="1696930"/>
            <a:ext cx="1779132" cy="878730"/>
          </a:xfrm>
          <a:prstGeom prst="rect">
            <a:avLst/>
          </a:prstGeom>
          <a:noFill/>
        </p:spPr>
        <p:txBody>
          <a:bodyPr wrap="square" lIns="0" tIns="0" rIns="0" bIns="0" rtlCol="0">
            <a:spAutoFit/>
          </a:bodyPr>
          <a:lstStyle/>
          <a:p>
            <a:pPr marL="285640" indent="-285640" defTabSz="932462">
              <a:buFont typeface="Arial" panose="020B0604020202020204" pitchFamily="34" charset="0"/>
              <a:buChar char="•"/>
            </a:pPr>
            <a:r>
              <a:rPr lang="en-US" sz="1428" spc="-71" dirty="0">
                <a:solidFill>
                  <a:srgbClr val="FFFFFF"/>
                </a:solidFill>
                <a:latin typeface="Segoe UI"/>
              </a:rPr>
              <a:t>Temporal Semantics</a:t>
            </a:r>
          </a:p>
          <a:p>
            <a:pPr marL="285640" indent="-285640" defTabSz="932462">
              <a:buFont typeface="Arial" panose="020B0604020202020204" pitchFamily="34" charset="0"/>
              <a:buChar char="•"/>
            </a:pPr>
            <a:r>
              <a:rPr lang="en-US" sz="1428" spc="-71" dirty="0">
                <a:solidFill>
                  <a:srgbClr val="FFFFFF"/>
                </a:solidFill>
                <a:latin typeface="Segoe UI"/>
              </a:rPr>
              <a:t>Guaranteed delivery</a:t>
            </a:r>
          </a:p>
          <a:p>
            <a:pPr marL="285640" indent="-285640" defTabSz="932462">
              <a:buFont typeface="Arial" panose="020B0604020202020204" pitchFamily="34" charset="0"/>
              <a:buChar char="•"/>
            </a:pPr>
            <a:r>
              <a:rPr lang="en-US" sz="1428" spc="-71" dirty="0">
                <a:solidFill>
                  <a:srgbClr val="FFFFFF"/>
                </a:solidFill>
                <a:latin typeface="Segoe UI"/>
              </a:rPr>
              <a:t>Guaranteed up time </a:t>
            </a:r>
          </a:p>
          <a:p>
            <a:pPr marL="285640" indent="-285640" defTabSz="932462">
              <a:buFont typeface="Arial" panose="020B0604020202020204" pitchFamily="34" charset="0"/>
              <a:buChar char="•"/>
            </a:pPr>
            <a:endParaRPr lang="en-US" sz="1428" spc="-71" dirty="0">
              <a:solidFill>
                <a:srgbClr val="FFFFFF"/>
              </a:solidFill>
              <a:latin typeface="Segoe UI"/>
            </a:endParaRPr>
          </a:p>
        </p:txBody>
      </p:sp>
      <p:sp>
        <p:nvSpPr>
          <p:cNvPr id="76" name="Rectangle 75"/>
          <p:cNvSpPr/>
          <p:nvPr/>
        </p:nvSpPr>
        <p:spPr bwMode="auto">
          <a:xfrm>
            <a:off x="3247963" y="4559751"/>
            <a:ext cx="1675878" cy="1451438"/>
          </a:xfrm>
          <a:prstGeom prst="rect">
            <a:avLst/>
          </a:prstGeom>
          <a:solidFill>
            <a:srgbClr val="002050">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93212" tIns="46607" rIns="46607" bIns="93212" numCol="1" spcCol="0" rtlCol="0" fromWordArt="0" anchor="t" anchorCtr="0" forceAA="0" compatLnSpc="1">
            <a:prstTxWarp prst="textNoShape">
              <a:avLst/>
            </a:prstTxWarp>
            <a:noAutofit/>
          </a:bodyPr>
          <a:lstStyle/>
          <a:p>
            <a:pPr defTabSz="931652" fontAlgn="base">
              <a:spcBef>
                <a:spcPct val="0"/>
              </a:spcBef>
              <a:spcAft>
                <a:spcPct val="0"/>
              </a:spcAft>
              <a:defRPr/>
            </a:pPr>
            <a:r>
              <a:rPr lang="en-US" sz="1872" kern="0" dirty="0">
                <a:solidFill>
                  <a:srgbClr val="FFFFFF"/>
                </a:solidFill>
                <a:latin typeface="Segoe UI Light"/>
                <a:ea typeface="Segoe UI" pitchFamily="34" charset="0"/>
                <a:cs typeface="Segoe UI" pitchFamily="34" charset="0"/>
              </a:rPr>
              <a:t>Reference Data</a:t>
            </a:r>
            <a:endParaRPr lang="en-US" sz="1224" kern="0" dirty="0">
              <a:solidFill>
                <a:srgbClr val="FFFFFF"/>
              </a:solidFill>
              <a:latin typeface="Segoe UI Light"/>
              <a:ea typeface="Segoe UI" pitchFamily="34" charset="0"/>
              <a:cs typeface="Segoe UI" pitchFamily="34" charset="0"/>
            </a:endParaRPr>
          </a:p>
          <a:p>
            <a:pPr marL="174795" indent="-174795" defTabSz="931652" fontAlgn="base">
              <a:spcBef>
                <a:spcPct val="0"/>
              </a:spcBef>
              <a:spcAft>
                <a:spcPct val="0"/>
              </a:spcAft>
              <a:buFontTx/>
              <a:buChar char="-"/>
              <a:defRPr/>
            </a:pPr>
            <a:r>
              <a:rPr lang="en-US" sz="1224" kern="0">
                <a:solidFill>
                  <a:srgbClr val="FFFFFF"/>
                </a:solidFill>
                <a:latin typeface="Segoe UI"/>
                <a:ea typeface="Segoe UI" pitchFamily="34" charset="0"/>
                <a:cs typeface="Segoe UI" pitchFamily="34" charset="0"/>
              </a:rPr>
              <a:t>Azure Blob</a:t>
            </a:r>
            <a:endParaRPr lang="en-US" sz="1224" kern="0" dirty="0">
              <a:solidFill>
                <a:srgbClr val="FFFFFF"/>
              </a:solidFill>
              <a:latin typeface="Segoe UI"/>
              <a:ea typeface="Segoe UI" pitchFamily="34" charset="0"/>
              <a:cs typeface="Segoe UI" pitchFamily="34" charset="0"/>
            </a:endParaRPr>
          </a:p>
        </p:txBody>
      </p:sp>
      <p:cxnSp>
        <p:nvCxnSpPr>
          <p:cNvPr id="77" name="Straight Arrow Connector 76"/>
          <p:cNvCxnSpPr/>
          <p:nvPr/>
        </p:nvCxnSpPr>
        <p:spPr>
          <a:xfrm>
            <a:off x="9317255" y="2128158"/>
            <a:ext cx="873605" cy="0"/>
          </a:xfrm>
          <a:prstGeom prst="straightConnector1">
            <a:avLst/>
          </a:prstGeom>
          <a:noFill/>
          <a:ln w="38100" cap="flat" cmpd="sng" algn="ctr">
            <a:solidFill>
              <a:srgbClr val="68217A">
                <a:lumMod val="20000"/>
                <a:lumOff val="80000"/>
              </a:srgbClr>
            </a:solidFill>
            <a:prstDash val="solid"/>
            <a:tailEnd type="triangle" w="lg" len="lg"/>
          </a:ln>
          <a:effectLst/>
          <a:scene3d>
            <a:camera prst="orthographicFront"/>
            <a:lightRig rig="threePt" dir="t"/>
          </a:scene3d>
          <a:sp3d>
            <a:bevelT/>
          </a:sp3d>
        </p:spPr>
      </p:cxnSp>
      <p:cxnSp>
        <p:nvCxnSpPr>
          <p:cNvPr id="78" name="Straight Arrow Connector 77"/>
          <p:cNvCxnSpPr/>
          <p:nvPr/>
        </p:nvCxnSpPr>
        <p:spPr>
          <a:xfrm>
            <a:off x="4956081" y="3350503"/>
            <a:ext cx="422557" cy="0"/>
          </a:xfrm>
          <a:prstGeom prst="straightConnector1">
            <a:avLst/>
          </a:prstGeom>
          <a:noFill/>
          <a:ln w="38100" cap="flat" cmpd="sng" algn="ctr">
            <a:solidFill>
              <a:srgbClr val="68217A">
                <a:lumMod val="20000"/>
                <a:lumOff val="80000"/>
              </a:srgbClr>
            </a:solidFill>
            <a:prstDash val="solid"/>
            <a:tailEnd type="triangle" w="lg" len="lg"/>
          </a:ln>
          <a:effectLst/>
          <a:scene3d>
            <a:camera prst="orthographicFront"/>
            <a:lightRig rig="threePt" dir="t"/>
          </a:scene3d>
          <a:sp3d>
            <a:bevelT/>
          </a:sp3d>
        </p:spPr>
      </p:cxnSp>
      <p:cxnSp>
        <p:nvCxnSpPr>
          <p:cNvPr id="79" name="Straight Arrow Connector 78"/>
          <p:cNvCxnSpPr/>
          <p:nvPr/>
        </p:nvCxnSpPr>
        <p:spPr>
          <a:xfrm>
            <a:off x="4956081" y="5255086"/>
            <a:ext cx="422557" cy="0"/>
          </a:xfrm>
          <a:prstGeom prst="straightConnector1">
            <a:avLst/>
          </a:prstGeom>
          <a:noFill/>
          <a:ln w="38100" cap="flat" cmpd="sng" algn="ctr">
            <a:solidFill>
              <a:srgbClr val="68217A">
                <a:lumMod val="20000"/>
                <a:lumOff val="80000"/>
              </a:srgbClr>
            </a:solidFill>
            <a:prstDash val="solid"/>
            <a:tailEnd type="triangle" w="lg" len="lg"/>
          </a:ln>
          <a:effectLst/>
          <a:scene3d>
            <a:camera prst="orthographicFront"/>
            <a:lightRig rig="threePt" dir="t"/>
          </a:scene3d>
          <a:sp3d>
            <a:bevelT/>
          </a:sp3d>
        </p:spPr>
      </p:cxnSp>
    </p:spTree>
    <p:extLst>
      <p:ext uri="{BB962C8B-B14F-4D97-AF65-F5344CB8AC3E}">
        <p14:creationId xmlns:p14="http://schemas.microsoft.com/office/powerpoint/2010/main" val="29798781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in un job Stream Analytics</a:t>
            </a:r>
            <a:endParaRPr lang="en-US" dirty="0"/>
          </a:p>
        </p:txBody>
      </p:sp>
      <p:sp>
        <p:nvSpPr>
          <p:cNvPr id="6" name="TextBox 5"/>
          <p:cNvSpPr txBox="1"/>
          <p:nvPr/>
        </p:nvSpPr>
        <p:spPr>
          <a:xfrm>
            <a:off x="7457454" y="1525073"/>
            <a:ext cx="4362914" cy="3728200"/>
          </a:xfrm>
          <a:prstGeom prst="rect">
            <a:avLst/>
          </a:prstGeom>
          <a:noFill/>
        </p:spPr>
        <p:txBody>
          <a:bodyPr wrap="square" lIns="0" tIns="0" rIns="0" bIns="0" rtlCol="0">
            <a:spAutoFit/>
          </a:bodyPr>
          <a:lstStyle/>
          <a:p>
            <a:pPr marL="342731" indent="-342731">
              <a:spcAft>
                <a:spcPts val="1600"/>
              </a:spcAft>
              <a:buFont typeface="Arial" panose="020B0604020202020204" pitchFamily="34" charset="0"/>
              <a:buChar char="•"/>
            </a:pPr>
            <a:r>
              <a:rPr lang="en-US" sz="1960" spc="-70" dirty="0" err="1" smtClean="0">
                <a:solidFill>
                  <a:schemeClr val="tx2"/>
                </a:solidFill>
                <a:latin typeface="Segoe UI Light" panose="020B0502040204020203" pitchFamily="34" charset="0"/>
              </a:rPr>
              <a:t>Ingestione</a:t>
            </a:r>
            <a:r>
              <a:rPr lang="en-US" sz="1960" spc="-70" dirty="0" smtClean="0">
                <a:solidFill>
                  <a:schemeClr val="tx2"/>
                </a:solidFill>
                <a:latin typeface="Segoe UI Light" panose="020B0502040204020203" pitchFamily="34" charset="0"/>
              </a:rPr>
              <a:t> dei </a:t>
            </a:r>
            <a:r>
              <a:rPr lang="en-US" sz="1960" spc="-70" dirty="0" err="1" smtClean="0">
                <a:solidFill>
                  <a:schemeClr val="tx2"/>
                </a:solidFill>
                <a:latin typeface="Segoe UI Light" panose="020B0502040204020203" pitchFamily="34" charset="0"/>
              </a:rPr>
              <a:t>dati</a:t>
            </a:r>
            <a:r>
              <a:rPr lang="en-US" sz="1960" spc="-70" dirty="0" smtClean="0">
                <a:solidFill>
                  <a:schemeClr val="tx2"/>
                </a:solidFill>
                <a:latin typeface="Segoe UI Light" panose="020B0502040204020203" pitchFamily="34" charset="0"/>
              </a:rPr>
              <a:t> da Azure Event Hub e da Blob Storage. Data Stream </a:t>
            </a:r>
            <a:r>
              <a:rPr lang="en-US" sz="1960" spc="-70" dirty="0" err="1" smtClean="0">
                <a:solidFill>
                  <a:schemeClr val="tx2"/>
                </a:solidFill>
                <a:latin typeface="Segoe UI Light" panose="020B0502040204020203" pitchFamily="34" charset="0"/>
              </a:rPr>
              <a:t>multipli</a:t>
            </a:r>
            <a:r>
              <a:rPr lang="en-US" sz="1960" spc="-70" dirty="0" smtClean="0">
                <a:solidFill>
                  <a:schemeClr val="tx2"/>
                </a:solidFill>
                <a:latin typeface="Segoe UI Light" panose="020B0502040204020203" pitchFamily="34" charset="0"/>
              </a:rPr>
              <a:t> </a:t>
            </a:r>
            <a:r>
              <a:rPr lang="en-US" sz="1960" spc="-70" dirty="0" err="1" smtClean="0">
                <a:solidFill>
                  <a:schemeClr val="tx2"/>
                </a:solidFill>
                <a:latin typeface="Segoe UI Light" panose="020B0502040204020203" pitchFamily="34" charset="0"/>
              </a:rPr>
              <a:t>sono</a:t>
            </a:r>
            <a:r>
              <a:rPr lang="en-US" sz="1960" spc="-70" dirty="0" smtClean="0">
                <a:solidFill>
                  <a:schemeClr val="tx2"/>
                </a:solidFill>
                <a:latin typeface="Segoe UI Light" panose="020B0502040204020203" pitchFamily="34" charset="0"/>
              </a:rPr>
              <a:t> </a:t>
            </a:r>
            <a:r>
              <a:rPr lang="en-US" sz="1960" spc="-70" dirty="0" err="1" smtClean="0">
                <a:solidFill>
                  <a:schemeClr val="tx2"/>
                </a:solidFill>
                <a:latin typeface="Segoe UI Light" panose="020B0502040204020203" pitchFamily="34" charset="0"/>
              </a:rPr>
              <a:t>supportati</a:t>
            </a:r>
            <a:endParaRPr lang="en-US" sz="1960" spc="-70" dirty="0" smtClean="0">
              <a:solidFill>
                <a:schemeClr val="tx2"/>
              </a:solidFill>
              <a:latin typeface="Segoe UI Light" panose="020B0502040204020203" pitchFamily="34" charset="0"/>
            </a:endParaRPr>
          </a:p>
          <a:p>
            <a:pPr marL="799913" lvl="1" indent="-342731">
              <a:spcAft>
                <a:spcPts val="1600"/>
              </a:spcAft>
              <a:buFont typeface="Arial" panose="020B0604020202020204" pitchFamily="34" charset="0"/>
              <a:buChar char="•"/>
            </a:pPr>
            <a:r>
              <a:rPr lang="en-US" sz="1960" spc="-70" dirty="0" err="1" smtClean="0">
                <a:solidFill>
                  <a:schemeClr val="tx2"/>
                </a:solidFill>
                <a:latin typeface="Segoe UI Light" panose="020B0502040204020203" pitchFamily="34" charset="0"/>
              </a:rPr>
              <a:t>Nel</a:t>
            </a:r>
            <a:r>
              <a:rPr lang="en-US" sz="1960" spc="-70" dirty="0" smtClean="0">
                <a:solidFill>
                  <a:schemeClr val="tx2"/>
                </a:solidFill>
                <a:latin typeface="Segoe UI Light" panose="020B0502040204020203" pitchFamily="34" charset="0"/>
              </a:rPr>
              <a:t> </a:t>
            </a:r>
            <a:r>
              <a:rPr lang="en-US" sz="1960" spc="-70" dirty="0" err="1" smtClean="0">
                <a:solidFill>
                  <a:schemeClr val="tx2"/>
                </a:solidFill>
                <a:latin typeface="Segoe UI Light" panose="020B0502040204020203" pitchFamily="34" charset="0"/>
              </a:rPr>
              <a:t>caso</a:t>
            </a:r>
            <a:r>
              <a:rPr lang="en-US" sz="1960" spc="-70" dirty="0" smtClean="0">
                <a:solidFill>
                  <a:schemeClr val="tx2"/>
                </a:solidFill>
                <a:latin typeface="Segoe UI Light" panose="020B0502040204020203" pitchFamily="34" charset="0"/>
              </a:rPr>
              <a:t> di blob, </a:t>
            </a:r>
            <a:r>
              <a:rPr lang="en-US" sz="1960" spc="-70" dirty="0" err="1" smtClean="0">
                <a:solidFill>
                  <a:schemeClr val="tx2"/>
                </a:solidFill>
                <a:latin typeface="Segoe UI Light" panose="020B0502040204020203" pitchFamily="34" charset="0"/>
              </a:rPr>
              <a:t>sono</a:t>
            </a:r>
            <a:r>
              <a:rPr lang="en-US" sz="1960" spc="-70" dirty="0" smtClean="0">
                <a:solidFill>
                  <a:schemeClr val="tx2"/>
                </a:solidFill>
                <a:latin typeface="Segoe UI Light" panose="020B0502040204020203" pitchFamily="34" charset="0"/>
              </a:rPr>
              <a:t> </a:t>
            </a:r>
            <a:r>
              <a:rPr lang="en-US" sz="1960" spc="-70" dirty="0" err="1" smtClean="0">
                <a:solidFill>
                  <a:schemeClr val="tx2"/>
                </a:solidFill>
                <a:latin typeface="Segoe UI Light" panose="020B0502040204020203" pitchFamily="34" charset="0"/>
              </a:rPr>
              <a:t>gestiti</a:t>
            </a:r>
            <a:r>
              <a:rPr lang="en-US" sz="1960" spc="-70" dirty="0" smtClean="0">
                <a:solidFill>
                  <a:schemeClr val="tx2"/>
                </a:solidFill>
                <a:latin typeface="Segoe UI Light" panose="020B0502040204020203" pitchFamily="34" charset="0"/>
              </a:rPr>
              <a:t> </a:t>
            </a:r>
            <a:r>
              <a:rPr lang="en-US" sz="1960" spc="-70" dirty="0" err="1" smtClean="0">
                <a:solidFill>
                  <a:schemeClr val="tx2"/>
                </a:solidFill>
                <a:latin typeface="Segoe UI Light" panose="020B0502040204020203" pitchFamily="34" charset="0"/>
              </a:rPr>
              <a:t>anche</a:t>
            </a:r>
            <a:r>
              <a:rPr lang="en-US" sz="1960" spc="-70" dirty="0" smtClean="0">
                <a:solidFill>
                  <a:schemeClr val="tx2"/>
                </a:solidFill>
                <a:latin typeface="Segoe UI Light" panose="020B0502040204020203" pitchFamily="34" charset="0"/>
              </a:rPr>
              <a:t> I </a:t>
            </a:r>
            <a:r>
              <a:rPr lang="en-US" sz="1960" spc="-70" dirty="0" err="1" smtClean="0">
                <a:solidFill>
                  <a:schemeClr val="tx2"/>
                </a:solidFill>
                <a:latin typeface="Segoe UI Light" panose="020B0502040204020203" pitchFamily="34" charset="0"/>
              </a:rPr>
              <a:t>casi</a:t>
            </a:r>
            <a:r>
              <a:rPr lang="en-US" sz="1960" spc="-70" dirty="0" smtClean="0">
                <a:solidFill>
                  <a:schemeClr val="tx2"/>
                </a:solidFill>
                <a:latin typeface="Segoe UI Light" panose="020B0502040204020203" pitchFamily="34" charset="0"/>
              </a:rPr>
              <a:t> di quale folder </a:t>
            </a:r>
            <a:r>
              <a:rPr lang="en-US" sz="1960" spc="-70" dirty="0" err="1" smtClean="0">
                <a:solidFill>
                  <a:schemeClr val="tx2"/>
                </a:solidFill>
                <a:latin typeface="Segoe UI Light" panose="020B0502040204020203" pitchFamily="34" charset="0"/>
              </a:rPr>
              <a:t>leggere</a:t>
            </a:r>
            <a:r>
              <a:rPr lang="en-US" sz="1960" spc="-70" dirty="0" smtClean="0">
                <a:solidFill>
                  <a:schemeClr val="tx2"/>
                </a:solidFill>
                <a:latin typeface="Segoe UI Light" panose="020B0502040204020203" pitchFamily="34" charset="0"/>
              </a:rPr>
              <a:t>, </a:t>
            </a:r>
            <a:r>
              <a:rPr lang="en-US" sz="1960" spc="-70" dirty="0" err="1" smtClean="0">
                <a:solidFill>
                  <a:schemeClr val="tx2"/>
                </a:solidFill>
                <a:latin typeface="Segoe UI Light" panose="020B0502040204020203" pitchFamily="34" charset="0"/>
              </a:rPr>
              <a:t>quando</a:t>
            </a:r>
            <a:r>
              <a:rPr lang="en-US" sz="1960" spc="-70" dirty="0" smtClean="0">
                <a:solidFill>
                  <a:schemeClr val="tx2"/>
                </a:solidFill>
                <a:latin typeface="Segoe UI Light" panose="020B0502040204020203" pitchFamily="34" charset="0"/>
              </a:rPr>
              <a:t> I </a:t>
            </a:r>
            <a:r>
              <a:rPr lang="en-US" sz="1960" spc="-70" dirty="0" err="1" smtClean="0">
                <a:solidFill>
                  <a:schemeClr val="tx2"/>
                </a:solidFill>
                <a:latin typeface="Segoe UI Light" panose="020B0502040204020203" pitchFamily="34" charset="0"/>
              </a:rPr>
              <a:t>dati</a:t>
            </a:r>
            <a:r>
              <a:rPr lang="en-US" sz="1960" spc="-70" dirty="0" smtClean="0">
                <a:solidFill>
                  <a:schemeClr val="tx2"/>
                </a:solidFill>
                <a:latin typeface="Segoe UI Light" panose="020B0502040204020203" pitchFamily="34" charset="0"/>
              </a:rPr>
              <a:t> </a:t>
            </a:r>
            <a:r>
              <a:rPr lang="en-US" sz="1960" spc="-70" dirty="0" err="1" smtClean="0">
                <a:solidFill>
                  <a:schemeClr val="tx2"/>
                </a:solidFill>
                <a:latin typeface="Segoe UI Light" panose="020B0502040204020203" pitchFamily="34" charset="0"/>
              </a:rPr>
              <a:t>sono</a:t>
            </a:r>
            <a:r>
              <a:rPr lang="en-US" sz="1960" spc="-70" dirty="0" smtClean="0">
                <a:solidFill>
                  <a:schemeClr val="tx2"/>
                </a:solidFill>
                <a:latin typeface="Segoe UI Light" panose="020B0502040204020203" pitchFamily="34" charset="0"/>
              </a:rPr>
              <a:t> </a:t>
            </a:r>
            <a:r>
              <a:rPr lang="en-US" sz="1960" spc="-70" dirty="0" err="1" smtClean="0">
                <a:solidFill>
                  <a:schemeClr val="tx2"/>
                </a:solidFill>
                <a:latin typeface="Segoe UI Light" panose="020B0502040204020203" pitchFamily="34" charset="0"/>
              </a:rPr>
              <a:t>pronti</a:t>
            </a:r>
            <a:r>
              <a:rPr lang="en-US" sz="1960" spc="-70" dirty="0" smtClean="0">
                <a:solidFill>
                  <a:schemeClr val="tx2"/>
                </a:solidFill>
                <a:latin typeface="Segoe UI Light" panose="020B0502040204020203" pitchFamily="34" charset="0"/>
              </a:rPr>
              <a:t>, </a:t>
            </a:r>
            <a:r>
              <a:rPr lang="en-US" sz="1960" spc="-70" dirty="0" err="1" smtClean="0">
                <a:solidFill>
                  <a:schemeClr val="tx2"/>
                </a:solidFill>
                <a:latin typeface="Segoe UI Light" panose="020B0502040204020203" pitchFamily="34" charset="0"/>
              </a:rPr>
              <a:t>ecc</a:t>
            </a:r>
            <a:r>
              <a:rPr lang="en-US" sz="1960" spc="-70" dirty="0" smtClean="0">
                <a:solidFill>
                  <a:schemeClr val="tx2"/>
                </a:solidFill>
                <a:latin typeface="Segoe UI Light" panose="020B0502040204020203" pitchFamily="34" charset="0"/>
              </a:rPr>
              <a:t>..</a:t>
            </a:r>
          </a:p>
          <a:p>
            <a:pPr marL="342731" indent="-342731">
              <a:buFont typeface="Arial" panose="020B0604020202020204" pitchFamily="34" charset="0"/>
              <a:buChar char="•"/>
            </a:pPr>
            <a:r>
              <a:rPr lang="en-US" sz="1960" spc="-70" dirty="0" smtClean="0">
                <a:solidFill>
                  <a:schemeClr val="tx2"/>
                </a:solidFill>
                <a:latin typeface="Segoe UI Light" panose="020B0502040204020203" pitchFamily="34" charset="0"/>
              </a:rPr>
              <a:t>I reference data </a:t>
            </a:r>
            <a:r>
              <a:rPr lang="en-US" sz="1960" spc="-70" dirty="0" err="1" smtClean="0">
                <a:solidFill>
                  <a:schemeClr val="tx2"/>
                </a:solidFill>
                <a:latin typeface="Segoe UI Light" panose="020B0502040204020203" pitchFamily="34" charset="0"/>
              </a:rPr>
              <a:t>sono</a:t>
            </a:r>
            <a:r>
              <a:rPr lang="en-US" sz="1960" spc="-70" dirty="0" smtClean="0">
                <a:solidFill>
                  <a:schemeClr val="tx2"/>
                </a:solidFill>
                <a:latin typeface="Segoe UI Light" panose="020B0502040204020203" pitchFamily="34" charset="0"/>
              </a:rPr>
              <a:t> </a:t>
            </a:r>
            <a:r>
              <a:rPr lang="en-US" sz="1960" spc="-70" dirty="0" err="1" smtClean="0">
                <a:solidFill>
                  <a:schemeClr val="tx2"/>
                </a:solidFill>
                <a:latin typeface="Segoe UI Light" panose="020B0502040204020203" pitchFamily="34" charset="0"/>
              </a:rPr>
              <a:t>normalmente</a:t>
            </a:r>
            <a:r>
              <a:rPr lang="en-US" sz="1960" spc="-70" dirty="0" smtClean="0">
                <a:solidFill>
                  <a:schemeClr val="tx2"/>
                </a:solidFill>
                <a:latin typeface="Segoe UI Light" panose="020B0502040204020203" pitchFamily="34" charset="0"/>
              </a:rPr>
              <a:t> static o </a:t>
            </a:r>
            <a:r>
              <a:rPr lang="en-US" sz="1960" spc="-70" dirty="0" err="1" smtClean="0">
                <a:solidFill>
                  <a:schemeClr val="tx2"/>
                </a:solidFill>
                <a:latin typeface="Segoe UI Light" panose="020B0502040204020203" pitchFamily="34" charset="0"/>
              </a:rPr>
              <a:t>comunque</a:t>
            </a:r>
            <a:r>
              <a:rPr lang="en-US" sz="1960" spc="-70" dirty="0" smtClean="0">
                <a:solidFill>
                  <a:schemeClr val="tx2"/>
                </a:solidFill>
                <a:latin typeface="Segoe UI Light" panose="020B0502040204020203" pitchFamily="34" charset="0"/>
              </a:rPr>
              <a:t> </a:t>
            </a:r>
            <a:r>
              <a:rPr lang="en-US" sz="1960" spc="-70" dirty="0" err="1" smtClean="0">
                <a:solidFill>
                  <a:schemeClr val="tx2"/>
                </a:solidFill>
                <a:latin typeface="Segoe UI Light" panose="020B0502040204020203" pitchFamily="34" charset="0"/>
              </a:rPr>
              <a:t>cambiano</a:t>
            </a:r>
            <a:r>
              <a:rPr lang="en-US" sz="1960" spc="-70" dirty="0" smtClean="0">
                <a:solidFill>
                  <a:schemeClr val="tx2"/>
                </a:solidFill>
                <a:latin typeface="Segoe UI Light" panose="020B0502040204020203" pitchFamily="34" charset="0"/>
              </a:rPr>
              <a:t> molto </a:t>
            </a:r>
            <a:r>
              <a:rPr lang="en-US" sz="1960" spc="-70" dirty="0" err="1" smtClean="0">
                <a:solidFill>
                  <a:schemeClr val="tx2"/>
                </a:solidFill>
                <a:latin typeface="Segoe UI Light" panose="020B0502040204020203" pitchFamily="34" charset="0"/>
              </a:rPr>
              <a:t>poco</a:t>
            </a:r>
            <a:r>
              <a:rPr lang="en-US" sz="1960" spc="-70" dirty="0" smtClean="0">
                <a:solidFill>
                  <a:schemeClr val="tx2"/>
                </a:solidFill>
                <a:latin typeface="Segoe UI Light" panose="020B0502040204020203" pitchFamily="34" charset="0"/>
              </a:rPr>
              <a:t> </a:t>
            </a:r>
            <a:r>
              <a:rPr lang="en-US" sz="1960" spc="-70" dirty="0" err="1" smtClean="0">
                <a:solidFill>
                  <a:schemeClr val="tx2"/>
                </a:solidFill>
                <a:latin typeface="Segoe UI Light" panose="020B0502040204020203" pitchFamily="34" charset="0"/>
              </a:rPr>
              <a:t>nel</a:t>
            </a:r>
            <a:r>
              <a:rPr lang="en-US" sz="1960" spc="-70" dirty="0" smtClean="0">
                <a:solidFill>
                  <a:schemeClr val="tx2"/>
                </a:solidFill>
                <a:latin typeface="Segoe UI Light" panose="020B0502040204020203" pitchFamily="34" charset="0"/>
              </a:rPr>
              <a:t> tempo</a:t>
            </a:r>
          </a:p>
          <a:p>
            <a:pPr marL="799913" lvl="1" indent="-342731">
              <a:buFont typeface="Arial" panose="020B0604020202020204" pitchFamily="34" charset="0"/>
              <a:buChar char="•"/>
            </a:pPr>
            <a:r>
              <a:rPr lang="en-US" sz="1960" spc="-70" dirty="0" err="1" smtClean="0">
                <a:solidFill>
                  <a:schemeClr val="tx2"/>
                </a:solidFill>
                <a:latin typeface="Segoe UI Light" panose="020B0502040204020203" pitchFamily="34" charset="0"/>
              </a:rPr>
              <a:t>Sono</a:t>
            </a:r>
            <a:r>
              <a:rPr lang="en-US" sz="1960" spc="-70" dirty="0" smtClean="0">
                <a:solidFill>
                  <a:schemeClr val="tx2"/>
                </a:solidFill>
                <a:latin typeface="Segoe UI Light" panose="020B0502040204020203" pitchFamily="34" charset="0"/>
              </a:rPr>
              <a:t> </a:t>
            </a:r>
            <a:r>
              <a:rPr lang="en-US" sz="1960" spc="-70" dirty="0" err="1" smtClean="0">
                <a:solidFill>
                  <a:schemeClr val="tx2"/>
                </a:solidFill>
                <a:latin typeface="Segoe UI Light" panose="020B0502040204020203" pitchFamily="34" charset="0"/>
              </a:rPr>
              <a:t>quindi</a:t>
            </a:r>
            <a:r>
              <a:rPr lang="en-US" sz="1960" spc="-70" dirty="0" smtClean="0">
                <a:solidFill>
                  <a:schemeClr val="tx2"/>
                </a:solidFill>
                <a:latin typeface="Segoe UI Light" panose="020B0502040204020203" pitchFamily="34" charset="0"/>
              </a:rPr>
              <a:t> </a:t>
            </a:r>
            <a:r>
              <a:rPr lang="en-US" sz="1960" spc="-70" dirty="0" err="1" smtClean="0">
                <a:solidFill>
                  <a:schemeClr val="tx2"/>
                </a:solidFill>
                <a:latin typeface="Segoe UI Light" panose="020B0502040204020203" pitchFamily="34" charset="0"/>
              </a:rPr>
              <a:t>gestiti</a:t>
            </a:r>
            <a:r>
              <a:rPr lang="en-US" sz="1960" spc="-70" dirty="0" smtClean="0">
                <a:solidFill>
                  <a:schemeClr val="tx2"/>
                </a:solidFill>
                <a:latin typeface="Segoe UI Light" panose="020B0502040204020203" pitchFamily="34" charset="0"/>
              </a:rPr>
              <a:t> in un Blob </a:t>
            </a:r>
            <a:r>
              <a:rPr lang="en-US" sz="1960" spc="-70" dirty="0" err="1" smtClean="0">
                <a:solidFill>
                  <a:schemeClr val="tx2"/>
                </a:solidFill>
                <a:latin typeface="Segoe UI Light" panose="020B0502040204020203" pitchFamily="34" charset="0"/>
              </a:rPr>
              <a:t>sorage</a:t>
            </a:r>
            <a:endParaRPr lang="en-US" sz="1960" spc="-70" dirty="0" smtClean="0">
              <a:solidFill>
                <a:schemeClr val="tx2"/>
              </a:solidFill>
              <a:latin typeface="Segoe UI Light" panose="020B0502040204020203" pitchFamily="34" charset="0"/>
            </a:endParaRPr>
          </a:p>
          <a:p>
            <a:pPr marL="799913" lvl="1" indent="-342731">
              <a:buFont typeface="Arial" panose="020B0604020202020204" pitchFamily="34" charset="0"/>
              <a:buChar char="•"/>
            </a:pPr>
            <a:r>
              <a:rPr lang="en-US" sz="1960" spc="-70" dirty="0" err="1" smtClean="0">
                <a:solidFill>
                  <a:schemeClr val="tx2"/>
                </a:solidFill>
                <a:latin typeface="Segoe UI Light" panose="020B0502040204020203" pitchFamily="34" charset="0"/>
              </a:rPr>
              <a:t>Sono</a:t>
            </a:r>
            <a:r>
              <a:rPr lang="en-US" sz="1960" spc="-70" dirty="0" smtClean="0">
                <a:solidFill>
                  <a:schemeClr val="tx2"/>
                </a:solidFill>
                <a:latin typeface="Segoe UI Light" panose="020B0502040204020203" pitchFamily="34" charset="0"/>
              </a:rPr>
              <a:t> </a:t>
            </a:r>
            <a:r>
              <a:rPr lang="en-US" sz="1960" spc="-70" dirty="0" err="1" smtClean="0">
                <a:solidFill>
                  <a:schemeClr val="tx2"/>
                </a:solidFill>
                <a:latin typeface="Segoe UI Light" panose="020B0502040204020203" pitchFamily="34" charset="0"/>
              </a:rPr>
              <a:t>messi</a:t>
            </a:r>
            <a:r>
              <a:rPr lang="en-US" sz="1960" spc="-70" dirty="0" smtClean="0">
                <a:solidFill>
                  <a:schemeClr val="tx2"/>
                </a:solidFill>
                <a:latin typeface="Segoe UI Light" panose="020B0502040204020203" pitchFamily="34" charset="0"/>
              </a:rPr>
              <a:t> in cache per </a:t>
            </a:r>
            <a:r>
              <a:rPr lang="en-US" sz="1960" spc="-70" dirty="0" err="1" smtClean="0">
                <a:solidFill>
                  <a:schemeClr val="tx2"/>
                </a:solidFill>
                <a:latin typeface="Segoe UI Light" panose="020B0502040204020203" pitchFamily="34" charset="0"/>
              </a:rPr>
              <a:t>prestazioni</a:t>
            </a:r>
            <a:endParaRPr lang="en-US" sz="1960" spc="-70" dirty="0" smtClean="0">
              <a:solidFill>
                <a:schemeClr val="tx2"/>
              </a:solidFill>
              <a:latin typeface="Segoe UI Light" panose="020B0502040204020203" pitchFamily="34" charset="0"/>
            </a:endParaRP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520" y="1221265"/>
            <a:ext cx="5835462" cy="4939595"/>
          </a:xfrm>
          <a:prstGeom prst="rect">
            <a:avLst/>
          </a:prstGeom>
          <a:ln>
            <a:solidFill>
              <a:schemeClr val="tx2">
                <a:lumMod val="60000"/>
                <a:lumOff val="40000"/>
              </a:schemeClr>
            </a:solidFill>
          </a:ln>
        </p:spPr>
      </p:pic>
    </p:spTree>
    <p:extLst>
      <p:ext uri="{BB962C8B-B14F-4D97-AF65-F5344CB8AC3E}">
        <p14:creationId xmlns:p14="http://schemas.microsoft.com/office/powerpoint/2010/main" val="3892374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Definire</a:t>
            </a:r>
            <a:r>
              <a:rPr lang="en-US" dirty="0" smtClean="0"/>
              <a:t> la </a:t>
            </a:r>
            <a:r>
              <a:rPr lang="en-US" dirty="0" err="1" smtClean="0"/>
              <a:t>struttura</a:t>
            </a:r>
            <a:r>
              <a:rPr lang="en-US" dirty="0" smtClean="0"/>
              <a:t> </a:t>
            </a:r>
            <a:r>
              <a:rPr lang="en-US" dirty="0" err="1" smtClean="0"/>
              <a:t>degli</a:t>
            </a:r>
            <a:r>
              <a:rPr lang="en-US" dirty="0" smtClean="0"/>
              <a:t> </a:t>
            </a:r>
            <a:r>
              <a:rPr lang="en-US" dirty="0" err="1" smtClean="0"/>
              <a:t>eventi</a:t>
            </a:r>
            <a:r>
              <a:rPr lang="en-US" dirty="0" smtClean="0"/>
              <a:t> in </a:t>
            </a:r>
            <a:r>
              <a:rPr lang="en-US" dirty="0" err="1" smtClean="0"/>
              <a:t>ingresso</a:t>
            </a:r>
            <a:endParaRPr lang="en-US" dirty="0"/>
          </a:p>
        </p:txBody>
      </p:sp>
      <p:sp>
        <p:nvSpPr>
          <p:cNvPr id="7" name="TextBox 6"/>
          <p:cNvSpPr txBox="1"/>
          <p:nvPr/>
        </p:nvSpPr>
        <p:spPr>
          <a:xfrm>
            <a:off x="6742824" y="1561721"/>
            <a:ext cx="5141004" cy="3538533"/>
          </a:xfrm>
          <a:prstGeom prst="rect">
            <a:avLst/>
          </a:prstGeom>
          <a:noFill/>
        </p:spPr>
        <p:txBody>
          <a:bodyPr wrap="square" lIns="0" tIns="0" rIns="0" bIns="0" rtlCol="0">
            <a:spAutoFit/>
          </a:bodyPr>
          <a:lstStyle/>
          <a:p>
            <a:pPr marL="342731" indent="-342731">
              <a:spcAft>
                <a:spcPts val="1200"/>
              </a:spcAft>
              <a:buFont typeface="Arial" panose="020B0604020202020204" pitchFamily="34" charset="0"/>
              <a:buChar char="•"/>
            </a:pPr>
            <a:r>
              <a:rPr lang="en-US" sz="1999" spc="-70" dirty="0" err="1" smtClean="0">
                <a:solidFill>
                  <a:schemeClr val="tx2"/>
                </a:solidFill>
                <a:latin typeface="Segoe UI Light" panose="020B0502040204020203" pitchFamily="34" charset="0"/>
              </a:rPr>
              <a:t>Formato</a:t>
            </a:r>
            <a:r>
              <a:rPr lang="en-US" sz="1999" spc="-70" dirty="0" smtClean="0">
                <a:solidFill>
                  <a:schemeClr val="tx2"/>
                </a:solidFill>
                <a:latin typeface="Segoe UI Light" panose="020B0502040204020203" pitchFamily="34" charset="0"/>
              </a:rPr>
              <a:t> di </a:t>
            </a:r>
            <a:r>
              <a:rPr lang="en-US" sz="1999" spc="-70" dirty="0" err="1" smtClean="0">
                <a:solidFill>
                  <a:schemeClr val="tx2"/>
                </a:solidFill>
                <a:latin typeface="Segoe UI Light" panose="020B0502040204020203" pitchFamily="34" charset="0"/>
              </a:rPr>
              <a:t>serializzazione</a:t>
            </a:r>
            <a:r>
              <a:rPr lang="en-US" sz="1999" spc="-70" dirty="0" smtClean="0">
                <a:solidFill>
                  <a:schemeClr val="tx2"/>
                </a:solidFill>
                <a:latin typeface="Segoe UI Light" panose="020B0502040204020203" pitchFamily="34" charset="0"/>
              </a:rPr>
              <a:t> </a:t>
            </a:r>
            <a:r>
              <a:rPr lang="en-US" sz="1999" spc="-70" dirty="0" err="1" smtClean="0">
                <a:solidFill>
                  <a:schemeClr val="tx2"/>
                </a:solidFill>
                <a:latin typeface="Segoe UI Light" panose="020B0502040204020203" pitchFamily="34" charset="0"/>
              </a:rPr>
              <a:t>ed</a:t>
            </a:r>
            <a:r>
              <a:rPr lang="en-US" sz="1999" spc="-70" dirty="0" smtClean="0">
                <a:solidFill>
                  <a:schemeClr val="tx2"/>
                </a:solidFill>
                <a:latin typeface="Segoe UI Light" panose="020B0502040204020203" pitchFamily="34" charset="0"/>
              </a:rPr>
              <a:t> encoding dei </a:t>
            </a:r>
            <a:r>
              <a:rPr lang="en-US" sz="1999" spc="-70" dirty="0" err="1" smtClean="0">
                <a:solidFill>
                  <a:schemeClr val="tx2"/>
                </a:solidFill>
                <a:latin typeface="Segoe UI Light" panose="020B0502040204020203" pitchFamily="34" charset="0"/>
              </a:rPr>
              <a:t>dati</a:t>
            </a:r>
            <a:r>
              <a:rPr lang="en-US" sz="1999" spc="-70" dirty="0" smtClean="0">
                <a:solidFill>
                  <a:schemeClr val="tx2"/>
                </a:solidFill>
                <a:latin typeface="Segoe UI Light" panose="020B0502040204020203" pitchFamily="34" charset="0"/>
              </a:rPr>
              <a:t> in ingress </a:t>
            </a:r>
            <a:r>
              <a:rPr lang="en-US" sz="1999" spc="-70" dirty="0" err="1" smtClean="0">
                <a:solidFill>
                  <a:schemeClr val="tx2"/>
                </a:solidFill>
                <a:latin typeface="Segoe UI Light" panose="020B0502040204020203" pitchFamily="34" charset="0"/>
              </a:rPr>
              <a:t>deve</a:t>
            </a:r>
            <a:r>
              <a:rPr lang="en-US" sz="1999" spc="-70" dirty="0" smtClean="0">
                <a:solidFill>
                  <a:schemeClr val="tx2"/>
                </a:solidFill>
                <a:latin typeface="Segoe UI Light" panose="020B0502040204020203" pitchFamily="34" charset="0"/>
              </a:rPr>
              <a:t> </a:t>
            </a:r>
            <a:r>
              <a:rPr lang="en-US" sz="1999" spc="-70" dirty="0" err="1" smtClean="0">
                <a:solidFill>
                  <a:schemeClr val="tx2"/>
                </a:solidFill>
                <a:latin typeface="Segoe UI Light" panose="020B0502040204020203" pitchFamily="34" charset="0"/>
              </a:rPr>
              <a:t>essere</a:t>
            </a:r>
            <a:r>
              <a:rPr lang="en-US" sz="1999" spc="-70" dirty="0" smtClean="0">
                <a:solidFill>
                  <a:schemeClr val="tx2"/>
                </a:solidFill>
                <a:latin typeface="Segoe UI Light" panose="020B0502040204020203" pitchFamily="34" charset="0"/>
              </a:rPr>
              <a:t> </a:t>
            </a:r>
            <a:r>
              <a:rPr lang="en-US" sz="1999" spc="-70" dirty="0" err="1" smtClean="0">
                <a:solidFill>
                  <a:schemeClr val="tx2"/>
                </a:solidFill>
                <a:latin typeface="Segoe UI Light" panose="020B0502040204020203" pitchFamily="34" charset="0"/>
              </a:rPr>
              <a:t>definiti</a:t>
            </a:r>
            <a:r>
              <a:rPr lang="en-US" sz="1999" spc="-70" dirty="0" smtClean="0">
                <a:solidFill>
                  <a:schemeClr val="tx2"/>
                </a:solidFill>
                <a:latin typeface="Segoe UI Light" panose="020B0502040204020203" pitchFamily="34" charset="0"/>
              </a:rPr>
              <a:t> (</a:t>
            </a:r>
            <a:r>
              <a:rPr lang="en-US" sz="1999" spc="-70" dirty="0" err="1" smtClean="0">
                <a:solidFill>
                  <a:schemeClr val="tx2"/>
                </a:solidFill>
                <a:latin typeface="Segoe UI Light" panose="020B0502040204020203" pitchFamily="34" charset="0"/>
              </a:rPr>
              <a:t>sia</a:t>
            </a:r>
            <a:r>
              <a:rPr lang="en-US" sz="1999" spc="-70" dirty="0" smtClean="0">
                <a:solidFill>
                  <a:schemeClr val="tx2"/>
                </a:solidFill>
                <a:latin typeface="Segoe UI Light" panose="020B0502040204020203" pitchFamily="34" charset="0"/>
              </a:rPr>
              <a:t> per  I </a:t>
            </a:r>
            <a:r>
              <a:rPr lang="en-US" sz="1999" spc="-70" dirty="0" err="1" smtClean="0">
                <a:solidFill>
                  <a:schemeClr val="tx2"/>
                </a:solidFill>
                <a:latin typeface="Segoe UI Light" panose="020B0502040204020203" pitchFamily="34" charset="0"/>
              </a:rPr>
              <a:t>dati</a:t>
            </a:r>
            <a:r>
              <a:rPr lang="en-US" sz="1999" spc="-70" dirty="0" smtClean="0">
                <a:solidFill>
                  <a:schemeClr val="tx2"/>
                </a:solidFill>
                <a:latin typeface="Segoe UI Light" panose="020B0502040204020203" pitchFamily="34" charset="0"/>
              </a:rPr>
              <a:t> in input </a:t>
            </a:r>
            <a:r>
              <a:rPr lang="en-US" sz="1999" spc="-70" dirty="0" err="1" smtClean="0">
                <a:solidFill>
                  <a:schemeClr val="tx2"/>
                </a:solidFill>
                <a:latin typeface="Segoe UI Light" panose="020B0502040204020203" pitchFamily="34" charset="0"/>
              </a:rPr>
              <a:t>che</a:t>
            </a:r>
            <a:r>
              <a:rPr lang="en-US" sz="1999" spc="-70" dirty="0" smtClean="0">
                <a:solidFill>
                  <a:schemeClr val="tx2"/>
                </a:solidFill>
                <a:latin typeface="Segoe UI Light" panose="020B0502040204020203" pitchFamily="34" charset="0"/>
              </a:rPr>
              <a:t> per </a:t>
            </a:r>
            <a:r>
              <a:rPr lang="en-US" sz="1999" spc="-70" dirty="0" err="1" smtClean="0">
                <a:solidFill>
                  <a:schemeClr val="tx2"/>
                </a:solidFill>
                <a:latin typeface="Segoe UI Light" panose="020B0502040204020203" pitchFamily="34" charset="0"/>
              </a:rPr>
              <a:t>i</a:t>
            </a:r>
            <a:r>
              <a:rPr lang="en-US" sz="1999" spc="-70" dirty="0" smtClean="0">
                <a:solidFill>
                  <a:schemeClr val="tx2"/>
                </a:solidFill>
                <a:latin typeface="Segoe UI Light" panose="020B0502040204020203" pitchFamily="34" charset="0"/>
              </a:rPr>
              <a:t> reference data)</a:t>
            </a:r>
            <a:endParaRPr lang="en-US" sz="1999" spc="-70" dirty="0">
              <a:solidFill>
                <a:schemeClr val="tx2"/>
              </a:solidFill>
              <a:latin typeface="Segoe UI Light" panose="020B0502040204020203" pitchFamily="34" charset="0"/>
            </a:endParaRPr>
          </a:p>
          <a:p>
            <a:pPr marL="342731" indent="-342731">
              <a:spcAft>
                <a:spcPts val="1200"/>
              </a:spcAft>
              <a:buFont typeface="Arial" panose="020B0604020202020204" pitchFamily="34" charset="0"/>
              <a:buChar char="•"/>
            </a:pPr>
            <a:r>
              <a:rPr lang="en-US" sz="1999" spc="-70" dirty="0" smtClean="0">
                <a:solidFill>
                  <a:schemeClr val="tx2"/>
                </a:solidFill>
                <a:latin typeface="Segoe UI Light" panose="020B0502040204020203" pitchFamily="34" charset="0"/>
              </a:rPr>
              <a:t>Tre </a:t>
            </a:r>
            <a:r>
              <a:rPr lang="en-US" sz="1999" spc="-70" dirty="0" err="1" smtClean="0">
                <a:solidFill>
                  <a:schemeClr val="tx2"/>
                </a:solidFill>
                <a:latin typeface="Segoe UI Light" panose="020B0502040204020203" pitchFamily="34" charset="0"/>
              </a:rPr>
              <a:t>formati</a:t>
            </a:r>
            <a:r>
              <a:rPr lang="en-US" sz="1999" spc="-70" dirty="0" smtClean="0">
                <a:solidFill>
                  <a:schemeClr val="tx2"/>
                </a:solidFill>
                <a:latin typeface="Segoe UI Light" panose="020B0502040204020203" pitchFamily="34" charset="0"/>
              </a:rPr>
              <a:t> </a:t>
            </a:r>
            <a:r>
              <a:rPr lang="en-US" sz="1999" spc="-70" dirty="0" err="1" smtClean="0">
                <a:solidFill>
                  <a:schemeClr val="tx2"/>
                </a:solidFill>
                <a:latin typeface="Segoe UI Light" panose="020B0502040204020203" pitchFamily="34" charset="0"/>
              </a:rPr>
              <a:t>attualmente</a:t>
            </a:r>
            <a:r>
              <a:rPr lang="en-US" sz="1999" spc="-70" dirty="0" smtClean="0">
                <a:solidFill>
                  <a:schemeClr val="tx2"/>
                </a:solidFill>
                <a:latin typeface="Segoe UI Light" panose="020B0502040204020203" pitchFamily="34" charset="0"/>
              </a:rPr>
              <a:t> </a:t>
            </a:r>
            <a:r>
              <a:rPr lang="en-US" sz="1999" spc="-70" dirty="0" err="1" smtClean="0">
                <a:solidFill>
                  <a:schemeClr val="tx2"/>
                </a:solidFill>
                <a:latin typeface="Segoe UI Light" panose="020B0502040204020203" pitchFamily="34" charset="0"/>
              </a:rPr>
              <a:t>supportati</a:t>
            </a:r>
            <a:r>
              <a:rPr lang="en-US" sz="1999" spc="-70" dirty="0" smtClean="0">
                <a:solidFill>
                  <a:schemeClr val="tx2"/>
                </a:solidFill>
                <a:latin typeface="Segoe UI Light" panose="020B0502040204020203" pitchFamily="34" charset="0"/>
              </a:rPr>
              <a:t>: </a:t>
            </a:r>
            <a:r>
              <a:rPr lang="en-US" sz="1999" b="1" spc="-70" dirty="0">
                <a:solidFill>
                  <a:schemeClr val="tx2"/>
                </a:solidFill>
                <a:latin typeface="Segoe UI Light" panose="020B0502040204020203" pitchFamily="34" charset="0"/>
              </a:rPr>
              <a:t>CSV, JSON </a:t>
            </a:r>
            <a:r>
              <a:rPr lang="en-US" sz="1999" spc="-70" dirty="0" smtClean="0">
                <a:solidFill>
                  <a:schemeClr val="tx2"/>
                </a:solidFill>
                <a:latin typeface="Segoe UI Light" panose="020B0502040204020203" pitchFamily="34" charset="0"/>
              </a:rPr>
              <a:t>e </a:t>
            </a:r>
            <a:r>
              <a:rPr lang="en-US" sz="1999" b="1" spc="-70" dirty="0" smtClean="0">
                <a:solidFill>
                  <a:schemeClr val="tx2"/>
                </a:solidFill>
                <a:latin typeface="Segoe UI Light" panose="020B0502040204020203" pitchFamily="34" charset="0"/>
              </a:rPr>
              <a:t>Avro</a:t>
            </a:r>
            <a:r>
              <a:rPr lang="en-US" sz="1999" spc="-70" dirty="0" smtClean="0">
                <a:solidFill>
                  <a:schemeClr val="tx2"/>
                </a:solidFill>
                <a:latin typeface="Segoe UI Light" panose="020B0502040204020203" pitchFamily="34" charset="0"/>
              </a:rPr>
              <a:t> (</a:t>
            </a:r>
            <a:r>
              <a:rPr lang="en-US" sz="2000" dirty="0" smtClean="0"/>
              <a:t>binary </a:t>
            </a:r>
            <a:r>
              <a:rPr lang="en-US" sz="2000" dirty="0"/>
              <a:t>JSON - </a:t>
            </a:r>
            <a:r>
              <a:rPr lang="en-US" sz="2000" dirty="0">
                <a:hlinkClick r:id="rId3"/>
              </a:rPr>
              <a:t>https://</a:t>
            </a:r>
            <a:r>
              <a:rPr lang="en-US" sz="2000" dirty="0" smtClean="0">
                <a:hlinkClick r:id="rId3"/>
              </a:rPr>
              <a:t>avro.apache.org/docs/1.7.7/spec.html</a:t>
            </a:r>
            <a:r>
              <a:rPr lang="en-US" sz="2000" dirty="0" smtClean="0"/>
              <a:t>)</a:t>
            </a:r>
            <a:r>
              <a:rPr lang="en-US" sz="1999" spc="-70" dirty="0" smtClean="0">
                <a:solidFill>
                  <a:schemeClr val="tx2"/>
                </a:solidFill>
                <a:latin typeface="Segoe UI Light" panose="020B0502040204020203" pitchFamily="34" charset="0"/>
              </a:rPr>
              <a:t> </a:t>
            </a:r>
            <a:endParaRPr lang="en-US" sz="1999" spc="-70" dirty="0">
              <a:solidFill>
                <a:schemeClr val="tx2"/>
              </a:solidFill>
              <a:latin typeface="Segoe UI Light" panose="020B0502040204020203" pitchFamily="34" charset="0"/>
            </a:endParaRPr>
          </a:p>
          <a:p>
            <a:pPr marL="342731" indent="-342731">
              <a:spcAft>
                <a:spcPts val="1200"/>
              </a:spcAft>
              <a:buFont typeface="Arial" panose="020B0604020202020204" pitchFamily="34" charset="0"/>
              <a:buChar char="•"/>
            </a:pPr>
            <a:r>
              <a:rPr lang="en-US" sz="1999" spc="-70" dirty="0" smtClean="0">
                <a:solidFill>
                  <a:schemeClr val="tx2"/>
                </a:solidFill>
                <a:latin typeface="Segoe UI Light" panose="020B0502040204020203" pitchFamily="34" charset="0"/>
              </a:rPr>
              <a:t>Per I file CSV </a:t>
            </a:r>
            <a:r>
              <a:rPr lang="en-US" sz="1999" spc="-70" dirty="0" err="1" smtClean="0">
                <a:solidFill>
                  <a:schemeClr val="tx2"/>
                </a:solidFill>
                <a:latin typeface="Segoe UI Light" panose="020B0502040204020203" pitchFamily="34" charset="0"/>
              </a:rPr>
              <a:t>sono</a:t>
            </a:r>
            <a:r>
              <a:rPr lang="en-US" sz="1999" spc="-70" dirty="0" smtClean="0">
                <a:solidFill>
                  <a:schemeClr val="tx2"/>
                </a:solidFill>
                <a:latin typeface="Segoe UI Light" panose="020B0502040204020203" pitchFamily="34" charset="0"/>
              </a:rPr>
              <a:t> </a:t>
            </a:r>
            <a:r>
              <a:rPr lang="en-US" sz="1999" spc="-70" dirty="0" err="1" smtClean="0">
                <a:solidFill>
                  <a:schemeClr val="tx2"/>
                </a:solidFill>
                <a:latin typeface="Segoe UI Light" panose="020B0502040204020203" pitchFamily="34" charset="0"/>
              </a:rPr>
              <a:t>supportati</a:t>
            </a:r>
            <a:r>
              <a:rPr lang="en-US" sz="1999" spc="-70" dirty="0" smtClean="0">
                <a:solidFill>
                  <a:schemeClr val="tx2"/>
                </a:solidFill>
                <a:latin typeface="Segoe UI Light" panose="020B0502040204020203" pitchFamily="34" charset="0"/>
              </a:rPr>
              <a:t> </a:t>
            </a:r>
            <a:r>
              <a:rPr lang="en-US" sz="1999" spc="-70" dirty="0" err="1" smtClean="0">
                <a:solidFill>
                  <a:schemeClr val="tx2"/>
                </a:solidFill>
                <a:latin typeface="Segoe UI Light" panose="020B0502040204020203" pitchFamily="34" charset="0"/>
              </a:rPr>
              <a:t>diversi</a:t>
            </a:r>
            <a:r>
              <a:rPr lang="en-US" sz="1999" spc="-70" dirty="0" smtClean="0">
                <a:solidFill>
                  <a:schemeClr val="tx2"/>
                </a:solidFill>
                <a:latin typeface="Segoe UI Light" panose="020B0502040204020203" pitchFamily="34" charset="0"/>
              </a:rPr>
              <a:t> </a:t>
            </a:r>
            <a:r>
              <a:rPr lang="en-US" sz="1999" spc="-70" dirty="0" err="1" smtClean="0">
                <a:solidFill>
                  <a:schemeClr val="tx2"/>
                </a:solidFill>
                <a:latin typeface="Segoe UI Light" panose="020B0502040204020203" pitchFamily="34" charset="0"/>
              </a:rPr>
              <a:t>delimitatori</a:t>
            </a:r>
            <a:endParaRPr lang="en-US" sz="1999" spc="-70" dirty="0">
              <a:solidFill>
                <a:schemeClr val="tx2"/>
              </a:solidFill>
              <a:latin typeface="Segoe UI Light" panose="020B0502040204020203" pitchFamily="34" charset="0"/>
            </a:endParaRPr>
          </a:p>
          <a:p>
            <a:pPr marL="342731" indent="-342731">
              <a:spcAft>
                <a:spcPts val="1200"/>
              </a:spcAft>
              <a:buFont typeface="Arial" panose="020B0604020202020204" pitchFamily="34" charset="0"/>
              <a:buChar char="•"/>
            </a:pPr>
            <a:r>
              <a:rPr lang="en-US" sz="1999" spc="-70" dirty="0" smtClean="0">
                <a:solidFill>
                  <a:schemeClr val="tx2"/>
                </a:solidFill>
                <a:latin typeface="Segoe UI Light" panose="020B0502040204020203" pitchFamily="34" charset="0"/>
              </a:rPr>
              <a:t>Per I file CSV e Avro è </a:t>
            </a:r>
            <a:r>
              <a:rPr lang="en-US" sz="1999" spc="-70" dirty="0" err="1" smtClean="0">
                <a:solidFill>
                  <a:schemeClr val="tx2"/>
                </a:solidFill>
                <a:latin typeface="Segoe UI Light" panose="020B0502040204020203" pitchFamily="34" charset="0"/>
              </a:rPr>
              <a:t>possibile</a:t>
            </a:r>
            <a:r>
              <a:rPr lang="en-US" sz="1999" spc="-70" dirty="0" smtClean="0">
                <a:solidFill>
                  <a:schemeClr val="tx2"/>
                </a:solidFill>
                <a:latin typeface="Segoe UI Light" panose="020B0502040204020203" pitchFamily="34" charset="0"/>
              </a:rPr>
              <a:t> </a:t>
            </a:r>
            <a:r>
              <a:rPr lang="en-US" sz="1999" spc="-70" dirty="0" err="1" smtClean="0">
                <a:solidFill>
                  <a:schemeClr val="tx2"/>
                </a:solidFill>
                <a:latin typeface="Segoe UI Light" panose="020B0502040204020203" pitchFamily="34" charset="0"/>
              </a:rPr>
              <a:t>opzionalmente</a:t>
            </a:r>
            <a:r>
              <a:rPr lang="en-US" sz="1999" spc="-70" dirty="0" smtClean="0">
                <a:solidFill>
                  <a:schemeClr val="tx2"/>
                </a:solidFill>
                <a:latin typeface="Segoe UI Light" panose="020B0502040204020203" pitchFamily="34" charset="0"/>
              </a:rPr>
              <a:t> </a:t>
            </a:r>
            <a:r>
              <a:rPr lang="en-US" sz="1999" spc="-70" dirty="0" err="1" smtClean="0">
                <a:solidFill>
                  <a:schemeClr val="tx2"/>
                </a:solidFill>
                <a:latin typeface="Segoe UI Light" panose="020B0502040204020203" pitchFamily="34" charset="0"/>
              </a:rPr>
              <a:t>fornire</a:t>
            </a:r>
            <a:r>
              <a:rPr lang="en-US" sz="1999" spc="-70" dirty="0" smtClean="0">
                <a:solidFill>
                  <a:schemeClr val="tx2"/>
                </a:solidFill>
                <a:latin typeface="Segoe UI Light" panose="020B0502040204020203" pitchFamily="34" charset="0"/>
              </a:rPr>
              <a:t> lo schema dei </a:t>
            </a:r>
            <a:r>
              <a:rPr lang="en-US" sz="1999" spc="-70" dirty="0" err="1" smtClean="0">
                <a:solidFill>
                  <a:schemeClr val="tx2"/>
                </a:solidFill>
                <a:latin typeface="Segoe UI Light" panose="020B0502040204020203" pitchFamily="34" charset="0"/>
              </a:rPr>
              <a:t>dati</a:t>
            </a:r>
            <a:endParaRPr lang="en-US" sz="1999" spc="-70" dirty="0">
              <a:solidFill>
                <a:schemeClr val="tx2"/>
              </a:solidFill>
              <a:latin typeface="Segoe UI Light" panose="020B0502040204020203" pitchFamily="34" charset="0"/>
            </a:endParaRPr>
          </a:p>
        </p:txBody>
      </p:sp>
      <p:pic>
        <p:nvPicPr>
          <p:cNvPr id="8" name="Picture 7"/>
          <p:cNvPicPr>
            <a:picLocks noChangeAspect="1"/>
          </p:cNvPicPr>
          <p:nvPr/>
        </p:nvPicPr>
        <p:blipFill>
          <a:blip r:embed="rId4"/>
          <a:stretch>
            <a:fillRect/>
          </a:stretch>
        </p:blipFill>
        <p:spPr>
          <a:xfrm>
            <a:off x="269232" y="1528345"/>
            <a:ext cx="6073640" cy="4947674"/>
          </a:xfrm>
          <a:prstGeom prst="rect">
            <a:avLst/>
          </a:prstGeom>
          <a:ln>
            <a:solidFill>
              <a:schemeClr val="tx2">
                <a:lumMod val="60000"/>
                <a:lumOff val="40000"/>
              </a:schemeClr>
            </a:solidFill>
          </a:ln>
        </p:spPr>
      </p:pic>
    </p:spTree>
    <p:extLst>
      <p:ext uri="{BB962C8B-B14F-4D97-AF65-F5344CB8AC3E}">
        <p14:creationId xmlns:p14="http://schemas.microsoft.com/office/powerpoint/2010/main" val="7719422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Definire</a:t>
            </a:r>
            <a:r>
              <a:rPr lang="en-US" dirty="0"/>
              <a:t> la </a:t>
            </a:r>
            <a:r>
              <a:rPr lang="en-US" dirty="0" err="1"/>
              <a:t>struttura</a:t>
            </a:r>
            <a:r>
              <a:rPr lang="en-US" dirty="0"/>
              <a:t> </a:t>
            </a:r>
            <a:r>
              <a:rPr lang="en-US" dirty="0" err="1"/>
              <a:t>degli</a:t>
            </a:r>
            <a:r>
              <a:rPr lang="en-US" dirty="0"/>
              <a:t> </a:t>
            </a:r>
            <a:r>
              <a:rPr lang="en-US" dirty="0" err="1" smtClean="0"/>
              <a:t>dati</a:t>
            </a:r>
            <a:r>
              <a:rPr lang="en-US" dirty="0" smtClean="0"/>
              <a:t> in </a:t>
            </a:r>
            <a:r>
              <a:rPr lang="en-US" dirty="0" err="1" smtClean="0"/>
              <a:t>uscita</a:t>
            </a:r>
            <a:endParaRPr lang="en-US" dirty="0"/>
          </a:p>
        </p:txBody>
      </p:sp>
      <p:sp>
        <p:nvSpPr>
          <p:cNvPr id="6" name="TextBox 5"/>
          <p:cNvSpPr txBox="1"/>
          <p:nvPr/>
        </p:nvSpPr>
        <p:spPr>
          <a:xfrm>
            <a:off x="5701519" y="1811203"/>
            <a:ext cx="6219694" cy="5191165"/>
          </a:xfrm>
          <a:prstGeom prst="rect">
            <a:avLst/>
          </a:prstGeom>
          <a:noFill/>
        </p:spPr>
        <p:txBody>
          <a:bodyPr wrap="square" lIns="0" tIns="0" rIns="0" bIns="0" rtlCol="0">
            <a:spAutoFit/>
          </a:bodyPr>
          <a:lstStyle/>
          <a:p>
            <a:pPr>
              <a:spcAft>
                <a:spcPts val="1600"/>
              </a:spcAft>
            </a:pPr>
            <a:r>
              <a:rPr lang="en-US" spc="-70" dirty="0" smtClean="0">
                <a:solidFill>
                  <a:schemeClr val="tx2"/>
                </a:solidFill>
                <a:latin typeface="Segoe UI Light" panose="020B0502040204020203" pitchFamily="34" charset="0"/>
              </a:rPr>
              <a:t>Data store </a:t>
            </a:r>
            <a:r>
              <a:rPr lang="en-US" spc="-70" dirty="0" err="1" smtClean="0">
                <a:solidFill>
                  <a:schemeClr val="tx2"/>
                </a:solidFill>
                <a:latin typeface="Segoe UI Light" panose="020B0502040204020203" pitchFamily="34" charset="0"/>
              </a:rPr>
              <a:t>supportati</a:t>
            </a:r>
            <a:endParaRPr lang="en-US" spc="-70" dirty="0">
              <a:solidFill>
                <a:schemeClr val="tx2"/>
              </a:solidFill>
              <a:latin typeface="Segoe UI Light" panose="020B0502040204020203" pitchFamily="34" charset="0"/>
            </a:endParaRPr>
          </a:p>
          <a:p>
            <a:pPr lvl="1"/>
            <a:r>
              <a:rPr lang="en-US" sz="1600" dirty="0"/>
              <a:t>Azure Blob storage: </a:t>
            </a:r>
            <a:r>
              <a:rPr lang="en-US" sz="1600" dirty="0" smtClean="0"/>
              <a:t> </a:t>
            </a:r>
            <a:r>
              <a:rPr lang="en-US" sz="1600" dirty="0" err="1" smtClean="0"/>
              <a:t>creare</a:t>
            </a:r>
            <a:r>
              <a:rPr lang="en-US" sz="1600" dirty="0" smtClean="0"/>
              <a:t> file di log con I </a:t>
            </a:r>
            <a:r>
              <a:rPr lang="en-US" sz="1600" dirty="0" err="1" smtClean="0"/>
              <a:t>dati</a:t>
            </a:r>
            <a:r>
              <a:rPr lang="en-US" sz="1600" dirty="0" smtClean="0"/>
              <a:t> </a:t>
            </a:r>
            <a:r>
              <a:rPr lang="en-US" sz="1600" dirty="0" err="1" smtClean="0"/>
              <a:t>risultanti</a:t>
            </a:r>
            <a:r>
              <a:rPr lang="en-US" sz="1600" dirty="0" smtClean="0"/>
              <a:t> dale query</a:t>
            </a:r>
            <a:endParaRPr lang="en-US" sz="1600" dirty="0"/>
          </a:p>
          <a:p>
            <a:pPr lvl="2"/>
            <a:r>
              <a:rPr lang="en-US" sz="1600" dirty="0" err="1" smtClean="0"/>
              <a:t>Ideale</a:t>
            </a:r>
            <a:r>
              <a:rPr lang="en-US" sz="1600" dirty="0" smtClean="0"/>
              <a:t> per </a:t>
            </a:r>
            <a:r>
              <a:rPr lang="en-US" sz="1600" dirty="0" err="1" smtClean="0"/>
              <a:t>l’archiviazione</a:t>
            </a:r>
            <a:endParaRPr lang="en-US" sz="1600" dirty="0"/>
          </a:p>
          <a:p>
            <a:pPr lvl="1"/>
            <a:r>
              <a:rPr lang="en-US" sz="1600" dirty="0"/>
              <a:t>Azure Table storage: </a:t>
            </a:r>
          </a:p>
          <a:p>
            <a:pPr lvl="2"/>
            <a:r>
              <a:rPr lang="en-US" sz="1600" dirty="0" err="1" smtClean="0"/>
              <a:t>Più</a:t>
            </a:r>
            <a:r>
              <a:rPr lang="en-US" sz="1600" dirty="0" smtClean="0"/>
              <a:t> </a:t>
            </a:r>
            <a:r>
              <a:rPr lang="en-US" sz="1600" dirty="0" err="1" smtClean="0"/>
              <a:t>strutturato</a:t>
            </a:r>
            <a:r>
              <a:rPr lang="en-US" sz="1600" dirty="0" smtClean="0"/>
              <a:t> di un </a:t>
            </a:r>
            <a:r>
              <a:rPr lang="en-US" sz="1600" dirty="0"/>
              <a:t>blob storage, </a:t>
            </a:r>
            <a:r>
              <a:rPr lang="en-US" sz="1600" dirty="0" err="1" smtClean="0"/>
              <a:t>più</a:t>
            </a:r>
            <a:r>
              <a:rPr lang="en-US" sz="1600" dirty="0" smtClean="0"/>
              <a:t> </a:t>
            </a:r>
            <a:r>
              <a:rPr lang="en-US" sz="1600" dirty="0" err="1" smtClean="0"/>
              <a:t>semplice</a:t>
            </a:r>
            <a:r>
              <a:rPr lang="en-US" sz="1600" dirty="0" smtClean="0"/>
              <a:t> da </a:t>
            </a:r>
            <a:r>
              <a:rPr lang="en-US" sz="1600" dirty="0" err="1" smtClean="0"/>
              <a:t>impostare</a:t>
            </a:r>
            <a:r>
              <a:rPr lang="en-US" sz="1600" dirty="0" smtClean="0"/>
              <a:t> di un </a:t>
            </a:r>
            <a:r>
              <a:rPr lang="en-US" sz="1600" dirty="0"/>
              <a:t>SQL database </a:t>
            </a:r>
            <a:r>
              <a:rPr lang="en-US" sz="1600" dirty="0" smtClean="0"/>
              <a:t>e </a:t>
            </a:r>
            <a:r>
              <a:rPr lang="en-US" sz="1600" dirty="0" err="1" smtClean="0"/>
              <a:t>più</a:t>
            </a:r>
            <a:r>
              <a:rPr lang="en-US" sz="1600" dirty="0" smtClean="0"/>
              <a:t> </a:t>
            </a:r>
            <a:r>
              <a:rPr lang="en-US" sz="1600" dirty="0" err="1" smtClean="0"/>
              <a:t>efficace</a:t>
            </a:r>
            <a:r>
              <a:rPr lang="en-US" sz="1600" dirty="0" smtClean="0"/>
              <a:t> </a:t>
            </a:r>
            <a:r>
              <a:rPr lang="en-US" sz="1600" dirty="0" err="1" smtClean="0"/>
              <a:t>nell’archiiazione</a:t>
            </a:r>
            <a:r>
              <a:rPr lang="en-US" sz="1600" dirty="0" smtClean="0"/>
              <a:t> (</a:t>
            </a:r>
            <a:r>
              <a:rPr lang="en-US" sz="1600" dirty="0" err="1" smtClean="0"/>
              <a:t>rispetto</a:t>
            </a:r>
            <a:r>
              <a:rPr lang="en-US" sz="1600" dirty="0" smtClean="0"/>
              <a:t> </a:t>
            </a:r>
            <a:r>
              <a:rPr lang="en-US" sz="1600" dirty="0" err="1" smtClean="0"/>
              <a:t>agli</a:t>
            </a:r>
            <a:r>
              <a:rPr lang="en-US" sz="1600" dirty="0" smtClean="0"/>
              <a:t> Event Hub)</a:t>
            </a:r>
            <a:endParaRPr lang="en-US" sz="1600" dirty="0"/>
          </a:p>
          <a:p>
            <a:pPr lvl="1"/>
            <a:r>
              <a:rPr lang="en-US" sz="1600" dirty="0"/>
              <a:t>SQL database: </a:t>
            </a:r>
            <a:r>
              <a:rPr lang="en-US" sz="1600" dirty="0" err="1" smtClean="0"/>
              <a:t>Archivia</a:t>
            </a:r>
            <a:r>
              <a:rPr lang="en-US" sz="1600" dirty="0" smtClean="0"/>
              <a:t> in </a:t>
            </a:r>
            <a:r>
              <a:rPr lang="en-US" sz="1600" dirty="0" err="1" smtClean="0"/>
              <a:t>una</a:t>
            </a:r>
            <a:r>
              <a:rPr lang="en-US" sz="1600" dirty="0" smtClean="0"/>
              <a:t> </a:t>
            </a:r>
            <a:r>
              <a:rPr lang="en-US" sz="1600" dirty="0" err="1" smtClean="0"/>
              <a:t>tabella</a:t>
            </a:r>
            <a:r>
              <a:rPr lang="en-US" sz="1600" dirty="0" smtClean="0"/>
              <a:t> di Azure </a:t>
            </a:r>
            <a:r>
              <a:rPr lang="en-US" sz="1600" dirty="0"/>
              <a:t>SQL </a:t>
            </a:r>
            <a:r>
              <a:rPr lang="en-US" sz="1600" dirty="0" smtClean="0"/>
              <a:t>Database</a:t>
            </a:r>
            <a:endParaRPr lang="en-US" sz="1600" dirty="0"/>
          </a:p>
          <a:p>
            <a:pPr lvl="2"/>
            <a:r>
              <a:rPr lang="en-US" sz="1600" dirty="0" err="1" smtClean="0"/>
              <a:t>Ideale</a:t>
            </a:r>
            <a:r>
              <a:rPr lang="en-US" sz="1600" dirty="0" smtClean="0"/>
              <a:t> </a:t>
            </a:r>
            <a:r>
              <a:rPr lang="en-US" sz="1600" dirty="0" err="1" smtClean="0"/>
              <a:t>nel</a:t>
            </a:r>
            <a:r>
              <a:rPr lang="en-US" sz="1600" dirty="0" smtClean="0"/>
              <a:t> </a:t>
            </a:r>
            <a:r>
              <a:rPr lang="en-US" sz="1600" dirty="0" err="1" smtClean="0"/>
              <a:t>caso</a:t>
            </a:r>
            <a:r>
              <a:rPr lang="en-US" sz="1600" dirty="0" smtClean="0"/>
              <a:t> di un </a:t>
            </a:r>
            <a:r>
              <a:rPr lang="en-US" sz="1600" dirty="0" err="1" smtClean="0"/>
              <a:t>approccio</a:t>
            </a:r>
            <a:r>
              <a:rPr lang="en-US" sz="1600" dirty="0" smtClean="0"/>
              <a:t> </a:t>
            </a:r>
            <a:r>
              <a:rPr lang="en-US" sz="1600" dirty="0" err="1" smtClean="0"/>
              <a:t>tradizionale</a:t>
            </a:r>
            <a:r>
              <a:rPr lang="en-US" sz="1600" dirty="0" smtClean="0"/>
              <a:t> a </a:t>
            </a:r>
            <a:r>
              <a:rPr lang="en-US" sz="1600" dirty="0"/>
              <a:t>reporting </a:t>
            </a:r>
            <a:r>
              <a:rPr lang="en-US" sz="1600" dirty="0" smtClean="0"/>
              <a:t>e </a:t>
            </a:r>
            <a:r>
              <a:rPr lang="en-US" sz="1600" dirty="0" err="1" smtClean="0"/>
              <a:t>analisi</a:t>
            </a:r>
            <a:endParaRPr lang="en-US" sz="1600" dirty="0"/>
          </a:p>
          <a:p>
            <a:pPr lvl="1"/>
            <a:r>
              <a:rPr lang="en-US" sz="1600" dirty="0"/>
              <a:t>Event hub: </a:t>
            </a:r>
            <a:r>
              <a:rPr lang="en-US" sz="1600" dirty="0" err="1" smtClean="0"/>
              <a:t>invia</a:t>
            </a:r>
            <a:r>
              <a:rPr lang="en-US" sz="1600" dirty="0" smtClean="0"/>
              <a:t> </a:t>
            </a:r>
            <a:r>
              <a:rPr lang="en-US" sz="1600" dirty="0" err="1" smtClean="0"/>
              <a:t>dati</a:t>
            </a:r>
            <a:r>
              <a:rPr lang="en-US" sz="1600" dirty="0" smtClean="0"/>
              <a:t> a un </a:t>
            </a:r>
            <a:r>
              <a:rPr lang="en-US" sz="1600" dirty="0"/>
              <a:t>event hub</a:t>
            </a:r>
          </a:p>
          <a:p>
            <a:pPr lvl="2"/>
            <a:r>
              <a:rPr lang="en-US" sz="1600" dirty="0" err="1" smtClean="0"/>
              <a:t>Ideale</a:t>
            </a:r>
            <a:r>
              <a:rPr lang="en-US" sz="1600" dirty="0" smtClean="0"/>
              <a:t> per </a:t>
            </a:r>
            <a:r>
              <a:rPr lang="en-US" sz="1600" dirty="0" err="1" smtClean="0"/>
              <a:t>generare</a:t>
            </a:r>
            <a:r>
              <a:rPr lang="en-US" sz="1600" dirty="0" smtClean="0"/>
              <a:t> </a:t>
            </a:r>
            <a:r>
              <a:rPr lang="en-US" sz="1600" dirty="0" err="1" smtClean="0"/>
              <a:t>allarmi</a:t>
            </a:r>
            <a:r>
              <a:rPr lang="en-US" sz="1600" dirty="0" smtClean="0"/>
              <a:t> e/o </a:t>
            </a:r>
            <a:r>
              <a:rPr lang="en-US" sz="1600" dirty="0" err="1" smtClean="0"/>
              <a:t>notifiche</a:t>
            </a:r>
            <a:endParaRPr lang="en-US" sz="1600" dirty="0"/>
          </a:p>
          <a:p>
            <a:pPr lvl="1"/>
            <a:r>
              <a:rPr lang="en-US" sz="1600" dirty="0"/>
              <a:t>Service Bus Queue: </a:t>
            </a:r>
            <a:r>
              <a:rPr lang="en-US" sz="1600" dirty="0" err="1" smtClean="0"/>
              <a:t>invia</a:t>
            </a:r>
            <a:r>
              <a:rPr lang="en-US" sz="1600" dirty="0" smtClean="0"/>
              <a:t> I </a:t>
            </a:r>
            <a:r>
              <a:rPr lang="en-US" sz="1600" dirty="0" err="1" smtClean="0"/>
              <a:t>dati</a:t>
            </a:r>
            <a:r>
              <a:rPr lang="en-US" sz="1600" dirty="0" smtClean="0"/>
              <a:t> ad </a:t>
            </a:r>
            <a:r>
              <a:rPr lang="en-US" sz="1600" dirty="0" err="1" smtClean="0"/>
              <a:t>una</a:t>
            </a:r>
            <a:r>
              <a:rPr lang="en-US" sz="1600" dirty="0" smtClean="0"/>
              <a:t> coda</a:t>
            </a:r>
            <a:endParaRPr lang="en-US" sz="1600" dirty="0"/>
          </a:p>
          <a:p>
            <a:pPr lvl="1"/>
            <a:r>
              <a:rPr lang="en-US" sz="1600" dirty="0"/>
              <a:t>	Ideal </a:t>
            </a:r>
            <a:r>
              <a:rPr lang="en-US" sz="1600" dirty="0" smtClean="0"/>
              <a:t>per </a:t>
            </a:r>
            <a:r>
              <a:rPr lang="en-US" sz="1600" dirty="0" err="1" smtClean="0"/>
              <a:t>sequenzializzare</a:t>
            </a:r>
            <a:r>
              <a:rPr lang="en-US" sz="1600" dirty="0" smtClean="0"/>
              <a:t> </a:t>
            </a:r>
            <a:r>
              <a:rPr lang="en-US" sz="1600" dirty="0" err="1" smtClean="0"/>
              <a:t>gli</a:t>
            </a:r>
            <a:r>
              <a:rPr lang="en-US" sz="1600" dirty="0" smtClean="0"/>
              <a:t> </a:t>
            </a:r>
            <a:r>
              <a:rPr lang="en-US" sz="1600" dirty="0" err="1" smtClean="0"/>
              <a:t>eventi</a:t>
            </a:r>
            <a:r>
              <a:rPr lang="en-US" sz="1600" dirty="0" smtClean="0"/>
              <a:t> </a:t>
            </a:r>
            <a:r>
              <a:rPr lang="en-US" sz="1600" dirty="0" err="1" smtClean="0"/>
              <a:t>più</a:t>
            </a:r>
            <a:r>
              <a:rPr lang="en-US" sz="1600" dirty="0" smtClean="0"/>
              <a:t> </a:t>
            </a:r>
            <a:r>
              <a:rPr lang="en-US" sz="1600" dirty="0" err="1" smtClean="0"/>
              <a:t>importanti</a:t>
            </a:r>
            <a:endParaRPr lang="en-US" sz="1600" dirty="0"/>
          </a:p>
          <a:p>
            <a:pPr lvl="1"/>
            <a:r>
              <a:rPr lang="en-US" sz="1600" dirty="0"/>
              <a:t>Service Bus Topics: </a:t>
            </a:r>
            <a:r>
              <a:rPr lang="en-US" sz="1600" dirty="0" err="1" smtClean="0"/>
              <a:t>invia</a:t>
            </a:r>
            <a:r>
              <a:rPr lang="en-US" sz="1600" dirty="0" smtClean="0"/>
              <a:t> </a:t>
            </a:r>
            <a:r>
              <a:rPr lang="en-US" sz="1600" dirty="0" err="1" smtClean="0"/>
              <a:t>dati</a:t>
            </a:r>
            <a:r>
              <a:rPr lang="en-US" sz="1600" dirty="0" smtClean="0"/>
              <a:t> </a:t>
            </a:r>
            <a:r>
              <a:rPr lang="en-US" sz="1600" dirty="0" err="1" smtClean="0"/>
              <a:t>ai</a:t>
            </a:r>
            <a:r>
              <a:rPr lang="en-US" sz="1600" dirty="0" smtClean="0"/>
              <a:t> </a:t>
            </a:r>
            <a:r>
              <a:rPr lang="en-US" sz="1600" dirty="0" err="1" smtClean="0"/>
              <a:t>sottoscrittori</a:t>
            </a:r>
            <a:endParaRPr lang="en-US" sz="1600" dirty="0"/>
          </a:p>
          <a:p>
            <a:pPr lvl="1"/>
            <a:r>
              <a:rPr lang="en-US" sz="1600" dirty="0"/>
              <a:t>	Ideal </a:t>
            </a:r>
            <a:r>
              <a:rPr lang="en-US" sz="1600" dirty="0" smtClean="0"/>
              <a:t>per </a:t>
            </a:r>
            <a:r>
              <a:rPr lang="en-US" sz="1600" dirty="0" err="1" smtClean="0"/>
              <a:t>mandare</a:t>
            </a:r>
            <a:r>
              <a:rPr lang="en-US" sz="1600" dirty="0" smtClean="0"/>
              <a:t> </a:t>
            </a:r>
            <a:r>
              <a:rPr lang="en-US" sz="1600" dirty="0" err="1" smtClean="0"/>
              <a:t>dati</a:t>
            </a:r>
            <a:r>
              <a:rPr lang="en-US" sz="1600" dirty="0" smtClean="0"/>
              <a:t> a </a:t>
            </a:r>
            <a:r>
              <a:rPr lang="en-US" sz="1600" dirty="0" err="1" smtClean="0"/>
              <a:t>più</a:t>
            </a:r>
            <a:r>
              <a:rPr lang="en-US" sz="1600" dirty="0" smtClean="0"/>
              <a:t> </a:t>
            </a:r>
            <a:r>
              <a:rPr lang="en-US" sz="1600" dirty="0" err="1" smtClean="0"/>
              <a:t>utenti</a:t>
            </a:r>
            <a:endParaRPr lang="en-US" sz="1600" dirty="0"/>
          </a:p>
          <a:p>
            <a:pPr lvl="1"/>
            <a:r>
              <a:rPr lang="en-US" sz="1600" dirty="0"/>
              <a:t>PowerBI.com:</a:t>
            </a:r>
          </a:p>
          <a:p>
            <a:pPr lvl="2"/>
            <a:r>
              <a:rPr lang="en-US" sz="1600" dirty="0" err="1" smtClean="0"/>
              <a:t>Ideale</a:t>
            </a:r>
            <a:r>
              <a:rPr lang="en-US" sz="1600" dirty="0" smtClean="0"/>
              <a:t> per real </a:t>
            </a:r>
            <a:r>
              <a:rPr lang="en-US" sz="1600" dirty="0"/>
              <a:t>time </a:t>
            </a:r>
            <a:r>
              <a:rPr lang="en-US" sz="1600" dirty="0" smtClean="0"/>
              <a:t>reporting</a:t>
            </a:r>
            <a:endParaRPr lang="en-US" sz="1600" dirty="0"/>
          </a:p>
          <a:p>
            <a:pPr marL="342731" indent="-342731">
              <a:spcAft>
                <a:spcPts val="1600"/>
              </a:spcAft>
              <a:buFont typeface="Arial" panose="020B0604020202020204" pitchFamily="34" charset="0"/>
              <a:buChar char="•"/>
            </a:pPr>
            <a:endParaRPr lang="en-US" b="1" spc="-70" dirty="0" smtClean="0">
              <a:solidFill>
                <a:schemeClr val="tx2"/>
              </a:solidFill>
              <a:latin typeface="Segoe UI Light" panose="020B0502040204020203" pitchFamily="34" charset="0"/>
            </a:endParaRP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170" y="1811203"/>
            <a:ext cx="5271484" cy="4629939"/>
          </a:xfrm>
          <a:prstGeom prst="rect">
            <a:avLst/>
          </a:prstGeom>
          <a:ln>
            <a:solidFill>
              <a:schemeClr val="tx1"/>
            </a:solidFill>
          </a:ln>
        </p:spPr>
      </p:pic>
    </p:spTree>
    <p:extLst>
      <p:ext uri="{BB962C8B-B14F-4D97-AF65-F5344CB8AC3E}">
        <p14:creationId xmlns:p14="http://schemas.microsoft.com/office/powerpoint/2010/main" val="1004161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err="1" smtClean="0"/>
              <a:t>preparazione</a:t>
            </a:r>
            <a:endParaRPr lang="en-US" dirty="0"/>
          </a:p>
        </p:txBody>
      </p:sp>
      <p:sp>
        <p:nvSpPr>
          <p:cNvPr id="6" name="Text Placeholder 5"/>
          <p:cNvSpPr>
            <a:spLocks noGrp="1"/>
          </p:cNvSpPr>
          <p:nvPr>
            <p:ph type="body" sz="quarter" idx="10"/>
          </p:nvPr>
        </p:nvSpPr>
        <p:spPr/>
        <p:txBody>
          <a:bodyPr/>
          <a:lstStyle/>
          <a:p>
            <a:r>
              <a:rPr lang="en-US" smtClean="0"/>
              <a:t>demo</a:t>
            </a:r>
            <a:endParaRPr lang="en-US"/>
          </a:p>
        </p:txBody>
      </p:sp>
      <p:sp>
        <p:nvSpPr>
          <p:cNvPr id="3" name="Slide Number Placeholder 2"/>
          <p:cNvSpPr>
            <a:spLocks noGrp="1"/>
          </p:cNvSpPr>
          <p:nvPr>
            <p:ph type="sldNum" sz="quarter" idx="4294967295"/>
          </p:nvPr>
        </p:nvSpPr>
        <p:spPr>
          <a:xfrm>
            <a:off x="11634788" y="6437313"/>
            <a:ext cx="554037" cy="134937"/>
          </a:xfrm>
          <a:prstGeom prst="rect">
            <a:avLst/>
          </a:prstGeom>
        </p:spPr>
        <p:txBody>
          <a:bodyPr/>
          <a:lstStyle/>
          <a:p>
            <a:pPr>
              <a:defRPr/>
            </a:pPr>
            <a:fld id="{75FAD755-3BD0-2447-A9DF-109DAABEFD99}" type="slidenum">
              <a:rPr lang="en-US" smtClean="0"/>
              <a:pPr>
                <a:defRPr/>
              </a:pPr>
              <a:t>26</a:t>
            </a:fld>
            <a:endParaRPr lang="en-US" dirty="0"/>
          </a:p>
        </p:txBody>
      </p:sp>
    </p:spTree>
    <p:extLst>
      <p:ext uri="{BB962C8B-B14F-4D97-AF65-F5344CB8AC3E}">
        <p14:creationId xmlns:p14="http://schemas.microsoft.com/office/powerpoint/2010/main" val="38693428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Stream </a:t>
            </a:r>
            <a:r>
              <a:rPr lang="en-US" dirty="0"/>
              <a:t>Analytics Query </a:t>
            </a:r>
            <a:r>
              <a:rPr lang="en-US" dirty="0" smtClean="0"/>
              <a:t>Language (SAQL)</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6187227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txBox="1">
            <a:spLocks noGrp="1"/>
          </p:cNvSpPr>
          <p:nvPr>
            <p:ph type="body" sz="quarter" idx="10"/>
          </p:nvPr>
        </p:nvSpPr>
        <p:spPr>
          <a:xfrm>
            <a:off x="558176" y="1274099"/>
            <a:ext cx="3221076" cy="3915891"/>
          </a:xfrm>
          <a:prstGeom prst="rect">
            <a:avLst/>
          </a:prstGeom>
          <a:noFill/>
        </p:spPr>
        <p:txBody>
          <a:bodyPr vert="horz" wrap="square" lIns="0" tIns="0" rIns="0" bIns="0" rtlCol="0">
            <a:spAutoFit/>
          </a:bodyPr>
          <a:lstStyle/>
          <a:p>
            <a:pPr defTabSz="914038"/>
            <a:r>
              <a:rPr lang="en-US" sz="2399" b="1" spc="-71" dirty="0">
                <a:gradFill>
                  <a:gsLst>
                    <a:gs pos="2917">
                      <a:schemeClr val="tx1"/>
                    </a:gs>
                    <a:gs pos="30000">
                      <a:schemeClr val="tx1"/>
                    </a:gs>
                  </a:gsLst>
                  <a:lin ang="5400000" scaled="0"/>
                </a:gradFill>
                <a:latin typeface="+mn-lt"/>
              </a:rPr>
              <a:t>DML</a:t>
            </a:r>
          </a:p>
          <a:p>
            <a:pPr marL="285589" indent="-285589" defTabSz="914038"/>
            <a:r>
              <a:rPr lang="en-US" sz="1764" dirty="0">
                <a:solidFill>
                  <a:schemeClr val="tx1"/>
                </a:solidFill>
                <a:latin typeface="Consolas"/>
                <a:cs typeface="+mn-cs"/>
              </a:rPr>
              <a:t>SELECT</a:t>
            </a:r>
          </a:p>
          <a:p>
            <a:pPr marL="285589" indent="-285589" defTabSz="914038"/>
            <a:r>
              <a:rPr lang="en-US" sz="1764" dirty="0">
                <a:solidFill>
                  <a:schemeClr val="tx1"/>
                </a:solidFill>
                <a:latin typeface="Consolas"/>
                <a:cs typeface="+mn-cs"/>
              </a:rPr>
              <a:t>FROM</a:t>
            </a:r>
          </a:p>
          <a:p>
            <a:pPr marL="285589" indent="-285589" defTabSz="914038"/>
            <a:r>
              <a:rPr lang="en-US" sz="1764" dirty="0">
                <a:solidFill>
                  <a:schemeClr val="tx1"/>
                </a:solidFill>
                <a:latin typeface="Consolas"/>
                <a:cs typeface="+mn-cs"/>
              </a:rPr>
              <a:t>WHERE</a:t>
            </a:r>
          </a:p>
          <a:p>
            <a:pPr marL="285589" indent="-285589" defTabSz="914038"/>
            <a:r>
              <a:rPr lang="en-US" sz="1764" dirty="0">
                <a:solidFill>
                  <a:schemeClr val="tx1"/>
                </a:solidFill>
                <a:latin typeface="Consolas"/>
                <a:cs typeface="+mn-cs"/>
              </a:rPr>
              <a:t>GROUP BY</a:t>
            </a:r>
          </a:p>
          <a:p>
            <a:pPr marL="285589" indent="-285589" defTabSz="914038"/>
            <a:r>
              <a:rPr lang="en-US" sz="1764" dirty="0">
                <a:solidFill>
                  <a:schemeClr val="tx1"/>
                </a:solidFill>
                <a:latin typeface="Consolas"/>
                <a:cs typeface="+mn-cs"/>
              </a:rPr>
              <a:t>HAVING</a:t>
            </a:r>
          </a:p>
          <a:p>
            <a:pPr marL="285589" indent="-285589" defTabSz="914038"/>
            <a:r>
              <a:rPr lang="en-US" sz="1764" dirty="0">
                <a:solidFill>
                  <a:schemeClr val="tx1"/>
                </a:solidFill>
                <a:latin typeface="Consolas"/>
                <a:cs typeface="+mn-cs"/>
              </a:rPr>
              <a:t>CASE WHEN THEN ELSE</a:t>
            </a:r>
          </a:p>
          <a:p>
            <a:pPr marL="285589" indent="-285589" defTabSz="914038"/>
            <a:r>
              <a:rPr lang="en-US" sz="1764" dirty="0">
                <a:solidFill>
                  <a:schemeClr val="tx1"/>
                </a:solidFill>
                <a:latin typeface="Consolas"/>
                <a:cs typeface="+mn-cs"/>
              </a:rPr>
              <a:t>INNER/LEFT OUTER JOIN</a:t>
            </a:r>
          </a:p>
          <a:p>
            <a:pPr marL="285589" indent="-285589" defTabSz="914038"/>
            <a:r>
              <a:rPr lang="en-US" sz="1764" dirty="0">
                <a:solidFill>
                  <a:schemeClr val="tx1"/>
                </a:solidFill>
                <a:latin typeface="Consolas"/>
                <a:cs typeface="+mn-cs"/>
              </a:rPr>
              <a:t>UNION</a:t>
            </a:r>
          </a:p>
          <a:p>
            <a:pPr marL="285589" indent="-285589" defTabSz="914038"/>
            <a:r>
              <a:rPr lang="en-US" sz="1764" dirty="0">
                <a:solidFill>
                  <a:schemeClr val="tx1"/>
                </a:solidFill>
                <a:latin typeface="Consolas"/>
                <a:cs typeface="+mn-cs"/>
              </a:rPr>
              <a:t>CROSS/OUTER APPLY</a:t>
            </a:r>
          </a:p>
          <a:p>
            <a:pPr marL="285589" indent="-285589" defTabSz="914038"/>
            <a:r>
              <a:rPr lang="en-US" sz="1764" dirty="0">
                <a:solidFill>
                  <a:schemeClr val="tx1"/>
                </a:solidFill>
                <a:latin typeface="Consolas"/>
                <a:cs typeface="+mn-cs"/>
              </a:rPr>
              <a:t>CAST</a:t>
            </a:r>
          </a:p>
          <a:p>
            <a:pPr marL="285589" indent="-285589" defTabSz="914038"/>
            <a:r>
              <a:rPr lang="en-US" sz="1764" dirty="0">
                <a:solidFill>
                  <a:schemeClr val="tx1"/>
                </a:solidFill>
                <a:latin typeface="Consolas"/>
                <a:cs typeface="+mn-cs"/>
              </a:rPr>
              <a:t>INTO</a:t>
            </a:r>
          </a:p>
          <a:p>
            <a:pPr marL="285589" indent="-285589" defTabSz="914038"/>
            <a:r>
              <a:rPr lang="en-US" sz="1764" dirty="0">
                <a:solidFill>
                  <a:schemeClr val="tx1"/>
                </a:solidFill>
                <a:latin typeface="Consolas"/>
                <a:cs typeface="+mn-cs"/>
              </a:rPr>
              <a:t>ORDER BY ASC, DSC</a:t>
            </a:r>
          </a:p>
        </p:txBody>
      </p:sp>
      <p:sp>
        <p:nvSpPr>
          <p:cNvPr id="3" name="Title 2"/>
          <p:cNvSpPr>
            <a:spLocks noGrp="1"/>
          </p:cNvSpPr>
          <p:nvPr>
            <p:ph type="title"/>
          </p:nvPr>
        </p:nvSpPr>
        <p:spPr>
          <a:xfrm>
            <a:off x="547477" y="290774"/>
            <a:ext cx="11652805" cy="899303"/>
          </a:xfrm>
        </p:spPr>
        <p:txBody>
          <a:bodyPr/>
          <a:lstStyle/>
          <a:p>
            <a:r>
              <a:rPr lang="en-US" dirty="0" smtClean="0"/>
              <a:t>SAQL – Language &amp; Library</a:t>
            </a:r>
            <a:endParaRPr lang="en-US" dirty="0"/>
          </a:p>
        </p:txBody>
      </p:sp>
      <p:sp>
        <p:nvSpPr>
          <p:cNvPr id="5" name="TextBox 4"/>
          <p:cNvSpPr txBox="1"/>
          <p:nvPr/>
        </p:nvSpPr>
        <p:spPr>
          <a:xfrm>
            <a:off x="558175" y="5421678"/>
            <a:ext cx="2495876" cy="1265218"/>
          </a:xfrm>
          <a:prstGeom prst="rect">
            <a:avLst/>
          </a:prstGeom>
          <a:noFill/>
        </p:spPr>
        <p:txBody>
          <a:bodyPr wrap="none" lIns="0" tIns="0" rIns="0" bIns="0" rtlCol="0">
            <a:spAutoFit/>
          </a:bodyPr>
          <a:lstStyle/>
          <a:p>
            <a:r>
              <a:rPr lang="en-US" sz="2399" b="1" spc="-71" dirty="0">
                <a:gradFill>
                  <a:gsLst>
                    <a:gs pos="2917">
                      <a:srgbClr val="404040"/>
                    </a:gs>
                    <a:gs pos="30000">
                      <a:srgbClr val="404040"/>
                    </a:gs>
                  </a:gsLst>
                  <a:lin ang="5400000" scaled="0"/>
                </a:gradFill>
              </a:rPr>
              <a:t>Scaling Extensions</a:t>
            </a:r>
          </a:p>
          <a:p>
            <a:pPr marL="285589" indent="-285589" defTabSz="914038">
              <a:lnSpc>
                <a:spcPct val="90000"/>
              </a:lnSpc>
              <a:spcBef>
                <a:spcPct val="20000"/>
              </a:spcBef>
              <a:buClr>
                <a:srgbClr val="00DCFF"/>
              </a:buClr>
              <a:buSzPct val="90000"/>
            </a:pPr>
            <a:r>
              <a:rPr lang="en-US" sz="1764" dirty="0">
                <a:latin typeface="Consolas"/>
              </a:rPr>
              <a:t>WITH</a:t>
            </a:r>
          </a:p>
          <a:p>
            <a:pPr marL="285589" indent="-285589" defTabSz="914038">
              <a:lnSpc>
                <a:spcPct val="90000"/>
              </a:lnSpc>
              <a:spcBef>
                <a:spcPct val="20000"/>
              </a:spcBef>
              <a:buClr>
                <a:srgbClr val="00DCFF"/>
              </a:buClr>
              <a:buSzPct val="90000"/>
            </a:pPr>
            <a:r>
              <a:rPr lang="en-US" sz="1764" dirty="0">
                <a:latin typeface="Consolas"/>
              </a:rPr>
              <a:t>PARTITION BY</a:t>
            </a:r>
          </a:p>
          <a:p>
            <a:pPr marL="285589" indent="-285589" defTabSz="914038">
              <a:lnSpc>
                <a:spcPct val="90000"/>
              </a:lnSpc>
              <a:spcBef>
                <a:spcPct val="20000"/>
              </a:spcBef>
              <a:buClr>
                <a:srgbClr val="00DCFF"/>
              </a:buClr>
              <a:buSzPct val="90000"/>
            </a:pPr>
            <a:r>
              <a:rPr lang="en-US" sz="1764" dirty="0">
                <a:latin typeface="Consolas"/>
              </a:rPr>
              <a:t>OVER</a:t>
            </a:r>
          </a:p>
        </p:txBody>
      </p:sp>
      <p:sp>
        <p:nvSpPr>
          <p:cNvPr id="6" name="TextBox 5"/>
          <p:cNvSpPr txBox="1"/>
          <p:nvPr/>
        </p:nvSpPr>
        <p:spPr>
          <a:xfrm>
            <a:off x="4046047" y="1280976"/>
            <a:ext cx="3378489" cy="2758576"/>
          </a:xfrm>
          <a:prstGeom prst="rect">
            <a:avLst/>
          </a:prstGeom>
          <a:noFill/>
        </p:spPr>
        <p:txBody>
          <a:bodyPr wrap="none" lIns="0" tIns="0" rIns="0" bIns="0" rtlCol="0">
            <a:spAutoFit/>
          </a:bodyPr>
          <a:lstStyle/>
          <a:p>
            <a:r>
              <a:rPr lang="en-US" sz="2399" b="1" spc="-71" dirty="0">
                <a:gradFill>
                  <a:gsLst>
                    <a:gs pos="2917">
                      <a:srgbClr val="404040"/>
                    </a:gs>
                    <a:gs pos="30000">
                      <a:srgbClr val="404040"/>
                    </a:gs>
                  </a:gsLst>
                  <a:lin ang="5400000" scaled="0"/>
                </a:gradFill>
              </a:rPr>
              <a:t>Date and Time Functions</a:t>
            </a:r>
          </a:p>
          <a:p>
            <a:pPr defTabSz="914038">
              <a:lnSpc>
                <a:spcPct val="90000"/>
              </a:lnSpc>
              <a:spcBef>
                <a:spcPct val="20000"/>
              </a:spcBef>
              <a:buClr>
                <a:srgbClr val="00DCFF"/>
              </a:buClr>
              <a:buSzPct val="90000"/>
            </a:pPr>
            <a:r>
              <a:rPr lang="en-US" sz="1764" dirty="0" err="1">
                <a:latin typeface="Consolas"/>
              </a:rPr>
              <a:t>DateName</a:t>
            </a:r>
            <a:endParaRPr lang="en-US" sz="1764" dirty="0">
              <a:latin typeface="Consolas"/>
            </a:endParaRPr>
          </a:p>
          <a:p>
            <a:pPr defTabSz="914038">
              <a:lnSpc>
                <a:spcPct val="90000"/>
              </a:lnSpc>
              <a:spcBef>
                <a:spcPct val="20000"/>
              </a:spcBef>
              <a:buClr>
                <a:srgbClr val="00DCFF"/>
              </a:buClr>
              <a:buSzPct val="90000"/>
            </a:pPr>
            <a:r>
              <a:rPr lang="en-US" sz="1764" dirty="0" err="1">
                <a:latin typeface="Consolas"/>
              </a:rPr>
              <a:t>DatePart</a:t>
            </a:r>
            <a:endParaRPr lang="en-US" sz="1764" dirty="0">
              <a:latin typeface="Consolas"/>
            </a:endParaRPr>
          </a:p>
          <a:p>
            <a:pPr defTabSz="914038">
              <a:lnSpc>
                <a:spcPct val="90000"/>
              </a:lnSpc>
              <a:spcBef>
                <a:spcPct val="20000"/>
              </a:spcBef>
              <a:buClr>
                <a:srgbClr val="00DCFF"/>
              </a:buClr>
              <a:buSzPct val="90000"/>
            </a:pPr>
            <a:r>
              <a:rPr lang="en-US" sz="1764" dirty="0">
                <a:latin typeface="Consolas"/>
              </a:rPr>
              <a:t>Day</a:t>
            </a:r>
          </a:p>
          <a:p>
            <a:pPr defTabSz="914038">
              <a:lnSpc>
                <a:spcPct val="90000"/>
              </a:lnSpc>
              <a:spcBef>
                <a:spcPct val="20000"/>
              </a:spcBef>
              <a:buClr>
                <a:srgbClr val="00DCFF"/>
              </a:buClr>
              <a:buSzPct val="90000"/>
            </a:pPr>
            <a:r>
              <a:rPr lang="en-US" sz="1764" dirty="0">
                <a:latin typeface="Consolas"/>
              </a:rPr>
              <a:t>Month</a:t>
            </a:r>
          </a:p>
          <a:p>
            <a:pPr defTabSz="914038">
              <a:lnSpc>
                <a:spcPct val="90000"/>
              </a:lnSpc>
              <a:spcBef>
                <a:spcPct val="20000"/>
              </a:spcBef>
              <a:buClr>
                <a:srgbClr val="00DCFF"/>
              </a:buClr>
              <a:buSzPct val="90000"/>
            </a:pPr>
            <a:r>
              <a:rPr lang="en-US" sz="1764" dirty="0">
                <a:latin typeface="Consolas"/>
              </a:rPr>
              <a:t>Year</a:t>
            </a:r>
          </a:p>
          <a:p>
            <a:pPr defTabSz="914038">
              <a:lnSpc>
                <a:spcPct val="90000"/>
              </a:lnSpc>
              <a:spcBef>
                <a:spcPct val="20000"/>
              </a:spcBef>
              <a:buClr>
                <a:srgbClr val="00DCFF"/>
              </a:buClr>
              <a:buSzPct val="90000"/>
            </a:pPr>
            <a:r>
              <a:rPr lang="en-US" sz="1764" dirty="0" err="1">
                <a:latin typeface="Consolas"/>
              </a:rPr>
              <a:t>DateTimeFromParts</a:t>
            </a:r>
            <a:endParaRPr lang="en-US" sz="1764" dirty="0">
              <a:latin typeface="Consolas"/>
            </a:endParaRPr>
          </a:p>
          <a:p>
            <a:pPr defTabSz="914038">
              <a:lnSpc>
                <a:spcPct val="90000"/>
              </a:lnSpc>
              <a:spcBef>
                <a:spcPct val="20000"/>
              </a:spcBef>
              <a:buClr>
                <a:srgbClr val="00DCFF"/>
              </a:buClr>
              <a:buSzPct val="90000"/>
            </a:pPr>
            <a:r>
              <a:rPr lang="en-US" sz="1764" dirty="0" err="1">
                <a:latin typeface="Consolas"/>
              </a:rPr>
              <a:t>DateDiff</a:t>
            </a:r>
            <a:endParaRPr lang="en-US" sz="1764" dirty="0">
              <a:latin typeface="Consolas"/>
            </a:endParaRPr>
          </a:p>
          <a:p>
            <a:pPr defTabSz="914038">
              <a:lnSpc>
                <a:spcPct val="90000"/>
              </a:lnSpc>
              <a:spcBef>
                <a:spcPct val="20000"/>
              </a:spcBef>
              <a:buClr>
                <a:srgbClr val="00DCFF"/>
              </a:buClr>
              <a:buSzPct val="90000"/>
            </a:pPr>
            <a:r>
              <a:rPr lang="en-US" sz="1764" dirty="0" err="1">
                <a:latin typeface="Consolas"/>
              </a:rPr>
              <a:t>DateAdd</a:t>
            </a:r>
            <a:endParaRPr lang="en-US" sz="1764" dirty="0">
              <a:latin typeface="Consolas"/>
            </a:endParaRPr>
          </a:p>
        </p:txBody>
      </p:sp>
      <p:sp>
        <p:nvSpPr>
          <p:cNvPr id="7" name="TextBox 6"/>
          <p:cNvSpPr txBox="1"/>
          <p:nvPr/>
        </p:nvSpPr>
        <p:spPr>
          <a:xfrm>
            <a:off x="4046047" y="5231786"/>
            <a:ext cx="3110852" cy="1563890"/>
          </a:xfrm>
          <a:prstGeom prst="rect">
            <a:avLst/>
          </a:prstGeom>
          <a:noFill/>
        </p:spPr>
        <p:txBody>
          <a:bodyPr wrap="none" lIns="0" tIns="0" rIns="0" bIns="0" rtlCol="0">
            <a:spAutoFit/>
          </a:bodyPr>
          <a:lstStyle/>
          <a:p>
            <a:r>
              <a:rPr lang="en-US" sz="2399" b="1" spc="-71" dirty="0">
                <a:gradFill>
                  <a:gsLst>
                    <a:gs pos="2917">
                      <a:srgbClr val="404040"/>
                    </a:gs>
                    <a:gs pos="30000">
                      <a:srgbClr val="404040"/>
                    </a:gs>
                  </a:gsLst>
                  <a:lin ang="5400000" scaled="0"/>
                </a:gradFill>
              </a:rPr>
              <a:t>Windowing Extensions</a:t>
            </a:r>
          </a:p>
          <a:p>
            <a:pPr defTabSz="914038">
              <a:lnSpc>
                <a:spcPct val="90000"/>
              </a:lnSpc>
              <a:spcBef>
                <a:spcPct val="20000"/>
              </a:spcBef>
              <a:buClr>
                <a:srgbClr val="00DCFF"/>
              </a:buClr>
              <a:buSzPct val="90000"/>
            </a:pPr>
            <a:r>
              <a:rPr lang="en-US" sz="1764" dirty="0" err="1">
                <a:latin typeface="Consolas"/>
              </a:rPr>
              <a:t>TumblingWindow</a:t>
            </a:r>
            <a:endParaRPr lang="en-US" sz="1764" dirty="0">
              <a:latin typeface="Consolas"/>
            </a:endParaRPr>
          </a:p>
          <a:p>
            <a:pPr defTabSz="914038">
              <a:lnSpc>
                <a:spcPct val="90000"/>
              </a:lnSpc>
              <a:spcBef>
                <a:spcPct val="20000"/>
              </a:spcBef>
              <a:buClr>
                <a:srgbClr val="00DCFF"/>
              </a:buClr>
              <a:buSzPct val="90000"/>
            </a:pPr>
            <a:r>
              <a:rPr lang="en-US" sz="1764" dirty="0" err="1">
                <a:latin typeface="Consolas"/>
              </a:rPr>
              <a:t>HoppingWindow</a:t>
            </a:r>
            <a:endParaRPr lang="en-US" sz="1764" dirty="0">
              <a:latin typeface="Consolas"/>
            </a:endParaRPr>
          </a:p>
          <a:p>
            <a:pPr defTabSz="914038">
              <a:lnSpc>
                <a:spcPct val="90000"/>
              </a:lnSpc>
              <a:spcBef>
                <a:spcPct val="20000"/>
              </a:spcBef>
              <a:buClr>
                <a:srgbClr val="00DCFF"/>
              </a:buClr>
              <a:buSzPct val="90000"/>
            </a:pPr>
            <a:r>
              <a:rPr lang="en-US" sz="1764" dirty="0" err="1">
                <a:latin typeface="Consolas"/>
              </a:rPr>
              <a:t>SlidingWindow</a:t>
            </a:r>
            <a:endParaRPr lang="en-US" sz="1764" dirty="0">
              <a:latin typeface="Consolas"/>
            </a:endParaRPr>
          </a:p>
          <a:p>
            <a:pPr defTabSz="914038">
              <a:lnSpc>
                <a:spcPct val="90000"/>
              </a:lnSpc>
              <a:spcBef>
                <a:spcPct val="20000"/>
              </a:spcBef>
              <a:buClr>
                <a:srgbClr val="00DCFF"/>
              </a:buClr>
              <a:buSzPct val="90000"/>
            </a:pPr>
            <a:r>
              <a:rPr lang="en-US" sz="1764" dirty="0">
                <a:latin typeface="Consolas"/>
              </a:rPr>
              <a:t>Duration</a:t>
            </a:r>
          </a:p>
        </p:txBody>
      </p:sp>
      <p:sp>
        <p:nvSpPr>
          <p:cNvPr id="8" name="TextBox 7"/>
          <p:cNvSpPr txBox="1"/>
          <p:nvPr/>
        </p:nvSpPr>
        <p:spPr>
          <a:xfrm>
            <a:off x="8431189" y="1282864"/>
            <a:ext cx="2835007" cy="3057247"/>
          </a:xfrm>
          <a:prstGeom prst="rect">
            <a:avLst/>
          </a:prstGeom>
          <a:noFill/>
        </p:spPr>
        <p:txBody>
          <a:bodyPr wrap="none" lIns="0" tIns="0" rIns="0" bIns="0" rtlCol="0">
            <a:spAutoFit/>
          </a:bodyPr>
          <a:lstStyle/>
          <a:p>
            <a:r>
              <a:rPr lang="en-US" sz="2399" b="1" spc="-71" dirty="0">
                <a:gradFill>
                  <a:gsLst>
                    <a:gs pos="2917">
                      <a:srgbClr val="404040"/>
                    </a:gs>
                    <a:gs pos="30000">
                      <a:srgbClr val="404040"/>
                    </a:gs>
                  </a:gsLst>
                  <a:lin ang="5400000" scaled="0"/>
                </a:gradFill>
              </a:rPr>
              <a:t>Aggregate Functions</a:t>
            </a:r>
          </a:p>
          <a:p>
            <a:pPr defTabSz="914038">
              <a:lnSpc>
                <a:spcPct val="90000"/>
              </a:lnSpc>
              <a:spcBef>
                <a:spcPct val="20000"/>
              </a:spcBef>
              <a:buClr>
                <a:srgbClr val="00DCFF"/>
              </a:buClr>
              <a:buSzPct val="90000"/>
            </a:pPr>
            <a:r>
              <a:rPr lang="en-US" sz="1764" dirty="0">
                <a:latin typeface="Consolas"/>
              </a:rPr>
              <a:t>Sum</a:t>
            </a:r>
          </a:p>
          <a:p>
            <a:pPr defTabSz="914038">
              <a:lnSpc>
                <a:spcPct val="90000"/>
              </a:lnSpc>
              <a:spcBef>
                <a:spcPct val="20000"/>
              </a:spcBef>
              <a:buClr>
                <a:srgbClr val="00DCFF"/>
              </a:buClr>
              <a:buSzPct val="90000"/>
            </a:pPr>
            <a:r>
              <a:rPr lang="en-US" sz="1764" dirty="0">
                <a:latin typeface="Consolas"/>
              </a:rPr>
              <a:t>Count</a:t>
            </a:r>
          </a:p>
          <a:p>
            <a:pPr defTabSz="914038">
              <a:lnSpc>
                <a:spcPct val="90000"/>
              </a:lnSpc>
              <a:spcBef>
                <a:spcPct val="20000"/>
              </a:spcBef>
              <a:buClr>
                <a:srgbClr val="00DCFF"/>
              </a:buClr>
              <a:buSzPct val="90000"/>
            </a:pPr>
            <a:r>
              <a:rPr lang="en-US" sz="1764" dirty="0" err="1">
                <a:latin typeface="Consolas"/>
              </a:rPr>
              <a:t>Avg</a:t>
            </a:r>
            <a:endParaRPr lang="en-US" sz="1764" dirty="0">
              <a:latin typeface="Consolas"/>
            </a:endParaRPr>
          </a:p>
          <a:p>
            <a:pPr defTabSz="914038">
              <a:lnSpc>
                <a:spcPct val="90000"/>
              </a:lnSpc>
              <a:spcBef>
                <a:spcPct val="20000"/>
              </a:spcBef>
              <a:buClr>
                <a:srgbClr val="00DCFF"/>
              </a:buClr>
              <a:buSzPct val="90000"/>
            </a:pPr>
            <a:r>
              <a:rPr lang="en-US" sz="1764" dirty="0">
                <a:latin typeface="Consolas"/>
              </a:rPr>
              <a:t>Min</a:t>
            </a:r>
          </a:p>
          <a:p>
            <a:pPr defTabSz="914038">
              <a:lnSpc>
                <a:spcPct val="90000"/>
              </a:lnSpc>
              <a:spcBef>
                <a:spcPct val="20000"/>
              </a:spcBef>
              <a:buClr>
                <a:srgbClr val="00DCFF"/>
              </a:buClr>
              <a:buSzPct val="90000"/>
            </a:pPr>
            <a:r>
              <a:rPr lang="en-US" sz="1764" dirty="0">
                <a:latin typeface="Consolas"/>
              </a:rPr>
              <a:t>Max</a:t>
            </a:r>
          </a:p>
          <a:p>
            <a:pPr defTabSz="914038">
              <a:lnSpc>
                <a:spcPct val="90000"/>
              </a:lnSpc>
              <a:spcBef>
                <a:spcPct val="20000"/>
              </a:spcBef>
              <a:buClr>
                <a:srgbClr val="00DCFF"/>
              </a:buClr>
              <a:buSzPct val="90000"/>
            </a:pPr>
            <a:r>
              <a:rPr lang="en-US" sz="1764" dirty="0" err="1">
                <a:latin typeface="Consolas"/>
              </a:rPr>
              <a:t>StDev</a:t>
            </a:r>
            <a:endParaRPr lang="en-US" sz="1764" dirty="0">
              <a:latin typeface="Consolas"/>
            </a:endParaRPr>
          </a:p>
          <a:p>
            <a:pPr defTabSz="914038">
              <a:lnSpc>
                <a:spcPct val="90000"/>
              </a:lnSpc>
              <a:spcBef>
                <a:spcPct val="20000"/>
              </a:spcBef>
              <a:buClr>
                <a:srgbClr val="00DCFF"/>
              </a:buClr>
              <a:buSzPct val="90000"/>
            </a:pPr>
            <a:r>
              <a:rPr lang="en-US" sz="1764" dirty="0" err="1">
                <a:latin typeface="Consolas"/>
              </a:rPr>
              <a:t>StDevP</a:t>
            </a:r>
            <a:endParaRPr lang="en-US" sz="1764" dirty="0">
              <a:latin typeface="Consolas"/>
            </a:endParaRPr>
          </a:p>
          <a:p>
            <a:pPr defTabSz="914038">
              <a:lnSpc>
                <a:spcPct val="90000"/>
              </a:lnSpc>
              <a:spcBef>
                <a:spcPct val="20000"/>
              </a:spcBef>
              <a:buClr>
                <a:srgbClr val="00DCFF"/>
              </a:buClr>
              <a:buSzPct val="90000"/>
            </a:pPr>
            <a:r>
              <a:rPr lang="en-US" sz="1764" dirty="0" err="1">
                <a:latin typeface="Consolas"/>
              </a:rPr>
              <a:t>Var</a:t>
            </a:r>
            <a:endParaRPr lang="en-US" sz="1764" dirty="0">
              <a:latin typeface="Consolas"/>
            </a:endParaRPr>
          </a:p>
          <a:p>
            <a:pPr defTabSz="914038">
              <a:lnSpc>
                <a:spcPct val="90000"/>
              </a:lnSpc>
              <a:spcBef>
                <a:spcPct val="20000"/>
              </a:spcBef>
              <a:buClr>
                <a:srgbClr val="00DCFF"/>
              </a:buClr>
              <a:buSzPct val="90000"/>
            </a:pPr>
            <a:r>
              <a:rPr lang="en-US" sz="1764" dirty="0" err="1">
                <a:latin typeface="Consolas"/>
              </a:rPr>
              <a:t>VarP</a:t>
            </a:r>
            <a:endParaRPr lang="en-US" sz="1764" dirty="0">
              <a:latin typeface="Consolas"/>
            </a:endParaRPr>
          </a:p>
        </p:txBody>
      </p:sp>
      <p:sp>
        <p:nvSpPr>
          <p:cNvPr id="9" name="TextBox 8"/>
          <p:cNvSpPr txBox="1"/>
          <p:nvPr/>
        </p:nvSpPr>
        <p:spPr>
          <a:xfrm>
            <a:off x="8431189" y="4384119"/>
            <a:ext cx="2209131" cy="1862561"/>
          </a:xfrm>
          <a:prstGeom prst="rect">
            <a:avLst/>
          </a:prstGeom>
          <a:noFill/>
        </p:spPr>
        <p:txBody>
          <a:bodyPr wrap="none" lIns="0" tIns="0" rIns="0" bIns="0" rtlCol="0">
            <a:spAutoFit/>
          </a:bodyPr>
          <a:lstStyle/>
          <a:p>
            <a:r>
              <a:rPr lang="en-US" sz="2399" b="1" spc="-71" dirty="0">
                <a:gradFill>
                  <a:gsLst>
                    <a:gs pos="2917">
                      <a:srgbClr val="404040"/>
                    </a:gs>
                    <a:gs pos="30000">
                      <a:srgbClr val="404040"/>
                    </a:gs>
                  </a:gsLst>
                  <a:lin ang="5400000" scaled="0"/>
                </a:gradFill>
              </a:rPr>
              <a:t>String Functions</a:t>
            </a:r>
          </a:p>
          <a:p>
            <a:pPr defTabSz="914038">
              <a:lnSpc>
                <a:spcPct val="90000"/>
              </a:lnSpc>
              <a:spcBef>
                <a:spcPct val="20000"/>
              </a:spcBef>
              <a:buClr>
                <a:srgbClr val="00DCFF"/>
              </a:buClr>
              <a:buSzPct val="90000"/>
            </a:pPr>
            <a:r>
              <a:rPr lang="en-US" sz="1764" dirty="0">
                <a:latin typeface="Consolas"/>
              </a:rPr>
              <a:t>Len</a:t>
            </a:r>
          </a:p>
          <a:p>
            <a:pPr defTabSz="914038">
              <a:lnSpc>
                <a:spcPct val="90000"/>
              </a:lnSpc>
              <a:spcBef>
                <a:spcPct val="20000"/>
              </a:spcBef>
              <a:buClr>
                <a:srgbClr val="00DCFF"/>
              </a:buClr>
              <a:buSzPct val="90000"/>
            </a:pPr>
            <a:r>
              <a:rPr lang="en-US" sz="1764" dirty="0" err="1">
                <a:latin typeface="Consolas"/>
              </a:rPr>
              <a:t>Concat</a:t>
            </a:r>
            <a:endParaRPr lang="en-US" sz="1764" dirty="0">
              <a:latin typeface="Consolas"/>
            </a:endParaRPr>
          </a:p>
          <a:p>
            <a:pPr defTabSz="914038">
              <a:lnSpc>
                <a:spcPct val="90000"/>
              </a:lnSpc>
              <a:spcBef>
                <a:spcPct val="20000"/>
              </a:spcBef>
              <a:buClr>
                <a:srgbClr val="00DCFF"/>
              </a:buClr>
              <a:buSzPct val="90000"/>
            </a:pPr>
            <a:r>
              <a:rPr lang="en-US" sz="1764" dirty="0" err="1">
                <a:latin typeface="Consolas"/>
              </a:rPr>
              <a:t>CharIndex</a:t>
            </a:r>
            <a:endParaRPr lang="en-US" sz="1764" dirty="0">
              <a:latin typeface="Consolas"/>
            </a:endParaRPr>
          </a:p>
          <a:p>
            <a:pPr defTabSz="914038">
              <a:lnSpc>
                <a:spcPct val="90000"/>
              </a:lnSpc>
              <a:spcBef>
                <a:spcPct val="20000"/>
              </a:spcBef>
              <a:buClr>
                <a:srgbClr val="00DCFF"/>
              </a:buClr>
              <a:buSzPct val="90000"/>
            </a:pPr>
            <a:r>
              <a:rPr lang="en-US" sz="1764" dirty="0">
                <a:latin typeface="Consolas"/>
              </a:rPr>
              <a:t>Substring</a:t>
            </a:r>
          </a:p>
          <a:p>
            <a:pPr defTabSz="914038">
              <a:lnSpc>
                <a:spcPct val="90000"/>
              </a:lnSpc>
              <a:spcBef>
                <a:spcPct val="20000"/>
              </a:spcBef>
              <a:buClr>
                <a:srgbClr val="00DCFF"/>
              </a:buClr>
              <a:buSzPct val="90000"/>
            </a:pPr>
            <a:r>
              <a:rPr lang="en-US" sz="1764" dirty="0" err="1">
                <a:latin typeface="Consolas"/>
              </a:rPr>
              <a:t>PatIndex</a:t>
            </a:r>
            <a:endParaRPr lang="en-US" sz="1764" dirty="0">
              <a:latin typeface="Consolas"/>
            </a:endParaRPr>
          </a:p>
        </p:txBody>
      </p:sp>
      <p:sp>
        <p:nvSpPr>
          <p:cNvPr id="10" name="TextBox 9"/>
          <p:cNvSpPr txBox="1"/>
          <p:nvPr/>
        </p:nvSpPr>
        <p:spPr>
          <a:xfrm>
            <a:off x="4043730" y="4175827"/>
            <a:ext cx="2671437" cy="972446"/>
          </a:xfrm>
          <a:prstGeom prst="rect">
            <a:avLst/>
          </a:prstGeom>
          <a:noFill/>
        </p:spPr>
        <p:txBody>
          <a:bodyPr wrap="none" lIns="0" tIns="0" rIns="0" bIns="0" rtlCol="0">
            <a:spAutoFit/>
          </a:bodyPr>
          <a:lstStyle/>
          <a:p>
            <a:r>
              <a:rPr lang="en-US" sz="2399" b="1" spc="-71" dirty="0">
                <a:gradFill>
                  <a:gsLst>
                    <a:gs pos="2917">
                      <a:srgbClr val="404040"/>
                    </a:gs>
                    <a:gs pos="30000">
                      <a:srgbClr val="404040"/>
                    </a:gs>
                  </a:gsLst>
                  <a:lin ang="5400000" scaled="0"/>
                </a:gradFill>
              </a:rPr>
              <a:t>Temporal Functions</a:t>
            </a:r>
            <a:endParaRPr lang="en-US" sz="1799" spc="-71" dirty="0">
              <a:gradFill>
                <a:gsLst>
                  <a:gs pos="2917">
                    <a:srgbClr val="404040"/>
                  </a:gs>
                  <a:gs pos="30000">
                    <a:srgbClr val="404040"/>
                  </a:gs>
                </a:gsLst>
                <a:lin ang="5400000" scaled="0"/>
              </a:gradFill>
            </a:endParaRPr>
          </a:p>
          <a:p>
            <a:pPr defTabSz="914038">
              <a:lnSpc>
                <a:spcPct val="90000"/>
              </a:lnSpc>
              <a:spcBef>
                <a:spcPct val="20000"/>
              </a:spcBef>
              <a:buClr>
                <a:srgbClr val="00DCFF"/>
              </a:buClr>
              <a:buSzPct val="90000"/>
            </a:pPr>
            <a:r>
              <a:rPr lang="en-US" sz="1764" dirty="0">
                <a:latin typeface="Consolas"/>
              </a:rPr>
              <a:t>Lag, </a:t>
            </a:r>
            <a:r>
              <a:rPr lang="en-US" sz="1764" dirty="0" err="1">
                <a:latin typeface="Consolas"/>
              </a:rPr>
              <a:t>IsFirst</a:t>
            </a:r>
            <a:endParaRPr lang="en-US" sz="1764" dirty="0">
              <a:latin typeface="Consolas"/>
            </a:endParaRPr>
          </a:p>
          <a:p>
            <a:pPr defTabSz="914038">
              <a:lnSpc>
                <a:spcPct val="90000"/>
              </a:lnSpc>
              <a:spcBef>
                <a:spcPct val="20000"/>
              </a:spcBef>
              <a:buClr>
                <a:srgbClr val="00DCFF"/>
              </a:buClr>
              <a:buSzPct val="90000"/>
            </a:pPr>
            <a:r>
              <a:rPr lang="en-US" sz="1764" dirty="0" err="1">
                <a:latin typeface="Consolas"/>
              </a:rPr>
              <a:t>CollectTop</a:t>
            </a:r>
            <a:endParaRPr lang="en-US" sz="1764" dirty="0">
              <a:latin typeface="Consolas"/>
            </a:endParaRPr>
          </a:p>
        </p:txBody>
      </p:sp>
    </p:spTree>
    <p:extLst>
      <p:ext uri="{BB962C8B-B14F-4D97-AF65-F5344CB8AC3E}">
        <p14:creationId xmlns:p14="http://schemas.microsoft.com/office/powerpoint/2010/main" val="86535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Tipi di </a:t>
            </a:r>
            <a:r>
              <a:rPr lang="en-US" dirty="0" err="1" smtClean="0"/>
              <a:t>dato</a:t>
            </a:r>
            <a:r>
              <a:rPr lang="en-US" dirty="0" smtClean="0"/>
              <a:t> </a:t>
            </a:r>
            <a:r>
              <a:rPr lang="en-US" dirty="0" err="1" smtClean="0"/>
              <a:t>supportati</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43309866"/>
              </p:ext>
            </p:extLst>
          </p:nvPr>
        </p:nvGraphicFramePr>
        <p:xfrm>
          <a:off x="896559" y="1815874"/>
          <a:ext cx="10574943" cy="2778164"/>
        </p:xfrm>
        <a:graphic>
          <a:graphicData uri="http://schemas.openxmlformats.org/drawingml/2006/table">
            <a:tbl>
              <a:tblPr firstRow="1" firstCol="1" bandRow="1">
                <a:tableStyleId>{5C22544A-7EE6-4342-B048-85BDC9FD1C3A}</a:tableStyleId>
              </a:tblPr>
              <a:tblGrid>
                <a:gridCol w="1903791"/>
                <a:gridCol w="8671152"/>
              </a:tblGrid>
              <a:tr h="447988">
                <a:tc>
                  <a:txBody>
                    <a:bodyPr/>
                    <a:lstStyle/>
                    <a:p>
                      <a:pPr marL="0" marR="0" algn="ctr">
                        <a:lnSpc>
                          <a:spcPct val="107000"/>
                        </a:lnSpc>
                        <a:spcBef>
                          <a:spcPts val="0"/>
                        </a:spcBef>
                        <a:spcAft>
                          <a:spcPts val="0"/>
                        </a:spcAft>
                      </a:pPr>
                      <a:r>
                        <a:rPr lang="en-US" sz="1600" dirty="0" err="1" smtClean="0">
                          <a:effectLst/>
                        </a:rPr>
                        <a:t>Tipo</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50407" marR="50407" marT="0" marB="0"/>
                </a:tc>
                <a:tc>
                  <a:txBody>
                    <a:bodyPr/>
                    <a:lstStyle/>
                    <a:p>
                      <a:pPr marL="0" marR="0" algn="ctr">
                        <a:lnSpc>
                          <a:spcPct val="107000"/>
                        </a:lnSpc>
                        <a:spcBef>
                          <a:spcPts val="0"/>
                        </a:spcBef>
                        <a:spcAft>
                          <a:spcPts val="0"/>
                        </a:spcAft>
                      </a:pPr>
                      <a:r>
                        <a:rPr lang="en-US" sz="1600" dirty="0" err="1" smtClean="0">
                          <a:effectLst/>
                        </a:rPr>
                        <a:t>Descrizione</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50407" marR="50407" marT="0" marB="0"/>
                </a:tc>
              </a:tr>
              <a:tr h="517983">
                <a:tc>
                  <a:txBody>
                    <a:bodyPr/>
                    <a:lstStyle/>
                    <a:p>
                      <a:pPr marL="0" marR="0" algn="ctr">
                        <a:lnSpc>
                          <a:spcPct val="107000"/>
                        </a:lnSpc>
                        <a:spcBef>
                          <a:spcPts val="0"/>
                        </a:spcBef>
                        <a:spcAft>
                          <a:spcPts val="0"/>
                        </a:spcAft>
                      </a:pPr>
                      <a:r>
                        <a:rPr lang="en-US" sz="1600" dirty="0" err="1" smtClean="0">
                          <a:effectLst/>
                        </a:rPr>
                        <a:t>bigint</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50407" marR="50407" marT="0" marB="0"/>
                </a:tc>
                <a:tc>
                  <a:txBody>
                    <a:bodyPr/>
                    <a:lstStyle/>
                    <a:p>
                      <a:pPr marL="0" marR="0" algn="l">
                        <a:lnSpc>
                          <a:spcPct val="107000"/>
                        </a:lnSpc>
                        <a:spcBef>
                          <a:spcPts val="0"/>
                        </a:spcBef>
                        <a:spcAft>
                          <a:spcPts val="0"/>
                        </a:spcAft>
                      </a:pPr>
                      <a:r>
                        <a:rPr lang="en-US" sz="1600" dirty="0" err="1" smtClean="0">
                          <a:effectLst/>
                        </a:rPr>
                        <a:t>Numeri</a:t>
                      </a:r>
                      <a:r>
                        <a:rPr lang="en-US" sz="1600" baseline="0" dirty="0" smtClean="0">
                          <a:effectLst/>
                        </a:rPr>
                        <a:t> </a:t>
                      </a:r>
                      <a:r>
                        <a:rPr lang="en-US" sz="1600" baseline="0" dirty="0" err="1" smtClean="0">
                          <a:effectLst/>
                        </a:rPr>
                        <a:t>interi</a:t>
                      </a:r>
                      <a:r>
                        <a:rPr lang="en-US" sz="1600" baseline="0" dirty="0" smtClean="0">
                          <a:effectLst/>
                        </a:rPr>
                        <a:t> da </a:t>
                      </a:r>
                      <a:r>
                        <a:rPr lang="en-US" sz="1600" dirty="0" smtClean="0">
                          <a:effectLst/>
                        </a:rPr>
                        <a:t>-2^63 </a:t>
                      </a:r>
                      <a:r>
                        <a:rPr lang="en-US" sz="1600" dirty="0">
                          <a:effectLst/>
                        </a:rPr>
                        <a:t>(-9,223,372,036,854,775,808) </a:t>
                      </a:r>
                      <a:r>
                        <a:rPr lang="en-US" sz="1600" dirty="0" smtClean="0">
                          <a:effectLst/>
                        </a:rPr>
                        <a:t>a 2^63-1 </a:t>
                      </a:r>
                      <a:r>
                        <a:rPr lang="en-US" sz="1600" dirty="0">
                          <a:effectLst/>
                        </a:rPr>
                        <a:t>(9,223,372,036,854,775,807).</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50407" marR="50407" marT="0" marB="0"/>
                </a:tc>
              </a:tr>
              <a:tr h="616725">
                <a:tc>
                  <a:txBody>
                    <a:bodyPr/>
                    <a:lstStyle/>
                    <a:p>
                      <a:pPr marL="0" marR="0" algn="ctr">
                        <a:lnSpc>
                          <a:spcPct val="107000"/>
                        </a:lnSpc>
                        <a:spcBef>
                          <a:spcPts val="0"/>
                        </a:spcBef>
                        <a:spcAft>
                          <a:spcPts val="0"/>
                        </a:spcAft>
                      </a:pPr>
                      <a:r>
                        <a:rPr lang="en-US" sz="1600" dirty="0">
                          <a:effectLst/>
                        </a:rPr>
                        <a:t>float</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50407" marR="50407" marT="0" marB="0"/>
                </a:tc>
                <a:tc>
                  <a:txBody>
                    <a:bodyPr/>
                    <a:lstStyle/>
                    <a:p>
                      <a:pPr marL="0" marR="0" algn="l">
                        <a:lnSpc>
                          <a:spcPct val="107000"/>
                        </a:lnSpc>
                        <a:spcBef>
                          <a:spcPts val="0"/>
                        </a:spcBef>
                        <a:spcAft>
                          <a:spcPts val="0"/>
                        </a:spcAft>
                      </a:pPr>
                      <a:r>
                        <a:rPr lang="en-US" sz="1600" dirty="0" err="1" smtClean="0">
                          <a:effectLst/>
                        </a:rPr>
                        <a:t>Numeri</a:t>
                      </a:r>
                      <a:r>
                        <a:rPr lang="en-US" sz="1600" dirty="0" smtClean="0">
                          <a:effectLst/>
                        </a:rPr>
                        <a:t> in </a:t>
                      </a:r>
                      <a:r>
                        <a:rPr lang="en-US" sz="1600" dirty="0" err="1" smtClean="0">
                          <a:effectLst/>
                        </a:rPr>
                        <a:t>virgola</a:t>
                      </a:r>
                      <a:r>
                        <a:rPr lang="en-US" sz="1600" dirty="0" smtClean="0">
                          <a:effectLst/>
                        </a:rPr>
                        <a:t> mobile da </a:t>
                      </a:r>
                      <a:r>
                        <a:rPr lang="en-US" sz="1600" dirty="0">
                          <a:effectLst/>
                        </a:rPr>
                        <a:t>- 1.79E+308 </a:t>
                      </a:r>
                      <a:r>
                        <a:rPr lang="en-US" sz="1600" dirty="0" smtClean="0">
                          <a:effectLst/>
                        </a:rPr>
                        <a:t>a </a:t>
                      </a:r>
                      <a:r>
                        <a:rPr lang="en-US" sz="1600" dirty="0">
                          <a:effectLst/>
                        </a:rPr>
                        <a:t>-2.23E-308, 0, </a:t>
                      </a:r>
                      <a:r>
                        <a:rPr lang="en-US" sz="1600" dirty="0" smtClean="0">
                          <a:effectLst/>
                        </a:rPr>
                        <a:t>e </a:t>
                      </a:r>
                      <a:r>
                        <a:rPr lang="en-US" sz="1600" dirty="0">
                          <a:effectLst/>
                        </a:rPr>
                        <a:t>2.23E-308 </a:t>
                      </a:r>
                      <a:r>
                        <a:rPr lang="en-US" sz="1600" dirty="0" smtClean="0">
                          <a:effectLst/>
                        </a:rPr>
                        <a:t>a </a:t>
                      </a:r>
                      <a:r>
                        <a:rPr lang="en-US" sz="1600" dirty="0">
                          <a:effectLst/>
                        </a:rPr>
                        <a:t>1.79E+308.</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50407" marR="50407" marT="0" marB="0"/>
                </a:tc>
              </a:tr>
              <a:tr h="517983">
                <a:tc>
                  <a:txBody>
                    <a:bodyPr/>
                    <a:lstStyle/>
                    <a:p>
                      <a:pPr marL="0" marR="0" algn="ctr">
                        <a:lnSpc>
                          <a:spcPct val="107000"/>
                        </a:lnSpc>
                        <a:spcBef>
                          <a:spcPts val="0"/>
                        </a:spcBef>
                        <a:spcAft>
                          <a:spcPts val="0"/>
                        </a:spcAft>
                      </a:pPr>
                      <a:r>
                        <a:rPr lang="en-US" sz="1600" dirty="0" err="1">
                          <a:effectLst/>
                        </a:rPr>
                        <a:t>nvarchar</a:t>
                      </a:r>
                      <a:r>
                        <a:rPr lang="en-US" sz="1600" dirty="0">
                          <a:effectLst/>
                        </a:rPr>
                        <a:t>(max)</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50407" marR="50407" marT="0" marB="0"/>
                </a:tc>
                <a:tc>
                  <a:txBody>
                    <a:bodyPr/>
                    <a:lstStyle/>
                    <a:p>
                      <a:pPr marL="0" marR="0" algn="l">
                        <a:lnSpc>
                          <a:spcPct val="107000"/>
                        </a:lnSpc>
                        <a:spcBef>
                          <a:spcPts val="0"/>
                        </a:spcBef>
                        <a:spcAft>
                          <a:spcPts val="0"/>
                        </a:spcAft>
                      </a:pPr>
                      <a:r>
                        <a:rPr lang="en-US" sz="1600" dirty="0" err="1" smtClean="0">
                          <a:effectLst/>
                        </a:rPr>
                        <a:t>Testo</a:t>
                      </a:r>
                      <a:r>
                        <a:rPr lang="en-US" sz="1600" dirty="0" smtClean="0">
                          <a:effectLst/>
                        </a:rPr>
                        <a:t>, </a:t>
                      </a:r>
                      <a:r>
                        <a:rPr lang="en-US" sz="1600" dirty="0" err="1" smtClean="0">
                          <a:effectLst/>
                        </a:rPr>
                        <a:t>caratteri</a:t>
                      </a:r>
                      <a:r>
                        <a:rPr lang="en-US" sz="1600" dirty="0" smtClean="0">
                          <a:effectLst/>
                        </a:rPr>
                        <a:t> Unicode. E’ </a:t>
                      </a:r>
                      <a:r>
                        <a:rPr lang="en-US" sz="1600" dirty="0" err="1" smtClean="0">
                          <a:effectLst/>
                        </a:rPr>
                        <a:t>supportata</a:t>
                      </a:r>
                      <a:r>
                        <a:rPr lang="en-US" sz="1600" dirty="0" smtClean="0">
                          <a:effectLst/>
                        </a:rPr>
                        <a:t> solo</a:t>
                      </a:r>
                      <a:r>
                        <a:rPr lang="en-US" sz="1600" baseline="0" dirty="0" smtClean="0">
                          <a:effectLst/>
                        </a:rPr>
                        <a:t> la </a:t>
                      </a:r>
                      <a:r>
                        <a:rPr lang="en-US" sz="1600" baseline="0" dirty="0" err="1" smtClean="0">
                          <a:effectLst/>
                        </a:rPr>
                        <a:t>lunghezza</a:t>
                      </a:r>
                      <a:r>
                        <a:rPr lang="en-US" sz="1600" baseline="0" dirty="0" smtClean="0">
                          <a:effectLst/>
                        </a:rPr>
                        <a:t> “max”</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50407" marR="50407" marT="0" marB="0"/>
                </a:tc>
              </a:tr>
              <a:tr h="677485">
                <a:tc>
                  <a:txBody>
                    <a:bodyPr/>
                    <a:lstStyle/>
                    <a:p>
                      <a:pPr marL="0" marR="0" algn="ctr">
                        <a:lnSpc>
                          <a:spcPct val="107000"/>
                        </a:lnSpc>
                        <a:spcBef>
                          <a:spcPts val="0"/>
                        </a:spcBef>
                        <a:spcAft>
                          <a:spcPts val="0"/>
                        </a:spcAft>
                      </a:pPr>
                      <a:r>
                        <a:rPr lang="en-US" sz="1600" dirty="0" err="1">
                          <a:effectLst/>
                        </a:rPr>
                        <a:t>datetime</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50407" marR="50407" marT="0" marB="0"/>
                </a:tc>
                <a:tc>
                  <a:txBody>
                    <a:bodyPr/>
                    <a:lstStyle/>
                    <a:p>
                      <a:pPr marL="0" marR="0" algn="l">
                        <a:lnSpc>
                          <a:spcPct val="107000"/>
                        </a:lnSpc>
                        <a:spcBef>
                          <a:spcPts val="0"/>
                        </a:spcBef>
                        <a:spcAft>
                          <a:spcPts val="0"/>
                        </a:spcAft>
                      </a:pPr>
                      <a:r>
                        <a:rPr lang="en-US" sz="1600" dirty="0" err="1" smtClean="0">
                          <a:effectLst/>
                        </a:rPr>
                        <a:t>Dat</a:t>
                      </a:r>
                      <a:r>
                        <a:rPr lang="en-US" sz="1600" dirty="0" smtClean="0">
                          <a:effectLst/>
                        </a:rPr>
                        <a:t>, </a:t>
                      </a:r>
                      <a:r>
                        <a:rPr lang="en-US" sz="1600" dirty="0" err="1" smtClean="0">
                          <a:effectLst/>
                        </a:rPr>
                        <a:t>ora</a:t>
                      </a:r>
                      <a:r>
                        <a:rPr lang="en-US" sz="1600" dirty="0" smtClean="0">
                          <a:effectLst/>
                        </a:rPr>
                        <a:t>, </a:t>
                      </a:r>
                      <a:r>
                        <a:rPr lang="en-US" sz="1600" dirty="0" err="1" smtClean="0">
                          <a:effectLst/>
                        </a:rPr>
                        <a:t>frazione</a:t>
                      </a:r>
                      <a:r>
                        <a:rPr lang="en-US" sz="1600" baseline="0" dirty="0" smtClean="0">
                          <a:effectLst/>
                        </a:rPr>
                        <a:t> di secondi, </a:t>
                      </a:r>
                      <a:r>
                        <a:rPr lang="en-US" sz="1600" dirty="0" smtClean="0">
                          <a:effectLst/>
                        </a:rPr>
                        <a:t>24-hour e UTC </a:t>
                      </a:r>
                      <a:r>
                        <a:rPr lang="en-US" sz="1600" dirty="0">
                          <a:effectLst/>
                        </a:rPr>
                        <a:t>(time zone offset 0).</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50407" marR="50407" marT="0" marB="0"/>
                </a:tc>
              </a:tr>
            </a:tbl>
          </a:graphicData>
        </a:graphic>
      </p:graphicFrame>
      <p:sp>
        <p:nvSpPr>
          <p:cNvPr id="2" name="Rectangle 1"/>
          <p:cNvSpPr/>
          <p:nvPr/>
        </p:nvSpPr>
        <p:spPr>
          <a:xfrm>
            <a:off x="888124" y="4818681"/>
            <a:ext cx="10510345" cy="923330"/>
          </a:xfrm>
          <a:prstGeom prst="rect">
            <a:avLst/>
          </a:prstGeom>
        </p:spPr>
        <p:txBody>
          <a:bodyPr wrap="square">
            <a:spAutoFit/>
          </a:bodyPr>
          <a:lstStyle/>
          <a:p>
            <a:r>
              <a:rPr lang="en-US" dirty="0" err="1" smtClean="0"/>
              <a:t>Tutti</a:t>
            </a:r>
            <a:r>
              <a:rPr lang="en-US" dirty="0" smtClean="0"/>
              <a:t> </a:t>
            </a:r>
            <a:r>
              <a:rPr lang="en-US" dirty="0" err="1" smtClean="0"/>
              <a:t>gli</a:t>
            </a:r>
            <a:r>
              <a:rPr lang="en-US" dirty="0" smtClean="0"/>
              <a:t> input </a:t>
            </a:r>
            <a:r>
              <a:rPr lang="en-US" dirty="0" err="1" smtClean="0"/>
              <a:t>vengono</a:t>
            </a:r>
            <a:r>
              <a:rPr lang="en-US" dirty="0" smtClean="0"/>
              <a:t> </a:t>
            </a:r>
            <a:r>
              <a:rPr lang="en-US" dirty="0" err="1" smtClean="0"/>
              <a:t>convertiti</a:t>
            </a:r>
            <a:r>
              <a:rPr lang="en-US" dirty="0" smtClean="0"/>
              <a:t> in </a:t>
            </a:r>
            <a:r>
              <a:rPr lang="en-US" dirty="0" err="1" smtClean="0"/>
              <a:t>uno</a:t>
            </a:r>
            <a:r>
              <a:rPr lang="en-US" dirty="0" smtClean="0"/>
              <a:t> di </a:t>
            </a:r>
            <a:r>
              <a:rPr lang="en-US" dirty="0" err="1" smtClean="0"/>
              <a:t>equesti</a:t>
            </a:r>
            <a:r>
              <a:rPr lang="en-US" dirty="0" smtClean="0"/>
              <a:t> tipi</a:t>
            </a:r>
            <a:endParaRPr lang="en-US" dirty="0"/>
          </a:p>
          <a:p>
            <a:r>
              <a:rPr lang="en-US" dirty="0" smtClean="0"/>
              <a:t>È </a:t>
            </a:r>
            <a:r>
              <a:rPr lang="en-US" dirty="0" err="1" smtClean="0"/>
              <a:t>possibile</a:t>
            </a:r>
            <a:r>
              <a:rPr lang="en-US" dirty="0" smtClean="0"/>
              <a:t> </a:t>
            </a:r>
            <a:r>
              <a:rPr lang="en-US" dirty="0" err="1" smtClean="0"/>
              <a:t>controllare</a:t>
            </a:r>
            <a:r>
              <a:rPr lang="en-US" dirty="0" smtClean="0"/>
              <a:t> </a:t>
            </a:r>
            <a:r>
              <a:rPr lang="en-US" dirty="0" err="1" smtClean="0"/>
              <a:t>l’uso</a:t>
            </a:r>
            <a:r>
              <a:rPr lang="en-US" dirty="0" smtClean="0"/>
              <a:t> di </a:t>
            </a:r>
            <a:r>
              <a:rPr lang="en-US" dirty="0" err="1" smtClean="0"/>
              <a:t>questi</a:t>
            </a:r>
            <a:r>
              <a:rPr lang="en-US" dirty="0" smtClean="0"/>
              <a:t> tipi con </a:t>
            </a:r>
            <a:r>
              <a:rPr lang="en-US" dirty="0" err="1" smtClean="0"/>
              <a:t>una</a:t>
            </a:r>
            <a:r>
              <a:rPr lang="en-US" dirty="0" smtClean="0"/>
              <a:t> </a:t>
            </a:r>
            <a:r>
              <a:rPr lang="en-US" dirty="0" err="1" smtClean="0"/>
              <a:t>istruzione</a:t>
            </a:r>
            <a:r>
              <a:rPr lang="en-US" dirty="0" smtClean="0"/>
              <a:t> di CREATE TABLE </a:t>
            </a:r>
            <a:endParaRPr lang="en-US" dirty="0"/>
          </a:p>
          <a:p>
            <a:pPr lvl="1"/>
            <a:r>
              <a:rPr lang="en-US" dirty="0" smtClean="0"/>
              <a:t>Non </a:t>
            </a:r>
            <a:r>
              <a:rPr lang="en-US" dirty="0" err="1" smtClean="0"/>
              <a:t>crea</a:t>
            </a:r>
            <a:r>
              <a:rPr lang="en-US" dirty="0" smtClean="0"/>
              <a:t> </a:t>
            </a:r>
            <a:r>
              <a:rPr lang="en-US" dirty="0" err="1" smtClean="0"/>
              <a:t>una</a:t>
            </a:r>
            <a:r>
              <a:rPr lang="en-US" dirty="0" smtClean="0"/>
              <a:t> </a:t>
            </a:r>
            <a:r>
              <a:rPr lang="en-US" dirty="0" err="1" smtClean="0"/>
              <a:t>tablella</a:t>
            </a:r>
            <a:r>
              <a:rPr lang="en-US" dirty="0" smtClean="0"/>
              <a:t>, ma </a:t>
            </a:r>
            <a:r>
              <a:rPr lang="en-US" dirty="0" err="1" smtClean="0"/>
              <a:t>mappa</a:t>
            </a:r>
            <a:r>
              <a:rPr lang="en-US" dirty="0" smtClean="0"/>
              <a:t> </a:t>
            </a:r>
            <a:r>
              <a:rPr lang="en-US" dirty="0" err="1" smtClean="0"/>
              <a:t>i</a:t>
            </a:r>
            <a:r>
              <a:rPr lang="en-US" dirty="0" smtClean="0"/>
              <a:t> tipi con </a:t>
            </a:r>
            <a:r>
              <a:rPr lang="en-US" dirty="0" err="1" smtClean="0"/>
              <a:t>i</a:t>
            </a:r>
            <a:r>
              <a:rPr lang="en-US" dirty="0" smtClean="0"/>
              <a:t> </a:t>
            </a:r>
            <a:r>
              <a:rPr lang="en-US" dirty="0" err="1" smtClean="0"/>
              <a:t>dati</a:t>
            </a:r>
            <a:r>
              <a:rPr lang="en-US" dirty="0" smtClean="0"/>
              <a:t> in </a:t>
            </a:r>
            <a:r>
              <a:rPr lang="en-US" dirty="0" err="1" smtClean="0"/>
              <a:t>ingresso</a:t>
            </a:r>
            <a:endParaRPr lang="en-US" dirty="0"/>
          </a:p>
        </p:txBody>
      </p:sp>
    </p:spTree>
    <p:extLst>
      <p:ext uri="{BB962C8B-B14F-4D97-AF65-F5344CB8AC3E}">
        <p14:creationId xmlns:p14="http://schemas.microsoft.com/office/powerpoint/2010/main" val="2738223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2" name="Content Placeholder 1"/>
          <p:cNvSpPr>
            <a:spLocks noGrp="1"/>
          </p:cNvSpPr>
          <p:nvPr>
            <p:ph sz="quarter" idx="10"/>
          </p:nvPr>
        </p:nvSpPr>
        <p:spPr/>
        <p:txBody>
          <a:bodyPr/>
          <a:lstStyle/>
          <a:p>
            <a:r>
              <a:rPr lang="it-IT" dirty="0" smtClean="0"/>
              <a:t>Analytics in un mondo moderno</a:t>
            </a:r>
          </a:p>
          <a:p>
            <a:r>
              <a:rPr lang="en-US" dirty="0" err="1" smtClean="0"/>
              <a:t>Introduzione</a:t>
            </a:r>
            <a:r>
              <a:rPr lang="en-US" dirty="0" smtClean="0"/>
              <a:t> a Azure Stream Analytics</a:t>
            </a:r>
          </a:p>
          <a:p>
            <a:r>
              <a:rPr lang="en-US" dirty="0" smtClean="0"/>
              <a:t>Stream Analytics Query Language (SAQL)</a:t>
            </a:r>
          </a:p>
          <a:p>
            <a:r>
              <a:rPr lang="en-US" dirty="0" err="1" smtClean="0"/>
              <a:t>Gestire</a:t>
            </a:r>
            <a:r>
              <a:rPr lang="en-US" dirty="0" smtClean="0"/>
              <a:t> </a:t>
            </a:r>
            <a:r>
              <a:rPr lang="en-US" dirty="0" err="1" smtClean="0"/>
              <a:t>il</a:t>
            </a:r>
            <a:r>
              <a:rPr lang="en-US" dirty="0" smtClean="0"/>
              <a:t> tempo in Azure Stream Analytics</a:t>
            </a:r>
          </a:p>
          <a:p>
            <a:r>
              <a:rPr lang="en-US" dirty="0" err="1" smtClean="0"/>
              <a:t>Scalare</a:t>
            </a:r>
            <a:r>
              <a:rPr lang="en-US" dirty="0" smtClean="0"/>
              <a:t> </a:t>
            </a:r>
            <a:r>
              <a:rPr lang="en-US" dirty="0"/>
              <a:t>Azure Stream </a:t>
            </a:r>
            <a:r>
              <a:rPr lang="en-US" dirty="0" smtClean="0"/>
              <a:t>Analytics</a:t>
            </a:r>
          </a:p>
          <a:p>
            <a:r>
              <a:rPr lang="en-US" dirty="0" err="1" smtClean="0"/>
              <a:t>Conclusioni</a:t>
            </a:r>
            <a:endParaRPr lang="en-US" dirty="0"/>
          </a:p>
        </p:txBody>
      </p:sp>
    </p:spTree>
    <p:extLst>
      <p:ext uri="{BB962C8B-B14F-4D97-AF65-F5344CB8AC3E}">
        <p14:creationId xmlns:p14="http://schemas.microsoft.com/office/powerpoint/2010/main" val="16225871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INTO clause</a:t>
            </a:r>
            <a:endParaRPr lang="en-US" dirty="0"/>
          </a:p>
        </p:txBody>
      </p:sp>
      <p:sp>
        <p:nvSpPr>
          <p:cNvPr id="3" name="Content Placeholder 2"/>
          <p:cNvSpPr>
            <a:spLocks noGrp="1"/>
          </p:cNvSpPr>
          <p:nvPr>
            <p:ph sz="quarter" idx="10"/>
          </p:nvPr>
        </p:nvSpPr>
        <p:spPr/>
        <p:txBody>
          <a:bodyPr/>
          <a:lstStyle/>
          <a:p>
            <a:r>
              <a:rPr lang="en-US" smtClean="0"/>
              <a:t>Seleziona quale output dove immettere I dati</a:t>
            </a:r>
          </a:p>
          <a:p>
            <a:r>
              <a:rPr lang="en-US" smtClean="0"/>
              <a:t>Senza la clausola INTO i dati vengono scritti in una destinazione “output”</a:t>
            </a:r>
          </a:p>
          <a:p>
            <a:r>
              <a:rPr lang="en-US" smtClean="0"/>
              <a:t>È possibile definire più output</a:t>
            </a:r>
          </a:p>
          <a:p>
            <a:pPr lvl="1"/>
            <a:r>
              <a:rPr lang="en-US" smtClean="0"/>
              <a:t>Con la clausola INTO è possibile scegliere la destinazione per ogni  SELECT</a:t>
            </a:r>
            <a:endParaRPr lang="en-US" dirty="0" smtClean="0"/>
          </a:p>
        </p:txBody>
      </p:sp>
      <p:sp>
        <p:nvSpPr>
          <p:cNvPr id="4" name="Rectangle 3"/>
          <p:cNvSpPr/>
          <p:nvPr/>
        </p:nvSpPr>
        <p:spPr>
          <a:xfrm>
            <a:off x="6868090" y="5117615"/>
            <a:ext cx="4810804" cy="997196"/>
          </a:xfrm>
          <a:prstGeom prst="rect">
            <a:avLst/>
          </a:prstGeom>
          <a:solidFill>
            <a:schemeClr val="bg1">
              <a:lumMod val="95000"/>
            </a:schemeClr>
          </a:solidFill>
        </p:spPr>
        <p:txBody>
          <a:bodyPr wrap="square">
            <a:spAutoFit/>
          </a:bodyPr>
          <a:lstStyle/>
          <a:p>
            <a:r>
              <a:rPr lang="en-US" sz="1960" dirty="0">
                <a:solidFill>
                  <a:srgbClr val="00188F">
                    <a:lumMod val="60000"/>
                    <a:lumOff val="40000"/>
                  </a:srgbClr>
                </a:solidFill>
                <a:latin typeface="Consolas"/>
              </a:rPr>
              <a:t>SELECT</a:t>
            </a:r>
            <a:r>
              <a:rPr lang="en-US" sz="1960" dirty="0">
                <a:solidFill>
                  <a:srgbClr val="00188F">
                    <a:lumMod val="75000"/>
                  </a:srgbClr>
                </a:solidFill>
                <a:latin typeface="Consolas"/>
              </a:rPr>
              <a:t> </a:t>
            </a:r>
            <a:r>
              <a:rPr lang="en-US" sz="1960" dirty="0" err="1">
                <a:solidFill>
                  <a:srgbClr val="404040"/>
                </a:solidFill>
                <a:latin typeface="Consolas"/>
              </a:rPr>
              <a:t>UserName</a:t>
            </a:r>
            <a:r>
              <a:rPr lang="en-US" sz="1960" dirty="0">
                <a:solidFill>
                  <a:srgbClr val="404040"/>
                </a:solidFill>
                <a:latin typeface="Consolas"/>
              </a:rPr>
              <a:t>, </a:t>
            </a:r>
            <a:r>
              <a:rPr lang="en-US" sz="1960" dirty="0" err="1" smtClean="0">
                <a:solidFill>
                  <a:srgbClr val="404040"/>
                </a:solidFill>
                <a:latin typeface="Consolas"/>
              </a:rPr>
              <a:t>TimeZone</a:t>
            </a:r>
            <a:endParaRPr lang="en-US" sz="1960" dirty="0" smtClean="0">
              <a:solidFill>
                <a:srgbClr val="404040"/>
              </a:solidFill>
              <a:latin typeface="Consolas"/>
            </a:endParaRPr>
          </a:p>
          <a:p>
            <a:r>
              <a:rPr lang="en-US" sz="1960" dirty="0">
                <a:solidFill>
                  <a:srgbClr val="00188F">
                    <a:lumMod val="60000"/>
                    <a:lumOff val="40000"/>
                  </a:srgbClr>
                </a:solidFill>
                <a:latin typeface="Consolas"/>
              </a:rPr>
              <a:t>INTO</a:t>
            </a:r>
            <a:r>
              <a:rPr lang="en-US" sz="1960" dirty="0">
                <a:solidFill>
                  <a:srgbClr val="404040"/>
                </a:solidFill>
                <a:latin typeface="Consolas"/>
              </a:rPr>
              <a:t> Output</a:t>
            </a:r>
          </a:p>
          <a:p>
            <a:r>
              <a:rPr lang="en-US" sz="1960" dirty="0">
                <a:solidFill>
                  <a:srgbClr val="00188F">
                    <a:lumMod val="60000"/>
                    <a:lumOff val="40000"/>
                  </a:srgbClr>
                </a:solidFill>
                <a:latin typeface="Consolas"/>
              </a:rPr>
              <a:t>FROM</a:t>
            </a:r>
            <a:r>
              <a:rPr lang="en-US" sz="1960" dirty="0">
                <a:solidFill>
                  <a:srgbClr val="00188F">
                    <a:lumMod val="75000"/>
                  </a:srgbClr>
                </a:solidFill>
                <a:latin typeface="Consolas"/>
              </a:rPr>
              <a:t> </a:t>
            </a:r>
            <a:r>
              <a:rPr lang="en-US" sz="1960" dirty="0" err="1" smtClean="0">
                <a:solidFill>
                  <a:srgbClr val="404040"/>
                </a:solidFill>
                <a:latin typeface="Consolas"/>
              </a:rPr>
              <a:t>InputStream</a:t>
            </a:r>
            <a:endParaRPr lang="en-US" sz="1960" dirty="0">
              <a:solidFill>
                <a:srgbClr val="00188F">
                  <a:lumMod val="75000"/>
                </a:srgbClr>
              </a:solidFill>
              <a:latin typeface="Consolas"/>
            </a:endParaRPr>
          </a:p>
        </p:txBody>
      </p:sp>
    </p:spTree>
    <p:extLst>
      <p:ext uri="{BB962C8B-B14F-4D97-AF65-F5344CB8AC3E}">
        <p14:creationId xmlns:p14="http://schemas.microsoft.com/office/powerpoint/2010/main" val="38490856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WHERE clause</a:t>
            </a:r>
            <a:endParaRPr lang="en-US" dirty="0"/>
          </a:p>
        </p:txBody>
      </p:sp>
      <p:sp>
        <p:nvSpPr>
          <p:cNvPr id="3" name="Content Placeholder 2"/>
          <p:cNvSpPr>
            <a:spLocks noGrp="1"/>
          </p:cNvSpPr>
          <p:nvPr>
            <p:ph sz="quarter" idx="10"/>
          </p:nvPr>
        </p:nvSpPr>
        <p:spPr/>
        <p:txBody>
          <a:bodyPr/>
          <a:lstStyle/>
          <a:p>
            <a:r>
              <a:rPr lang="en-US" dirty="0" err="1" smtClean="0"/>
              <a:t>Specifica</a:t>
            </a:r>
            <a:r>
              <a:rPr lang="en-US" dirty="0" smtClean="0"/>
              <a:t> la </a:t>
            </a:r>
            <a:r>
              <a:rPr lang="en-US" dirty="0" err="1" smtClean="0"/>
              <a:t>condizione</a:t>
            </a:r>
            <a:r>
              <a:rPr lang="en-US" dirty="0" smtClean="0"/>
              <a:t> di </a:t>
            </a:r>
            <a:r>
              <a:rPr lang="en-US" dirty="0" err="1" smtClean="0"/>
              <a:t>filtro</a:t>
            </a:r>
            <a:r>
              <a:rPr lang="en-US" dirty="0" smtClean="0"/>
              <a:t> </a:t>
            </a:r>
            <a:r>
              <a:rPr lang="en-US" dirty="0" err="1" smtClean="0"/>
              <a:t>delle</a:t>
            </a:r>
            <a:r>
              <a:rPr lang="en-US" dirty="0" smtClean="0"/>
              <a:t> </a:t>
            </a:r>
            <a:r>
              <a:rPr lang="en-US" dirty="0" err="1" smtClean="0"/>
              <a:t>righe</a:t>
            </a:r>
            <a:r>
              <a:rPr lang="en-US" dirty="0" smtClean="0"/>
              <a:t> prima di </a:t>
            </a:r>
            <a:r>
              <a:rPr lang="en-US" dirty="0" err="1" smtClean="0"/>
              <a:t>mandarle</a:t>
            </a:r>
            <a:r>
              <a:rPr lang="en-US" dirty="0" smtClean="0"/>
              <a:t> </a:t>
            </a:r>
            <a:r>
              <a:rPr lang="en-US" dirty="0" err="1" smtClean="0"/>
              <a:t>alla</a:t>
            </a:r>
            <a:r>
              <a:rPr lang="en-US" dirty="0" smtClean="0"/>
              <a:t> </a:t>
            </a:r>
            <a:r>
              <a:rPr lang="en-US" dirty="0" err="1" smtClean="0"/>
              <a:t>destinazione</a:t>
            </a:r>
            <a:endParaRPr lang="en-US" dirty="0" smtClean="0"/>
          </a:p>
          <a:p>
            <a:r>
              <a:rPr lang="en-US" dirty="0" smtClean="0"/>
              <a:t>Non ci </a:t>
            </a:r>
            <a:r>
              <a:rPr lang="en-US" dirty="0" err="1" smtClean="0"/>
              <a:t>sono</a:t>
            </a:r>
            <a:r>
              <a:rPr lang="en-US" dirty="0" smtClean="0"/>
              <a:t> </a:t>
            </a:r>
            <a:r>
              <a:rPr lang="en-US" dirty="0" err="1" smtClean="0"/>
              <a:t>limiti</a:t>
            </a:r>
            <a:r>
              <a:rPr lang="en-US" dirty="0" smtClean="0"/>
              <a:t> al </a:t>
            </a:r>
            <a:r>
              <a:rPr lang="en-US" dirty="0" err="1" smtClean="0"/>
              <a:t>numero</a:t>
            </a:r>
            <a:r>
              <a:rPr lang="en-US" dirty="0" smtClean="0"/>
              <a:t> di predicate </a:t>
            </a:r>
            <a:r>
              <a:rPr lang="en-US" dirty="0" err="1" smtClean="0"/>
              <a:t>specificabili</a:t>
            </a:r>
            <a:r>
              <a:rPr lang="en-US" dirty="0" smtClean="0"/>
              <a:t> </a:t>
            </a:r>
            <a:r>
              <a:rPr lang="en-US" dirty="0" err="1" smtClean="0"/>
              <a:t>nella</a:t>
            </a:r>
            <a:r>
              <a:rPr lang="en-US" dirty="0" smtClean="0"/>
              <a:t> </a:t>
            </a:r>
            <a:r>
              <a:rPr lang="en-US" dirty="0" err="1" smtClean="0"/>
              <a:t>clausola</a:t>
            </a:r>
            <a:r>
              <a:rPr lang="en-US" dirty="0" smtClean="0"/>
              <a:t> WHERE </a:t>
            </a:r>
            <a:endParaRPr lang="en-US" dirty="0"/>
          </a:p>
        </p:txBody>
      </p:sp>
      <p:sp>
        <p:nvSpPr>
          <p:cNvPr id="4" name="Rectangle 3"/>
          <p:cNvSpPr/>
          <p:nvPr/>
        </p:nvSpPr>
        <p:spPr>
          <a:xfrm>
            <a:off x="3545770" y="5060465"/>
            <a:ext cx="4810804" cy="1298817"/>
          </a:xfrm>
          <a:prstGeom prst="rect">
            <a:avLst/>
          </a:prstGeom>
          <a:solidFill>
            <a:schemeClr val="bg1">
              <a:lumMod val="95000"/>
            </a:schemeClr>
          </a:solidFill>
        </p:spPr>
        <p:txBody>
          <a:bodyPr wrap="square">
            <a:spAutoFit/>
          </a:bodyPr>
          <a:lstStyle/>
          <a:p>
            <a:r>
              <a:rPr lang="en-US" sz="1960" dirty="0">
                <a:solidFill>
                  <a:srgbClr val="00188F">
                    <a:lumMod val="60000"/>
                    <a:lumOff val="40000"/>
                  </a:srgbClr>
                </a:solidFill>
                <a:latin typeface="Consolas"/>
              </a:rPr>
              <a:t>SELECT</a:t>
            </a:r>
            <a:r>
              <a:rPr lang="en-US" sz="1960" dirty="0">
                <a:solidFill>
                  <a:srgbClr val="00188F">
                    <a:lumMod val="75000"/>
                  </a:srgbClr>
                </a:solidFill>
                <a:latin typeface="Consolas"/>
              </a:rPr>
              <a:t> </a:t>
            </a:r>
            <a:r>
              <a:rPr lang="en-US" sz="1960" dirty="0" err="1">
                <a:solidFill>
                  <a:srgbClr val="404040"/>
                </a:solidFill>
                <a:latin typeface="Consolas"/>
              </a:rPr>
              <a:t>UserName</a:t>
            </a:r>
            <a:r>
              <a:rPr lang="en-US" sz="1960" dirty="0">
                <a:solidFill>
                  <a:srgbClr val="404040"/>
                </a:solidFill>
                <a:latin typeface="Consolas"/>
              </a:rPr>
              <a:t>, </a:t>
            </a:r>
            <a:r>
              <a:rPr lang="en-US" sz="1960" dirty="0" err="1">
                <a:solidFill>
                  <a:srgbClr val="404040"/>
                </a:solidFill>
                <a:latin typeface="Consolas"/>
              </a:rPr>
              <a:t>TimeZone</a:t>
            </a:r>
            <a:endParaRPr lang="en-US" sz="1960" dirty="0">
              <a:solidFill>
                <a:srgbClr val="404040"/>
              </a:solidFill>
              <a:latin typeface="Consolas"/>
            </a:endParaRPr>
          </a:p>
          <a:p>
            <a:r>
              <a:rPr lang="en-US" sz="1960" dirty="0">
                <a:solidFill>
                  <a:srgbClr val="00188F">
                    <a:lumMod val="60000"/>
                    <a:lumOff val="40000"/>
                  </a:srgbClr>
                </a:solidFill>
                <a:latin typeface="Consolas"/>
              </a:rPr>
              <a:t>INTO</a:t>
            </a:r>
            <a:r>
              <a:rPr lang="en-US" sz="1960" dirty="0">
                <a:solidFill>
                  <a:srgbClr val="404040"/>
                </a:solidFill>
                <a:latin typeface="Consolas"/>
              </a:rPr>
              <a:t> Output</a:t>
            </a:r>
          </a:p>
          <a:p>
            <a:r>
              <a:rPr lang="en-US" sz="1960" dirty="0" smtClean="0">
                <a:solidFill>
                  <a:srgbClr val="00188F">
                    <a:lumMod val="60000"/>
                    <a:lumOff val="40000"/>
                  </a:srgbClr>
                </a:solidFill>
                <a:latin typeface="Consolas"/>
              </a:rPr>
              <a:t>FROM</a:t>
            </a:r>
            <a:r>
              <a:rPr lang="en-US" sz="1960" dirty="0" smtClean="0">
                <a:solidFill>
                  <a:srgbClr val="00188F">
                    <a:lumMod val="75000"/>
                  </a:srgbClr>
                </a:solidFill>
                <a:latin typeface="Consolas"/>
              </a:rPr>
              <a:t> </a:t>
            </a:r>
            <a:r>
              <a:rPr lang="en-US" sz="1960" dirty="0" err="1" smtClean="0">
                <a:solidFill>
                  <a:srgbClr val="404040"/>
                </a:solidFill>
                <a:latin typeface="Consolas"/>
              </a:rPr>
              <a:t>InputStream</a:t>
            </a:r>
            <a:endParaRPr lang="en-US" sz="1960" dirty="0" smtClean="0">
              <a:solidFill>
                <a:srgbClr val="404040"/>
              </a:solidFill>
              <a:latin typeface="Consolas"/>
            </a:endParaRPr>
          </a:p>
          <a:p>
            <a:r>
              <a:rPr lang="en-US" sz="1960" dirty="0" smtClean="0">
                <a:solidFill>
                  <a:srgbClr val="00188F">
                    <a:lumMod val="60000"/>
                    <a:lumOff val="40000"/>
                  </a:srgbClr>
                </a:solidFill>
                <a:latin typeface="Consolas"/>
              </a:rPr>
              <a:t>WHERE</a:t>
            </a:r>
            <a:r>
              <a:rPr lang="en-US" sz="1960" dirty="0" smtClean="0">
                <a:solidFill>
                  <a:srgbClr val="00188F">
                    <a:lumMod val="75000"/>
                  </a:srgbClr>
                </a:solidFill>
                <a:latin typeface="Consolas"/>
              </a:rPr>
              <a:t> </a:t>
            </a:r>
            <a:r>
              <a:rPr lang="en-US" sz="1960" dirty="0">
                <a:solidFill>
                  <a:srgbClr val="404040"/>
                </a:solidFill>
                <a:latin typeface="Consolas"/>
              </a:rPr>
              <a:t>Topic = '</a:t>
            </a:r>
            <a:r>
              <a:rPr lang="en-US" sz="1960" dirty="0" err="1">
                <a:solidFill>
                  <a:srgbClr val="404040"/>
                </a:solidFill>
                <a:latin typeface="Consolas"/>
              </a:rPr>
              <a:t>XBox</a:t>
            </a:r>
            <a:r>
              <a:rPr lang="en-US" sz="1960" dirty="0">
                <a:solidFill>
                  <a:srgbClr val="404040"/>
                </a:solidFill>
                <a:latin typeface="Consolas"/>
              </a:rPr>
              <a:t>'</a:t>
            </a:r>
            <a:r>
              <a:rPr lang="en-US" sz="1960" dirty="0">
                <a:solidFill>
                  <a:srgbClr val="00188F">
                    <a:lumMod val="60000"/>
                    <a:lumOff val="40000"/>
                  </a:srgbClr>
                </a:solidFill>
                <a:latin typeface="Consolas"/>
              </a:rPr>
              <a:t> </a:t>
            </a:r>
            <a:endParaRPr lang="en-US" sz="1960" dirty="0">
              <a:solidFill>
                <a:srgbClr val="A31515"/>
              </a:solidFill>
              <a:latin typeface="Consolas"/>
            </a:endParaRPr>
          </a:p>
        </p:txBody>
      </p:sp>
    </p:spTree>
    <p:extLst>
      <p:ext uri="{BB962C8B-B14F-4D97-AF65-F5344CB8AC3E}">
        <p14:creationId xmlns:p14="http://schemas.microsoft.com/office/powerpoint/2010/main" val="3952748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JOIN</a:t>
            </a:r>
            <a:endParaRPr lang="en-US" dirty="0"/>
          </a:p>
        </p:txBody>
      </p:sp>
      <p:sp>
        <p:nvSpPr>
          <p:cNvPr id="3" name="Content Placeholder 2"/>
          <p:cNvSpPr>
            <a:spLocks noGrp="1"/>
          </p:cNvSpPr>
          <p:nvPr>
            <p:ph sz="quarter" idx="10"/>
          </p:nvPr>
        </p:nvSpPr>
        <p:spPr/>
        <p:txBody>
          <a:bodyPr/>
          <a:lstStyle/>
          <a:p>
            <a:r>
              <a:rPr lang="en-US" dirty="0" smtClean="0"/>
              <a:t>È </a:t>
            </a:r>
            <a:r>
              <a:rPr lang="en-US" dirty="0" err="1" smtClean="0"/>
              <a:t>possibile</a:t>
            </a:r>
            <a:r>
              <a:rPr lang="en-US" dirty="0" smtClean="0"/>
              <a:t> </a:t>
            </a:r>
            <a:r>
              <a:rPr lang="en-US" dirty="0" err="1" smtClean="0"/>
              <a:t>combinare</a:t>
            </a:r>
            <a:r>
              <a:rPr lang="en-US" dirty="0" smtClean="0"/>
              <a:t> </a:t>
            </a:r>
            <a:r>
              <a:rPr lang="en-US" dirty="0" err="1" smtClean="0"/>
              <a:t>più</a:t>
            </a:r>
            <a:r>
              <a:rPr lang="en-US" dirty="0" smtClean="0"/>
              <a:t> stream di </a:t>
            </a:r>
            <a:r>
              <a:rPr lang="en-US" dirty="0" err="1" smtClean="0"/>
              <a:t>eventi</a:t>
            </a:r>
            <a:r>
              <a:rPr lang="en-US" dirty="0" smtClean="0"/>
              <a:t> via join (inner o left outer)</a:t>
            </a:r>
          </a:p>
          <a:p>
            <a:r>
              <a:rPr lang="en-US" dirty="0" err="1" smtClean="0"/>
              <a:t>Nella</a:t>
            </a:r>
            <a:r>
              <a:rPr lang="en-US" dirty="0" smtClean="0"/>
              <a:t> </a:t>
            </a:r>
            <a:r>
              <a:rPr lang="en-US" dirty="0" err="1" smtClean="0"/>
              <a:t>clausa</a:t>
            </a:r>
            <a:r>
              <a:rPr lang="en-US" dirty="0" smtClean="0"/>
              <a:t> join è </a:t>
            </a:r>
            <a:r>
              <a:rPr lang="en-US" dirty="0" err="1" smtClean="0"/>
              <a:t>possibile</a:t>
            </a:r>
            <a:r>
              <a:rPr lang="en-US" dirty="0" smtClean="0"/>
              <a:t> </a:t>
            </a:r>
            <a:r>
              <a:rPr lang="en-US" dirty="0" err="1" smtClean="0"/>
              <a:t>specificare</a:t>
            </a:r>
            <a:r>
              <a:rPr lang="en-US" dirty="0" smtClean="0"/>
              <a:t> la </a:t>
            </a:r>
            <a:r>
              <a:rPr lang="en-US" dirty="0" err="1" smtClean="0"/>
              <a:t>finestra</a:t>
            </a:r>
            <a:r>
              <a:rPr lang="en-US" dirty="0" smtClean="0"/>
              <a:t> di tempo in cui </a:t>
            </a:r>
            <a:r>
              <a:rPr lang="en-US" dirty="0" err="1" smtClean="0"/>
              <a:t>avviene</a:t>
            </a:r>
            <a:r>
              <a:rPr lang="en-US" dirty="0" smtClean="0"/>
              <a:t> la join</a:t>
            </a:r>
          </a:p>
          <a:p>
            <a:pPr lvl="1"/>
            <a:r>
              <a:rPr lang="en-US" dirty="0" err="1" smtClean="0"/>
              <a:t>Esiste</a:t>
            </a:r>
            <a:r>
              <a:rPr lang="en-US" dirty="0" smtClean="0"/>
              <a:t> </a:t>
            </a:r>
            <a:r>
              <a:rPr lang="en-US" dirty="0" err="1" smtClean="0"/>
              <a:t>una</a:t>
            </a:r>
            <a:r>
              <a:rPr lang="en-US" dirty="0" smtClean="0"/>
              <a:t> </a:t>
            </a:r>
            <a:r>
              <a:rPr lang="en-US" dirty="0" err="1" smtClean="0"/>
              <a:t>versione</a:t>
            </a:r>
            <a:r>
              <a:rPr lang="en-US" dirty="0" smtClean="0"/>
              <a:t> </a:t>
            </a:r>
            <a:r>
              <a:rPr lang="en-US" dirty="0" err="1" smtClean="0"/>
              <a:t>specifica</a:t>
            </a:r>
            <a:r>
              <a:rPr lang="en-US" dirty="0" smtClean="0"/>
              <a:t> di DATEDIFF per </a:t>
            </a:r>
            <a:r>
              <a:rPr lang="en-US" dirty="0" err="1" smtClean="0"/>
              <a:t>questo</a:t>
            </a:r>
            <a:endParaRPr lang="en-US" dirty="0"/>
          </a:p>
        </p:txBody>
      </p:sp>
      <p:pic>
        <p:nvPicPr>
          <p:cNvPr id="4" name="Picture 3"/>
          <p:cNvPicPr>
            <a:picLocks noChangeAspect="1"/>
          </p:cNvPicPr>
          <p:nvPr/>
        </p:nvPicPr>
        <p:blipFill>
          <a:blip r:embed="rId2"/>
          <a:stretch>
            <a:fillRect/>
          </a:stretch>
        </p:blipFill>
        <p:spPr>
          <a:xfrm>
            <a:off x="2675383" y="4469478"/>
            <a:ext cx="6837427" cy="1996329"/>
          </a:xfrm>
          <a:prstGeom prst="rect">
            <a:avLst/>
          </a:prstGeom>
        </p:spPr>
      </p:pic>
    </p:spTree>
    <p:extLst>
      <p:ext uri="{BB962C8B-B14F-4D97-AF65-F5344CB8AC3E}">
        <p14:creationId xmlns:p14="http://schemas.microsoft.com/office/powerpoint/2010/main" val="42160577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 name="Title 1"/>
          <p:cNvSpPr txBox="1">
            <a:spLocks/>
          </p:cNvSpPr>
          <p:nvPr/>
        </p:nvSpPr>
        <p:spPr>
          <a:xfrm>
            <a:off x="45120" y="412605"/>
            <a:ext cx="4556418" cy="899303"/>
          </a:xfrm>
          <a:prstGeom prst="rect">
            <a:avLst/>
          </a:prstGeom>
        </p:spPr>
        <p:txBody>
          <a:bodyPr vert="horz" wrap="square" lIns="143391" tIns="89619" rIns="143391" bIns="89619" rtlCol="0" anchor="t">
            <a:noAutofit/>
          </a:bodyPr>
          <a:lstStyle>
            <a:lvl1pPr algn="l" defTabSz="932372" rtl="0" eaLnBrk="1" latinLnBrk="0" hangingPunct="1">
              <a:lnSpc>
                <a:spcPct val="90000"/>
              </a:lnSpc>
              <a:spcBef>
                <a:spcPct val="0"/>
              </a:spcBef>
              <a:buNone/>
              <a:defRPr lang="en-US" sz="5398"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5291">
                <a:solidFill>
                  <a:srgbClr val="FFFFFF"/>
                </a:solidFill>
                <a:cs typeface="Segoe UI Light" panose="020B0502040204020203" pitchFamily="34" charset="0"/>
              </a:rPr>
              <a:t>Reference Data</a:t>
            </a:r>
          </a:p>
        </p:txBody>
      </p:sp>
      <p:sp>
        <p:nvSpPr>
          <p:cNvPr id="6" name="Title 5"/>
          <p:cNvSpPr>
            <a:spLocks noGrp="1"/>
          </p:cNvSpPr>
          <p:nvPr>
            <p:ph type="title"/>
          </p:nvPr>
        </p:nvSpPr>
        <p:spPr/>
        <p:txBody>
          <a:bodyPr/>
          <a:lstStyle/>
          <a:p>
            <a:r>
              <a:rPr lang="en-US" dirty="0" smtClean="0"/>
              <a:t>Reference Data</a:t>
            </a:r>
            <a:endParaRPr lang="en-US" dirty="0"/>
          </a:p>
        </p:txBody>
      </p:sp>
      <p:sp>
        <p:nvSpPr>
          <p:cNvPr id="4" name="Content Placeholder 3"/>
          <p:cNvSpPr>
            <a:spLocks noGrp="1"/>
          </p:cNvSpPr>
          <p:nvPr>
            <p:ph sz="quarter" idx="10"/>
          </p:nvPr>
        </p:nvSpPr>
        <p:spPr/>
        <p:txBody>
          <a:bodyPr/>
          <a:lstStyle/>
          <a:p>
            <a:r>
              <a:rPr lang="en-US" sz="2400" dirty="0" smtClean="0"/>
              <a:t>La </a:t>
            </a:r>
            <a:r>
              <a:rPr lang="en-US" sz="2400" dirty="0" err="1" smtClean="0"/>
              <a:t>sintassi</a:t>
            </a:r>
            <a:r>
              <a:rPr lang="en-US" sz="2400" dirty="0" smtClean="0"/>
              <a:t> per </a:t>
            </a:r>
            <a:r>
              <a:rPr lang="en-US" sz="2400" dirty="0" err="1" smtClean="0"/>
              <a:t>i</a:t>
            </a:r>
            <a:r>
              <a:rPr lang="en-US" sz="2400" dirty="0" smtClean="0"/>
              <a:t> reference data è la </a:t>
            </a:r>
            <a:r>
              <a:rPr lang="en-US" sz="2400" dirty="0" err="1" smtClean="0"/>
              <a:t>stessa</a:t>
            </a:r>
            <a:r>
              <a:rPr lang="en-US" sz="2400" dirty="0" smtClean="0"/>
              <a:t> </a:t>
            </a:r>
            <a:r>
              <a:rPr lang="en-US" sz="2400" dirty="0" err="1" smtClean="0"/>
              <a:t>degli</a:t>
            </a:r>
            <a:r>
              <a:rPr lang="en-US" sz="2400" dirty="0" smtClean="0"/>
              <a:t> stream di </a:t>
            </a:r>
            <a:r>
              <a:rPr lang="en-US" sz="2400" dirty="0" err="1" smtClean="0"/>
              <a:t>eventi</a:t>
            </a:r>
            <a:endParaRPr lang="en-US" sz="2400" dirty="0" smtClean="0"/>
          </a:p>
          <a:p>
            <a:r>
              <a:rPr lang="en-US" sz="2400" dirty="0" err="1" smtClean="0"/>
              <a:t>Sono</a:t>
            </a:r>
            <a:r>
              <a:rPr lang="en-US" sz="2400" dirty="0" smtClean="0"/>
              <a:t> </a:t>
            </a:r>
            <a:r>
              <a:rPr lang="en-US" sz="2400" dirty="0" err="1" smtClean="0"/>
              <a:t>dati</a:t>
            </a:r>
            <a:r>
              <a:rPr lang="en-US" sz="2400" dirty="0" smtClean="0"/>
              <a:t> </a:t>
            </a:r>
            <a:r>
              <a:rPr lang="en-US" sz="2400" dirty="0" err="1" smtClean="0"/>
              <a:t>memorizzati</a:t>
            </a:r>
            <a:r>
              <a:rPr lang="en-US" sz="2400" dirty="0" smtClean="0"/>
              <a:t> in blob, </a:t>
            </a:r>
            <a:r>
              <a:rPr lang="en-US" sz="2400" dirty="0" err="1" smtClean="0"/>
              <a:t>essendo</a:t>
            </a:r>
            <a:r>
              <a:rPr lang="en-US" sz="2400" dirty="0" smtClean="0"/>
              <a:t> </a:t>
            </a:r>
            <a:r>
              <a:rPr lang="en-US" sz="2400" dirty="0" err="1" smtClean="0"/>
              <a:t>dati</a:t>
            </a:r>
            <a:r>
              <a:rPr lang="en-US" sz="2400" dirty="0" smtClean="0"/>
              <a:t> </a:t>
            </a:r>
            <a:r>
              <a:rPr lang="en-US" sz="2400" dirty="0" err="1" smtClean="0"/>
              <a:t>che</a:t>
            </a:r>
            <a:r>
              <a:rPr lang="en-US" sz="2400" dirty="0" smtClean="0"/>
              <a:t> </a:t>
            </a:r>
            <a:r>
              <a:rPr lang="en-US" sz="2400" dirty="0" err="1" smtClean="0"/>
              <a:t>cambiano</a:t>
            </a:r>
            <a:r>
              <a:rPr lang="en-US" sz="2400" dirty="0" smtClean="0"/>
              <a:t> </a:t>
            </a:r>
            <a:r>
              <a:rPr lang="en-US" sz="2400" dirty="0" err="1" smtClean="0"/>
              <a:t>poco</a:t>
            </a:r>
            <a:r>
              <a:rPr lang="en-US" sz="2400" dirty="0" smtClean="0"/>
              <a:t> </a:t>
            </a:r>
            <a:r>
              <a:rPr lang="en-US" sz="2400" dirty="0" err="1" smtClean="0"/>
              <a:t>nel</a:t>
            </a:r>
            <a:r>
              <a:rPr lang="en-US" sz="2400" dirty="0" smtClean="0"/>
              <a:t> tempo</a:t>
            </a:r>
          </a:p>
          <a:p>
            <a:r>
              <a:rPr lang="en-US" sz="2400" dirty="0" smtClean="0"/>
              <a:t>Si </a:t>
            </a:r>
            <a:r>
              <a:rPr lang="en-US" sz="2400" dirty="0" err="1" smtClean="0"/>
              <a:t>può</a:t>
            </a:r>
            <a:r>
              <a:rPr lang="en-US" sz="2400" dirty="0" smtClean="0"/>
              <a:t> </a:t>
            </a:r>
            <a:r>
              <a:rPr lang="en-US" sz="2400" dirty="0" err="1" smtClean="0"/>
              <a:t>usare</a:t>
            </a:r>
            <a:r>
              <a:rPr lang="en-US" sz="2400" dirty="0" smtClean="0"/>
              <a:t> </a:t>
            </a:r>
            <a:r>
              <a:rPr lang="en-US" sz="2400" dirty="0" err="1" smtClean="0"/>
              <a:t>il</a:t>
            </a:r>
            <a:r>
              <a:rPr lang="en-US" sz="2400" dirty="0" smtClean="0"/>
              <a:t> format CSV o JSON</a:t>
            </a:r>
          </a:p>
          <a:p>
            <a:r>
              <a:rPr lang="en-US" sz="2400" dirty="0" smtClean="0"/>
              <a:t>È </a:t>
            </a:r>
            <a:r>
              <a:rPr lang="en-US" sz="2400" dirty="0" err="1" smtClean="0"/>
              <a:t>possibile</a:t>
            </a:r>
            <a:r>
              <a:rPr lang="en-US" sz="2400" dirty="0" smtClean="0"/>
              <a:t> </a:t>
            </a:r>
            <a:r>
              <a:rPr lang="en-US" sz="2400" dirty="0" err="1" smtClean="0"/>
              <a:t>definire</a:t>
            </a:r>
            <a:r>
              <a:rPr lang="en-US" sz="2400" dirty="0" smtClean="0"/>
              <a:t> </a:t>
            </a:r>
            <a:r>
              <a:rPr lang="en-US" sz="2400" dirty="0" err="1" smtClean="0"/>
              <a:t>una</a:t>
            </a:r>
            <a:r>
              <a:rPr lang="en-US" sz="2400" dirty="0" smtClean="0"/>
              <a:t> cadenza per </a:t>
            </a:r>
            <a:r>
              <a:rPr lang="en-US" sz="2400" dirty="0" err="1" smtClean="0"/>
              <a:t>verificare</a:t>
            </a:r>
            <a:r>
              <a:rPr lang="en-US" sz="2400" dirty="0" smtClean="0"/>
              <a:t> la </a:t>
            </a:r>
            <a:r>
              <a:rPr lang="en-US" sz="2400" dirty="0" err="1" smtClean="0"/>
              <a:t>presenza</a:t>
            </a:r>
            <a:r>
              <a:rPr lang="en-US" sz="2400" dirty="0" smtClean="0"/>
              <a:t> di </a:t>
            </a:r>
            <a:r>
              <a:rPr lang="en-US" sz="2400" dirty="0" err="1" smtClean="0"/>
              <a:t>nuovi</a:t>
            </a:r>
            <a:r>
              <a:rPr lang="en-US" sz="2400" dirty="0" smtClean="0"/>
              <a:t> </a:t>
            </a:r>
            <a:r>
              <a:rPr lang="en-US" sz="2400" dirty="0" err="1" smtClean="0"/>
              <a:t>dati</a:t>
            </a:r>
            <a:endParaRPr lang="en-US" sz="2400" dirty="0" smtClean="0"/>
          </a:p>
        </p:txBody>
      </p:sp>
      <p:sp>
        <p:nvSpPr>
          <p:cNvPr id="2" name="TextBox 1"/>
          <p:cNvSpPr txBox="1"/>
          <p:nvPr/>
        </p:nvSpPr>
        <p:spPr>
          <a:xfrm>
            <a:off x="3155949" y="4483940"/>
            <a:ext cx="6094413" cy="1496173"/>
          </a:xfrm>
          <a:prstGeom prst="rect">
            <a:avLst/>
          </a:prstGeom>
          <a:solidFill>
            <a:schemeClr val="bg1">
              <a:lumMod val="95000"/>
            </a:schemeClr>
          </a:solidFill>
        </p:spPr>
        <p:txBody>
          <a:bodyPr wrap="square" lIns="179238" tIns="143391" rIns="179238" bIns="143391" rtlCol="0">
            <a:spAutoFit/>
          </a:bodyPr>
          <a:lstStyle/>
          <a:p>
            <a:r>
              <a:rPr lang="en-US" sz="1960" dirty="0">
                <a:solidFill>
                  <a:srgbClr val="00188F">
                    <a:lumMod val="60000"/>
                    <a:lumOff val="40000"/>
                  </a:srgbClr>
                </a:solidFill>
                <a:latin typeface="Consolas"/>
              </a:rPr>
              <a:t>SELECT</a:t>
            </a:r>
            <a:r>
              <a:rPr lang="en-US" sz="1960" dirty="0">
                <a:solidFill>
                  <a:srgbClr val="00188F">
                    <a:lumMod val="75000"/>
                  </a:srgbClr>
                </a:solidFill>
                <a:latin typeface="Consolas"/>
              </a:rPr>
              <a:t> </a:t>
            </a:r>
            <a:r>
              <a:rPr lang="en-US" sz="1960" dirty="0" err="1">
                <a:solidFill>
                  <a:srgbClr val="404040"/>
                </a:solidFill>
                <a:latin typeface="Consolas"/>
              </a:rPr>
              <a:t>myRefData.Name</a:t>
            </a:r>
            <a:r>
              <a:rPr lang="en-US" sz="1960" dirty="0">
                <a:solidFill>
                  <a:srgbClr val="404040"/>
                </a:solidFill>
                <a:latin typeface="Consolas"/>
              </a:rPr>
              <a:t>, </a:t>
            </a:r>
            <a:r>
              <a:rPr lang="en-US" sz="1960" dirty="0" err="1">
                <a:solidFill>
                  <a:srgbClr val="404040"/>
                </a:solidFill>
                <a:latin typeface="Consolas"/>
              </a:rPr>
              <a:t>myStream.Value</a:t>
            </a:r>
            <a:r>
              <a:rPr lang="en-US" sz="1960" dirty="0">
                <a:solidFill>
                  <a:srgbClr val="404040"/>
                </a:solidFill>
                <a:latin typeface="Consolas"/>
              </a:rPr>
              <a:t> </a:t>
            </a:r>
          </a:p>
          <a:p>
            <a:r>
              <a:rPr lang="en-US" sz="1960" dirty="0">
                <a:solidFill>
                  <a:srgbClr val="00188F">
                    <a:lumMod val="60000"/>
                    <a:lumOff val="40000"/>
                  </a:srgbClr>
                </a:solidFill>
                <a:latin typeface="Consolas"/>
              </a:rPr>
              <a:t>FROM</a:t>
            </a:r>
            <a:r>
              <a:rPr lang="en-US" sz="1960" dirty="0">
                <a:solidFill>
                  <a:srgbClr val="00188F">
                    <a:lumMod val="75000"/>
                  </a:srgbClr>
                </a:solidFill>
                <a:latin typeface="Consolas"/>
              </a:rPr>
              <a:t> </a:t>
            </a:r>
            <a:r>
              <a:rPr lang="en-US" sz="1960" dirty="0" err="1">
                <a:solidFill>
                  <a:srgbClr val="404040"/>
                </a:solidFill>
                <a:latin typeface="Consolas"/>
              </a:rPr>
              <a:t>myStream</a:t>
            </a:r>
            <a:endParaRPr lang="en-US" sz="1960" dirty="0">
              <a:solidFill>
                <a:srgbClr val="404040"/>
              </a:solidFill>
              <a:latin typeface="Consolas"/>
            </a:endParaRPr>
          </a:p>
          <a:p>
            <a:r>
              <a:rPr lang="en-US" sz="1960" dirty="0">
                <a:solidFill>
                  <a:srgbClr val="00188F">
                    <a:lumMod val="60000"/>
                    <a:lumOff val="40000"/>
                  </a:srgbClr>
                </a:solidFill>
                <a:latin typeface="Consolas"/>
              </a:rPr>
              <a:t>JOIN</a:t>
            </a:r>
            <a:r>
              <a:rPr lang="en-US" sz="1960" dirty="0">
                <a:solidFill>
                  <a:srgbClr val="00188F">
                    <a:lumMod val="75000"/>
                  </a:srgbClr>
                </a:solidFill>
                <a:latin typeface="Consolas"/>
              </a:rPr>
              <a:t> </a:t>
            </a:r>
            <a:r>
              <a:rPr lang="en-US" sz="1960" dirty="0" err="1">
                <a:solidFill>
                  <a:srgbClr val="404040"/>
                </a:solidFill>
                <a:latin typeface="Consolas"/>
              </a:rPr>
              <a:t>myRefData</a:t>
            </a:r>
            <a:endParaRPr lang="en-US" sz="1960" dirty="0">
              <a:solidFill>
                <a:srgbClr val="404040"/>
              </a:solidFill>
              <a:latin typeface="Consolas"/>
            </a:endParaRPr>
          </a:p>
          <a:p>
            <a:r>
              <a:rPr lang="en-US" sz="1960" dirty="0">
                <a:solidFill>
                  <a:srgbClr val="00188F">
                    <a:lumMod val="60000"/>
                    <a:lumOff val="40000"/>
                  </a:srgbClr>
                </a:solidFill>
                <a:latin typeface="Consolas"/>
              </a:rPr>
              <a:t>	ON</a:t>
            </a:r>
            <a:r>
              <a:rPr lang="en-US" sz="1960" dirty="0">
                <a:solidFill>
                  <a:srgbClr val="00188F">
                    <a:lumMod val="75000"/>
                  </a:srgbClr>
                </a:solidFill>
                <a:latin typeface="Consolas"/>
              </a:rPr>
              <a:t> </a:t>
            </a:r>
            <a:r>
              <a:rPr lang="en-US" sz="1960" dirty="0" err="1">
                <a:solidFill>
                  <a:srgbClr val="404040"/>
                </a:solidFill>
                <a:latin typeface="Consolas"/>
              </a:rPr>
              <a:t>myStream.myKey</a:t>
            </a:r>
            <a:r>
              <a:rPr lang="en-US" sz="1960" dirty="0">
                <a:solidFill>
                  <a:srgbClr val="404040"/>
                </a:solidFill>
                <a:latin typeface="Consolas"/>
              </a:rPr>
              <a:t> = </a:t>
            </a:r>
            <a:r>
              <a:rPr lang="en-US" sz="1960" dirty="0" err="1">
                <a:solidFill>
                  <a:srgbClr val="404040"/>
                </a:solidFill>
                <a:latin typeface="Consolas"/>
              </a:rPr>
              <a:t>myRefData.myKey</a:t>
            </a:r>
            <a:endParaRPr lang="en-US" sz="1960" dirty="0">
              <a:gradFill>
                <a:gsLst>
                  <a:gs pos="2917">
                    <a:srgbClr val="404040"/>
                  </a:gs>
                  <a:gs pos="30000">
                    <a:srgbClr val="404040"/>
                  </a:gs>
                </a:gsLst>
                <a:lin ang="5400000" scaled="0"/>
              </a:gradFill>
            </a:endParaRPr>
          </a:p>
        </p:txBody>
      </p:sp>
    </p:spTree>
    <p:extLst>
      <p:ext uri="{BB962C8B-B14F-4D97-AF65-F5344CB8AC3E}">
        <p14:creationId xmlns:p14="http://schemas.microsoft.com/office/powerpoint/2010/main" val="2749298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241802" y="2685199"/>
            <a:ext cx="3819159" cy="434035"/>
            <a:chOff x="2087901" y="2738348"/>
            <a:chExt cx="3896756" cy="442854"/>
          </a:xfrm>
        </p:grpSpPr>
        <p:cxnSp>
          <p:nvCxnSpPr>
            <p:cNvPr id="11" name="Straight Arrow Connector 10"/>
            <p:cNvCxnSpPr>
              <a:stCxn id="6" idx="2"/>
            </p:cNvCxnSpPr>
            <p:nvPr/>
          </p:nvCxnSpPr>
          <p:spPr>
            <a:xfrm flipH="1">
              <a:off x="5413905" y="2751757"/>
              <a:ext cx="570752" cy="429445"/>
            </a:xfrm>
            <a:prstGeom prst="straightConnector1">
              <a:avLst/>
            </a:prstGeom>
            <a:ln w="28575">
              <a:solidFill>
                <a:schemeClr val="tx1">
                  <a:lumMod val="50000"/>
                  <a:lumOff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2"/>
            </p:cNvCxnSpPr>
            <p:nvPr/>
          </p:nvCxnSpPr>
          <p:spPr>
            <a:xfrm>
              <a:off x="2087901" y="2738348"/>
              <a:ext cx="931169" cy="442854"/>
            </a:xfrm>
            <a:prstGeom prst="straightConnector1">
              <a:avLst/>
            </a:prstGeom>
            <a:ln w="28575">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mtClean="0"/>
              <a:t>UNION</a:t>
            </a:r>
            <a:endParaRPr lang="en-US" dirty="0"/>
          </a:p>
        </p:txBody>
      </p:sp>
      <p:sp>
        <p:nvSpPr>
          <p:cNvPr id="3" name="TextBox 2"/>
          <p:cNvSpPr txBox="1"/>
          <p:nvPr/>
        </p:nvSpPr>
        <p:spPr>
          <a:xfrm>
            <a:off x="8514103" y="2078094"/>
            <a:ext cx="3315872" cy="3477875"/>
          </a:xfrm>
          <a:prstGeom prst="rect">
            <a:avLst/>
          </a:prstGeom>
          <a:noFill/>
        </p:spPr>
        <p:txBody>
          <a:bodyPr wrap="square" lIns="0" tIns="0" rIns="0" bIns="0" rtlCol="0">
            <a:spAutoFit/>
          </a:bodyPr>
          <a:lstStyle>
            <a:defPPr>
              <a:defRPr lang="en-US"/>
            </a:defPPr>
            <a:lvl1pPr>
              <a:spcAft>
                <a:spcPts val="1224"/>
              </a:spcAft>
              <a:defRPr sz="2000" b="1">
                <a:gradFill>
                  <a:gsLst>
                    <a:gs pos="2917">
                      <a:schemeClr val="tx2"/>
                    </a:gs>
                    <a:gs pos="100000">
                      <a:schemeClr val="tx2"/>
                    </a:gs>
                  </a:gsLst>
                  <a:lin ang="5400000" scaled="0"/>
                </a:gradFill>
                <a:latin typeface="Segoe UI Light" panose="020B0502040204020203" pitchFamily="34" charset="0"/>
                <a:ea typeface="ＭＳ Ｐゴシック" charset="0"/>
                <a:cs typeface="+mn-cs"/>
              </a:defRPr>
            </a:lvl1pPr>
          </a:lstStyle>
          <a:p>
            <a:r>
              <a:rPr lang="en-US" sz="1960" dirty="0" err="1" smtClean="0"/>
              <a:t>Combina</a:t>
            </a:r>
            <a:r>
              <a:rPr lang="en-US" sz="1960" dirty="0" smtClean="0"/>
              <a:t> </a:t>
            </a:r>
            <a:r>
              <a:rPr lang="en-US" sz="1960" dirty="0" err="1" smtClean="0"/>
              <a:t>i</a:t>
            </a:r>
            <a:r>
              <a:rPr lang="en-US" sz="1960" dirty="0" smtClean="0"/>
              <a:t> </a:t>
            </a:r>
            <a:r>
              <a:rPr lang="en-US" sz="1960" dirty="0" err="1" smtClean="0"/>
              <a:t>risultati</a:t>
            </a:r>
            <a:r>
              <a:rPr lang="en-US" sz="1960" dirty="0" smtClean="0"/>
              <a:t> di due o </a:t>
            </a:r>
            <a:r>
              <a:rPr lang="en-US" sz="1960" dirty="0" err="1" smtClean="0"/>
              <a:t>più</a:t>
            </a:r>
            <a:r>
              <a:rPr lang="en-US" sz="1960" dirty="0" smtClean="0"/>
              <a:t> query in un </a:t>
            </a:r>
            <a:r>
              <a:rPr lang="en-US" sz="1960" dirty="0" err="1" smtClean="0"/>
              <a:t>unico</a:t>
            </a:r>
            <a:r>
              <a:rPr lang="en-US" sz="1960" dirty="0" smtClean="0"/>
              <a:t> </a:t>
            </a:r>
            <a:r>
              <a:rPr lang="en-US" sz="1960" dirty="0" err="1" smtClean="0"/>
              <a:t>resultset</a:t>
            </a:r>
            <a:endParaRPr lang="en-US" sz="1960" dirty="0" smtClean="0"/>
          </a:p>
          <a:p>
            <a:r>
              <a:rPr lang="en-US" sz="1960" dirty="0" err="1" smtClean="0"/>
              <a:t>Numero</a:t>
            </a:r>
            <a:r>
              <a:rPr lang="en-US" sz="1960" dirty="0" smtClean="0"/>
              <a:t> </a:t>
            </a:r>
            <a:r>
              <a:rPr lang="en-US" sz="1960" dirty="0" err="1" smtClean="0"/>
              <a:t>ordine</a:t>
            </a:r>
            <a:r>
              <a:rPr lang="en-US" sz="1960" dirty="0" smtClean="0"/>
              <a:t> </a:t>
            </a:r>
            <a:r>
              <a:rPr lang="en-US" sz="1960" dirty="0" err="1" smtClean="0"/>
              <a:t>delle</a:t>
            </a:r>
            <a:r>
              <a:rPr lang="en-US" sz="1960" dirty="0" smtClean="0"/>
              <a:t> </a:t>
            </a:r>
            <a:r>
              <a:rPr lang="en-US" sz="1960" dirty="0" err="1" smtClean="0"/>
              <a:t>colonne</a:t>
            </a:r>
            <a:r>
              <a:rPr lang="en-US" sz="1960" dirty="0" smtClean="0"/>
              <a:t> </a:t>
            </a:r>
            <a:r>
              <a:rPr lang="en-US" sz="1960" dirty="0" err="1" smtClean="0"/>
              <a:t>deve</a:t>
            </a:r>
            <a:r>
              <a:rPr lang="en-US" sz="1960" dirty="0" smtClean="0"/>
              <a:t> </a:t>
            </a:r>
            <a:r>
              <a:rPr lang="en-US" sz="1960" dirty="0" err="1" smtClean="0"/>
              <a:t>essere</a:t>
            </a:r>
            <a:r>
              <a:rPr lang="en-US" sz="1960" dirty="0" smtClean="0"/>
              <a:t> lo </a:t>
            </a:r>
            <a:r>
              <a:rPr lang="en-US" sz="1960" dirty="0" err="1" smtClean="0"/>
              <a:t>stesso</a:t>
            </a:r>
            <a:r>
              <a:rPr lang="en-US" sz="1960" dirty="0" smtClean="0"/>
              <a:t> in </a:t>
            </a:r>
            <a:r>
              <a:rPr lang="en-US" sz="1960" dirty="0" err="1" smtClean="0"/>
              <a:t>tutte</a:t>
            </a:r>
            <a:r>
              <a:rPr lang="en-US" sz="1960" dirty="0" smtClean="0"/>
              <a:t> le query</a:t>
            </a:r>
          </a:p>
          <a:p>
            <a:r>
              <a:rPr lang="en-US" sz="1960" dirty="0" smtClean="0"/>
              <a:t>I tipi di </a:t>
            </a:r>
            <a:r>
              <a:rPr lang="en-US" sz="1960" dirty="0" err="1" smtClean="0"/>
              <a:t>dati</a:t>
            </a:r>
            <a:r>
              <a:rPr lang="en-US" sz="1960" dirty="0" smtClean="0"/>
              <a:t> </a:t>
            </a:r>
            <a:r>
              <a:rPr lang="en-US" sz="1960" dirty="0" err="1" smtClean="0"/>
              <a:t>devono</a:t>
            </a:r>
            <a:r>
              <a:rPr lang="en-US" sz="1960" dirty="0" smtClean="0"/>
              <a:t> </a:t>
            </a:r>
            <a:r>
              <a:rPr lang="en-US" sz="1960" dirty="0" err="1" smtClean="0"/>
              <a:t>essere</a:t>
            </a:r>
            <a:r>
              <a:rPr lang="en-US" sz="1960" dirty="0" smtClean="0"/>
              <a:t> </a:t>
            </a:r>
            <a:r>
              <a:rPr lang="en-US" sz="1960" dirty="0" err="1" smtClean="0"/>
              <a:t>compatibili</a:t>
            </a:r>
            <a:endParaRPr lang="en-US" sz="1960" dirty="0" smtClean="0"/>
          </a:p>
          <a:p>
            <a:r>
              <a:rPr lang="en-US" sz="1960" dirty="0" smtClean="0"/>
              <a:t>Se la </a:t>
            </a:r>
            <a:r>
              <a:rPr lang="en-US" sz="1960" dirty="0" err="1" smtClean="0"/>
              <a:t>parola</a:t>
            </a:r>
            <a:r>
              <a:rPr lang="en-US" sz="1960" dirty="0" smtClean="0"/>
              <a:t> </a:t>
            </a:r>
            <a:r>
              <a:rPr lang="en-US" sz="1960" dirty="0" err="1" smtClean="0"/>
              <a:t>chiave</a:t>
            </a:r>
            <a:r>
              <a:rPr lang="en-US" sz="1960" dirty="0" smtClean="0"/>
              <a:t> “ALL” non è </a:t>
            </a:r>
            <a:r>
              <a:rPr lang="en-US" sz="1960" dirty="0" err="1" smtClean="0"/>
              <a:t>specificata</a:t>
            </a:r>
            <a:r>
              <a:rPr lang="en-US" sz="1960" dirty="0" smtClean="0"/>
              <a:t>, le </a:t>
            </a:r>
            <a:r>
              <a:rPr lang="en-US" sz="1960" dirty="0" err="1" smtClean="0"/>
              <a:t>righe</a:t>
            </a:r>
            <a:r>
              <a:rPr lang="en-US" sz="1960" dirty="0" smtClean="0"/>
              <a:t> duplicate </a:t>
            </a:r>
            <a:r>
              <a:rPr lang="en-US" sz="1960" dirty="0" err="1" smtClean="0"/>
              <a:t>vengono</a:t>
            </a:r>
            <a:r>
              <a:rPr lang="en-US" sz="1960" dirty="0" smtClean="0"/>
              <a:t> </a:t>
            </a:r>
            <a:r>
              <a:rPr lang="en-US" sz="1960" dirty="0" err="1" smtClean="0"/>
              <a:t>rimosse</a:t>
            </a:r>
            <a:endParaRPr lang="en-US" sz="1960" dirty="0" smtClean="0"/>
          </a:p>
        </p:txBody>
      </p:sp>
      <p:sp>
        <p:nvSpPr>
          <p:cNvPr id="4" name="Rectangle 3"/>
          <p:cNvSpPr/>
          <p:nvPr/>
        </p:nvSpPr>
        <p:spPr>
          <a:xfrm>
            <a:off x="448468" y="3211409"/>
            <a:ext cx="7796780" cy="1113773"/>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03" tIns="45701" rIns="91403" bIns="45701" numCol="1" spcCol="0" rtlCol="0" fromWordArt="0" anchor="ctr" anchorCtr="0" forceAA="0" compatLnSpc="1">
            <a:prstTxWarp prst="textNoShape">
              <a:avLst/>
            </a:prstTxWarp>
            <a:noAutofit/>
          </a:bodyPr>
          <a:lstStyle/>
          <a:p>
            <a:r>
              <a:rPr lang="en-US" sz="1666" spc="-70" dirty="0">
                <a:solidFill>
                  <a:schemeClr val="accent4">
                    <a:lumMod val="50000"/>
                  </a:schemeClr>
                </a:solidFill>
                <a:latin typeface="Segoe UI"/>
              </a:rPr>
              <a:t>SELECT</a:t>
            </a:r>
            <a:r>
              <a:rPr lang="en-US" sz="1666" spc="-70" dirty="0">
                <a:solidFill>
                  <a:schemeClr val="accent3">
                    <a:lumMod val="50000"/>
                  </a:schemeClr>
                </a:solidFill>
                <a:latin typeface="Segoe UI"/>
              </a:rPr>
              <a:t> </a:t>
            </a:r>
            <a:r>
              <a:rPr lang="en-US" sz="1666" spc="-70" dirty="0">
                <a:solidFill>
                  <a:schemeClr val="bg2">
                    <a:lumMod val="25000"/>
                  </a:schemeClr>
                </a:solidFill>
                <a:latin typeface="Segoe UI"/>
              </a:rPr>
              <a:t>TollId, </a:t>
            </a:r>
            <a:r>
              <a:rPr lang="en-US" sz="1666" spc="-70" dirty="0" err="1">
                <a:solidFill>
                  <a:schemeClr val="bg2">
                    <a:lumMod val="25000"/>
                  </a:schemeClr>
                </a:solidFill>
                <a:latin typeface="Segoe UI"/>
              </a:rPr>
              <a:t>ENTime</a:t>
            </a:r>
            <a:r>
              <a:rPr lang="en-US" sz="1666" spc="-70" dirty="0">
                <a:solidFill>
                  <a:schemeClr val="bg2">
                    <a:lumMod val="25000"/>
                  </a:schemeClr>
                </a:solidFill>
                <a:latin typeface="Segoe UI"/>
              </a:rPr>
              <a:t>  AS Time , </a:t>
            </a:r>
            <a:r>
              <a:rPr lang="en-US" sz="1666" spc="-70" dirty="0" err="1">
                <a:solidFill>
                  <a:schemeClr val="bg2">
                    <a:lumMod val="25000"/>
                  </a:schemeClr>
                </a:solidFill>
                <a:latin typeface="Segoe UI"/>
              </a:rPr>
              <a:t>LicensePlate</a:t>
            </a:r>
            <a:r>
              <a:rPr lang="en-US" sz="1666" spc="-70" dirty="0">
                <a:solidFill>
                  <a:schemeClr val="bg2">
                    <a:lumMod val="25000"/>
                  </a:schemeClr>
                </a:solidFill>
                <a:latin typeface="Segoe UI"/>
              </a:rPr>
              <a:t> </a:t>
            </a:r>
            <a:r>
              <a:rPr lang="en-US" sz="1666" spc="-70" dirty="0">
                <a:solidFill>
                  <a:schemeClr val="accent4">
                    <a:lumMod val="50000"/>
                  </a:schemeClr>
                </a:solidFill>
                <a:latin typeface="Segoe UI"/>
              </a:rPr>
              <a:t>FROM</a:t>
            </a:r>
            <a:r>
              <a:rPr lang="en-US" sz="1666" spc="-70" dirty="0">
                <a:solidFill>
                  <a:schemeClr val="accent3">
                    <a:lumMod val="50000"/>
                  </a:schemeClr>
                </a:solidFill>
                <a:latin typeface="Segoe UI"/>
              </a:rPr>
              <a:t> </a:t>
            </a:r>
            <a:r>
              <a:rPr lang="en-US" sz="1666" spc="-70" dirty="0" err="1">
                <a:solidFill>
                  <a:schemeClr val="bg2">
                    <a:lumMod val="25000"/>
                  </a:schemeClr>
                </a:solidFill>
                <a:latin typeface="Segoe UI"/>
              </a:rPr>
              <a:t>EntryStream</a:t>
            </a:r>
            <a:r>
              <a:rPr lang="en-US" sz="1666" spc="-70" dirty="0">
                <a:solidFill>
                  <a:schemeClr val="bg2">
                    <a:lumMod val="25000"/>
                  </a:schemeClr>
                </a:solidFill>
                <a:latin typeface="Segoe UI"/>
              </a:rPr>
              <a:t> </a:t>
            </a:r>
            <a:r>
              <a:rPr lang="en-US" sz="1666" spc="-70" dirty="0">
                <a:solidFill>
                  <a:schemeClr val="accent4">
                    <a:lumMod val="50000"/>
                  </a:schemeClr>
                </a:solidFill>
                <a:latin typeface="Segoe UI"/>
              </a:rPr>
              <a:t>TIMESTAMP BY </a:t>
            </a:r>
            <a:r>
              <a:rPr lang="en-US" sz="1666" spc="-70" dirty="0" err="1">
                <a:solidFill>
                  <a:schemeClr val="bg2">
                    <a:lumMod val="25000"/>
                  </a:schemeClr>
                </a:solidFill>
                <a:latin typeface="Segoe UI"/>
              </a:rPr>
              <a:t>ENTime</a:t>
            </a:r>
            <a:r>
              <a:rPr lang="en-US" sz="1666" spc="-70" dirty="0">
                <a:solidFill>
                  <a:schemeClr val="bg2">
                    <a:lumMod val="25000"/>
                  </a:schemeClr>
                </a:solidFill>
                <a:latin typeface="Segoe UI"/>
              </a:rPr>
              <a:t> </a:t>
            </a:r>
            <a:br>
              <a:rPr lang="en-US" sz="1666" spc="-70" dirty="0">
                <a:solidFill>
                  <a:schemeClr val="bg2">
                    <a:lumMod val="25000"/>
                  </a:schemeClr>
                </a:solidFill>
                <a:latin typeface="Segoe UI"/>
              </a:rPr>
            </a:br>
            <a:r>
              <a:rPr lang="en-US" sz="1666" spc="-70" dirty="0">
                <a:solidFill>
                  <a:schemeClr val="accent4">
                    <a:lumMod val="50000"/>
                  </a:schemeClr>
                </a:solidFill>
                <a:latin typeface="Segoe UI"/>
              </a:rPr>
              <a:t>UNION </a:t>
            </a:r>
            <a:br>
              <a:rPr lang="en-US" sz="1666" spc="-70" dirty="0">
                <a:solidFill>
                  <a:schemeClr val="accent4">
                    <a:lumMod val="50000"/>
                  </a:schemeClr>
                </a:solidFill>
                <a:latin typeface="Segoe UI"/>
              </a:rPr>
            </a:br>
            <a:r>
              <a:rPr lang="en-US" sz="1666" spc="-70" dirty="0">
                <a:solidFill>
                  <a:schemeClr val="accent4">
                    <a:lumMod val="50000"/>
                  </a:schemeClr>
                </a:solidFill>
                <a:latin typeface="Segoe UI"/>
              </a:rPr>
              <a:t>SELECT</a:t>
            </a:r>
            <a:r>
              <a:rPr lang="en-US" sz="1666" spc="-70" dirty="0">
                <a:solidFill>
                  <a:schemeClr val="accent3">
                    <a:lumMod val="50000"/>
                  </a:schemeClr>
                </a:solidFill>
                <a:latin typeface="Segoe UI"/>
              </a:rPr>
              <a:t> </a:t>
            </a:r>
            <a:r>
              <a:rPr lang="en-US" sz="1666" spc="-70" dirty="0">
                <a:solidFill>
                  <a:schemeClr val="bg2">
                    <a:lumMod val="25000"/>
                  </a:schemeClr>
                </a:solidFill>
                <a:latin typeface="Segoe UI"/>
              </a:rPr>
              <a:t>TollId, </a:t>
            </a:r>
            <a:r>
              <a:rPr lang="en-US" sz="1666" spc="-70" dirty="0" err="1">
                <a:solidFill>
                  <a:schemeClr val="bg2">
                    <a:lumMod val="25000"/>
                  </a:schemeClr>
                </a:solidFill>
                <a:latin typeface="Segoe UI"/>
              </a:rPr>
              <a:t>EXTime</a:t>
            </a:r>
            <a:r>
              <a:rPr lang="en-US" sz="1666" spc="-70" dirty="0">
                <a:solidFill>
                  <a:schemeClr val="bg2">
                    <a:lumMod val="25000"/>
                  </a:schemeClr>
                </a:solidFill>
                <a:latin typeface="Segoe UI"/>
              </a:rPr>
              <a:t>  AS Time , </a:t>
            </a:r>
            <a:r>
              <a:rPr lang="en-US" sz="1666" spc="-70" dirty="0" err="1">
                <a:solidFill>
                  <a:schemeClr val="bg2">
                    <a:lumMod val="25000"/>
                  </a:schemeClr>
                </a:solidFill>
                <a:latin typeface="Segoe UI"/>
              </a:rPr>
              <a:t>LicensePlate</a:t>
            </a:r>
            <a:r>
              <a:rPr lang="en-US" sz="1666" spc="-70" dirty="0">
                <a:solidFill>
                  <a:schemeClr val="bg2">
                    <a:lumMod val="25000"/>
                  </a:schemeClr>
                </a:solidFill>
                <a:latin typeface="Segoe UI"/>
              </a:rPr>
              <a:t> </a:t>
            </a:r>
            <a:r>
              <a:rPr lang="en-US" sz="1666" spc="-70" dirty="0">
                <a:solidFill>
                  <a:schemeClr val="accent4">
                    <a:lumMod val="50000"/>
                  </a:schemeClr>
                </a:solidFill>
                <a:latin typeface="Segoe UI"/>
              </a:rPr>
              <a:t>FROM</a:t>
            </a:r>
            <a:r>
              <a:rPr lang="en-US" sz="1666" spc="-70" dirty="0">
                <a:solidFill>
                  <a:schemeClr val="accent3">
                    <a:lumMod val="50000"/>
                  </a:schemeClr>
                </a:solidFill>
                <a:latin typeface="Segoe UI"/>
              </a:rPr>
              <a:t> </a:t>
            </a:r>
            <a:r>
              <a:rPr lang="en-US" sz="1666" spc="-70" dirty="0" err="1">
                <a:solidFill>
                  <a:schemeClr val="bg2">
                    <a:lumMod val="25000"/>
                  </a:schemeClr>
                </a:solidFill>
                <a:latin typeface="Segoe UI"/>
              </a:rPr>
              <a:t>ExitStream</a:t>
            </a:r>
            <a:r>
              <a:rPr lang="en-US" sz="1666" spc="-70" dirty="0">
                <a:solidFill>
                  <a:schemeClr val="bg2">
                    <a:lumMod val="25000"/>
                  </a:schemeClr>
                </a:solidFill>
                <a:latin typeface="Segoe UI"/>
              </a:rPr>
              <a:t>    </a:t>
            </a:r>
            <a:r>
              <a:rPr lang="en-US" sz="1666" spc="-70" dirty="0">
                <a:solidFill>
                  <a:schemeClr val="accent4">
                    <a:lumMod val="50000"/>
                  </a:schemeClr>
                </a:solidFill>
                <a:latin typeface="Segoe UI"/>
              </a:rPr>
              <a:t>TIMESTAMP BY </a:t>
            </a:r>
            <a:r>
              <a:rPr lang="en-US" sz="1666" spc="-70" dirty="0" err="1">
                <a:solidFill>
                  <a:schemeClr val="bg2">
                    <a:lumMod val="25000"/>
                  </a:schemeClr>
                </a:solidFill>
                <a:latin typeface="Segoe UI"/>
              </a:rPr>
              <a:t>EXTime</a:t>
            </a:r>
            <a:endParaRPr lang="en-US" sz="1666" spc="-70" dirty="0">
              <a:solidFill>
                <a:schemeClr val="bg2">
                  <a:lumMod val="25000"/>
                </a:schemeClr>
              </a:solidFill>
              <a:latin typeface="Segoe UI"/>
            </a:endParaRPr>
          </a:p>
        </p:txBody>
      </p:sp>
      <p:graphicFrame>
        <p:nvGraphicFramePr>
          <p:cNvPr id="5" name="Table 4"/>
          <p:cNvGraphicFramePr>
            <a:graphicFrameLocks noGrp="1"/>
          </p:cNvGraphicFramePr>
          <p:nvPr>
            <p:extLst/>
          </p:nvPr>
        </p:nvGraphicFramePr>
        <p:xfrm>
          <a:off x="455809" y="1193107"/>
          <a:ext cx="3571987" cy="1492092"/>
        </p:xfrm>
        <a:graphic>
          <a:graphicData uri="http://schemas.openxmlformats.org/drawingml/2006/table">
            <a:tbl>
              <a:tblPr firstRow="1" firstCol="1" bandRow="1">
                <a:tableStyleId>{5C22544A-7EE6-4342-B048-85BDC9FD1C3A}</a:tableStyleId>
              </a:tblPr>
              <a:tblGrid>
                <a:gridCol w="606698"/>
                <a:gridCol w="1545666"/>
                <a:gridCol w="941351"/>
                <a:gridCol w="478272"/>
              </a:tblGrid>
              <a:tr h="373014">
                <a:tc>
                  <a:txBody>
                    <a:bodyPr/>
                    <a:lstStyle/>
                    <a:p>
                      <a:pPr marL="0" marR="0" indent="0" algn="ctr" defTabSz="914363" rtl="0" eaLnBrk="1" latinLnBrk="0" hangingPunct="1">
                        <a:spcBef>
                          <a:spcPts val="0"/>
                        </a:spcBef>
                        <a:spcAft>
                          <a:spcPts val="1200"/>
                        </a:spcAft>
                        <a:buFont typeface="Arial" panose="020B0604020202020204" pitchFamily="34" charset="0"/>
                        <a:buNone/>
                      </a:pPr>
                      <a:r>
                        <a:rPr lang="en-US" sz="1400" b="0" kern="1200" spc="-70" dirty="0" smtClean="0">
                          <a:solidFill>
                            <a:schemeClr val="bg1"/>
                          </a:solidFill>
                          <a:latin typeface="Calibri" panose="020F0502020204030204" pitchFamily="34" charset="0"/>
                          <a:ea typeface="+mn-ea"/>
                          <a:cs typeface="+mn-cs"/>
                        </a:rPr>
                        <a:t>TollId</a:t>
                      </a:r>
                      <a:endParaRPr lang="en-US" sz="1400" b="0" kern="1200" spc="-70" dirty="0">
                        <a:solidFill>
                          <a:schemeClr val="bg1"/>
                        </a:solidFill>
                        <a:latin typeface="Calibri" panose="020F0502020204030204" pitchFamily="34" charset="0"/>
                        <a:ea typeface="+mn-ea"/>
                        <a:cs typeface="+mn-cs"/>
                      </a:endParaRPr>
                    </a:p>
                  </a:txBody>
                  <a:tcPr marL="32899" marR="32899"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indent="0" algn="ctr" defTabSz="914363" rtl="0" eaLnBrk="1" latinLnBrk="0" hangingPunct="1">
                        <a:spcBef>
                          <a:spcPts val="0"/>
                        </a:spcBef>
                        <a:spcAft>
                          <a:spcPts val="1200"/>
                        </a:spcAft>
                        <a:buFont typeface="Arial" panose="020B0604020202020204" pitchFamily="34" charset="0"/>
                        <a:buNone/>
                      </a:pPr>
                      <a:r>
                        <a:rPr lang="en-US" sz="1400" b="0" kern="1200" spc="-70" dirty="0">
                          <a:solidFill>
                            <a:schemeClr val="bg1"/>
                          </a:solidFill>
                          <a:latin typeface="Calibri" panose="020F0502020204030204" pitchFamily="34" charset="0"/>
                          <a:ea typeface="+mn-ea"/>
                          <a:cs typeface="+mn-cs"/>
                        </a:rPr>
                        <a:t>EntryTime</a:t>
                      </a:r>
                    </a:p>
                  </a:txBody>
                  <a:tcPr marL="32899" marR="32899"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indent="0" algn="ctr" defTabSz="914363" rtl="0" eaLnBrk="1" latinLnBrk="0" hangingPunct="1">
                        <a:spcBef>
                          <a:spcPts val="0"/>
                        </a:spcBef>
                        <a:spcAft>
                          <a:spcPts val="1200"/>
                        </a:spcAft>
                        <a:buFont typeface="Arial" panose="020B0604020202020204" pitchFamily="34" charset="0"/>
                        <a:buNone/>
                      </a:pPr>
                      <a:r>
                        <a:rPr lang="en-US" sz="1400" b="0" kern="1200" spc="-70" dirty="0" err="1">
                          <a:solidFill>
                            <a:schemeClr val="bg1"/>
                          </a:solidFill>
                          <a:latin typeface="Calibri" panose="020F0502020204030204" pitchFamily="34" charset="0"/>
                          <a:ea typeface="+mn-ea"/>
                          <a:cs typeface="+mn-cs"/>
                        </a:rPr>
                        <a:t>LicensePlate</a:t>
                      </a:r>
                      <a:endParaRPr lang="en-US" sz="1400" b="0" kern="1200" spc="-70" dirty="0">
                        <a:solidFill>
                          <a:schemeClr val="bg1"/>
                        </a:solidFill>
                        <a:latin typeface="Calibri" panose="020F0502020204030204" pitchFamily="34" charset="0"/>
                        <a:ea typeface="+mn-ea"/>
                        <a:cs typeface="+mn-cs"/>
                      </a:endParaRPr>
                    </a:p>
                  </a:txBody>
                  <a:tcPr marL="32899" marR="32899"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indent="0" algn="ctr" defTabSz="914363" rtl="0" eaLnBrk="1" latinLnBrk="0" hangingPunct="1">
                        <a:spcBef>
                          <a:spcPts val="0"/>
                        </a:spcBef>
                        <a:spcAft>
                          <a:spcPts val="1200"/>
                        </a:spcAft>
                        <a:buFont typeface="Arial" panose="020B0604020202020204" pitchFamily="34" charset="0"/>
                        <a:buNone/>
                      </a:pPr>
                      <a:r>
                        <a:rPr lang="en-US" sz="1400" b="0" kern="1200" spc="-70" dirty="0" smtClean="0">
                          <a:solidFill>
                            <a:schemeClr val="bg1"/>
                          </a:solidFill>
                          <a:latin typeface="Calibri" panose="020F0502020204030204" pitchFamily="34" charset="0"/>
                          <a:ea typeface="+mn-ea"/>
                          <a:cs typeface="+mn-cs"/>
                        </a:rPr>
                        <a:t>…</a:t>
                      </a:r>
                      <a:endParaRPr lang="en-US" sz="1400" b="0" kern="1200" spc="-70" dirty="0">
                        <a:solidFill>
                          <a:schemeClr val="bg1"/>
                        </a:solidFill>
                        <a:latin typeface="Calibri" panose="020F0502020204030204" pitchFamily="34" charset="0"/>
                        <a:ea typeface="+mn-ea"/>
                        <a:cs typeface="+mn-cs"/>
                      </a:endParaRPr>
                    </a:p>
                  </a:txBody>
                  <a:tcPr marL="32899" marR="32899"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r>
              <a:tr h="373026">
                <a:tc>
                  <a:txBody>
                    <a:bodyPr/>
                    <a:lstStyle/>
                    <a:p>
                      <a:pPr marL="0" marR="0" indent="0" algn="ctr" defTabSz="914363" rtl="0" eaLnBrk="1" latinLnBrk="0" hangingPunct="1">
                        <a:spcBef>
                          <a:spcPts val="0"/>
                        </a:spcBef>
                        <a:spcAft>
                          <a:spcPts val="1200"/>
                        </a:spcAft>
                        <a:buFont typeface="Arial" panose="020B0604020202020204" pitchFamily="34" charset="0"/>
                        <a:buNone/>
                      </a:pPr>
                      <a:r>
                        <a:rPr lang="en-US" sz="1200" b="0" kern="1200" spc="-70" dirty="0">
                          <a:solidFill>
                            <a:schemeClr val="bg2">
                              <a:lumMod val="25000"/>
                            </a:schemeClr>
                          </a:solidFill>
                          <a:latin typeface="+mn-lt"/>
                          <a:ea typeface="+mn-ea"/>
                          <a:cs typeface="+mn-cs"/>
                        </a:rPr>
                        <a:t>1</a:t>
                      </a:r>
                    </a:p>
                  </a:txBody>
                  <a:tcPr marL="32899" marR="32899" marT="0" marB="0" anchor="ctr">
                    <a:lnT w="12700" cap="flat" cmpd="sng" algn="ctr">
                      <a:solidFill>
                        <a:schemeClr val="tx1"/>
                      </a:solidFill>
                      <a:prstDash val="solid"/>
                      <a:round/>
                      <a:headEnd type="none" w="med" len="med"/>
                      <a:tailEnd type="none" w="med" len="med"/>
                    </a:lnT>
                    <a:solidFill>
                      <a:schemeClr val="tx2">
                        <a:lumMod val="20000"/>
                        <a:lumOff val="80000"/>
                      </a:schemeClr>
                    </a:solidFill>
                  </a:tcPr>
                </a:tc>
                <a:tc>
                  <a:txBody>
                    <a:bodyPr/>
                    <a:lstStyle/>
                    <a:p>
                      <a:pPr marL="0" marR="0" indent="0" algn="l" defTabSz="914363" rtl="0" eaLnBrk="1" latinLnBrk="0" hangingPunct="1">
                        <a:spcBef>
                          <a:spcPts val="0"/>
                        </a:spcBef>
                        <a:spcAft>
                          <a:spcPts val="1200"/>
                        </a:spcAft>
                        <a:buFont typeface="Arial" panose="020B0604020202020204" pitchFamily="34" charset="0"/>
                        <a:buNone/>
                      </a:pPr>
                      <a:r>
                        <a:rPr lang="en-US" sz="1200" kern="1200" spc="-70" dirty="0">
                          <a:solidFill>
                            <a:schemeClr val="bg2">
                              <a:lumMod val="25000"/>
                            </a:schemeClr>
                          </a:solidFill>
                          <a:latin typeface="+mn-lt"/>
                          <a:ea typeface="+mn-ea"/>
                          <a:cs typeface="+mn-cs"/>
                        </a:rPr>
                        <a:t>2014-09-10 12:01:00.000</a:t>
                      </a:r>
                    </a:p>
                  </a:txBody>
                  <a:tcPr marL="32899" marR="32899" marT="0" marB="0" anchor="ctr">
                    <a:lnT w="12700" cap="flat" cmpd="sng" algn="ctr">
                      <a:solidFill>
                        <a:schemeClr val="tx1"/>
                      </a:solidFill>
                      <a:prstDash val="solid"/>
                      <a:round/>
                      <a:headEnd type="none" w="med" len="med"/>
                      <a:tailEnd type="none" w="med" len="med"/>
                    </a:lnT>
                    <a:solidFill>
                      <a:schemeClr val="tx2">
                        <a:lumMod val="20000"/>
                        <a:lumOff val="80000"/>
                      </a:schemeClr>
                    </a:solidFill>
                  </a:tcPr>
                </a:tc>
                <a:tc>
                  <a:txBody>
                    <a:bodyPr/>
                    <a:lstStyle/>
                    <a:p>
                      <a:pPr marL="0" marR="0" indent="0" algn="ctr" defTabSz="914363" rtl="0" eaLnBrk="1" latinLnBrk="0" hangingPunct="1">
                        <a:spcBef>
                          <a:spcPts val="0"/>
                        </a:spcBef>
                        <a:spcAft>
                          <a:spcPts val="1200"/>
                        </a:spcAft>
                        <a:buFont typeface="Arial" panose="020B0604020202020204" pitchFamily="34" charset="0"/>
                        <a:buNone/>
                      </a:pPr>
                      <a:r>
                        <a:rPr lang="en-US" sz="1200" kern="1200" spc="-70" dirty="0">
                          <a:solidFill>
                            <a:schemeClr val="bg2">
                              <a:lumMod val="25000"/>
                            </a:schemeClr>
                          </a:solidFill>
                          <a:latin typeface="+mn-lt"/>
                          <a:ea typeface="+mn-ea"/>
                          <a:cs typeface="+mn-cs"/>
                        </a:rPr>
                        <a:t>JNB 7001</a:t>
                      </a:r>
                    </a:p>
                  </a:txBody>
                  <a:tcPr marL="32899" marR="32899" marT="0" marB="0" anchor="ctr">
                    <a:lnT w="12700" cap="flat" cmpd="sng" algn="ctr">
                      <a:solidFill>
                        <a:schemeClr val="tx1"/>
                      </a:solidFill>
                      <a:prstDash val="solid"/>
                      <a:round/>
                      <a:headEnd type="none" w="med" len="med"/>
                      <a:tailEnd type="none" w="med" len="med"/>
                    </a:lnT>
                    <a:solidFill>
                      <a:schemeClr val="tx2">
                        <a:lumMod val="20000"/>
                        <a:lumOff val="80000"/>
                      </a:schemeClr>
                    </a:solidFill>
                  </a:tcPr>
                </a:tc>
                <a:tc>
                  <a:txBody>
                    <a:bodyPr/>
                    <a:lstStyle/>
                    <a:p>
                      <a:pPr marL="0" marR="0" indent="0" algn="l" defTabSz="914363" rtl="0" eaLnBrk="1" latinLnBrk="0" hangingPunct="1">
                        <a:spcBef>
                          <a:spcPts val="0"/>
                        </a:spcBef>
                        <a:spcAft>
                          <a:spcPts val="1200"/>
                        </a:spcAft>
                        <a:buFont typeface="Arial" panose="020B0604020202020204" pitchFamily="34" charset="0"/>
                        <a:buNone/>
                      </a:pPr>
                      <a:r>
                        <a:rPr lang="en-US" sz="1200" kern="1200" spc="-70" dirty="0" smtClean="0">
                          <a:solidFill>
                            <a:schemeClr val="bg2">
                              <a:lumMod val="25000"/>
                            </a:schemeClr>
                          </a:solidFill>
                          <a:latin typeface="+mn-lt"/>
                          <a:ea typeface="+mn-ea"/>
                          <a:cs typeface="+mn-cs"/>
                        </a:rPr>
                        <a:t>…</a:t>
                      </a:r>
                      <a:endParaRPr lang="en-US" sz="1200" kern="1200" spc="-70" dirty="0">
                        <a:solidFill>
                          <a:schemeClr val="bg2">
                            <a:lumMod val="25000"/>
                          </a:schemeClr>
                        </a:solidFill>
                        <a:latin typeface="+mn-lt"/>
                        <a:ea typeface="+mn-ea"/>
                        <a:cs typeface="+mn-cs"/>
                      </a:endParaRPr>
                    </a:p>
                  </a:txBody>
                  <a:tcPr marL="32899" marR="32899" marT="0" marB="0" anchor="ctr">
                    <a:lnT w="12700" cap="flat" cmpd="sng" algn="ctr">
                      <a:solidFill>
                        <a:schemeClr val="tx1"/>
                      </a:solidFill>
                      <a:prstDash val="solid"/>
                      <a:round/>
                      <a:headEnd type="none" w="med" len="med"/>
                      <a:tailEnd type="none" w="med" len="med"/>
                    </a:lnT>
                    <a:solidFill>
                      <a:schemeClr val="tx2">
                        <a:lumMod val="20000"/>
                        <a:lumOff val="80000"/>
                      </a:schemeClr>
                    </a:solidFill>
                  </a:tcPr>
                </a:tc>
              </a:tr>
              <a:tr h="373026">
                <a:tc>
                  <a:txBody>
                    <a:bodyPr/>
                    <a:lstStyle/>
                    <a:p>
                      <a:pPr marL="0" marR="0" indent="0" algn="ctr" defTabSz="914363" rtl="0" eaLnBrk="1" latinLnBrk="0" hangingPunct="1">
                        <a:spcBef>
                          <a:spcPts val="0"/>
                        </a:spcBef>
                        <a:spcAft>
                          <a:spcPts val="1200"/>
                        </a:spcAft>
                        <a:buFont typeface="Arial" panose="020B0604020202020204" pitchFamily="34" charset="0"/>
                        <a:buNone/>
                      </a:pPr>
                      <a:r>
                        <a:rPr lang="en-US" sz="1200" b="0" kern="1200" spc="-70">
                          <a:solidFill>
                            <a:schemeClr val="bg2">
                              <a:lumMod val="25000"/>
                            </a:schemeClr>
                          </a:solidFill>
                          <a:latin typeface="+mn-lt"/>
                          <a:ea typeface="+mn-ea"/>
                          <a:cs typeface="+mn-cs"/>
                        </a:rPr>
                        <a:t>1</a:t>
                      </a:r>
                    </a:p>
                  </a:txBody>
                  <a:tcPr marL="32899" marR="32899" marT="0" marB="0" anchor="ctr">
                    <a:solidFill>
                      <a:schemeClr val="bg1">
                        <a:lumMod val="95000"/>
                      </a:schemeClr>
                    </a:solidFill>
                  </a:tcPr>
                </a:tc>
                <a:tc>
                  <a:txBody>
                    <a:bodyPr/>
                    <a:lstStyle/>
                    <a:p>
                      <a:pPr marL="0" marR="0" indent="0" algn="l" defTabSz="914363" rtl="0" eaLnBrk="1" latinLnBrk="0" hangingPunct="1">
                        <a:spcBef>
                          <a:spcPts val="0"/>
                        </a:spcBef>
                        <a:spcAft>
                          <a:spcPts val="1200"/>
                        </a:spcAft>
                        <a:buFont typeface="Arial" panose="020B0604020202020204" pitchFamily="34" charset="0"/>
                        <a:buNone/>
                      </a:pPr>
                      <a:r>
                        <a:rPr lang="en-US" sz="1200" kern="1200" spc="-70" dirty="0">
                          <a:solidFill>
                            <a:schemeClr val="bg2">
                              <a:lumMod val="25000"/>
                            </a:schemeClr>
                          </a:solidFill>
                          <a:latin typeface="+mn-lt"/>
                          <a:ea typeface="+mn-ea"/>
                          <a:cs typeface="+mn-cs"/>
                        </a:rPr>
                        <a:t>2014-09-10 12:02:00.000</a:t>
                      </a:r>
                    </a:p>
                  </a:txBody>
                  <a:tcPr marL="32899" marR="32899" marT="0" marB="0" anchor="ctr">
                    <a:solidFill>
                      <a:schemeClr val="bg1">
                        <a:lumMod val="95000"/>
                      </a:schemeClr>
                    </a:solidFill>
                  </a:tcPr>
                </a:tc>
                <a:tc>
                  <a:txBody>
                    <a:bodyPr/>
                    <a:lstStyle/>
                    <a:p>
                      <a:pPr marL="0" marR="0" indent="0" algn="ctr" defTabSz="914363" rtl="0" eaLnBrk="1" latinLnBrk="0" hangingPunct="1">
                        <a:spcBef>
                          <a:spcPts val="0"/>
                        </a:spcBef>
                        <a:spcAft>
                          <a:spcPts val="1200"/>
                        </a:spcAft>
                        <a:buFont typeface="Arial" panose="020B0604020202020204" pitchFamily="34" charset="0"/>
                        <a:buNone/>
                      </a:pPr>
                      <a:r>
                        <a:rPr lang="en-US" sz="1200" kern="1200" spc="-70" dirty="0">
                          <a:solidFill>
                            <a:schemeClr val="bg2">
                              <a:lumMod val="25000"/>
                            </a:schemeClr>
                          </a:solidFill>
                          <a:latin typeface="+mn-lt"/>
                          <a:ea typeface="+mn-ea"/>
                          <a:cs typeface="+mn-cs"/>
                        </a:rPr>
                        <a:t>YXZ 1001</a:t>
                      </a:r>
                    </a:p>
                  </a:txBody>
                  <a:tcPr marL="32899" marR="32899" marT="0" marB="0" anchor="ctr">
                    <a:solidFill>
                      <a:schemeClr val="bg1">
                        <a:lumMod val="95000"/>
                      </a:schemeClr>
                    </a:solidFill>
                  </a:tcPr>
                </a:tc>
                <a:tc>
                  <a:txBody>
                    <a:bodyPr/>
                    <a:lstStyle/>
                    <a:p>
                      <a:pPr marL="0" marR="0" indent="0" algn="l" defTabSz="914363" rtl="0" eaLnBrk="1" latinLnBrk="0" hangingPunct="1">
                        <a:spcBef>
                          <a:spcPts val="0"/>
                        </a:spcBef>
                        <a:spcAft>
                          <a:spcPts val="1200"/>
                        </a:spcAft>
                        <a:buFont typeface="Arial" panose="020B0604020202020204" pitchFamily="34" charset="0"/>
                        <a:buNone/>
                      </a:pPr>
                      <a:r>
                        <a:rPr lang="en-US" sz="1200" kern="1200" spc="-70" dirty="0" smtClean="0">
                          <a:solidFill>
                            <a:schemeClr val="bg2">
                              <a:lumMod val="25000"/>
                            </a:schemeClr>
                          </a:solidFill>
                          <a:latin typeface="+mn-lt"/>
                          <a:ea typeface="+mn-ea"/>
                          <a:cs typeface="+mn-cs"/>
                        </a:rPr>
                        <a:t>…</a:t>
                      </a:r>
                      <a:endParaRPr lang="en-US" sz="1200" kern="1200" spc="-70" dirty="0">
                        <a:solidFill>
                          <a:schemeClr val="bg2">
                            <a:lumMod val="25000"/>
                          </a:schemeClr>
                        </a:solidFill>
                        <a:latin typeface="+mn-lt"/>
                        <a:ea typeface="+mn-ea"/>
                        <a:cs typeface="+mn-cs"/>
                      </a:endParaRPr>
                    </a:p>
                  </a:txBody>
                  <a:tcPr marL="32899" marR="32899" marT="0" marB="0" anchor="ctr">
                    <a:solidFill>
                      <a:schemeClr val="bg1">
                        <a:lumMod val="95000"/>
                      </a:schemeClr>
                    </a:solidFill>
                  </a:tcPr>
                </a:tc>
              </a:tr>
              <a:tr h="373026">
                <a:tc>
                  <a:txBody>
                    <a:bodyPr/>
                    <a:lstStyle/>
                    <a:p>
                      <a:pPr marL="0" marR="0" indent="0" algn="ctr" defTabSz="914363" rtl="0" eaLnBrk="1" latinLnBrk="0" hangingPunct="1">
                        <a:spcBef>
                          <a:spcPts val="0"/>
                        </a:spcBef>
                        <a:spcAft>
                          <a:spcPts val="1200"/>
                        </a:spcAft>
                        <a:buFont typeface="Arial" panose="020B0604020202020204" pitchFamily="34" charset="0"/>
                        <a:buNone/>
                      </a:pPr>
                      <a:r>
                        <a:rPr lang="en-US" sz="1200" b="0" kern="1200" spc="-70" dirty="0">
                          <a:solidFill>
                            <a:schemeClr val="bg2">
                              <a:lumMod val="25000"/>
                            </a:schemeClr>
                          </a:solidFill>
                          <a:latin typeface="+mn-lt"/>
                          <a:ea typeface="+mn-ea"/>
                          <a:cs typeface="+mn-cs"/>
                        </a:rPr>
                        <a:t>3</a:t>
                      </a:r>
                    </a:p>
                  </a:txBody>
                  <a:tcPr marL="32899" marR="32899" marT="0" marB="0" anchor="ctr">
                    <a:solidFill>
                      <a:schemeClr val="tx2">
                        <a:lumMod val="20000"/>
                        <a:lumOff val="80000"/>
                      </a:schemeClr>
                    </a:solidFill>
                  </a:tcPr>
                </a:tc>
                <a:tc>
                  <a:txBody>
                    <a:bodyPr/>
                    <a:lstStyle/>
                    <a:p>
                      <a:pPr marL="0" marR="0" indent="0" algn="l" defTabSz="914363" rtl="0" eaLnBrk="1" latinLnBrk="0" hangingPunct="1">
                        <a:spcBef>
                          <a:spcPts val="0"/>
                        </a:spcBef>
                        <a:spcAft>
                          <a:spcPts val="1200"/>
                        </a:spcAft>
                        <a:buFont typeface="Arial" panose="020B0604020202020204" pitchFamily="34" charset="0"/>
                        <a:buNone/>
                      </a:pPr>
                      <a:r>
                        <a:rPr lang="en-US" sz="1200" kern="1200" spc="-70" dirty="0">
                          <a:solidFill>
                            <a:schemeClr val="bg2">
                              <a:lumMod val="25000"/>
                            </a:schemeClr>
                          </a:solidFill>
                          <a:latin typeface="+mn-lt"/>
                          <a:ea typeface="+mn-ea"/>
                          <a:cs typeface="+mn-cs"/>
                        </a:rPr>
                        <a:t>2014-09-10 12:02:00.000</a:t>
                      </a:r>
                    </a:p>
                  </a:txBody>
                  <a:tcPr marL="32899" marR="32899" marT="0" marB="0" anchor="ctr">
                    <a:solidFill>
                      <a:schemeClr val="tx2">
                        <a:lumMod val="20000"/>
                        <a:lumOff val="80000"/>
                      </a:schemeClr>
                    </a:solidFill>
                  </a:tcPr>
                </a:tc>
                <a:tc>
                  <a:txBody>
                    <a:bodyPr/>
                    <a:lstStyle/>
                    <a:p>
                      <a:pPr marL="0" marR="0" indent="0" algn="ctr" defTabSz="914363" rtl="0" eaLnBrk="1" latinLnBrk="0" hangingPunct="1">
                        <a:spcBef>
                          <a:spcPts val="0"/>
                        </a:spcBef>
                        <a:spcAft>
                          <a:spcPts val="1200"/>
                        </a:spcAft>
                        <a:buFont typeface="Arial" panose="020B0604020202020204" pitchFamily="34" charset="0"/>
                        <a:buNone/>
                      </a:pPr>
                      <a:r>
                        <a:rPr lang="en-US" sz="1200" kern="1200" spc="-70" dirty="0">
                          <a:solidFill>
                            <a:schemeClr val="bg2">
                              <a:lumMod val="25000"/>
                            </a:schemeClr>
                          </a:solidFill>
                          <a:latin typeface="+mn-lt"/>
                          <a:ea typeface="+mn-ea"/>
                          <a:cs typeface="+mn-cs"/>
                        </a:rPr>
                        <a:t>ABC 1004</a:t>
                      </a:r>
                    </a:p>
                  </a:txBody>
                  <a:tcPr marL="32899" marR="32899" marT="0" marB="0" anchor="ctr">
                    <a:solidFill>
                      <a:schemeClr val="tx2">
                        <a:lumMod val="20000"/>
                        <a:lumOff val="80000"/>
                      </a:schemeClr>
                    </a:solidFill>
                  </a:tcPr>
                </a:tc>
                <a:tc>
                  <a:txBody>
                    <a:bodyPr/>
                    <a:lstStyle/>
                    <a:p>
                      <a:pPr marL="0" marR="0" indent="0" algn="l" defTabSz="914363" rtl="0" eaLnBrk="1" latinLnBrk="0" hangingPunct="1">
                        <a:spcBef>
                          <a:spcPts val="0"/>
                        </a:spcBef>
                        <a:spcAft>
                          <a:spcPts val="1200"/>
                        </a:spcAft>
                        <a:buFont typeface="Arial" panose="020B0604020202020204" pitchFamily="34" charset="0"/>
                        <a:buNone/>
                      </a:pPr>
                      <a:r>
                        <a:rPr lang="en-US" sz="1200" kern="1200" spc="-70" dirty="0" smtClean="0">
                          <a:solidFill>
                            <a:schemeClr val="bg2">
                              <a:lumMod val="25000"/>
                            </a:schemeClr>
                          </a:solidFill>
                          <a:latin typeface="+mn-lt"/>
                          <a:ea typeface="+mn-ea"/>
                          <a:cs typeface="+mn-cs"/>
                        </a:rPr>
                        <a:t>…</a:t>
                      </a:r>
                      <a:endParaRPr lang="en-US" sz="1200" kern="1200" spc="-70" dirty="0">
                        <a:solidFill>
                          <a:schemeClr val="bg2">
                            <a:lumMod val="25000"/>
                          </a:schemeClr>
                        </a:solidFill>
                        <a:latin typeface="+mn-lt"/>
                        <a:ea typeface="+mn-ea"/>
                        <a:cs typeface="+mn-cs"/>
                      </a:endParaRPr>
                    </a:p>
                  </a:txBody>
                  <a:tcPr marL="32899" marR="32899" marT="0" marB="0" anchor="ctr">
                    <a:solidFill>
                      <a:schemeClr val="tx2">
                        <a:lumMod val="20000"/>
                        <a:lumOff val="80000"/>
                      </a:schemeClr>
                    </a:solidFill>
                  </a:tcPr>
                </a:tc>
              </a:tr>
            </a:tbl>
          </a:graphicData>
        </a:graphic>
      </p:graphicFrame>
      <p:graphicFrame>
        <p:nvGraphicFramePr>
          <p:cNvPr id="6" name="Table 5"/>
          <p:cNvGraphicFramePr>
            <a:graphicFrameLocks noGrp="1"/>
          </p:cNvGraphicFramePr>
          <p:nvPr>
            <p:extLst/>
          </p:nvPr>
        </p:nvGraphicFramePr>
        <p:xfrm>
          <a:off x="4118863" y="1193108"/>
          <a:ext cx="3884194" cy="1505233"/>
        </p:xfrm>
        <a:graphic>
          <a:graphicData uri="http://schemas.openxmlformats.org/drawingml/2006/table">
            <a:tbl>
              <a:tblPr firstRow="1" firstCol="1" bandRow="1">
                <a:tableStyleId>{5C22544A-7EE6-4342-B048-85BDC9FD1C3A}</a:tableStyleId>
              </a:tblPr>
              <a:tblGrid>
                <a:gridCol w="589163"/>
                <a:gridCol w="2211733"/>
                <a:gridCol w="1083298"/>
              </a:tblGrid>
              <a:tr h="398371">
                <a:tc>
                  <a:txBody>
                    <a:bodyPr/>
                    <a:lstStyle/>
                    <a:p>
                      <a:pPr marL="0" marR="0" indent="0" algn="ctr" defTabSz="914363" rtl="0" eaLnBrk="1" latinLnBrk="0" hangingPunct="1">
                        <a:lnSpc>
                          <a:spcPct val="115000"/>
                        </a:lnSpc>
                        <a:spcBef>
                          <a:spcPts val="0"/>
                        </a:spcBef>
                        <a:spcAft>
                          <a:spcPts val="1200"/>
                        </a:spcAft>
                        <a:buFont typeface="Arial" panose="020B0604020202020204" pitchFamily="34" charset="0"/>
                        <a:buNone/>
                      </a:pPr>
                      <a:r>
                        <a:rPr lang="en-US" sz="1400" b="0" kern="1200" spc="-70" dirty="0">
                          <a:solidFill>
                            <a:schemeClr val="bg1"/>
                          </a:solidFill>
                          <a:latin typeface="Calibri" panose="020F0502020204030204" pitchFamily="34" charset="0"/>
                          <a:ea typeface="+mn-ea"/>
                          <a:cs typeface="+mn-cs"/>
                        </a:rPr>
                        <a:t>TollId</a:t>
                      </a:r>
                    </a:p>
                  </a:txBody>
                  <a:tcPr marL="68552" marR="68552"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solidFill>
                  </a:tcPr>
                </a:tc>
                <a:tc>
                  <a:txBody>
                    <a:bodyPr/>
                    <a:lstStyle/>
                    <a:p>
                      <a:pPr marL="0" marR="0" indent="0" algn="ctr" defTabSz="914363" rtl="0" eaLnBrk="1" latinLnBrk="0" hangingPunct="1">
                        <a:lnSpc>
                          <a:spcPct val="115000"/>
                        </a:lnSpc>
                        <a:spcBef>
                          <a:spcPts val="0"/>
                        </a:spcBef>
                        <a:spcAft>
                          <a:spcPts val="1200"/>
                        </a:spcAft>
                        <a:buFont typeface="Arial" panose="020B0604020202020204" pitchFamily="34" charset="0"/>
                        <a:buNone/>
                      </a:pPr>
                      <a:r>
                        <a:rPr lang="en-US" sz="1400" b="0" kern="1200" spc="-70" dirty="0" err="1">
                          <a:solidFill>
                            <a:schemeClr val="bg1"/>
                          </a:solidFill>
                          <a:latin typeface="Calibri" panose="020F0502020204030204" pitchFamily="34" charset="0"/>
                          <a:ea typeface="+mn-ea"/>
                          <a:cs typeface="+mn-cs"/>
                        </a:rPr>
                        <a:t>ExitTime</a:t>
                      </a:r>
                      <a:endParaRPr lang="en-US" sz="1400" b="0" kern="1200" spc="-70" dirty="0">
                        <a:solidFill>
                          <a:schemeClr val="bg1"/>
                        </a:solidFill>
                        <a:latin typeface="Calibri" panose="020F0502020204030204" pitchFamily="34" charset="0"/>
                        <a:ea typeface="+mn-ea"/>
                        <a:cs typeface="+mn-cs"/>
                      </a:endParaRPr>
                    </a:p>
                  </a:txBody>
                  <a:tcPr marL="68552" marR="68552"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solidFill>
                  </a:tcPr>
                </a:tc>
                <a:tc>
                  <a:txBody>
                    <a:bodyPr/>
                    <a:lstStyle/>
                    <a:p>
                      <a:pPr marL="0" marR="0" indent="0" algn="ctr" defTabSz="914363" rtl="0" eaLnBrk="1" latinLnBrk="0" hangingPunct="1">
                        <a:lnSpc>
                          <a:spcPct val="115000"/>
                        </a:lnSpc>
                        <a:spcBef>
                          <a:spcPts val="0"/>
                        </a:spcBef>
                        <a:spcAft>
                          <a:spcPts val="1200"/>
                        </a:spcAft>
                        <a:buFont typeface="Arial" panose="020B0604020202020204" pitchFamily="34" charset="0"/>
                        <a:buNone/>
                      </a:pPr>
                      <a:r>
                        <a:rPr lang="en-US" sz="1400" b="0" kern="1200" spc="-70" dirty="0" err="1">
                          <a:solidFill>
                            <a:schemeClr val="bg1"/>
                          </a:solidFill>
                          <a:latin typeface="Calibri" panose="020F0502020204030204" pitchFamily="34" charset="0"/>
                          <a:ea typeface="+mn-ea"/>
                          <a:cs typeface="+mn-cs"/>
                        </a:rPr>
                        <a:t>LicensePlate</a:t>
                      </a:r>
                      <a:endParaRPr lang="en-US" sz="1400" b="0" kern="1200" spc="-70" dirty="0">
                        <a:solidFill>
                          <a:schemeClr val="bg1"/>
                        </a:solidFill>
                        <a:latin typeface="Calibri" panose="020F0502020204030204" pitchFamily="34" charset="0"/>
                        <a:ea typeface="+mn-ea"/>
                        <a:cs typeface="+mn-cs"/>
                      </a:endParaRPr>
                    </a:p>
                  </a:txBody>
                  <a:tcPr marL="68552" marR="68552"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solidFill>
                  </a:tcPr>
                </a:tc>
              </a:tr>
              <a:tr h="368954">
                <a:tc>
                  <a:txBody>
                    <a:bodyPr/>
                    <a:lstStyle/>
                    <a:p>
                      <a:pPr marL="0" marR="0" indent="0" algn="ctr" defTabSz="914363" rtl="0" eaLnBrk="1" latinLnBrk="0" hangingPunct="1">
                        <a:lnSpc>
                          <a:spcPct val="115000"/>
                        </a:lnSpc>
                        <a:spcBef>
                          <a:spcPts val="0"/>
                        </a:spcBef>
                        <a:spcAft>
                          <a:spcPts val="1200"/>
                        </a:spcAft>
                        <a:buFont typeface="Arial" panose="020B0604020202020204" pitchFamily="34" charset="0"/>
                        <a:buNone/>
                      </a:pPr>
                      <a:r>
                        <a:rPr lang="en-US" sz="1200" b="0" kern="1200" spc="-70">
                          <a:solidFill>
                            <a:schemeClr val="bg2">
                              <a:lumMod val="25000"/>
                            </a:schemeClr>
                          </a:solidFill>
                          <a:latin typeface="+mn-lt"/>
                          <a:ea typeface="+mn-ea"/>
                          <a:cs typeface="+mn-cs"/>
                        </a:rPr>
                        <a:t>1</a:t>
                      </a:r>
                    </a:p>
                  </a:txBody>
                  <a:tcPr marL="68552" marR="68552" marT="0" marB="0" anchor="ctr">
                    <a:lnT w="38100" cmpd="sng">
                      <a:noFill/>
                    </a:lnT>
                    <a:solidFill>
                      <a:schemeClr val="tx2">
                        <a:lumMod val="20000"/>
                        <a:lumOff val="80000"/>
                      </a:schemeClr>
                    </a:solidFill>
                  </a:tcPr>
                </a:tc>
                <a:tc>
                  <a:txBody>
                    <a:bodyPr/>
                    <a:lstStyle/>
                    <a:p>
                      <a:pPr marL="0" marR="0" indent="0" algn="ctr" defTabSz="914363" rtl="0" eaLnBrk="1" latinLnBrk="0" hangingPunct="1">
                        <a:lnSpc>
                          <a:spcPct val="115000"/>
                        </a:lnSpc>
                        <a:spcBef>
                          <a:spcPts val="0"/>
                        </a:spcBef>
                        <a:spcAft>
                          <a:spcPts val="1200"/>
                        </a:spcAft>
                        <a:buFont typeface="Arial" panose="020B0604020202020204" pitchFamily="34" charset="0"/>
                        <a:buNone/>
                      </a:pPr>
                      <a:r>
                        <a:rPr lang="en-US" sz="1200" kern="1200" spc="-70" dirty="0" smtClean="0">
                          <a:solidFill>
                            <a:schemeClr val="bg2">
                              <a:lumMod val="25000"/>
                            </a:schemeClr>
                          </a:solidFill>
                          <a:latin typeface="+mn-lt"/>
                          <a:ea typeface="+mn-ea"/>
                          <a:cs typeface="+mn-cs"/>
                        </a:rPr>
                        <a:t>2009-06-25</a:t>
                      </a:r>
                      <a:r>
                        <a:rPr lang="en-US" sz="1200" kern="1200" spc="-70" baseline="0" dirty="0" smtClean="0">
                          <a:solidFill>
                            <a:schemeClr val="bg2">
                              <a:lumMod val="25000"/>
                            </a:schemeClr>
                          </a:solidFill>
                          <a:latin typeface="+mn-lt"/>
                          <a:ea typeface="+mn-ea"/>
                          <a:cs typeface="+mn-cs"/>
                        </a:rPr>
                        <a:t> </a:t>
                      </a:r>
                      <a:r>
                        <a:rPr lang="en-US" sz="1200" kern="1200" spc="-70" dirty="0" smtClean="0">
                          <a:solidFill>
                            <a:schemeClr val="bg2">
                              <a:lumMod val="25000"/>
                            </a:schemeClr>
                          </a:solidFill>
                          <a:latin typeface="+mn-lt"/>
                          <a:ea typeface="+mn-ea"/>
                          <a:cs typeface="+mn-cs"/>
                        </a:rPr>
                        <a:t>12:03:00.000</a:t>
                      </a:r>
                      <a:endParaRPr lang="en-US" sz="1200" kern="1200" spc="-70" dirty="0">
                        <a:solidFill>
                          <a:schemeClr val="bg2">
                            <a:lumMod val="25000"/>
                          </a:schemeClr>
                        </a:solidFill>
                        <a:latin typeface="+mn-lt"/>
                        <a:ea typeface="+mn-ea"/>
                        <a:cs typeface="+mn-cs"/>
                      </a:endParaRPr>
                    </a:p>
                  </a:txBody>
                  <a:tcPr marL="68552" marR="68552" marT="0" marB="0" anchor="ctr">
                    <a:lnT w="38100" cmpd="sng">
                      <a:noFill/>
                    </a:lnT>
                    <a:solidFill>
                      <a:schemeClr val="tx2">
                        <a:lumMod val="20000"/>
                        <a:lumOff val="80000"/>
                      </a:schemeClr>
                    </a:solidFill>
                  </a:tcPr>
                </a:tc>
                <a:tc>
                  <a:txBody>
                    <a:bodyPr/>
                    <a:lstStyle/>
                    <a:p>
                      <a:pPr marL="0" marR="0" indent="0" algn="ctr" defTabSz="914363" rtl="0" eaLnBrk="1" latinLnBrk="0" hangingPunct="1">
                        <a:lnSpc>
                          <a:spcPct val="115000"/>
                        </a:lnSpc>
                        <a:spcBef>
                          <a:spcPts val="0"/>
                        </a:spcBef>
                        <a:spcAft>
                          <a:spcPts val="1200"/>
                        </a:spcAft>
                        <a:buFont typeface="Arial" panose="020B0604020202020204" pitchFamily="34" charset="0"/>
                        <a:buNone/>
                      </a:pPr>
                      <a:r>
                        <a:rPr lang="en-US" sz="1200" kern="1200" spc="-70" dirty="0">
                          <a:solidFill>
                            <a:schemeClr val="bg2">
                              <a:lumMod val="25000"/>
                            </a:schemeClr>
                          </a:solidFill>
                          <a:latin typeface="+mn-lt"/>
                          <a:ea typeface="+mn-ea"/>
                          <a:cs typeface="+mn-cs"/>
                        </a:rPr>
                        <a:t>JNB 7001</a:t>
                      </a:r>
                    </a:p>
                  </a:txBody>
                  <a:tcPr marL="68552" marR="68552" marT="0" marB="0" anchor="ctr">
                    <a:lnT w="38100" cmpd="sng">
                      <a:noFill/>
                    </a:lnT>
                    <a:solidFill>
                      <a:schemeClr val="tx2">
                        <a:lumMod val="20000"/>
                        <a:lumOff val="80000"/>
                      </a:schemeClr>
                    </a:solidFill>
                  </a:tcPr>
                </a:tc>
              </a:tr>
              <a:tr h="368954">
                <a:tc>
                  <a:txBody>
                    <a:bodyPr/>
                    <a:lstStyle/>
                    <a:p>
                      <a:pPr marL="0" marR="0" indent="0" algn="ctr" defTabSz="914363" rtl="0" eaLnBrk="1" latinLnBrk="0" hangingPunct="1">
                        <a:lnSpc>
                          <a:spcPct val="115000"/>
                        </a:lnSpc>
                        <a:spcBef>
                          <a:spcPts val="0"/>
                        </a:spcBef>
                        <a:spcAft>
                          <a:spcPts val="1200"/>
                        </a:spcAft>
                        <a:buFont typeface="Arial" panose="020B0604020202020204" pitchFamily="34" charset="0"/>
                        <a:buNone/>
                      </a:pPr>
                      <a:r>
                        <a:rPr lang="en-US" sz="1200" b="0" kern="1200" spc="-70">
                          <a:solidFill>
                            <a:schemeClr val="bg2">
                              <a:lumMod val="25000"/>
                            </a:schemeClr>
                          </a:solidFill>
                          <a:latin typeface="+mn-lt"/>
                          <a:ea typeface="+mn-ea"/>
                          <a:cs typeface="+mn-cs"/>
                        </a:rPr>
                        <a:t>1</a:t>
                      </a:r>
                    </a:p>
                  </a:txBody>
                  <a:tcPr marL="68552" marR="68552" marT="0" marB="0" anchor="ctr">
                    <a:solidFill>
                      <a:schemeClr val="bg1">
                        <a:lumMod val="95000"/>
                      </a:schemeClr>
                    </a:solidFill>
                  </a:tcPr>
                </a:tc>
                <a:tc>
                  <a:txBody>
                    <a:bodyPr/>
                    <a:lstStyle/>
                    <a:p>
                      <a:pPr marL="0" marR="0" indent="0" algn="ctr" defTabSz="914363" rtl="0" eaLnBrk="1" latinLnBrk="0" hangingPunct="1">
                        <a:lnSpc>
                          <a:spcPct val="115000"/>
                        </a:lnSpc>
                        <a:spcBef>
                          <a:spcPts val="0"/>
                        </a:spcBef>
                        <a:spcAft>
                          <a:spcPts val="1200"/>
                        </a:spcAft>
                        <a:buFont typeface="Arial" panose="020B0604020202020204" pitchFamily="34" charset="0"/>
                        <a:buNone/>
                      </a:pPr>
                      <a:r>
                        <a:rPr lang="en-US" sz="1200" kern="1200" spc="-70" dirty="0" smtClean="0">
                          <a:solidFill>
                            <a:schemeClr val="bg2">
                              <a:lumMod val="25000"/>
                            </a:schemeClr>
                          </a:solidFill>
                          <a:latin typeface="+mn-lt"/>
                          <a:ea typeface="+mn-ea"/>
                          <a:cs typeface="+mn-cs"/>
                        </a:rPr>
                        <a:t>2009-06-2512:03:00.000</a:t>
                      </a:r>
                      <a:endParaRPr lang="en-US" sz="1200" kern="1200" spc="-70" dirty="0">
                        <a:solidFill>
                          <a:schemeClr val="bg2">
                            <a:lumMod val="25000"/>
                          </a:schemeClr>
                        </a:solidFill>
                        <a:latin typeface="+mn-lt"/>
                        <a:ea typeface="+mn-ea"/>
                        <a:cs typeface="+mn-cs"/>
                      </a:endParaRPr>
                    </a:p>
                  </a:txBody>
                  <a:tcPr marL="68552" marR="68552" marT="0" marB="0" anchor="ctr">
                    <a:solidFill>
                      <a:schemeClr val="bg1">
                        <a:lumMod val="95000"/>
                      </a:schemeClr>
                    </a:solidFill>
                  </a:tcPr>
                </a:tc>
                <a:tc>
                  <a:txBody>
                    <a:bodyPr/>
                    <a:lstStyle/>
                    <a:p>
                      <a:pPr marL="0" marR="0" indent="0" algn="ctr" defTabSz="914363" rtl="0" eaLnBrk="1" latinLnBrk="0" hangingPunct="1">
                        <a:lnSpc>
                          <a:spcPct val="115000"/>
                        </a:lnSpc>
                        <a:spcBef>
                          <a:spcPts val="0"/>
                        </a:spcBef>
                        <a:spcAft>
                          <a:spcPts val="1200"/>
                        </a:spcAft>
                        <a:buFont typeface="Arial" panose="020B0604020202020204" pitchFamily="34" charset="0"/>
                        <a:buNone/>
                      </a:pPr>
                      <a:r>
                        <a:rPr lang="en-US" sz="1200" kern="1200" spc="-70" dirty="0">
                          <a:solidFill>
                            <a:schemeClr val="bg2">
                              <a:lumMod val="25000"/>
                            </a:schemeClr>
                          </a:solidFill>
                          <a:latin typeface="+mn-lt"/>
                          <a:ea typeface="+mn-ea"/>
                          <a:cs typeface="+mn-cs"/>
                        </a:rPr>
                        <a:t>YXZ 1001</a:t>
                      </a:r>
                    </a:p>
                  </a:txBody>
                  <a:tcPr marL="68552" marR="68552" marT="0" marB="0" anchor="ctr">
                    <a:solidFill>
                      <a:schemeClr val="bg1">
                        <a:lumMod val="95000"/>
                      </a:schemeClr>
                    </a:solidFill>
                  </a:tcPr>
                </a:tc>
              </a:tr>
              <a:tr h="368954">
                <a:tc>
                  <a:txBody>
                    <a:bodyPr/>
                    <a:lstStyle/>
                    <a:p>
                      <a:pPr marL="0" marR="0" indent="0" algn="ctr" defTabSz="914363" rtl="0" eaLnBrk="1" latinLnBrk="0" hangingPunct="1">
                        <a:lnSpc>
                          <a:spcPct val="115000"/>
                        </a:lnSpc>
                        <a:spcBef>
                          <a:spcPts val="0"/>
                        </a:spcBef>
                        <a:spcAft>
                          <a:spcPts val="1200"/>
                        </a:spcAft>
                        <a:buFont typeface="Arial" panose="020B0604020202020204" pitchFamily="34" charset="0"/>
                        <a:buNone/>
                      </a:pPr>
                      <a:r>
                        <a:rPr lang="en-US" sz="1200" b="0" kern="1200" spc="-70">
                          <a:solidFill>
                            <a:schemeClr val="bg2">
                              <a:lumMod val="25000"/>
                            </a:schemeClr>
                          </a:solidFill>
                          <a:latin typeface="+mn-lt"/>
                          <a:ea typeface="+mn-ea"/>
                          <a:cs typeface="+mn-cs"/>
                        </a:rPr>
                        <a:t>3</a:t>
                      </a:r>
                    </a:p>
                  </a:txBody>
                  <a:tcPr marL="68552" marR="68552" marT="0" marB="0" anchor="ctr">
                    <a:solidFill>
                      <a:schemeClr val="tx2">
                        <a:lumMod val="20000"/>
                        <a:lumOff val="80000"/>
                      </a:schemeClr>
                    </a:solidFill>
                  </a:tcPr>
                </a:tc>
                <a:tc>
                  <a:txBody>
                    <a:bodyPr/>
                    <a:lstStyle/>
                    <a:p>
                      <a:pPr marL="0" marR="0" indent="0" algn="ctr" defTabSz="914363" rtl="0" eaLnBrk="1" latinLnBrk="0" hangingPunct="1">
                        <a:lnSpc>
                          <a:spcPct val="115000"/>
                        </a:lnSpc>
                        <a:spcBef>
                          <a:spcPts val="0"/>
                        </a:spcBef>
                        <a:spcAft>
                          <a:spcPts val="1200"/>
                        </a:spcAft>
                        <a:buFont typeface="Arial" panose="020B0604020202020204" pitchFamily="34" charset="0"/>
                        <a:buNone/>
                      </a:pPr>
                      <a:r>
                        <a:rPr lang="en-US" sz="1200" kern="1200" spc="-70" dirty="0" smtClean="0">
                          <a:solidFill>
                            <a:schemeClr val="bg2">
                              <a:lumMod val="25000"/>
                            </a:schemeClr>
                          </a:solidFill>
                          <a:latin typeface="+mn-lt"/>
                          <a:ea typeface="+mn-ea"/>
                          <a:cs typeface="+mn-cs"/>
                        </a:rPr>
                        <a:t>2009-06-25</a:t>
                      </a:r>
                      <a:r>
                        <a:rPr lang="en-US" sz="1200" kern="1200" spc="-70" baseline="0" dirty="0" smtClean="0">
                          <a:solidFill>
                            <a:schemeClr val="bg2">
                              <a:lumMod val="25000"/>
                            </a:schemeClr>
                          </a:solidFill>
                          <a:latin typeface="+mn-lt"/>
                          <a:ea typeface="+mn-ea"/>
                          <a:cs typeface="+mn-cs"/>
                        </a:rPr>
                        <a:t> </a:t>
                      </a:r>
                      <a:r>
                        <a:rPr lang="en-US" sz="1200" kern="1200" spc="-70" dirty="0" smtClean="0">
                          <a:solidFill>
                            <a:schemeClr val="bg2">
                              <a:lumMod val="25000"/>
                            </a:schemeClr>
                          </a:solidFill>
                          <a:latin typeface="+mn-lt"/>
                          <a:ea typeface="+mn-ea"/>
                          <a:cs typeface="+mn-cs"/>
                        </a:rPr>
                        <a:t>12:04:00.000</a:t>
                      </a:r>
                      <a:endParaRPr lang="en-US" sz="1200" kern="1200" spc="-70" dirty="0">
                        <a:solidFill>
                          <a:schemeClr val="bg2">
                            <a:lumMod val="25000"/>
                          </a:schemeClr>
                        </a:solidFill>
                        <a:latin typeface="+mn-lt"/>
                        <a:ea typeface="+mn-ea"/>
                        <a:cs typeface="+mn-cs"/>
                      </a:endParaRPr>
                    </a:p>
                  </a:txBody>
                  <a:tcPr marL="68552" marR="68552" marT="0" marB="0" anchor="ctr">
                    <a:solidFill>
                      <a:schemeClr val="tx2">
                        <a:lumMod val="20000"/>
                        <a:lumOff val="80000"/>
                      </a:schemeClr>
                    </a:solidFill>
                  </a:tcPr>
                </a:tc>
                <a:tc>
                  <a:txBody>
                    <a:bodyPr/>
                    <a:lstStyle/>
                    <a:p>
                      <a:pPr marL="0" marR="0" indent="0" algn="ctr" defTabSz="914363" rtl="0" eaLnBrk="1" latinLnBrk="0" hangingPunct="1">
                        <a:lnSpc>
                          <a:spcPct val="115000"/>
                        </a:lnSpc>
                        <a:spcBef>
                          <a:spcPts val="0"/>
                        </a:spcBef>
                        <a:spcAft>
                          <a:spcPts val="1200"/>
                        </a:spcAft>
                        <a:buFont typeface="Arial" panose="020B0604020202020204" pitchFamily="34" charset="0"/>
                        <a:buNone/>
                      </a:pPr>
                      <a:r>
                        <a:rPr lang="en-US" sz="1200" kern="1200" spc="-70" dirty="0">
                          <a:solidFill>
                            <a:schemeClr val="bg2">
                              <a:lumMod val="25000"/>
                            </a:schemeClr>
                          </a:solidFill>
                          <a:latin typeface="+mn-lt"/>
                          <a:ea typeface="+mn-ea"/>
                          <a:cs typeface="+mn-cs"/>
                        </a:rPr>
                        <a:t>ABC 1004</a:t>
                      </a:r>
                    </a:p>
                  </a:txBody>
                  <a:tcPr marL="68552" marR="68552" marT="0" marB="0" anchor="ctr">
                    <a:solidFill>
                      <a:schemeClr val="tx2">
                        <a:lumMod val="20000"/>
                        <a:lumOff val="80000"/>
                      </a:schemeClr>
                    </a:solidFill>
                  </a:tcPr>
                </a:tc>
              </a:tr>
            </a:tbl>
          </a:graphicData>
        </a:graphic>
      </p:graphicFrame>
      <p:graphicFrame>
        <p:nvGraphicFramePr>
          <p:cNvPr id="14" name="Table 13"/>
          <p:cNvGraphicFramePr>
            <a:graphicFrameLocks noGrp="1"/>
          </p:cNvGraphicFramePr>
          <p:nvPr>
            <p:extLst/>
          </p:nvPr>
        </p:nvGraphicFramePr>
        <p:xfrm>
          <a:off x="2454900" y="4721471"/>
          <a:ext cx="3783916" cy="2023404"/>
        </p:xfrm>
        <a:graphic>
          <a:graphicData uri="http://schemas.openxmlformats.org/drawingml/2006/table">
            <a:tbl>
              <a:tblPr firstRow="1" firstCol="1" bandRow="1">
                <a:tableStyleId>{5C22544A-7EE6-4342-B048-85BDC9FD1C3A}</a:tableStyleId>
              </a:tblPr>
              <a:tblGrid>
                <a:gridCol w="742050"/>
                <a:gridCol w="1890501"/>
                <a:gridCol w="1151365"/>
              </a:tblGrid>
              <a:tr h="289050">
                <a:tc>
                  <a:txBody>
                    <a:bodyPr/>
                    <a:lstStyle/>
                    <a:p>
                      <a:pPr marL="0" marR="0" indent="0" algn="ctr" defTabSz="914363" rtl="0" eaLnBrk="1" latinLnBrk="0" hangingPunct="1">
                        <a:spcBef>
                          <a:spcPts val="0"/>
                        </a:spcBef>
                        <a:spcAft>
                          <a:spcPts val="1200"/>
                        </a:spcAft>
                        <a:buFont typeface="Arial" panose="020B0604020202020204" pitchFamily="34" charset="0"/>
                        <a:buNone/>
                      </a:pPr>
                      <a:r>
                        <a:rPr lang="en-US" sz="1400" b="0" kern="1200" spc="-70" dirty="0" smtClean="0">
                          <a:solidFill>
                            <a:schemeClr val="bg1"/>
                          </a:solidFill>
                          <a:latin typeface="Calibri" panose="020F0502020204030204" pitchFamily="34" charset="0"/>
                          <a:ea typeface="+mn-ea"/>
                          <a:cs typeface="+mn-cs"/>
                        </a:rPr>
                        <a:t>TollId</a:t>
                      </a:r>
                      <a:endParaRPr lang="en-US" sz="1400" b="0" kern="1200" spc="-70" dirty="0">
                        <a:solidFill>
                          <a:schemeClr val="bg1"/>
                        </a:solidFill>
                        <a:latin typeface="Calibri" panose="020F0502020204030204" pitchFamily="34" charset="0"/>
                        <a:ea typeface="+mn-ea"/>
                        <a:cs typeface="+mn-cs"/>
                      </a:endParaRPr>
                    </a:p>
                  </a:txBody>
                  <a:tcPr marL="32899" marR="32899"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indent="0" algn="ctr" defTabSz="914363" rtl="0" eaLnBrk="1" latinLnBrk="0" hangingPunct="1">
                        <a:spcBef>
                          <a:spcPts val="0"/>
                        </a:spcBef>
                        <a:spcAft>
                          <a:spcPts val="1200"/>
                        </a:spcAft>
                        <a:buFont typeface="Arial" panose="020B0604020202020204" pitchFamily="34" charset="0"/>
                        <a:buNone/>
                      </a:pPr>
                      <a:r>
                        <a:rPr lang="en-US" sz="1400" b="0" kern="1200" spc="-70" dirty="0" smtClean="0">
                          <a:solidFill>
                            <a:schemeClr val="bg1"/>
                          </a:solidFill>
                          <a:latin typeface="Calibri" panose="020F0502020204030204" pitchFamily="34" charset="0"/>
                          <a:ea typeface="+mn-ea"/>
                          <a:cs typeface="+mn-cs"/>
                        </a:rPr>
                        <a:t>Time</a:t>
                      </a:r>
                      <a:endParaRPr lang="en-US" sz="1400" b="0" kern="1200" spc="-70" dirty="0">
                        <a:solidFill>
                          <a:schemeClr val="bg1"/>
                        </a:solidFill>
                        <a:latin typeface="Calibri" panose="020F0502020204030204" pitchFamily="34" charset="0"/>
                        <a:ea typeface="+mn-ea"/>
                        <a:cs typeface="+mn-cs"/>
                      </a:endParaRPr>
                    </a:p>
                  </a:txBody>
                  <a:tcPr marL="32899" marR="32899"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indent="0" algn="ctr" defTabSz="914363" rtl="0" eaLnBrk="1" latinLnBrk="0" hangingPunct="1">
                        <a:spcBef>
                          <a:spcPts val="0"/>
                        </a:spcBef>
                        <a:spcAft>
                          <a:spcPts val="1200"/>
                        </a:spcAft>
                        <a:buFont typeface="Arial" panose="020B0604020202020204" pitchFamily="34" charset="0"/>
                        <a:buNone/>
                      </a:pPr>
                      <a:r>
                        <a:rPr lang="en-US" sz="1400" b="0" kern="1200" spc="-70" dirty="0" err="1">
                          <a:solidFill>
                            <a:schemeClr val="bg1"/>
                          </a:solidFill>
                          <a:latin typeface="Calibri" panose="020F0502020204030204" pitchFamily="34" charset="0"/>
                          <a:ea typeface="+mn-ea"/>
                          <a:cs typeface="+mn-cs"/>
                        </a:rPr>
                        <a:t>LicensePlate</a:t>
                      </a:r>
                      <a:endParaRPr lang="en-US" sz="1400" b="0" kern="1200" spc="-70" dirty="0">
                        <a:solidFill>
                          <a:schemeClr val="bg1"/>
                        </a:solidFill>
                        <a:latin typeface="Calibri" panose="020F0502020204030204" pitchFamily="34" charset="0"/>
                        <a:ea typeface="+mn-ea"/>
                        <a:cs typeface="+mn-cs"/>
                      </a:endParaRPr>
                    </a:p>
                  </a:txBody>
                  <a:tcPr marL="32899" marR="32899"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r>
              <a:tr h="289059">
                <a:tc>
                  <a:txBody>
                    <a:bodyPr/>
                    <a:lstStyle/>
                    <a:p>
                      <a:pPr marL="0" marR="0" indent="0" algn="ctr" defTabSz="914363" rtl="0" eaLnBrk="1" latinLnBrk="0" hangingPunct="1">
                        <a:spcBef>
                          <a:spcPts val="0"/>
                        </a:spcBef>
                        <a:spcAft>
                          <a:spcPts val="1200"/>
                        </a:spcAft>
                        <a:buFont typeface="Arial" panose="020B0604020202020204" pitchFamily="34" charset="0"/>
                        <a:buNone/>
                      </a:pPr>
                      <a:r>
                        <a:rPr lang="en-US" sz="1200" b="0" kern="1200" spc="-70" dirty="0">
                          <a:solidFill>
                            <a:schemeClr val="tx1">
                              <a:lumMod val="85000"/>
                              <a:lumOff val="15000"/>
                            </a:schemeClr>
                          </a:solidFill>
                          <a:latin typeface="+mn-lt"/>
                          <a:ea typeface="+mn-ea"/>
                          <a:cs typeface="+mn-cs"/>
                        </a:rPr>
                        <a:t>1</a:t>
                      </a:r>
                    </a:p>
                  </a:txBody>
                  <a:tcPr marL="32899" marR="32899" marT="0" marB="0" anchor="ctr">
                    <a:lnT w="12700" cap="flat" cmpd="sng" algn="ctr">
                      <a:solidFill>
                        <a:schemeClr val="tx1"/>
                      </a:solidFill>
                      <a:prstDash val="solid"/>
                      <a:round/>
                      <a:headEnd type="none" w="med" len="med"/>
                      <a:tailEnd type="none" w="med" len="med"/>
                    </a:lnT>
                    <a:solidFill>
                      <a:schemeClr val="tx2">
                        <a:lumMod val="20000"/>
                        <a:lumOff val="80000"/>
                      </a:schemeClr>
                    </a:solidFill>
                  </a:tcPr>
                </a:tc>
                <a:tc>
                  <a:txBody>
                    <a:bodyPr/>
                    <a:lstStyle/>
                    <a:p>
                      <a:pPr marL="0" marR="0" indent="0" algn="l" defTabSz="914363" rtl="0" eaLnBrk="1" latinLnBrk="0" hangingPunct="1">
                        <a:spcBef>
                          <a:spcPts val="0"/>
                        </a:spcBef>
                        <a:spcAft>
                          <a:spcPts val="1200"/>
                        </a:spcAft>
                        <a:buFont typeface="Arial" panose="020B0604020202020204" pitchFamily="34" charset="0"/>
                        <a:buNone/>
                      </a:pPr>
                      <a:r>
                        <a:rPr lang="en-US" sz="1200" kern="1200" spc="-70" dirty="0">
                          <a:solidFill>
                            <a:schemeClr val="tx1">
                              <a:lumMod val="85000"/>
                              <a:lumOff val="15000"/>
                            </a:schemeClr>
                          </a:solidFill>
                          <a:latin typeface="+mn-lt"/>
                          <a:ea typeface="+mn-ea"/>
                          <a:cs typeface="+mn-cs"/>
                        </a:rPr>
                        <a:t>2014-09-10 12:01:00.000</a:t>
                      </a:r>
                    </a:p>
                  </a:txBody>
                  <a:tcPr marL="32899" marR="32899" marT="0" marB="0" anchor="ctr">
                    <a:lnT w="12700" cap="flat" cmpd="sng" algn="ctr">
                      <a:solidFill>
                        <a:schemeClr val="tx1"/>
                      </a:solidFill>
                      <a:prstDash val="solid"/>
                      <a:round/>
                      <a:headEnd type="none" w="med" len="med"/>
                      <a:tailEnd type="none" w="med" len="med"/>
                    </a:lnT>
                    <a:solidFill>
                      <a:schemeClr val="tx2">
                        <a:lumMod val="20000"/>
                        <a:lumOff val="80000"/>
                      </a:schemeClr>
                    </a:solidFill>
                  </a:tcPr>
                </a:tc>
                <a:tc>
                  <a:txBody>
                    <a:bodyPr/>
                    <a:lstStyle/>
                    <a:p>
                      <a:pPr marL="0" marR="0" indent="0" algn="l" defTabSz="914363" rtl="0" eaLnBrk="1" latinLnBrk="0" hangingPunct="1">
                        <a:spcBef>
                          <a:spcPts val="0"/>
                        </a:spcBef>
                        <a:spcAft>
                          <a:spcPts val="1200"/>
                        </a:spcAft>
                        <a:buFont typeface="Arial" panose="020B0604020202020204" pitchFamily="34" charset="0"/>
                        <a:buNone/>
                      </a:pPr>
                      <a:r>
                        <a:rPr lang="en-US" sz="1200" kern="1200" spc="-70" dirty="0">
                          <a:solidFill>
                            <a:schemeClr val="tx1">
                              <a:lumMod val="85000"/>
                              <a:lumOff val="15000"/>
                            </a:schemeClr>
                          </a:solidFill>
                          <a:latin typeface="+mn-lt"/>
                          <a:ea typeface="+mn-ea"/>
                          <a:cs typeface="+mn-cs"/>
                        </a:rPr>
                        <a:t>JNB 7001</a:t>
                      </a:r>
                    </a:p>
                  </a:txBody>
                  <a:tcPr marL="32899" marR="32899" marT="0" marB="0" anchor="ctr">
                    <a:lnT w="12700" cap="flat" cmpd="sng" algn="ctr">
                      <a:solidFill>
                        <a:schemeClr val="tx1"/>
                      </a:solidFill>
                      <a:prstDash val="solid"/>
                      <a:round/>
                      <a:headEnd type="none" w="med" len="med"/>
                      <a:tailEnd type="none" w="med" len="med"/>
                    </a:lnT>
                    <a:solidFill>
                      <a:schemeClr val="tx2">
                        <a:lumMod val="20000"/>
                        <a:lumOff val="80000"/>
                      </a:schemeClr>
                    </a:solidFill>
                  </a:tcPr>
                </a:tc>
              </a:tr>
              <a:tr h="289059">
                <a:tc>
                  <a:txBody>
                    <a:bodyPr/>
                    <a:lstStyle/>
                    <a:p>
                      <a:pPr marL="0" marR="0" indent="0" algn="ctr" defTabSz="914363" rtl="0" eaLnBrk="1" latinLnBrk="0" hangingPunct="1">
                        <a:spcBef>
                          <a:spcPts val="0"/>
                        </a:spcBef>
                        <a:spcAft>
                          <a:spcPts val="1200"/>
                        </a:spcAft>
                        <a:buFont typeface="Arial" panose="020B0604020202020204" pitchFamily="34" charset="0"/>
                        <a:buNone/>
                      </a:pPr>
                      <a:r>
                        <a:rPr lang="en-US" sz="1200" b="0" kern="1200" spc="-70">
                          <a:solidFill>
                            <a:schemeClr val="tx1">
                              <a:lumMod val="85000"/>
                              <a:lumOff val="15000"/>
                            </a:schemeClr>
                          </a:solidFill>
                          <a:latin typeface="+mn-lt"/>
                          <a:ea typeface="+mn-ea"/>
                          <a:cs typeface="+mn-cs"/>
                        </a:rPr>
                        <a:t>1</a:t>
                      </a:r>
                    </a:p>
                  </a:txBody>
                  <a:tcPr marL="32899" marR="32899" marT="0" marB="0" anchor="ctr">
                    <a:solidFill>
                      <a:schemeClr val="bg1">
                        <a:lumMod val="95000"/>
                      </a:schemeClr>
                    </a:solidFill>
                  </a:tcPr>
                </a:tc>
                <a:tc>
                  <a:txBody>
                    <a:bodyPr/>
                    <a:lstStyle/>
                    <a:p>
                      <a:pPr marL="0" marR="0" indent="0" algn="l" defTabSz="914363" rtl="0" eaLnBrk="1" latinLnBrk="0" hangingPunct="1">
                        <a:spcBef>
                          <a:spcPts val="0"/>
                        </a:spcBef>
                        <a:spcAft>
                          <a:spcPts val="1200"/>
                        </a:spcAft>
                        <a:buFont typeface="Arial" panose="020B0604020202020204" pitchFamily="34" charset="0"/>
                        <a:buNone/>
                      </a:pPr>
                      <a:r>
                        <a:rPr lang="en-US" sz="1200" kern="1200" spc="-70">
                          <a:solidFill>
                            <a:schemeClr val="tx1">
                              <a:lumMod val="85000"/>
                              <a:lumOff val="15000"/>
                            </a:schemeClr>
                          </a:solidFill>
                          <a:latin typeface="+mn-lt"/>
                          <a:ea typeface="+mn-ea"/>
                          <a:cs typeface="+mn-cs"/>
                        </a:rPr>
                        <a:t>2014-09-10 12:02:00.000</a:t>
                      </a:r>
                    </a:p>
                  </a:txBody>
                  <a:tcPr marL="32899" marR="32899" marT="0" marB="0" anchor="ctr">
                    <a:solidFill>
                      <a:schemeClr val="bg1">
                        <a:lumMod val="95000"/>
                      </a:schemeClr>
                    </a:solidFill>
                  </a:tcPr>
                </a:tc>
                <a:tc>
                  <a:txBody>
                    <a:bodyPr/>
                    <a:lstStyle/>
                    <a:p>
                      <a:pPr marL="0" marR="0" indent="0" algn="l" defTabSz="914363" rtl="0" eaLnBrk="1" latinLnBrk="0" hangingPunct="1">
                        <a:spcBef>
                          <a:spcPts val="0"/>
                        </a:spcBef>
                        <a:spcAft>
                          <a:spcPts val="1200"/>
                        </a:spcAft>
                        <a:buFont typeface="Arial" panose="020B0604020202020204" pitchFamily="34" charset="0"/>
                        <a:buNone/>
                      </a:pPr>
                      <a:r>
                        <a:rPr lang="en-US" sz="1200" kern="1200" spc="-70" dirty="0">
                          <a:solidFill>
                            <a:schemeClr val="tx1">
                              <a:lumMod val="85000"/>
                              <a:lumOff val="15000"/>
                            </a:schemeClr>
                          </a:solidFill>
                          <a:latin typeface="+mn-lt"/>
                          <a:ea typeface="+mn-ea"/>
                          <a:cs typeface="+mn-cs"/>
                        </a:rPr>
                        <a:t>YXZ 1001</a:t>
                      </a:r>
                    </a:p>
                  </a:txBody>
                  <a:tcPr marL="32899" marR="32899" marT="0" marB="0" anchor="ctr">
                    <a:solidFill>
                      <a:schemeClr val="bg1">
                        <a:lumMod val="95000"/>
                      </a:schemeClr>
                    </a:solidFill>
                  </a:tcPr>
                </a:tc>
              </a:tr>
              <a:tr h="289059">
                <a:tc>
                  <a:txBody>
                    <a:bodyPr/>
                    <a:lstStyle/>
                    <a:p>
                      <a:pPr marL="0" marR="0" indent="0" algn="ctr" defTabSz="914363" rtl="0" eaLnBrk="1" latinLnBrk="0" hangingPunct="1">
                        <a:spcBef>
                          <a:spcPts val="0"/>
                        </a:spcBef>
                        <a:spcAft>
                          <a:spcPts val="1200"/>
                        </a:spcAft>
                        <a:buFont typeface="Arial" panose="020B0604020202020204" pitchFamily="34" charset="0"/>
                        <a:buNone/>
                      </a:pPr>
                      <a:r>
                        <a:rPr lang="en-US" sz="1200" b="0" kern="1200" spc="-70" dirty="0">
                          <a:solidFill>
                            <a:schemeClr val="tx1">
                              <a:lumMod val="85000"/>
                              <a:lumOff val="15000"/>
                            </a:schemeClr>
                          </a:solidFill>
                          <a:latin typeface="+mn-lt"/>
                          <a:ea typeface="+mn-ea"/>
                          <a:cs typeface="+mn-cs"/>
                        </a:rPr>
                        <a:t>3</a:t>
                      </a:r>
                    </a:p>
                  </a:txBody>
                  <a:tcPr marL="32899" marR="32899" marT="0" marB="0" anchor="ctr">
                    <a:solidFill>
                      <a:schemeClr val="tx2">
                        <a:lumMod val="20000"/>
                        <a:lumOff val="80000"/>
                      </a:schemeClr>
                    </a:solidFill>
                  </a:tcPr>
                </a:tc>
                <a:tc>
                  <a:txBody>
                    <a:bodyPr/>
                    <a:lstStyle/>
                    <a:p>
                      <a:pPr marL="0" marR="0" indent="0" algn="l" defTabSz="914363" rtl="0" eaLnBrk="1" latinLnBrk="0" hangingPunct="1">
                        <a:spcBef>
                          <a:spcPts val="0"/>
                        </a:spcBef>
                        <a:spcAft>
                          <a:spcPts val="1200"/>
                        </a:spcAft>
                        <a:buFont typeface="Arial" panose="020B0604020202020204" pitchFamily="34" charset="0"/>
                        <a:buNone/>
                      </a:pPr>
                      <a:r>
                        <a:rPr lang="en-US" sz="1200" kern="1200" spc="-70" dirty="0">
                          <a:solidFill>
                            <a:schemeClr val="tx1">
                              <a:lumMod val="85000"/>
                              <a:lumOff val="15000"/>
                            </a:schemeClr>
                          </a:solidFill>
                          <a:latin typeface="+mn-lt"/>
                          <a:ea typeface="+mn-ea"/>
                          <a:cs typeface="+mn-cs"/>
                        </a:rPr>
                        <a:t>2014-09-10 12:02:00.000</a:t>
                      </a:r>
                    </a:p>
                  </a:txBody>
                  <a:tcPr marL="32899" marR="32899" marT="0" marB="0" anchor="ctr">
                    <a:solidFill>
                      <a:schemeClr val="tx2">
                        <a:lumMod val="20000"/>
                        <a:lumOff val="80000"/>
                      </a:schemeClr>
                    </a:solidFill>
                  </a:tcPr>
                </a:tc>
                <a:tc>
                  <a:txBody>
                    <a:bodyPr/>
                    <a:lstStyle/>
                    <a:p>
                      <a:pPr marL="0" marR="0" indent="0" algn="l" defTabSz="914363" rtl="0" eaLnBrk="1" latinLnBrk="0" hangingPunct="1">
                        <a:spcBef>
                          <a:spcPts val="0"/>
                        </a:spcBef>
                        <a:spcAft>
                          <a:spcPts val="1200"/>
                        </a:spcAft>
                        <a:buFont typeface="Arial" panose="020B0604020202020204" pitchFamily="34" charset="0"/>
                        <a:buNone/>
                      </a:pPr>
                      <a:r>
                        <a:rPr lang="en-US" sz="1200" kern="1200" spc="-70" dirty="0">
                          <a:solidFill>
                            <a:schemeClr val="tx1">
                              <a:lumMod val="85000"/>
                              <a:lumOff val="15000"/>
                            </a:schemeClr>
                          </a:solidFill>
                          <a:latin typeface="+mn-lt"/>
                          <a:ea typeface="+mn-ea"/>
                          <a:cs typeface="+mn-cs"/>
                        </a:rPr>
                        <a:t>ABC 1004</a:t>
                      </a:r>
                    </a:p>
                  </a:txBody>
                  <a:tcPr marL="32899" marR="32899" marT="0" marB="0" anchor="ctr">
                    <a:solidFill>
                      <a:schemeClr val="tx2">
                        <a:lumMod val="20000"/>
                        <a:lumOff val="80000"/>
                      </a:schemeClr>
                    </a:solidFill>
                  </a:tcPr>
                </a:tc>
              </a:tr>
              <a:tr h="289059">
                <a:tc>
                  <a:txBody>
                    <a:bodyPr/>
                    <a:lstStyle/>
                    <a:p>
                      <a:pPr marL="0" marR="0" indent="0" algn="ctr" defTabSz="914363" rtl="0" eaLnBrk="1" latinLnBrk="0" hangingPunct="1">
                        <a:spcBef>
                          <a:spcPts val="0"/>
                        </a:spcBef>
                        <a:spcAft>
                          <a:spcPts val="1200"/>
                        </a:spcAft>
                        <a:buFont typeface="Arial" panose="020B0604020202020204" pitchFamily="34" charset="0"/>
                        <a:buNone/>
                      </a:pPr>
                      <a:r>
                        <a:rPr lang="en-US" sz="1200" b="0" kern="1200" spc="-70" dirty="0" smtClean="0">
                          <a:solidFill>
                            <a:schemeClr val="tx1">
                              <a:lumMod val="85000"/>
                              <a:lumOff val="15000"/>
                            </a:schemeClr>
                          </a:solidFill>
                          <a:latin typeface="+mn-lt"/>
                          <a:ea typeface="+mn-ea"/>
                          <a:cs typeface="+mn-cs"/>
                        </a:rPr>
                        <a:t>1</a:t>
                      </a:r>
                      <a:endParaRPr lang="en-US" sz="1200" b="0" kern="1200" spc="-70" dirty="0">
                        <a:solidFill>
                          <a:schemeClr val="tx1">
                            <a:lumMod val="85000"/>
                            <a:lumOff val="15000"/>
                          </a:schemeClr>
                        </a:solidFill>
                        <a:latin typeface="+mn-lt"/>
                        <a:ea typeface="+mn-ea"/>
                        <a:cs typeface="+mn-cs"/>
                      </a:endParaRPr>
                    </a:p>
                  </a:txBody>
                  <a:tcPr marL="32899" marR="32899" marT="0" marB="0" anchor="ctr">
                    <a:solidFill>
                      <a:schemeClr val="bg1">
                        <a:lumMod val="95000"/>
                      </a:schemeClr>
                    </a:solidFill>
                  </a:tcPr>
                </a:tc>
                <a:tc>
                  <a:txBody>
                    <a:bodyPr/>
                    <a:lstStyle/>
                    <a:p>
                      <a:pPr marL="0" marR="0" indent="0" algn="l" defTabSz="914363" rtl="0" eaLnBrk="1" latinLnBrk="0" hangingPunct="1">
                        <a:lnSpc>
                          <a:spcPct val="115000"/>
                        </a:lnSpc>
                        <a:spcBef>
                          <a:spcPts val="0"/>
                        </a:spcBef>
                        <a:spcAft>
                          <a:spcPts val="1200"/>
                        </a:spcAft>
                        <a:buFont typeface="Arial" panose="020B0604020202020204" pitchFamily="34" charset="0"/>
                        <a:buNone/>
                      </a:pPr>
                      <a:r>
                        <a:rPr lang="en-US" sz="1200" kern="1200" spc="-70" dirty="0" smtClean="0">
                          <a:solidFill>
                            <a:schemeClr val="tx1">
                              <a:lumMod val="85000"/>
                              <a:lumOff val="15000"/>
                            </a:schemeClr>
                          </a:solidFill>
                          <a:latin typeface="+mn-lt"/>
                          <a:ea typeface="+mn-ea"/>
                          <a:cs typeface="+mn-cs"/>
                        </a:rPr>
                        <a:t>2009-06-25</a:t>
                      </a:r>
                      <a:r>
                        <a:rPr lang="en-US" sz="1200" kern="1200" spc="-70" baseline="0" dirty="0" smtClean="0">
                          <a:solidFill>
                            <a:schemeClr val="tx1">
                              <a:lumMod val="85000"/>
                              <a:lumOff val="15000"/>
                            </a:schemeClr>
                          </a:solidFill>
                          <a:latin typeface="+mn-lt"/>
                          <a:ea typeface="+mn-ea"/>
                          <a:cs typeface="+mn-cs"/>
                        </a:rPr>
                        <a:t> </a:t>
                      </a:r>
                      <a:r>
                        <a:rPr lang="en-US" sz="1200" kern="1200" spc="-70" dirty="0" smtClean="0">
                          <a:solidFill>
                            <a:schemeClr val="tx1">
                              <a:lumMod val="85000"/>
                              <a:lumOff val="15000"/>
                            </a:schemeClr>
                          </a:solidFill>
                          <a:latin typeface="+mn-lt"/>
                          <a:ea typeface="+mn-ea"/>
                          <a:cs typeface="+mn-cs"/>
                        </a:rPr>
                        <a:t>12:03:00.000</a:t>
                      </a:r>
                      <a:endParaRPr lang="en-US" sz="1200" kern="1200" spc="-70" dirty="0">
                        <a:solidFill>
                          <a:schemeClr val="tx1">
                            <a:lumMod val="85000"/>
                            <a:lumOff val="15000"/>
                          </a:schemeClr>
                        </a:solidFill>
                        <a:latin typeface="+mn-lt"/>
                        <a:ea typeface="+mn-ea"/>
                        <a:cs typeface="+mn-cs"/>
                      </a:endParaRPr>
                    </a:p>
                  </a:txBody>
                  <a:tcPr marL="68552" marR="68552" marT="0" marB="0" anchor="b">
                    <a:solidFill>
                      <a:schemeClr val="bg1">
                        <a:lumMod val="95000"/>
                      </a:schemeClr>
                    </a:solidFill>
                  </a:tcPr>
                </a:tc>
                <a:tc>
                  <a:txBody>
                    <a:bodyPr/>
                    <a:lstStyle/>
                    <a:p>
                      <a:pPr marL="0" marR="0" indent="0" algn="l" defTabSz="914363" rtl="0" eaLnBrk="1" latinLnBrk="0" hangingPunct="1">
                        <a:lnSpc>
                          <a:spcPct val="115000"/>
                        </a:lnSpc>
                        <a:spcBef>
                          <a:spcPts val="0"/>
                        </a:spcBef>
                        <a:spcAft>
                          <a:spcPts val="1200"/>
                        </a:spcAft>
                        <a:buFont typeface="Arial" panose="020B0604020202020204" pitchFamily="34" charset="0"/>
                        <a:buNone/>
                      </a:pPr>
                      <a:r>
                        <a:rPr lang="en-US" sz="1100" kern="1200" spc="-70" dirty="0">
                          <a:solidFill>
                            <a:schemeClr val="tx1">
                              <a:lumMod val="85000"/>
                              <a:lumOff val="15000"/>
                            </a:schemeClr>
                          </a:solidFill>
                          <a:latin typeface="+mn-lt"/>
                          <a:ea typeface="+mn-ea"/>
                          <a:cs typeface="+mn-cs"/>
                        </a:rPr>
                        <a:t>JNB 7001</a:t>
                      </a:r>
                    </a:p>
                  </a:txBody>
                  <a:tcPr marL="68552" marR="68552" marT="0" marB="0" anchor="b">
                    <a:solidFill>
                      <a:schemeClr val="bg1">
                        <a:lumMod val="95000"/>
                      </a:schemeClr>
                    </a:solidFill>
                  </a:tcPr>
                </a:tc>
              </a:tr>
              <a:tr h="289059">
                <a:tc>
                  <a:txBody>
                    <a:bodyPr/>
                    <a:lstStyle/>
                    <a:p>
                      <a:pPr marL="0" marR="0" indent="0" algn="ctr" defTabSz="914363" rtl="0" eaLnBrk="1" latinLnBrk="0" hangingPunct="1">
                        <a:spcBef>
                          <a:spcPts val="0"/>
                        </a:spcBef>
                        <a:spcAft>
                          <a:spcPts val="1200"/>
                        </a:spcAft>
                        <a:buFont typeface="Arial" panose="020B0604020202020204" pitchFamily="34" charset="0"/>
                        <a:buNone/>
                      </a:pPr>
                      <a:r>
                        <a:rPr lang="en-US" sz="1200" b="0" kern="1200" spc="-70" dirty="0" smtClean="0">
                          <a:solidFill>
                            <a:schemeClr val="tx1">
                              <a:lumMod val="85000"/>
                              <a:lumOff val="15000"/>
                            </a:schemeClr>
                          </a:solidFill>
                          <a:latin typeface="+mn-lt"/>
                          <a:ea typeface="+mn-ea"/>
                          <a:cs typeface="+mn-cs"/>
                        </a:rPr>
                        <a:t>1</a:t>
                      </a:r>
                      <a:endParaRPr lang="en-US" sz="1200" b="0" kern="1200" spc="-70" dirty="0">
                        <a:solidFill>
                          <a:schemeClr val="tx1">
                            <a:lumMod val="85000"/>
                            <a:lumOff val="15000"/>
                          </a:schemeClr>
                        </a:solidFill>
                        <a:latin typeface="+mn-lt"/>
                        <a:ea typeface="+mn-ea"/>
                        <a:cs typeface="+mn-cs"/>
                      </a:endParaRPr>
                    </a:p>
                  </a:txBody>
                  <a:tcPr marL="32899" marR="32899" marT="0" marB="0" anchor="ctr">
                    <a:solidFill>
                      <a:schemeClr val="tx2">
                        <a:lumMod val="20000"/>
                        <a:lumOff val="80000"/>
                      </a:schemeClr>
                    </a:solidFill>
                  </a:tcPr>
                </a:tc>
                <a:tc>
                  <a:txBody>
                    <a:bodyPr/>
                    <a:lstStyle/>
                    <a:p>
                      <a:pPr marL="0" marR="0" indent="0" algn="l" defTabSz="914363" rtl="0" eaLnBrk="1" latinLnBrk="0" hangingPunct="1">
                        <a:lnSpc>
                          <a:spcPct val="115000"/>
                        </a:lnSpc>
                        <a:spcBef>
                          <a:spcPts val="0"/>
                        </a:spcBef>
                        <a:spcAft>
                          <a:spcPts val="1200"/>
                        </a:spcAft>
                        <a:buFont typeface="Arial" panose="020B0604020202020204" pitchFamily="34" charset="0"/>
                        <a:buNone/>
                      </a:pPr>
                      <a:r>
                        <a:rPr lang="en-US" sz="1200" kern="1200" spc="-70" dirty="0" smtClean="0">
                          <a:solidFill>
                            <a:schemeClr val="tx1">
                              <a:lumMod val="85000"/>
                              <a:lumOff val="15000"/>
                            </a:schemeClr>
                          </a:solidFill>
                          <a:latin typeface="+mn-lt"/>
                          <a:ea typeface="+mn-ea"/>
                          <a:cs typeface="+mn-cs"/>
                        </a:rPr>
                        <a:t>2009-06-2512:03:00.000</a:t>
                      </a:r>
                      <a:endParaRPr lang="en-US" sz="1200" kern="1200" spc="-70" dirty="0">
                        <a:solidFill>
                          <a:schemeClr val="tx1">
                            <a:lumMod val="85000"/>
                            <a:lumOff val="15000"/>
                          </a:schemeClr>
                        </a:solidFill>
                        <a:latin typeface="+mn-lt"/>
                        <a:ea typeface="+mn-ea"/>
                        <a:cs typeface="+mn-cs"/>
                      </a:endParaRPr>
                    </a:p>
                  </a:txBody>
                  <a:tcPr marL="68552" marR="68552" marT="0" marB="0" anchor="b">
                    <a:solidFill>
                      <a:schemeClr val="tx2">
                        <a:lumMod val="20000"/>
                        <a:lumOff val="80000"/>
                      </a:schemeClr>
                    </a:solidFill>
                  </a:tcPr>
                </a:tc>
                <a:tc>
                  <a:txBody>
                    <a:bodyPr/>
                    <a:lstStyle/>
                    <a:p>
                      <a:pPr marL="0" marR="0" indent="0" algn="l" defTabSz="914363" rtl="0" eaLnBrk="1" latinLnBrk="0" hangingPunct="1">
                        <a:lnSpc>
                          <a:spcPct val="115000"/>
                        </a:lnSpc>
                        <a:spcBef>
                          <a:spcPts val="0"/>
                        </a:spcBef>
                        <a:spcAft>
                          <a:spcPts val="1200"/>
                        </a:spcAft>
                        <a:buFont typeface="Arial" panose="020B0604020202020204" pitchFamily="34" charset="0"/>
                        <a:buNone/>
                      </a:pPr>
                      <a:r>
                        <a:rPr lang="en-US" sz="1200" kern="1200" spc="-70" dirty="0">
                          <a:solidFill>
                            <a:schemeClr val="tx1">
                              <a:lumMod val="85000"/>
                              <a:lumOff val="15000"/>
                            </a:schemeClr>
                          </a:solidFill>
                          <a:latin typeface="+mn-lt"/>
                          <a:ea typeface="+mn-ea"/>
                          <a:cs typeface="+mn-cs"/>
                        </a:rPr>
                        <a:t>YXZ 1001</a:t>
                      </a:r>
                    </a:p>
                  </a:txBody>
                  <a:tcPr marL="68552" marR="68552" marT="0" marB="0" anchor="b">
                    <a:solidFill>
                      <a:schemeClr val="tx2">
                        <a:lumMod val="20000"/>
                        <a:lumOff val="80000"/>
                      </a:schemeClr>
                    </a:solidFill>
                  </a:tcPr>
                </a:tc>
              </a:tr>
              <a:tr h="289059">
                <a:tc>
                  <a:txBody>
                    <a:bodyPr/>
                    <a:lstStyle/>
                    <a:p>
                      <a:pPr marL="0" marR="0" indent="0" algn="ctr" defTabSz="914363" rtl="0" eaLnBrk="1" latinLnBrk="0" hangingPunct="1">
                        <a:spcBef>
                          <a:spcPts val="0"/>
                        </a:spcBef>
                        <a:spcAft>
                          <a:spcPts val="1200"/>
                        </a:spcAft>
                        <a:buFont typeface="Arial" panose="020B0604020202020204" pitchFamily="34" charset="0"/>
                        <a:buNone/>
                      </a:pPr>
                      <a:r>
                        <a:rPr lang="en-US" sz="1200" b="0" kern="1200" spc="-70" dirty="0" smtClean="0">
                          <a:solidFill>
                            <a:schemeClr val="tx1">
                              <a:lumMod val="85000"/>
                              <a:lumOff val="15000"/>
                            </a:schemeClr>
                          </a:solidFill>
                          <a:latin typeface="+mn-lt"/>
                          <a:ea typeface="+mn-ea"/>
                          <a:cs typeface="+mn-cs"/>
                        </a:rPr>
                        <a:t>3</a:t>
                      </a:r>
                      <a:endParaRPr lang="en-US" sz="1200" b="0" kern="1200" spc="-70" dirty="0">
                        <a:solidFill>
                          <a:schemeClr val="tx1">
                            <a:lumMod val="85000"/>
                            <a:lumOff val="15000"/>
                          </a:schemeClr>
                        </a:solidFill>
                        <a:latin typeface="+mn-lt"/>
                        <a:ea typeface="+mn-ea"/>
                        <a:cs typeface="+mn-cs"/>
                      </a:endParaRPr>
                    </a:p>
                  </a:txBody>
                  <a:tcPr marL="32899" marR="32899" marT="0" marB="0" anchor="ctr">
                    <a:solidFill>
                      <a:schemeClr val="bg1">
                        <a:lumMod val="95000"/>
                      </a:schemeClr>
                    </a:solidFill>
                  </a:tcPr>
                </a:tc>
                <a:tc>
                  <a:txBody>
                    <a:bodyPr/>
                    <a:lstStyle/>
                    <a:p>
                      <a:pPr marL="0" marR="0" indent="0" algn="l" defTabSz="914363" rtl="0" eaLnBrk="1" latinLnBrk="0" hangingPunct="1">
                        <a:lnSpc>
                          <a:spcPct val="115000"/>
                        </a:lnSpc>
                        <a:spcBef>
                          <a:spcPts val="0"/>
                        </a:spcBef>
                        <a:spcAft>
                          <a:spcPts val="1200"/>
                        </a:spcAft>
                        <a:buFont typeface="Arial" panose="020B0604020202020204" pitchFamily="34" charset="0"/>
                        <a:buNone/>
                      </a:pPr>
                      <a:r>
                        <a:rPr lang="en-US" sz="1200" kern="1200" spc="-70" dirty="0" smtClean="0">
                          <a:solidFill>
                            <a:schemeClr val="tx1">
                              <a:lumMod val="85000"/>
                              <a:lumOff val="15000"/>
                            </a:schemeClr>
                          </a:solidFill>
                          <a:latin typeface="+mn-lt"/>
                          <a:ea typeface="+mn-ea"/>
                          <a:cs typeface="+mn-cs"/>
                        </a:rPr>
                        <a:t>2009-06-25</a:t>
                      </a:r>
                      <a:r>
                        <a:rPr lang="en-US" sz="1200" kern="1200" spc="-70" baseline="0" dirty="0" smtClean="0">
                          <a:solidFill>
                            <a:schemeClr val="tx1">
                              <a:lumMod val="85000"/>
                              <a:lumOff val="15000"/>
                            </a:schemeClr>
                          </a:solidFill>
                          <a:latin typeface="+mn-lt"/>
                          <a:ea typeface="+mn-ea"/>
                          <a:cs typeface="+mn-cs"/>
                        </a:rPr>
                        <a:t> </a:t>
                      </a:r>
                      <a:r>
                        <a:rPr lang="en-US" sz="1200" kern="1200" spc="-70" dirty="0" smtClean="0">
                          <a:solidFill>
                            <a:schemeClr val="tx1">
                              <a:lumMod val="85000"/>
                              <a:lumOff val="15000"/>
                            </a:schemeClr>
                          </a:solidFill>
                          <a:latin typeface="+mn-lt"/>
                          <a:ea typeface="+mn-ea"/>
                          <a:cs typeface="+mn-cs"/>
                        </a:rPr>
                        <a:t>12:04:00.000</a:t>
                      </a:r>
                      <a:endParaRPr lang="en-US" sz="1200" kern="1200" spc="-70" dirty="0">
                        <a:solidFill>
                          <a:schemeClr val="tx1">
                            <a:lumMod val="85000"/>
                            <a:lumOff val="15000"/>
                          </a:schemeClr>
                        </a:solidFill>
                        <a:latin typeface="+mn-lt"/>
                        <a:ea typeface="+mn-ea"/>
                        <a:cs typeface="+mn-cs"/>
                      </a:endParaRPr>
                    </a:p>
                  </a:txBody>
                  <a:tcPr marL="68552" marR="68552" marT="0" marB="0" anchor="b">
                    <a:solidFill>
                      <a:schemeClr val="bg1">
                        <a:lumMod val="95000"/>
                      </a:schemeClr>
                    </a:solidFill>
                  </a:tcPr>
                </a:tc>
                <a:tc>
                  <a:txBody>
                    <a:bodyPr/>
                    <a:lstStyle/>
                    <a:p>
                      <a:pPr marL="0" marR="0" indent="0" algn="l" defTabSz="914363" rtl="0" eaLnBrk="1" latinLnBrk="0" hangingPunct="1">
                        <a:lnSpc>
                          <a:spcPct val="115000"/>
                        </a:lnSpc>
                        <a:spcBef>
                          <a:spcPts val="0"/>
                        </a:spcBef>
                        <a:spcAft>
                          <a:spcPts val="1200"/>
                        </a:spcAft>
                        <a:buFont typeface="Arial" panose="020B0604020202020204" pitchFamily="34" charset="0"/>
                        <a:buNone/>
                      </a:pPr>
                      <a:r>
                        <a:rPr lang="en-US" sz="1200" kern="1200" spc="-70" dirty="0">
                          <a:solidFill>
                            <a:schemeClr val="tx1">
                              <a:lumMod val="85000"/>
                              <a:lumOff val="15000"/>
                            </a:schemeClr>
                          </a:solidFill>
                          <a:latin typeface="+mn-lt"/>
                          <a:ea typeface="+mn-ea"/>
                          <a:cs typeface="+mn-cs"/>
                        </a:rPr>
                        <a:t>ABC 1004</a:t>
                      </a:r>
                    </a:p>
                  </a:txBody>
                  <a:tcPr marL="68552" marR="68552" marT="0" marB="0" anchor="b">
                    <a:solidFill>
                      <a:schemeClr val="bg1">
                        <a:lumMod val="95000"/>
                      </a:schemeClr>
                    </a:solidFill>
                  </a:tcPr>
                </a:tc>
              </a:tr>
            </a:tbl>
          </a:graphicData>
        </a:graphic>
      </p:graphicFrame>
      <p:sp>
        <p:nvSpPr>
          <p:cNvPr id="15" name="Down Arrow 14"/>
          <p:cNvSpPr/>
          <p:nvPr/>
        </p:nvSpPr>
        <p:spPr bwMode="auto">
          <a:xfrm>
            <a:off x="4228372" y="4398072"/>
            <a:ext cx="236971" cy="252461"/>
          </a:xfrm>
          <a:prstGeom prst="downArrow">
            <a:avLst/>
          </a:prstGeom>
          <a:solidFill>
            <a:schemeClr val="tx2">
              <a:lumMod val="40000"/>
              <a:lumOff val="60000"/>
            </a:schemeClr>
          </a:solidFill>
          <a:ln>
            <a:solidFill>
              <a:schemeClr val="tx2">
                <a:lumMod val="40000"/>
                <a:lumOff val="6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endParaRPr lang="en-US" sz="1999"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52190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err="1" smtClean="0"/>
              <a:t>archiviazione</a:t>
            </a:r>
            <a:r>
              <a:rPr lang="en-US" dirty="0" smtClean="0"/>
              <a:t>, </a:t>
            </a:r>
            <a:r>
              <a:rPr lang="en-US" dirty="0" err="1" smtClean="0"/>
              <a:t>filtro</a:t>
            </a:r>
            <a:r>
              <a:rPr lang="en-US" dirty="0" smtClean="0"/>
              <a:t> e </a:t>
            </a:r>
            <a:r>
              <a:rPr lang="en-US" dirty="0" err="1" smtClean="0"/>
              <a:t>decodifica</a:t>
            </a:r>
            <a:endParaRPr lang="en-US" dirty="0"/>
          </a:p>
        </p:txBody>
      </p:sp>
      <p:sp>
        <p:nvSpPr>
          <p:cNvPr id="6" name="Text Placeholder 5"/>
          <p:cNvSpPr>
            <a:spLocks noGrp="1"/>
          </p:cNvSpPr>
          <p:nvPr>
            <p:ph type="body" sz="quarter" idx="10"/>
          </p:nvPr>
        </p:nvSpPr>
        <p:spPr/>
        <p:txBody>
          <a:bodyPr/>
          <a:lstStyle/>
          <a:p>
            <a:endParaRPr lang="en-US"/>
          </a:p>
        </p:txBody>
      </p:sp>
      <p:sp>
        <p:nvSpPr>
          <p:cNvPr id="3" name="Slide Number Placeholder 2"/>
          <p:cNvSpPr>
            <a:spLocks noGrp="1"/>
          </p:cNvSpPr>
          <p:nvPr>
            <p:ph type="sldNum" sz="quarter" idx="4294967295"/>
          </p:nvPr>
        </p:nvSpPr>
        <p:spPr>
          <a:xfrm>
            <a:off x="11634788" y="6437313"/>
            <a:ext cx="554037" cy="134937"/>
          </a:xfrm>
          <a:prstGeom prst="rect">
            <a:avLst/>
          </a:prstGeom>
        </p:spPr>
        <p:txBody>
          <a:bodyPr/>
          <a:lstStyle/>
          <a:p>
            <a:pPr>
              <a:defRPr/>
            </a:pPr>
            <a:fld id="{75FAD755-3BD0-2447-A9DF-109DAABEFD99}" type="slidenum">
              <a:rPr lang="en-US" smtClean="0"/>
              <a:pPr>
                <a:defRPr/>
              </a:pPr>
              <a:t>35</a:t>
            </a:fld>
            <a:endParaRPr lang="en-US" dirty="0"/>
          </a:p>
        </p:txBody>
      </p:sp>
    </p:spTree>
    <p:extLst>
      <p:ext uri="{BB962C8B-B14F-4D97-AF65-F5344CB8AC3E}">
        <p14:creationId xmlns:p14="http://schemas.microsoft.com/office/powerpoint/2010/main" val="1811184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Gestire</a:t>
            </a:r>
            <a:r>
              <a:rPr lang="en-US" dirty="0" smtClean="0"/>
              <a:t> </a:t>
            </a:r>
            <a:r>
              <a:rPr lang="en-US" dirty="0" err="1" smtClean="0"/>
              <a:t>il</a:t>
            </a:r>
            <a:r>
              <a:rPr lang="en-US" dirty="0" smtClean="0"/>
              <a:t> </a:t>
            </a:r>
            <a:r>
              <a:rPr lang="en-US" smtClean="0"/>
              <a:t>tempo in Azure </a:t>
            </a:r>
            <a:r>
              <a:rPr lang="en-US" dirty="0" smtClean="0"/>
              <a:t>Stream Analytics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208791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Le query tradizionali</a:t>
            </a:r>
            <a:endParaRPr lang="nl-BE" dirty="0"/>
          </a:p>
        </p:txBody>
      </p:sp>
      <p:sp>
        <p:nvSpPr>
          <p:cNvPr id="3" name="Tijdelijke aanduiding voor inhoud 2"/>
          <p:cNvSpPr>
            <a:spLocks noGrp="1"/>
          </p:cNvSpPr>
          <p:nvPr>
            <p:ph sz="quarter" idx="10"/>
          </p:nvPr>
        </p:nvSpPr>
        <p:spPr>
          <a:prstGeom prst="rect">
            <a:avLst/>
          </a:prstGeom>
        </p:spPr>
        <p:txBody>
          <a:bodyPr>
            <a:normAutofit/>
          </a:bodyPr>
          <a:lstStyle/>
          <a:p>
            <a:r>
              <a:rPr lang="en-US" dirty="0" smtClean="0"/>
              <a:t>Le query </a:t>
            </a:r>
            <a:r>
              <a:rPr lang="en-US" dirty="0" err="1" smtClean="0"/>
              <a:t>tradizionali</a:t>
            </a:r>
            <a:r>
              <a:rPr lang="en-US" dirty="0" smtClean="0"/>
              <a:t> </a:t>
            </a:r>
            <a:r>
              <a:rPr lang="en-US" dirty="0" err="1" smtClean="0"/>
              <a:t>suppongono</a:t>
            </a:r>
            <a:r>
              <a:rPr lang="en-US" dirty="0" smtClean="0"/>
              <a:t> </a:t>
            </a:r>
            <a:r>
              <a:rPr lang="en-US" dirty="0" err="1" smtClean="0"/>
              <a:t>che</a:t>
            </a:r>
            <a:r>
              <a:rPr lang="en-US" dirty="0" smtClean="0"/>
              <a:t> </a:t>
            </a:r>
            <a:r>
              <a:rPr lang="en-US" dirty="0" err="1" smtClean="0"/>
              <a:t>i</a:t>
            </a:r>
            <a:r>
              <a:rPr lang="en-US" dirty="0" smtClean="0"/>
              <a:t> </a:t>
            </a:r>
            <a:r>
              <a:rPr lang="en-US" dirty="0" err="1" smtClean="0"/>
              <a:t>dati</a:t>
            </a:r>
            <a:r>
              <a:rPr lang="en-US" dirty="0" smtClean="0"/>
              <a:t> non </a:t>
            </a:r>
            <a:r>
              <a:rPr lang="en-US" dirty="0" err="1" smtClean="0"/>
              <a:t>cambino</a:t>
            </a:r>
            <a:r>
              <a:rPr lang="en-US" dirty="0" smtClean="0"/>
              <a:t> </a:t>
            </a:r>
            <a:r>
              <a:rPr lang="en-US" dirty="0" err="1" smtClean="0"/>
              <a:t>mentre</a:t>
            </a:r>
            <a:r>
              <a:rPr lang="en-US" dirty="0" smtClean="0"/>
              <a:t> li </a:t>
            </a:r>
            <a:r>
              <a:rPr lang="en-US" dirty="0" err="1" smtClean="0"/>
              <a:t>si</a:t>
            </a:r>
            <a:r>
              <a:rPr lang="en-US" dirty="0" smtClean="0"/>
              <a:t> </a:t>
            </a:r>
            <a:r>
              <a:rPr lang="en-US" dirty="0" err="1" smtClean="0"/>
              <a:t>sta</a:t>
            </a:r>
            <a:r>
              <a:rPr lang="en-US" dirty="0" smtClean="0"/>
              <a:t> </a:t>
            </a:r>
            <a:r>
              <a:rPr lang="en-US" dirty="0" err="1" smtClean="0"/>
              <a:t>interrogando</a:t>
            </a:r>
            <a:endParaRPr lang="en-US" dirty="0" smtClean="0"/>
          </a:p>
          <a:p>
            <a:pPr lvl="1"/>
            <a:r>
              <a:rPr lang="en-US" dirty="0" err="1" smtClean="0"/>
              <a:t>Interroga</a:t>
            </a:r>
            <a:r>
              <a:rPr lang="en-US" dirty="0" smtClean="0"/>
              <a:t> ad </a:t>
            </a:r>
            <a:r>
              <a:rPr lang="en-US" dirty="0" err="1" smtClean="0"/>
              <a:t>uno</a:t>
            </a:r>
            <a:r>
              <a:rPr lang="en-US" dirty="0" smtClean="0"/>
              <a:t> </a:t>
            </a:r>
            <a:r>
              <a:rPr lang="en-US" dirty="0" err="1" smtClean="0"/>
              <a:t>stato</a:t>
            </a:r>
            <a:r>
              <a:rPr lang="en-US" dirty="0" smtClean="0"/>
              <a:t> </a:t>
            </a:r>
            <a:r>
              <a:rPr lang="en-US" dirty="0" err="1" smtClean="0"/>
              <a:t>fisso</a:t>
            </a:r>
            <a:endParaRPr lang="en-US" dirty="0" smtClean="0"/>
          </a:p>
          <a:p>
            <a:pPr lvl="1"/>
            <a:r>
              <a:rPr lang="en-US" dirty="0" smtClean="0"/>
              <a:t>Se </a:t>
            </a:r>
            <a:r>
              <a:rPr lang="en-US" dirty="0" err="1" smtClean="0"/>
              <a:t>i</a:t>
            </a:r>
            <a:r>
              <a:rPr lang="en-US" dirty="0" smtClean="0"/>
              <a:t> </a:t>
            </a:r>
            <a:r>
              <a:rPr lang="en-US" dirty="0" err="1" smtClean="0"/>
              <a:t>dati</a:t>
            </a:r>
            <a:r>
              <a:rPr lang="en-US" dirty="0" smtClean="0"/>
              <a:t> </a:t>
            </a:r>
            <a:r>
              <a:rPr lang="en-US" dirty="0" err="1" smtClean="0"/>
              <a:t>cambiano</a:t>
            </a:r>
            <a:r>
              <a:rPr lang="en-US" dirty="0" smtClean="0"/>
              <a:t>: snapshot e </a:t>
            </a:r>
            <a:r>
              <a:rPr lang="en-US" dirty="0" err="1" smtClean="0"/>
              <a:t>transazioni</a:t>
            </a:r>
            <a:r>
              <a:rPr lang="en-US" dirty="0" smtClean="0"/>
              <a:t> </a:t>
            </a:r>
            <a:r>
              <a:rPr lang="en-US" dirty="0" err="1" smtClean="0"/>
              <a:t>congelano</a:t>
            </a:r>
            <a:r>
              <a:rPr lang="en-US" dirty="0" smtClean="0"/>
              <a:t> I </a:t>
            </a:r>
            <a:r>
              <a:rPr lang="en-US" dirty="0" err="1" smtClean="0"/>
              <a:t>dati</a:t>
            </a:r>
            <a:r>
              <a:rPr lang="en-US" dirty="0" smtClean="0"/>
              <a:t> </a:t>
            </a:r>
            <a:r>
              <a:rPr lang="en-US" dirty="0" err="1" smtClean="0"/>
              <a:t>mentre</a:t>
            </a:r>
            <a:r>
              <a:rPr lang="en-US" dirty="0" smtClean="0"/>
              <a:t> li </a:t>
            </a:r>
            <a:r>
              <a:rPr lang="en-US" dirty="0" err="1" smtClean="0"/>
              <a:t>si</a:t>
            </a:r>
            <a:r>
              <a:rPr lang="en-US" dirty="0" smtClean="0"/>
              <a:t> </a:t>
            </a:r>
            <a:r>
              <a:rPr lang="en-US" dirty="0" err="1" smtClean="0"/>
              <a:t>sta</a:t>
            </a:r>
            <a:r>
              <a:rPr lang="en-US" dirty="0" smtClean="0"/>
              <a:t> </a:t>
            </a:r>
            <a:r>
              <a:rPr lang="en-US" dirty="0" err="1" smtClean="0"/>
              <a:t>interrogando</a:t>
            </a:r>
            <a:endParaRPr lang="en-US" dirty="0" smtClean="0"/>
          </a:p>
          <a:p>
            <a:pPr lvl="1"/>
            <a:r>
              <a:rPr lang="en-US" dirty="0" smtClean="0"/>
              <a:t>Per </a:t>
            </a:r>
            <a:r>
              <a:rPr lang="en-US" dirty="0" err="1" smtClean="0"/>
              <a:t>il</a:t>
            </a:r>
            <a:r>
              <a:rPr lang="en-US" dirty="0" smtClean="0"/>
              <a:t> </a:t>
            </a:r>
            <a:r>
              <a:rPr lang="en-US" dirty="0" err="1" smtClean="0"/>
              <a:t>fatto</a:t>
            </a:r>
            <a:r>
              <a:rPr lang="en-US" dirty="0" smtClean="0"/>
              <a:t> </a:t>
            </a:r>
            <a:r>
              <a:rPr lang="en-US" dirty="0" err="1" smtClean="0"/>
              <a:t>che</a:t>
            </a:r>
            <a:r>
              <a:rPr lang="en-US" dirty="0" smtClean="0"/>
              <a:t> </a:t>
            </a:r>
            <a:r>
              <a:rPr lang="en-US" dirty="0" err="1" smtClean="0"/>
              <a:t>i</a:t>
            </a:r>
            <a:r>
              <a:rPr lang="en-US" dirty="0" smtClean="0"/>
              <a:t> </a:t>
            </a:r>
            <a:r>
              <a:rPr lang="en-US" dirty="0" err="1" smtClean="0"/>
              <a:t>dati</a:t>
            </a:r>
            <a:r>
              <a:rPr lang="en-US" dirty="0" smtClean="0"/>
              <a:t> </a:t>
            </a:r>
            <a:r>
              <a:rPr lang="en-US" dirty="0" err="1" smtClean="0"/>
              <a:t>sono</a:t>
            </a:r>
            <a:r>
              <a:rPr lang="en-US" dirty="0" smtClean="0"/>
              <a:t> finite, le query </a:t>
            </a:r>
            <a:r>
              <a:rPr lang="en-US" dirty="0" err="1" smtClean="0"/>
              <a:t>durano</a:t>
            </a:r>
            <a:r>
              <a:rPr lang="en-US" dirty="0" smtClean="0"/>
              <a:t> un tempo </a:t>
            </a:r>
            <a:r>
              <a:rPr lang="en-US" dirty="0" err="1" smtClean="0"/>
              <a:t>finito</a:t>
            </a:r>
            <a:endParaRPr lang="en-US" dirty="0"/>
          </a:p>
        </p:txBody>
      </p:sp>
      <p:sp>
        <p:nvSpPr>
          <p:cNvPr id="4" name="Rechthoek 3"/>
          <p:cNvSpPr/>
          <p:nvPr/>
        </p:nvSpPr>
        <p:spPr>
          <a:xfrm>
            <a:off x="4206391" y="4893491"/>
            <a:ext cx="1308913" cy="1594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799" dirty="0" err="1"/>
              <a:t>table</a:t>
            </a:r>
            <a:endParaRPr lang="nl-BE" sz="1799" dirty="0"/>
          </a:p>
        </p:txBody>
      </p:sp>
      <p:sp>
        <p:nvSpPr>
          <p:cNvPr id="5" name="PIJL-RECHTS 4"/>
          <p:cNvSpPr/>
          <p:nvPr/>
        </p:nvSpPr>
        <p:spPr>
          <a:xfrm>
            <a:off x="5724754" y="5358074"/>
            <a:ext cx="1236196" cy="6648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799" dirty="0"/>
              <a:t>query</a:t>
            </a:r>
          </a:p>
        </p:txBody>
      </p:sp>
      <p:sp>
        <p:nvSpPr>
          <p:cNvPr id="6" name="Rechthoek 5"/>
          <p:cNvSpPr/>
          <p:nvPr/>
        </p:nvSpPr>
        <p:spPr>
          <a:xfrm>
            <a:off x="7170400" y="5119145"/>
            <a:ext cx="1485513" cy="1142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799" dirty="0" err="1"/>
              <a:t>result</a:t>
            </a:r>
            <a:r>
              <a:rPr lang="nl-BE" sz="1799" dirty="0"/>
              <a:t/>
            </a:r>
            <a:br>
              <a:rPr lang="nl-BE" sz="1799" dirty="0"/>
            </a:br>
            <a:r>
              <a:rPr lang="nl-BE" sz="1799" dirty="0" err="1"/>
              <a:t>table</a:t>
            </a:r>
            <a:endParaRPr lang="nl-BE" sz="1799" dirty="0"/>
          </a:p>
        </p:txBody>
      </p:sp>
    </p:spTree>
    <p:extLst>
      <p:ext uri="{BB962C8B-B14F-4D97-AF65-F5344CB8AC3E}">
        <p14:creationId xmlns:p14="http://schemas.microsoft.com/office/powerpoint/2010/main" val="3981407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Un tipo differente di query</a:t>
            </a:r>
            <a:endParaRPr lang="nl-BE" dirty="0"/>
          </a:p>
        </p:txBody>
      </p:sp>
      <p:sp>
        <p:nvSpPr>
          <p:cNvPr id="3" name="Tijdelijke aanduiding voor inhoud 2"/>
          <p:cNvSpPr>
            <a:spLocks noGrp="1"/>
          </p:cNvSpPr>
          <p:nvPr>
            <p:ph sz="quarter" idx="10"/>
          </p:nvPr>
        </p:nvSpPr>
        <p:spPr>
          <a:prstGeom prst="rect">
            <a:avLst/>
          </a:prstGeom>
        </p:spPr>
        <p:txBody>
          <a:bodyPr>
            <a:normAutofit/>
          </a:bodyPr>
          <a:lstStyle/>
          <a:p>
            <a:r>
              <a:rPr lang="en-US" dirty="0" err="1" smtClean="0"/>
              <a:t>Quando</a:t>
            </a:r>
            <a:r>
              <a:rPr lang="en-US" dirty="0" smtClean="0"/>
              <a:t> </a:t>
            </a:r>
            <a:r>
              <a:rPr lang="en-US" dirty="0" err="1" smtClean="0"/>
              <a:t>si</a:t>
            </a:r>
            <a:r>
              <a:rPr lang="en-US" dirty="0" smtClean="0"/>
              <a:t> </a:t>
            </a:r>
            <a:r>
              <a:rPr lang="en-US" dirty="0" err="1" smtClean="0"/>
              <a:t>analizza</a:t>
            </a:r>
            <a:r>
              <a:rPr lang="en-US" dirty="0" smtClean="0"/>
              <a:t> </a:t>
            </a:r>
            <a:r>
              <a:rPr lang="en-US" dirty="0" err="1" smtClean="0"/>
              <a:t>uno</a:t>
            </a:r>
            <a:r>
              <a:rPr lang="en-US" dirty="0" smtClean="0"/>
              <a:t> stream di </a:t>
            </a:r>
            <a:r>
              <a:rPr lang="en-US" dirty="0" err="1" smtClean="0"/>
              <a:t>dati</a:t>
            </a:r>
            <a:r>
              <a:rPr lang="en-US" dirty="0" smtClean="0"/>
              <a:t>, </a:t>
            </a:r>
            <a:r>
              <a:rPr lang="en-US" dirty="0" err="1" smtClean="0"/>
              <a:t>abbiamo</a:t>
            </a:r>
            <a:r>
              <a:rPr lang="en-US" dirty="0" smtClean="0"/>
              <a:t> a </a:t>
            </a:r>
            <a:r>
              <a:rPr lang="en-US" dirty="0" err="1" smtClean="0"/>
              <a:t>che</a:t>
            </a:r>
            <a:r>
              <a:rPr lang="en-US" dirty="0" smtClean="0"/>
              <a:t> fare con un </a:t>
            </a:r>
            <a:r>
              <a:rPr lang="en-US" dirty="0" err="1" smtClean="0"/>
              <a:t>numero</a:t>
            </a:r>
            <a:r>
              <a:rPr lang="en-US" dirty="0" smtClean="0"/>
              <a:t> </a:t>
            </a:r>
            <a:r>
              <a:rPr lang="en-US" dirty="0" err="1" smtClean="0"/>
              <a:t>infinito</a:t>
            </a:r>
            <a:r>
              <a:rPr lang="en-US" dirty="0" smtClean="0"/>
              <a:t> di </a:t>
            </a:r>
            <a:r>
              <a:rPr lang="en-US" dirty="0" err="1" smtClean="0"/>
              <a:t>dati</a:t>
            </a:r>
            <a:endParaRPr lang="en-US" dirty="0" smtClean="0"/>
          </a:p>
          <a:p>
            <a:r>
              <a:rPr lang="en-US" dirty="0" smtClean="0"/>
              <a:t>Come </a:t>
            </a:r>
            <a:r>
              <a:rPr lang="en-US" dirty="0" err="1" smtClean="0"/>
              <a:t>conseguenza</a:t>
            </a:r>
            <a:r>
              <a:rPr lang="en-US" dirty="0" smtClean="0"/>
              <a:t>, la query non </a:t>
            </a:r>
            <a:r>
              <a:rPr lang="en-US" dirty="0" err="1" smtClean="0"/>
              <a:t>termina</a:t>
            </a:r>
            <a:r>
              <a:rPr lang="en-US" dirty="0" smtClean="0"/>
              <a:t> </a:t>
            </a:r>
            <a:r>
              <a:rPr lang="en-US" dirty="0" err="1" smtClean="0"/>
              <a:t>mai</a:t>
            </a:r>
            <a:endParaRPr lang="en-US" dirty="0" smtClean="0"/>
          </a:p>
          <a:p>
            <a:r>
              <a:rPr lang="en-US" dirty="0" smtClean="0"/>
              <a:t>Per </a:t>
            </a:r>
            <a:r>
              <a:rPr lang="en-US" dirty="0" err="1" smtClean="0"/>
              <a:t>risolvere</a:t>
            </a:r>
            <a:r>
              <a:rPr lang="en-US" dirty="0" smtClean="0"/>
              <a:t> </a:t>
            </a:r>
            <a:r>
              <a:rPr lang="en-US" dirty="0" err="1" smtClean="0"/>
              <a:t>questo</a:t>
            </a:r>
            <a:r>
              <a:rPr lang="en-US" dirty="0" smtClean="0"/>
              <a:t> </a:t>
            </a:r>
            <a:r>
              <a:rPr lang="en-US" dirty="0" err="1" smtClean="0"/>
              <a:t>problema</a:t>
            </a:r>
            <a:r>
              <a:rPr lang="en-US" dirty="0" smtClean="0"/>
              <a:t>, </a:t>
            </a:r>
            <a:r>
              <a:rPr lang="en-US" dirty="0" err="1" smtClean="0"/>
              <a:t>allora</a:t>
            </a:r>
            <a:r>
              <a:rPr lang="en-US" dirty="0" smtClean="0"/>
              <a:t> </a:t>
            </a:r>
            <a:r>
              <a:rPr lang="en-US" dirty="0" err="1" smtClean="0"/>
              <a:t>si</a:t>
            </a:r>
            <a:r>
              <a:rPr lang="en-US" dirty="0" smtClean="0"/>
              <a:t> </a:t>
            </a:r>
            <a:r>
              <a:rPr lang="en-US" dirty="0" err="1" smtClean="0"/>
              <a:t>usano</a:t>
            </a:r>
            <a:r>
              <a:rPr lang="en-US" dirty="0" smtClean="0"/>
              <a:t> le </a:t>
            </a:r>
            <a:r>
              <a:rPr lang="en-US" dirty="0" err="1" smtClean="0"/>
              <a:t>finestre</a:t>
            </a:r>
            <a:r>
              <a:rPr lang="en-US" dirty="0" smtClean="0"/>
              <a:t> </a:t>
            </a:r>
            <a:r>
              <a:rPr lang="en-US" dirty="0" err="1" smtClean="0"/>
              <a:t>temporali</a:t>
            </a:r>
            <a:endParaRPr lang="en-US" dirty="0" smtClean="0"/>
          </a:p>
          <a:p>
            <a:endParaRPr lang="nl-BE" dirty="0"/>
          </a:p>
        </p:txBody>
      </p:sp>
      <p:sp>
        <p:nvSpPr>
          <p:cNvPr id="4" name="Rechthoek 3"/>
          <p:cNvSpPr/>
          <p:nvPr/>
        </p:nvSpPr>
        <p:spPr>
          <a:xfrm>
            <a:off x="3490436" y="4340397"/>
            <a:ext cx="1308913" cy="21399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799" dirty="0" err="1"/>
              <a:t>stream</a:t>
            </a:r>
            <a:endParaRPr lang="nl-BE" sz="1799" dirty="0"/>
          </a:p>
        </p:txBody>
      </p:sp>
      <p:sp>
        <p:nvSpPr>
          <p:cNvPr id="5" name="PIJL-RECHTS 4"/>
          <p:cNvSpPr/>
          <p:nvPr/>
        </p:nvSpPr>
        <p:spPr>
          <a:xfrm>
            <a:off x="5027890" y="4887641"/>
            <a:ext cx="1579006" cy="10454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799" dirty="0" err="1"/>
              <a:t>temporal</a:t>
            </a:r>
            <a:r>
              <a:rPr lang="nl-BE" sz="1799" dirty="0"/>
              <a:t> query</a:t>
            </a:r>
          </a:p>
        </p:txBody>
      </p:sp>
      <p:sp>
        <p:nvSpPr>
          <p:cNvPr id="6" name="Rechthoek 5"/>
          <p:cNvSpPr/>
          <p:nvPr/>
        </p:nvSpPr>
        <p:spPr>
          <a:xfrm>
            <a:off x="6835437" y="4387142"/>
            <a:ext cx="893385" cy="2046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799" dirty="0" err="1"/>
              <a:t>result</a:t>
            </a:r>
            <a:r>
              <a:rPr lang="nl-BE" sz="1799" dirty="0"/>
              <a:t/>
            </a:r>
            <a:br>
              <a:rPr lang="nl-BE" sz="1799" dirty="0"/>
            </a:br>
            <a:r>
              <a:rPr lang="nl-BE" sz="1799" dirty="0" err="1"/>
              <a:t>stream</a:t>
            </a:r>
            <a:endParaRPr lang="nl-BE" sz="1799" dirty="0"/>
          </a:p>
        </p:txBody>
      </p:sp>
    </p:spTree>
    <p:extLst>
      <p:ext uri="{BB962C8B-B14F-4D97-AF65-F5344CB8AC3E}">
        <p14:creationId xmlns:p14="http://schemas.microsoft.com/office/powerpoint/2010/main" val="4036316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Arrival Time Vs Application Time</a:t>
            </a:r>
            <a:endParaRPr lang="en-US" dirty="0"/>
          </a:p>
        </p:txBody>
      </p:sp>
      <p:sp>
        <p:nvSpPr>
          <p:cNvPr id="3" name="Content Placeholder 2"/>
          <p:cNvSpPr>
            <a:spLocks noGrp="1"/>
          </p:cNvSpPr>
          <p:nvPr>
            <p:ph sz="quarter" idx="10"/>
          </p:nvPr>
        </p:nvSpPr>
        <p:spPr/>
        <p:txBody>
          <a:bodyPr/>
          <a:lstStyle/>
          <a:p>
            <a:r>
              <a:rPr lang="en-US" sz="2800" dirty="0" err="1" smtClean="0"/>
              <a:t>Ogni</a:t>
            </a:r>
            <a:r>
              <a:rPr lang="en-US" sz="2800" dirty="0" smtClean="0"/>
              <a:t> </a:t>
            </a:r>
            <a:r>
              <a:rPr lang="en-US" sz="2800" dirty="0" err="1" smtClean="0"/>
              <a:t>evento</a:t>
            </a:r>
            <a:r>
              <a:rPr lang="en-US" sz="2800" dirty="0" smtClean="0"/>
              <a:t> </a:t>
            </a:r>
            <a:r>
              <a:rPr lang="en-US" sz="2800" dirty="0" err="1" smtClean="0"/>
              <a:t>che</a:t>
            </a:r>
            <a:r>
              <a:rPr lang="en-US" sz="2800" dirty="0" smtClean="0"/>
              <a:t> </a:t>
            </a:r>
            <a:r>
              <a:rPr lang="en-US" sz="2800" dirty="0" err="1" smtClean="0"/>
              <a:t>entra</a:t>
            </a:r>
            <a:r>
              <a:rPr lang="en-US" sz="2800" dirty="0" smtClean="0"/>
              <a:t> </a:t>
            </a:r>
            <a:r>
              <a:rPr lang="en-US" sz="2800" dirty="0" err="1" smtClean="0"/>
              <a:t>nel</a:t>
            </a:r>
            <a:r>
              <a:rPr lang="en-US" sz="2800" dirty="0" smtClean="0"/>
              <a:t> Sistema </a:t>
            </a:r>
            <a:r>
              <a:rPr lang="en-US" sz="2800" dirty="0" err="1" smtClean="0"/>
              <a:t>viene</a:t>
            </a:r>
            <a:r>
              <a:rPr lang="en-US" sz="2800" dirty="0" smtClean="0"/>
              <a:t> </a:t>
            </a:r>
            <a:r>
              <a:rPr lang="en-US" sz="2800" dirty="0" err="1" smtClean="0"/>
              <a:t>marchiato</a:t>
            </a:r>
            <a:r>
              <a:rPr lang="en-US" sz="2800" dirty="0" smtClean="0"/>
              <a:t> con un timestamp </a:t>
            </a:r>
            <a:r>
              <a:rPr lang="en-US" sz="2800" dirty="0" err="1" smtClean="0"/>
              <a:t>che</a:t>
            </a:r>
            <a:r>
              <a:rPr lang="en-US" sz="2800" dirty="0" smtClean="0"/>
              <a:t> </a:t>
            </a:r>
            <a:r>
              <a:rPr lang="en-US" sz="2800" dirty="0" err="1" smtClean="0"/>
              <a:t>può</a:t>
            </a:r>
            <a:r>
              <a:rPr lang="en-US" sz="2800" dirty="0" smtClean="0"/>
              <a:t> </a:t>
            </a:r>
            <a:r>
              <a:rPr lang="en-US" sz="2800" dirty="0" err="1" smtClean="0"/>
              <a:t>essere</a:t>
            </a:r>
            <a:r>
              <a:rPr lang="en-US" sz="2800" dirty="0" smtClean="0"/>
              <a:t> </a:t>
            </a:r>
            <a:r>
              <a:rPr lang="en-US" sz="2800" dirty="0" err="1" smtClean="0"/>
              <a:t>acceduto</a:t>
            </a:r>
            <a:r>
              <a:rPr lang="en-US" sz="2800" dirty="0" smtClean="0"/>
              <a:t> via </a:t>
            </a:r>
            <a:r>
              <a:rPr lang="en-US" sz="2800" dirty="0" err="1" smtClean="0"/>
              <a:t>System.Timestamp</a:t>
            </a:r>
            <a:endParaRPr lang="en-US" sz="2800" dirty="0" smtClean="0"/>
          </a:p>
          <a:p>
            <a:pPr lvl="1"/>
            <a:r>
              <a:rPr lang="en-US" sz="2400" dirty="0" err="1" smtClean="0"/>
              <a:t>Questo</a:t>
            </a:r>
            <a:r>
              <a:rPr lang="en-US" sz="2400" dirty="0" smtClean="0"/>
              <a:t> timestamp </a:t>
            </a:r>
            <a:r>
              <a:rPr lang="en-US" sz="2400" dirty="0" err="1" smtClean="0"/>
              <a:t>può</a:t>
            </a:r>
            <a:r>
              <a:rPr lang="en-US" sz="2400" dirty="0" smtClean="0"/>
              <a:t> </a:t>
            </a:r>
            <a:r>
              <a:rPr lang="en-US" sz="2400" dirty="0" err="1" smtClean="0"/>
              <a:t>essere</a:t>
            </a:r>
            <a:r>
              <a:rPr lang="en-US" sz="2400" dirty="0" smtClean="0"/>
              <a:t> un </a:t>
            </a:r>
            <a:r>
              <a:rPr lang="en-US" sz="2400" dirty="0" err="1" smtClean="0"/>
              <a:t>istante</a:t>
            </a:r>
            <a:r>
              <a:rPr lang="en-US" sz="2400" dirty="0" smtClean="0"/>
              <a:t> </a:t>
            </a:r>
            <a:r>
              <a:rPr lang="en-US" sz="2400" dirty="0" err="1" smtClean="0"/>
              <a:t>che</a:t>
            </a:r>
            <a:r>
              <a:rPr lang="en-US" sz="2400" dirty="0" smtClean="0"/>
              <a:t> </a:t>
            </a:r>
            <a:r>
              <a:rPr lang="en-US" sz="2400" dirty="0" err="1" smtClean="0"/>
              <a:t>può</a:t>
            </a:r>
            <a:r>
              <a:rPr lang="en-US" sz="2400" dirty="0" smtClean="0"/>
              <a:t> </a:t>
            </a:r>
            <a:r>
              <a:rPr lang="en-US" sz="2400" dirty="0" err="1" smtClean="0"/>
              <a:t>essere</a:t>
            </a:r>
            <a:r>
              <a:rPr lang="en-US" sz="2400" dirty="0" smtClean="0"/>
              <a:t> </a:t>
            </a:r>
            <a:r>
              <a:rPr lang="en-US" sz="2400" dirty="0" err="1" smtClean="0"/>
              <a:t>dichiarato</a:t>
            </a:r>
            <a:r>
              <a:rPr lang="en-US" sz="2400" dirty="0" smtClean="0"/>
              <a:t> </a:t>
            </a:r>
            <a:r>
              <a:rPr lang="en-US" sz="2400" dirty="0" err="1" smtClean="0"/>
              <a:t>nella</a:t>
            </a:r>
            <a:r>
              <a:rPr lang="en-US" sz="2400" dirty="0" smtClean="0"/>
              <a:t> query</a:t>
            </a:r>
          </a:p>
          <a:p>
            <a:pPr lvl="1"/>
            <a:r>
              <a:rPr lang="en-US" sz="2400" dirty="0" smtClean="0"/>
              <a:t>Un record </a:t>
            </a:r>
            <a:r>
              <a:rPr lang="en-US" sz="2400" dirty="0" err="1" smtClean="0"/>
              <a:t>può</a:t>
            </a:r>
            <a:r>
              <a:rPr lang="en-US" sz="2400" dirty="0" smtClean="0"/>
              <a:t> </a:t>
            </a:r>
            <a:r>
              <a:rPr lang="en-US" sz="2400" dirty="0" err="1" smtClean="0"/>
              <a:t>avere</a:t>
            </a:r>
            <a:r>
              <a:rPr lang="en-US" sz="2400" dirty="0" smtClean="0"/>
              <a:t> </a:t>
            </a:r>
            <a:r>
              <a:rPr lang="en-US" sz="2400" dirty="0" err="1" smtClean="0"/>
              <a:t>più</a:t>
            </a:r>
            <a:r>
              <a:rPr lang="en-US" sz="2400" dirty="0" smtClean="0"/>
              <a:t> timestamp associate ad </a:t>
            </a:r>
            <a:r>
              <a:rPr lang="en-US" sz="2400" dirty="0" err="1" smtClean="0"/>
              <a:t>esso</a:t>
            </a:r>
            <a:endParaRPr lang="en-US" sz="2400" dirty="0" smtClean="0"/>
          </a:p>
          <a:p>
            <a:r>
              <a:rPr lang="en-US" sz="2800" dirty="0" err="1" smtClean="0"/>
              <a:t>L’ArrivalTime</a:t>
            </a:r>
            <a:r>
              <a:rPr lang="en-US" sz="2800" dirty="0" smtClean="0"/>
              <a:t> ha </a:t>
            </a:r>
            <a:r>
              <a:rPr lang="en-US" sz="2800" dirty="0" err="1" smtClean="0"/>
              <a:t>diversi</a:t>
            </a:r>
            <a:r>
              <a:rPr lang="en-US" sz="2800" dirty="0" smtClean="0"/>
              <a:t> </a:t>
            </a:r>
            <a:r>
              <a:rPr lang="en-US" sz="2800" dirty="0" err="1" smtClean="0"/>
              <a:t>significati</a:t>
            </a:r>
            <a:r>
              <a:rPr lang="en-US" sz="2800" dirty="0" smtClean="0"/>
              <a:t> a </a:t>
            </a:r>
            <a:r>
              <a:rPr lang="en-US" sz="2800" dirty="0" err="1" smtClean="0"/>
              <a:t>seconda</a:t>
            </a:r>
            <a:r>
              <a:rPr lang="en-US" sz="2800" dirty="0" smtClean="0"/>
              <a:t> </a:t>
            </a:r>
            <a:r>
              <a:rPr lang="en-US" sz="2800" dirty="0" err="1" smtClean="0"/>
              <a:t>della</a:t>
            </a:r>
            <a:r>
              <a:rPr lang="en-US" sz="2800" dirty="0" smtClean="0"/>
              <a:t> </a:t>
            </a:r>
            <a:r>
              <a:rPr lang="en-US" sz="2800" dirty="0" err="1" smtClean="0"/>
              <a:t>sorgente</a:t>
            </a:r>
            <a:r>
              <a:rPr lang="en-US" sz="2800" dirty="0" smtClean="0"/>
              <a:t> </a:t>
            </a:r>
            <a:r>
              <a:rPr lang="en-US" sz="2800" dirty="0" err="1" smtClean="0"/>
              <a:t>degli</a:t>
            </a:r>
            <a:r>
              <a:rPr lang="en-US" sz="2800" dirty="0" smtClean="0"/>
              <a:t> </a:t>
            </a:r>
            <a:r>
              <a:rPr lang="en-US" sz="2800" dirty="0" err="1" smtClean="0"/>
              <a:t>eventi</a:t>
            </a:r>
            <a:endParaRPr lang="en-US" sz="2800" dirty="0" smtClean="0"/>
          </a:p>
          <a:p>
            <a:pPr lvl="1"/>
            <a:r>
              <a:rPr lang="en-US" sz="2400" dirty="0" smtClean="0"/>
              <a:t>Per </a:t>
            </a:r>
            <a:r>
              <a:rPr lang="en-US" sz="2400" dirty="0" err="1" smtClean="0"/>
              <a:t>gli</a:t>
            </a:r>
            <a:r>
              <a:rPr lang="en-US" sz="2400" dirty="0" smtClean="0"/>
              <a:t> </a:t>
            </a:r>
            <a:r>
              <a:rPr lang="en-US" sz="2400" dirty="0" err="1" smtClean="0"/>
              <a:t>eventi</a:t>
            </a:r>
            <a:r>
              <a:rPr lang="en-US" sz="2400" dirty="0" smtClean="0"/>
              <a:t> da Azure Event Hub, è </a:t>
            </a:r>
            <a:r>
              <a:rPr lang="en-US" sz="2400" dirty="0" err="1" smtClean="0"/>
              <a:t>l’istante</a:t>
            </a:r>
            <a:r>
              <a:rPr lang="en-US" sz="2400" dirty="0" smtClean="0"/>
              <a:t> di tempo </a:t>
            </a:r>
            <a:r>
              <a:rPr lang="en-US" sz="2400" dirty="0" err="1" smtClean="0"/>
              <a:t>assegnato</a:t>
            </a:r>
            <a:r>
              <a:rPr lang="en-US" sz="2400" dirty="0" smtClean="0"/>
              <a:t> </a:t>
            </a:r>
            <a:r>
              <a:rPr lang="en-US" sz="2400" dirty="0" err="1" smtClean="0"/>
              <a:t>dall’eventHub</a:t>
            </a:r>
            <a:endParaRPr lang="en-US" sz="2400" dirty="0" smtClean="0"/>
          </a:p>
          <a:p>
            <a:pPr lvl="1"/>
            <a:r>
              <a:rPr lang="en-US" sz="2400" dirty="0" smtClean="0"/>
              <a:t>Per </a:t>
            </a:r>
            <a:r>
              <a:rPr lang="en-US" sz="2400" dirty="0" err="1" smtClean="0"/>
              <a:t>il</a:t>
            </a:r>
            <a:r>
              <a:rPr lang="en-US" sz="2400" dirty="0" smtClean="0"/>
              <a:t> Blob Storage, è la data di ultima </a:t>
            </a:r>
            <a:r>
              <a:rPr lang="en-US" sz="2400" dirty="0" err="1" smtClean="0"/>
              <a:t>modifica</a:t>
            </a:r>
            <a:r>
              <a:rPr lang="en-US" sz="2400" dirty="0" smtClean="0"/>
              <a:t> del blob</a:t>
            </a:r>
          </a:p>
          <a:p>
            <a:r>
              <a:rPr lang="en-US" sz="2800" dirty="0" smtClean="0"/>
              <a:t>Se </a:t>
            </a:r>
            <a:r>
              <a:rPr lang="en-US" sz="2800" dirty="0" err="1" smtClean="0"/>
              <a:t>l’utente</a:t>
            </a:r>
            <a:r>
              <a:rPr lang="en-US" sz="2800" dirty="0" smtClean="0"/>
              <a:t> </a:t>
            </a:r>
            <a:r>
              <a:rPr lang="en-US" sz="2800" dirty="0" err="1" smtClean="0"/>
              <a:t>vuole</a:t>
            </a:r>
            <a:r>
              <a:rPr lang="en-US" sz="2800" dirty="0" smtClean="0"/>
              <a:t> </a:t>
            </a:r>
            <a:r>
              <a:rPr lang="en-US" sz="2800" dirty="0" err="1" smtClean="0"/>
              <a:t>usare</a:t>
            </a:r>
            <a:r>
              <a:rPr lang="en-US" sz="2800" dirty="0" smtClean="0"/>
              <a:t> un tempo </a:t>
            </a:r>
            <a:r>
              <a:rPr lang="en-US" sz="2800" dirty="0" err="1" smtClean="0"/>
              <a:t>diverso</a:t>
            </a:r>
            <a:r>
              <a:rPr lang="en-US" sz="2800" dirty="0" smtClean="0"/>
              <a:t>, </a:t>
            </a:r>
            <a:r>
              <a:rPr lang="en-US" sz="2800" dirty="0" err="1" smtClean="0"/>
              <a:t>deve</a:t>
            </a:r>
            <a:r>
              <a:rPr lang="en-US" sz="2800" dirty="0" smtClean="0"/>
              <a:t> </a:t>
            </a:r>
            <a:r>
              <a:rPr lang="en-US" sz="2800" dirty="0" err="1" smtClean="0"/>
              <a:t>specificarlo</a:t>
            </a:r>
            <a:r>
              <a:rPr lang="en-US" sz="2800" dirty="0" smtClean="0"/>
              <a:t> </a:t>
            </a:r>
            <a:r>
              <a:rPr lang="en-US" sz="2800" dirty="0" err="1" smtClean="0"/>
              <a:t>attraverso</a:t>
            </a:r>
            <a:r>
              <a:rPr lang="en-US" sz="2800" dirty="0" smtClean="0"/>
              <a:t> la </a:t>
            </a:r>
            <a:r>
              <a:rPr lang="en-US" sz="2800" dirty="0" err="1" smtClean="0"/>
              <a:t>parola</a:t>
            </a:r>
            <a:r>
              <a:rPr lang="en-US" sz="2800" dirty="0" smtClean="0"/>
              <a:t> </a:t>
            </a:r>
            <a:r>
              <a:rPr lang="en-US" sz="2800" dirty="0" err="1" smtClean="0"/>
              <a:t>chiave</a:t>
            </a:r>
            <a:r>
              <a:rPr lang="en-US" sz="2800" dirty="0" smtClean="0"/>
              <a:t> TIMESTAMP BY</a:t>
            </a:r>
          </a:p>
          <a:p>
            <a:r>
              <a:rPr lang="en-US" sz="2800" dirty="0" smtClean="0"/>
              <a:t>I </a:t>
            </a:r>
            <a:r>
              <a:rPr lang="en-US" sz="2800" dirty="0" err="1" smtClean="0"/>
              <a:t>dati</a:t>
            </a:r>
            <a:r>
              <a:rPr lang="en-US" sz="2800" dirty="0" smtClean="0"/>
              <a:t> </a:t>
            </a:r>
            <a:r>
              <a:rPr lang="en-US" sz="2800" dirty="0" err="1" smtClean="0"/>
              <a:t>sono</a:t>
            </a:r>
            <a:r>
              <a:rPr lang="en-US" sz="2800" dirty="0" smtClean="0"/>
              <a:t> ordinate in base </a:t>
            </a:r>
            <a:r>
              <a:rPr lang="en-US" sz="2800" dirty="0" err="1" smtClean="0"/>
              <a:t>alla</a:t>
            </a:r>
            <a:r>
              <a:rPr lang="en-US" sz="2800" dirty="0" smtClean="0"/>
              <a:t> Colonna Timestamp</a:t>
            </a:r>
          </a:p>
          <a:p>
            <a:endParaRPr lang="en-US" sz="2800" dirty="0"/>
          </a:p>
        </p:txBody>
      </p:sp>
    </p:spTree>
    <p:extLst>
      <p:ext uri="{BB962C8B-B14F-4D97-AF65-F5344CB8AC3E}">
        <p14:creationId xmlns:p14="http://schemas.microsoft.com/office/powerpoint/2010/main" val="25829334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t-IT" dirty="0"/>
              <a:t>Analytics </a:t>
            </a:r>
            <a:r>
              <a:rPr lang="it-IT" dirty="0" smtClean="0"/>
              <a:t>in un </a:t>
            </a:r>
            <a:r>
              <a:rPr lang="it-IT" dirty="0"/>
              <a:t>mondo moderno</a:t>
            </a:r>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867279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Join</a:t>
            </a:r>
            <a:endParaRPr lang="en-US" dirty="0"/>
          </a:p>
        </p:txBody>
      </p:sp>
      <p:sp>
        <p:nvSpPr>
          <p:cNvPr id="84" name="TextBox 83"/>
          <p:cNvSpPr txBox="1"/>
          <p:nvPr/>
        </p:nvSpPr>
        <p:spPr>
          <a:xfrm>
            <a:off x="7839919" y="1487017"/>
            <a:ext cx="4079673" cy="4154984"/>
          </a:xfrm>
          <a:prstGeom prst="rect">
            <a:avLst/>
          </a:prstGeom>
          <a:noFill/>
        </p:spPr>
        <p:txBody>
          <a:bodyPr wrap="square" lIns="0" tIns="0" rIns="0" bIns="0" rtlCol="0">
            <a:spAutoFit/>
          </a:bodyPr>
          <a:lstStyle/>
          <a:p>
            <a:pPr>
              <a:spcAft>
                <a:spcPts val="1200"/>
              </a:spcAft>
            </a:pPr>
            <a:r>
              <a:rPr lang="en-US" sz="2000" dirty="0" smtClean="0">
                <a:gradFill>
                  <a:gsLst>
                    <a:gs pos="2917">
                      <a:schemeClr val="tx2"/>
                    </a:gs>
                    <a:gs pos="100000">
                      <a:schemeClr val="tx2"/>
                    </a:gs>
                  </a:gsLst>
                  <a:lin ang="5400000" scaled="0"/>
                </a:gradFill>
                <a:latin typeface="Segoe UI Light" panose="020B0502040204020203" pitchFamily="34" charset="0"/>
                <a:ea typeface="ＭＳ Ｐゴシック" charset="0"/>
              </a:rPr>
              <a:t>Le Join </a:t>
            </a:r>
            <a:r>
              <a:rPr lang="en-US" sz="2000" dirty="0" err="1" smtClean="0">
                <a:gradFill>
                  <a:gsLst>
                    <a:gs pos="2917">
                      <a:schemeClr val="tx2"/>
                    </a:gs>
                    <a:gs pos="100000">
                      <a:schemeClr val="tx2"/>
                    </a:gs>
                  </a:gsLst>
                  <a:lin ang="5400000" scaled="0"/>
                </a:gradFill>
                <a:latin typeface="Segoe UI Light" panose="020B0502040204020203" pitchFamily="34" charset="0"/>
                <a:ea typeface="ＭＳ Ｐゴシック" charset="0"/>
              </a:rPr>
              <a:t>sono</a:t>
            </a:r>
            <a:r>
              <a:rPr lang="en-US" sz="2000" dirty="0" smtClean="0">
                <a:gradFill>
                  <a:gsLst>
                    <a:gs pos="2917">
                      <a:schemeClr val="tx2"/>
                    </a:gs>
                    <a:gs pos="100000">
                      <a:schemeClr val="tx2"/>
                    </a:gs>
                  </a:gsLst>
                  <a:lin ang="5400000" scaled="0"/>
                </a:gradFill>
                <a:latin typeface="Segoe UI Light" panose="020B0502040204020203" pitchFamily="34" charset="0"/>
                <a:ea typeface="ＭＳ Ｐゴシック" charset="0"/>
              </a:rPr>
              <a:t> </a:t>
            </a:r>
            <a:r>
              <a:rPr lang="en-US" sz="2000" dirty="0" err="1" smtClean="0">
                <a:gradFill>
                  <a:gsLst>
                    <a:gs pos="2917">
                      <a:schemeClr val="tx2"/>
                    </a:gs>
                    <a:gs pos="100000">
                      <a:schemeClr val="tx2"/>
                    </a:gs>
                  </a:gsLst>
                  <a:lin ang="5400000" scaled="0"/>
                </a:gradFill>
                <a:latin typeface="Segoe UI Light" panose="020B0502040204020203" pitchFamily="34" charset="0"/>
                <a:ea typeface="ＭＳ Ｐゴシック" charset="0"/>
              </a:rPr>
              <a:t>usate</a:t>
            </a:r>
            <a:r>
              <a:rPr lang="en-US" sz="2000" dirty="0" smtClean="0">
                <a:gradFill>
                  <a:gsLst>
                    <a:gs pos="2917">
                      <a:schemeClr val="tx2"/>
                    </a:gs>
                    <a:gs pos="100000">
                      <a:schemeClr val="tx2"/>
                    </a:gs>
                  </a:gsLst>
                  <a:lin ang="5400000" scaled="0"/>
                </a:gradFill>
                <a:latin typeface="Segoe UI Light" panose="020B0502040204020203" pitchFamily="34" charset="0"/>
                <a:ea typeface="ＭＳ Ｐゴシック" charset="0"/>
              </a:rPr>
              <a:t> per </a:t>
            </a:r>
            <a:r>
              <a:rPr lang="en-US" sz="2000" dirty="0" err="1" smtClean="0">
                <a:gradFill>
                  <a:gsLst>
                    <a:gs pos="2917">
                      <a:schemeClr val="tx2"/>
                    </a:gs>
                    <a:gs pos="100000">
                      <a:schemeClr val="tx2"/>
                    </a:gs>
                  </a:gsLst>
                  <a:lin ang="5400000" scaled="0"/>
                </a:gradFill>
                <a:latin typeface="Segoe UI Light" panose="020B0502040204020203" pitchFamily="34" charset="0"/>
                <a:ea typeface="ＭＳ Ｐゴシック" charset="0"/>
              </a:rPr>
              <a:t>combinare</a:t>
            </a:r>
            <a:r>
              <a:rPr lang="en-US" sz="2000" dirty="0" smtClean="0">
                <a:gradFill>
                  <a:gsLst>
                    <a:gs pos="2917">
                      <a:schemeClr val="tx2"/>
                    </a:gs>
                    <a:gs pos="100000">
                      <a:schemeClr val="tx2"/>
                    </a:gs>
                  </a:gsLst>
                  <a:lin ang="5400000" scaled="0"/>
                </a:gradFill>
                <a:latin typeface="Segoe UI Light" panose="020B0502040204020203" pitchFamily="34" charset="0"/>
                <a:ea typeface="ＭＳ Ｐゴシック" charset="0"/>
              </a:rPr>
              <a:t> </a:t>
            </a:r>
            <a:r>
              <a:rPr lang="en-US" sz="2000" dirty="0" err="1" smtClean="0">
                <a:gradFill>
                  <a:gsLst>
                    <a:gs pos="2917">
                      <a:schemeClr val="tx2"/>
                    </a:gs>
                    <a:gs pos="100000">
                      <a:schemeClr val="tx2"/>
                    </a:gs>
                  </a:gsLst>
                  <a:lin ang="5400000" scaled="0"/>
                </a:gradFill>
                <a:latin typeface="Segoe UI Light" panose="020B0502040204020203" pitchFamily="34" charset="0"/>
                <a:ea typeface="ＭＳ Ｐゴシック" charset="0"/>
              </a:rPr>
              <a:t>eventi</a:t>
            </a:r>
            <a:r>
              <a:rPr lang="en-US" sz="2000" dirty="0" smtClean="0">
                <a:gradFill>
                  <a:gsLst>
                    <a:gs pos="2917">
                      <a:schemeClr val="tx2"/>
                    </a:gs>
                    <a:gs pos="100000">
                      <a:schemeClr val="tx2"/>
                    </a:gs>
                  </a:gsLst>
                  <a:lin ang="5400000" scaled="0"/>
                </a:gradFill>
                <a:latin typeface="Segoe UI Light" panose="020B0502040204020203" pitchFamily="34" charset="0"/>
                <a:ea typeface="ＭＳ Ｐゴシック" charset="0"/>
              </a:rPr>
              <a:t> da due o </a:t>
            </a:r>
            <a:r>
              <a:rPr lang="en-US" sz="2000" dirty="0" err="1" smtClean="0">
                <a:gradFill>
                  <a:gsLst>
                    <a:gs pos="2917">
                      <a:schemeClr val="tx2"/>
                    </a:gs>
                    <a:gs pos="100000">
                      <a:schemeClr val="tx2"/>
                    </a:gs>
                  </a:gsLst>
                  <a:lin ang="5400000" scaled="0"/>
                </a:gradFill>
                <a:latin typeface="Segoe UI Light" panose="020B0502040204020203" pitchFamily="34" charset="0"/>
                <a:ea typeface="ＭＳ Ｐゴシック" charset="0"/>
              </a:rPr>
              <a:t>più</a:t>
            </a:r>
            <a:r>
              <a:rPr lang="en-US" sz="2000" dirty="0" smtClean="0">
                <a:gradFill>
                  <a:gsLst>
                    <a:gs pos="2917">
                      <a:schemeClr val="tx2"/>
                    </a:gs>
                    <a:gs pos="100000">
                      <a:schemeClr val="tx2"/>
                    </a:gs>
                  </a:gsLst>
                  <a:lin ang="5400000" scaled="0"/>
                </a:gradFill>
                <a:latin typeface="Segoe UI Light" panose="020B0502040204020203" pitchFamily="34" charset="0"/>
                <a:ea typeface="ＭＳ Ｐゴシック" charset="0"/>
              </a:rPr>
              <a:t> </a:t>
            </a:r>
            <a:r>
              <a:rPr lang="en-US" sz="2000" dirty="0" err="1" smtClean="0">
                <a:gradFill>
                  <a:gsLst>
                    <a:gs pos="2917">
                      <a:schemeClr val="tx2"/>
                    </a:gs>
                    <a:gs pos="100000">
                      <a:schemeClr val="tx2"/>
                    </a:gs>
                  </a:gsLst>
                  <a:lin ang="5400000" scaled="0"/>
                </a:gradFill>
                <a:latin typeface="Segoe UI Light" panose="020B0502040204020203" pitchFamily="34" charset="0"/>
                <a:ea typeface="ＭＳ Ｐゴシック" charset="0"/>
              </a:rPr>
              <a:t>sorgenti</a:t>
            </a:r>
            <a:endParaRPr lang="en-US" sz="2000" dirty="0" smtClean="0">
              <a:gradFill>
                <a:gsLst>
                  <a:gs pos="2917">
                    <a:schemeClr val="tx2"/>
                  </a:gs>
                  <a:gs pos="100000">
                    <a:schemeClr val="tx2"/>
                  </a:gs>
                </a:gsLst>
                <a:lin ang="5400000" scaled="0"/>
              </a:gradFill>
              <a:latin typeface="Segoe UI Light" panose="020B0502040204020203" pitchFamily="34" charset="0"/>
              <a:ea typeface="ＭＳ Ｐゴシック" charset="0"/>
            </a:endParaRPr>
          </a:p>
          <a:p>
            <a:pPr>
              <a:spcAft>
                <a:spcPts val="1200"/>
              </a:spcAft>
            </a:pPr>
            <a:r>
              <a:rPr lang="en-US" sz="2000" dirty="0" smtClean="0">
                <a:gradFill>
                  <a:gsLst>
                    <a:gs pos="2917">
                      <a:schemeClr val="tx2"/>
                    </a:gs>
                    <a:gs pos="100000">
                      <a:schemeClr val="tx2"/>
                    </a:gs>
                  </a:gsLst>
                  <a:lin ang="5400000" scaled="0"/>
                </a:gradFill>
                <a:latin typeface="Segoe UI Light" panose="020B0502040204020203" pitchFamily="34" charset="0"/>
                <a:ea typeface="ＭＳ Ｐゴシック" charset="0"/>
              </a:rPr>
              <a:t>Le join </a:t>
            </a:r>
            <a:r>
              <a:rPr lang="en-US" sz="2000" dirty="0" err="1" smtClean="0">
                <a:gradFill>
                  <a:gsLst>
                    <a:gs pos="2917">
                      <a:schemeClr val="tx2"/>
                    </a:gs>
                    <a:gs pos="100000">
                      <a:schemeClr val="tx2"/>
                    </a:gs>
                  </a:gsLst>
                  <a:lin ang="5400000" scaled="0"/>
                </a:gradFill>
                <a:latin typeface="Segoe UI Light" panose="020B0502040204020203" pitchFamily="34" charset="0"/>
                <a:ea typeface="ＭＳ Ｐゴシック" charset="0"/>
              </a:rPr>
              <a:t>sono</a:t>
            </a:r>
            <a:r>
              <a:rPr lang="en-US" sz="2000" dirty="0" smtClean="0">
                <a:gradFill>
                  <a:gsLst>
                    <a:gs pos="2917">
                      <a:schemeClr val="tx2"/>
                    </a:gs>
                    <a:gs pos="100000">
                      <a:schemeClr val="tx2"/>
                    </a:gs>
                  </a:gsLst>
                  <a:lin ang="5400000" scaled="0"/>
                </a:gradFill>
                <a:latin typeface="Segoe UI Light" panose="020B0502040204020203" pitchFamily="34" charset="0"/>
                <a:ea typeface="ＭＳ Ｐゴシック" charset="0"/>
              </a:rPr>
              <a:t> </a:t>
            </a:r>
            <a:r>
              <a:rPr lang="en-US" sz="2000" dirty="0" err="1" smtClean="0">
                <a:gradFill>
                  <a:gsLst>
                    <a:gs pos="2917">
                      <a:schemeClr val="tx2"/>
                    </a:gs>
                    <a:gs pos="100000">
                      <a:schemeClr val="tx2"/>
                    </a:gs>
                  </a:gsLst>
                  <a:lin ang="5400000" scaled="0"/>
                </a:gradFill>
                <a:latin typeface="Segoe UI Light" panose="020B0502040204020203" pitchFamily="34" charset="0"/>
                <a:ea typeface="ＭＳ Ｐゴシック" charset="0"/>
              </a:rPr>
              <a:t>naturalmente</a:t>
            </a:r>
            <a:r>
              <a:rPr lang="en-US" sz="2000" dirty="0" smtClean="0">
                <a:gradFill>
                  <a:gsLst>
                    <a:gs pos="2917">
                      <a:schemeClr val="tx2"/>
                    </a:gs>
                    <a:gs pos="100000">
                      <a:schemeClr val="tx2"/>
                    </a:gs>
                  </a:gsLst>
                  <a:lin ang="5400000" scaled="0"/>
                </a:gradFill>
                <a:latin typeface="Segoe UI Light" panose="020B0502040204020203" pitchFamily="34" charset="0"/>
                <a:ea typeface="ＭＳ Ｐゴシック" charset="0"/>
              </a:rPr>
              <a:t> </a:t>
            </a:r>
            <a:r>
              <a:rPr lang="en-US" sz="2000" dirty="0" err="1" smtClean="0">
                <a:gradFill>
                  <a:gsLst>
                    <a:gs pos="2917">
                      <a:schemeClr val="tx2"/>
                    </a:gs>
                    <a:gs pos="100000">
                      <a:schemeClr val="tx2"/>
                    </a:gs>
                  </a:gsLst>
                  <a:lin ang="5400000" scaled="0"/>
                </a:gradFill>
                <a:latin typeface="Segoe UI Light" panose="020B0502040204020203" pitchFamily="34" charset="0"/>
                <a:ea typeface="ＭＳ Ｐゴシック" charset="0"/>
              </a:rPr>
              <a:t>temporali</a:t>
            </a:r>
            <a:r>
              <a:rPr lang="en-US" sz="2000" dirty="0" smtClean="0">
                <a:gradFill>
                  <a:gsLst>
                    <a:gs pos="2917">
                      <a:schemeClr val="tx2"/>
                    </a:gs>
                    <a:gs pos="100000">
                      <a:schemeClr val="tx2"/>
                    </a:gs>
                  </a:gsLst>
                  <a:lin ang="5400000" scaled="0"/>
                </a:gradFill>
                <a:latin typeface="Segoe UI Light" panose="020B0502040204020203" pitchFamily="34" charset="0"/>
                <a:ea typeface="ＭＳ Ｐゴシック" charset="0"/>
              </a:rPr>
              <a:t> – </a:t>
            </a:r>
            <a:r>
              <a:rPr lang="en-US" sz="2000" dirty="0" err="1" smtClean="0">
                <a:gradFill>
                  <a:gsLst>
                    <a:gs pos="2917">
                      <a:schemeClr val="tx2"/>
                    </a:gs>
                    <a:gs pos="100000">
                      <a:schemeClr val="tx2"/>
                    </a:gs>
                  </a:gsLst>
                  <a:lin ang="5400000" scaled="0"/>
                </a:gradFill>
                <a:latin typeface="Segoe UI Light" panose="020B0502040204020203" pitchFamily="34" charset="0"/>
                <a:ea typeface="ＭＳ Ｐゴシック" charset="0"/>
              </a:rPr>
              <a:t>ogni</a:t>
            </a:r>
            <a:r>
              <a:rPr lang="en-US" sz="2000" dirty="0" smtClean="0">
                <a:gradFill>
                  <a:gsLst>
                    <a:gs pos="2917">
                      <a:schemeClr val="tx2"/>
                    </a:gs>
                    <a:gs pos="100000">
                      <a:schemeClr val="tx2"/>
                    </a:gs>
                  </a:gsLst>
                  <a:lin ang="5400000" scaled="0"/>
                </a:gradFill>
                <a:latin typeface="Segoe UI Light" panose="020B0502040204020203" pitchFamily="34" charset="0"/>
                <a:ea typeface="ＭＳ Ｐゴシック" charset="0"/>
              </a:rPr>
              <a:t> JOIN </a:t>
            </a:r>
            <a:r>
              <a:rPr lang="en-US" sz="2000" dirty="0" err="1" smtClean="0">
                <a:gradFill>
                  <a:gsLst>
                    <a:gs pos="2917">
                      <a:schemeClr val="tx2"/>
                    </a:gs>
                    <a:gs pos="100000">
                      <a:schemeClr val="tx2"/>
                    </a:gs>
                  </a:gsLst>
                  <a:lin ang="5400000" scaled="0"/>
                </a:gradFill>
                <a:latin typeface="Segoe UI Light" panose="020B0502040204020203" pitchFamily="34" charset="0"/>
                <a:ea typeface="ＭＳ Ｐゴシック" charset="0"/>
              </a:rPr>
              <a:t>deve</a:t>
            </a:r>
            <a:r>
              <a:rPr lang="en-US" sz="2000" dirty="0" smtClean="0">
                <a:gradFill>
                  <a:gsLst>
                    <a:gs pos="2917">
                      <a:schemeClr val="tx2"/>
                    </a:gs>
                    <a:gs pos="100000">
                      <a:schemeClr val="tx2"/>
                    </a:gs>
                  </a:gsLst>
                  <a:lin ang="5400000" scaled="0"/>
                </a:gradFill>
                <a:latin typeface="Segoe UI Light" panose="020B0502040204020203" pitchFamily="34" charset="0"/>
                <a:ea typeface="ＭＳ Ｐゴシック" charset="0"/>
              </a:rPr>
              <a:t> </a:t>
            </a:r>
            <a:r>
              <a:rPr lang="en-US" sz="2000" dirty="0" err="1" smtClean="0">
                <a:gradFill>
                  <a:gsLst>
                    <a:gs pos="2917">
                      <a:schemeClr val="tx2"/>
                    </a:gs>
                    <a:gs pos="100000">
                      <a:schemeClr val="tx2"/>
                    </a:gs>
                  </a:gsLst>
                  <a:lin ang="5400000" scaled="0"/>
                </a:gradFill>
                <a:latin typeface="Segoe UI Light" panose="020B0502040204020203" pitchFamily="34" charset="0"/>
                <a:ea typeface="ＭＳ Ｐゴシック" charset="0"/>
              </a:rPr>
              <a:t>specificare</a:t>
            </a:r>
            <a:r>
              <a:rPr lang="en-US" sz="2000" dirty="0" smtClean="0">
                <a:gradFill>
                  <a:gsLst>
                    <a:gs pos="2917">
                      <a:schemeClr val="tx2"/>
                    </a:gs>
                    <a:gs pos="100000">
                      <a:schemeClr val="tx2"/>
                    </a:gs>
                  </a:gsLst>
                  <a:lin ang="5400000" scaled="0"/>
                </a:gradFill>
                <a:latin typeface="Segoe UI Light" panose="020B0502040204020203" pitchFamily="34" charset="0"/>
                <a:ea typeface="ＭＳ Ｐゴシック" charset="0"/>
              </a:rPr>
              <a:t> I </a:t>
            </a:r>
            <a:r>
              <a:rPr lang="en-US" sz="2000" dirty="0" err="1" smtClean="0">
                <a:gradFill>
                  <a:gsLst>
                    <a:gs pos="2917">
                      <a:schemeClr val="tx2"/>
                    </a:gs>
                    <a:gs pos="100000">
                      <a:schemeClr val="tx2"/>
                    </a:gs>
                  </a:gsLst>
                  <a:lin ang="5400000" scaled="0"/>
                </a:gradFill>
                <a:latin typeface="Segoe UI Light" panose="020B0502040204020203" pitchFamily="34" charset="0"/>
                <a:ea typeface="ＭＳ Ｐゴシック" charset="0"/>
              </a:rPr>
              <a:t>limiti</a:t>
            </a:r>
            <a:r>
              <a:rPr lang="en-US" sz="2000" dirty="0" smtClean="0">
                <a:gradFill>
                  <a:gsLst>
                    <a:gs pos="2917">
                      <a:schemeClr val="tx2"/>
                    </a:gs>
                    <a:gs pos="100000">
                      <a:schemeClr val="tx2"/>
                    </a:gs>
                  </a:gsLst>
                  <a:lin ang="5400000" scaled="0"/>
                </a:gradFill>
                <a:latin typeface="Segoe UI Light" panose="020B0502040204020203" pitchFamily="34" charset="0"/>
                <a:ea typeface="ＭＳ Ｐゴシック" charset="0"/>
              </a:rPr>
              <a:t> di </a:t>
            </a:r>
            <a:r>
              <a:rPr lang="en-US" sz="2000" dirty="0" err="1" smtClean="0">
                <a:gradFill>
                  <a:gsLst>
                    <a:gs pos="2917">
                      <a:schemeClr val="tx2"/>
                    </a:gs>
                    <a:gs pos="100000">
                      <a:schemeClr val="tx2"/>
                    </a:gs>
                  </a:gsLst>
                  <a:lin ang="5400000" scaled="0"/>
                </a:gradFill>
                <a:latin typeface="Segoe UI Light" panose="020B0502040204020203" pitchFamily="34" charset="0"/>
                <a:ea typeface="ＭＳ Ｐゴシック" charset="0"/>
              </a:rPr>
              <a:t>quando</a:t>
            </a:r>
            <a:r>
              <a:rPr lang="en-US" sz="2000" dirty="0" smtClean="0">
                <a:gradFill>
                  <a:gsLst>
                    <a:gs pos="2917">
                      <a:schemeClr val="tx2"/>
                    </a:gs>
                    <a:gs pos="100000">
                      <a:schemeClr val="tx2"/>
                    </a:gs>
                  </a:gsLst>
                  <a:lin ang="5400000" scaled="0"/>
                </a:gradFill>
                <a:latin typeface="Segoe UI Light" panose="020B0502040204020203" pitchFamily="34" charset="0"/>
                <a:ea typeface="ＭＳ Ｐゴシック" charset="0"/>
              </a:rPr>
              <a:t> </a:t>
            </a:r>
            <a:r>
              <a:rPr lang="en-US" sz="2000" dirty="0" err="1" smtClean="0">
                <a:gradFill>
                  <a:gsLst>
                    <a:gs pos="2917">
                      <a:schemeClr val="tx2"/>
                    </a:gs>
                    <a:gs pos="100000">
                      <a:schemeClr val="tx2"/>
                    </a:gs>
                  </a:gsLst>
                  <a:lin ang="5400000" scaled="0"/>
                </a:gradFill>
                <a:latin typeface="Segoe UI Light" panose="020B0502040204020203" pitchFamily="34" charset="0"/>
                <a:ea typeface="ＭＳ Ｐゴシック" charset="0"/>
              </a:rPr>
              <a:t>distante</a:t>
            </a:r>
            <a:r>
              <a:rPr lang="en-US" sz="2000" dirty="0">
                <a:gradFill>
                  <a:gsLst>
                    <a:gs pos="2917">
                      <a:schemeClr val="tx2"/>
                    </a:gs>
                    <a:gs pos="100000">
                      <a:schemeClr val="tx2"/>
                    </a:gs>
                  </a:gsLst>
                  <a:lin ang="5400000" scaled="0"/>
                </a:gradFill>
                <a:latin typeface="Segoe UI Light" panose="020B0502040204020203" pitchFamily="34" charset="0"/>
                <a:ea typeface="ＭＳ Ｐゴシック" charset="0"/>
              </a:rPr>
              <a:t> </a:t>
            </a:r>
            <a:r>
              <a:rPr lang="en-US" sz="2000" dirty="0" err="1" smtClean="0">
                <a:gradFill>
                  <a:gsLst>
                    <a:gs pos="2917">
                      <a:schemeClr val="tx2"/>
                    </a:gs>
                    <a:gs pos="100000">
                      <a:schemeClr val="tx2"/>
                    </a:gs>
                  </a:gsLst>
                  <a:lin ang="5400000" scaled="0"/>
                </a:gradFill>
                <a:latin typeface="Segoe UI Light" panose="020B0502040204020203" pitchFamily="34" charset="0"/>
                <a:ea typeface="ＭＳ Ｐゴシック" charset="0"/>
              </a:rPr>
              <a:t>devono</a:t>
            </a:r>
            <a:r>
              <a:rPr lang="en-US" sz="2000" dirty="0" smtClean="0">
                <a:gradFill>
                  <a:gsLst>
                    <a:gs pos="2917">
                      <a:schemeClr val="tx2"/>
                    </a:gs>
                    <a:gs pos="100000">
                      <a:schemeClr val="tx2"/>
                    </a:gs>
                  </a:gsLst>
                  <a:lin ang="5400000" scaled="0"/>
                </a:gradFill>
                <a:latin typeface="Segoe UI Light" panose="020B0502040204020203" pitchFamily="34" charset="0"/>
                <a:ea typeface="ＭＳ Ｐゴシック" charset="0"/>
              </a:rPr>
              <a:t> </a:t>
            </a:r>
            <a:r>
              <a:rPr lang="en-US" sz="2000" dirty="0" err="1" smtClean="0">
                <a:gradFill>
                  <a:gsLst>
                    <a:gs pos="2917">
                      <a:schemeClr val="tx2"/>
                    </a:gs>
                    <a:gs pos="100000">
                      <a:schemeClr val="tx2"/>
                    </a:gs>
                  </a:gsLst>
                  <a:lin ang="5400000" scaled="0"/>
                </a:gradFill>
                <a:latin typeface="Segoe UI Light" panose="020B0502040204020203" pitchFamily="34" charset="0"/>
                <a:ea typeface="ＭＳ Ｐゴシック" charset="0"/>
              </a:rPr>
              <a:t>essere</a:t>
            </a:r>
            <a:r>
              <a:rPr lang="en-US" sz="2000" dirty="0" smtClean="0">
                <a:gradFill>
                  <a:gsLst>
                    <a:gs pos="2917">
                      <a:schemeClr val="tx2"/>
                    </a:gs>
                    <a:gs pos="100000">
                      <a:schemeClr val="tx2"/>
                    </a:gs>
                  </a:gsLst>
                  <a:lin ang="5400000" scaled="0"/>
                </a:gradFill>
                <a:latin typeface="Segoe UI Light" panose="020B0502040204020203" pitchFamily="34" charset="0"/>
                <a:ea typeface="ＭＳ Ｐゴシック" charset="0"/>
              </a:rPr>
              <a:t> le  </a:t>
            </a:r>
            <a:r>
              <a:rPr lang="en-US" sz="2000" dirty="0" err="1" smtClean="0">
                <a:gradFill>
                  <a:gsLst>
                    <a:gs pos="2917">
                      <a:schemeClr val="tx2"/>
                    </a:gs>
                    <a:gs pos="100000">
                      <a:schemeClr val="tx2"/>
                    </a:gs>
                  </a:gsLst>
                  <a:lin ang="5400000" scaled="0"/>
                </a:gradFill>
                <a:latin typeface="Segoe UI Light" panose="020B0502040204020203" pitchFamily="34" charset="0"/>
                <a:ea typeface="ＭＳ Ｐゴシック" charset="0"/>
              </a:rPr>
              <a:t>righe</a:t>
            </a:r>
            <a:r>
              <a:rPr lang="en-US" sz="2000" dirty="0" smtClean="0">
                <a:gradFill>
                  <a:gsLst>
                    <a:gs pos="2917">
                      <a:schemeClr val="tx2"/>
                    </a:gs>
                    <a:gs pos="100000">
                      <a:schemeClr val="tx2"/>
                    </a:gs>
                  </a:gsLst>
                  <a:lin ang="5400000" scaled="0"/>
                </a:gradFill>
                <a:latin typeface="Segoe UI Light" panose="020B0502040204020203" pitchFamily="34" charset="0"/>
                <a:ea typeface="ＭＳ Ｐゴシック" charset="0"/>
              </a:rPr>
              <a:t> associate </a:t>
            </a:r>
            <a:r>
              <a:rPr lang="en-US" sz="2000" dirty="0" err="1" smtClean="0">
                <a:gradFill>
                  <a:gsLst>
                    <a:gs pos="2917">
                      <a:schemeClr val="tx2"/>
                    </a:gs>
                    <a:gs pos="100000">
                      <a:schemeClr val="tx2"/>
                    </a:gs>
                  </a:gsLst>
                  <a:lin ang="5400000" scaled="0"/>
                </a:gradFill>
                <a:latin typeface="Segoe UI Light" panose="020B0502040204020203" pitchFamily="34" charset="0"/>
                <a:ea typeface="ＭＳ Ｐゴシック" charset="0"/>
              </a:rPr>
              <a:t>nel</a:t>
            </a:r>
            <a:r>
              <a:rPr lang="en-US" sz="2000" dirty="0" smtClean="0">
                <a:gradFill>
                  <a:gsLst>
                    <a:gs pos="2917">
                      <a:schemeClr val="tx2"/>
                    </a:gs>
                    <a:gs pos="100000">
                      <a:schemeClr val="tx2"/>
                    </a:gs>
                  </a:gsLst>
                  <a:lin ang="5400000" scaled="0"/>
                </a:gradFill>
                <a:latin typeface="Segoe UI Light" panose="020B0502040204020203" pitchFamily="34" charset="0"/>
                <a:ea typeface="ＭＳ Ｐゴシック" charset="0"/>
              </a:rPr>
              <a:t> tempo</a:t>
            </a:r>
          </a:p>
          <a:p>
            <a:pPr>
              <a:spcAft>
                <a:spcPts val="1200"/>
              </a:spcAft>
            </a:pPr>
            <a:r>
              <a:rPr lang="en-US" sz="2000" dirty="0" smtClean="0">
                <a:gradFill>
                  <a:gsLst>
                    <a:gs pos="2917">
                      <a:schemeClr val="tx2"/>
                    </a:gs>
                    <a:gs pos="100000">
                      <a:schemeClr val="tx2"/>
                    </a:gs>
                  </a:gsLst>
                  <a:lin ang="5400000" scaled="0"/>
                </a:gradFill>
                <a:latin typeface="Segoe UI Light" panose="020B0502040204020203" pitchFamily="34" charset="0"/>
                <a:ea typeface="ＭＳ Ｐゴシック" charset="0"/>
              </a:rPr>
              <a:t>I </a:t>
            </a:r>
            <a:r>
              <a:rPr lang="en-US" sz="2000" dirty="0" err="1" smtClean="0">
                <a:gradFill>
                  <a:gsLst>
                    <a:gs pos="2917">
                      <a:schemeClr val="tx2"/>
                    </a:gs>
                    <a:gs pos="100000">
                      <a:schemeClr val="tx2"/>
                    </a:gs>
                  </a:gsLst>
                  <a:lin ang="5400000" scaled="0"/>
                </a:gradFill>
                <a:latin typeface="Segoe UI Light" panose="020B0502040204020203" pitchFamily="34" charset="0"/>
                <a:ea typeface="ＭＳ Ｐゴシック" charset="0"/>
              </a:rPr>
              <a:t>limiti</a:t>
            </a:r>
            <a:r>
              <a:rPr lang="en-US" sz="2000" dirty="0" smtClean="0">
                <a:gradFill>
                  <a:gsLst>
                    <a:gs pos="2917">
                      <a:schemeClr val="tx2"/>
                    </a:gs>
                    <a:gs pos="100000">
                      <a:schemeClr val="tx2"/>
                    </a:gs>
                  </a:gsLst>
                  <a:lin ang="5400000" scaled="0"/>
                </a:gradFill>
                <a:latin typeface="Segoe UI Light" panose="020B0502040204020203" pitchFamily="34" charset="0"/>
                <a:ea typeface="ＭＳ Ｐゴシック" charset="0"/>
              </a:rPr>
              <a:t> </a:t>
            </a:r>
            <a:r>
              <a:rPr lang="en-US" sz="2000" dirty="0" err="1" smtClean="0">
                <a:gradFill>
                  <a:gsLst>
                    <a:gs pos="2917">
                      <a:schemeClr val="tx2"/>
                    </a:gs>
                    <a:gs pos="100000">
                      <a:schemeClr val="tx2"/>
                    </a:gs>
                  </a:gsLst>
                  <a:lin ang="5400000" scaled="0"/>
                </a:gradFill>
                <a:latin typeface="Segoe UI Light" panose="020B0502040204020203" pitchFamily="34" charset="0"/>
                <a:ea typeface="ＭＳ Ｐゴシック" charset="0"/>
              </a:rPr>
              <a:t>temporali</a:t>
            </a:r>
            <a:r>
              <a:rPr lang="en-US" sz="2000" dirty="0" smtClean="0">
                <a:gradFill>
                  <a:gsLst>
                    <a:gs pos="2917">
                      <a:schemeClr val="tx2"/>
                    </a:gs>
                    <a:gs pos="100000">
                      <a:schemeClr val="tx2"/>
                    </a:gs>
                  </a:gsLst>
                  <a:lin ang="5400000" scaled="0"/>
                </a:gradFill>
                <a:latin typeface="Segoe UI Light" panose="020B0502040204020203" pitchFamily="34" charset="0"/>
                <a:ea typeface="ＭＳ Ｐゴシック" charset="0"/>
              </a:rPr>
              <a:t> </a:t>
            </a:r>
            <a:r>
              <a:rPr lang="en-US" sz="2000" dirty="0" err="1" smtClean="0">
                <a:gradFill>
                  <a:gsLst>
                    <a:gs pos="2917">
                      <a:schemeClr val="tx2"/>
                    </a:gs>
                    <a:gs pos="100000">
                      <a:schemeClr val="tx2"/>
                    </a:gs>
                  </a:gsLst>
                  <a:lin ang="5400000" scaled="0"/>
                </a:gradFill>
                <a:latin typeface="Segoe UI Light" panose="020B0502040204020203" pitchFamily="34" charset="0"/>
                <a:ea typeface="ＭＳ Ｐゴシック" charset="0"/>
              </a:rPr>
              <a:t>vengono</a:t>
            </a:r>
            <a:r>
              <a:rPr lang="en-US" sz="2000" dirty="0" smtClean="0">
                <a:gradFill>
                  <a:gsLst>
                    <a:gs pos="2917">
                      <a:schemeClr val="tx2"/>
                    </a:gs>
                    <a:gs pos="100000">
                      <a:schemeClr val="tx2"/>
                    </a:gs>
                  </a:gsLst>
                  <a:lin ang="5400000" scaled="0"/>
                </a:gradFill>
                <a:latin typeface="Segoe UI Light" panose="020B0502040204020203" pitchFamily="34" charset="0"/>
                <a:ea typeface="ＭＳ Ｐゴシック" charset="0"/>
              </a:rPr>
              <a:t> </a:t>
            </a:r>
            <a:r>
              <a:rPr lang="en-US" sz="2000" dirty="0" err="1" smtClean="0">
                <a:gradFill>
                  <a:gsLst>
                    <a:gs pos="2917">
                      <a:schemeClr val="tx2"/>
                    </a:gs>
                    <a:gs pos="100000">
                      <a:schemeClr val="tx2"/>
                    </a:gs>
                  </a:gsLst>
                  <a:lin ang="5400000" scaled="0"/>
                </a:gradFill>
                <a:latin typeface="Segoe UI Light" panose="020B0502040204020203" pitchFamily="34" charset="0"/>
                <a:ea typeface="ＭＳ Ｐゴシック" charset="0"/>
              </a:rPr>
              <a:t>specificate</a:t>
            </a:r>
            <a:r>
              <a:rPr lang="en-US" sz="2000" dirty="0" smtClean="0">
                <a:gradFill>
                  <a:gsLst>
                    <a:gs pos="2917">
                      <a:schemeClr val="tx2"/>
                    </a:gs>
                    <a:gs pos="100000">
                      <a:schemeClr val="tx2"/>
                    </a:gs>
                  </a:gsLst>
                  <a:lin ang="5400000" scaled="0"/>
                </a:gradFill>
                <a:latin typeface="Segoe UI Light" panose="020B0502040204020203" pitchFamily="34" charset="0"/>
                <a:ea typeface="ＭＳ Ｐゴシック" charset="0"/>
              </a:rPr>
              <a:t> </a:t>
            </a:r>
            <a:r>
              <a:rPr lang="en-US" sz="2000" dirty="0" err="1" smtClean="0">
                <a:gradFill>
                  <a:gsLst>
                    <a:gs pos="2917">
                      <a:schemeClr val="tx2"/>
                    </a:gs>
                    <a:gs pos="100000">
                      <a:schemeClr val="tx2"/>
                    </a:gs>
                  </a:gsLst>
                  <a:lin ang="5400000" scaled="0"/>
                </a:gradFill>
                <a:latin typeface="Segoe UI Light" panose="020B0502040204020203" pitchFamily="34" charset="0"/>
                <a:ea typeface="ＭＳ Ｐゴシック" charset="0"/>
              </a:rPr>
              <a:t>nella</a:t>
            </a:r>
            <a:r>
              <a:rPr lang="en-US" sz="2000" dirty="0" smtClean="0">
                <a:gradFill>
                  <a:gsLst>
                    <a:gs pos="2917">
                      <a:schemeClr val="tx2"/>
                    </a:gs>
                    <a:gs pos="100000">
                      <a:schemeClr val="tx2"/>
                    </a:gs>
                  </a:gsLst>
                  <a:lin ang="5400000" scaled="0"/>
                </a:gradFill>
                <a:latin typeface="Segoe UI Light" panose="020B0502040204020203" pitchFamily="34" charset="0"/>
                <a:ea typeface="ＭＳ Ｐゴシック" charset="0"/>
              </a:rPr>
              <a:t> </a:t>
            </a:r>
            <a:r>
              <a:rPr lang="en-US" sz="2000" dirty="0" err="1" smtClean="0">
                <a:gradFill>
                  <a:gsLst>
                    <a:gs pos="2917">
                      <a:schemeClr val="tx2"/>
                    </a:gs>
                    <a:gs pos="100000">
                      <a:schemeClr val="tx2"/>
                    </a:gs>
                  </a:gsLst>
                  <a:lin ang="5400000" scaled="0"/>
                </a:gradFill>
                <a:latin typeface="Segoe UI Light" panose="020B0502040204020203" pitchFamily="34" charset="0"/>
                <a:ea typeface="ＭＳ Ｐゴシック" charset="0"/>
              </a:rPr>
              <a:t>clausola</a:t>
            </a:r>
            <a:r>
              <a:rPr lang="en-US" sz="2000" dirty="0" smtClean="0">
                <a:gradFill>
                  <a:gsLst>
                    <a:gs pos="2917">
                      <a:schemeClr val="tx2"/>
                    </a:gs>
                    <a:gs pos="100000">
                      <a:schemeClr val="tx2"/>
                    </a:gs>
                  </a:gsLst>
                  <a:lin ang="5400000" scaled="0"/>
                </a:gradFill>
                <a:latin typeface="Segoe UI Light" panose="020B0502040204020203" pitchFamily="34" charset="0"/>
                <a:ea typeface="ＭＳ Ｐゴシック" charset="0"/>
              </a:rPr>
              <a:t> ON con la </a:t>
            </a:r>
            <a:r>
              <a:rPr lang="en-US" sz="2000" dirty="0" err="1" smtClean="0">
                <a:gradFill>
                  <a:gsLst>
                    <a:gs pos="2917">
                      <a:schemeClr val="tx2"/>
                    </a:gs>
                    <a:gs pos="100000">
                      <a:schemeClr val="tx2"/>
                    </a:gs>
                  </a:gsLst>
                  <a:lin ang="5400000" scaled="0"/>
                </a:gradFill>
                <a:latin typeface="Segoe UI Light" panose="020B0502040204020203" pitchFamily="34" charset="0"/>
                <a:ea typeface="ＭＳ Ｐゴシック" charset="0"/>
              </a:rPr>
              <a:t>funzione</a:t>
            </a:r>
            <a:r>
              <a:rPr lang="en-US" sz="2000" dirty="0" smtClean="0">
                <a:gradFill>
                  <a:gsLst>
                    <a:gs pos="2917">
                      <a:schemeClr val="tx2"/>
                    </a:gs>
                    <a:gs pos="100000">
                      <a:schemeClr val="tx2"/>
                    </a:gs>
                  </a:gsLst>
                  <a:lin ang="5400000" scaled="0"/>
                </a:gradFill>
                <a:latin typeface="Segoe UI Light" panose="020B0502040204020203" pitchFamily="34" charset="0"/>
                <a:ea typeface="ＭＳ Ｐゴシック" charset="0"/>
              </a:rPr>
              <a:t> DATEDIFF</a:t>
            </a:r>
            <a:endParaRPr lang="en-US" sz="2000" dirty="0">
              <a:gradFill>
                <a:gsLst>
                  <a:gs pos="2917">
                    <a:schemeClr val="tx2"/>
                  </a:gs>
                  <a:gs pos="100000">
                    <a:schemeClr val="tx2"/>
                  </a:gs>
                </a:gsLst>
                <a:lin ang="5400000" scaled="0"/>
              </a:gradFill>
              <a:latin typeface="Segoe UI Light" panose="020B0502040204020203" pitchFamily="34" charset="0"/>
              <a:ea typeface="ＭＳ Ｐゴシック" charset="0"/>
            </a:endParaRPr>
          </a:p>
          <a:p>
            <a:pPr>
              <a:spcAft>
                <a:spcPts val="1200"/>
              </a:spcAft>
            </a:pPr>
            <a:r>
              <a:rPr lang="en-US" sz="2000" dirty="0" smtClean="0">
                <a:gradFill>
                  <a:gsLst>
                    <a:gs pos="2917">
                      <a:schemeClr val="tx2"/>
                    </a:gs>
                    <a:gs pos="100000">
                      <a:schemeClr val="tx2"/>
                    </a:gs>
                  </a:gsLst>
                  <a:lin ang="5400000" scaled="0"/>
                </a:gradFill>
                <a:latin typeface="Segoe UI Light" panose="020B0502040204020203" pitchFamily="34" charset="0"/>
                <a:ea typeface="ＭＳ Ｐゴシック" charset="0"/>
              </a:rPr>
              <a:t>Si </a:t>
            </a:r>
            <a:r>
              <a:rPr lang="en-US" sz="2000" dirty="0" err="1" smtClean="0">
                <a:gradFill>
                  <a:gsLst>
                    <a:gs pos="2917">
                      <a:schemeClr val="tx2"/>
                    </a:gs>
                    <a:gs pos="100000">
                      <a:schemeClr val="tx2"/>
                    </a:gs>
                  </a:gsLst>
                  <a:lin ang="5400000" scaled="0"/>
                </a:gradFill>
                <a:latin typeface="Segoe UI Light" panose="020B0502040204020203" pitchFamily="34" charset="0"/>
                <a:ea typeface="ＭＳ Ｐゴシック" charset="0"/>
              </a:rPr>
              <a:t>può</a:t>
            </a:r>
            <a:r>
              <a:rPr lang="en-US" sz="2000" dirty="0" smtClean="0">
                <a:gradFill>
                  <a:gsLst>
                    <a:gs pos="2917">
                      <a:schemeClr val="tx2"/>
                    </a:gs>
                    <a:gs pos="100000">
                      <a:schemeClr val="tx2"/>
                    </a:gs>
                  </a:gsLst>
                  <a:lin ang="5400000" scaled="0"/>
                </a:gradFill>
                <a:latin typeface="Segoe UI Light" panose="020B0502040204020203" pitchFamily="34" charset="0"/>
                <a:ea typeface="ＭＳ Ｐゴシック" charset="0"/>
              </a:rPr>
              <a:t> </a:t>
            </a:r>
            <a:r>
              <a:rPr lang="en-US" sz="2000" dirty="0" err="1" smtClean="0">
                <a:gradFill>
                  <a:gsLst>
                    <a:gs pos="2917">
                      <a:schemeClr val="tx2"/>
                    </a:gs>
                    <a:gs pos="100000">
                      <a:schemeClr val="tx2"/>
                    </a:gs>
                  </a:gsLst>
                  <a:lin ang="5400000" scaled="0"/>
                </a:gradFill>
                <a:latin typeface="Segoe UI Light" panose="020B0502040204020203" pitchFamily="34" charset="0"/>
                <a:ea typeface="ＭＳ Ｐゴシック" charset="0"/>
              </a:rPr>
              <a:t>specificareLEFT</a:t>
            </a:r>
            <a:r>
              <a:rPr lang="en-US" sz="2000" dirty="0" smtClean="0">
                <a:gradFill>
                  <a:gsLst>
                    <a:gs pos="2917">
                      <a:schemeClr val="tx2"/>
                    </a:gs>
                    <a:gs pos="100000">
                      <a:schemeClr val="tx2"/>
                    </a:gs>
                  </a:gsLst>
                  <a:lin ang="5400000" scaled="0"/>
                </a:gradFill>
                <a:latin typeface="Segoe UI Light" panose="020B0502040204020203" pitchFamily="34" charset="0"/>
                <a:ea typeface="ＭＳ Ｐゴシック" charset="0"/>
              </a:rPr>
              <a:t> </a:t>
            </a:r>
            <a:r>
              <a:rPr lang="en-US" sz="2000" dirty="0">
                <a:gradFill>
                  <a:gsLst>
                    <a:gs pos="2917">
                      <a:schemeClr val="tx2"/>
                    </a:gs>
                    <a:gs pos="100000">
                      <a:schemeClr val="tx2"/>
                    </a:gs>
                  </a:gsLst>
                  <a:lin ang="5400000" scaled="0"/>
                </a:gradFill>
                <a:latin typeface="Segoe UI Light" panose="020B0502040204020203" pitchFamily="34" charset="0"/>
                <a:ea typeface="ＭＳ Ｐゴシック" charset="0"/>
              </a:rPr>
              <a:t>OUTER JOIN </a:t>
            </a:r>
            <a:r>
              <a:rPr lang="en-US" sz="2000" dirty="0" smtClean="0">
                <a:gradFill>
                  <a:gsLst>
                    <a:gs pos="2917">
                      <a:schemeClr val="tx2"/>
                    </a:gs>
                    <a:gs pos="100000">
                      <a:schemeClr val="tx2"/>
                    </a:gs>
                  </a:gsLst>
                  <a:lin ang="5400000" scaled="0"/>
                </a:gradFill>
                <a:latin typeface="Segoe UI Light" panose="020B0502040204020203" pitchFamily="34" charset="0"/>
                <a:ea typeface="ＭＳ Ｐゴシック" charset="0"/>
              </a:rPr>
              <a:t>per </a:t>
            </a:r>
            <a:r>
              <a:rPr lang="en-US" sz="2000" dirty="0" err="1" smtClean="0">
                <a:gradFill>
                  <a:gsLst>
                    <a:gs pos="2917">
                      <a:schemeClr val="tx2"/>
                    </a:gs>
                    <a:gs pos="100000">
                      <a:schemeClr val="tx2"/>
                    </a:gs>
                  </a:gsLst>
                  <a:lin ang="5400000" scaled="0"/>
                </a:gradFill>
                <a:latin typeface="Segoe UI Light" panose="020B0502040204020203" pitchFamily="34" charset="0"/>
                <a:ea typeface="ＭＳ Ｐゴシック" charset="0"/>
              </a:rPr>
              <a:t>identificare</a:t>
            </a:r>
            <a:r>
              <a:rPr lang="en-US" sz="2000" dirty="0" smtClean="0">
                <a:gradFill>
                  <a:gsLst>
                    <a:gs pos="2917">
                      <a:schemeClr val="tx2"/>
                    </a:gs>
                    <a:gs pos="100000">
                      <a:schemeClr val="tx2"/>
                    </a:gs>
                  </a:gsLst>
                  <a:lin ang="5400000" scaled="0"/>
                </a:gradFill>
                <a:latin typeface="Segoe UI Light" panose="020B0502040204020203" pitchFamily="34" charset="0"/>
                <a:ea typeface="ＭＳ Ｐゴシック" charset="0"/>
              </a:rPr>
              <a:t> le </a:t>
            </a:r>
            <a:r>
              <a:rPr lang="en-US" sz="2000" dirty="0" err="1" smtClean="0">
                <a:gradFill>
                  <a:gsLst>
                    <a:gs pos="2917">
                      <a:schemeClr val="tx2"/>
                    </a:gs>
                    <a:gs pos="100000">
                      <a:schemeClr val="tx2"/>
                    </a:gs>
                  </a:gsLst>
                  <a:lin ang="5400000" scaled="0"/>
                </a:gradFill>
                <a:latin typeface="Segoe UI Light" panose="020B0502040204020203" pitchFamily="34" charset="0"/>
                <a:ea typeface="ＭＳ Ｐゴシック" charset="0"/>
              </a:rPr>
              <a:t>righe</a:t>
            </a:r>
            <a:r>
              <a:rPr lang="en-US" sz="2000" dirty="0" smtClean="0">
                <a:gradFill>
                  <a:gsLst>
                    <a:gs pos="2917">
                      <a:schemeClr val="tx2"/>
                    </a:gs>
                    <a:gs pos="100000">
                      <a:schemeClr val="tx2"/>
                    </a:gs>
                  </a:gsLst>
                  <a:lin ang="5400000" scaled="0"/>
                </a:gradFill>
                <a:latin typeface="Segoe UI Light" panose="020B0502040204020203" pitchFamily="34" charset="0"/>
                <a:ea typeface="ＭＳ Ｐゴシック" charset="0"/>
              </a:rPr>
              <a:t> </a:t>
            </a:r>
            <a:r>
              <a:rPr lang="en-US" sz="2000" dirty="0" err="1" smtClean="0">
                <a:gradFill>
                  <a:gsLst>
                    <a:gs pos="2917">
                      <a:schemeClr val="tx2"/>
                    </a:gs>
                    <a:gs pos="100000">
                      <a:schemeClr val="tx2"/>
                    </a:gs>
                  </a:gsLst>
                  <a:lin ang="5400000" scaled="0"/>
                </a:gradFill>
                <a:latin typeface="Segoe UI Light" panose="020B0502040204020203" pitchFamily="34" charset="0"/>
                <a:ea typeface="ＭＳ Ｐゴシック" charset="0"/>
              </a:rPr>
              <a:t>che</a:t>
            </a:r>
            <a:r>
              <a:rPr lang="en-US" sz="2000" dirty="0" smtClean="0">
                <a:gradFill>
                  <a:gsLst>
                    <a:gs pos="2917">
                      <a:schemeClr val="tx2"/>
                    </a:gs>
                    <a:gs pos="100000">
                      <a:schemeClr val="tx2"/>
                    </a:gs>
                  </a:gsLst>
                  <a:lin ang="5400000" scaled="0"/>
                </a:gradFill>
                <a:latin typeface="Segoe UI Light" panose="020B0502040204020203" pitchFamily="34" charset="0"/>
                <a:ea typeface="ＭＳ Ｐゴシック" charset="0"/>
              </a:rPr>
              <a:t> non </a:t>
            </a:r>
            <a:r>
              <a:rPr lang="en-US" sz="2000" dirty="0" err="1" smtClean="0">
                <a:gradFill>
                  <a:gsLst>
                    <a:gs pos="2917">
                      <a:schemeClr val="tx2"/>
                    </a:gs>
                    <a:gs pos="100000">
                      <a:schemeClr val="tx2"/>
                    </a:gs>
                  </a:gsLst>
                  <a:lin ang="5400000" scaled="0"/>
                </a:gradFill>
                <a:latin typeface="Segoe UI Light" panose="020B0502040204020203" pitchFamily="34" charset="0"/>
                <a:ea typeface="ＭＳ Ｐゴシック" charset="0"/>
              </a:rPr>
              <a:t>soddisfano</a:t>
            </a:r>
            <a:r>
              <a:rPr lang="en-US" sz="2000" dirty="0" smtClean="0">
                <a:gradFill>
                  <a:gsLst>
                    <a:gs pos="2917">
                      <a:schemeClr val="tx2"/>
                    </a:gs>
                    <a:gs pos="100000">
                      <a:schemeClr val="tx2"/>
                    </a:gs>
                  </a:gsLst>
                  <a:lin ang="5400000" scaled="0"/>
                </a:gradFill>
                <a:latin typeface="Segoe UI Light" panose="020B0502040204020203" pitchFamily="34" charset="0"/>
                <a:ea typeface="ＭＳ Ｐゴシック" charset="0"/>
              </a:rPr>
              <a:t> </a:t>
            </a:r>
            <a:r>
              <a:rPr lang="en-US" sz="2000" dirty="0" err="1" smtClean="0">
                <a:gradFill>
                  <a:gsLst>
                    <a:gs pos="2917">
                      <a:schemeClr val="tx2"/>
                    </a:gs>
                    <a:gs pos="100000">
                      <a:schemeClr val="tx2"/>
                    </a:gs>
                  </a:gsLst>
                  <a:lin ang="5400000" scaled="0"/>
                </a:gradFill>
                <a:latin typeface="Segoe UI Light" panose="020B0502040204020203" pitchFamily="34" charset="0"/>
                <a:ea typeface="ＭＳ Ｐゴシック" charset="0"/>
              </a:rPr>
              <a:t>quella</a:t>
            </a:r>
            <a:r>
              <a:rPr lang="en-US" sz="2000" dirty="0" smtClean="0">
                <a:gradFill>
                  <a:gsLst>
                    <a:gs pos="2917">
                      <a:schemeClr val="tx2"/>
                    </a:gs>
                    <a:gs pos="100000">
                      <a:schemeClr val="tx2"/>
                    </a:gs>
                  </a:gsLst>
                  <a:lin ang="5400000" scaled="0"/>
                </a:gradFill>
                <a:latin typeface="Segoe UI Light" panose="020B0502040204020203" pitchFamily="34" charset="0"/>
                <a:ea typeface="ＭＳ Ｐゴシック" charset="0"/>
              </a:rPr>
              <a:t> </a:t>
            </a:r>
            <a:r>
              <a:rPr lang="en-US" sz="2000" dirty="0" err="1" smtClean="0">
                <a:gradFill>
                  <a:gsLst>
                    <a:gs pos="2917">
                      <a:schemeClr val="tx2"/>
                    </a:gs>
                    <a:gs pos="100000">
                      <a:schemeClr val="tx2"/>
                    </a:gs>
                  </a:gsLst>
                  <a:lin ang="5400000" scaled="0"/>
                </a:gradFill>
                <a:latin typeface="Segoe UI Light" panose="020B0502040204020203" pitchFamily="34" charset="0"/>
                <a:ea typeface="ＭＳ Ｐゴシック" charset="0"/>
              </a:rPr>
              <a:t>condizione</a:t>
            </a:r>
            <a:endParaRPr lang="en-US" sz="2000" dirty="0">
              <a:gradFill>
                <a:gsLst>
                  <a:gs pos="2917">
                    <a:schemeClr val="tx2"/>
                  </a:gs>
                  <a:gs pos="100000">
                    <a:schemeClr val="tx2"/>
                  </a:gs>
                </a:gsLst>
                <a:lin ang="5400000" scaled="0"/>
              </a:gradFill>
              <a:latin typeface="Segoe UI Light" panose="020B0502040204020203" pitchFamily="34" charset="0"/>
              <a:ea typeface="ＭＳ Ｐゴシック" charset="0"/>
            </a:endParaRPr>
          </a:p>
        </p:txBody>
      </p:sp>
      <p:sp>
        <p:nvSpPr>
          <p:cNvPr id="41" name="Rectangle 40"/>
          <p:cNvSpPr/>
          <p:nvPr/>
        </p:nvSpPr>
        <p:spPr>
          <a:xfrm>
            <a:off x="340032" y="1264145"/>
            <a:ext cx="6455967" cy="1447910"/>
          </a:xfrm>
          <a:prstGeom prst="rect">
            <a:avLst/>
          </a:prstGeom>
          <a:solidFill>
            <a:schemeClr val="bg1">
              <a:lumMod val="95000"/>
            </a:schemeClr>
          </a:solidFill>
        </p:spPr>
        <p:txBody>
          <a:bodyPr wrap="square">
            <a:spAutoFit/>
          </a:bodyPr>
          <a:lstStyle/>
          <a:p>
            <a:r>
              <a:rPr lang="en-US" sz="1764" dirty="0">
                <a:solidFill>
                  <a:schemeClr val="accent4">
                    <a:lumMod val="50000"/>
                  </a:schemeClr>
                </a:solidFill>
              </a:rPr>
              <a:t>SELECT</a:t>
            </a:r>
            <a:r>
              <a:rPr lang="en-US" sz="1764" dirty="0">
                <a:solidFill>
                  <a:schemeClr val="bg1">
                    <a:lumMod val="65000"/>
                    <a:lumOff val="35000"/>
                  </a:schemeClr>
                </a:solidFill>
              </a:rPr>
              <a:t> </a:t>
            </a:r>
            <a:r>
              <a:rPr lang="en-US" sz="1764" dirty="0">
                <a:solidFill>
                  <a:schemeClr val="tx2"/>
                </a:solidFill>
              </a:rPr>
              <a:t>Make</a:t>
            </a:r>
            <a:r>
              <a:rPr lang="en-US" sz="1764" dirty="0">
                <a:solidFill>
                  <a:schemeClr val="bg1">
                    <a:lumMod val="65000"/>
                    <a:lumOff val="35000"/>
                  </a:schemeClr>
                </a:solidFill>
              </a:rPr>
              <a:t> </a:t>
            </a:r>
          </a:p>
          <a:p>
            <a:r>
              <a:rPr lang="en-US" sz="1764" dirty="0">
                <a:solidFill>
                  <a:schemeClr val="accent4">
                    <a:lumMod val="50000"/>
                  </a:schemeClr>
                </a:solidFill>
              </a:rPr>
              <a:t>FROM</a:t>
            </a:r>
            <a:r>
              <a:rPr lang="en-US" sz="1764" dirty="0">
                <a:solidFill>
                  <a:schemeClr val="bg1">
                    <a:lumMod val="65000"/>
                    <a:lumOff val="35000"/>
                  </a:schemeClr>
                </a:solidFill>
              </a:rPr>
              <a:t>  </a:t>
            </a:r>
            <a:r>
              <a:rPr lang="en-US" sz="1764" dirty="0" err="1">
                <a:solidFill>
                  <a:schemeClr val="tx2"/>
                </a:solidFill>
              </a:rPr>
              <a:t>EntryStream</a:t>
            </a:r>
            <a:r>
              <a:rPr lang="en-US" sz="1764" dirty="0">
                <a:solidFill>
                  <a:schemeClr val="tx2"/>
                </a:solidFill>
              </a:rPr>
              <a:t> ES </a:t>
            </a:r>
            <a:r>
              <a:rPr lang="en-US" sz="1764" dirty="0">
                <a:solidFill>
                  <a:schemeClr val="accent4">
                    <a:lumMod val="50000"/>
                  </a:schemeClr>
                </a:solidFill>
              </a:rPr>
              <a:t>TIMESTAMP BY </a:t>
            </a:r>
            <a:r>
              <a:rPr lang="en-US" sz="1764" dirty="0">
                <a:solidFill>
                  <a:schemeClr val="tx2"/>
                </a:solidFill>
              </a:rPr>
              <a:t>EntryTime</a:t>
            </a:r>
          </a:p>
          <a:p>
            <a:r>
              <a:rPr lang="en-US" sz="1764" dirty="0">
                <a:solidFill>
                  <a:schemeClr val="accent4">
                    <a:lumMod val="50000"/>
                  </a:schemeClr>
                </a:solidFill>
              </a:rPr>
              <a:t>JOIN</a:t>
            </a:r>
            <a:r>
              <a:rPr lang="en-US" sz="1764" dirty="0">
                <a:solidFill>
                  <a:schemeClr val="bg1">
                    <a:lumMod val="65000"/>
                    <a:lumOff val="35000"/>
                  </a:schemeClr>
                </a:solidFill>
              </a:rPr>
              <a:t>    </a:t>
            </a:r>
            <a:r>
              <a:rPr lang="en-US" sz="1764" dirty="0" err="1">
                <a:solidFill>
                  <a:schemeClr val="tx2"/>
                </a:solidFill>
              </a:rPr>
              <a:t>ExitStream</a:t>
            </a:r>
            <a:r>
              <a:rPr lang="en-US" sz="1764" dirty="0">
                <a:solidFill>
                  <a:schemeClr val="tx2"/>
                </a:solidFill>
              </a:rPr>
              <a:t>  EX </a:t>
            </a:r>
            <a:r>
              <a:rPr lang="en-US" sz="1764" dirty="0">
                <a:solidFill>
                  <a:schemeClr val="accent4">
                    <a:lumMod val="50000"/>
                  </a:schemeClr>
                </a:solidFill>
              </a:rPr>
              <a:t>TIMESTAMP BY </a:t>
            </a:r>
            <a:r>
              <a:rPr lang="en-US" sz="1764" dirty="0" err="1">
                <a:solidFill>
                  <a:schemeClr val="tx2"/>
                </a:solidFill>
              </a:rPr>
              <a:t>ExitTime</a:t>
            </a:r>
            <a:endParaRPr lang="en-US" sz="1764" dirty="0">
              <a:solidFill>
                <a:schemeClr val="tx2"/>
              </a:solidFill>
            </a:endParaRPr>
          </a:p>
          <a:p>
            <a:r>
              <a:rPr lang="en-US" sz="1764" dirty="0">
                <a:solidFill>
                  <a:schemeClr val="accent4">
                    <a:lumMod val="50000"/>
                  </a:schemeClr>
                </a:solidFill>
              </a:rPr>
              <a:t>ON</a:t>
            </a:r>
            <a:r>
              <a:rPr lang="en-US" sz="1764" dirty="0">
                <a:solidFill>
                  <a:schemeClr val="bg1">
                    <a:lumMod val="65000"/>
                    <a:lumOff val="35000"/>
                  </a:schemeClr>
                </a:solidFill>
              </a:rPr>
              <a:t>      </a:t>
            </a:r>
            <a:r>
              <a:rPr lang="en-US" sz="1764" dirty="0" err="1">
                <a:solidFill>
                  <a:schemeClr val="tx2"/>
                </a:solidFill>
              </a:rPr>
              <a:t>ES.Make</a:t>
            </a:r>
            <a:r>
              <a:rPr lang="en-US" sz="1764" dirty="0">
                <a:solidFill>
                  <a:schemeClr val="tx2"/>
                </a:solidFill>
              </a:rPr>
              <a:t>= </a:t>
            </a:r>
            <a:r>
              <a:rPr lang="en-US" sz="1764" dirty="0" err="1">
                <a:solidFill>
                  <a:schemeClr val="tx2"/>
                </a:solidFill>
              </a:rPr>
              <a:t>EX.Make</a:t>
            </a:r>
            <a:r>
              <a:rPr lang="en-US" sz="1764" dirty="0">
                <a:solidFill>
                  <a:schemeClr val="tx2"/>
                </a:solidFill>
              </a:rPr>
              <a:t> </a:t>
            </a:r>
          </a:p>
          <a:p>
            <a:r>
              <a:rPr lang="en-US" sz="1764" dirty="0">
                <a:solidFill>
                  <a:schemeClr val="accent4">
                    <a:lumMod val="50000"/>
                  </a:schemeClr>
                </a:solidFill>
              </a:rPr>
              <a:t>AND    </a:t>
            </a:r>
            <a:r>
              <a:rPr lang="en-US" sz="1764" dirty="0">
                <a:solidFill>
                  <a:schemeClr val="accent1"/>
                </a:solidFill>
              </a:rPr>
              <a:t>DATEDIFF</a:t>
            </a:r>
            <a:r>
              <a:rPr lang="en-US" sz="1764" dirty="0">
                <a:solidFill>
                  <a:schemeClr val="tx2"/>
                </a:solidFill>
              </a:rPr>
              <a:t>(</a:t>
            </a:r>
            <a:r>
              <a:rPr lang="en-US" sz="1764" dirty="0" err="1">
                <a:solidFill>
                  <a:schemeClr val="tx2"/>
                </a:solidFill>
              </a:rPr>
              <a:t>second,ES,EX</a:t>
            </a:r>
            <a:r>
              <a:rPr lang="en-US" sz="1764" dirty="0">
                <a:solidFill>
                  <a:schemeClr val="tx2"/>
                </a:solidFill>
              </a:rPr>
              <a:t>) </a:t>
            </a:r>
            <a:r>
              <a:rPr lang="en-US" sz="1764" dirty="0">
                <a:solidFill>
                  <a:schemeClr val="accent4">
                    <a:lumMod val="50000"/>
                  </a:schemeClr>
                </a:solidFill>
              </a:rPr>
              <a:t>BETWEEN</a:t>
            </a:r>
            <a:r>
              <a:rPr lang="en-US" sz="1764" dirty="0">
                <a:solidFill>
                  <a:schemeClr val="bg1">
                    <a:lumMod val="65000"/>
                    <a:lumOff val="35000"/>
                  </a:schemeClr>
                </a:solidFill>
              </a:rPr>
              <a:t> </a:t>
            </a:r>
            <a:r>
              <a:rPr lang="en-US" sz="1764" dirty="0">
                <a:solidFill>
                  <a:schemeClr val="tx2"/>
                </a:solidFill>
              </a:rPr>
              <a:t>0</a:t>
            </a:r>
            <a:r>
              <a:rPr lang="en-US" sz="1764" dirty="0">
                <a:solidFill>
                  <a:schemeClr val="bg1">
                    <a:lumMod val="65000"/>
                    <a:lumOff val="35000"/>
                  </a:schemeClr>
                </a:solidFill>
              </a:rPr>
              <a:t> </a:t>
            </a:r>
            <a:r>
              <a:rPr lang="en-US" sz="1764" dirty="0">
                <a:solidFill>
                  <a:schemeClr val="accent4">
                    <a:lumMod val="50000"/>
                  </a:schemeClr>
                </a:solidFill>
              </a:rPr>
              <a:t>AND</a:t>
            </a:r>
            <a:r>
              <a:rPr lang="en-US" sz="1764" dirty="0">
                <a:solidFill>
                  <a:schemeClr val="bg1">
                    <a:lumMod val="65000"/>
                    <a:lumOff val="35000"/>
                  </a:schemeClr>
                </a:solidFill>
              </a:rPr>
              <a:t> </a:t>
            </a:r>
            <a:r>
              <a:rPr lang="en-US" sz="1764" dirty="0">
                <a:solidFill>
                  <a:schemeClr val="tx2"/>
                </a:solidFill>
              </a:rPr>
              <a:t>10</a:t>
            </a:r>
            <a:r>
              <a:rPr lang="en-US" sz="1764" dirty="0">
                <a:solidFill>
                  <a:schemeClr val="bg1">
                    <a:lumMod val="65000"/>
                    <a:lumOff val="35000"/>
                  </a:schemeClr>
                </a:solidFill>
              </a:rPr>
              <a:t> </a:t>
            </a:r>
          </a:p>
        </p:txBody>
      </p:sp>
      <p:cxnSp>
        <p:nvCxnSpPr>
          <p:cNvPr id="16" name="Straight Arrow Connector 15"/>
          <p:cNvCxnSpPr/>
          <p:nvPr/>
        </p:nvCxnSpPr>
        <p:spPr>
          <a:xfrm flipV="1">
            <a:off x="340032" y="5057958"/>
            <a:ext cx="6485165" cy="12369"/>
          </a:xfrm>
          <a:prstGeom prst="straightConnector1">
            <a:avLst/>
          </a:prstGeom>
          <a:ln w="38100">
            <a:solidFill>
              <a:schemeClr val="tx2">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812648" y="4873325"/>
            <a:ext cx="579542" cy="369267"/>
          </a:xfrm>
          <a:prstGeom prst="rect">
            <a:avLst/>
          </a:prstGeom>
          <a:noFill/>
        </p:spPr>
        <p:txBody>
          <a:bodyPr wrap="none" lIns="0" tIns="0" rIns="0" bIns="0" rtlCol="0">
            <a:spAutoFit/>
          </a:bodyPr>
          <a:lstStyle/>
          <a:p>
            <a:pPr algn="ctr"/>
            <a:r>
              <a:rPr lang="en-US" sz="1200" spc="-70" dirty="0">
                <a:solidFill>
                  <a:schemeClr val="tx2"/>
                </a:solidFill>
              </a:rPr>
              <a:t>Time</a:t>
            </a:r>
          </a:p>
          <a:p>
            <a:pPr algn="ctr"/>
            <a:r>
              <a:rPr lang="en-US" sz="1200" spc="-70" dirty="0">
                <a:solidFill>
                  <a:schemeClr val="tx2"/>
                </a:solidFill>
              </a:rPr>
              <a:t>(Seconds)</a:t>
            </a:r>
          </a:p>
        </p:txBody>
      </p:sp>
      <p:sp>
        <p:nvSpPr>
          <p:cNvPr id="43" name="TextBox 42"/>
          <p:cNvSpPr txBox="1"/>
          <p:nvPr/>
        </p:nvSpPr>
        <p:spPr>
          <a:xfrm>
            <a:off x="1380303" y="2862976"/>
            <a:ext cx="1081722" cy="305858"/>
          </a:xfrm>
          <a:prstGeom prst="rect">
            <a:avLst/>
          </a:prstGeom>
          <a:noFill/>
        </p:spPr>
        <p:txBody>
          <a:bodyPr wrap="none" rtlCol="0">
            <a:spAutoFit/>
          </a:bodyPr>
          <a:lstStyle/>
          <a:p>
            <a:r>
              <a:rPr lang="en-US" sz="1400" dirty="0">
                <a:solidFill>
                  <a:schemeClr val="accent4">
                    <a:lumMod val="50000"/>
                  </a:schemeClr>
                </a:solidFill>
              </a:rPr>
              <a:t>{“Mazda”,</a:t>
            </a:r>
            <a:r>
              <a:rPr lang="en-US" sz="1400" dirty="0">
                <a:solidFill>
                  <a:schemeClr val="accent4">
                    <a:lumMod val="75000"/>
                  </a:schemeClr>
                </a:solidFill>
              </a:rPr>
              <a:t>6}</a:t>
            </a:r>
          </a:p>
        </p:txBody>
      </p:sp>
      <p:sp>
        <p:nvSpPr>
          <p:cNvPr id="44" name="TextBox 43"/>
          <p:cNvSpPr txBox="1"/>
          <p:nvPr/>
        </p:nvSpPr>
        <p:spPr>
          <a:xfrm>
            <a:off x="2704680" y="2856885"/>
            <a:ext cx="1002306" cy="311948"/>
          </a:xfrm>
          <a:prstGeom prst="rect">
            <a:avLst/>
          </a:prstGeom>
          <a:noFill/>
        </p:spPr>
        <p:txBody>
          <a:bodyPr wrap="none" rtlCol="0">
            <a:spAutoFit/>
          </a:bodyPr>
          <a:lstStyle/>
          <a:p>
            <a:r>
              <a:rPr lang="en-US" sz="1400" dirty="0">
                <a:solidFill>
                  <a:schemeClr val="accent4">
                    <a:lumMod val="50000"/>
                  </a:schemeClr>
                </a:solidFill>
              </a:rPr>
              <a:t>{“BMW”,7}</a:t>
            </a:r>
          </a:p>
        </p:txBody>
      </p:sp>
      <p:sp>
        <p:nvSpPr>
          <p:cNvPr id="45" name="TextBox 44"/>
          <p:cNvSpPr txBox="1"/>
          <p:nvPr/>
        </p:nvSpPr>
        <p:spPr>
          <a:xfrm>
            <a:off x="4453446" y="2856885"/>
            <a:ext cx="1103257" cy="311948"/>
          </a:xfrm>
          <a:prstGeom prst="rect">
            <a:avLst/>
          </a:prstGeom>
          <a:noFill/>
        </p:spPr>
        <p:txBody>
          <a:bodyPr wrap="none" rtlCol="0">
            <a:spAutoFit/>
          </a:bodyPr>
          <a:lstStyle/>
          <a:p>
            <a:r>
              <a:rPr lang="en-US" sz="1400" dirty="0">
                <a:solidFill>
                  <a:schemeClr val="accent4">
                    <a:lumMod val="50000"/>
                  </a:schemeClr>
                </a:solidFill>
              </a:rPr>
              <a:t>{“Honda”,2}</a:t>
            </a:r>
          </a:p>
        </p:txBody>
      </p:sp>
      <p:sp>
        <p:nvSpPr>
          <p:cNvPr id="46" name="TextBox 45"/>
          <p:cNvSpPr txBox="1"/>
          <p:nvPr/>
        </p:nvSpPr>
        <p:spPr>
          <a:xfrm>
            <a:off x="6004794" y="2856885"/>
            <a:ext cx="998782" cy="311948"/>
          </a:xfrm>
          <a:prstGeom prst="rect">
            <a:avLst/>
          </a:prstGeom>
          <a:noFill/>
        </p:spPr>
        <p:txBody>
          <a:bodyPr wrap="none" rtlCol="0">
            <a:spAutoFit/>
          </a:bodyPr>
          <a:lstStyle/>
          <a:p>
            <a:r>
              <a:rPr lang="en-US" sz="1400" dirty="0">
                <a:solidFill>
                  <a:schemeClr val="accent4">
                    <a:lumMod val="50000"/>
                  </a:schemeClr>
                </a:solidFill>
              </a:rPr>
              <a:t>{“Volvo”,3}</a:t>
            </a:r>
          </a:p>
        </p:txBody>
      </p:sp>
      <p:sp>
        <p:nvSpPr>
          <p:cNvPr id="47" name="Oval 46"/>
          <p:cNvSpPr/>
          <p:nvPr/>
        </p:nvSpPr>
        <p:spPr bwMode="auto">
          <a:xfrm>
            <a:off x="3128571" y="3317552"/>
            <a:ext cx="166000" cy="161901"/>
          </a:xfrm>
          <a:prstGeom prst="ellipse">
            <a:avLst/>
          </a:prstGeom>
          <a:solidFill>
            <a:schemeClr val="accent4">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ctr" anchorCtr="0" compatLnSpc="1">
            <a:prstTxWarp prst="textNoShape">
              <a:avLst/>
            </a:prstTxWarp>
          </a:bodyPr>
          <a:lstStyle/>
          <a:p>
            <a:pPr algn="ctr" defTabSz="932013"/>
            <a:endParaRPr lang="en-US" sz="1600" dirty="0">
              <a:gradFill>
                <a:gsLst>
                  <a:gs pos="0">
                    <a:srgbClr val="FFFFFF"/>
                  </a:gs>
                  <a:gs pos="100000">
                    <a:srgbClr val="FFFFFF"/>
                  </a:gs>
                </a:gsLst>
                <a:lin ang="5400000" scaled="0"/>
              </a:gradFill>
            </a:endParaRPr>
          </a:p>
        </p:txBody>
      </p:sp>
      <p:sp>
        <p:nvSpPr>
          <p:cNvPr id="48" name="Oval 47"/>
          <p:cNvSpPr/>
          <p:nvPr/>
        </p:nvSpPr>
        <p:spPr bwMode="auto">
          <a:xfrm>
            <a:off x="1891009" y="3317552"/>
            <a:ext cx="166000" cy="161901"/>
          </a:xfrm>
          <a:prstGeom prst="ellipse">
            <a:avLst/>
          </a:prstGeom>
          <a:solidFill>
            <a:schemeClr val="accent4">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ctr" anchorCtr="0" compatLnSpc="1">
            <a:prstTxWarp prst="textNoShape">
              <a:avLst/>
            </a:prstTxWarp>
          </a:bodyPr>
          <a:lstStyle/>
          <a:p>
            <a:pPr algn="ctr" defTabSz="932013"/>
            <a:endParaRPr lang="en-US" sz="1600" dirty="0">
              <a:gradFill>
                <a:gsLst>
                  <a:gs pos="0">
                    <a:srgbClr val="FFFFFF"/>
                  </a:gs>
                  <a:gs pos="100000">
                    <a:srgbClr val="FFFFFF"/>
                  </a:gs>
                </a:gsLst>
                <a:lin ang="5400000" scaled="0"/>
              </a:gradFill>
            </a:endParaRPr>
          </a:p>
        </p:txBody>
      </p:sp>
      <p:sp>
        <p:nvSpPr>
          <p:cNvPr id="49" name="Oval 48"/>
          <p:cNvSpPr/>
          <p:nvPr/>
        </p:nvSpPr>
        <p:spPr bwMode="auto">
          <a:xfrm>
            <a:off x="5032231" y="3312827"/>
            <a:ext cx="166000" cy="161901"/>
          </a:xfrm>
          <a:prstGeom prst="ellipse">
            <a:avLst/>
          </a:prstGeom>
          <a:solidFill>
            <a:schemeClr val="accent4">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ctr" anchorCtr="0" compatLnSpc="1">
            <a:prstTxWarp prst="textNoShape">
              <a:avLst/>
            </a:prstTxWarp>
          </a:bodyPr>
          <a:lstStyle/>
          <a:p>
            <a:pPr algn="ctr" defTabSz="932013"/>
            <a:endParaRPr lang="en-US" sz="1600" dirty="0">
              <a:gradFill>
                <a:gsLst>
                  <a:gs pos="0">
                    <a:srgbClr val="FFFFFF"/>
                  </a:gs>
                  <a:gs pos="100000">
                    <a:srgbClr val="FFFFFF"/>
                  </a:gs>
                </a:gsLst>
                <a:lin ang="5400000" scaled="0"/>
              </a:gradFill>
            </a:endParaRPr>
          </a:p>
        </p:txBody>
      </p:sp>
      <p:sp>
        <p:nvSpPr>
          <p:cNvPr id="50" name="Oval 49"/>
          <p:cNvSpPr/>
          <p:nvPr/>
        </p:nvSpPr>
        <p:spPr bwMode="auto">
          <a:xfrm>
            <a:off x="6428548" y="3317552"/>
            <a:ext cx="166000" cy="161901"/>
          </a:xfrm>
          <a:prstGeom prst="ellipse">
            <a:avLst/>
          </a:prstGeom>
          <a:solidFill>
            <a:schemeClr val="accent4">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ctr" anchorCtr="0" compatLnSpc="1">
            <a:prstTxWarp prst="textNoShape">
              <a:avLst/>
            </a:prstTxWarp>
          </a:bodyPr>
          <a:lstStyle/>
          <a:p>
            <a:pPr algn="ctr" defTabSz="932013"/>
            <a:endParaRPr lang="en-US" sz="1600" dirty="0">
              <a:gradFill>
                <a:gsLst>
                  <a:gs pos="0">
                    <a:srgbClr val="FFFFFF"/>
                  </a:gs>
                  <a:gs pos="100000">
                    <a:srgbClr val="FFFFFF"/>
                  </a:gs>
                </a:gsLst>
                <a:lin ang="5400000" scaled="0"/>
              </a:gradFill>
            </a:endParaRPr>
          </a:p>
        </p:txBody>
      </p:sp>
      <p:sp>
        <p:nvSpPr>
          <p:cNvPr id="51" name="TextBox 50"/>
          <p:cNvSpPr txBox="1"/>
          <p:nvPr/>
        </p:nvSpPr>
        <p:spPr>
          <a:xfrm>
            <a:off x="258166" y="2801674"/>
            <a:ext cx="907248" cy="750835"/>
          </a:xfrm>
          <a:prstGeom prst="rect">
            <a:avLst/>
          </a:prstGeom>
          <a:noFill/>
        </p:spPr>
        <p:txBody>
          <a:bodyPr wrap="none" lIns="182806" tIns="146246" rIns="182806" bIns="146246" rtlCol="0">
            <a:spAutoFit/>
          </a:bodyPr>
          <a:lstStyle/>
          <a:p>
            <a:pPr algn="ctr">
              <a:lnSpc>
                <a:spcPct val="90000"/>
              </a:lnSpc>
              <a:spcAft>
                <a:spcPts val="600"/>
              </a:spcAft>
            </a:pPr>
            <a:r>
              <a:rPr lang="en-US" sz="1372" b="1" dirty="0">
                <a:solidFill>
                  <a:schemeClr val="tx2"/>
                </a:solidFill>
              </a:rPr>
              <a:t>Toll </a:t>
            </a:r>
          </a:p>
          <a:p>
            <a:pPr algn="ctr">
              <a:lnSpc>
                <a:spcPct val="90000"/>
              </a:lnSpc>
              <a:spcAft>
                <a:spcPts val="600"/>
              </a:spcAft>
            </a:pPr>
            <a:r>
              <a:rPr lang="en-US" sz="1372" b="1" dirty="0">
                <a:solidFill>
                  <a:schemeClr val="tx2"/>
                </a:solidFill>
              </a:rPr>
              <a:t>Entry :</a:t>
            </a:r>
          </a:p>
        </p:txBody>
      </p:sp>
      <p:sp>
        <p:nvSpPr>
          <p:cNvPr id="55" name="TextBox 54"/>
          <p:cNvSpPr txBox="1"/>
          <p:nvPr/>
        </p:nvSpPr>
        <p:spPr>
          <a:xfrm>
            <a:off x="2212993" y="4399986"/>
            <a:ext cx="1103257" cy="311948"/>
          </a:xfrm>
          <a:prstGeom prst="rect">
            <a:avLst/>
          </a:prstGeom>
          <a:noFill/>
        </p:spPr>
        <p:txBody>
          <a:bodyPr wrap="none" rtlCol="0">
            <a:spAutoFit/>
          </a:bodyPr>
          <a:lstStyle/>
          <a:p>
            <a:r>
              <a:rPr lang="en-US" sz="1400" dirty="0">
                <a:solidFill>
                  <a:schemeClr val="tx2"/>
                </a:solidFill>
              </a:rPr>
              <a:t>{“Mazda”,3}</a:t>
            </a:r>
          </a:p>
        </p:txBody>
      </p:sp>
      <p:sp>
        <p:nvSpPr>
          <p:cNvPr id="56" name="TextBox 55"/>
          <p:cNvSpPr txBox="1"/>
          <p:nvPr/>
        </p:nvSpPr>
        <p:spPr>
          <a:xfrm>
            <a:off x="5198230" y="4399986"/>
            <a:ext cx="1002307" cy="311948"/>
          </a:xfrm>
          <a:prstGeom prst="rect">
            <a:avLst/>
          </a:prstGeom>
          <a:noFill/>
        </p:spPr>
        <p:txBody>
          <a:bodyPr wrap="none" rtlCol="0">
            <a:spAutoFit/>
          </a:bodyPr>
          <a:lstStyle/>
          <a:p>
            <a:r>
              <a:rPr lang="en-US" sz="1400" dirty="0">
                <a:solidFill>
                  <a:schemeClr val="tx2"/>
                </a:solidFill>
              </a:rPr>
              <a:t>{“BMW”,7}</a:t>
            </a:r>
          </a:p>
        </p:txBody>
      </p:sp>
      <p:sp>
        <p:nvSpPr>
          <p:cNvPr id="57" name="TextBox 56"/>
          <p:cNvSpPr txBox="1"/>
          <p:nvPr/>
        </p:nvSpPr>
        <p:spPr>
          <a:xfrm>
            <a:off x="3853957" y="4399986"/>
            <a:ext cx="1103257" cy="311948"/>
          </a:xfrm>
          <a:prstGeom prst="rect">
            <a:avLst/>
          </a:prstGeom>
          <a:noFill/>
        </p:spPr>
        <p:txBody>
          <a:bodyPr wrap="none" rtlCol="0">
            <a:spAutoFit/>
          </a:bodyPr>
          <a:lstStyle/>
          <a:p>
            <a:r>
              <a:rPr lang="en-US" sz="1400" dirty="0">
                <a:solidFill>
                  <a:schemeClr val="tx2"/>
                </a:solidFill>
              </a:rPr>
              <a:t>{“Honda”,2}</a:t>
            </a:r>
          </a:p>
        </p:txBody>
      </p:sp>
      <p:sp>
        <p:nvSpPr>
          <p:cNvPr id="58" name="TextBox 57"/>
          <p:cNvSpPr txBox="1"/>
          <p:nvPr/>
        </p:nvSpPr>
        <p:spPr>
          <a:xfrm>
            <a:off x="6252776" y="4399986"/>
            <a:ext cx="998782" cy="311948"/>
          </a:xfrm>
          <a:prstGeom prst="rect">
            <a:avLst/>
          </a:prstGeom>
          <a:noFill/>
        </p:spPr>
        <p:txBody>
          <a:bodyPr wrap="none" rtlCol="0">
            <a:spAutoFit/>
          </a:bodyPr>
          <a:lstStyle/>
          <a:p>
            <a:r>
              <a:rPr lang="en-US" sz="1400" dirty="0">
                <a:solidFill>
                  <a:schemeClr val="tx2"/>
                </a:solidFill>
              </a:rPr>
              <a:t>{“Volvo”,3}</a:t>
            </a:r>
          </a:p>
        </p:txBody>
      </p:sp>
      <p:sp>
        <p:nvSpPr>
          <p:cNvPr id="54" name="TextBox 53"/>
          <p:cNvSpPr txBox="1"/>
          <p:nvPr/>
        </p:nvSpPr>
        <p:spPr>
          <a:xfrm>
            <a:off x="383035" y="4194133"/>
            <a:ext cx="782379" cy="758376"/>
          </a:xfrm>
          <a:prstGeom prst="rect">
            <a:avLst/>
          </a:prstGeom>
          <a:noFill/>
        </p:spPr>
        <p:txBody>
          <a:bodyPr wrap="none" lIns="182806" tIns="146246" rIns="182806" bIns="146246" rtlCol="0">
            <a:spAutoFit/>
          </a:bodyPr>
          <a:lstStyle/>
          <a:p>
            <a:pPr algn="ctr">
              <a:lnSpc>
                <a:spcPct val="90000"/>
              </a:lnSpc>
              <a:spcAft>
                <a:spcPts val="600"/>
              </a:spcAft>
            </a:pPr>
            <a:r>
              <a:rPr lang="en-US" sz="1400" b="1" dirty="0">
                <a:solidFill>
                  <a:schemeClr val="tx2"/>
                </a:solidFill>
              </a:rPr>
              <a:t>Toll </a:t>
            </a:r>
          </a:p>
          <a:p>
            <a:pPr algn="ctr">
              <a:lnSpc>
                <a:spcPct val="90000"/>
              </a:lnSpc>
              <a:spcAft>
                <a:spcPts val="600"/>
              </a:spcAft>
            </a:pPr>
            <a:r>
              <a:rPr lang="en-US" sz="1400" b="1" dirty="0">
                <a:solidFill>
                  <a:schemeClr val="tx2"/>
                </a:solidFill>
              </a:rPr>
              <a:t>Exit :</a:t>
            </a:r>
          </a:p>
        </p:txBody>
      </p:sp>
      <p:grpSp>
        <p:nvGrpSpPr>
          <p:cNvPr id="39" name="Group 38"/>
          <p:cNvGrpSpPr/>
          <p:nvPr/>
        </p:nvGrpSpPr>
        <p:grpSpPr>
          <a:xfrm>
            <a:off x="1116946" y="5189446"/>
            <a:ext cx="4879294" cy="211154"/>
            <a:chOff x="1048201" y="5755676"/>
            <a:chExt cx="4978430" cy="215444"/>
          </a:xfrm>
        </p:grpSpPr>
        <p:sp>
          <p:nvSpPr>
            <p:cNvPr id="13" name="TextBox 12"/>
            <p:cNvSpPr txBox="1"/>
            <p:nvPr/>
          </p:nvSpPr>
          <p:spPr>
            <a:xfrm>
              <a:off x="1048201" y="5755676"/>
              <a:ext cx="87075" cy="215444"/>
            </a:xfrm>
            <a:prstGeom prst="rect">
              <a:avLst/>
            </a:prstGeom>
            <a:noFill/>
          </p:spPr>
          <p:txBody>
            <a:bodyPr wrap="none" lIns="0" tIns="0" rIns="0" bIns="0" rtlCol="0">
              <a:spAutoFit/>
            </a:bodyPr>
            <a:lstStyle/>
            <a:p>
              <a:r>
                <a:rPr lang="en-US" sz="1372" spc="-70" dirty="0">
                  <a:solidFill>
                    <a:schemeClr val="tx2"/>
                  </a:solidFill>
                </a:rPr>
                <a:t>0</a:t>
              </a:r>
            </a:p>
          </p:txBody>
        </p:sp>
        <p:sp>
          <p:nvSpPr>
            <p:cNvPr id="23" name="TextBox 22"/>
            <p:cNvSpPr txBox="1"/>
            <p:nvPr/>
          </p:nvSpPr>
          <p:spPr>
            <a:xfrm>
              <a:off x="2002479" y="5755676"/>
              <a:ext cx="87075" cy="215444"/>
            </a:xfrm>
            <a:prstGeom prst="rect">
              <a:avLst/>
            </a:prstGeom>
            <a:noFill/>
          </p:spPr>
          <p:txBody>
            <a:bodyPr wrap="none" lIns="0" tIns="0" rIns="0" bIns="0" rtlCol="0">
              <a:spAutoFit/>
            </a:bodyPr>
            <a:lstStyle/>
            <a:p>
              <a:r>
                <a:rPr lang="en-US" sz="1372" spc="-70" dirty="0">
                  <a:solidFill>
                    <a:schemeClr val="tx2"/>
                  </a:solidFill>
                </a:rPr>
                <a:t>5</a:t>
              </a:r>
            </a:p>
          </p:txBody>
        </p:sp>
        <p:sp>
          <p:nvSpPr>
            <p:cNvPr id="98" name="TextBox 97"/>
            <p:cNvSpPr txBox="1"/>
            <p:nvPr/>
          </p:nvSpPr>
          <p:spPr>
            <a:xfrm>
              <a:off x="2923250" y="5755676"/>
              <a:ext cx="174150" cy="215444"/>
            </a:xfrm>
            <a:prstGeom prst="rect">
              <a:avLst/>
            </a:prstGeom>
            <a:noFill/>
          </p:spPr>
          <p:txBody>
            <a:bodyPr wrap="none" lIns="0" tIns="0" rIns="0" bIns="0" rtlCol="0">
              <a:spAutoFit/>
            </a:bodyPr>
            <a:lstStyle/>
            <a:p>
              <a:r>
                <a:rPr lang="en-US" sz="1372" spc="-70" dirty="0">
                  <a:solidFill>
                    <a:schemeClr val="tx2"/>
                  </a:solidFill>
                </a:rPr>
                <a:t>10</a:t>
              </a:r>
            </a:p>
          </p:txBody>
        </p:sp>
        <p:sp>
          <p:nvSpPr>
            <p:cNvPr id="99" name="TextBox 98"/>
            <p:cNvSpPr txBox="1"/>
            <p:nvPr/>
          </p:nvSpPr>
          <p:spPr>
            <a:xfrm>
              <a:off x="3844022" y="5755676"/>
              <a:ext cx="174150" cy="215444"/>
            </a:xfrm>
            <a:prstGeom prst="rect">
              <a:avLst/>
            </a:prstGeom>
            <a:noFill/>
          </p:spPr>
          <p:txBody>
            <a:bodyPr wrap="none" lIns="0" tIns="0" rIns="0" bIns="0" rtlCol="0">
              <a:spAutoFit/>
            </a:bodyPr>
            <a:lstStyle/>
            <a:p>
              <a:r>
                <a:rPr lang="en-US" sz="1372" spc="-70" dirty="0">
                  <a:solidFill>
                    <a:schemeClr val="tx2"/>
                  </a:solidFill>
                </a:rPr>
                <a:t>15</a:t>
              </a:r>
            </a:p>
          </p:txBody>
        </p:sp>
        <p:sp>
          <p:nvSpPr>
            <p:cNvPr id="100" name="TextBox 99"/>
            <p:cNvSpPr txBox="1"/>
            <p:nvPr/>
          </p:nvSpPr>
          <p:spPr>
            <a:xfrm>
              <a:off x="4819215" y="5755676"/>
              <a:ext cx="174150" cy="215444"/>
            </a:xfrm>
            <a:prstGeom prst="rect">
              <a:avLst/>
            </a:prstGeom>
            <a:noFill/>
          </p:spPr>
          <p:txBody>
            <a:bodyPr wrap="none" lIns="0" tIns="0" rIns="0" bIns="0" rtlCol="0">
              <a:spAutoFit/>
            </a:bodyPr>
            <a:lstStyle/>
            <a:p>
              <a:r>
                <a:rPr lang="en-US" sz="1372" spc="-70" dirty="0">
                  <a:solidFill>
                    <a:schemeClr val="tx2"/>
                  </a:solidFill>
                </a:rPr>
                <a:t>20</a:t>
              </a:r>
            </a:p>
          </p:txBody>
        </p:sp>
        <p:sp>
          <p:nvSpPr>
            <p:cNvPr id="101" name="TextBox 100"/>
            <p:cNvSpPr txBox="1"/>
            <p:nvPr/>
          </p:nvSpPr>
          <p:spPr>
            <a:xfrm>
              <a:off x="5852481" y="5755676"/>
              <a:ext cx="174150" cy="215444"/>
            </a:xfrm>
            <a:prstGeom prst="rect">
              <a:avLst/>
            </a:prstGeom>
            <a:noFill/>
          </p:spPr>
          <p:txBody>
            <a:bodyPr wrap="none" lIns="0" tIns="0" rIns="0" bIns="0" rtlCol="0">
              <a:spAutoFit/>
            </a:bodyPr>
            <a:lstStyle/>
            <a:p>
              <a:r>
                <a:rPr lang="en-US" sz="1372" spc="-70" dirty="0">
                  <a:solidFill>
                    <a:schemeClr val="tx2"/>
                  </a:solidFill>
                </a:rPr>
                <a:t>25</a:t>
              </a:r>
            </a:p>
          </p:txBody>
        </p:sp>
      </p:grpSp>
      <p:sp>
        <p:nvSpPr>
          <p:cNvPr id="62" name="Oval 61"/>
          <p:cNvSpPr/>
          <p:nvPr/>
        </p:nvSpPr>
        <p:spPr bwMode="auto">
          <a:xfrm>
            <a:off x="2599369" y="4224659"/>
            <a:ext cx="166000" cy="161901"/>
          </a:xfrm>
          <a:prstGeom prst="ellipse">
            <a:avLst/>
          </a:prstGeom>
          <a:solidFill>
            <a:schemeClr val="tx2">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ctr" anchorCtr="0" compatLnSpc="1">
            <a:prstTxWarp prst="textNoShape">
              <a:avLst/>
            </a:prstTxWarp>
          </a:bodyPr>
          <a:lstStyle/>
          <a:p>
            <a:pPr algn="ctr" defTabSz="932013"/>
            <a:endParaRPr lang="en-US" sz="1600" dirty="0">
              <a:gradFill>
                <a:gsLst>
                  <a:gs pos="0">
                    <a:srgbClr val="FFFFFF"/>
                  </a:gs>
                  <a:gs pos="100000">
                    <a:srgbClr val="FFFFFF"/>
                  </a:gs>
                </a:gsLst>
                <a:lin ang="5400000" scaled="0"/>
              </a:gradFill>
            </a:endParaRPr>
          </a:p>
        </p:txBody>
      </p:sp>
      <p:sp>
        <p:nvSpPr>
          <p:cNvPr id="65" name="Oval 64"/>
          <p:cNvSpPr/>
          <p:nvPr/>
        </p:nvSpPr>
        <p:spPr bwMode="auto">
          <a:xfrm>
            <a:off x="5646322" y="4252900"/>
            <a:ext cx="166000" cy="161901"/>
          </a:xfrm>
          <a:prstGeom prst="ellipse">
            <a:avLst/>
          </a:prstGeom>
          <a:solidFill>
            <a:schemeClr val="tx2">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ctr" anchorCtr="0" compatLnSpc="1">
            <a:prstTxWarp prst="textNoShape">
              <a:avLst/>
            </a:prstTxWarp>
          </a:bodyPr>
          <a:lstStyle/>
          <a:p>
            <a:pPr algn="ctr" defTabSz="932013"/>
            <a:endParaRPr lang="en-US" sz="1600" dirty="0">
              <a:gradFill>
                <a:gsLst>
                  <a:gs pos="0">
                    <a:srgbClr val="FFFFFF"/>
                  </a:gs>
                  <a:gs pos="100000">
                    <a:srgbClr val="FFFFFF"/>
                  </a:gs>
                </a:gsLst>
                <a:lin ang="5400000" scaled="0"/>
              </a:gradFill>
            </a:endParaRPr>
          </a:p>
        </p:txBody>
      </p:sp>
      <p:sp>
        <p:nvSpPr>
          <p:cNvPr id="66" name="Oval 65"/>
          <p:cNvSpPr/>
          <p:nvPr/>
        </p:nvSpPr>
        <p:spPr bwMode="auto">
          <a:xfrm>
            <a:off x="6778371" y="4224659"/>
            <a:ext cx="166000" cy="161901"/>
          </a:xfrm>
          <a:prstGeom prst="ellipse">
            <a:avLst/>
          </a:prstGeom>
          <a:solidFill>
            <a:schemeClr val="tx2">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ctr" anchorCtr="0" compatLnSpc="1">
            <a:prstTxWarp prst="textNoShape">
              <a:avLst/>
            </a:prstTxWarp>
          </a:bodyPr>
          <a:lstStyle/>
          <a:p>
            <a:pPr algn="ctr" defTabSz="932013"/>
            <a:endParaRPr lang="en-US" sz="1600" dirty="0">
              <a:gradFill>
                <a:gsLst>
                  <a:gs pos="0">
                    <a:srgbClr val="FFFFFF"/>
                  </a:gs>
                  <a:gs pos="100000">
                    <a:srgbClr val="FFFFFF"/>
                  </a:gs>
                </a:gsLst>
                <a:lin ang="5400000" scaled="0"/>
              </a:gradFill>
            </a:endParaRPr>
          </a:p>
        </p:txBody>
      </p:sp>
      <p:sp>
        <p:nvSpPr>
          <p:cNvPr id="61" name="Oval 60"/>
          <p:cNvSpPr/>
          <p:nvPr/>
        </p:nvSpPr>
        <p:spPr bwMode="auto">
          <a:xfrm>
            <a:off x="4302050" y="4224659"/>
            <a:ext cx="166000" cy="161901"/>
          </a:xfrm>
          <a:prstGeom prst="ellipse">
            <a:avLst/>
          </a:prstGeom>
          <a:solidFill>
            <a:schemeClr val="tx2">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ctr" anchorCtr="0" compatLnSpc="1">
            <a:prstTxWarp prst="textNoShape">
              <a:avLst/>
            </a:prstTxWarp>
          </a:bodyPr>
          <a:lstStyle/>
          <a:p>
            <a:pPr algn="ctr" defTabSz="932013"/>
            <a:endParaRPr lang="en-US" sz="1600" dirty="0">
              <a:gradFill>
                <a:gsLst>
                  <a:gs pos="0">
                    <a:srgbClr val="FFFFFF"/>
                  </a:gs>
                  <a:gs pos="100000">
                    <a:srgbClr val="FFFFFF"/>
                  </a:gs>
                </a:gsLst>
                <a:lin ang="5400000" scaled="0"/>
              </a:gradFill>
            </a:endParaRPr>
          </a:p>
        </p:txBody>
      </p:sp>
      <p:cxnSp>
        <p:nvCxnSpPr>
          <p:cNvPr id="19" name="Straight Connector 18"/>
          <p:cNvCxnSpPr/>
          <p:nvPr/>
        </p:nvCxnSpPr>
        <p:spPr>
          <a:xfrm flipH="1" flipV="1">
            <a:off x="2073231" y="3583115"/>
            <a:ext cx="544592" cy="618043"/>
          </a:xfrm>
          <a:prstGeom prst="line">
            <a:avLst/>
          </a:prstGeom>
          <a:ln>
            <a:solidFill>
              <a:schemeClr val="tx1">
                <a:lumMod val="65000"/>
                <a:lumOff val="3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026" name="Picture 2" descr="https://encrypted-tbn2.gstatic.com/images?q=tbn:ANd9GcScAmN630_OE3llXLsw5SP8Qz77wzJsCAeh83dIfdKE_Z9fQre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0832" y="3753068"/>
            <a:ext cx="112024" cy="102688"/>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Connector 20"/>
          <p:cNvCxnSpPr/>
          <p:nvPr/>
        </p:nvCxnSpPr>
        <p:spPr>
          <a:xfrm>
            <a:off x="6589512" y="3547742"/>
            <a:ext cx="188859" cy="609982"/>
          </a:xfrm>
          <a:prstGeom prst="line">
            <a:avLst/>
          </a:prstGeom>
          <a:ln>
            <a:solidFill>
              <a:schemeClr val="tx1">
                <a:lumMod val="65000"/>
                <a:lumOff val="3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68" name="Picture 2" descr="https://encrypted-tbn2.gstatic.com/images?q=tbn:ANd9GcScAmN630_OE3llXLsw5SP8Qz77wzJsCAeh83dIfdKE_Z9fQre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4230" y="3753068"/>
            <a:ext cx="112024" cy="102688"/>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Straight Arrow Connector 31"/>
          <p:cNvCxnSpPr/>
          <p:nvPr/>
        </p:nvCxnSpPr>
        <p:spPr>
          <a:xfrm flipV="1">
            <a:off x="4468049" y="3526827"/>
            <a:ext cx="564181" cy="630898"/>
          </a:xfrm>
          <a:prstGeom prst="straightConnector1">
            <a:avLst/>
          </a:prstGeom>
          <a:ln>
            <a:solidFill>
              <a:schemeClr val="tx1">
                <a:lumMod val="65000"/>
                <a:lumOff val="3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3405869" y="3526828"/>
            <a:ext cx="2150835" cy="726072"/>
          </a:xfrm>
          <a:prstGeom prst="straightConnector1">
            <a:avLst/>
          </a:prstGeom>
          <a:ln>
            <a:solidFill>
              <a:schemeClr val="tx1">
                <a:lumMod val="65000"/>
                <a:lumOff val="3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028" name="Picture 4" descr="http://www.dabur.com/odomos/images/wrong_sig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1980" y="3770733"/>
            <a:ext cx="149365" cy="158701"/>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4" descr="http://www.dabur.com/odomos/images/wrong_sig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0010" y="3682693"/>
            <a:ext cx="149365" cy="158701"/>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p:cNvSpPr txBox="1"/>
          <p:nvPr/>
        </p:nvSpPr>
        <p:spPr>
          <a:xfrm>
            <a:off x="89996" y="5563289"/>
            <a:ext cx="7707161" cy="1312170"/>
          </a:xfrm>
          <a:prstGeom prst="rect">
            <a:avLst/>
          </a:prstGeom>
          <a:noFill/>
        </p:spPr>
        <p:txBody>
          <a:bodyPr wrap="square" lIns="179238" tIns="143391" rIns="179238" bIns="143391" rtlCol="0">
            <a:spAutoFit/>
          </a:bodyPr>
          <a:lstStyle/>
          <a:p>
            <a:pPr>
              <a:lnSpc>
                <a:spcPct val="90000"/>
              </a:lnSpc>
              <a:spcAft>
                <a:spcPts val="588"/>
              </a:spcAft>
            </a:pPr>
            <a:r>
              <a:rPr lang="en-US" sz="1568" dirty="0">
                <a:gradFill>
                  <a:gsLst>
                    <a:gs pos="2917">
                      <a:schemeClr val="tx2"/>
                    </a:gs>
                    <a:gs pos="30000">
                      <a:schemeClr val="tx2"/>
                    </a:gs>
                  </a:gsLst>
                  <a:lin ang="5400000" scaled="0"/>
                </a:gradFill>
              </a:rPr>
              <a:t>“Honda” – Not in result because event in Exit stream precedes event in Entry Stream</a:t>
            </a:r>
          </a:p>
          <a:p>
            <a:pPr>
              <a:lnSpc>
                <a:spcPct val="90000"/>
              </a:lnSpc>
              <a:spcAft>
                <a:spcPts val="588"/>
              </a:spcAft>
            </a:pPr>
            <a:r>
              <a:rPr lang="en-US" sz="1568" dirty="0">
                <a:gradFill>
                  <a:gsLst>
                    <a:gs pos="2917">
                      <a:schemeClr val="tx2"/>
                    </a:gs>
                    <a:gs pos="30000">
                      <a:schemeClr val="tx2"/>
                    </a:gs>
                  </a:gsLst>
                  <a:lin ang="5400000" scaled="0"/>
                </a:gradFill>
              </a:rPr>
              <a:t>“BMW”  –  Not in result because Entry and Exit stream events &gt; 10  seconds apart</a:t>
            </a:r>
          </a:p>
          <a:p>
            <a:pPr>
              <a:lnSpc>
                <a:spcPct val="90000"/>
              </a:lnSpc>
              <a:spcAft>
                <a:spcPts val="588"/>
              </a:spcAft>
            </a:pPr>
            <a:r>
              <a:rPr lang="en-US" sz="1568" dirty="0">
                <a:gradFill>
                  <a:gsLst>
                    <a:gs pos="2917">
                      <a:schemeClr val="tx2"/>
                    </a:gs>
                    <a:gs pos="30000">
                      <a:schemeClr val="tx2"/>
                    </a:gs>
                  </a:gsLst>
                  <a:lin ang="5400000" scaled="0"/>
                </a:gradFill>
              </a:rPr>
              <a:t> Query Result   = [Mazda, Volvo]</a:t>
            </a:r>
          </a:p>
        </p:txBody>
      </p:sp>
      <p:sp>
        <p:nvSpPr>
          <p:cNvPr id="10" name="Oval 9"/>
          <p:cNvSpPr/>
          <p:nvPr/>
        </p:nvSpPr>
        <p:spPr bwMode="auto">
          <a:xfrm>
            <a:off x="1108727" y="5019057"/>
            <a:ext cx="116796" cy="112689"/>
          </a:xfrm>
          <a:prstGeom prst="ellipse">
            <a:avLst/>
          </a:prstGeom>
          <a:solidFill>
            <a:schemeClr val="accent6">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endParaRPr lang="en-US" sz="1600" dirty="0">
              <a:solidFill>
                <a:schemeClr val="tx2"/>
              </a:solidFill>
            </a:endParaRPr>
          </a:p>
        </p:txBody>
      </p:sp>
      <p:sp>
        <p:nvSpPr>
          <p:cNvPr id="11" name="Oval 10"/>
          <p:cNvSpPr/>
          <p:nvPr/>
        </p:nvSpPr>
        <p:spPr bwMode="auto">
          <a:xfrm>
            <a:off x="2996618" y="5019057"/>
            <a:ext cx="116796" cy="112689"/>
          </a:xfrm>
          <a:prstGeom prst="ellipse">
            <a:avLst/>
          </a:prstGeom>
          <a:solidFill>
            <a:schemeClr val="accent6">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endParaRPr lang="en-US" sz="1600" dirty="0">
              <a:solidFill>
                <a:schemeClr val="tx2"/>
              </a:solidFill>
            </a:endParaRPr>
          </a:p>
        </p:txBody>
      </p:sp>
      <p:sp>
        <p:nvSpPr>
          <p:cNvPr id="12" name="Oval 11"/>
          <p:cNvSpPr/>
          <p:nvPr/>
        </p:nvSpPr>
        <p:spPr bwMode="auto">
          <a:xfrm>
            <a:off x="2053664" y="5019057"/>
            <a:ext cx="116796" cy="112689"/>
          </a:xfrm>
          <a:prstGeom prst="ellipse">
            <a:avLst/>
          </a:prstGeom>
          <a:solidFill>
            <a:schemeClr val="accent6">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endParaRPr lang="en-US" sz="1600" dirty="0">
              <a:solidFill>
                <a:schemeClr val="tx2"/>
              </a:solidFill>
            </a:endParaRPr>
          </a:p>
        </p:txBody>
      </p:sp>
      <p:sp>
        <p:nvSpPr>
          <p:cNvPr id="14" name="Oval 13"/>
          <p:cNvSpPr/>
          <p:nvPr/>
        </p:nvSpPr>
        <p:spPr bwMode="auto">
          <a:xfrm>
            <a:off x="4853552" y="5019057"/>
            <a:ext cx="116796" cy="112689"/>
          </a:xfrm>
          <a:prstGeom prst="ellipse">
            <a:avLst/>
          </a:prstGeom>
          <a:solidFill>
            <a:schemeClr val="accent6">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endParaRPr lang="en-US" sz="1600" dirty="0">
              <a:solidFill>
                <a:schemeClr val="tx2"/>
              </a:solidFill>
            </a:endParaRPr>
          </a:p>
        </p:txBody>
      </p:sp>
      <p:sp>
        <p:nvSpPr>
          <p:cNvPr id="15" name="Oval 14"/>
          <p:cNvSpPr/>
          <p:nvPr/>
        </p:nvSpPr>
        <p:spPr bwMode="auto">
          <a:xfrm>
            <a:off x="3908614" y="5019057"/>
            <a:ext cx="116796" cy="112689"/>
          </a:xfrm>
          <a:prstGeom prst="ellipse">
            <a:avLst/>
          </a:prstGeom>
          <a:solidFill>
            <a:schemeClr val="accent6">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endParaRPr lang="en-US" sz="1600" dirty="0">
              <a:solidFill>
                <a:schemeClr val="tx2"/>
              </a:solidFill>
            </a:endParaRPr>
          </a:p>
        </p:txBody>
      </p:sp>
      <p:sp>
        <p:nvSpPr>
          <p:cNvPr id="97" name="Oval 96"/>
          <p:cNvSpPr/>
          <p:nvPr/>
        </p:nvSpPr>
        <p:spPr bwMode="auto">
          <a:xfrm>
            <a:off x="5825558" y="5019057"/>
            <a:ext cx="116796" cy="112689"/>
          </a:xfrm>
          <a:prstGeom prst="ellipse">
            <a:avLst/>
          </a:prstGeom>
          <a:solidFill>
            <a:schemeClr val="accent6">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endParaRPr lang="en-US" sz="1600" dirty="0">
              <a:solidFill>
                <a:schemeClr val="tx2"/>
              </a:solidFill>
            </a:endParaRPr>
          </a:p>
        </p:txBody>
      </p:sp>
      <p:cxnSp>
        <p:nvCxnSpPr>
          <p:cNvPr id="77" name="Straight Arrow Connector 76"/>
          <p:cNvCxnSpPr/>
          <p:nvPr/>
        </p:nvCxnSpPr>
        <p:spPr>
          <a:xfrm rot="5400000">
            <a:off x="301509" y="4063460"/>
            <a:ext cx="1644687" cy="0"/>
          </a:xfrm>
          <a:prstGeom prst="straightConnector1">
            <a:avLst/>
          </a:prstGeom>
          <a:ln>
            <a:solidFill>
              <a:schemeClr val="bg1">
                <a:lumMod val="50000"/>
              </a:schemeClr>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rot="5400000">
            <a:off x="1250887" y="4130166"/>
            <a:ext cx="1644687" cy="0"/>
          </a:xfrm>
          <a:prstGeom prst="straightConnector1">
            <a:avLst/>
          </a:prstGeom>
          <a:ln>
            <a:solidFill>
              <a:schemeClr val="bg1">
                <a:lumMod val="50000"/>
              </a:schemeClr>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rot="5400000">
            <a:off x="2225051" y="4157723"/>
            <a:ext cx="1644687" cy="0"/>
          </a:xfrm>
          <a:prstGeom prst="straightConnector1">
            <a:avLst/>
          </a:prstGeom>
          <a:ln>
            <a:solidFill>
              <a:schemeClr val="bg1">
                <a:lumMod val="50000"/>
              </a:schemeClr>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rot="5400000">
            <a:off x="3121233" y="4194133"/>
            <a:ext cx="1644687" cy="0"/>
          </a:xfrm>
          <a:prstGeom prst="straightConnector1">
            <a:avLst/>
          </a:prstGeom>
          <a:ln>
            <a:solidFill>
              <a:schemeClr val="bg1">
                <a:lumMod val="50000"/>
              </a:schemeClr>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rot="5400000">
            <a:off x="4107034" y="4161725"/>
            <a:ext cx="1644687" cy="0"/>
          </a:xfrm>
          <a:prstGeom prst="straightConnector1">
            <a:avLst/>
          </a:prstGeom>
          <a:ln>
            <a:solidFill>
              <a:schemeClr val="bg1">
                <a:lumMod val="50000"/>
              </a:schemeClr>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rot="5400000">
            <a:off x="5092832" y="4194133"/>
            <a:ext cx="1644687" cy="0"/>
          </a:xfrm>
          <a:prstGeom prst="straightConnector1">
            <a:avLst/>
          </a:prstGeom>
          <a:ln>
            <a:solidFill>
              <a:schemeClr val="bg1">
                <a:lumMod val="50000"/>
              </a:schemeClr>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29883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 </a:t>
            </a:r>
            <a:r>
              <a:rPr lang="en-US" dirty="0" err="1" smtClean="0"/>
              <a:t>concetto</a:t>
            </a:r>
            <a:r>
              <a:rPr lang="en-US" dirty="0" smtClean="0"/>
              <a:t> di “windowing function”</a:t>
            </a:r>
            <a:endParaRPr lang="en-US" dirty="0"/>
          </a:p>
        </p:txBody>
      </p:sp>
      <p:sp>
        <p:nvSpPr>
          <p:cNvPr id="4" name="Content Placeholder 3"/>
          <p:cNvSpPr>
            <a:spLocks noGrp="1"/>
          </p:cNvSpPr>
          <p:nvPr>
            <p:ph sz="quarter" idx="10"/>
          </p:nvPr>
        </p:nvSpPr>
        <p:spPr/>
        <p:txBody>
          <a:bodyPr/>
          <a:lstStyle/>
          <a:p>
            <a:r>
              <a:rPr lang="it-IT" sz="2800" dirty="0" smtClean="0"/>
              <a:t>Una delle richieste più frequenti per delle set-</a:t>
            </a:r>
            <a:r>
              <a:rPr lang="it-IT" sz="2800" dirty="0" err="1" smtClean="0"/>
              <a:t>based</a:t>
            </a:r>
            <a:r>
              <a:rPr lang="it-IT" sz="2800" dirty="0" smtClean="0"/>
              <a:t> </a:t>
            </a:r>
            <a:r>
              <a:rPr lang="it-IT" sz="2800" dirty="0" err="1" smtClean="0"/>
              <a:t>operation</a:t>
            </a:r>
            <a:r>
              <a:rPr lang="it-IT" sz="2800" dirty="0" smtClean="0"/>
              <a:t> è quella di contare e/o aggregare gli eventi che arrivano in uno specifico periodo di tempo.</a:t>
            </a:r>
          </a:p>
          <a:p>
            <a:r>
              <a:rPr lang="it-IT" sz="2800" dirty="0" smtClean="0"/>
              <a:t>L’operatore GROUP BY aggrega i dati in un certo sottoinsieme di dati</a:t>
            </a:r>
          </a:p>
          <a:p>
            <a:r>
              <a:rPr lang="it-IT" sz="2800" dirty="0" smtClean="0"/>
              <a:t>Come definire questo sottoinsieme in uno </a:t>
            </a:r>
            <a:r>
              <a:rPr lang="it-IT" sz="2800" dirty="0" err="1" smtClean="0"/>
              <a:t>stream</a:t>
            </a:r>
            <a:r>
              <a:rPr lang="it-IT" sz="2800" dirty="0" smtClean="0"/>
              <a:t>?</a:t>
            </a:r>
          </a:p>
          <a:p>
            <a:pPr lvl="1"/>
            <a:r>
              <a:rPr lang="it-IT" dirty="0" err="1" smtClean="0"/>
              <a:t>Windowing</a:t>
            </a:r>
            <a:r>
              <a:rPr lang="it-IT" dirty="0" smtClean="0"/>
              <a:t> </a:t>
            </a:r>
            <a:r>
              <a:rPr lang="it-IT" dirty="0" err="1" smtClean="0"/>
              <a:t>functions</a:t>
            </a:r>
            <a:r>
              <a:rPr lang="it-IT" dirty="0" smtClean="0"/>
              <a:t>! </a:t>
            </a:r>
          </a:p>
          <a:p>
            <a:pPr lvl="1"/>
            <a:r>
              <a:rPr lang="it-IT" dirty="0" smtClean="0"/>
              <a:t>Ogni Group By necessita di una </a:t>
            </a:r>
            <a:r>
              <a:rPr lang="it-IT" dirty="0" err="1" smtClean="0"/>
              <a:t>windows</a:t>
            </a:r>
            <a:r>
              <a:rPr lang="it-IT" dirty="0" smtClean="0"/>
              <a:t> </a:t>
            </a:r>
            <a:r>
              <a:rPr lang="it-IT" dirty="0" err="1" smtClean="0"/>
              <a:t>function</a:t>
            </a:r>
            <a:endParaRPr lang="it-IT" dirty="0"/>
          </a:p>
        </p:txBody>
      </p:sp>
      <p:grpSp>
        <p:nvGrpSpPr>
          <p:cNvPr id="111" name="Group 110"/>
          <p:cNvGrpSpPr/>
          <p:nvPr/>
        </p:nvGrpSpPr>
        <p:grpSpPr>
          <a:xfrm>
            <a:off x="2864186" y="9399722"/>
            <a:ext cx="6459821" cy="2497442"/>
            <a:chOff x="85622" y="3063804"/>
            <a:chExt cx="6459821" cy="2497442"/>
          </a:xfrm>
        </p:grpSpPr>
        <p:sp>
          <p:nvSpPr>
            <p:cNvPr id="112" name="Rectangle 111"/>
            <p:cNvSpPr/>
            <p:nvPr/>
          </p:nvSpPr>
          <p:spPr bwMode="auto">
            <a:xfrm>
              <a:off x="939047" y="3702507"/>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100" dirty="0">
                  <a:solidFill>
                    <a:schemeClr val="bg1"/>
                  </a:solidFill>
                  <a:latin typeface="Segoe UI Light" panose="020B0502040204020203" pitchFamily="34" charset="0"/>
                </a:rPr>
                <a:t>1</a:t>
              </a:r>
            </a:p>
          </p:txBody>
        </p:sp>
        <p:sp>
          <p:nvSpPr>
            <p:cNvPr id="113" name="Rectangle 112"/>
            <p:cNvSpPr/>
            <p:nvPr/>
          </p:nvSpPr>
          <p:spPr bwMode="auto">
            <a:xfrm>
              <a:off x="1261074" y="3702507"/>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100" dirty="0">
                  <a:solidFill>
                    <a:schemeClr val="bg1"/>
                  </a:solidFill>
                  <a:latin typeface="Segoe UI Light" panose="020B0502040204020203" pitchFamily="34" charset="0"/>
                </a:rPr>
                <a:t>5</a:t>
              </a:r>
            </a:p>
          </p:txBody>
        </p:sp>
        <p:sp>
          <p:nvSpPr>
            <p:cNvPr id="114" name="Rectangle 113"/>
            <p:cNvSpPr/>
            <p:nvPr/>
          </p:nvSpPr>
          <p:spPr bwMode="auto">
            <a:xfrm>
              <a:off x="1828686" y="3702507"/>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100" dirty="0">
                  <a:solidFill>
                    <a:schemeClr val="bg1"/>
                  </a:solidFill>
                  <a:latin typeface="Segoe UI Light" panose="020B0502040204020203" pitchFamily="34" charset="0"/>
                </a:rPr>
                <a:t>4</a:t>
              </a:r>
            </a:p>
          </p:txBody>
        </p:sp>
        <p:sp>
          <p:nvSpPr>
            <p:cNvPr id="115" name="Rectangle 114"/>
            <p:cNvSpPr/>
            <p:nvPr/>
          </p:nvSpPr>
          <p:spPr bwMode="auto">
            <a:xfrm>
              <a:off x="2433867" y="3702507"/>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100" dirty="0">
                  <a:solidFill>
                    <a:schemeClr val="bg1"/>
                  </a:solidFill>
                  <a:latin typeface="Segoe UI Light" panose="020B0502040204020203" pitchFamily="34" charset="0"/>
                </a:rPr>
                <a:t>2</a:t>
              </a:r>
            </a:p>
          </p:txBody>
        </p:sp>
        <p:sp>
          <p:nvSpPr>
            <p:cNvPr id="116" name="Rectangle 115"/>
            <p:cNvSpPr/>
            <p:nvPr/>
          </p:nvSpPr>
          <p:spPr bwMode="auto">
            <a:xfrm>
              <a:off x="2139622" y="3702507"/>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100" dirty="0">
                  <a:solidFill>
                    <a:schemeClr val="bg1"/>
                  </a:solidFill>
                  <a:latin typeface="Segoe UI Light" panose="020B0502040204020203" pitchFamily="34" charset="0"/>
                </a:rPr>
                <a:t>6</a:t>
              </a:r>
            </a:p>
          </p:txBody>
        </p:sp>
        <p:sp>
          <p:nvSpPr>
            <p:cNvPr id="117" name="Rectangle 116"/>
            <p:cNvSpPr/>
            <p:nvPr/>
          </p:nvSpPr>
          <p:spPr bwMode="auto">
            <a:xfrm>
              <a:off x="3812218" y="3702507"/>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100" dirty="0">
                  <a:solidFill>
                    <a:schemeClr val="bg1"/>
                  </a:solidFill>
                  <a:latin typeface="Segoe UI Light" panose="020B0502040204020203" pitchFamily="34" charset="0"/>
                </a:rPr>
                <a:t>8</a:t>
              </a:r>
            </a:p>
          </p:txBody>
        </p:sp>
        <p:sp>
          <p:nvSpPr>
            <p:cNvPr id="118" name="Rectangle 117"/>
            <p:cNvSpPr/>
            <p:nvPr/>
          </p:nvSpPr>
          <p:spPr bwMode="auto">
            <a:xfrm>
              <a:off x="4118986" y="3702507"/>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100" dirty="0">
                  <a:solidFill>
                    <a:schemeClr val="bg1"/>
                  </a:solidFill>
                  <a:latin typeface="Segoe UI Light" panose="020B0502040204020203" pitchFamily="34" charset="0"/>
                </a:rPr>
                <a:t>6</a:t>
              </a:r>
            </a:p>
          </p:txBody>
        </p:sp>
        <p:sp>
          <p:nvSpPr>
            <p:cNvPr id="119" name="Rectangle 118"/>
            <p:cNvSpPr/>
            <p:nvPr/>
          </p:nvSpPr>
          <p:spPr bwMode="auto">
            <a:xfrm>
              <a:off x="4843148" y="3710605"/>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100" dirty="0">
                  <a:solidFill>
                    <a:schemeClr val="bg1"/>
                  </a:solidFill>
                  <a:latin typeface="Segoe UI Light" panose="020B0502040204020203" pitchFamily="34" charset="0"/>
                </a:rPr>
                <a:t>4</a:t>
              </a:r>
            </a:p>
          </p:txBody>
        </p:sp>
        <p:cxnSp>
          <p:nvCxnSpPr>
            <p:cNvPr id="120" name="Straight Arrow Connector 119"/>
            <p:cNvCxnSpPr>
              <a:stCxn id="146" idx="6"/>
            </p:cNvCxnSpPr>
            <p:nvPr/>
          </p:nvCxnSpPr>
          <p:spPr>
            <a:xfrm>
              <a:off x="862126" y="4106042"/>
              <a:ext cx="4838746" cy="0"/>
            </a:xfrm>
            <a:prstGeom prst="straightConnector1">
              <a:avLst/>
            </a:prstGeom>
            <a:ln>
              <a:solidFill>
                <a:schemeClr val="tx2">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731596" y="4290086"/>
              <a:ext cx="99040" cy="215388"/>
            </a:xfrm>
            <a:prstGeom prst="rect">
              <a:avLst/>
            </a:prstGeom>
            <a:noFill/>
          </p:spPr>
          <p:txBody>
            <a:bodyPr wrap="none" lIns="0" tIns="0" rIns="0" bIns="0" rtlCol="0">
              <a:spAutoFit/>
            </a:bodyPr>
            <a:lstStyle/>
            <a:p>
              <a:r>
                <a:rPr lang="en-US" sz="1400" spc="-70" dirty="0">
                  <a:solidFill>
                    <a:schemeClr val="tx2"/>
                  </a:solidFill>
                  <a:latin typeface="Segoe UI Light" panose="020B0502040204020203" pitchFamily="34" charset="0"/>
                </a:rPr>
                <a:t>t1</a:t>
              </a:r>
            </a:p>
          </p:txBody>
        </p:sp>
        <p:sp>
          <p:nvSpPr>
            <p:cNvPr id="122" name="TextBox 121"/>
            <p:cNvSpPr txBox="1"/>
            <p:nvPr/>
          </p:nvSpPr>
          <p:spPr>
            <a:xfrm>
              <a:off x="1692755" y="4290086"/>
              <a:ext cx="128264" cy="215364"/>
            </a:xfrm>
            <a:prstGeom prst="rect">
              <a:avLst/>
            </a:prstGeom>
            <a:noFill/>
          </p:spPr>
          <p:txBody>
            <a:bodyPr wrap="none" lIns="0" tIns="0" rIns="0" bIns="0" rtlCol="0">
              <a:spAutoFit/>
            </a:bodyPr>
            <a:lstStyle/>
            <a:p>
              <a:r>
                <a:rPr lang="en-US" sz="1400" spc="-70" dirty="0">
                  <a:solidFill>
                    <a:schemeClr val="tx2"/>
                  </a:solidFill>
                  <a:latin typeface="Segoe UI Light" panose="020B0502040204020203" pitchFamily="34" charset="0"/>
                </a:rPr>
                <a:t>t2</a:t>
              </a:r>
            </a:p>
          </p:txBody>
        </p:sp>
        <p:sp>
          <p:nvSpPr>
            <p:cNvPr id="123" name="TextBox 122"/>
            <p:cNvSpPr txBox="1"/>
            <p:nvPr/>
          </p:nvSpPr>
          <p:spPr>
            <a:xfrm>
              <a:off x="4534754" y="4290086"/>
              <a:ext cx="128264" cy="215364"/>
            </a:xfrm>
            <a:prstGeom prst="rect">
              <a:avLst/>
            </a:prstGeom>
            <a:noFill/>
          </p:spPr>
          <p:txBody>
            <a:bodyPr wrap="none" lIns="0" tIns="0" rIns="0" bIns="0" rtlCol="0">
              <a:spAutoFit/>
            </a:bodyPr>
            <a:lstStyle/>
            <a:p>
              <a:r>
                <a:rPr lang="en-US" sz="1400" spc="-70" dirty="0">
                  <a:solidFill>
                    <a:schemeClr val="tx2"/>
                  </a:solidFill>
                  <a:latin typeface="Segoe UI Light" panose="020B0502040204020203" pitchFamily="34" charset="0"/>
                </a:rPr>
                <a:t>t5</a:t>
              </a:r>
            </a:p>
          </p:txBody>
        </p:sp>
        <p:sp>
          <p:nvSpPr>
            <p:cNvPr id="124" name="TextBox 123"/>
            <p:cNvSpPr txBox="1"/>
            <p:nvPr/>
          </p:nvSpPr>
          <p:spPr>
            <a:xfrm>
              <a:off x="5275613" y="4290086"/>
              <a:ext cx="128264" cy="215364"/>
            </a:xfrm>
            <a:prstGeom prst="rect">
              <a:avLst/>
            </a:prstGeom>
            <a:noFill/>
          </p:spPr>
          <p:txBody>
            <a:bodyPr wrap="none" lIns="0" tIns="0" rIns="0" bIns="0" rtlCol="0">
              <a:spAutoFit/>
            </a:bodyPr>
            <a:lstStyle/>
            <a:p>
              <a:r>
                <a:rPr lang="en-US" sz="1400" spc="-70" dirty="0">
                  <a:solidFill>
                    <a:schemeClr val="tx2"/>
                  </a:solidFill>
                  <a:latin typeface="Segoe UI Light" panose="020B0502040204020203" pitchFamily="34" charset="0"/>
                </a:rPr>
                <a:t>t6</a:t>
              </a:r>
            </a:p>
          </p:txBody>
        </p:sp>
        <p:sp>
          <p:nvSpPr>
            <p:cNvPr id="125" name="TextBox 124"/>
            <p:cNvSpPr txBox="1"/>
            <p:nvPr/>
          </p:nvSpPr>
          <p:spPr>
            <a:xfrm>
              <a:off x="2647034" y="4290086"/>
              <a:ext cx="128264" cy="215364"/>
            </a:xfrm>
            <a:prstGeom prst="rect">
              <a:avLst/>
            </a:prstGeom>
            <a:noFill/>
          </p:spPr>
          <p:txBody>
            <a:bodyPr wrap="none" lIns="0" tIns="0" rIns="0" bIns="0" rtlCol="0">
              <a:spAutoFit/>
            </a:bodyPr>
            <a:lstStyle/>
            <a:p>
              <a:r>
                <a:rPr lang="en-US" sz="1400" spc="-70" dirty="0">
                  <a:solidFill>
                    <a:schemeClr val="tx2"/>
                  </a:solidFill>
                  <a:latin typeface="Segoe UI Light" panose="020B0502040204020203" pitchFamily="34" charset="0"/>
                </a:rPr>
                <a:t>t3</a:t>
              </a:r>
            </a:p>
          </p:txBody>
        </p:sp>
        <p:sp>
          <p:nvSpPr>
            <p:cNvPr id="126" name="TextBox 125"/>
            <p:cNvSpPr txBox="1"/>
            <p:nvPr/>
          </p:nvSpPr>
          <p:spPr>
            <a:xfrm>
              <a:off x="3590893" y="4290086"/>
              <a:ext cx="129523" cy="215444"/>
            </a:xfrm>
            <a:prstGeom prst="rect">
              <a:avLst/>
            </a:prstGeom>
            <a:noFill/>
          </p:spPr>
          <p:txBody>
            <a:bodyPr wrap="none" lIns="0" tIns="0" rIns="0" bIns="0" rtlCol="0">
              <a:spAutoFit/>
            </a:bodyPr>
            <a:lstStyle/>
            <a:p>
              <a:r>
                <a:rPr lang="en-US" sz="1400" spc="-70" dirty="0">
                  <a:solidFill>
                    <a:schemeClr val="tx2"/>
                  </a:solidFill>
                  <a:latin typeface="Segoe UI Light" panose="020B0502040204020203" pitchFamily="34" charset="0"/>
                </a:rPr>
                <a:t>t4</a:t>
              </a:r>
            </a:p>
          </p:txBody>
        </p:sp>
        <p:sp>
          <p:nvSpPr>
            <p:cNvPr id="127" name="TextBox 126"/>
            <p:cNvSpPr txBox="1"/>
            <p:nvPr/>
          </p:nvSpPr>
          <p:spPr>
            <a:xfrm>
              <a:off x="5759787" y="3956216"/>
              <a:ext cx="383784" cy="246158"/>
            </a:xfrm>
            <a:prstGeom prst="rect">
              <a:avLst/>
            </a:prstGeom>
            <a:noFill/>
          </p:spPr>
          <p:txBody>
            <a:bodyPr wrap="none" lIns="0" tIns="0" rIns="0" bIns="0" rtlCol="0">
              <a:spAutoFit/>
            </a:bodyPr>
            <a:lstStyle/>
            <a:p>
              <a:r>
                <a:rPr lang="en-US" sz="1600" spc="-70" dirty="0">
                  <a:solidFill>
                    <a:schemeClr val="tx2"/>
                  </a:solidFill>
                  <a:latin typeface="Segoe UI Light" panose="020B0502040204020203" pitchFamily="34" charset="0"/>
                </a:rPr>
                <a:t>Time</a:t>
              </a:r>
            </a:p>
          </p:txBody>
        </p:sp>
        <p:cxnSp>
          <p:nvCxnSpPr>
            <p:cNvPr id="128" name="Straight Connector 127"/>
            <p:cNvCxnSpPr/>
            <p:nvPr/>
          </p:nvCxnSpPr>
          <p:spPr>
            <a:xfrm rot="5400000">
              <a:off x="310064" y="3556751"/>
              <a:ext cx="985893" cy="0"/>
            </a:xfrm>
            <a:prstGeom prst="line">
              <a:avLst/>
            </a:prstGeom>
            <a:ln>
              <a:solidFill>
                <a:schemeClr val="tx2">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rot="5400000">
              <a:off x="2223818" y="3594836"/>
              <a:ext cx="985893" cy="0"/>
            </a:xfrm>
            <a:prstGeom prst="line">
              <a:avLst/>
            </a:prstGeom>
            <a:ln>
              <a:solidFill>
                <a:schemeClr val="tx2">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rot="5400000">
              <a:off x="4099490" y="3604356"/>
              <a:ext cx="985893" cy="0"/>
            </a:xfrm>
            <a:prstGeom prst="line">
              <a:avLst/>
            </a:prstGeom>
            <a:ln>
              <a:solidFill>
                <a:schemeClr val="tx2">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1388344" y="3131180"/>
              <a:ext cx="658983" cy="215388"/>
            </a:xfrm>
            <a:prstGeom prst="rect">
              <a:avLst/>
            </a:prstGeom>
            <a:noFill/>
          </p:spPr>
          <p:txBody>
            <a:bodyPr wrap="none" lIns="0" tIns="0" rIns="0" bIns="0" rtlCol="0">
              <a:spAutoFit/>
            </a:bodyPr>
            <a:lstStyle/>
            <a:p>
              <a:r>
                <a:rPr lang="en-US" sz="1400" spc="-70" dirty="0">
                  <a:solidFill>
                    <a:schemeClr val="tx2"/>
                  </a:solidFill>
                  <a:latin typeface="Segoe UI Light" panose="020B0502040204020203" pitchFamily="34" charset="0"/>
                </a:rPr>
                <a:t>Window 1</a:t>
              </a:r>
            </a:p>
          </p:txBody>
        </p:sp>
        <p:sp>
          <p:nvSpPr>
            <p:cNvPr id="132" name="TextBox 131"/>
            <p:cNvSpPr txBox="1"/>
            <p:nvPr/>
          </p:nvSpPr>
          <p:spPr>
            <a:xfrm>
              <a:off x="3262023" y="3131181"/>
              <a:ext cx="684301" cy="215364"/>
            </a:xfrm>
            <a:prstGeom prst="rect">
              <a:avLst/>
            </a:prstGeom>
            <a:noFill/>
          </p:spPr>
          <p:txBody>
            <a:bodyPr wrap="none" lIns="0" tIns="0" rIns="0" bIns="0" rtlCol="0">
              <a:spAutoFit/>
            </a:bodyPr>
            <a:lstStyle/>
            <a:p>
              <a:r>
                <a:rPr lang="en-US" sz="1400" spc="-70" dirty="0">
                  <a:solidFill>
                    <a:schemeClr val="tx2"/>
                  </a:solidFill>
                  <a:latin typeface="Segoe UI Light" panose="020B0502040204020203" pitchFamily="34" charset="0"/>
                </a:rPr>
                <a:t>Window 2</a:t>
              </a:r>
            </a:p>
          </p:txBody>
        </p:sp>
        <p:sp>
          <p:nvSpPr>
            <p:cNvPr id="133" name="TextBox 132"/>
            <p:cNvSpPr txBox="1"/>
            <p:nvPr/>
          </p:nvSpPr>
          <p:spPr>
            <a:xfrm>
              <a:off x="5195432" y="3131181"/>
              <a:ext cx="684301" cy="215364"/>
            </a:xfrm>
            <a:prstGeom prst="rect">
              <a:avLst/>
            </a:prstGeom>
            <a:noFill/>
          </p:spPr>
          <p:txBody>
            <a:bodyPr wrap="none" lIns="0" tIns="0" rIns="0" bIns="0" rtlCol="0">
              <a:spAutoFit/>
            </a:bodyPr>
            <a:lstStyle/>
            <a:p>
              <a:r>
                <a:rPr lang="en-US" sz="1400" spc="-70" dirty="0">
                  <a:solidFill>
                    <a:schemeClr val="tx2"/>
                  </a:solidFill>
                  <a:latin typeface="Segoe UI Light" panose="020B0502040204020203" pitchFamily="34" charset="0"/>
                </a:rPr>
                <a:t>Window 3</a:t>
              </a:r>
            </a:p>
          </p:txBody>
        </p:sp>
        <p:cxnSp>
          <p:nvCxnSpPr>
            <p:cNvPr id="134" name="Straight Connector 133"/>
            <p:cNvCxnSpPr/>
            <p:nvPr/>
          </p:nvCxnSpPr>
          <p:spPr>
            <a:xfrm flipH="1">
              <a:off x="2125211" y="3236872"/>
              <a:ext cx="564159" cy="3975"/>
            </a:xfrm>
            <a:prstGeom prst="line">
              <a:avLst/>
            </a:prstGeom>
            <a:ln>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flipV="1">
              <a:off x="4039614" y="3237703"/>
              <a:ext cx="534950" cy="2311"/>
            </a:xfrm>
            <a:prstGeom prst="line">
              <a:avLst/>
            </a:prstGeom>
            <a:ln>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H="1">
              <a:off x="5981284" y="3236872"/>
              <a:ext cx="564159" cy="3975"/>
            </a:xfrm>
            <a:prstGeom prst="line">
              <a:avLst/>
            </a:prstGeom>
            <a:ln>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2753607" y="3232943"/>
              <a:ext cx="469618" cy="11835"/>
            </a:xfrm>
            <a:prstGeom prst="line">
              <a:avLst/>
            </a:prstGeom>
            <a:ln>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4629279" y="3236872"/>
              <a:ext cx="564159" cy="3975"/>
            </a:xfrm>
            <a:prstGeom prst="line">
              <a:avLst/>
            </a:prstGeom>
            <a:ln>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rot="5400000">
              <a:off x="2214297" y="4613600"/>
              <a:ext cx="985893" cy="0"/>
            </a:xfrm>
            <a:prstGeom prst="line">
              <a:avLst/>
            </a:prstGeom>
            <a:ln>
              <a:solidFill>
                <a:schemeClr val="tx2">
                  <a:lumMod val="60000"/>
                  <a:lumOff val="4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rot="5400000">
              <a:off x="4089968" y="4604079"/>
              <a:ext cx="985893" cy="0"/>
            </a:xfrm>
            <a:prstGeom prst="line">
              <a:avLst/>
            </a:prstGeom>
            <a:ln>
              <a:solidFill>
                <a:schemeClr val="tx2">
                  <a:lumMod val="60000"/>
                  <a:lumOff val="4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85622" y="4717567"/>
              <a:ext cx="1316545" cy="430775"/>
            </a:xfrm>
            <a:prstGeom prst="rect">
              <a:avLst/>
            </a:prstGeom>
            <a:noFill/>
          </p:spPr>
          <p:txBody>
            <a:bodyPr wrap="square" lIns="0" tIns="0" rIns="0" bIns="0" rtlCol="0">
              <a:spAutoFit/>
            </a:bodyPr>
            <a:lstStyle/>
            <a:p>
              <a:pPr algn="ctr"/>
              <a:r>
                <a:rPr lang="en-US" sz="1400" spc="-70" dirty="0">
                  <a:solidFill>
                    <a:schemeClr val="tx2"/>
                  </a:solidFill>
                  <a:latin typeface="Segoe UI Light" panose="020B0502040204020203" pitchFamily="34" charset="0"/>
                </a:rPr>
                <a:t>Aggregate</a:t>
              </a:r>
            </a:p>
            <a:p>
              <a:pPr algn="ctr"/>
              <a:r>
                <a:rPr lang="en-US" sz="1400" spc="-70" dirty="0">
                  <a:solidFill>
                    <a:schemeClr val="tx2"/>
                  </a:solidFill>
                  <a:latin typeface="Segoe UI Light" panose="020B0502040204020203" pitchFamily="34" charset="0"/>
                </a:rPr>
                <a:t> Function (Sum)</a:t>
              </a:r>
            </a:p>
          </p:txBody>
        </p:sp>
        <p:sp>
          <p:nvSpPr>
            <p:cNvPr id="142" name="Rectangle 141"/>
            <p:cNvSpPr/>
            <p:nvPr/>
          </p:nvSpPr>
          <p:spPr bwMode="auto">
            <a:xfrm>
              <a:off x="2521582" y="5277135"/>
              <a:ext cx="390367" cy="284111"/>
            </a:xfrm>
            <a:prstGeom prst="rect">
              <a:avLst/>
            </a:prstGeom>
            <a:solidFill>
              <a:schemeClr val="tx1">
                <a:lumMod val="75000"/>
                <a:lumOff val="2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200" dirty="0">
                  <a:solidFill>
                    <a:schemeClr val="bg1"/>
                  </a:solidFill>
                  <a:latin typeface="Segoe UI Light" panose="020B0502040204020203" pitchFamily="34" charset="0"/>
                </a:rPr>
                <a:t>18</a:t>
              </a:r>
            </a:p>
          </p:txBody>
        </p:sp>
        <p:sp>
          <p:nvSpPr>
            <p:cNvPr id="143" name="Rectangle 142"/>
            <p:cNvSpPr/>
            <p:nvPr/>
          </p:nvSpPr>
          <p:spPr bwMode="auto">
            <a:xfrm>
              <a:off x="4380432" y="5277135"/>
              <a:ext cx="388261" cy="284111"/>
            </a:xfrm>
            <a:prstGeom prst="rect">
              <a:avLst/>
            </a:prstGeom>
            <a:solidFill>
              <a:schemeClr val="tx1">
                <a:lumMod val="75000"/>
                <a:lumOff val="2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200" dirty="0">
                  <a:solidFill>
                    <a:schemeClr val="bg1"/>
                  </a:solidFill>
                  <a:latin typeface="Segoe UI Light" panose="020B0502040204020203" pitchFamily="34" charset="0"/>
                </a:rPr>
                <a:t>14</a:t>
              </a:r>
            </a:p>
          </p:txBody>
        </p:sp>
        <p:cxnSp>
          <p:nvCxnSpPr>
            <p:cNvPr id="144" name="Straight Connector 143"/>
            <p:cNvCxnSpPr/>
            <p:nvPr/>
          </p:nvCxnSpPr>
          <p:spPr>
            <a:xfrm flipV="1">
              <a:off x="849374" y="3232943"/>
              <a:ext cx="469618" cy="11835"/>
            </a:xfrm>
            <a:prstGeom prst="line">
              <a:avLst/>
            </a:prstGeom>
            <a:ln>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318842" y="5319666"/>
              <a:ext cx="949185" cy="215364"/>
            </a:xfrm>
            <a:prstGeom prst="rect">
              <a:avLst/>
            </a:prstGeom>
            <a:noFill/>
          </p:spPr>
          <p:txBody>
            <a:bodyPr wrap="none" lIns="0" tIns="0" rIns="0" bIns="0" rtlCol="0">
              <a:spAutoFit/>
            </a:bodyPr>
            <a:lstStyle/>
            <a:p>
              <a:pPr algn="ctr"/>
              <a:r>
                <a:rPr lang="en-US" sz="1400" spc="-70" dirty="0">
                  <a:solidFill>
                    <a:schemeClr val="tx2"/>
                  </a:solidFill>
                  <a:latin typeface="Segoe UI Light" panose="020B0502040204020203" pitchFamily="34" charset="0"/>
                </a:rPr>
                <a:t>Output Events</a:t>
              </a:r>
            </a:p>
          </p:txBody>
        </p:sp>
        <p:sp>
          <p:nvSpPr>
            <p:cNvPr id="146" name="Oval 145"/>
            <p:cNvSpPr/>
            <p:nvPr/>
          </p:nvSpPr>
          <p:spPr bwMode="auto">
            <a:xfrm>
              <a:off x="743896" y="4049697"/>
              <a:ext cx="118232" cy="112689"/>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endParaRPr lang="en-US" sz="1999" dirty="0">
                <a:solidFill>
                  <a:schemeClr val="tx2"/>
                </a:solidFill>
                <a:latin typeface="Segoe UI Light" panose="020B0502040204020203" pitchFamily="34" charset="0"/>
              </a:endParaRPr>
            </a:p>
          </p:txBody>
        </p:sp>
        <p:sp>
          <p:nvSpPr>
            <p:cNvPr id="147" name="Oval 146"/>
            <p:cNvSpPr/>
            <p:nvPr/>
          </p:nvSpPr>
          <p:spPr bwMode="auto">
            <a:xfrm>
              <a:off x="2654993" y="4049697"/>
              <a:ext cx="118232" cy="112689"/>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endParaRPr lang="en-US" sz="1999" dirty="0">
                <a:solidFill>
                  <a:schemeClr val="tx2"/>
                </a:solidFill>
                <a:latin typeface="Segoe UI Light" panose="020B0502040204020203" pitchFamily="34" charset="0"/>
              </a:endParaRPr>
            </a:p>
          </p:txBody>
        </p:sp>
        <p:sp>
          <p:nvSpPr>
            <p:cNvPr id="148" name="Oval 147"/>
            <p:cNvSpPr/>
            <p:nvPr/>
          </p:nvSpPr>
          <p:spPr bwMode="auto">
            <a:xfrm>
              <a:off x="1700449" y="4049697"/>
              <a:ext cx="118232" cy="112689"/>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endParaRPr lang="en-US" sz="1999" dirty="0">
                <a:solidFill>
                  <a:schemeClr val="tx2"/>
                </a:solidFill>
                <a:latin typeface="Segoe UI Light" panose="020B0502040204020203" pitchFamily="34" charset="0"/>
              </a:endParaRPr>
            </a:p>
          </p:txBody>
        </p:sp>
        <p:sp>
          <p:nvSpPr>
            <p:cNvPr id="149" name="Oval 148"/>
            <p:cNvSpPr/>
            <p:nvPr/>
          </p:nvSpPr>
          <p:spPr bwMode="auto">
            <a:xfrm>
              <a:off x="5315698" y="4049697"/>
              <a:ext cx="118232" cy="112689"/>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endParaRPr lang="en-US" sz="1999" dirty="0">
                <a:solidFill>
                  <a:schemeClr val="tx2"/>
                </a:solidFill>
                <a:latin typeface="Segoe UI Light" panose="020B0502040204020203" pitchFamily="34" charset="0"/>
              </a:endParaRPr>
            </a:p>
          </p:txBody>
        </p:sp>
        <p:sp>
          <p:nvSpPr>
            <p:cNvPr id="150" name="Oval 149"/>
            <p:cNvSpPr/>
            <p:nvPr/>
          </p:nvSpPr>
          <p:spPr bwMode="auto">
            <a:xfrm>
              <a:off x="4534753" y="4049697"/>
              <a:ext cx="118232" cy="112689"/>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endParaRPr lang="en-US" sz="1999" dirty="0">
                <a:solidFill>
                  <a:schemeClr val="tx2"/>
                </a:solidFill>
                <a:latin typeface="Segoe UI Light" panose="020B0502040204020203" pitchFamily="34" charset="0"/>
              </a:endParaRPr>
            </a:p>
          </p:txBody>
        </p:sp>
        <p:sp>
          <p:nvSpPr>
            <p:cNvPr id="151" name="Oval 150"/>
            <p:cNvSpPr/>
            <p:nvPr/>
          </p:nvSpPr>
          <p:spPr bwMode="auto">
            <a:xfrm>
              <a:off x="3578200" y="4049697"/>
              <a:ext cx="118232" cy="112689"/>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endParaRPr lang="en-US" sz="1999" dirty="0">
                <a:solidFill>
                  <a:schemeClr val="tx2"/>
                </a:solidFill>
                <a:latin typeface="Segoe UI Light" panose="020B0502040204020203" pitchFamily="34" charset="0"/>
              </a:endParaRPr>
            </a:p>
          </p:txBody>
        </p:sp>
      </p:grpSp>
      <p:pic>
        <p:nvPicPr>
          <p:cNvPr id="45" name="Picture 44"/>
          <p:cNvPicPr>
            <a:picLocks noChangeAspect="1"/>
          </p:cNvPicPr>
          <p:nvPr/>
        </p:nvPicPr>
        <p:blipFill>
          <a:blip r:embed="rId3"/>
          <a:stretch>
            <a:fillRect/>
          </a:stretch>
        </p:blipFill>
        <p:spPr>
          <a:xfrm>
            <a:off x="4180731" y="5408733"/>
            <a:ext cx="4184653" cy="722351"/>
          </a:xfrm>
          <a:prstGeom prst="rect">
            <a:avLst/>
          </a:prstGeom>
        </p:spPr>
      </p:pic>
    </p:spTree>
    <p:extLst>
      <p:ext uri="{BB962C8B-B14F-4D97-AF65-F5344CB8AC3E}">
        <p14:creationId xmlns:p14="http://schemas.microsoft.com/office/powerpoint/2010/main" val="24815901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 tipi di </a:t>
            </a:r>
            <a:r>
              <a:rPr lang="en-US" dirty="0" err="1" smtClean="0"/>
              <a:t>finestre</a:t>
            </a:r>
            <a:r>
              <a:rPr lang="en-US" dirty="0" smtClean="0"/>
              <a:t> </a:t>
            </a:r>
            <a:r>
              <a:rPr lang="en-US" dirty="0" err="1" smtClean="0"/>
              <a:t>temporali</a:t>
            </a:r>
            <a:endParaRPr lang="nl-BE" dirty="0"/>
          </a:p>
        </p:txBody>
      </p:sp>
      <p:sp>
        <p:nvSpPr>
          <p:cNvPr id="3" name="Content Placeholder 2"/>
          <p:cNvSpPr>
            <a:spLocks noGrp="1"/>
          </p:cNvSpPr>
          <p:nvPr>
            <p:ph sz="quarter" idx="10"/>
          </p:nvPr>
        </p:nvSpPr>
        <p:spPr/>
        <p:txBody>
          <a:bodyPr/>
          <a:lstStyle/>
          <a:p>
            <a:r>
              <a:rPr lang="en-US" sz="2400" dirty="0" err="1" smtClean="0"/>
              <a:t>Ogni</a:t>
            </a:r>
            <a:r>
              <a:rPr lang="en-US" sz="2400" dirty="0" smtClean="0"/>
              <a:t> windowing function </a:t>
            </a:r>
            <a:r>
              <a:rPr lang="en-US" sz="2400" dirty="0" err="1" smtClean="0"/>
              <a:t>identifica</a:t>
            </a:r>
            <a:r>
              <a:rPr lang="en-US" sz="2400" dirty="0" smtClean="0"/>
              <a:t> </a:t>
            </a:r>
            <a:r>
              <a:rPr lang="en-US" sz="2400" dirty="0" err="1" smtClean="0"/>
              <a:t>gli</a:t>
            </a:r>
            <a:r>
              <a:rPr lang="en-US" sz="2400" dirty="0" smtClean="0"/>
              <a:t> </a:t>
            </a:r>
            <a:r>
              <a:rPr lang="en-US" sz="2400" dirty="0" err="1" smtClean="0"/>
              <a:t>eventi</a:t>
            </a:r>
            <a:r>
              <a:rPr lang="en-US" sz="2400" dirty="0" smtClean="0"/>
              <a:t> con la fine </a:t>
            </a:r>
            <a:r>
              <a:rPr lang="en-US" sz="2400" dirty="0" err="1" smtClean="0"/>
              <a:t>della</a:t>
            </a:r>
            <a:r>
              <a:rPr lang="en-US" sz="2400" dirty="0" smtClean="0"/>
              <a:t> </a:t>
            </a:r>
            <a:r>
              <a:rPr lang="en-US" sz="2400" dirty="0" err="1" smtClean="0"/>
              <a:t>finestra</a:t>
            </a:r>
            <a:endParaRPr lang="en-US" sz="2400" dirty="0"/>
          </a:p>
          <a:p>
            <a:pPr lvl="1"/>
            <a:r>
              <a:rPr lang="en-US" sz="2000" dirty="0" smtClean="0"/>
              <a:t>Il </a:t>
            </a:r>
            <a:r>
              <a:rPr lang="en-US" sz="2000" dirty="0" err="1" smtClean="0"/>
              <a:t>risultato</a:t>
            </a:r>
            <a:r>
              <a:rPr lang="en-US" sz="2000" dirty="0" smtClean="0"/>
              <a:t> </a:t>
            </a:r>
            <a:r>
              <a:rPr lang="en-US" sz="2000" dirty="0" err="1" smtClean="0"/>
              <a:t>della</a:t>
            </a:r>
            <a:r>
              <a:rPr lang="en-US" sz="2000" dirty="0" smtClean="0"/>
              <a:t> </a:t>
            </a:r>
            <a:r>
              <a:rPr lang="en-US" sz="2000" dirty="0" err="1" smtClean="0"/>
              <a:t>finestra</a:t>
            </a:r>
            <a:r>
              <a:rPr lang="en-US" sz="2000" dirty="0" smtClean="0"/>
              <a:t> </a:t>
            </a:r>
            <a:r>
              <a:rPr lang="en-US" sz="2000" dirty="0" err="1" smtClean="0"/>
              <a:t>sarà</a:t>
            </a:r>
            <a:r>
              <a:rPr lang="en-US" sz="2000" dirty="0" smtClean="0"/>
              <a:t> un </a:t>
            </a:r>
            <a:r>
              <a:rPr lang="en-US" sz="2000" dirty="0" err="1" smtClean="0"/>
              <a:t>singolo</a:t>
            </a:r>
            <a:r>
              <a:rPr lang="en-US" sz="2000" dirty="0" smtClean="0"/>
              <a:t> </a:t>
            </a:r>
            <a:r>
              <a:rPr lang="en-US" sz="2000" dirty="0" err="1" smtClean="0"/>
              <a:t>evento</a:t>
            </a:r>
            <a:r>
              <a:rPr lang="en-US" sz="2000" dirty="0" smtClean="0"/>
              <a:t> </a:t>
            </a:r>
            <a:r>
              <a:rPr lang="en-US" sz="2000" dirty="0" err="1" smtClean="0"/>
              <a:t>basato</a:t>
            </a:r>
            <a:r>
              <a:rPr lang="en-US" sz="2000" dirty="0" smtClean="0"/>
              <a:t> </a:t>
            </a:r>
            <a:r>
              <a:rPr lang="en-US" sz="2000" dirty="0" err="1" smtClean="0"/>
              <a:t>sulla</a:t>
            </a:r>
            <a:r>
              <a:rPr lang="en-US" sz="2000" dirty="0" smtClean="0"/>
              <a:t> </a:t>
            </a:r>
            <a:r>
              <a:rPr lang="en-US" sz="2000" dirty="0" err="1" smtClean="0"/>
              <a:t>funzione</a:t>
            </a:r>
            <a:r>
              <a:rPr lang="en-US" sz="2000" dirty="0" smtClean="0"/>
              <a:t> di </a:t>
            </a:r>
            <a:r>
              <a:rPr lang="en-US" sz="2000" dirty="0" err="1" smtClean="0"/>
              <a:t>aggregazione</a:t>
            </a:r>
            <a:r>
              <a:rPr lang="en-US" sz="2000" dirty="0" smtClean="0"/>
              <a:t> </a:t>
            </a:r>
            <a:r>
              <a:rPr lang="en-US" sz="2000" dirty="0" err="1" smtClean="0"/>
              <a:t>usata</a:t>
            </a:r>
            <a:endParaRPr lang="en-US" sz="2000" dirty="0" smtClean="0"/>
          </a:p>
          <a:p>
            <a:pPr lvl="1"/>
            <a:r>
              <a:rPr lang="en-US" sz="2000" dirty="0" err="1" smtClean="0"/>
              <a:t>L’evento</a:t>
            </a:r>
            <a:r>
              <a:rPr lang="en-US" sz="2000" dirty="0" smtClean="0"/>
              <a:t> </a:t>
            </a:r>
            <a:r>
              <a:rPr lang="en-US" sz="2000" dirty="0" err="1" smtClean="0"/>
              <a:t>sarà</a:t>
            </a:r>
            <a:r>
              <a:rPr lang="en-US" sz="2000" dirty="0" smtClean="0"/>
              <a:t> </a:t>
            </a:r>
            <a:r>
              <a:rPr lang="en-US" sz="2000" dirty="0" err="1" smtClean="0"/>
              <a:t>marcato</a:t>
            </a:r>
            <a:r>
              <a:rPr lang="en-US" sz="2000" dirty="0" smtClean="0"/>
              <a:t> con </a:t>
            </a:r>
            <a:r>
              <a:rPr lang="en-US" sz="2000" dirty="0" err="1" smtClean="0"/>
              <a:t>il</a:t>
            </a:r>
            <a:r>
              <a:rPr lang="en-US" sz="2000" dirty="0" smtClean="0"/>
              <a:t> timestamp </a:t>
            </a:r>
            <a:r>
              <a:rPr lang="en-US" sz="2000" dirty="0" err="1" smtClean="0"/>
              <a:t>della</a:t>
            </a:r>
            <a:r>
              <a:rPr lang="en-US" sz="2000" dirty="0" smtClean="0"/>
              <a:t> </a:t>
            </a:r>
            <a:r>
              <a:rPr lang="en-US" sz="2000" dirty="0" err="1" smtClean="0"/>
              <a:t>finestra</a:t>
            </a:r>
            <a:endParaRPr lang="en-US" sz="2000" dirty="0"/>
          </a:p>
          <a:p>
            <a:r>
              <a:rPr lang="en-US" sz="2400" dirty="0" err="1" smtClean="0"/>
              <a:t>Tutte</a:t>
            </a:r>
            <a:r>
              <a:rPr lang="en-US" sz="2400" dirty="0" smtClean="0"/>
              <a:t> le </a:t>
            </a:r>
            <a:r>
              <a:rPr lang="en-US" sz="2400" dirty="0" err="1" smtClean="0"/>
              <a:t>finestre</a:t>
            </a:r>
            <a:r>
              <a:rPr lang="en-US" sz="2400" dirty="0" smtClean="0"/>
              <a:t> </a:t>
            </a:r>
            <a:r>
              <a:rPr lang="en-US" sz="2400" dirty="0" err="1" smtClean="0"/>
              <a:t>hanno</a:t>
            </a:r>
            <a:r>
              <a:rPr lang="en-US" sz="2400" dirty="0" smtClean="0"/>
              <a:t> </a:t>
            </a:r>
            <a:r>
              <a:rPr lang="en-US" sz="2400" dirty="0" err="1" smtClean="0"/>
              <a:t>una</a:t>
            </a:r>
            <a:r>
              <a:rPr lang="en-US" sz="2400" dirty="0" smtClean="0"/>
              <a:t> </a:t>
            </a:r>
            <a:r>
              <a:rPr lang="en-US" sz="2400" dirty="0" err="1" smtClean="0"/>
              <a:t>dimensione</a:t>
            </a:r>
            <a:r>
              <a:rPr lang="en-US" sz="2400" dirty="0" smtClean="0"/>
              <a:t> </a:t>
            </a:r>
            <a:r>
              <a:rPr lang="en-US" sz="2400" dirty="0" err="1" smtClean="0"/>
              <a:t>fissa</a:t>
            </a:r>
            <a:endParaRPr lang="en-US" sz="2400" dirty="0"/>
          </a:p>
          <a:p>
            <a:endParaRPr lang="en-US" sz="2800" dirty="0"/>
          </a:p>
        </p:txBody>
      </p:sp>
      <p:sp>
        <p:nvSpPr>
          <p:cNvPr id="4" name="Slide Number Placeholder 3"/>
          <p:cNvSpPr>
            <a:spLocks noGrp="1"/>
          </p:cNvSpPr>
          <p:nvPr>
            <p:ph type="sldNum" sz="quarter" idx="4294967295"/>
          </p:nvPr>
        </p:nvSpPr>
        <p:spPr>
          <a:xfrm>
            <a:off x="11634788" y="6261100"/>
            <a:ext cx="554037" cy="133350"/>
          </a:xfrm>
          <a:prstGeom prst="rect">
            <a:avLst/>
          </a:prstGeom>
        </p:spPr>
        <p:txBody>
          <a:bodyPr/>
          <a:lstStyle/>
          <a:p>
            <a:fld id="{3E37A588-B1BA-6340-A881-9162022463EC}" type="slidenum">
              <a:rPr lang="en-US" smtClean="0"/>
              <a:pPr/>
              <a:t>42</a:t>
            </a:fld>
            <a:endParaRPr lang="en-US" dirty="0"/>
          </a:p>
        </p:txBody>
      </p:sp>
      <p:pic>
        <p:nvPicPr>
          <p:cNvPr id="13314" name="Picture 2" descr="Stream Analytics tumbling window 5 mi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780" y="3691655"/>
            <a:ext cx="3532855" cy="2018775"/>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Stream Analytics hopping window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0819" y="3691655"/>
            <a:ext cx="3532855" cy="20187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34943" y="5844816"/>
            <a:ext cx="3435684" cy="677108"/>
          </a:xfrm>
          <a:prstGeom prst="rect">
            <a:avLst/>
          </a:prstGeom>
        </p:spPr>
        <p:txBody>
          <a:bodyPr wrap="none">
            <a:spAutoFit/>
          </a:bodyPr>
          <a:lstStyle/>
          <a:p>
            <a:pPr algn="ctr"/>
            <a:r>
              <a:rPr lang="en-US" sz="2000" dirty="0">
                <a:solidFill>
                  <a:srgbClr val="0070C0"/>
                </a:solidFill>
              </a:rPr>
              <a:t>Tumbling </a:t>
            </a:r>
            <a:r>
              <a:rPr lang="en-US" sz="2000" dirty="0" smtClean="0">
                <a:solidFill>
                  <a:srgbClr val="0070C0"/>
                </a:solidFill>
              </a:rPr>
              <a:t>window (a </a:t>
            </a:r>
            <a:r>
              <a:rPr lang="en-US" sz="2000" dirty="0" err="1" smtClean="0">
                <a:solidFill>
                  <a:srgbClr val="0070C0"/>
                </a:solidFill>
              </a:rPr>
              <a:t>cascata</a:t>
            </a:r>
            <a:r>
              <a:rPr lang="en-US" sz="2000" dirty="0" smtClean="0">
                <a:solidFill>
                  <a:srgbClr val="0070C0"/>
                </a:solidFill>
              </a:rPr>
              <a:t>)</a:t>
            </a:r>
            <a:endParaRPr lang="en-US" sz="2000" dirty="0">
              <a:solidFill>
                <a:srgbClr val="0070C0"/>
              </a:solidFill>
            </a:endParaRPr>
          </a:p>
          <a:p>
            <a:pPr algn="ctr"/>
            <a:r>
              <a:rPr lang="en-US" i="1" dirty="0">
                <a:solidFill>
                  <a:srgbClr val="0070C0"/>
                </a:solidFill>
              </a:rPr>
              <a:t>Aggregate per time interval</a:t>
            </a:r>
            <a:endParaRPr lang="nl-BE" i="1" dirty="0">
              <a:solidFill>
                <a:srgbClr val="0070C0"/>
              </a:solidFill>
            </a:endParaRPr>
          </a:p>
        </p:txBody>
      </p:sp>
      <p:sp>
        <p:nvSpPr>
          <p:cNvPr id="9" name="Rectangle 8"/>
          <p:cNvSpPr/>
          <p:nvPr/>
        </p:nvSpPr>
        <p:spPr>
          <a:xfrm>
            <a:off x="4348768" y="5844816"/>
            <a:ext cx="3224601" cy="677108"/>
          </a:xfrm>
          <a:prstGeom prst="rect">
            <a:avLst/>
          </a:prstGeom>
        </p:spPr>
        <p:txBody>
          <a:bodyPr wrap="none">
            <a:spAutoFit/>
          </a:bodyPr>
          <a:lstStyle/>
          <a:p>
            <a:pPr algn="ctr"/>
            <a:r>
              <a:rPr lang="en-US" sz="2000" dirty="0" smtClean="0">
                <a:solidFill>
                  <a:srgbClr val="0070C0"/>
                </a:solidFill>
              </a:rPr>
              <a:t>Hopping window (a </a:t>
            </a:r>
            <a:r>
              <a:rPr lang="en-US" sz="2000" dirty="0" err="1" smtClean="0">
                <a:solidFill>
                  <a:srgbClr val="0070C0"/>
                </a:solidFill>
              </a:rPr>
              <a:t>salti</a:t>
            </a:r>
            <a:r>
              <a:rPr lang="en-US" sz="2000" dirty="0" smtClean="0">
                <a:solidFill>
                  <a:srgbClr val="0070C0"/>
                </a:solidFill>
              </a:rPr>
              <a:t>)</a:t>
            </a:r>
            <a:endParaRPr lang="en-US" sz="2000" dirty="0">
              <a:solidFill>
                <a:srgbClr val="0070C0"/>
              </a:solidFill>
            </a:endParaRPr>
          </a:p>
          <a:p>
            <a:pPr algn="ctr"/>
            <a:r>
              <a:rPr lang="en-US" i="1" dirty="0">
                <a:solidFill>
                  <a:srgbClr val="0070C0"/>
                </a:solidFill>
              </a:rPr>
              <a:t>Schedule overlapping windows</a:t>
            </a:r>
            <a:endParaRPr lang="nl-BE" i="1" dirty="0">
              <a:solidFill>
                <a:srgbClr val="0070C0"/>
              </a:solidFill>
            </a:endParaRPr>
          </a:p>
        </p:txBody>
      </p:sp>
      <p:sp>
        <p:nvSpPr>
          <p:cNvPr id="10" name="Rectangle 9"/>
          <p:cNvSpPr/>
          <p:nvPr/>
        </p:nvSpPr>
        <p:spPr>
          <a:xfrm>
            <a:off x="8133968" y="5842415"/>
            <a:ext cx="3690049" cy="677108"/>
          </a:xfrm>
          <a:prstGeom prst="rect">
            <a:avLst/>
          </a:prstGeom>
        </p:spPr>
        <p:txBody>
          <a:bodyPr wrap="none">
            <a:spAutoFit/>
          </a:bodyPr>
          <a:lstStyle/>
          <a:p>
            <a:pPr algn="ctr"/>
            <a:r>
              <a:rPr lang="en-US" sz="2000" dirty="0">
                <a:solidFill>
                  <a:srgbClr val="0070C0"/>
                </a:solidFill>
              </a:rPr>
              <a:t>Sliding </a:t>
            </a:r>
            <a:r>
              <a:rPr lang="en-US" sz="2000" dirty="0" smtClean="0">
                <a:solidFill>
                  <a:srgbClr val="0070C0"/>
                </a:solidFill>
              </a:rPr>
              <a:t>window (a </a:t>
            </a:r>
            <a:r>
              <a:rPr lang="en-US" sz="2000" dirty="0" err="1" smtClean="0">
                <a:solidFill>
                  <a:srgbClr val="0070C0"/>
                </a:solidFill>
              </a:rPr>
              <a:t>scorrimento</a:t>
            </a:r>
            <a:r>
              <a:rPr lang="en-US" sz="2000" dirty="0" smtClean="0">
                <a:solidFill>
                  <a:srgbClr val="0070C0"/>
                </a:solidFill>
              </a:rPr>
              <a:t>)</a:t>
            </a:r>
            <a:endParaRPr lang="en-US" sz="2000" dirty="0">
              <a:solidFill>
                <a:srgbClr val="0070C0"/>
              </a:solidFill>
            </a:endParaRPr>
          </a:p>
          <a:p>
            <a:pPr algn="ctr"/>
            <a:r>
              <a:rPr lang="en-US" i="1" dirty="0">
                <a:solidFill>
                  <a:srgbClr val="0070C0"/>
                </a:solidFill>
              </a:rPr>
              <a:t>Windows constant re-evaluated</a:t>
            </a:r>
            <a:endParaRPr lang="nl-BE" i="1" dirty="0">
              <a:solidFill>
                <a:srgbClr val="0070C0"/>
              </a:solidFill>
            </a:endParaRPr>
          </a:p>
        </p:txBody>
      </p:sp>
      <p:pic>
        <p:nvPicPr>
          <p:cNvPr id="19" name="Picture 4" descr="Stream Analytics hopping window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0212" y="3691655"/>
            <a:ext cx="3532855" cy="2017549"/>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8573087" y="4331706"/>
            <a:ext cx="2757814" cy="137749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21" name="Rectangle 20"/>
          <p:cNvSpPr/>
          <p:nvPr/>
        </p:nvSpPr>
        <p:spPr>
          <a:xfrm>
            <a:off x="8782897" y="3921215"/>
            <a:ext cx="761802" cy="260507"/>
          </a:xfrm>
          <a:prstGeom prst="rect">
            <a:avLst/>
          </a:prstGeom>
          <a:solidFill>
            <a:schemeClr val="accent1">
              <a:alpha val="6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pic>
        <p:nvPicPr>
          <p:cNvPr id="26" name="Picture 25"/>
          <p:cNvPicPr>
            <a:picLocks noChangeAspect="1"/>
          </p:cNvPicPr>
          <p:nvPr/>
        </p:nvPicPr>
        <p:blipFill>
          <a:blip r:embed="rId4"/>
          <a:stretch>
            <a:fillRect/>
          </a:stretch>
        </p:blipFill>
        <p:spPr>
          <a:xfrm>
            <a:off x="-6912549" y="2118370"/>
            <a:ext cx="6362959" cy="2389844"/>
          </a:xfrm>
          <a:prstGeom prst="rect">
            <a:avLst/>
          </a:prstGeom>
        </p:spPr>
      </p:pic>
      <p:grpSp>
        <p:nvGrpSpPr>
          <p:cNvPr id="27" name="Group 26"/>
          <p:cNvGrpSpPr/>
          <p:nvPr/>
        </p:nvGrpSpPr>
        <p:grpSpPr>
          <a:xfrm>
            <a:off x="-7009412" y="5154858"/>
            <a:ext cx="6459822" cy="2497441"/>
            <a:chOff x="87362" y="3124646"/>
            <a:chExt cx="6591071" cy="2548183"/>
          </a:xfrm>
        </p:grpSpPr>
        <p:sp>
          <p:nvSpPr>
            <p:cNvPr id="28" name="Rectangle 27"/>
            <p:cNvSpPr/>
            <p:nvPr/>
          </p:nvSpPr>
          <p:spPr bwMode="auto">
            <a:xfrm>
              <a:off x="958126" y="3776325"/>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100" dirty="0">
                  <a:solidFill>
                    <a:srgbClr val="FFFFFF"/>
                  </a:solidFill>
                  <a:latin typeface="Segoe UI Light" panose="020B0502040204020203" pitchFamily="34" charset="0"/>
                </a:rPr>
                <a:t>1</a:t>
              </a:r>
            </a:p>
          </p:txBody>
        </p:sp>
        <p:sp>
          <p:nvSpPr>
            <p:cNvPr id="29" name="Rectangle 28"/>
            <p:cNvSpPr/>
            <p:nvPr/>
          </p:nvSpPr>
          <p:spPr bwMode="auto">
            <a:xfrm>
              <a:off x="1286696" y="3776325"/>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100" dirty="0">
                  <a:solidFill>
                    <a:srgbClr val="FFFFFF"/>
                  </a:solidFill>
                  <a:latin typeface="Segoe UI Light" panose="020B0502040204020203" pitchFamily="34" charset="0"/>
                </a:rPr>
                <a:t>5</a:t>
              </a:r>
            </a:p>
          </p:txBody>
        </p:sp>
        <p:sp>
          <p:nvSpPr>
            <p:cNvPr id="30" name="Rectangle 29"/>
            <p:cNvSpPr/>
            <p:nvPr/>
          </p:nvSpPr>
          <p:spPr bwMode="auto">
            <a:xfrm>
              <a:off x="1865841" y="3776325"/>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100" dirty="0">
                  <a:solidFill>
                    <a:srgbClr val="FFFFFF"/>
                  </a:solidFill>
                  <a:latin typeface="Segoe UI Light" panose="020B0502040204020203" pitchFamily="34" charset="0"/>
                </a:rPr>
                <a:t>4</a:t>
              </a:r>
            </a:p>
          </p:txBody>
        </p:sp>
        <p:sp>
          <p:nvSpPr>
            <p:cNvPr id="31" name="Rectangle 30"/>
            <p:cNvSpPr/>
            <p:nvPr/>
          </p:nvSpPr>
          <p:spPr bwMode="auto">
            <a:xfrm>
              <a:off x="2483318" y="3776325"/>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100" dirty="0">
                  <a:solidFill>
                    <a:srgbClr val="FFFFFF"/>
                  </a:solidFill>
                  <a:latin typeface="Segoe UI Light" panose="020B0502040204020203" pitchFamily="34" charset="0"/>
                </a:rPr>
                <a:t>2</a:t>
              </a:r>
            </a:p>
          </p:txBody>
        </p:sp>
        <p:sp>
          <p:nvSpPr>
            <p:cNvPr id="32" name="Rectangle 31"/>
            <p:cNvSpPr/>
            <p:nvPr/>
          </p:nvSpPr>
          <p:spPr bwMode="auto">
            <a:xfrm>
              <a:off x="2183095" y="3776325"/>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100" dirty="0">
                  <a:solidFill>
                    <a:srgbClr val="FFFFFF"/>
                  </a:solidFill>
                  <a:latin typeface="Segoe UI Light" panose="020B0502040204020203" pitchFamily="34" charset="0"/>
                </a:rPr>
                <a:t>6</a:t>
              </a:r>
            </a:p>
          </p:txBody>
        </p:sp>
        <p:sp>
          <p:nvSpPr>
            <p:cNvPr id="33" name="Rectangle 32"/>
            <p:cNvSpPr/>
            <p:nvPr/>
          </p:nvSpPr>
          <p:spPr bwMode="auto">
            <a:xfrm>
              <a:off x="3889674" y="3776325"/>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100" dirty="0">
                  <a:solidFill>
                    <a:srgbClr val="FFFFFF"/>
                  </a:solidFill>
                  <a:latin typeface="Segoe UI Light" panose="020B0502040204020203" pitchFamily="34" charset="0"/>
                </a:rPr>
                <a:t>8</a:t>
              </a:r>
            </a:p>
          </p:txBody>
        </p:sp>
        <p:sp>
          <p:nvSpPr>
            <p:cNvPr id="34" name="Rectangle 33"/>
            <p:cNvSpPr/>
            <p:nvPr/>
          </p:nvSpPr>
          <p:spPr bwMode="auto">
            <a:xfrm>
              <a:off x="4202674" y="3776325"/>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100" dirty="0">
                  <a:solidFill>
                    <a:srgbClr val="FFFFFF"/>
                  </a:solidFill>
                  <a:latin typeface="Segoe UI Light" panose="020B0502040204020203" pitchFamily="34" charset="0"/>
                </a:rPr>
                <a:t>6</a:t>
              </a:r>
            </a:p>
          </p:txBody>
        </p:sp>
        <p:sp>
          <p:nvSpPr>
            <p:cNvPr id="35" name="Rectangle 34"/>
            <p:cNvSpPr/>
            <p:nvPr/>
          </p:nvSpPr>
          <p:spPr bwMode="auto">
            <a:xfrm>
              <a:off x="4941550" y="3784588"/>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100" dirty="0">
                  <a:solidFill>
                    <a:srgbClr val="FFFFFF"/>
                  </a:solidFill>
                  <a:latin typeface="Segoe UI Light" panose="020B0502040204020203" pitchFamily="34" charset="0"/>
                </a:rPr>
                <a:t>4</a:t>
              </a:r>
            </a:p>
          </p:txBody>
        </p:sp>
        <p:cxnSp>
          <p:nvCxnSpPr>
            <p:cNvPr id="36" name="Straight Arrow Connector 35"/>
            <p:cNvCxnSpPr>
              <a:stCxn id="62" idx="6"/>
            </p:cNvCxnSpPr>
            <p:nvPr/>
          </p:nvCxnSpPr>
          <p:spPr>
            <a:xfrm>
              <a:off x="879643" y="4188060"/>
              <a:ext cx="4937058" cy="0"/>
            </a:xfrm>
            <a:prstGeom prst="straightConnector1">
              <a:avLst/>
            </a:prstGeom>
            <a:ln>
              <a:solidFill>
                <a:schemeClr val="tx2">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46461" y="4375843"/>
              <a:ext cx="101079" cy="219821"/>
            </a:xfrm>
            <a:prstGeom prst="rect">
              <a:avLst/>
            </a:prstGeom>
            <a:noFill/>
          </p:spPr>
          <p:txBody>
            <a:bodyPr wrap="none" lIns="0" tIns="0" rIns="0" bIns="0" rtlCol="0">
              <a:spAutoFit/>
            </a:bodyPr>
            <a:lstStyle/>
            <a:p>
              <a:r>
                <a:rPr lang="en-US" sz="1400" spc="-70" dirty="0">
                  <a:solidFill>
                    <a:srgbClr val="00188F"/>
                  </a:solidFill>
                  <a:latin typeface="Segoe UI Light" panose="020B0502040204020203" pitchFamily="34" charset="0"/>
                </a:rPr>
                <a:t>t1</a:t>
              </a:r>
            </a:p>
          </p:txBody>
        </p:sp>
        <p:sp>
          <p:nvSpPr>
            <p:cNvPr id="38" name="TextBox 37"/>
            <p:cNvSpPr txBox="1"/>
            <p:nvPr/>
          </p:nvSpPr>
          <p:spPr>
            <a:xfrm>
              <a:off x="1727147" y="4375843"/>
              <a:ext cx="130870" cy="219740"/>
            </a:xfrm>
            <a:prstGeom prst="rect">
              <a:avLst/>
            </a:prstGeom>
            <a:noFill/>
          </p:spPr>
          <p:txBody>
            <a:bodyPr wrap="none" lIns="0" tIns="0" rIns="0" bIns="0" rtlCol="0">
              <a:spAutoFit/>
            </a:bodyPr>
            <a:lstStyle/>
            <a:p>
              <a:r>
                <a:rPr lang="en-US" sz="1400" spc="-70" dirty="0">
                  <a:solidFill>
                    <a:srgbClr val="00188F"/>
                  </a:solidFill>
                  <a:latin typeface="Segoe UI Light" panose="020B0502040204020203" pitchFamily="34" charset="0"/>
                </a:rPr>
                <a:t>t2</a:t>
              </a:r>
            </a:p>
          </p:txBody>
        </p:sp>
        <p:sp>
          <p:nvSpPr>
            <p:cNvPr id="39" name="TextBox 38"/>
            <p:cNvSpPr txBox="1"/>
            <p:nvPr/>
          </p:nvSpPr>
          <p:spPr>
            <a:xfrm>
              <a:off x="4626889" y="4375843"/>
              <a:ext cx="130870" cy="219740"/>
            </a:xfrm>
            <a:prstGeom prst="rect">
              <a:avLst/>
            </a:prstGeom>
            <a:noFill/>
          </p:spPr>
          <p:txBody>
            <a:bodyPr wrap="none" lIns="0" tIns="0" rIns="0" bIns="0" rtlCol="0">
              <a:spAutoFit/>
            </a:bodyPr>
            <a:lstStyle/>
            <a:p>
              <a:r>
                <a:rPr lang="en-US" sz="1400" spc="-70" dirty="0">
                  <a:solidFill>
                    <a:srgbClr val="00188F"/>
                  </a:solidFill>
                  <a:latin typeface="Segoe UI Light" panose="020B0502040204020203" pitchFamily="34" charset="0"/>
                </a:rPr>
                <a:t>t5</a:t>
              </a:r>
            </a:p>
          </p:txBody>
        </p:sp>
        <p:sp>
          <p:nvSpPr>
            <p:cNvPr id="40" name="TextBox 39"/>
            <p:cNvSpPr txBox="1"/>
            <p:nvPr/>
          </p:nvSpPr>
          <p:spPr>
            <a:xfrm>
              <a:off x="5382801" y="4375843"/>
              <a:ext cx="130870" cy="219740"/>
            </a:xfrm>
            <a:prstGeom prst="rect">
              <a:avLst/>
            </a:prstGeom>
            <a:noFill/>
          </p:spPr>
          <p:txBody>
            <a:bodyPr wrap="none" lIns="0" tIns="0" rIns="0" bIns="0" rtlCol="0">
              <a:spAutoFit/>
            </a:bodyPr>
            <a:lstStyle/>
            <a:p>
              <a:r>
                <a:rPr lang="en-US" sz="1400" spc="-70" dirty="0">
                  <a:solidFill>
                    <a:srgbClr val="00188F"/>
                  </a:solidFill>
                  <a:latin typeface="Segoe UI Light" panose="020B0502040204020203" pitchFamily="34" charset="0"/>
                </a:rPr>
                <a:t>t6</a:t>
              </a:r>
            </a:p>
          </p:txBody>
        </p:sp>
        <p:sp>
          <p:nvSpPr>
            <p:cNvPr id="41" name="TextBox 40"/>
            <p:cNvSpPr txBox="1"/>
            <p:nvPr/>
          </p:nvSpPr>
          <p:spPr>
            <a:xfrm>
              <a:off x="2700816" y="4375843"/>
              <a:ext cx="130870" cy="219740"/>
            </a:xfrm>
            <a:prstGeom prst="rect">
              <a:avLst/>
            </a:prstGeom>
            <a:noFill/>
          </p:spPr>
          <p:txBody>
            <a:bodyPr wrap="none" lIns="0" tIns="0" rIns="0" bIns="0" rtlCol="0">
              <a:spAutoFit/>
            </a:bodyPr>
            <a:lstStyle/>
            <a:p>
              <a:r>
                <a:rPr lang="en-US" sz="1400" spc="-70" dirty="0">
                  <a:solidFill>
                    <a:srgbClr val="00188F"/>
                  </a:solidFill>
                  <a:latin typeface="Segoe UI Light" panose="020B0502040204020203" pitchFamily="34" charset="0"/>
                </a:rPr>
                <a:t>t3</a:t>
              </a:r>
            </a:p>
          </p:txBody>
        </p:sp>
        <p:sp>
          <p:nvSpPr>
            <p:cNvPr id="42" name="TextBox 41"/>
            <p:cNvSpPr txBox="1"/>
            <p:nvPr/>
          </p:nvSpPr>
          <p:spPr>
            <a:xfrm>
              <a:off x="3663852" y="4375843"/>
              <a:ext cx="132155" cy="219821"/>
            </a:xfrm>
            <a:prstGeom prst="rect">
              <a:avLst/>
            </a:prstGeom>
            <a:noFill/>
          </p:spPr>
          <p:txBody>
            <a:bodyPr wrap="none" lIns="0" tIns="0" rIns="0" bIns="0" rtlCol="0">
              <a:spAutoFit/>
            </a:bodyPr>
            <a:lstStyle/>
            <a:p>
              <a:r>
                <a:rPr lang="en-US" sz="1400" spc="-70" dirty="0">
                  <a:solidFill>
                    <a:srgbClr val="00188F"/>
                  </a:solidFill>
                  <a:latin typeface="Segoe UI Light" panose="020B0502040204020203" pitchFamily="34" charset="0"/>
                </a:rPr>
                <a:t>t4</a:t>
              </a:r>
            </a:p>
          </p:txBody>
        </p:sp>
        <p:sp>
          <p:nvSpPr>
            <p:cNvPr id="43" name="TextBox 42"/>
            <p:cNvSpPr txBox="1"/>
            <p:nvPr/>
          </p:nvSpPr>
          <p:spPr>
            <a:xfrm>
              <a:off x="5876813" y="4035189"/>
              <a:ext cx="391582" cy="251159"/>
            </a:xfrm>
            <a:prstGeom prst="rect">
              <a:avLst/>
            </a:prstGeom>
            <a:noFill/>
          </p:spPr>
          <p:txBody>
            <a:bodyPr wrap="none" lIns="0" tIns="0" rIns="0" bIns="0" rtlCol="0">
              <a:spAutoFit/>
            </a:bodyPr>
            <a:lstStyle/>
            <a:p>
              <a:r>
                <a:rPr lang="en-US" sz="1600" spc="-70" dirty="0">
                  <a:solidFill>
                    <a:srgbClr val="00188F"/>
                  </a:solidFill>
                  <a:latin typeface="Segoe UI Light" panose="020B0502040204020203" pitchFamily="34" charset="0"/>
                </a:rPr>
                <a:t>Time</a:t>
              </a:r>
            </a:p>
          </p:txBody>
        </p:sp>
        <p:cxnSp>
          <p:nvCxnSpPr>
            <p:cNvPr id="44" name="Straight Connector 43"/>
            <p:cNvCxnSpPr/>
            <p:nvPr/>
          </p:nvCxnSpPr>
          <p:spPr>
            <a:xfrm rot="5400000">
              <a:off x="316364" y="3627608"/>
              <a:ext cx="1005924" cy="0"/>
            </a:xfrm>
            <a:prstGeom prst="line">
              <a:avLst/>
            </a:prstGeom>
            <a:ln>
              <a:solidFill>
                <a:schemeClr val="tx2">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2269002" y="3666467"/>
              <a:ext cx="1005924" cy="0"/>
            </a:xfrm>
            <a:prstGeom prst="line">
              <a:avLst/>
            </a:prstGeom>
            <a:ln>
              <a:solidFill>
                <a:schemeClr val="tx2">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4182782" y="3676181"/>
              <a:ext cx="1005924" cy="0"/>
            </a:xfrm>
            <a:prstGeom prst="line">
              <a:avLst/>
            </a:prstGeom>
            <a:ln>
              <a:solidFill>
                <a:schemeClr val="tx2">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416550" y="3193391"/>
              <a:ext cx="672548" cy="219821"/>
            </a:xfrm>
            <a:prstGeom prst="rect">
              <a:avLst/>
            </a:prstGeom>
            <a:noFill/>
          </p:spPr>
          <p:txBody>
            <a:bodyPr wrap="none" lIns="0" tIns="0" rIns="0" bIns="0" rtlCol="0">
              <a:spAutoFit/>
            </a:bodyPr>
            <a:lstStyle/>
            <a:p>
              <a:r>
                <a:rPr lang="en-US" sz="1400" spc="-70" dirty="0">
                  <a:solidFill>
                    <a:srgbClr val="00188F"/>
                  </a:solidFill>
                  <a:latin typeface="Segoe UI Light" panose="020B0502040204020203" pitchFamily="34" charset="0"/>
                </a:rPr>
                <a:t>Window 1</a:t>
              </a:r>
            </a:p>
          </p:txBody>
        </p:sp>
        <p:sp>
          <p:nvSpPr>
            <p:cNvPr id="48" name="TextBox 47"/>
            <p:cNvSpPr txBox="1"/>
            <p:nvPr/>
          </p:nvSpPr>
          <p:spPr>
            <a:xfrm>
              <a:off x="3328300" y="3193391"/>
              <a:ext cx="698204" cy="219740"/>
            </a:xfrm>
            <a:prstGeom prst="rect">
              <a:avLst/>
            </a:prstGeom>
            <a:noFill/>
          </p:spPr>
          <p:txBody>
            <a:bodyPr wrap="none" lIns="0" tIns="0" rIns="0" bIns="0" rtlCol="0">
              <a:spAutoFit/>
            </a:bodyPr>
            <a:lstStyle/>
            <a:p>
              <a:r>
                <a:rPr lang="en-US" sz="1400" spc="-70" dirty="0">
                  <a:solidFill>
                    <a:srgbClr val="00188F"/>
                  </a:solidFill>
                  <a:latin typeface="Segoe UI Light" panose="020B0502040204020203" pitchFamily="34" charset="0"/>
                </a:rPr>
                <a:t>Window 2</a:t>
              </a:r>
            </a:p>
          </p:txBody>
        </p:sp>
        <p:sp>
          <p:nvSpPr>
            <p:cNvPr id="49" name="TextBox 48"/>
            <p:cNvSpPr txBox="1"/>
            <p:nvPr/>
          </p:nvSpPr>
          <p:spPr>
            <a:xfrm>
              <a:off x="5300991" y="3193391"/>
              <a:ext cx="698204" cy="219740"/>
            </a:xfrm>
            <a:prstGeom prst="rect">
              <a:avLst/>
            </a:prstGeom>
            <a:noFill/>
          </p:spPr>
          <p:txBody>
            <a:bodyPr wrap="none" lIns="0" tIns="0" rIns="0" bIns="0" rtlCol="0">
              <a:spAutoFit/>
            </a:bodyPr>
            <a:lstStyle/>
            <a:p>
              <a:r>
                <a:rPr lang="en-US" sz="1400" spc="-70" dirty="0">
                  <a:solidFill>
                    <a:srgbClr val="00188F"/>
                  </a:solidFill>
                  <a:latin typeface="Segoe UI Light" panose="020B0502040204020203" pitchFamily="34" charset="0"/>
                </a:rPr>
                <a:t>Window 3</a:t>
              </a:r>
            </a:p>
          </p:txBody>
        </p:sp>
        <p:cxnSp>
          <p:nvCxnSpPr>
            <p:cNvPr id="50" name="Straight Connector 49"/>
            <p:cNvCxnSpPr/>
            <p:nvPr/>
          </p:nvCxnSpPr>
          <p:spPr>
            <a:xfrm flipH="1">
              <a:off x="2168390" y="3301230"/>
              <a:ext cx="575622" cy="4056"/>
            </a:xfrm>
            <a:prstGeom prst="line">
              <a:avLst/>
            </a:prstGeom>
            <a:ln>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4121689" y="3302078"/>
              <a:ext cx="545819" cy="2358"/>
            </a:xfrm>
            <a:prstGeom prst="line">
              <a:avLst/>
            </a:prstGeom>
            <a:ln>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6102811" y="3301230"/>
              <a:ext cx="575622" cy="4056"/>
            </a:xfrm>
            <a:prstGeom prst="line">
              <a:avLst/>
            </a:prstGeom>
            <a:ln>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2809554" y="3297221"/>
              <a:ext cx="479159" cy="12075"/>
            </a:xfrm>
            <a:prstGeom prst="line">
              <a:avLst/>
            </a:prstGeom>
            <a:ln>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723335" y="3301230"/>
              <a:ext cx="575622" cy="4056"/>
            </a:xfrm>
            <a:prstGeom prst="line">
              <a:avLst/>
            </a:prstGeom>
            <a:ln>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a:off x="2259287" y="4705931"/>
              <a:ext cx="1005924" cy="0"/>
            </a:xfrm>
            <a:prstGeom prst="line">
              <a:avLst/>
            </a:prstGeom>
            <a:ln>
              <a:solidFill>
                <a:schemeClr val="tx2">
                  <a:lumMod val="60000"/>
                  <a:lumOff val="4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4173067" y="4696216"/>
              <a:ext cx="1005924" cy="0"/>
            </a:xfrm>
            <a:prstGeom prst="line">
              <a:avLst/>
            </a:prstGeom>
            <a:ln>
              <a:solidFill>
                <a:schemeClr val="tx2">
                  <a:lumMod val="60000"/>
                  <a:lumOff val="4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87362" y="4812009"/>
              <a:ext cx="1343294" cy="439642"/>
            </a:xfrm>
            <a:prstGeom prst="rect">
              <a:avLst/>
            </a:prstGeom>
            <a:noFill/>
          </p:spPr>
          <p:txBody>
            <a:bodyPr wrap="square" lIns="0" tIns="0" rIns="0" bIns="0" rtlCol="0">
              <a:spAutoFit/>
            </a:bodyPr>
            <a:lstStyle/>
            <a:p>
              <a:pPr algn="ctr"/>
              <a:r>
                <a:rPr lang="en-US" sz="1400" spc="-70" dirty="0">
                  <a:solidFill>
                    <a:srgbClr val="00188F"/>
                  </a:solidFill>
                  <a:latin typeface="Segoe UI Light" panose="020B0502040204020203" pitchFamily="34" charset="0"/>
                </a:rPr>
                <a:t>Aggregate</a:t>
              </a:r>
            </a:p>
            <a:p>
              <a:pPr algn="ctr"/>
              <a:r>
                <a:rPr lang="en-US" sz="1400" spc="-70" dirty="0">
                  <a:solidFill>
                    <a:srgbClr val="00188F"/>
                  </a:solidFill>
                  <a:latin typeface="Segoe UI Light" panose="020B0502040204020203" pitchFamily="34" charset="0"/>
                </a:rPr>
                <a:t> Function (Sum)</a:t>
              </a:r>
            </a:p>
          </p:txBody>
        </p:sp>
        <p:sp>
          <p:nvSpPr>
            <p:cNvPr id="58" name="Rectangle 57"/>
            <p:cNvSpPr/>
            <p:nvPr/>
          </p:nvSpPr>
          <p:spPr bwMode="auto">
            <a:xfrm>
              <a:off x="2572814" y="5382946"/>
              <a:ext cx="398299" cy="289883"/>
            </a:xfrm>
            <a:prstGeom prst="rect">
              <a:avLst/>
            </a:prstGeom>
            <a:solidFill>
              <a:schemeClr val="tx1">
                <a:lumMod val="75000"/>
                <a:lumOff val="2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200" dirty="0">
                  <a:solidFill>
                    <a:srgbClr val="FFFFFF"/>
                  </a:solidFill>
                  <a:latin typeface="Segoe UI Light" panose="020B0502040204020203" pitchFamily="34" charset="0"/>
                </a:rPr>
                <a:t>18</a:t>
              </a:r>
            </a:p>
          </p:txBody>
        </p:sp>
        <p:sp>
          <p:nvSpPr>
            <p:cNvPr id="59" name="Rectangle 58"/>
            <p:cNvSpPr/>
            <p:nvPr/>
          </p:nvSpPr>
          <p:spPr bwMode="auto">
            <a:xfrm>
              <a:off x="4469433" y="5382946"/>
              <a:ext cx="396149" cy="289883"/>
            </a:xfrm>
            <a:prstGeom prst="rect">
              <a:avLst/>
            </a:prstGeom>
            <a:solidFill>
              <a:schemeClr val="tx1">
                <a:lumMod val="75000"/>
                <a:lumOff val="2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200" dirty="0">
                  <a:solidFill>
                    <a:srgbClr val="FFFFFF"/>
                  </a:solidFill>
                  <a:latin typeface="Segoe UI Light" panose="020B0502040204020203" pitchFamily="34" charset="0"/>
                </a:rPr>
                <a:t>14</a:t>
              </a:r>
            </a:p>
          </p:txBody>
        </p:sp>
        <p:cxnSp>
          <p:nvCxnSpPr>
            <p:cNvPr id="60" name="Straight Connector 59"/>
            <p:cNvCxnSpPr/>
            <p:nvPr/>
          </p:nvCxnSpPr>
          <p:spPr>
            <a:xfrm flipV="1">
              <a:off x="866631" y="3297221"/>
              <a:ext cx="479159" cy="12075"/>
            </a:xfrm>
            <a:prstGeom prst="line">
              <a:avLst/>
            </a:prstGeom>
            <a:ln>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25321" y="5426342"/>
              <a:ext cx="968470" cy="219740"/>
            </a:xfrm>
            <a:prstGeom prst="rect">
              <a:avLst/>
            </a:prstGeom>
            <a:noFill/>
          </p:spPr>
          <p:txBody>
            <a:bodyPr wrap="none" lIns="0" tIns="0" rIns="0" bIns="0" rtlCol="0">
              <a:spAutoFit/>
            </a:bodyPr>
            <a:lstStyle/>
            <a:p>
              <a:pPr algn="ctr"/>
              <a:r>
                <a:rPr lang="en-US" sz="1400" spc="-70" dirty="0">
                  <a:solidFill>
                    <a:srgbClr val="00188F"/>
                  </a:solidFill>
                  <a:latin typeface="Segoe UI Light" panose="020B0502040204020203" pitchFamily="34" charset="0"/>
                </a:rPr>
                <a:t>Output Events</a:t>
              </a:r>
            </a:p>
          </p:txBody>
        </p:sp>
        <p:sp>
          <p:nvSpPr>
            <p:cNvPr id="62" name="Oval 61"/>
            <p:cNvSpPr/>
            <p:nvPr/>
          </p:nvSpPr>
          <p:spPr bwMode="auto">
            <a:xfrm>
              <a:off x="759010" y="4130571"/>
              <a:ext cx="120634" cy="114978"/>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endParaRPr lang="en-US" sz="1999" dirty="0">
                <a:solidFill>
                  <a:srgbClr val="00188F"/>
                </a:solidFill>
                <a:latin typeface="Segoe UI Light" panose="020B0502040204020203" pitchFamily="34" charset="0"/>
              </a:endParaRPr>
            </a:p>
          </p:txBody>
        </p:sp>
        <p:sp>
          <p:nvSpPr>
            <p:cNvPr id="63" name="Oval 62"/>
            <p:cNvSpPr/>
            <p:nvPr/>
          </p:nvSpPr>
          <p:spPr bwMode="auto">
            <a:xfrm>
              <a:off x="2708936" y="4130571"/>
              <a:ext cx="120634" cy="114978"/>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endParaRPr lang="en-US" sz="1999" dirty="0">
                <a:solidFill>
                  <a:srgbClr val="00188F"/>
                </a:solidFill>
                <a:latin typeface="Segoe UI Light" panose="020B0502040204020203" pitchFamily="34" charset="0"/>
              </a:endParaRPr>
            </a:p>
          </p:txBody>
        </p:sp>
        <p:sp>
          <p:nvSpPr>
            <p:cNvPr id="64" name="Oval 63"/>
            <p:cNvSpPr/>
            <p:nvPr/>
          </p:nvSpPr>
          <p:spPr bwMode="auto">
            <a:xfrm>
              <a:off x="1734998" y="4130571"/>
              <a:ext cx="120634" cy="114978"/>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endParaRPr lang="en-US" sz="1999" dirty="0">
                <a:solidFill>
                  <a:srgbClr val="00188F"/>
                </a:solidFill>
                <a:latin typeface="Segoe UI Light" panose="020B0502040204020203" pitchFamily="34" charset="0"/>
              </a:endParaRPr>
            </a:p>
          </p:txBody>
        </p:sp>
        <p:sp>
          <p:nvSpPr>
            <p:cNvPr id="65" name="Oval 64"/>
            <p:cNvSpPr/>
            <p:nvPr/>
          </p:nvSpPr>
          <p:spPr bwMode="auto">
            <a:xfrm>
              <a:off x="5423701" y="4130571"/>
              <a:ext cx="120634" cy="114978"/>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endParaRPr lang="en-US" sz="1999" dirty="0">
                <a:solidFill>
                  <a:srgbClr val="00188F"/>
                </a:solidFill>
                <a:latin typeface="Segoe UI Light" panose="020B0502040204020203" pitchFamily="34" charset="0"/>
              </a:endParaRPr>
            </a:p>
          </p:txBody>
        </p:sp>
        <p:sp>
          <p:nvSpPr>
            <p:cNvPr id="66" name="Oval 65"/>
            <p:cNvSpPr/>
            <p:nvPr/>
          </p:nvSpPr>
          <p:spPr bwMode="auto">
            <a:xfrm>
              <a:off x="4626889" y="4130571"/>
              <a:ext cx="120634" cy="114978"/>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endParaRPr lang="en-US" sz="1999" dirty="0">
                <a:solidFill>
                  <a:srgbClr val="00188F"/>
                </a:solidFill>
                <a:latin typeface="Segoe UI Light" panose="020B0502040204020203" pitchFamily="34" charset="0"/>
              </a:endParaRPr>
            </a:p>
          </p:txBody>
        </p:sp>
        <p:sp>
          <p:nvSpPr>
            <p:cNvPr id="67" name="Oval 66"/>
            <p:cNvSpPr/>
            <p:nvPr/>
          </p:nvSpPr>
          <p:spPr bwMode="auto">
            <a:xfrm>
              <a:off x="3650901" y="4130571"/>
              <a:ext cx="120634" cy="114978"/>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endParaRPr lang="en-US" sz="1999" dirty="0">
                <a:solidFill>
                  <a:srgbClr val="00188F"/>
                </a:solidFill>
                <a:latin typeface="Segoe UI Light" panose="020B0502040204020203" pitchFamily="34" charset="0"/>
              </a:endParaRPr>
            </a:p>
          </p:txBody>
        </p:sp>
      </p:grpSp>
    </p:spTree>
    <p:extLst>
      <p:ext uri="{BB962C8B-B14F-4D97-AF65-F5344CB8AC3E}">
        <p14:creationId xmlns:p14="http://schemas.microsoft.com/office/powerpoint/2010/main" val="27992496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16667" decel="16667" fill="hold" grpId="0" nodeType="clickEffect">
                                  <p:stCondLst>
                                    <p:cond delay="0"/>
                                  </p:stCondLst>
                                  <p:childTnLst>
                                    <p:animMotion origin="layout" path="M 4.375E-6 4.07407E-6 L 0.12395 0.00092 " pathEditMode="relative" rAng="0" ptsTypes="AA">
                                      <p:cBhvr>
                                        <p:cTn id="17" dur="3000" fill="hold"/>
                                        <p:tgtEl>
                                          <p:spTgt spid="21"/>
                                        </p:tgtEl>
                                        <p:attrNameLst>
                                          <p:attrName>ppt_x</p:attrName>
                                          <p:attrName>ppt_y</p:attrName>
                                        </p:attrNameLst>
                                      </p:cBhvr>
                                      <p:rCtr x="6198"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1"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ounded Rectangle 44"/>
          <p:cNvSpPr/>
          <p:nvPr/>
        </p:nvSpPr>
        <p:spPr bwMode="auto">
          <a:xfrm>
            <a:off x="471306" y="3785458"/>
            <a:ext cx="1909155" cy="399889"/>
          </a:xfrm>
          <a:prstGeom prst="round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45701" bIns="91403" numCol="1" spcCol="0" rtlCol="0" fromWordArt="0" anchor="t" anchorCtr="0" forceAA="0" compatLnSpc="1">
            <a:prstTxWarp prst="textNoShape">
              <a:avLst/>
            </a:prstTxWarp>
            <a:noAutofit/>
          </a:bodyPr>
          <a:lstStyle/>
          <a:p>
            <a:pPr algn="ctr" defTabSz="913650"/>
            <a:endParaRPr lang="en-US" sz="2399" spc="-5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smtClean="0"/>
              <a:t>Tumbling Window</a:t>
            </a:r>
            <a:endParaRPr lang="en-US" dirty="0"/>
          </a:p>
        </p:txBody>
      </p:sp>
      <p:sp>
        <p:nvSpPr>
          <p:cNvPr id="3" name="Rectangle 2"/>
          <p:cNvSpPr/>
          <p:nvPr/>
        </p:nvSpPr>
        <p:spPr bwMode="auto">
          <a:xfrm>
            <a:off x="607344" y="2822845"/>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solidFill>
              </a:rPr>
              <a:t>1</a:t>
            </a:r>
          </a:p>
        </p:txBody>
      </p:sp>
      <p:sp>
        <p:nvSpPr>
          <p:cNvPr id="4" name="Rectangle 3"/>
          <p:cNvSpPr/>
          <p:nvPr/>
        </p:nvSpPr>
        <p:spPr bwMode="auto">
          <a:xfrm>
            <a:off x="929371" y="2822845"/>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solidFill>
              </a:rPr>
              <a:t>5</a:t>
            </a:r>
          </a:p>
        </p:txBody>
      </p:sp>
      <p:sp>
        <p:nvSpPr>
          <p:cNvPr id="5" name="Rectangle 4"/>
          <p:cNvSpPr/>
          <p:nvPr/>
        </p:nvSpPr>
        <p:spPr bwMode="auto">
          <a:xfrm>
            <a:off x="1563630" y="2822845"/>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solidFill>
              </a:rPr>
              <a:t>4</a:t>
            </a:r>
          </a:p>
        </p:txBody>
      </p:sp>
      <p:sp>
        <p:nvSpPr>
          <p:cNvPr id="6" name="Rectangle 5"/>
          <p:cNvSpPr/>
          <p:nvPr/>
        </p:nvSpPr>
        <p:spPr bwMode="auto">
          <a:xfrm>
            <a:off x="2073600" y="2822845"/>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solidFill>
              </a:rPr>
              <a:t>2</a:t>
            </a:r>
          </a:p>
        </p:txBody>
      </p:sp>
      <p:sp>
        <p:nvSpPr>
          <p:cNvPr id="7" name="Rectangle 6"/>
          <p:cNvSpPr/>
          <p:nvPr/>
        </p:nvSpPr>
        <p:spPr bwMode="auto">
          <a:xfrm>
            <a:off x="1807919" y="2822845"/>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solidFill>
              </a:rPr>
              <a:t>6</a:t>
            </a:r>
          </a:p>
        </p:txBody>
      </p:sp>
      <p:sp>
        <p:nvSpPr>
          <p:cNvPr id="8" name="Rectangle 7"/>
          <p:cNvSpPr/>
          <p:nvPr/>
        </p:nvSpPr>
        <p:spPr bwMode="auto">
          <a:xfrm>
            <a:off x="3528121" y="2822845"/>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solidFill>
              </a:rPr>
              <a:t>8</a:t>
            </a:r>
          </a:p>
        </p:txBody>
      </p:sp>
      <p:sp>
        <p:nvSpPr>
          <p:cNvPr id="9" name="Rectangle 8"/>
          <p:cNvSpPr/>
          <p:nvPr/>
        </p:nvSpPr>
        <p:spPr bwMode="auto">
          <a:xfrm>
            <a:off x="3787282" y="2822845"/>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solidFill>
              </a:rPr>
              <a:t>6</a:t>
            </a:r>
          </a:p>
        </p:txBody>
      </p:sp>
      <p:sp>
        <p:nvSpPr>
          <p:cNvPr id="10" name="Rectangle 9"/>
          <p:cNvSpPr/>
          <p:nvPr/>
        </p:nvSpPr>
        <p:spPr bwMode="auto">
          <a:xfrm>
            <a:off x="4511445" y="2821526"/>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solidFill>
              </a:rPr>
              <a:t>5</a:t>
            </a:r>
          </a:p>
        </p:txBody>
      </p:sp>
      <p:cxnSp>
        <p:nvCxnSpPr>
          <p:cNvPr id="17" name="Straight Arrow Connector 16"/>
          <p:cNvCxnSpPr>
            <a:stCxn id="11" idx="6"/>
          </p:cNvCxnSpPr>
          <p:nvPr/>
        </p:nvCxnSpPr>
        <p:spPr>
          <a:xfrm flipV="1">
            <a:off x="530423" y="3429919"/>
            <a:ext cx="5843228" cy="1381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33396" y="3122163"/>
            <a:ext cx="74360" cy="184618"/>
          </a:xfrm>
          <a:prstGeom prst="rect">
            <a:avLst/>
          </a:prstGeom>
          <a:noFill/>
        </p:spPr>
        <p:txBody>
          <a:bodyPr wrap="none" lIns="0" tIns="0" rIns="0" bIns="0" rtlCol="0">
            <a:spAutoFit/>
          </a:bodyPr>
          <a:lstStyle/>
          <a:p>
            <a:r>
              <a:rPr lang="en-US" sz="1200" spc="-70" dirty="0">
                <a:gradFill>
                  <a:gsLst>
                    <a:gs pos="2917">
                      <a:schemeClr val="tx1"/>
                    </a:gs>
                    <a:gs pos="30000">
                      <a:schemeClr val="tx1"/>
                    </a:gs>
                  </a:gsLst>
                  <a:lin ang="5400000" scaled="0"/>
                </a:gradFill>
              </a:rPr>
              <a:t>0</a:t>
            </a:r>
          </a:p>
        </p:txBody>
      </p:sp>
      <p:sp>
        <p:nvSpPr>
          <p:cNvPr id="19" name="TextBox 18"/>
          <p:cNvSpPr txBox="1"/>
          <p:nvPr/>
        </p:nvSpPr>
        <p:spPr>
          <a:xfrm>
            <a:off x="1342010" y="3122163"/>
            <a:ext cx="148720" cy="184618"/>
          </a:xfrm>
          <a:prstGeom prst="rect">
            <a:avLst/>
          </a:prstGeom>
          <a:noFill/>
        </p:spPr>
        <p:txBody>
          <a:bodyPr wrap="none" lIns="0" tIns="0" rIns="0" bIns="0" rtlCol="0">
            <a:spAutoFit/>
          </a:bodyPr>
          <a:lstStyle/>
          <a:p>
            <a:r>
              <a:rPr lang="en-US" sz="1200" spc="-70" dirty="0">
                <a:gradFill>
                  <a:gsLst>
                    <a:gs pos="2917">
                      <a:schemeClr val="tx1"/>
                    </a:gs>
                    <a:gs pos="30000">
                      <a:schemeClr val="tx1"/>
                    </a:gs>
                  </a:gsLst>
                  <a:lin ang="5400000" scaled="0"/>
                </a:gradFill>
              </a:rPr>
              <a:t>10</a:t>
            </a:r>
          </a:p>
        </p:txBody>
      </p:sp>
      <p:sp>
        <p:nvSpPr>
          <p:cNvPr id="20" name="TextBox 19"/>
          <p:cNvSpPr txBox="1"/>
          <p:nvPr/>
        </p:nvSpPr>
        <p:spPr>
          <a:xfrm>
            <a:off x="4184008" y="3122163"/>
            <a:ext cx="148720" cy="184618"/>
          </a:xfrm>
          <a:prstGeom prst="rect">
            <a:avLst/>
          </a:prstGeom>
          <a:noFill/>
        </p:spPr>
        <p:txBody>
          <a:bodyPr wrap="none" lIns="0" tIns="0" rIns="0" bIns="0" rtlCol="0">
            <a:spAutoFit/>
          </a:bodyPr>
          <a:lstStyle/>
          <a:p>
            <a:r>
              <a:rPr lang="en-US" sz="1200" spc="-70" dirty="0">
                <a:gradFill>
                  <a:gsLst>
                    <a:gs pos="2917">
                      <a:schemeClr val="tx1"/>
                    </a:gs>
                    <a:gs pos="30000">
                      <a:schemeClr val="tx1"/>
                    </a:gs>
                  </a:gsLst>
                  <a:lin ang="5400000" scaled="0"/>
                </a:gradFill>
              </a:rPr>
              <a:t>40</a:t>
            </a:r>
          </a:p>
        </p:txBody>
      </p:sp>
      <p:sp>
        <p:nvSpPr>
          <p:cNvPr id="22" name="TextBox 21"/>
          <p:cNvSpPr txBox="1"/>
          <p:nvPr/>
        </p:nvSpPr>
        <p:spPr>
          <a:xfrm>
            <a:off x="2296289" y="3122163"/>
            <a:ext cx="148720" cy="184618"/>
          </a:xfrm>
          <a:prstGeom prst="rect">
            <a:avLst/>
          </a:prstGeom>
          <a:noFill/>
        </p:spPr>
        <p:txBody>
          <a:bodyPr wrap="none" lIns="0" tIns="0" rIns="0" bIns="0" rtlCol="0">
            <a:spAutoFit/>
          </a:bodyPr>
          <a:lstStyle/>
          <a:p>
            <a:r>
              <a:rPr lang="en-US" sz="1200" spc="-70" dirty="0">
                <a:gradFill>
                  <a:gsLst>
                    <a:gs pos="2917">
                      <a:schemeClr val="tx1"/>
                    </a:gs>
                    <a:gs pos="30000">
                      <a:schemeClr val="tx1"/>
                    </a:gs>
                  </a:gsLst>
                  <a:lin ang="5400000" scaled="0"/>
                </a:gradFill>
              </a:rPr>
              <a:t>20</a:t>
            </a:r>
          </a:p>
        </p:txBody>
      </p:sp>
      <p:sp>
        <p:nvSpPr>
          <p:cNvPr id="23" name="TextBox 22"/>
          <p:cNvSpPr txBox="1"/>
          <p:nvPr/>
        </p:nvSpPr>
        <p:spPr>
          <a:xfrm>
            <a:off x="3240148" y="3122163"/>
            <a:ext cx="148720" cy="184618"/>
          </a:xfrm>
          <a:prstGeom prst="rect">
            <a:avLst/>
          </a:prstGeom>
          <a:noFill/>
        </p:spPr>
        <p:txBody>
          <a:bodyPr wrap="none" lIns="0" tIns="0" rIns="0" bIns="0" rtlCol="0">
            <a:spAutoFit/>
          </a:bodyPr>
          <a:lstStyle/>
          <a:p>
            <a:r>
              <a:rPr lang="en-US" sz="1200" spc="-70" dirty="0">
                <a:gradFill>
                  <a:gsLst>
                    <a:gs pos="2917">
                      <a:schemeClr val="tx1"/>
                    </a:gs>
                    <a:gs pos="30000">
                      <a:schemeClr val="tx1"/>
                    </a:gs>
                  </a:gsLst>
                  <a:lin ang="5400000" scaled="0"/>
                </a:gradFill>
              </a:rPr>
              <a:t>30</a:t>
            </a:r>
          </a:p>
        </p:txBody>
      </p:sp>
      <p:sp>
        <p:nvSpPr>
          <p:cNvPr id="24" name="TextBox 23"/>
          <p:cNvSpPr txBox="1"/>
          <p:nvPr/>
        </p:nvSpPr>
        <p:spPr>
          <a:xfrm>
            <a:off x="6314559" y="3188090"/>
            <a:ext cx="493277" cy="492315"/>
          </a:xfrm>
          <a:prstGeom prst="rect">
            <a:avLst/>
          </a:prstGeom>
          <a:noFill/>
        </p:spPr>
        <p:txBody>
          <a:bodyPr wrap="none" lIns="0" tIns="0" rIns="0" bIns="0" rtlCol="0">
            <a:spAutoFit/>
          </a:bodyPr>
          <a:lstStyle/>
          <a:p>
            <a:pPr algn="ctr"/>
            <a:r>
              <a:rPr lang="en-US" sz="1600" spc="-70" dirty="0">
                <a:solidFill>
                  <a:schemeClr val="tx2"/>
                </a:solidFill>
              </a:rPr>
              <a:t>Time</a:t>
            </a:r>
          </a:p>
          <a:p>
            <a:pPr algn="ctr"/>
            <a:r>
              <a:rPr lang="en-US" sz="1600" spc="-70" dirty="0">
                <a:solidFill>
                  <a:schemeClr val="tx2"/>
                </a:solidFill>
              </a:rPr>
              <a:t> (</a:t>
            </a:r>
            <a:r>
              <a:rPr lang="en-US" sz="1600" spc="-70" dirty="0" err="1">
                <a:solidFill>
                  <a:schemeClr val="tx2"/>
                </a:solidFill>
              </a:rPr>
              <a:t>secs</a:t>
            </a:r>
            <a:r>
              <a:rPr lang="en-US" sz="1600" spc="-70" dirty="0">
                <a:solidFill>
                  <a:schemeClr val="tx2"/>
                </a:solidFill>
              </a:rPr>
              <a:t>)</a:t>
            </a:r>
          </a:p>
        </p:txBody>
      </p:sp>
      <p:cxnSp>
        <p:nvCxnSpPr>
          <p:cNvPr id="25" name="Straight Connector 24"/>
          <p:cNvCxnSpPr/>
          <p:nvPr/>
        </p:nvCxnSpPr>
        <p:spPr>
          <a:xfrm>
            <a:off x="471307" y="3439304"/>
            <a:ext cx="0" cy="346154"/>
          </a:xfrm>
          <a:prstGeom prst="line">
            <a:avLst/>
          </a:prstGeom>
          <a:ln>
            <a:solidFill>
              <a:schemeClr val="tx2">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4257523" y="3429918"/>
            <a:ext cx="4616" cy="755429"/>
          </a:xfrm>
          <a:prstGeom prst="line">
            <a:avLst/>
          </a:prstGeom>
          <a:ln>
            <a:solidFill>
              <a:schemeClr val="tx2">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bwMode="auto">
          <a:xfrm>
            <a:off x="773956" y="3897757"/>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lumMod val="95000"/>
                  </a:schemeClr>
                </a:solidFill>
              </a:rPr>
              <a:t>1</a:t>
            </a:r>
          </a:p>
        </p:txBody>
      </p:sp>
      <p:sp>
        <p:nvSpPr>
          <p:cNvPr id="41" name="Rectangle 40"/>
          <p:cNvSpPr/>
          <p:nvPr/>
        </p:nvSpPr>
        <p:spPr bwMode="auto">
          <a:xfrm>
            <a:off x="1067419" y="3897757"/>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lumMod val="95000"/>
                  </a:schemeClr>
                </a:solidFill>
              </a:rPr>
              <a:t>5</a:t>
            </a:r>
          </a:p>
        </p:txBody>
      </p:sp>
      <p:sp>
        <p:nvSpPr>
          <p:cNvPr id="42" name="Rectangle 41"/>
          <p:cNvSpPr/>
          <p:nvPr/>
        </p:nvSpPr>
        <p:spPr bwMode="auto">
          <a:xfrm>
            <a:off x="1349396" y="3897757"/>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lumMod val="95000"/>
                  </a:schemeClr>
                </a:solidFill>
              </a:rPr>
              <a:t>4</a:t>
            </a:r>
          </a:p>
        </p:txBody>
      </p:sp>
      <p:sp>
        <p:nvSpPr>
          <p:cNvPr id="43" name="Rectangle 42"/>
          <p:cNvSpPr/>
          <p:nvPr/>
        </p:nvSpPr>
        <p:spPr bwMode="auto">
          <a:xfrm>
            <a:off x="1926015" y="3897757"/>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lumMod val="95000"/>
                  </a:schemeClr>
                </a:solidFill>
              </a:rPr>
              <a:t>2</a:t>
            </a:r>
          </a:p>
        </p:txBody>
      </p:sp>
      <p:sp>
        <p:nvSpPr>
          <p:cNvPr id="44" name="Rectangle 43"/>
          <p:cNvSpPr/>
          <p:nvPr/>
        </p:nvSpPr>
        <p:spPr bwMode="auto">
          <a:xfrm>
            <a:off x="1631770" y="3897757"/>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lumMod val="95000"/>
                  </a:schemeClr>
                </a:solidFill>
              </a:rPr>
              <a:t>6</a:t>
            </a:r>
          </a:p>
        </p:txBody>
      </p:sp>
      <p:sp>
        <p:nvSpPr>
          <p:cNvPr id="46" name="Rounded Rectangle 45"/>
          <p:cNvSpPr/>
          <p:nvPr/>
        </p:nvSpPr>
        <p:spPr bwMode="auto">
          <a:xfrm>
            <a:off x="2356623" y="4165797"/>
            <a:ext cx="1883944" cy="399889"/>
          </a:xfrm>
          <a:prstGeom prst="round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45701" bIns="91403" numCol="1" spcCol="0" rtlCol="0" fromWordArt="0" anchor="t" anchorCtr="0" forceAA="0" compatLnSpc="1">
            <a:prstTxWarp prst="textNoShape">
              <a:avLst/>
            </a:prstTxWarp>
            <a:noAutofit/>
          </a:bodyPr>
          <a:lstStyle/>
          <a:p>
            <a:pPr algn="ctr" defTabSz="913650"/>
            <a:endParaRPr lang="en-US" sz="2399" spc="-50" dirty="0">
              <a:gradFill>
                <a:gsLst>
                  <a:gs pos="0">
                    <a:srgbClr val="FFFFFF"/>
                  </a:gs>
                  <a:gs pos="100000">
                    <a:srgbClr val="FFFFFF"/>
                  </a:gs>
                </a:gsLst>
                <a:lin ang="5400000" scaled="0"/>
              </a:gradFill>
              <a:ea typeface="Segoe UI" pitchFamily="34" charset="0"/>
              <a:cs typeface="Segoe UI" pitchFamily="34" charset="0"/>
            </a:endParaRPr>
          </a:p>
        </p:txBody>
      </p:sp>
      <p:sp>
        <p:nvSpPr>
          <p:cNvPr id="52" name="Rectangle 51"/>
          <p:cNvSpPr/>
          <p:nvPr/>
        </p:nvSpPr>
        <p:spPr bwMode="auto">
          <a:xfrm>
            <a:off x="3029261" y="4278096"/>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lumMod val="95000"/>
                  </a:schemeClr>
                </a:solidFill>
              </a:rPr>
              <a:t>8</a:t>
            </a:r>
          </a:p>
        </p:txBody>
      </p:sp>
      <p:sp>
        <p:nvSpPr>
          <p:cNvPr id="53" name="Rectangle 52"/>
          <p:cNvSpPr/>
          <p:nvPr/>
        </p:nvSpPr>
        <p:spPr bwMode="auto">
          <a:xfrm>
            <a:off x="3336029" y="4278096"/>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lumMod val="95000"/>
                  </a:schemeClr>
                </a:solidFill>
              </a:rPr>
              <a:t>6</a:t>
            </a:r>
          </a:p>
        </p:txBody>
      </p:sp>
      <p:sp>
        <p:nvSpPr>
          <p:cNvPr id="54" name="TextBox 53"/>
          <p:cNvSpPr txBox="1"/>
          <p:nvPr/>
        </p:nvSpPr>
        <p:spPr>
          <a:xfrm>
            <a:off x="5069477" y="3122163"/>
            <a:ext cx="148720" cy="184618"/>
          </a:xfrm>
          <a:prstGeom prst="rect">
            <a:avLst/>
          </a:prstGeom>
          <a:noFill/>
        </p:spPr>
        <p:txBody>
          <a:bodyPr wrap="none" lIns="0" tIns="0" rIns="0" bIns="0" rtlCol="0">
            <a:spAutoFit/>
          </a:bodyPr>
          <a:lstStyle/>
          <a:p>
            <a:r>
              <a:rPr lang="en-US" sz="1200" spc="-70" dirty="0">
                <a:gradFill>
                  <a:gsLst>
                    <a:gs pos="2917">
                      <a:schemeClr val="tx1"/>
                    </a:gs>
                    <a:gs pos="30000">
                      <a:schemeClr val="tx1"/>
                    </a:gs>
                  </a:gsLst>
                  <a:lin ang="5400000" scaled="0"/>
                </a:gradFill>
              </a:rPr>
              <a:t>50</a:t>
            </a:r>
          </a:p>
        </p:txBody>
      </p:sp>
      <p:sp>
        <p:nvSpPr>
          <p:cNvPr id="55" name="TextBox 54"/>
          <p:cNvSpPr txBox="1"/>
          <p:nvPr/>
        </p:nvSpPr>
        <p:spPr>
          <a:xfrm>
            <a:off x="412191" y="1764342"/>
            <a:ext cx="5521891" cy="3691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45701" rIns="91403" bIns="45701" numCol="1" spcCol="0" rtlCol="0" fromWordArt="0" anchor="ctr" anchorCtr="0" forceAA="0" compatLnSpc="1">
            <a:prstTxWarp prst="textNoShape">
              <a:avLst/>
            </a:prstTxWarp>
            <a:noAutofit/>
          </a:bodyPr>
          <a:lstStyle>
            <a:defPPr>
              <a:defRPr lang="en-US"/>
            </a:defPPr>
            <a:lvl1pPr algn="ctr">
              <a:defRPr sz="2400" spc="-70">
                <a:gradFill>
                  <a:gsLst>
                    <a:gs pos="5417">
                      <a:schemeClr val="tx1"/>
                    </a:gs>
                    <a:gs pos="28000">
                      <a:schemeClr val="tx1"/>
                    </a:gs>
                  </a:gsLst>
                  <a:lin ang="5400000" scaled="0"/>
                </a:gra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600" dirty="0">
                <a:solidFill>
                  <a:schemeClr val="bg1">
                    <a:lumMod val="95000"/>
                  </a:schemeClr>
                </a:solidFill>
              </a:rPr>
              <a:t>A 20-second Tumbling Window</a:t>
            </a:r>
          </a:p>
        </p:txBody>
      </p:sp>
      <p:sp>
        <p:nvSpPr>
          <p:cNvPr id="61" name="TextBox 60"/>
          <p:cNvSpPr txBox="1"/>
          <p:nvPr/>
        </p:nvSpPr>
        <p:spPr>
          <a:xfrm>
            <a:off x="5973988" y="3122163"/>
            <a:ext cx="148720" cy="184618"/>
          </a:xfrm>
          <a:prstGeom prst="rect">
            <a:avLst/>
          </a:prstGeom>
          <a:noFill/>
        </p:spPr>
        <p:txBody>
          <a:bodyPr wrap="none" lIns="0" tIns="0" rIns="0" bIns="0" rtlCol="0">
            <a:spAutoFit/>
          </a:bodyPr>
          <a:lstStyle/>
          <a:p>
            <a:r>
              <a:rPr lang="en-US" sz="1200" spc="-70" dirty="0">
                <a:gradFill>
                  <a:gsLst>
                    <a:gs pos="2917">
                      <a:schemeClr val="tx1"/>
                    </a:gs>
                    <a:gs pos="30000">
                      <a:schemeClr val="tx1"/>
                    </a:gs>
                  </a:gsLst>
                  <a:lin ang="5400000" scaled="0"/>
                </a:gradFill>
              </a:rPr>
              <a:t>60</a:t>
            </a:r>
          </a:p>
        </p:txBody>
      </p:sp>
      <p:cxnSp>
        <p:nvCxnSpPr>
          <p:cNvPr id="64" name="Straight Connector 63"/>
          <p:cNvCxnSpPr/>
          <p:nvPr/>
        </p:nvCxnSpPr>
        <p:spPr>
          <a:xfrm flipH="1">
            <a:off x="6049302" y="3429918"/>
            <a:ext cx="1019" cy="1084617"/>
          </a:xfrm>
          <a:prstGeom prst="line">
            <a:avLst/>
          </a:prstGeom>
          <a:ln>
            <a:solidFill>
              <a:schemeClr val="tx2">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bwMode="auto">
          <a:xfrm>
            <a:off x="4767203" y="2821526"/>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solidFill>
              </a:rPr>
              <a:t>3</a:t>
            </a:r>
          </a:p>
        </p:txBody>
      </p:sp>
      <p:sp>
        <p:nvSpPr>
          <p:cNvPr id="66" name="Rectangle 65"/>
          <p:cNvSpPr/>
          <p:nvPr/>
        </p:nvSpPr>
        <p:spPr bwMode="auto">
          <a:xfrm>
            <a:off x="5227899" y="2821526"/>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solidFill>
              </a:rPr>
              <a:t>6</a:t>
            </a:r>
          </a:p>
        </p:txBody>
      </p:sp>
      <p:sp>
        <p:nvSpPr>
          <p:cNvPr id="67" name="Rectangle 66"/>
          <p:cNvSpPr/>
          <p:nvPr/>
        </p:nvSpPr>
        <p:spPr bwMode="auto">
          <a:xfrm>
            <a:off x="5490496" y="2821526"/>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solidFill>
              </a:rPr>
              <a:t>1</a:t>
            </a:r>
          </a:p>
        </p:txBody>
      </p:sp>
      <p:sp>
        <p:nvSpPr>
          <p:cNvPr id="71" name="Rounded Rectangle 70"/>
          <p:cNvSpPr/>
          <p:nvPr/>
        </p:nvSpPr>
        <p:spPr bwMode="auto">
          <a:xfrm>
            <a:off x="4248597" y="4552620"/>
            <a:ext cx="1827284" cy="399889"/>
          </a:xfrm>
          <a:prstGeom prst="round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45701" bIns="91403" numCol="1" spcCol="0" rtlCol="0" fromWordArt="0" anchor="t" anchorCtr="0" forceAA="0" compatLnSpc="1">
            <a:prstTxWarp prst="textNoShape">
              <a:avLst/>
            </a:prstTxWarp>
            <a:noAutofit/>
          </a:bodyPr>
          <a:lstStyle/>
          <a:p>
            <a:pPr algn="ctr" defTabSz="913650"/>
            <a:endParaRPr lang="en-US" sz="2399" spc="-50" dirty="0">
              <a:gradFill>
                <a:gsLst>
                  <a:gs pos="0">
                    <a:srgbClr val="FFFFFF"/>
                  </a:gs>
                  <a:gs pos="100000">
                    <a:srgbClr val="FFFFFF"/>
                  </a:gs>
                </a:gsLst>
                <a:lin ang="5400000" scaled="0"/>
              </a:gradFill>
              <a:ea typeface="Segoe UI" pitchFamily="34" charset="0"/>
              <a:cs typeface="Segoe UI" pitchFamily="34" charset="0"/>
            </a:endParaRPr>
          </a:p>
        </p:txBody>
      </p:sp>
      <p:sp>
        <p:nvSpPr>
          <p:cNvPr id="74" name="Rectangle 73"/>
          <p:cNvSpPr/>
          <p:nvPr/>
        </p:nvSpPr>
        <p:spPr bwMode="auto">
          <a:xfrm>
            <a:off x="4623410" y="4664918"/>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lumMod val="95000"/>
                  </a:schemeClr>
                </a:solidFill>
              </a:rPr>
              <a:t>5</a:t>
            </a:r>
          </a:p>
        </p:txBody>
      </p:sp>
      <p:sp>
        <p:nvSpPr>
          <p:cNvPr id="75" name="Rectangle 74"/>
          <p:cNvSpPr/>
          <p:nvPr/>
        </p:nvSpPr>
        <p:spPr bwMode="auto">
          <a:xfrm>
            <a:off x="4879168" y="4664918"/>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lumMod val="95000"/>
                  </a:schemeClr>
                </a:solidFill>
              </a:rPr>
              <a:t>3</a:t>
            </a:r>
          </a:p>
        </p:txBody>
      </p:sp>
      <p:sp>
        <p:nvSpPr>
          <p:cNvPr id="76" name="Rectangle 75"/>
          <p:cNvSpPr/>
          <p:nvPr/>
        </p:nvSpPr>
        <p:spPr bwMode="auto">
          <a:xfrm>
            <a:off x="5149440" y="4664918"/>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lumMod val="95000"/>
                  </a:schemeClr>
                </a:solidFill>
              </a:rPr>
              <a:t>6</a:t>
            </a:r>
          </a:p>
        </p:txBody>
      </p:sp>
      <p:sp>
        <p:nvSpPr>
          <p:cNvPr id="77" name="Rectangle 76"/>
          <p:cNvSpPr/>
          <p:nvPr/>
        </p:nvSpPr>
        <p:spPr bwMode="auto">
          <a:xfrm>
            <a:off x="5431080" y="4664918"/>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lumMod val="95000"/>
                  </a:schemeClr>
                </a:solidFill>
              </a:rPr>
              <a:t>1</a:t>
            </a:r>
          </a:p>
        </p:txBody>
      </p:sp>
      <p:sp>
        <p:nvSpPr>
          <p:cNvPr id="78" name="TextBox 77"/>
          <p:cNvSpPr txBox="1"/>
          <p:nvPr/>
        </p:nvSpPr>
        <p:spPr>
          <a:xfrm>
            <a:off x="6918944" y="1370499"/>
            <a:ext cx="4955917" cy="1131179"/>
          </a:xfrm>
          <a:prstGeom prst="rect">
            <a:avLst/>
          </a:prstGeom>
          <a:noFill/>
        </p:spPr>
        <p:txBody>
          <a:bodyPr wrap="square" lIns="0" tIns="0" rIns="0" bIns="0" rtlCol="0">
            <a:spAutoFit/>
          </a:bodyPr>
          <a:lstStyle/>
          <a:p>
            <a:pPr>
              <a:spcAft>
                <a:spcPts val="1200"/>
              </a:spcAft>
            </a:pPr>
            <a:r>
              <a:rPr lang="en-US" sz="1960" b="1" spc="-70" dirty="0">
                <a:solidFill>
                  <a:schemeClr val="tx2"/>
                </a:solidFill>
                <a:latin typeface="Segoe UI Light" panose="020B0502040204020203" pitchFamily="34" charset="0"/>
              </a:rPr>
              <a:t>Tumbling windows:</a:t>
            </a:r>
          </a:p>
          <a:p>
            <a:pPr marL="342731" indent="-342731">
              <a:spcAft>
                <a:spcPts val="600"/>
              </a:spcAft>
              <a:buFont typeface="Arial" panose="020B0604020202020204" pitchFamily="34" charset="0"/>
              <a:buChar char="•"/>
            </a:pPr>
            <a:r>
              <a:rPr lang="en-US" sz="1960" spc="-70" dirty="0" smtClean="0">
                <a:solidFill>
                  <a:schemeClr val="tx2"/>
                </a:solidFill>
                <a:latin typeface="Segoe UI Light" panose="020B0502040204020203" pitchFamily="34" charset="0"/>
              </a:rPr>
              <a:t>Si </a:t>
            </a:r>
            <a:r>
              <a:rPr lang="en-US" sz="1960" spc="-70" dirty="0" err="1" smtClean="0">
                <a:solidFill>
                  <a:schemeClr val="tx2"/>
                </a:solidFill>
                <a:latin typeface="Segoe UI Light" panose="020B0502040204020203" pitchFamily="34" charset="0"/>
              </a:rPr>
              <a:t>muovono</a:t>
            </a:r>
            <a:r>
              <a:rPr lang="en-US" sz="1960" spc="-70" dirty="0" smtClean="0">
                <a:solidFill>
                  <a:schemeClr val="tx2"/>
                </a:solidFill>
                <a:latin typeface="Segoe UI Light" panose="020B0502040204020203" pitchFamily="34" charset="0"/>
              </a:rPr>
              <a:t> di un tempo </a:t>
            </a:r>
            <a:r>
              <a:rPr lang="en-US" sz="1960" spc="-70" dirty="0" err="1" smtClean="0">
                <a:solidFill>
                  <a:schemeClr val="tx2"/>
                </a:solidFill>
                <a:latin typeface="Segoe UI Light" panose="020B0502040204020203" pitchFamily="34" charset="0"/>
              </a:rPr>
              <a:t>fisso</a:t>
            </a:r>
            <a:endParaRPr lang="en-US" sz="1960" spc="-70" dirty="0">
              <a:solidFill>
                <a:schemeClr val="tx2"/>
              </a:solidFill>
              <a:latin typeface="Segoe UI Light" panose="020B0502040204020203" pitchFamily="34" charset="0"/>
            </a:endParaRPr>
          </a:p>
          <a:p>
            <a:pPr marL="342731" indent="-342731">
              <a:spcAft>
                <a:spcPts val="600"/>
              </a:spcAft>
              <a:buFont typeface="Arial" panose="020B0604020202020204" pitchFamily="34" charset="0"/>
              <a:buChar char="•"/>
            </a:pPr>
            <a:r>
              <a:rPr lang="en-US" sz="1960" spc="-70" dirty="0" smtClean="0">
                <a:solidFill>
                  <a:schemeClr val="tx2"/>
                </a:solidFill>
                <a:latin typeface="Segoe UI Light" panose="020B0502040204020203" pitchFamily="34" charset="0"/>
              </a:rPr>
              <a:t>Senza </a:t>
            </a:r>
            <a:r>
              <a:rPr lang="en-US" sz="1960" spc="-70" dirty="0" err="1" smtClean="0">
                <a:solidFill>
                  <a:schemeClr val="tx2"/>
                </a:solidFill>
                <a:latin typeface="Segoe UI Light" panose="020B0502040204020203" pitchFamily="34" charset="0"/>
              </a:rPr>
              <a:t>sovrapporsi</a:t>
            </a:r>
            <a:endParaRPr lang="en-US" sz="1960" spc="-70" dirty="0">
              <a:solidFill>
                <a:schemeClr val="tx2"/>
              </a:solidFill>
              <a:latin typeface="Segoe UI Light" panose="020B0502040204020203" pitchFamily="34" charset="0"/>
            </a:endParaRPr>
          </a:p>
        </p:txBody>
      </p:sp>
      <p:sp>
        <p:nvSpPr>
          <p:cNvPr id="79" name="Rectangle 78"/>
          <p:cNvSpPr/>
          <p:nvPr/>
        </p:nvSpPr>
        <p:spPr>
          <a:xfrm>
            <a:off x="6918944" y="4212381"/>
            <a:ext cx="4957597" cy="1185412"/>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03" tIns="45701" rIns="91403" bIns="45701" numCol="1" spcCol="0" rtlCol="0" fromWordArt="0" anchor="ctr" anchorCtr="0" forceAA="0" compatLnSpc="1">
            <a:prstTxWarp prst="textNoShape">
              <a:avLst/>
            </a:prstTxWarp>
            <a:noAutofit/>
          </a:bodyPr>
          <a:lstStyle/>
          <a:p>
            <a:pPr>
              <a:lnSpc>
                <a:spcPct val="115000"/>
              </a:lnSpc>
              <a:spcAft>
                <a:spcPts val="400"/>
              </a:spcAft>
            </a:pPr>
            <a:r>
              <a:rPr lang="en-US" sz="1764" spc="-70" dirty="0">
                <a:solidFill>
                  <a:schemeClr val="accent4">
                    <a:lumMod val="50000"/>
                  </a:schemeClr>
                </a:solidFill>
                <a:latin typeface="Segoe UI"/>
              </a:rPr>
              <a:t>SELECT</a:t>
            </a:r>
            <a:r>
              <a:rPr lang="en-US" sz="1764" spc="-70" dirty="0">
                <a:solidFill>
                  <a:schemeClr val="accent3">
                    <a:lumMod val="50000"/>
                  </a:schemeClr>
                </a:solidFill>
                <a:latin typeface="Segoe UI"/>
              </a:rPr>
              <a:t> </a:t>
            </a:r>
            <a:r>
              <a:rPr lang="en-US" sz="1764" spc="-70" dirty="0" err="1">
                <a:solidFill>
                  <a:schemeClr val="bg2">
                    <a:lumMod val="50000"/>
                  </a:schemeClr>
                </a:solidFill>
                <a:latin typeface="Segoe UI"/>
              </a:rPr>
              <a:t>TollId</a:t>
            </a:r>
            <a:r>
              <a:rPr lang="en-US" sz="1764" spc="-70" dirty="0">
                <a:solidFill>
                  <a:schemeClr val="bg2">
                    <a:lumMod val="50000"/>
                  </a:schemeClr>
                </a:solidFill>
                <a:latin typeface="Segoe UI"/>
              </a:rPr>
              <a:t>, </a:t>
            </a:r>
            <a:r>
              <a:rPr lang="en-US" sz="1764" spc="-70" dirty="0">
                <a:solidFill>
                  <a:schemeClr val="accent4">
                    <a:lumMod val="50000"/>
                  </a:schemeClr>
                </a:solidFill>
                <a:latin typeface="Segoe UI"/>
              </a:rPr>
              <a:t>COUNT</a:t>
            </a:r>
            <a:r>
              <a:rPr lang="en-US" sz="1764" spc="-70" dirty="0">
                <a:solidFill>
                  <a:schemeClr val="tx2"/>
                </a:solidFill>
                <a:latin typeface="Segoe UI"/>
              </a:rPr>
              <a:t>(*)</a:t>
            </a:r>
          </a:p>
          <a:p>
            <a:pPr>
              <a:lnSpc>
                <a:spcPct val="115000"/>
              </a:lnSpc>
              <a:spcAft>
                <a:spcPts val="400"/>
              </a:spcAft>
            </a:pPr>
            <a:r>
              <a:rPr lang="en-US" sz="1764" spc="-70" dirty="0">
                <a:solidFill>
                  <a:schemeClr val="accent4">
                    <a:lumMod val="50000"/>
                  </a:schemeClr>
                </a:solidFill>
                <a:latin typeface="Segoe UI"/>
              </a:rPr>
              <a:t>FROM</a:t>
            </a:r>
            <a:r>
              <a:rPr lang="en-US" sz="1764" spc="-70" dirty="0">
                <a:solidFill>
                  <a:schemeClr val="accent3">
                    <a:lumMod val="50000"/>
                  </a:schemeClr>
                </a:solidFill>
                <a:latin typeface="Segoe UI"/>
              </a:rPr>
              <a:t> </a:t>
            </a:r>
            <a:r>
              <a:rPr lang="en-US" sz="1764" spc="-70" dirty="0" err="1">
                <a:solidFill>
                  <a:schemeClr val="tx2"/>
                </a:solidFill>
                <a:latin typeface="Segoe UI"/>
              </a:rPr>
              <a:t>EntryStream</a:t>
            </a:r>
            <a:r>
              <a:rPr lang="en-US" sz="1764" spc="-70" dirty="0">
                <a:solidFill>
                  <a:schemeClr val="accent3">
                    <a:lumMod val="50000"/>
                  </a:schemeClr>
                </a:solidFill>
                <a:latin typeface="Segoe UI"/>
              </a:rPr>
              <a:t> </a:t>
            </a:r>
            <a:r>
              <a:rPr lang="en-US" sz="1764" spc="-70" dirty="0">
                <a:solidFill>
                  <a:schemeClr val="accent4">
                    <a:lumMod val="50000"/>
                  </a:schemeClr>
                </a:solidFill>
                <a:latin typeface="Segoe UI"/>
              </a:rPr>
              <a:t>TIMESTAMP BY </a:t>
            </a:r>
            <a:r>
              <a:rPr lang="en-US" sz="1764" spc="-70" dirty="0">
                <a:solidFill>
                  <a:schemeClr val="tx2"/>
                </a:solidFill>
                <a:latin typeface="Segoe UI"/>
              </a:rPr>
              <a:t>EntryTime</a:t>
            </a:r>
          </a:p>
          <a:p>
            <a:pPr>
              <a:lnSpc>
                <a:spcPct val="115000"/>
              </a:lnSpc>
              <a:spcAft>
                <a:spcPts val="400"/>
              </a:spcAft>
            </a:pPr>
            <a:r>
              <a:rPr lang="en-US" sz="1764" spc="-70" dirty="0">
                <a:solidFill>
                  <a:schemeClr val="accent4">
                    <a:lumMod val="50000"/>
                  </a:schemeClr>
                </a:solidFill>
                <a:latin typeface="Segoe UI"/>
              </a:rPr>
              <a:t>GROUP BY  </a:t>
            </a:r>
            <a:r>
              <a:rPr lang="en-US" sz="1764" spc="-70" dirty="0">
                <a:solidFill>
                  <a:schemeClr val="tx2"/>
                </a:solidFill>
                <a:latin typeface="Segoe UI"/>
              </a:rPr>
              <a:t>TollId</a:t>
            </a:r>
            <a:r>
              <a:rPr lang="en-US" sz="1764" spc="-70" dirty="0">
                <a:solidFill>
                  <a:schemeClr val="accent3">
                    <a:lumMod val="50000"/>
                  </a:schemeClr>
                </a:solidFill>
                <a:latin typeface="Segoe UI"/>
              </a:rPr>
              <a:t>, </a:t>
            </a:r>
            <a:r>
              <a:rPr lang="en-US" sz="1764" spc="-70" dirty="0" err="1">
                <a:solidFill>
                  <a:schemeClr val="accent4">
                    <a:lumMod val="50000"/>
                  </a:schemeClr>
                </a:solidFill>
                <a:latin typeface="Segoe UI"/>
              </a:rPr>
              <a:t>TumblingWindow</a:t>
            </a:r>
            <a:r>
              <a:rPr lang="en-US" sz="1764" spc="-70" dirty="0">
                <a:solidFill>
                  <a:schemeClr val="tx2"/>
                </a:solidFill>
                <a:latin typeface="Segoe UI"/>
              </a:rPr>
              <a:t>(second, 20)</a:t>
            </a:r>
          </a:p>
        </p:txBody>
      </p:sp>
      <p:sp>
        <p:nvSpPr>
          <p:cNvPr id="80" name="TextBox 79"/>
          <p:cNvSpPr txBox="1"/>
          <p:nvPr/>
        </p:nvSpPr>
        <p:spPr>
          <a:xfrm>
            <a:off x="6918944" y="3591077"/>
            <a:ext cx="4957597" cy="271485"/>
          </a:xfrm>
          <a:prstGeom prst="rect">
            <a:avLst/>
          </a:prstGeom>
          <a:noFill/>
        </p:spPr>
        <p:txBody>
          <a:bodyPr wrap="square" lIns="0" tIns="0" rIns="0" bIns="0" rtlCol="0">
            <a:spAutoFit/>
          </a:bodyPr>
          <a:lstStyle/>
          <a:p>
            <a:r>
              <a:rPr lang="en-US" sz="1764" b="1" spc="-70" dirty="0">
                <a:solidFill>
                  <a:schemeClr val="tx2"/>
                </a:solidFill>
                <a:latin typeface="Segoe UI Light" panose="020B0502040204020203" pitchFamily="34" charset="0"/>
              </a:rPr>
              <a:t>Query: </a:t>
            </a:r>
            <a:r>
              <a:rPr lang="en-US" sz="1764" spc="-70" dirty="0" err="1" smtClean="0">
                <a:solidFill>
                  <a:schemeClr val="tx2"/>
                </a:solidFill>
                <a:latin typeface="Segoe UI Light" panose="020B0502040204020203" pitchFamily="34" charset="0"/>
              </a:rPr>
              <a:t>Conta</a:t>
            </a:r>
            <a:r>
              <a:rPr lang="en-US" sz="1764" spc="-70" dirty="0" smtClean="0">
                <a:solidFill>
                  <a:schemeClr val="tx2"/>
                </a:solidFill>
                <a:latin typeface="Segoe UI Light" panose="020B0502040204020203" pitchFamily="34" charset="0"/>
              </a:rPr>
              <a:t> </a:t>
            </a:r>
            <a:r>
              <a:rPr lang="en-US" sz="1764" spc="-70" dirty="0" err="1" smtClean="0">
                <a:solidFill>
                  <a:schemeClr val="tx2"/>
                </a:solidFill>
                <a:latin typeface="Segoe UI Light" panose="020B0502040204020203" pitchFamily="34" charset="0"/>
              </a:rPr>
              <a:t>il</a:t>
            </a:r>
            <a:r>
              <a:rPr lang="en-US" sz="1764" spc="-70" dirty="0" smtClean="0">
                <a:solidFill>
                  <a:schemeClr val="tx2"/>
                </a:solidFill>
                <a:latin typeface="Segoe UI Light" panose="020B0502040204020203" pitchFamily="34" charset="0"/>
              </a:rPr>
              <a:t> </a:t>
            </a:r>
            <a:r>
              <a:rPr lang="en-US" sz="1764" spc="-70" dirty="0" err="1" smtClean="0">
                <a:solidFill>
                  <a:schemeClr val="tx2"/>
                </a:solidFill>
                <a:latin typeface="Segoe UI Light" panose="020B0502040204020203" pitchFamily="34" charset="0"/>
              </a:rPr>
              <a:t>numero</a:t>
            </a:r>
            <a:r>
              <a:rPr lang="en-US" sz="1764" spc="-70" dirty="0" smtClean="0">
                <a:solidFill>
                  <a:schemeClr val="tx2"/>
                </a:solidFill>
                <a:latin typeface="Segoe UI Light" panose="020B0502040204020203" pitchFamily="34" charset="0"/>
              </a:rPr>
              <a:t> </a:t>
            </a:r>
            <a:r>
              <a:rPr lang="en-US" sz="1764" spc="-70" dirty="0" err="1" smtClean="0">
                <a:solidFill>
                  <a:schemeClr val="tx2"/>
                </a:solidFill>
                <a:latin typeface="Segoe UI Light" panose="020B0502040204020203" pitchFamily="34" charset="0"/>
              </a:rPr>
              <a:t>totale</a:t>
            </a:r>
            <a:r>
              <a:rPr lang="en-US" sz="1764" spc="-70" dirty="0" smtClean="0">
                <a:solidFill>
                  <a:schemeClr val="tx2"/>
                </a:solidFill>
                <a:latin typeface="Segoe UI Light" panose="020B0502040204020203" pitchFamily="34" charset="0"/>
              </a:rPr>
              <a:t> di ___ </a:t>
            </a:r>
            <a:r>
              <a:rPr lang="en-US" sz="1764" spc="-70" dirty="0" err="1" smtClean="0">
                <a:solidFill>
                  <a:schemeClr val="tx2"/>
                </a:solidFill>
                <a:latin typeface="Segoe UI Light" panose="020B0502040204020203" pitchFamily="34" charset="0"/>
              </a:rPr>
              <a:t>ogni</a:t>
            </a:r>
            <a:r>
              <a:rPr lang="en-US" sz="1764" spc="-70" dirty="0" smtClean="0">
                <a:solidFill>
                  <a:schemeClr val="tx2"/>
                </a:solidFill>
                <a:latin typeface="Segoe UI Light" panose="020B0502040204020203" pitchFamily="34" charset="0"/>
              </a:rPr>
              <a:t> _____ secondi</a:t>
            </a:r>
            <a:endParaRPr lang="en-US" sz="1764" spc="-70" dirty="0">
              <a:solidFill>
                <a:schemeClr val="tx2"/>
              </a:solidFill>
              <a:latin typeface="Segoe UI Light" panose="020B0502040204020203" pitchFamily="34" charset="0"/>
            </a:endParaRPr>
          </a:p>
        </p:txBody>
      </p:sp>
      <p:cxnSp>
        <p:nvCxnSpPr>
          <p:cNvPr id="92" name="Straight Connector 91"/>
          <p:cNvCxnSpPr/>
          <p:nvPr/>
        </p:nvCxnSpPr>
        <p:spPr>
          <a:xfrm>
            <a:off x="2372112" y="3458346"/>
            <a:ext cx="0" cy="346154"/>
          </a:xfrm>
          <a:prstGeom prst="line">
            <a:avLst/>
          </a:prstGeom>
          <a:ln>
            <a:solidFill>
              <a:schemeClr val="tx2">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471307" y="2744225"/>
            <a:ext cx="0" cy="346154"/>
          </a:xfrm>
          <a:prstGeom prst="line">
            <a:avLst/>
          </a:prstGeom>
          <a:ln>
            <a:solidFill>
              <a:schemeClr val="tx2">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372112" y="2744225"/>
            <a:ext cx="0" cy="346154"/>
          </a:xfrm>
          <a:prstGeom prst="line">
            <a:avLst/>
          </a:prstGeom>
          <a:ln>
            <a:solidFill>
              <a:schemeClr val="tx2">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259831" y="2744225"/>
            <a:ext cx="0" cy="346154"/>
          </a:xfrm>
          <a:prstGeom prst="line">
            <a:avLst/>
          </a:prstGeom>
          <a:ln>
            <a:solidFill>
              <a:schemeClr val="tx2">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6049811" y="2731906"/>
            <a:ext cx="0" cy="346154"/>
          </a:xfrm>
          <a:prstGeom prst="line">
            <a:avLst/>
          </a:prstGeom>
          <a:ln>
            <a:solidFill>
              <a:schemeClr val="tx2">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Oval 10"/>
          <p:cNvSpPr/>
          <p:nvPr/>
        </p:nvSpPr>
        <p:spPr bwMode="auto">
          <a:xfrm>
            <a:off x="412192" y="3387389"/>
            <a:ext cx="118232" cy="112689"/>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endParaRPr lang="en-US" sz="1999" dirty="0">
              <a:solidFill>
                <a:schemeClr val="tx2"/>
              </a:solidFill>
            </a:endParaRPr>
          </a:p>
        </p:txBody>
      </p:sp>
      <p:sp>
        <p:nvSpPr>
          <p:cNvPr id="12" name="Oval 11"/>
          <p:cNvSpPr/>
          <p:nvPr/>
        </p:nvSpPr>
        <p:spPr bwMode="auto">
          <a:xfrm>
            <a:off x="2312997" y="3387389"/>
            <a:ext cx="118232" cy="112689"/>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endParaRPr lang="en-US" sz="1999" dirty="0">
              <a:solidFill>
                <a:schemeClr val="tx2"/>
              </a:solidFill>
            </a:endParaRPr>
          </a:p>
        </p:txBody>
      </p:sp>
      <p:sp>
        <p:nvSpPr>
          <p:cNvPr id="13" name="Oval 12"/>
          <p:cNvSpPr/>
          <p:nvPr/>
        </p:nvSpPr>
        <p:spPr bwMode="auto">
          <a:xfrm>
            <a:off x="1368746" y="3387389"/>
            <a:ext cx="118232" cy="112689"/>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endParaRPr lang="en-US" sz="1999" dirty="0">
              <a:solidFill>
                <a:schemeClr val="tx2"/>
              </a:solidFill>
            </a:endParaRPr>
          </a:p>
        </p:txBody>
      </p:sp>
      <p:sp>
        <p:nvSpPr>
          <p:cNvPr id="14" name="Oval 13"/>
          <p:cNvSpPr/>
          <p:nvPr/>
        </p:nvSpPr>
        <p:spPr bwMode="auto">
          <a:xfrm>
            <a:off x="5107770" y="3387389"/>
            <a:ext cx="118232" cy="112689"/>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endParaRPr lang="en-US" sz="1999" dirty="0">
              <a:solidFill>
                <a:schemeClr val="tx2"/>
              </a:solidFill>
            </a:endParaRPr>
          </a:p>
        </p:txBody>
      </p:sp>
      <p:sp>
        <p:nvSpPr>
          <p:cNvPr id="15" name="Oval 14"/>
          <p:cNvSpPr/>
          <p:nvPr/>
        </p:nvSpPr>
        <p:spPr bwMode="auto">
          <a:xfrm>
            <a:off x="4200715" y="3387389"/>
            <a:ext cx="118232" cy="112689"/>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endParaRPr lang="en-US" sz="1999" dirty="0">
              <a:solidFill>
                <a:schemeClr val="tx2"/>
              </a:solidFill>
            </a:endParaRPr>
          </a:p>
        </p:txBody>
      </p:sp>
      <p:sp>
        <p:nvSpPr>
          <p:cNvPr id="16" name="Oval 15"/>
          <p:cNvSpPr/>
          <p:nvPr/>
        </p:nvSpPr>
        <p:spPr bwMode="auto">
          <a:xfrm>
            <a:off x="3246496" y="3387389"/>
            <a:ext cx="118232" cy="112689"/>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endParaRPr lang="en-US" sz="1999" dirty="0">
              <a:solidFill>
                <a:schemeClr val="tx2"/>
              </a:solidFill>
            </a:endParaRPr>
          </a:p>
        </p:txBody>
      </p:sp>
      <p:sp>
        <p:nvSpPr>
          <p:cNvPr id="60" name="Oval 59"/>
          <p:cNvSpPr/>
          <p:nvPr/>
        </p:nvSpPr>
        <p:spPr bwMode="auto">
          <a:xfrm>
            <a:off x="5990695" y="3377867"/>
            <a:ext cx="118232" cy="112689"/>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endParaRPr lang="en-US" sz="1999" dirty="0">
              <a:solidFill>
                <a:schemeClr val="tx2"/>
              </a:solidFill>
            </a:endParaRPr>
          </a:p>
        </p:txBody>
      </p:sp>
      <p:sp>
        <p:nvSpPr>
          <p:cNvPr id="29" name="Rectangle 28"/>
          <p:cNvSpPr/>
          <p:nvPr/>
        </p:nvSpPr>
        <p:spPr>
          <a:xfrm>
            <a:off x="6918945" y="2857621"/>
            <a:ext cx="5136149" cy="392143"/>
          </a:xfrm>
          <a:prstGeom prst="rect">
            <a:avLst/>
          </a:prstGeom>
        </p:spPr>
        <p:txBody>
          <a:bodyPr wrap="square">
            <a:spAutoFit/>
          </a:bodyPr>
          <a:lstStyle/>
          <a:p>
            <a:pPr>
              <a:spcAft>
                <a:spcPts val="1200"/>
              </a:spcAft>
            </a:pPr>
            <a:r>
              <a:rPr lang="en-US" sz="1960" spc="-70" dirty="0" smtClean="0">
                <a:solidFill>
                  <a:schemeClr val="tx2"/>
                </a:solidFill>
                <a:latin typeface="Segoe UI Light" panose="020B0502040204020203" pitchFamily="34" charset="0"/>
              </a:rPr>
              <a:t>Un </a:t>
            </a:r>
            <a:r>
              <a:rPr lang="en-US" sz="1960" spc="-70" dirty="0" err="1" smtClean="0">
                <a:solidFill>
                  <a:schemeClr val="tx2"/>
                </a:solidFill>
                <a:latin typeface="Segoe UI Light" panose="020B0502040204020203" pitchFamily="34" charset="0"/>
              </a:rPr>
              <a:t>evento</a:t>
            </a:r>
            <a:r>
              <a:rPr lang="en-US" sz="1960" spc="-70" dirty="0" smtClean="0">
                <a:solidFill>
                  <a:schemeClr val="tx2"/>
                </a:solidFill>
                <a:latin typeface="Segoe UI Light" panose="020B0502040204020203" pitchFamily="34" charset="0"/>
              </a:rPr>
              <a:t> </a:t>
            </a:r>
            <a:r>
              <a:rPr lang="en-US" sz="1960" spc="-70" dirty="0" err="1" smtClean="0">
                <a:solidFill>
                  <a:schemeClr val="tx2"/>
                </a:solidFill>
                <a:latin typeface="Segoe UI Light" panose="020B0502040204020203" pitchFamily="34" charset="0"/>
              </a:rPr>
              <a:t>appartiene</a:t>
            </a:r>
            <a:r>
              <a:rPr lang="en-US" sz="1960" spc="-70" dirty="0" smtClean="0">
                <a:solidFill>
                  <a:schemeClr val="tx2"/>
                </a:solidFill>
                <a:latin typeface="Segoe UI Light" panose="020B0502040204020203" pitchFamily="34" charset="0"/>
              </a:rPr>
              <a:t> ad </a:t>
            </a:r>
            <a:r>
              <a:rPr lang="en-US" sz="1960" spc="-70" dirty="0" err="1" smtClean="0">
                <a:solidFill>
                  <a:schemeClr val="tx2"/>
                </a:solidFill>
                <a:latin typeface="Segoe UI Light" panose="020B0502040204020203" pitchFamily="34" charset="0"/>
              </a:rPr>
              <a:t>una</a:t>
            </a:r>
            <a:r>
              <a:rPr lang="en-US" sz="1960" spc="-70" dirty="0" smtClean="0">
                <a:solidFill>
                  <a:schemeClr val="tx2"/>
                </a:solidFill>
                <a:latin typeface="Segoe UI Light" panose="020B0502040204020203" pitchFamily="34" charset="0"/>
              </a:rPr>
              <a:t> sola </a:t>
            </a:r>
            <a:r>
              <a:rPr lang="en-US" sz="1960" spc="-70" dirty="0" err="1" smtClean="0">
                <a:solidFill>
                  <a:schemeClr val="tx2"/>
                </a:solidFill>
                <a:latin typeface="Segoe UI Light" panose="020B0502040204020203" pitchFamily="34" charset="0"/>
              </a:rPr>
              <a:t>finestra</a:t>
            </a:r>
            <a:r>
              <a:rPr lang="en-US" sz="1960" spc="-70" dirty="0" smtClean="0">
                <a:solidFill>
                  <a:schemeClr val="tx2"/>
                </a:solidFill>
                <a:latin typeface="Segoe UI Light" panose="020B0502040204020203" pitchFamily="34" charset="0"/>
              </a:rPr>
              <a:t> </a:t>
            </a:r>
            <a:endParaRPr lang="en-US" sz="1960" spc="-70" dirty="0">
              <a:solidFill>
                <a:schemeClr val="tx2"/>
              </a:solidFill>
              <a:latin typeface="Segoe UI Light" panose="020B0502040204020203" pitchFamily="34" charset="0"/>
            </a:endParaRPr>
          </a:p>
        </p:txBody>
      </p:sp>
      <p:pic>
        <p:nvPicPr>
          <p:cNvPr id="62" name="Picture 61"/>
          <p:cNvPicPr>
            <a:picLocks noChangeAspect="1"/>
          </p:cNvPicPr>
          <p:nvPr/>
        </p:nvPicPr>
        <p:blipFill>
          <a:blip r:embed="rId3"/>
          <a:stretch>
            <a:fillRect/>
          </a:stretch>
        </p:blipFill>
        <p:spPr>
          <a:xfrm>
            <a:off x="3893711" y="8366584"/>
            <a:ext cx="6181792" cy="2504418"/>
          </a:xfrm>
          <a:prstGeom prst="rect">
            <a:avLst/>
          </a:prstGeom>
        </p:spPr>
      </p:pic>
      <p:grpSp>
        <p:nvGrpSpPr>
          <p:cNvPr id="63" name="Group 62"/>
          <p:cNvGrpSpPr/>
          <p:nvPr/>
        </p:nvGrpSpPr>
        <p:grpSpPr>
          <a:xfrm>
            <a:off x="-6533264" y="1838042"/>
            <a:ext cx="6274257" cy="4119429"/>
            <a:chOff x="5794764" y="516378"/>
            <a:chExt cx="6274257" cy="4119429"/>
          </a:xfrm>
        </p:grpSpPr>
        <p:sp>
          <p:nvSpPr>
            <p:cNvPr id="68" name="Rounded Rectangle 67"/>
            <p:cNvSpPr/>
            <p:nvPr/>
          </p:nvSpPr>
          <p:spPr bwMode="auto">
            <a:xfrm>
              <a:off x="5884438" y="2471299"/>
              <a:ext cx="1895494" cy="399889"/>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03" tIns="45701" rIns="45701" bIns="91403" numCol="1" spcCol="0" rtlCol="0" fromWordArt="0" anchor="t" anchorCtr="0" forceAA="0" compatLnSpc="1">
              <a:prstTxWarp prst="textNoShape">
                <a:avLst/>
              </a:prstTxWarp>
              <a:noAutofit/>
            </a:bodyPr>
            <a:lstStyle/>
            <a:p>
              <a:pPr algn="ctr" defTabSz="913737"/>
              <a:endParaRPr lang="en-US" sz="2399" spc="-50" dirty="0">
                <a:solidFill>
                  <a:srgbClr val="FFFFFF"/>
                </a:solidFill>
                <a:ea typeface="Segoe UI" pitchFamily="34" charset="0"/>
                <a:cs typeface="Segoe UI" pitchFamily="34" charset="0"/>
              </a:endParaRPr>
            </a:p>
          </p:txBody>
        </p:sp>
        <p:sp>
          <p:nvSpPr>
            <p:cNvPr id="69" name="Rectangle 68"/>
            <p:cNvSpPr/>
            <p:nvPr/>
          </p:nvSpPr>
          <p:spPr bwMode="auto">
            <a:xfrm>
              <a:off x="6030776" y="1467855"/>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1</a:t>
              </a:r>
            </a:p>
          </p:txBody>
        </p:sp>
        <p:sp>
          <p:nvSpPr>
            <p:cNvPr id="70" name="Rectangle 69"/>
            <p:cNvSpPr/>
            <p:nvPr/>
          </p:nvSpPr>
          <p:spPr bwMode="auto">
            <a:xfrm>
              <a:off x="6305196" y="1467855"/>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5</a:t>
              </a:r>
            </a:p>
          </p:txBody>
        </p:sp>
        <p:sp>
          <p:nvSpPr>
            <p:cNvPr id="72" name="Rectangle 71"/>
            <p:cNvSpPr/>
            <p:nvPr/>
          </p:nvSpPr>
          <p:spPr bwMode="auto">
            <a:xfrm>
              <a:off x="6939458" y="1467855"/>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4</a:t>
              </a:r>
            </a:p>
          </p:txBody>
        </p:sp>
        <p:sp>
          <p:nvSpPr>
            <p:cNvPr id="73" name="Rectangle 72"/>
            <p:cNvSpPr/>
            <p:nvPr/>
          </p:nvSpPr>
          <p:spPr bwMode="auto">
            <a:xfrm>
              <a:off x="7477991" y="1467855"/>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2</a:t>
              </a:r>
            </a:p>
          </p:txBody>
        </p:sp>
        <p:sp>
          <p:nvSpPr>
            <p:cNvPr id="81" name="Rectangle 80"/>
            <p:cNvSpPr/>
            <p:nvPr/>
          </p:nvSpPr>
          <p:spPr bwMode="auto">
            <a:xfrm>
              <a:off x="7202788" y="1467855"/>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6</a:t>
              </a:r>
            </a:p>
          </p:txBody>
        </p:sp>
        <p:sp>
          <p:nvSpPr>
            <p:cNvPr id="82" name="Rectangle 81"/>
            <p:cNvSpPr/>
            <p:nvPr/>
          </p:nvSpPr>
          <p:spPr bwMode="auto">
            <a:xfrm>
              <a:off x="8913468" y="1467855"/>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8</a:t>
              </a:r>
            </a:p>
          </p:txBody>
        </p:sp>
        <p:sp>
          <p:nvSpPr>
            <p:cNvPr id="83" name="Rectangle 82"/>
            <p:cNvSpPr/>
            <p:nvPr/>
          </p:nvSpPr>
          <p:spPr bwMode="auto">
            <a:xfrm>
              <a:off x="9182151" y="1467855"/>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6</a:t>
              </a:r>
            </a:p>
          </p:txBody>
        </p:sp>
        <p:sp>
          <p:nvSpPr>
            <p:cNvPr id="84" name="Oval 83"/>
            <p:cNvSpPr/>
            <p:nvPr/>
          </p:nvSpPr>
          <p:spPr bwMode="auto">
            <a:xfrm>
              <a:off x="5807060" y="1939481"/>
              <a:ext cx="118232" cy="112688"/>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endParaRPr lang="en-US" sz="1999" dirty="0">
                <a:gradFill>
                  <a:gsLst>
                    <a:gs pos="0">
                      <a:srgbClr val="FFFFFF"/>
                    </a:gs>
                    <a:gs pos="100000">
                      <a:srgbClr val="FFFFFF"/>
                    </a:gs>
                  </a:gsLst>
                  <a:lin ang="5400000" scaled="0"/>
                </a:gradFill>
              </a:endParaRPr>
            </a:p>
          </p:txBody>
        </p:sp>
        <p:sp>
          <p:nvSpPr>
            <p:cNvPr id="85" name="Oval 84"/>
            <p:cNvSpPr/>
            <p:nvPr/>
          </p:nvSpPr>
          <p:spPr bwMode="auto">
            <a:xfrm>
              <a:off x="7718158" y="1939481"/>
              <a:ext cx="118232" cy="112688"/>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endParaRPr lang="en-US" sz="1999" dirty="0">
                <a:gradFill>
                  <a:gsLst>
                    <a:gs pos="0">
                      <a:srgbClr val="FFFFFF"/>
                    </a:gs>
                    <a:gs pos="100000">
                      <a:srgbClr val="FFFFFF"/>
                    </a:gs>
                  </a:gsLst>
                  <a:lin ang="5400000" scaled="0"/>
                </a:gradFill>
              </a:endParaRPr>
            </a:p>
          </p:txBody>
        </p:sp>
        <p:sp>
          <p:nvSpPr>
            <p:cNvPr id="86" name="Oval 85"/>
            <p:cNvSpPr/>
            <p:nvPr/>
          </p:nvSpPr>
          <p:spPr bwMode="auto">
            <a:xfrm>
              <a:off x="9597918" y="1939481"/>
              <a:ext cx="118232" cy="112688"/>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endParaRPr lang="en-US" sz="1999" dirty="0">
                <a:gradFill>
                  <a:gsLst>
                    <a:gs pos="0">
                      <a:srgbClr val="FFFFFF"/>
                    </a:gs>
                    <a:gs pos="100000">
                      <a:srgbClr val="FFFFFF"/>
                    </a:gs>
                  </a:gsLst>
                  <a:lin ang="5400000" scaled="0"/>
                </a:gradFill>
              </a:endParaRPr>
            </a:p>
          </p:txBody>
        </p:sp>
        <p:cxnSp>
          <p:nvCxnSpPr>
            <p:cNvPr id="87" name="Straight Arrow Connector 86"/>
            <p:cNvCxnSpPr>
              <a:stCxn id="84" idx="6"/>
              <a:endCxn id="91" idx="1"/>
            </p:cNvCxnSpPr>
            <p:nvPr/>
          </p:nvCxnSpPr>
          <p:spPr>
            <a:xfrm flipV="1">
              <a:off x="5925292" y="1991022"/>
              <a:ext cx="5689310" cy="480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5794764" y="1713332"/>
              <a:ext cx="74379" cy="184666"/>
            </a:xfrm>
            <a:prstGeom prst="rect">
              <a:avLst/>
            </a:prstGeom>
            <a:noFill/>
          </p:spPr>
          <p:txBody>
            <a:bodyPr wrap="none" lIns="0" tIns="0" rIns="0" bIns="0" rtlCol="0">
              <a:spAutoFit/>
            </a:bodyPr>
            <a:lstStyle/>
            <a:p>
              <a:r>
                <a:rPr lang="en-US" sz="1200" spc="-70" dirty="0">
                  <a:gradFill>
                    <a:gsLst>
                      <a:gs pos="2917">
                        <a:srgbClr val="404040"/>
                      </a:gs>
                      <a:gs pos="30000">
                        <a:srgbClr val="404040"/>
                      </a:gs>
                    </a:gsLst>
                    <a:lin ang="5400000" scaled="0"/>
                  </a:gradFill>
                </a:rPr>
                <a:t>0</a:t>
              </a:r>
            </a:p>
          </p:txBody>
        </p:sp>
        <p:sp>
          <p:nvSpPr>
            <p:cNvPr id="89" name="TextBox 88"/>
            <p:cNvSpPr txBox="1"/>
            <p:nvPr/>
          </p:nvSpPr>
          <p:spPr>
            <a:xfrm>
              <a:off x="9597918" y="1713333"/>
              <a:ext cx="148687" cy="184634"/>
            </a:xfrm>
            <a:prstGeom prst="rect">
              <a:avLst/>
            </a:prstGeom>
            <a:noFill/>
          </p:spPr>
          <p:txBody>
            <a:bodyPr wrap="none" lIns="0" tIns="0" rIns="0" bIns="0" rtlCol="0">
              <a:spAutoFit/>
            </a:bodyPr>
            <a:lstStyle/>
            <a:p>
              <a:r>
                <a:rPr lang="en-US" sz="1200" spc="-70" dirty="0">
                  <a:gradFill>
                    <a:gsLst>
                      <a:gs pos="2917">
                        <a:srgbClr val="404040"/>
                      </a:gs>
                      <a:gs pos="30000">
                        <a:srgbClr val="404040"/>
                      </a:gs>
                    </a:gsLst>
                    <a:lin ang="5400000" scaled="0"/>
                  </a:gradFill>
                </a:rPr>
                <a:t>20</a:t>
              </a:r>
            </a:p>
          </p:txBody>
        </p:sp>
        <p:sp>
          <p:nvSpPr>
            <p:cNvPr id="90" name="TextBox 89"/>
            <p:cNvSpPr txBox="1"/>
            <p:nvPr/>
          </p:nvSpPr>
          <p:spPr>
            <a:xfrm>
              <a:off x="7710200" y="1713333"/>
              <a:ext cx="148687" cy="184634"/>
            </a:xfrm>
            <a:prstGeom prst="rect">
              <a:avLst/>
            </a:prstGeom>
            <a:noFill/>
          </p:spPr>
          <p:txBody>
            <a:bodyPr wrap="none" lIns="0" tIns="0" rIns="0" bIns="0" rtlCol="0">
              <a:spAutoFit/>
            </a:bodyPr>
            <a:lstStyle/>
            <a:p>
              <a:r>
                <a:rPr lang="en-US" sz="1200" spc="-70" dirty="0">
                  <a:gradFill>
                    <a:gsLst>
                      <a:gs pos="2917">
                        <a:srgbClr val="404040"/>
                      </a:gs>
                      <a:gs pos="30000">
                        <a:srgbClr val="404040"/>
                      </a:gs>
                    </a:gsLst>
                    <a:lin ang="5400000" scaled="0"/>
                  </a:gradFill>
                </a:rPr>
                <a:t>10</a:t>
              </a:r>
            </a:p>
          </p:txBody>
        </p:sp>
        <p:sp>
          <p:nvSpPr>
            <p:cNvPr id="91" name="TextBox 90"/>
            <p:cNvSpPr txBox="1"/>
            <p:nvPr/>
          </p:nvSpPr>
          <p:spPr>
            <a:xfrm>
              <a:off x="11614602" y="1749703"/>
              <a:ext cx="454419" cy="482637"/>
            </a:xfrm>
            <a:prstGeom prst="rect">
              <a:avLst/>
            </a:prstGeom>
            <a:noFill/>
          </p:spPr>
          <p:txBody>
            <a:bodyPr wrap="none" lIns="0" tIns="0" rIns="0" bIns="0" rtlCol="0">
              <a:spAutoFit/>
            </a:bodyPr>
            <a:lstStyle/>
            <a:p>
              <a:pPr algn="ctr"/>
              <a:r>
                <a:rPr lang="en-US" sz="1568" spc="-70" dirty="0">
                  <a:gradFill>
                    <a:gsLst>
                      <a:gs pos="2917">
                        <a:srgbClr val="404040"/>
                      </a:gs>
                      <a:gs pos="30000">
                        <a:srgbClr val="404040"/>
                      </a:gs>
                    </a:gsLst>
                    <a:lin ang="5400000" scaled="0"/>
                  </a:gradFill>
                  <a:latin typeface="Segoe UI Light" panose="020B0502040204020203" pitchFamily="34" charset="0"/>
                </a:rPr>
                <a:t>Time</a:t>
              </a:r>
            </a:p>
            <a:p>
              <a:pPr algn="ctr"/>
              <a:r>
                <a:rPr lang="en-US" sz="1568" spc="-70" dirty="0">
                  <a:gradFill>
                    <a:gsLst>
                      <a:gs pos="2917">
                        <a:srgbClr val="404040"/>
                      </a:gs>
                      <a:gs pos="30000">
                        <a:srgbClr val="404040"/>
                      </a:gs>
                    </a:gsLst>
                    <a:lin ang="5400000" scaled="0"/>
                  </a:gradFill>
                  <a:latin typeface="Segoe UI Light" panose="020B0502040204020203" pitchFamily="34" charset="0"/>
                </a:rPr>
                <a:t> (</a:t>
              </a:r>
              <a:r>
                <a:rPr lang="en-US" sz="1568" spc="-70" dirty="0" err="1">
                  <a:gradFill>
                    <a:gsLst>
                      <a:gs pos="2917">
                        <a:srgbClr val="404040"/>
                      </a:gs>
                      <a:gs pos="30000">
                        <a:srgbClr val="404040"/>
                      </a:gs>
                    </a:gsLst>
                    <a:lin ang="5400000" scaled="0"/>
                  </a:gradFill>
                  <a:latin typeface="Segoe UI Light" panose="020B0502040204020203" pitchFamily="34" charset="0"/>
                </a:rPr>
                <a:t>secs</a:t>
              </a:r>
              <a:r>
                <a:rPr lang="en-US" sz="1568" spc="-70" dirty="0">
                  <a:gradFill>
                    <a:gsLst>
                      <a:gs pos="2917">
                        <a:srgbClr val="404040"/>
                      </a:gs>
                      <a:gs pos="30000">
                        <a:srgbClr val="404040"/>
                      </a:gs>
                    </a:gsLst>
                    <a:lin ang="5400000" scaled="0"/>
                  </a:gradFill>
                  <a:latin typeface="Segoe UI Light" panose="020B0502040204020203" pitchFamily="34" charset="0"/>
                </a:rPr>
                <a:t>)</a:t>
              </a:r>
            </a:p>
          </p:txBody>
        </p:sp>
        <p:cxnSp>
          <p:nvCxnSpPr>
            <p:cNvPr id="93" name="Straight Connector 92"/>
            <p:cNvCxnSpPr/>
            <p:nvPr/>
          </p:nvCxnSpPr>
          <p:spPr>
            <a:xfrm>
              <a:off x="9655601" y="2010438"/>
              <a:ext cx="12057" cy="1340012"/>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5866176" y="516378"/>
              <a:ext cx="5462774" cy="36918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45701" rIns="91403" bIns="45701" numCol="1" spcCol="0" rtlCol="0" fromWordArt="0" anchor="ctr" anchorCtr="0" forceAA="0" compatLnSpc="1">
              <a:prstTxWarp prst="textNoShape">
                <a:avLst/>
              </a:prstTxWarp>
              <a:noAutofit/>
            </a:bodyPr>
            <a:lstStyle>
              <a:defPPr>
                <a:defRPr lang="en-US"/>
              </a:defPPr>
              <a:lvl1pPr algn="ctr">
                <a:defRPr sz="2400" spc="-70">
                  <a:gradFill>
                    <a:gsLst>
                      <a:gs pos="5417">
                        <a:schemeClr val="tx1"/>
                      </a:gs>
                      <a:gs pos="28000">
                        <a:schemeClr val="tx1"/>
                      </a:gs>
                    </a:gsLst>
                    <a:lin ang="5400000" scaled="0"/>
                  </a:gra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764" b="1" dirty="0">
                  <a:solidFill>
                    <a:srgbClr val="404040"/>
                  </a:solidFill>
                  <a:latin typeface="Segoe UI Light" panose="020B0502040204020203" pitchFamily="34" charset="0"/>
                </a:rPr>
                <a:t>A 10-second Tumbling Window</a:t>
              </a:r>
            </a:p>
          </p:txBody>
        </p:sp>
        <p:sp>
          <p:nvSpPr>
            <p:cNvPr id="95" name="Oval 94"/>
            <p:cNvSpPr/>
            <p:nvPr/>
          </p:nvSpPr>
          <p:spPr bwMode="auto">
            <a:xfrm>
              <a:off x="11269836" y="1929960"/>
              <a:ext cx="118232" cy="112688"/>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endParaRPr lang="en-US" sz="1999" dirty="0">
                <a:gradFill>
                  <a:gsLst>
                    <a:gs pos="0">
                      <a:srgbClr val="FFFFFF"/>
                    </a:gs>
                    <a:gs pos="100000">
                      <a:srgbClr val="FFFFFF"/>
                    </a:gs>
                  </a:gsLst>
                  <a:lin ang="5400000" scaled="0"/>
                </a:gradFill>
              </a:endParaRPr>
            </a:p>
          </p:txBody>
        </p:sp>
        <p:sp>
          <p:nvSpPr>
            <p:cNvPr id="96" name="TextBox 95"/>
            <p:cNvSpPr txBox="1"/>
            <p:nvPr/>
          </p:nvSpPr>
          <p:spPr>
            <a:xfrm>
              <a:off x="11254601" y="1713333"/>
              <a:ext cx="148687" cy="184634"/>
            </a:xfrm>
            <a:prstGeom prst="rect">
              <a:avLst/>
            </a:prstGeom>
            <a:noFill/>
          </p:spPr>
          <p:txBody>
            <a:bodyPr wrap="none" lIns="0" tIns="0" rIns="0" bIns="0" rtlCol="0">
              <a:spAutoFit/>
            </a:bodyPr>
            <a:lstStyle/>
            <a:p>
              <a:r>
                <a:rPr lang="en-US" sz="1200" spc="-70" dirty="0">
                  <a:gradFill>
                    <a:gsLst>
                      <a:gs pos="2917">
                        <a:srgbClr val="404040"/>
                      </a:gs>
                      <a:gs pos="30000">
                        <a:srgbClr val="404040"/>
                      </a:gs>
                    </a:gsLst>
                    <a:lin ang="5400000" scaled="0"/>
                  </a:gradFill>
                </a:rPr>
                <a:t>30</a:t>
              </a:r>
            </a:p>
          </p:txBody>
        </p:sp>
        <p:cxnSp>
          <p:nvCxnSpPr>
            <p:cNvPr id="97" name="Straight Connector 96"/>
            <p:cNvCxnSpPr/>
            <p:nvPr/>
          </p:nvCxnSpPr>
          <p:spPr>
            <a:xfrm>
              <a:off x="11317834" y="1944244"/>
              <a:ext cx="28472" cy="2253589"/>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8" name="Rounded Rectangle 97"/>
            <p:cNvSpPr/>
            <p:nvPr/>
          </p:nvSpPr>
          <p:spPr bwMode="auto">
            <a:xfrm>
              <a:off x="7779931" y="3350449"/>
              <a:ext cx="1875671" cy="399889"/>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03" tIns="45701" rIns="45701" bIns="91403" numCol="1" spcCol="0" rtlCol="0" fromWordArt="0" anchor="t" anchorCtr="0" forceAA="0" compatLnSpc="1">
              <a:prstTxWarp prst="textNoShape">
                <a:avLst/>
              </a:prstTxWarp>
              <a:noAutofit/>
            </a:bodyPr>
            <a:lstStyle/>
            <a:p>
              <a:pPr algn="ctr" defTabSz="913737"/>
              <a:endParaRPr lang="en-US" sz="2399" spc="-50" dirty="0">
                <a:solidFill>
                  <a:srgbClr val="FFFFFF"/>
                </a:solidFill>
                <a:ea typeface="Segoe UI" pitchFamily="34" charset="0"/>
                <a:cs typeface="Segoe UI" pitchFamily="34" charset="0"/>
              </a:endParaRPr>
            </a:p>
          </p:txBody>
        </p:sp>
        <p:sp>
          <p:nvSpPr>
            <p:cNvPr id="99" name="Rectangle 98"/>
            <p:cNvSpPr/>
            <p:nvPr/>
          </p:nvSpPr>
          <p:spPr bwMode="auto">
            <a:xfrm>
              <a:off x="8457952" y="3462748"/>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8</a:t>
              </a:r>
            </a:p>
          </p:txBody>
        </p:sp>
        <p:sp>
          <p:nvSpPr>
            <p:cNvPr id="100" name="Rectangle 99"/>
            <p:cNvSpPr/>
            <p:nvPr/>
          </p:nvSpPr>
          <p:spPr bwMode="auto">
            <a:xfrm>
              <a:off x="8764720" y="3462748"/>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6</a:t>
              </a:r>
            </a:p>
          </p:txBody>
        </p:sp>
        <p:sp>
          <p:nvSpPr>
            <p:cNvPr id="101" name="Rounded Rectangle 100"/>
            <p:cNvSpPr/>
            <p:nvPr/>
          </p:nvSpPr>
          <p:spPr bwMode="auto">
            <a:xfrm>
              <a:off x="9667658" y="4235918"/>
              <a:ext cx="1678647" cy="399889"/>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03" tIns="45701" rIns="45701" bIns="91403" numCol="1" spcCol="0" rtlCol="0" fromWordArt="0" anchor="t" anchorCtr="0" forceAA="0" compatLnSpc="1">
              <a:prstTxWarp prst="textNoShape">
                <a:avLst/>
              </a:prstTxWarp>
              <a:noAutofit/>
            </a:bodyPr>
            <a:lstStyle/>
            <a:p>
              <a:pPr algn="ctr" defTabSz="913737"/>
              <a:endParaRPr lang="en-US" sz="2399" spc="-50" dirty="0">
                <a:solidFill>
                  <a:srgbClr val="FFFFFF"/>
                </a:solidFill>
                <a:ea typeface="Segoe UI" pitchFamily="34" charset="0"/>
                <a:cs typeface="Segoe UI" pitchFamily="34" charset="0"/>
              </a:endParaRPr>
            </a:p>
          </p:txBody>
        </p:sp>
        <p:sp>
          <p:nvSpPr>
            <p:cNvPr id="102" name="Rectangle 101"/>
            <p:cNvSpPr/>
            <p:nvPr/>
          </p:nvSpPr>
          <p:spPr bwMode="auto">
            <a:xfrm>
              <a:off x="10011001" y="4348216"/>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5</a:t>
              </a:r>
            </a:p>
          </p:txBody>
        </p:sp>
        <p:sp>
          <p:nvSpPr>
            <p:cNvPr id="103" name="Rectangle 102"/>
            <p:cNvSpPr/>
            <p:nvPr/>
          </p:nvSpPr>
          <p:spPr bwMode="auto">
            <a:xfrm>
              <a:off x="10266758" y="4348216"/>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3</a:t>
              </a:r>
            </a:p>
          </p:txBody>
        </p:sp>
        <p:sp>
          <p:nvSpPr>
            <p:cNvPr id="104" name="Rectangle 103"/>
            <p:cNvSpPr/>
            <p:nvPr/>
          </p:nvSpPr>
          <p:spPr bwMode="auto">
            <a:xfrm>
              <a:off x="10527509" y="4348216"/>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6</a:t>
              </a:r>
            </a:p>
          </p:txBody>
        </p:sp>
        <p:sp>
          <p:nvSpPr>
            <p:cNvPr id="105" name="Rectangle 104"/>
            <p:cNvSpPr/>
            <p:nvPr/>
          </p:nvSpPr>
          <p:spPr bwMode="auto">
            <a:xfrm>
              <a:off x="10790107" y="4348216"/>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1</a:t>
              </a:r>
            </a:p>
          </p:txBody>
        </p:sp>
        <p:sp>
          <p:nvSpPr>
            <p:cNvPr id="106" name="Rectangle 105"/>
            <p:cNvSpPr/>
            <p:nvPr/>
          </p:nvSpPr>
          <p:spPr bwMode="auto">
            <a:xfrm>
              <a:off x="6164009" y="2581544"/>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1</a:t>
              </a:r>
            </a:p>
          </p:txBody>
        </p:sp>
        <p:sp>
          <p:nvSpPr>
            <p:cNvPr id="107" name="Rectangle 106"/>
            <p:cNvSpPr/>
            <p:nvPr/>
          </p:nvSpPr>
          <p:spPr bwMode="auto">
            <a:xfrm>
              <a:off x="6457472" y="2581544"/>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5</a:t>
              </a:r>
            </a:p>
          </p:txBody>
        </p:sp>
        <p:sp>
          <p:nvSpPr>
            <p:cNvPr id="108" name="Rectangle 107"/>
            <p:cNvSpPr/>
            <p:nvPr/>
          </p:nvSpPr>
          <p:spPr bwMode="auto">
            <a:xfrm>
              <a:off x="6720407" y="2585654"/>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4</a:t>
              </a:r>
            </a:p>
          </p:txBody>
        </p:sp>
        <p:sp>
          <p:nvSpPr>
            <p:cNvPr id="109" name="Rectangle 108"/>
            <p:cNvSpPr/>
            <p:nvPr/>
          </p:nvSpPr>
          <p:spPr bwMode="auto">
            <a:xfrm>
              <a:off x="7287504" y="2585654"/>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2</a:t>
              </a:r>
            </a:p>
          </p:txBody>
        </p:sp>
        <p:sp>
          <p:nvSpPr>
            <p:cNvPr id="110" name="Rectangle 109"/>
            <p:cNvSpPr/>
            <p:nvPr/>
          </p:nvSpPr>
          <p:spPr bwMode="auto">
            <a:xfrm>
              <a:off x="6993260" y="2585654"/>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6</a:t>
              </a:r>
            </a:p>
          </p:txBody>
        </p:sp>
        <p:sp>
          <p:nvSpPr>
            <p:cNvPr id="111" name="Rectangle 110"/>
            <p:cNvSpPr/>
            <p:nvPr/>
          </p:nvSpPr>
          <p:spPr bwMode="auto">
            <a:xfrm>
              <a:off x="10613246" y="1467855"/>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6</a:t>
              </a:r>
            </a:p>
          </p:txBody>
        </p:sp>
        <p:sp>
          <p:nvSpPr>
            <p:cNvPr id="112" name="Rectangle 111"/>
            <p:cNvSpPr/>
            <p:nvPr/>
          </p:nvSpPr>
          <p:spPr bwMode="auto">
            <a:xfrm>
              <a:off x="10885365" y="1467855"/>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1</a:t>
              </a:r>
            </a:p>
          </p:txBody>
        </p:sp>
        <p:cxnSp>
          <p:nvCxnSpPr>
            <p:cNvPr id="113" name="Straight Connector 112"/>
            <p:cNvCxnSpPr/>
            <p:nvPr/>
          </p:nvCxnSpPr>
          <p:spPr>
            <a:xfrm>
              <a:off x="7778275" y="1963065"/>
              <a:ext cx="9518" cy="433916"/>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4" name="Rectangle 113"/>
            <p:cNvSpPr/>
            <p:nvPr/>
          </p:nvSpPr>
          <p:spPr bwMode="auto">
            <a:xfrm>
              <a:off x="9822114" y="1472823"/>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5</a:t>
              </a:r>
            </a:p>
          </p:txBody>
        </p:sp>
        <p:sp>
          <p:nvSpPr>
            <p:cNvPr id="115" name="Rectangle 114"/>
            <p:cNvSpPr/>
            <p:nvPr/>
          </p:nvSpPr>
          <p:spPr bwMode="auto">
            <a:xfrm>
              <a:off x="10077873" y="1472823"/>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3</a:t>
              </a:r>
            </a:p>
          </p:txBody>
        </p:sp>
      </p:grpSp>
    </p:spTree>
    <p:extLst>
      <p:ext uri="{BB962C8B-B14F-4D97-AF65-F5344CB8AC3E}">
        <p14:creationId xmlns:p14="http://schemas.microsoft.com/office/powerpoint/2010/main" val="29376879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ounded Rectangle 44"/>
          <p:cNvSpPr/>
          <p:nvPr/>
        </p:nvSpPr>
        <p:spPr bwMode="auto">
          <a:xfrm>
            <a:off x="478511" y="3773801"/>
            <a:ext cx="1895494" cy="399889"/>
          </a:xfrm>
          <a:prstGeom prst="round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45701" bIns="91403" numCol="1" spcCol="0" rtlCol="0" fromWordArt="0" anchor="t" anchorCtr="0" forceAA="0" compatLnSpc="1">
            <a:prstTxWarp prst="textNoShape">
              <a:avLst/>
            </a:prstTxWarp>
            <a:noAutofit/>
          </a:bodyPr>
          <a:lstStyle/>
          <a:p>
            <a:pPr algn="ctr" defTabSz="913650"/>
            <a:endParaRPr lang="en-US" sz="2399" spc="-50" dirty="0">
              <a:solidFill>
                <a:schemeClr val="bg1"/>
              </a:solidFill>
              <a:ea typeface="Segoe UI" pitchFamily="34" charset="0"/>
              <a:cs typeface="Segoe UI" pitchFamily="34" charset="0"/>
            </a:endParaRPr>
          </a:p>
        </p:txBody>
      </p:sp>
      <p:sp>
        <p:nvSpPr>
          <p:cNvPr id="2" name="Title 1"/>
          <p:cNvSpPr>
            <a:spLocks noGrp="1"/>
          </p:cNvSpPr>
          <p:nvPr>
            <p:ph type="title"/>
          </p:nvPr>
        </p:nvSpPr>
        <p:spPr/>
        <p:txBody>
          <a:bodyPr/>
          <a:lstStyle/>
          <a:p>
            <a:r>
              <a:rPr lang="en-US" smtClean="0"/>
              <a:t>Hopping Window</a:t>
            </a:r>
            <a:endParaRPr lang="en-US" dirty="0"/>
          </a:p>
        </p:txBody>
      </p:sp>
      <p:sp>
        <p:nvSpPr>
          <p:cNvPr id="3" name="Rectangle 2"/>
          <p:cNvSpPr/>
          <p:nvPr/>
        </p:nvSpPr>
        <p:spPr bwMode="auto">
          <a:xfrm>
            <a:off x="624849" y="2770356"/>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solidFill>
              </a:rPr>
              <a:t>1</a:t>
            </a:r>
          </a:p>
        </p:txBody>
      </p:sp>
      <p:sp>
        <p:nvSpPr>
          <p:cNvPr id="4" name="Rectangle 3"/>
          <p:cNvSpPr/>
          <p:nvPr/>
        </p:nvSpPr>
        <p:spPr bwMode="auto">
          <a:xfrm>
            <a:off x="899269" y="2770356"/>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solidFill>
              </a:rPr>
              <a:t>5</a:t>
            </a:r>
          </a:p>
        </p:txBody>
      </p:sp>
      <p:sp>
        <p:nvSpPr>
          <p:cNvPr id="5" name="Rectangle 4"/>
          <p:cNvSpPr/>
          <p:nvPr/>
        </p:nvSpPr>
        <p:spPr bwMode="auto">
          <a:xfrm>
            <a:off x="1533530" y="2770356"/>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solidFill>
              </a:rPr>
              <a:t>4</a:t>
            </a:r>
          </a:p>
        </p:txBody>
      </p:sp>
      <p:sp>
        <p:nvSpPr>
          <p:cNvPr id="6" name="Rectangle 5"/>
          <p:cNvSpPr/>
          <p:nvPr/>
        </p:nvSpPr>
        <p:spPr bwMode="auto">
          <a:xfrm>
            <a:off x="2072063" y="2770356"/>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solidFill>
              </a:rPr>
              <a:t>2</a:t>
            </a:r>
          </a:p>
        </p:txBody>
      </p:sp>
      <p:sp>
        <p:nvSpPr>
          <p:cNvPr id="7" name="Rectangle 6"/>
          <p:cNvSpPr/>
          <p:nvPr/>
        </p:nvSpPr>
        <p:spPr bwMode="auto">
          <a:xfrm>
            <a:off x="1796861" y="2770356"/>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solidFill>
              </a:rPr>
              <a:t>6</a:t>
            </a:r>
          </a:p>
        </p:txBody>
      </p:sp>
      <p:sp>
        <p:nvSpPr>
          <p:cNvPr id="8" name="Rectangle 7"/>
          <p:cNvSpPr/>
          <p:nvPr/>
        </p:nvSpPr>
        <p:spPr bwMode="auto">
          <a:xfrm>
            <a:off x="3507541" y="2770356"/>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solidFill>
              </a:rPr>
              <a:t>8</a:t>
            </a:r>
          </a:p>
        </p:txBody>
      </p:sp>
      <p:sp>
        <p:nvSpPr>
          <p:cNvPr id="9" name="Rectangle 8"/>
          <p:cNvSpPr/>
          <p:nvPr/>
        </p:nvSpPr>
        <p:spPr bwMode="auto">
          <a:xfrm>
            <a:off x="3776223" y="2770356"/>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solidFill>
              </a:rPr>
              <a:t>6</a:t>
            </a:r>
          </a:p>
        </p:txBody>
      </p:sp>
      <p:sp>
        <p:nvSpPr>
          <p:cNvPr id="11" name="Oval 10"/>
          <p:cNvSpPr/>
          <p:nvPr/>
        </p:nvSpPr>
        <p:spPr bwMode="auto">
          <a:xfrm>
            <a:off x="401134" y="3241982"/>
            <a:ext cx="118232" cy="112689"/>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endParaRPr lang="en-US" sz="1999" dirty="0">
              <a:gradFill>
                <a:gsLst>
                  <a:gs pos="0">
                    <a:srgbClr val="FFFFFF"/>
                  </a:gs>
                  <a:gs pos="100000">
                    <a:srgbClr val="FFFFFF"/>
                  </a:gs>
                </a:gsLst>
                <a:lin ang="5400000" scaled="0"/>
              </a:gradFill>
            </a:endParaRPr>
          </a:p>
        </p:txBody>
      </p:sp>
      <p:sp>
        <p:nvSpPr>
          <p:cNvPr id="12" name="Oval 11"/>
          <p:cNvSpPr/>
          <p:nvPr/>
        </p:nvSpPr>
        <p:spPr bwMode="auto">
          <a:xfrm>
            <a:off x="2312231" y="3241982"/>
            <a:ext cx="118232" cy="112689"/>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endParaRPr lang="en-US" sz="1999" dirty="0">
              <a:gradFill>
                <a:gsLst>
                  <a:gs pos="0">
                    <a:srgbClr val="FFFFFF"/>
                  </a:gs>
                  <a:gs pos="100000">
                    <a:srgbClr val="FFFFFF"/>
                  </a:gs>
                </a:gsLst>
                <a:lin ang="5400000" scaled="0"/>
              </a:gradFill>
            </a:endParaRPr>
          </a:p>
        </p:txBody>
      </p:sp>
      <p:sp>
        <p:nvSpPr>
          <p:cNvPr id="13" name="Oval 12"/>
          <p:cNvSpPr/>
          <p:nvPr/>
        </p:nvSpPr>
        <p:spPr bwMode="auto">
          <a:xfrm>
            <a:off x="1357686" y="3241982"/>
            <a:ext cx="118232" cy="112689"/>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endParaRPr lang="en-US" sz="1999" dirty="0">
              <a:gradFill>
                <a:gsLst>
                  <a:gs pos="0">
                    <a:srgbClr val="FFFFFF"/>
                  </a:gs>
                  <a:gs pos="100000">
                    <a:srgbClr val="FFFFFF"/>
                  </a:gs>
                </a:gsLst>
                <a:lin ang="5400000" scaled="0"/>
              </a:gradFill>
            </a:endParaRPr>
          </a:p>
        </p:txBody>
      </p:sp>
      <p:sp>
        <p:nvSpPr>
          <p:cNvPr id="14" name="Oval 13"/>
          <p:cNvSpPr/>
          <p:nvPr/>
        </p:nvSpPr>
        <p:spPr bwMode="auto">
          <a:xfrm>
            <a:off x="5020542" y="3241982"/>
            <a:ext cx="118232" cy="112689"/>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endParaRPr lang="en-US" sz="1999" dirty="0">
              <a:gradFill>
                <a:gsLst>
                  <a:gs pos="0">
                    <a:srgbClr val="FFFFFF"/>
                  </a:gs>
                  <a:gs pos="100000">
                    <a:srgbClr val="FFFFFF"/>
                  </a:gs>
                </a:gsLst>
                <a:lin ang="5400000" scaled="0"/>
              </a:gradFill>
            </a:endParaRPr>
          </a:p>
        </p:txBody>
      </p:sp>
      <p:sp>
        <p:nvSpPr>
          <p:cNvPr id="15" name="Oval 14"/>
          <p:cNvSpPr/>
          <p:nvPr/>
        </p:nvSpPr>
        <p:spPr bwMode="auto">
          <a:xfrm>
            <a:off x="4191991" y="3241982"/>
            <a:ext cx="118232" cy="112689"/>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endParaRPr lang="en-US" sz="1999" dirty="0">
              <a:gradFill>
                <a:gsLst>
                  <a:gs pos="0">
                    <a:srgbClr val="FFFFFF"/>
                  </a:gs>
                  <a:gs pos="100000">
                    <a:srgbClr val="FFFFFF"/>
                  </a:gs>
                </a:gsLst>
                <a:lin ang="5400000" scaled="0"/>
              </a:gradFill>
            </a:endParaRPr>
          </a:p>
        </p:txBody>
      </p:sp>
      <p:sp>
        <p:nvSpPr>
          <p:cNvPr id="16" name="Oval 15"/>
          <p:cNvSpPr/>
          <p:nvPr/>
        </p:nvSpPr>
        <p:spPr bwMode="auto">
          <a:xfrm>
            <a:off x="3235438" y="3241982"/>
            <a:ext cx="118232" cy="112689"/>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endParaRPr lang="en-US" sz="1999" dirty="0">
              <a:gradFill>
                <a:gsLst>
                  <a:gs pos="0">
                    <a:srgbClr val="FFFFFF"/>
                  </a:gs>
                  <a:gs pos="100000">
                    <a:srgbClr val="FFFFFF"/>
                  </a:gs>
                </a:gsLst>
                <a:lin ang="5400000" scaled="0"/>
              </a:gradFill>
            </a:endParaRPr>
          </a:p>
        </p:txBody>
      </p:sp>
      <p:cxnSp>
        <p:nvCxnSpPr>
          <p:cNvPr id="17" name="Straight Arrow Connector 16"/>
          <p:cNvCxnSpPr>
            <a:stCxn id="11" idx="6"/>
            <a:endCxn id="24" idx="1"/>
          </p:cNvCxnSpPr>
          <p:nvPr/>
        </p:nvCxnSpPr>
        <p:spPr>
          <a:xfrm flipV="1">
            <a:off x="519364" y="3293524"/>
            <a:ext cx="5689310" cy="480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88837" y="3015834"/>
            <a:ext cx="74360" cy="184618"/>
          </a:xfrm>
          <a:prstGeom prst="rect">
            <a:avLst/>
          </a:prstGeom>
          <a:noFill/>
        </p:spPr>
        <p:txBody>
          <a:bodyPr wrap="none" lIns="0" tIns="0" rIns="0" bIns="0" rtlCol="0">
            <a:spAutoFit/>
          </a:bodyPr>
          <a:lstStyle/>
          <a:p>
            <a:r>
              <a:rPr lang="en-US" sz="1200" spc="-70" dirty="0">
                <a:gradFill>
                  <a:gsLst>
                    <a:gs pos="2917">
                      <a:schemeClr val="tx1"/>
                    </a:gs>
                    <a:gs pos="30000">
                      <a:schemeClr val="tx1"/>
                    </a:gs>
                  </a:gsLst>
                  <a:lin ang="5400000" scaled="0"/>
                </a:gradFill>
              </a:rPr>
              <a:t>0</a:t>
            </a:r>
          </a:p>
        </p:txBody>
      </p:sp>
      <p:sp>
        <p:nvSpPr>
          <p:cNvPr id="19" name="TextBox 18"/>
          <p:cNvSpPr txBox="1"/>
          <p:nvPr/>
        </p:nvSpPr>
        <p:spPr>
          <a:xfrm>
            <a:off x="1349993" y="3015834"/>
            <a:ext cx="148720" cy="184618"/>
          </a:xfrm>
          <a:prstGeom prst="rect">
            <a:avLst/>
          </a:prstGeom>
          <a:noFill/>
        </p:spPr>
        <p:txBody>
          <a:bodyPr wrap="none" lIns="0" tIns="0" rIns="0" bIns="0" rtlCol="0">
            <a:spAutoFit/>
          </a:bodyPr>
          <a:lstStyle/>
          <a:p>
            <a:r>
              <a:rPr lang="en-US" sz="1200" spc="-70" dirty="0">
                <a:gradFill>
                  <a:gsLst>
                    <a:gs pos="2917">
                      <a:schemeClr val="tx1"/>
                    </a:gs>
                    <a:gs pos="30000">
                      <a:schemeClr val="tx1"/>
                    </a:gs>
                  </a:gsLst>
                  <a:lin ang="5400000" scaled="0"/>
                </a:gradFill>
              </a:rPr>
              <a:t>10</a:t>
            </a:r>
          </a:p>
        </p:txBody>
      </p:sp>
      <p:sp>
        <p:nvSpPr>
          <p:cNvPr id="20" name="TextBox 19"/>
          <p:cNvSpPr txBox="1"/>
          <p:nvPr/>
        </p:nvSpPr>
        <p:spPr>
          <a:xfrm>
            <a:off x="4191992" y="3015834"/>
            <a:ext cx="148720" cy="184618"/>
          </a:xfrm>
          <a:prstGeom prst="rect">
            <a:avLst/>
          </a:prstGeom>
          <a:noFill/>
        </p:spPr>
        <p:txBody>
          <a:bodyPr wrap="none" lIns="0" tIns="0" rIns="0" bIns="0" rtlCol="0">
            <a:spAutoFit/>
          </a:bodyPr>
          <a:lstStyle/>
          <a:p>
            <a:r>
              <a:rPr lang="en-US" sz="1200" spc="-70" dirty="0">
                <a:gradFill>
                  <a:gsLst>
                    <a:gs pos="2917">
                      <a:schemeClr val="tx1"/>
                    </a:gs>
                    <a:gs pos="30000">
                      <a:schemeClr val="tx1"/>
                    </a:gs>
                  </a:gsLst>
                  <a:lin ang="5400000" scaled="0"/>
                </a:gradFill>
              </a:rPr>
              <a:t>40</a:t>
            </a:r>
          </a:p>
        </p:txBody>
      </p:sp>
      <p:sp>
        <p:nvSpPr>
          <p:cNvPr id="22" name="TextBox 21"/>
          <p:cNvSpPr txBox="1"/>
          <p:nvPr/>
        </p:nvSpPr>
        <p:spPr>
          <a:xfrm>
            <a:off x="2304273" y="3015834"/>
            <a:ext cx="148720" cy="184618"/>
          </a:xfrm>
          <a:prstGeom prst="rect">
            <a:avLst/>
          </a:prstGeom>
          <a:noFill/>
        </p:spPr>
        <p:txBody>
          <a:bodyPr wrap="none" lIns="0" tIns="0" rIns="0" bIns="0" rtlCol="0">
            <a:spAutoFit/>
          </a:bodyPr>
          <a:lstStyle/>
          <a:p>
            <a:r>
              <a:rPr lang="en-US" sz="1200" spc="-70" dirty="0">
                <a:gradFill>
                  <a:gsLst>
                    <a:gs pos="2917">
                      <a:schemeClr val="tx1"/>
                    </a:gs>
                    <a:gs pos="30000">
                      <a:schemeClr val="tx1"/>
                    </a:gs>
                  </a:gsLst>
                  <a:lin ang="5400000" scaled="0"/>
                </a:gradFill>
              </a:rPr>
              <a:t>20</a:t>
            </a:r>
          </a:p>
        </p:txBody>
      </p:sp>
      <p:sp>
        <p:nvSpPr>
          <p:cNvPr id="23" name="TextBox 22"/>
          <p:cNvSpPr txBox="1"/>
          <p:nvPr/>
        </p:nvSpPr>
        <p:spPr>
          <a:xfrm>
            <a:off x="3248132" y="3015834"/>
            <a:ext cx="148720" cy="184618"/>
          </a:xfrm>
          <a:prstGeom prst="rect">
            <a:avLst/>
          </a:prstGeom>
          <a:noFill/>
        </p:spPr>
        <p:txBody>
          <a:bodyPr wrap="none" lIns="0" tIns="0" rIns="0" bIns="0" rtlCol="0">
            <a:spAutoFit/>
          </a:bodyPr>
          <a:lstStyle/>
          <a:p>
            <a:r>
              <a:rPr lang="en-US" sz="1200" spc="-70" dirty="0">
                <a:gradFill>
                  <a:gsLst>
                    <a:gs pos="2917">
                      <a:schemeClr val="tx1"/>
                    </a:gs>
                    <a:gs pos="30000">
                      <a:schemeClr val="tx1"/>
                    </a:gs>
                  </a:gsLst>
                  <a:lin ang="5400000" scaled="0"/>
                </a:gradFill>
              </a:rPr>
              <a:t>30</a:t>
            </a:r>
          </a:p>
        </p:txBody>
      </p:sp>
      <p:sp>
        <p:nvSpPr>
          <p:cNvPr id="24" name="TextBox 23"/>
          <p:cNvSpPr txBox="1"/>
          <p:nvPr/>
        </p:nvSpPr>
        <p:spPr>
          <a:xfrm>
            <a:off x="6208674" y="3052205"/>
            <a:ext cx="454420" cy="482637"/>
          </a:xfrm>
          <a:prstGeom prst="rect">
            <a:avLst/>
          </a:prstGeom>
          <a:noFill/>
        </p:spPr>
        <p:txBody>
          <a:bodyPr wrap="none" lIns="0" tIns="0" rIns="0" bIns="0" rtlCol="0">
            <a:spAutoFit/>
          </a:bodyPr>
          <a:lstStyle/>
          <a:p>
            <a:pPr algn="ctr"/>
            <a:r>
              <a:rPr lang="en-US" sz="1568" spc="-70" dirty="0">
                <a:gradFill>
                  <a:gsLst>
                    <a:gs pos="2917">
                      <a:schemeClr val="tx1"/>
                    </a:gs>
                    <a:gs pos="30000">
                      <a:schemeClr val="tx1"/>
                    </a:gs>
                  </a:gsLst>
                  <a:lin ang="5400000" scaled="0"/>
                </a:gradFill>
                <a:latin typeface="Segoe UI Light" panose="020B0502040204020203" pitchFamily="34" charset="0"/>
              </a:rPr>
              <a:t>Time</a:t>
            </a:r>
          </a:p>
          <a:p>
            <a:pPr algn="ctr"/>
            <a:r>
              <a:rPr lang="en-US" sz="1568" spc="-70" dirty="0">
                <a:gradFill>
                  <a:gsLst>
                    <a:gs pos="2917">
                      <a:schemeClr val="tx1"/>
                    </a:gs>
                    <a:gs pos="30000">
                      <a:schemeClr val="tx1"/>
                    </a:gs>
                  </a:gsLst>
                  <a:lin ang="5400000" scaled="0"/>
                </a:gradFill>
                <a:latin typeface="Segoe UI Light" panose="020B0502040204020203" pitchFamily="34" charset="0"/>
              </a:rPr>
              <a:t> (</a:t>
            </a:r>
            <a:r>
              <a:rPr lang="en-US" sz="1568" spc="-70" dirty="0" err="1">
                <a:gradFill>
                  <a:gsLst>
                    <a:gs pos="2917">
                      <a:schemeClr val="tx1"/>
                    </a:gs>
                    <a:gs pos="30000">
                      <a:schemeClr val="tx1"/>
                    </a:gs>
                  </a:gsLst>
                  <a:lin ang="5400000" scaled="0"/>
                </a:gradFill>
                <a:latin typeface="Segoe UI Light" panose="020B0502040204020203" pitchFamily="34" charset="0"/>
              </a:rPr>
              <a:t>secs</a:t>
            </a:r>
            <a:r>
              <a:rPr lang="en-US" sz="1568" spc="-70" dirty="0">
                <a:gradFill>
                  <a:gsLst>
                    <a:gs pos="2917">
                      <a:schemeClr val="tx1"/>
                    </a:gs>
                    <a:gs pos="30000">
                      <a:schemeClr val="tx1"/>
                    </a:gs>
                  </a:gsLst>
                  <a:lin ang="5400000" scaled="0"/>
                </a:gradFill>
                <a:latin typeface="Segoe UI Light" panose="020B0502040204020203" pitchFamily="34" charset="0"/>
              </a:rPr>
              <a:t>)</a:t>
            </a:r>
          </a:p>
        </p:txBody>
      </p:sp>
      <p:cxnSp>
        <p:nvCxnSpPr>
          <p:cNvPr id="27" name="Straight Connector 26"/>
          <p:cNvCxnSpPr/>
          <p:nvPr/>
        </p:nvCxnSpPr>
        <p:spPr>
          <a:xfrm>
            <a:off x="4249673" y="3312940"/>
            <a:ext cx="12057" cy="1340012"/>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bwMode="auto">
          <a:xfrm>
            <a:off x="1357686" y="4203756"/>
            <a:ext cx="1927436" cy="399889"/>
          </a:xfrm>
          <a:prstGeom prst="round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45701" bIns="91403" numCol="1" spcCol="0" rtlCol="0" fromWordArt="0" anchor="t" anchorCtr="0" forceAA="0" compatLnSpc="1">
            <a:prstTxWarp prst="textNoShape">
              <a:avLst/>
            </a:prstTxWarp>
            <a:noAutofit/>
          </a:bodyPr>
          <a:lstStyle/>
          <a:p>
            <a:pPr algn="ctr" defTabSz="913650"/>
            <a:endParaRPr lang="en-US" sz="2399" spc="-50" dirty="0">
              <a:solidFill>
                <a:schemeClr val="bg1"/>
              </a:solidFill>
              <a:ea typeface="Segoe UI" pitchFamily="34" charset="0"/>
              <a:cs typeface="Segoe UI" pitchFamily="34" charset="0"/>
            </a:endParaRPr>
          </a:p>
        </p:txBody>
      </p:sp>
      <p:sp>
        <p:nvSpPr>
          <p:cNvPr id="54" name="TextBox 53"/>
          <p:cNvSpPr txBox="1"/>
          <p:nvPr/>
        </p:nvSpPr>
        <p:spPr>
          <a:xfrm>
            <a:off x="5001290" y="3015834"/>
            <a:ext cx="148720" cy="184618"/>
          </a:xfrm>
          <a:prstGeom prst="rect">
            <a:avLst/>
          </a:prstGeom>
          <a:noFill/>
        </p:spPr>
        <p:txBody>
          <a:bodyPr wrap="none" lIns="0" tIns="0" rIns="0" bIns="0" rtlCol="0">
            <a:spAutoFit/>
          </a:bodyPr>
          <a:lstStyle/>
          <a:p>
            <a:r>
              <a:rPr lang="en-US" sz="1200" spc="-70" dirty="0">
                <a:gradFill>
                  <a:gsLst>
                    <a:gs pos="2917">
                      <a:schemeClr val="tx1"/>
                    </a:gs>
                    <a:gs pos="30000">
                      <a:schemeClr val="tx1"/>
                    </a:gs>
                  </a:gsLst>
                  <a:lin ang="5400000" scaled="0"/>
                </a:gradFill>
              </a:rPr>
              <a:t>50</a:t>
            </a:r>
          </a:p>
        </p:txBody>
      </p:sp>
      <p:sp>
        <p:nvSpPr>
          <p:cNvPr id="55" name="TextBox 54"/>
          <p:cNvSpPr txBox="1"/>
          <p:nvPr/>
        </p:nvSpPr>
        <p:spPr>
          <a:xfrm>
            <a:off x="460249" y="1818880"/>
            <a:ext cx="5462774" cy="3691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45701" rIns="91403" bIns="45701" numCol="1" spcCol="0" rtlCol="0" fromWordArt="0" anchor="ctr" anchorCtr="0" forceAA="0" compatLnSpc="1">
            <a:prstTxWarp prst="textNoShape">
              <a:avLst/>
            </a:prstTxWarp>
            <a:noAutofit/>
          </a:bodyPr>
          <a:lstStyle>
            <a:defPPr>
              <a:defRPr lang="en-US"/>
            </a:defPPr>
            <a:lvl1pPr algn="ctr">
              <a:defRPr sz="2400" spc="-70">
                <a:gradFill>
                  <a:gsLst>
                    <a:gs pos="5417">
                      <a:schemeClr val="tx1"/>
                    </a:gs>
                    <a:gs pos="28000">
                      <a:schemeClr val="tx1"/>
                    </a:gs>
                  </a:gsLst>
                  <a:lin ang="5400000" scaled="0"/>
                </a:gra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568" dirty="0">
                <a:solidFill>
                  <a:schemeClr val="bg1"/>
                </a:solidFill>
                <a:latin typeface="Segoe UI Light" panose="020B0502040204020203" pitchFamily="34" charset="0"/>
              </a:rPr>
              <a:t>A 20-second Hopping Window with a 10 second “Hop”</a:t>
            </a:r>
          </a:p>
        </p:txBody>
      </p:sp>
      <p:sp>
        <p:nvSpPr>
          <p:cNvPr id="60" name="Oval 59"/>
          <p:cNvSpPr/>
          <p:nvPr/>
        </p:nvSpPr>
        <p:spPr bwMode="auto">
          <a:xfrm>
            <a:off x="5863909" y="3232461"/>
            <a:ext cx="118232" cy="112689"/>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endParaRPr lang="en-US" sz="1999" dirty="0">
              <a:gradFill>
                <a:gsLst>
                  <a:gs pos="0">
                    <a:srgbClr val="FFFFFF"/>
                  </a:gs>
                  <a:gs pos="100000">
                    <a:srgbClr val="FFFFFF"/>
                  </a:gs>
                </a:gsLst>
                <a:lin ang="5400000" scaled="0"/>
              </a:gradFill>
            </a:endParaRPr>
          </a:p>
        </p:txBody>
      </p:sp>
      <p:sp>
        <p:nvSpPr>
          <p:cNvPr id="61" name="TextBox 60"/>
          <p:cNvSpPr txBox="1"/>
          <p:nvPr/>
        </p:nvSpPr>
        <p:spPr>
          <a:xfrm>
            <a:off x="5848675" y="3015834"/>
            <a:ext cx="148720" cy="184618"/>
          </a:xfrm>
          <a:prstGeom prst="rect">
            <a:avLst/>
          </a:prstGeom>
          <a:noFill/>
        </p:spPr>
        <p:txBody>
          <a:bodyPr wrap="none" lIns="0" tIns="0" rIns="0" bIns="0" rtlCol="0">
            <a:spAutoFit/>
          </a:bodyPr>
          <a:lstStyle/>
          <a:p>
            <a:r>
              <a:rPr lang="en-US" sz="1200" spc="-70" dirty="0">
                <a:gradFill>
                  <a:gsLst>
                    <a:gs pos="2917">
                      <a:schemeClr val="tx1"/>
                    </a:gs>
                    <a:gs pos="30000">
                      <a:schemeClr val="tx1"/>
                    </a:gs>
                  </a:gsLst>
                  <a:lin ang="5400000" scaled="0"/>
                </a:gradFill>
              </a:rPr>
              <a:t>60</a:t>
            </a:r>
          </a:p>
        </p:txBody>
      </p:sp>
      <p:cxnSp>
        <p:nvCxnSpPr>
          <p:cNvPr id="64" name="Straight Connector 63"/>
          <p:cNvCxnSpPr/>
          <p:nvPr/>
        </p:nvCxnSpPr>
        <p:spPr>
          <a:xfrm>
            <a:off x="5911908" y="3246745"/>
            <a:ext cx="28472" cy="2253589"/>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1" name="Rounded Rectangle 70"/>
          <p:cNvSpPr/>
          <p:nvPr/>
        </p:nvSpPr>
        <p:spPr bwMode="auto">
          <a:xfrm>
            <a:off x="2374004" y="4652951"/>
            <a:ext cx="1875670" cy="399889"/>
          </a:xfrm>
          <a:prstGeom prst="round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45701" bIns="91403" numCol="1" spcCol="0" rtlCol="0" fromWordArt="0" anchor="t" anchorCtr="0" forceAA="0" compatLnSpc="1">
            <a:prstTxWarp prst="textNoShape">
              <a:avLst/>
            </a:prstTxWarp>
            <a:noAutofit/>
          </a:bodyPr>
          <a:lstStyle/>
          <a:p>
            <a:pPr algn="ctr" defTabSz="913650"/>
            <a:endParaRPr lang="en-US" sz="2399" spc="-50" dirty="0">
              <a:solidFill>
                <a:schemeClr val="bg1"/>
              </a:solidFill>
              <a:ea typeface="Segoe UI" pitchFamily="34" charset="0"/>
              <a:cs typeface="Segoe UI" pitchFamily="34" charset="0"/>
            </a:endParaRPr>
          </a:p>
        </p:txBody>
      </p:sp>
      <p:sp>
        <p:nvSpPr>
          <p:cNvPr id="78" name="TextBox 77"/>
          <p:cNvSpPr txBox="1"/>
          <p:nvPr/>
        </p:nvSpPr>
        <p:spPr>
          <a:xfrm>
            <a:off x="6991077" y="1422481"/>
            <a:ext cx="5093738" cy="2726900"/>
          </a:xfrm>
          <a:prstGeom prst="rect">
            <a:avLst/>
          </a:prstGeom>
          <a:noFill/>
        </p:spPr>
        <p:txBody>
          <a:bodyPr wrap="square" lIns="0" tIns="0" rIns="0" bIns="0" rtlCol="0">
            <a:spAutoFit/>
          </a:bodyPr>
          <a:lstStyle/>
          <a:p>
            <a:pPr>
              <a:spcAft>
                <a:spcPts val="1200"/>
              </a:spcAft>
            </a:pPr>
            <a:r>
              <a:rPr lang="en-US" sz="1960" b="1" spc="-70" dirty="0">
                <a:solidFill>
                  <a:schemeClr val="tx2"/>
                </a:solidFill>
                <a:latin typeface="Segoe UI Light" panose="020B0502040204020203" pitchFamily="34" charset="0"/>
              </a:rPr>
              <a:t>Hopping windows:</a:t>
            </a:r>
          </a:p>
          <a:p>
            <a:pPr marL="342731" indent="-342731">
              <a:spcAft>
                <a:spcPts val="600"/>
              </a:spcAft>
              <a:buFont typeface="Arial" panose="020B0604020202020204" pitchFamily="34" charset="0"/>
              <a:buChar char="•"/>
            </a:pPr>
            <a:r>
              <a:rPr lang="en-US" sz="1960" spc="-70" dirty="0">
                <a:solidFill>
                  <a:schemeClr val="tx2"/>
                </a:solidFill>
                <a:latin typeface="Segoe UI Light" panose="020B0502040204020203" pitchFamily="34" charset="0"/>
              </a:rPr>
              <a:t>Si </a:t>
            </a:r>
            <a:r>
              <a:rPr lang="en-US" sz="1960" spc="-70" dirty="0" err="1">
                <a:solidFill>
                  <a:schemeClr val="tx2"/>
                </a:solidFill>
                <a:latin typeface="Segoe UI Light" panose="020B0502040204020203" pitchFamily="34" charset="0"/>
              </a:rPr>
              <a:t>muovono</a:t>
            </a:r>
            <a:r>
              <a:rPr lang="en-US" sz="1960" spc="-70" dirty="0">
                <a:solidFill>
                  <a:schemeClr val="tx2"/>
                </a:solidFill>
                <a:latin typeface="Segoe UI Light" panose="020B0502040204020203" pitchFamily="34" charset="0"/>
              </a:rPr>
              <a:t> di un tempo </a:t>
            </a:r>
            <a:r>
              <a:rPr lang="en-US" sz="1960" spc="-70" dirty="0" err="1">
                <a:solidFill>
                  <a:schemeClr val="tx2"/>
                </a:solidFill>
                <a:latin typeface="Segoe UI Light" panose="020B0502040204020203" pitchFamily="34" charset="0"/>
              </a:rPr>
              <a:t>fisso</a:t>
            </a:r>
            <a:endParaRPr lang="en-US" sz="1960" spc="-70" dirty="0">
              <a:solidFill>
                <a:schemeClr val="tx2"/>
              </a:solidFill>
              <a:latin typeface="Segoe UI Light" panose="020B0502040204020203" pitchFamily="34" charset="0"/>
            </a:endParaRPr>
          </a:p>
          <a:p>
            <a:pPr marL="342731" indent="-342731">
              <a:spcAft>
                <a:spcPts val="600"/>
              </a:spcAft>
              <a:buFont typeface="Arial" panose="020B0604020202020204" pitchFamily="34" charset="0"/>
              <a:buChar char="•"/>
            </a:pPr>
            <a:r>
              <a:rPr lang="en-US" sz="1960" spc="-70" dirty="0" smtClean="0">
                <a:solidFill>
                  <a:schemeClr val="tx2"/>
                </a:solidFill>
                <a:latin typeface="Segoe UI Light" panose="020B0502040204020203" pitchFamily="34" charset="0"/>
              </a:rPr>
              <a:t>Si </a:t>
            </a:r>
            <a:r>
              <a:rPr lang="en-US" sz="1960" spc="-70" dirty="0" err="1" smtClean="0">
                <a:solidFill>
                  <a:schemeClr val="tx2"/>
                </a:solidFill>
                <a:latin typeface="Segoe UI Light" panose="020B0502040204020203" pitchFamily="34" charset="0"/>
              </a:rPr>
              <a:t>sovrappongono</a:t>
            </a:r>
            <a:endParaRPr lang="en-US" sz="1960" spc="-70" dirty="0">
              <a:solidFill>
                <a:schemeClr val="tx2"/>
              </a:solidFill>
              <a:latin typeface="Segoe UI Light" panose="020B0502040204020203" pitchFamily="34" charset="0"/>
            </a:endParaRPr>
          </a:p>
          <a:p>
            <a:pPr marL="342731" indent="-342731">
              <a:spcAft>
                <a:spcPts val="600"/>
              </a:spcAft>
              <a:buFont typeface="Arial" panose="020B0604020202020204" pitchFamily="34" charset="0"/>
              <a:buChar char="•"/>
            </a:pPr>
            <a:r>
              <a:rPr lang="en-US" sz="1960" spc="-70" dirty="0" smtClean="0">
                <a:solidFill>
                  <a:schemeClr val="tx2"/>
                </a:solidFill>
                <a:latin typeface="Segoe UI Light" panose="020B0502040204020203" pitchFamily="34" charset="0"/>
              </a:rPr>
              <a:t>Si </a:t>
            </a:r>
            <a:r>
              <a:rPr lang="en-US" sz="1960" spc="-70" dirty="0" err="1" smtClean="0">
                <a:solidFill>
                  <a:schemeClr val="tx2"/>
                </a:solidFill>
                <a:latin typeface="Segoe UI Light" panose="020B0502040204020203" pitchFamily="34" charset="0"/>
              </a:rPr>
              <a:t>sovrappongono</a:t>
            </a:r>
            <a:r>
              <a:rPr lang="en-US" sz="1960" spc="-70" dirty="0" smtClean="0">
                <a:solidFill>
                  <a:schemeClr val="tx2"/>
                </a:solidFill>
                <a:latin typeface="Segoe UI Light" panose="020B0502040204020203" pitchFamily="34" charset="0"/>
              </a:rPr>
              <a:t> di un tempo </a:t>
            </a:r>
            <a:r>
              <a:rPr lang="en-US" sz="1960" spc="-70" dirty="0" err="1" smtClean="0">
                <a:solidFill>
                  <a:schemeClr val="tx2"/>
                </a:solidFill>
                <a:latin typeface="Segoe UI Light" panose="020B0502040204020203" pitchFamily="34" charset="0"/>
              </a:rPr>
              <a:t>fisso</a:t>
            </a:r>
            <a:endParaRPr lang="en-US" sz="1960" spc="-70" dirty="0">
              <a:solidFill>
                <a:schemeClr val="tx2"/>
              </a:solidFill>
              <a:latin typeface="Segoe UI Light" panose="020B0502040204020203" pitchFamily="34" charset="0"/>
            </a:endParaRPr>
          </a:p>
          <a:p>
            <a:pPr>
              <a:spcBef>
                <a:spcPts val="1200"/>
              </a:spcBef>
              <a:spcAft>
                <a:spcPts val="600"/>
              </a:spcAft>
            </a:pPr>
            <a:r>
              <a:rPr lang="en-US" sz="1960" spc="-70" dirty="0" smtClean="0">
                <a:solidFill>
                  <a:schemeClr val="tx2"/>
                </a:solidFill>
                <a:latin typeface="Segoe UI Light" panose="020B0502040204020203" pitchFamily="34" charset="0"/>
              </a:rPr>
              <a:t>Se hop </a:t>
            </a:r>
            <a:r>
              <a:rPr lang="en-US" sz="1960" spc="-70" dirty="0">
                <a:solidFill>
                  <a:schemeClr val="tx2"/>
                </a:solidFill>
                <a:latin typeface="Segoe UI Light" panose="020B0502040204020203" pitchFamily="34" charset="0"/>
              </a:rPr>
              <a:t>size = window </a:t>
            </a:r>
            <a:r>
              <a:rPr lang="en-US" sz="1960" spc="-70" dirty="0" smtClean="0">
                <a:solidFill>
                  <a:schemeClr val="tx2"/>
                </a:solidFill>
                <a:latin typeface="Segoe UI Light" panose="020B0502040204020203" pitchFamily="34" charset="0"/>
              </a:rPr>
              <a:t>size, </a:t>
            </a:r>
            <a:r>
              <a:rPr lang="en-US" sz="1960" spc="-70" dirty="0" err="1" smtClean="0">
                <a:solidFill>
                  <a:schemeClr val="tx2"/>
                </a:solidFill>
                <a:latin typeface="Segoe UI Light" panose="020B0502040204020203" pitchFamily="34" charset="0"/>
              </a:rPr>
              <a:t>allora</a:t>
            </a:r>
            <a:r>
              <a:rPr lang="en-US" sz="1960" spc="-70" dirty="0" smtClean="0">
                <a:solidFill>
                  <a:schemeClr val="tx2"/>
                </a:solidFill>
                <a:latin typeface="Segoe UI Light" panose="020B0502040204020203" pitchFamily="34" charset="0"/>
              </a:rPr>
              <a:t> Hopping = Tumbling</a:t>
            </a:r>
            <a:endParaRPr lang="en-US" sz="1960" spc="-70" dirty="0">
              <a:solidFill>
                <a:schemeClr val="tx2"/>
              </a:solidFill>
              <a:latin typeface="Segoe UI Light" panose="020B0502040204020203" pitchFamily="34" charset="0"/>
            </a:endParaRPr>
          </a:p>
          <a:p>
            <a:pPr>
              <a:spcAft>
                <a:spcPts val="1200"/>
              </a:spcAft>
            </a:pPr>
            <a:r>
              <a:rPr lang="en-US" sz="1960" spc="-70" dirty="0" smtClean="0">
                <a:solidFill>
                  <a:schemeClr val="tx2"/>
                </a:solidFill>
                <a:latin typeface="Segoe UI Light" panose="020B0502040204020203" pitchFamily="34" charset="0"/>
              </a:rPr>
              <a:t>Un </a:t>
            </a:r>
            <a:r>
              <a:rPr lang="en-US" sz="1960" spc="-70" dirty="0" err="1" smtClean="0">
                <a:solidFill>
                  <a:schemeClr val="tx2"/>
                </a:solidFill>
                <a:latin typeface="Segoe UI Light" panose="020B0502040204020203" pitchFamily="34" charset="0"/>
              </a:rPr>
              <a:t>evento</a:t>
            </a:r>
            <a:r>
              <a:rPr lang="en-US" sz="1960" spc="-70" dirty="0" smtClean="0">
                <a:solidFill>
                  <a:schemeClr val="tx2"/>
                </a:solidFill>
                <a:latin typeface="Segoe UI Light" panose="020B0502040204020203" pitchFamily="34" charset="0"/>
              </a:rPr>
              <a:t> </a:t>
            </a:r>
            <a:r>
              <a:rPr lang="en-US" sz="1960" spc="-70" dirty="0" err="1" smtClean="0">
                <a:solidFill>
                  <a:schemeClr val="tx2"/>
                </a:solidFill>
                <a:latin typeface="Segoe UI Light" panose="020B0502040204020203" pitchFamily="34" charset="0"/>
              </a:rPr>
              <a:t>può</a:t>
            </a:r>
            <a:r>
              <a:rPr lang="en-US" sz="1960" spc="-70" dirty="0" smtClean="0">
                <a:solidFill>
                  <a:schemeClr val="tx2"/>
                </a:solidFill>
                <a:latin typeface="Segoe UI Light" panose="020B0502040204020203" pitchFamily="34" charset="0"/>
              </a:rPr>
              <a:t> </a:t>
            </a:r>
            <a:r>
              <a:rPr lang="en-US" sz="1960" spc="-70" dirty="0" err="1" smtClean="0">
                <a:solidFill>
                  <a:schemeClr val="tx2"/>
                </a:solidFill>
                <a:latin typeface="Segoe UI Light" panose="020B0502040204020203" pitchFamily="34" charset="0"/>
              </a:rPr>
              <a:t>appartenere</a:t>
            </a:r>
            <a:r>
              <a:rPr lang="en-US" sz="1960" spc="-70" dirty="0" smtClean="0">
                <a:solidFill>
                  <a:schemeClr val="tx2"/>
                </a:solidFill>
                <a:latin typeface="Segoe UI Light" panose="020B0502040204020203" pitchFamily="34" charset="0"/>
              </a:rPr>
              <a:t> a </a:t>
            </a:r>
            <a:r>
              <a:rPr lang="en-US" sz="1960" spc="-70" dirty="0" err="1" smtClean="0">
                <a:solidFill>
                  <a:schemeClr val="tx2"/>
                </a:solidFill>
                <a:latin typeface="Segoe UI Light" panose="020B0502040204020203" pitchFamily="34" charset="0"/>
              </a:rPr>
              <a:t>più</a:t>
            </a:r>
            <a:r>
              <a:rPr lang="en-US" sz="1960" spc="-70" dirty="0" smtClean="0">
                <a:solidFill>
                  <a:schemeClr val="tx2"/>
                </a:solidFill>
                <a:latin typeface="Segoe UI Light" panose="020B0502040204020203" pitchFamily="34" charset="0"/>
              </a:rPr>
              <a:t> </a:t>
            </a:r>
            <a:r>
              <a:rPr lang="en-US" sz="1960" spc="-70" dirty="0" err="1" smtClean="0">
                <a:solidFill>
                  <a:schemeClr val="tx2"/>
                </a:solidFill>
                <a:latin typeface="Segoe UI Light" panose="020B0502040204020203" pitchFamily="34" charset="0"/>
              </a:rPr>
              <a:t>finestre</a:t>
            </a:r>
            <a:endParaRPr lang="en-US" sz="1960" spc="-70" dirty="0">
              <a:solidFill>
                <a:schemeClr val="tx2"/>
              </a:solidFill>
              <a:latin typeface="Segoe UI Light" panose="020B0502040204020203" pitchFamily="34" charset="0"/>
            </a:endParaRPr>
          </a:p>
        </p:txBody>
      </p:sp>
      <p:sp>
        <p:nvSpPr>
          <p:cNvPr id="79" name="Rectangle 78"/>
          <p:cNvSpPr/>
          <p:nvPr/>
        </p:nvSpPr>
        <p:spPr>
          <a:xfrm>
            <a:off x="6993921" y="5198145"/>
            <a:ext cx="4957597" cy="1075418"/>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03" tIns="45701" rIns="91403" bIns="45701" numCol="1" spcCol="0" rtlCol="0" fromWordArt="0" anchor="ctr" anchorCtr="0" forceAA="0" compatLnSpc="1">
            <a:prstTxWarp prst="textNoShape">
              <a:avLst/>
            </a:prstTxWarp>
            <a:noAutofit/>
          </a:bodyPr>
          <a:lstStyle/>
          <a:p>
            <a:pPr>
              <a:lnSpc>
                <a:spcPct val="115000"/>
              </a:lnSpc>
              <a:spcAft>
                <a:spcPts val="400"/>
              </a:spcAft>
            </a:pPr>
            <a:r>
              <a:rPr lang="en-US" sz="1764" spc="-70" dirty="0">
                <a:solidFill>
                  <a:schemeClr val="accent4">
                    <a:lumMod val="50000"/>
                  </a:schemeClr>
                </a:solidFill>
                <a:latin typeface="Segoe UI"/>
              </a:rPr>
              <a:t>SELECT</a:t>
            </a:r>
            <a:r>
              <a:rPr lang="en-US" sz="1764" spc="-70" dirty="0">
                <a:solidFill>
                  <a:schemeClr val="accent3">
                    <a:lumMod val="50000"/>
                  </a:schemeClr>
                </a:solidFill>
                <a:latin typeface="Segoe UI"/>
              </a:rPr>
              <a:t> </a:t>
            </a:r>
            <a:r>
              <a:rPr lang="en-US" sz="1764" spc="-70" dirty="0">
                <a:solidFill>
                  <a:schemeClr val="accent4">
                    <a:lumMod val="50000"/>
                  </a:schemeClr>
                </a:solidFill>
                <a:latin typeface="Segoe UI"/>
              </a:rPr>
              <a:t>COUNT</a:t>
            </a:r>
            <a:r>
              <a:rPr lang="en-US" sz="1764" spc="-70" dirty="0">
                <a:solidFill>
                  <a:schemeClr val="accent3">
                    <a:lumMod val="50000"/>
                  </a:schemeClr>
                </a:solidFill>
                <a:latin typeface="Segoe UI"/>
              </a:rPr>
              <a:t>(*), </a:t>
            </a:r>
            <a:r>
              <a:rPr lang="en-US" sz="1764" spc="-70" dirty="0">
                <a:solidFill>
                  <a:schemeClr val="tx2"/>
                </a:solidFill>
                <a:latin typeface="Segoe UI"/>
              </a:rPr>
              <a:t>TollId </a:t>
            </a:r>
          </a:p>
          <a:p>
            <a:pPr>
              <a:lnSpc>
                <a:spcPct val="115000"/>
              </a:lnSpc>
              <a:spcAft>
                <a:spcPts val="400"/>
              </a:spcAft>
            </a:pPr>
            <a:r>
              <a:rPr lang="en-US" sz="1764" spc="-70" dirty="0">
                <a:solidFill>
                  <a:schemeClr val="accent4">
                    <a:lumMod val="50000"/>
                  </a:schemeClr>
                </a:solidFill>
                <a:latin typeface="Segoe UI"/>
              </a:rPr>
              <a:t>FROM </a:t>
            </a:r>
            <a:r>
              <a:rPr lang="en-US" sz="1764" spc="-70" dirty="0">
                <a:solidFill>
                  <a:schemeClr val="tx2"/>
                </a:solidFill>
                <a:latin typeface="Segoe UI"/>
              </a:rPr>
              <a:t>EntryStream</a:t>
            </a:r>
            <a:r>
              <a:rPr lang="en-US" sz="1764" spc="-70" dirty="0">
                <a:solidFill>
                  <a:schemeClr val="accent3">
                    <a:lumMod val="50000"/>
                  </a:schemeClr>
                </a:solidFill>
                <a:latin typeface="Segoe UI"/>
              </a:rPr>
              <a:t> </a:t>
            </a:r>
            <a:r>
              <a:rPr lang="en-US" sz="1764" spc="-70" dirty="0">
                <a:solidFill>
                  <a:schemeClr val="accent4">
                    <a:lumMod val="50000"/>
                  </a:schemeClr>
                </a:solidFill>
                <a:latin typeface="Segoe UI"/>
              </a:rPr>
              <a:t>TIMESTAMP BY </a:t>
            </a:r>
            <a:r>
              <a:rPr lang="en-US" sz="1764" spc="-70" dirty="0">
                <a:solidFill>
                  <a:schemeClr val="tx2"/>
                </a:solidFill>
                <a:latin typeface="Segoe UI"/>
              </a:rPr>
              <a:t>EntryTime</a:t>
            </a:r>
          </a:p>
          <a:p>
            <a:pPr>
              <a:lnSpc>
                <a:spcPct val="115000"/>
              </a:lnSpc>
              <a:spcAft>
                <a:spcPts val="400"/>
              </a:spcAft>
            </a:pPr>
            <a:r>
              <a:rPr lang="en-US" sz="1764" spc="-70" dirty="0">
                <a:solidFill>
                  <a:schemeClr val="accent4">
                    <a:lumMod val="50000"/>
                  </a:schemeClr>
                </a:solidFill>
                <a:latin typeface="Segoe UI"/>
              </a:rPr>
              <a:t>GROUP BY  </a:t>
            </a:r>
            <a:r>
              <a:rPr lang="en-US" sz="1764" spc="-70" dirty="0">
                <a:solidFill>
                  <a:schemeClr val="tx2"/>
                </a:solidFill>
                <a:latin typeface="Segoe UI"/>
              </a:rPr>
              <a:t>TollId</a:t>
            </a:r>
            <a:r>
              <a:rPr lang="en-US" sz="1764" spc="-70" dirty="0">
                <a:solidFill>
                  <a:schemeClr val="accent3">
                    <a:lumMod val="50000"/>
                  </a:schemeClr>
                </a:solidFill>
                <a:latin typeface="Segoe UI"/>
              </a:rPr>
              <a:t>, </a:t>
            </a:r>
            <a:r>
              <a:rPr lang="en-US" sz="1764" spc="-70" dirty="0" err="1">
                <a:solidFill>
                  <a:schemeClr val="accent4">
                    <a:lumMod val="50000"/>
                  </a:schemeClr>
                </a:solidFill>
                <a:latin typeface="Segoe UI"/>
              </a:rPr>
              <a:t>HoppingWindow</a:t>
            </a:r>
            <a:r>
              <a:rPr lang="en-US" sz="1764" spc="-70" dirty="0">
                <a:solidFill>
                  <a:schemeClr val="accent3">
                    <a:lumMod val="50000"/>
                  </a:schemeClr>
                </a:solidFill>
                <a:latin typeface="Segoe UI"/>
              </a:rPr>
              <a:t> </a:t>
            </a:r>
            <a:r>
              <a:rPr lang="en-US" sz="1764" spc="-70" dirty="0">
                <a:solidFill>
                  <a:schemeClr val="tx2"/>
                </a:solidFill>
                <a:latin typeface="Segoe UI"/>
              </a:rPr>
              <a:t>(second, 20,10)</a:t>
            </a:r>
          </a:p>
        </p:txBody>
      </p:sp>
      <p:sp>
        <p:nvSpPr>
          <p:cNvPr id="42" name="Rectangle 41"/>
          <p:cNvSpPr/>
          <p:nvPr/>
        </p:nvSpPr>
        <p:spPr bwMode="auto">
          <a:xfrm>
            <a:off x="1912384" y="4316055"/>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solidFill>
              </a:rPr>
              <a:t>4</a:t>
            </a:r>
          </a:p>
        </p:txBody>
      </p:sp>
      <p:sp>
        <p:nvSpPr>
          <p:cNvPr id="43" name="Rectangle 42"/>
          <p:cNvSpPr/>
          <p:nvPr/>
        </p:nvSpPr>
        <p:spPr bwMode="auto">
          <a:xfrm>
            <a:off x="2517566" y="4316055"/>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solidFill>
              </a:rPr>
              <a:t>2</a:t>
            </a:r>
          </a:p>
        </p:txBody>
      </p:sp>
      <p:sp>
        <p:nvSpPr>
          <p:cNvPr id="44" name="Rectangle 43"/>
          <p:cNvSpPr/>
          <p:nvPr/>
        </p:nvSpPr>
        <p:spPr bwMode="auto">
          <a:xfrm>
            <a:off x="2223321" y="4316055"/>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solidFill>
              </a:rPr>
              <a:t>6</a:t>
            </a:r>
          </a:p>
        </p:txBody>
      </p:sp>
      <p:sp>
        <p:nvSpPr>
          <p:cNvPr id="63" name="Rectangle 62"/>
          <p:cNvSpPr/>
          <p:nvPr/>
        </p:nvSpPr>
        <p:spPr bwMode="auto">
          <a:xfrm>
            <a:off x="3052025" y="4765250"/>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solidFill>
              </a:rPr>
              <a:t>8</a:t>
            </a:r>
          </a:p>
        </p:txBody>
      </p:sp>
      <p:sp>
        <p:nvSpPr>
          <p:cNvPr id="68" name="Rectangle 67"/>
          <p:cNvSpPr/>
          <p:nvPr/>
        </p:nvSpPr>
        <p:spPr bwMode="auto">
          <a:xfrm>
            <a:off x="3358793" y="4765250"/>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solidFill>
              </a:rPr>
              <a:t>6</a:t>
            </a:r>
          </a:p>
        </p:txBody>
      </p:sp>
      <p:sp>
        <p:nvSpPr>
          <p:cNvPr id="69" name="Rounded Rectangle 68"/>
          <p:cNvSpPr/>
          <p:nvPr/>
        </p:nvSpPr>
        <p:spPr bwMode="auto">
          <a:xfrm>
            <a:off x="3296776" y="5100445"/>
            <a:ext cx="1790760" cy="399889"/>
          </a:xfrm>
          <a:prstGeom prst="round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45701" bIns="91403" numCol="1" spcCol="0" rtlCol="0" fromWordArt="0" anchor="t" anchorCtr="0" forceAA="0" compatLnSpc="1">
            <a:prstTxWarp prst="textNoShape">
              <a:avLst/>
            </a:prstTxWarp>
            <a:noAutofit/>
          </a:bodyPr>
          <a:lstStyle/>
          <a:p>
            <a:pPr algn="ctr" defTabSz="913650"/>
            <a:endParaRPr lang="en-US" sz="2399" spc="-50" dirty="0">
              <a:solidFill>
                <a:schemeClr val="bg1"/>
              </a:solidFill>
              <a:ea typeface="Segoe UI" pitchFamily="34" charset="0"/>
              <a:cs typeface="Segoe UI" pitchFamily="34" charset="0"/>
            </a:endParaRPr>
          </a:p>
        </p:txBody>
      </p:sp>
      <p:sp>
        <p:nvSpPr>
          <p:cNvPr id="73" name="Rounded Rectangle 72"/>
          <p:cNvSpPr/>
          <p:nvPr/>
        </p:nvSpPr>
        <p:spPr bwMode="auto">
          <a:xfrm>
            <a:off x="4261730" y="5538420"/>
            <a:ext cx="1678647" cy="399889"/>
          </a:xfrm>
          <a:prstGeom prst="round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45701" bIns="91403" numCol="1" spcCol="0" rtlCol="0" fromWordArt="0" anchor="t" anchorCtr="0" forceAA="0" compatLnSpc="1">
            <a:prstTxWarp prst="textNoShape">
              <a:avLst/>
            </a:prstTxWarp>
            <a:noAutofit/>
          </a:bodyPr>
          <a:lstStyle/>
          <a:p>
            <a:pPr algn="ctr" defTabSz="913650"/>
            <a:endParaRPr lang="en-US" sz="2399" spc="-50" dirty="0">
              <a:solidFill>
                <a:schemeClr val="bg1"/>
              </a:solidFill>
              <a:ea typeface="Segoe UI" pitchFamily="34" charset="0"/>
              <a:cs typeface="Segoe UI" pitchFamily="34" charset="0"/>
            </a:endParaRPr>
          </a:p>
        </p:txBody>
      </p:sp>
      <p:sp>
        <p:nvSpPr>
          <p:cNvPr id="10" name="Rectangle 9"/>
          <p:cNvSpPr/>
          <p:nvPr/>
        </p:nvSpPr>
        <p:spPr bwMode="auto">
          <a:xfrm>
            <a:off x="4605073" y="5650718"/>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solidFill>
              </a:rPr>
              <a:t>5</a:t>
            </a:r>
          </a:p>
        </p:txBody>
      </p:sp>
      <p:sp>
        <p:nvSpPr>
          <p:cNvPr id="65" name="Rectangle 64"/>
          <p:cNvSpPr/>
          <p:nvPr/>
        </p:nvSpPr>
        <p:spPr bwMode="auto">
          <a:xfrm>
            <a:off x="4860831" y="5650718"/>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solidFill>
              </a:rPr>
              <a:t>3</a:t>
            </a:r>
          </a:p>
        </p:txBody>
      </p:sp>
      <p:sp>
        <p:nvSpPr>
          <p:cNvPr id="66" name="Rectangle 65"/>
          <p:cNvSpPr/>
          <p:nvPr/>
        </p:nvSpPr>
        <p:spPr bwMode="auto">
          <a:xfrm>
            <a:off x="5121582" y="5650718"/>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solidFill>
              </a:rPr>
              <a:t>6</a:t>
            </a:r>
          </a:p>
        </p:txBody>
      </p:sp>
      <p:sp>
        <p:nvSpPr>
          <p:cNvPr id="67" name="Rectangle 66"/>
          <p:cNvSpPr/>
          <p:nvPr/>
        </p:nvSpPr>
        <p:spPr bwMode="auto">
          <a:xfrm>
            <a:off x="5384179" y="5650718"/>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solidFill>
              </a:rPr>
              <a:t>1</a:t>
            </a:r>
          </a:p>
        </p:txBody>
      </p:sp>
      <p:sp>
        <p:nvSpPr>
          <p:cNvPr id="40" name="Rectangle 39"/>
          <p:cNvSpPr/>
          <p:nvPr/>
        </p:nvSpPr>
        <p:spPr bwMode="auto">
          <a:xfrm>
            <a:off x="758081" y="3884046"/>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solidFill>
              </a:rPr>
              <a:t>1</a:t>
            </a:r>
          </a:p>
        </p:txBody>
      </p:sp>
      <p:sp>
        <p:nvSpPr>
          <p:cNvPr id="41" name="Rectangle 40"/>
          <p:cNvSpPr/>
          <p:nvPr/>
        </p:nvSpPr>
        <p:spPr bwMode="auto">
          <a:xfrm>
            <a:off x="1051544" y="3884046"/>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solidFill>
              </a:rPr>
              <a:t>5</a:t>
            </a:r>
          </a:p>
        </p:txBody>
      </p:sp>
      <p:sp>
        <p:nvSpPr>
          <p:cNvPr id="83" name="Rectangle 82"/>
          <p:cNvSpPr/>
          <p:nvPr/>
        </p:nvSpPr>
        <p:spPr bwMode="auto">
          <a:xfrm>
            <a:off x="1314479" y="3888155"/>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solidFill>
              </a:rPr>
              <a:t>4</a:t>
            </a:r>
          </a:p>
        </p:txBody>
      </p:sp>
      <p:sp>
        <p:nvSpPr>
          <p:cNvPr id="84" name="Rectangle 83"/>
          <p:cNvSpPr/>
          <p:nvPr/>
        </p:nvSpPr>
        <p:spPr bwMode="auto">
          <a:xfrm>
            <a:off x="1881577" y="3888155"/>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solidFill>
              </a:rPr>
              <a:t>2</a:t>
            </a:r>
          </a:p>
        </p:txBody>
      </p:sp>
      <p:sp>
        <p:nvSpPr>
          <p:cNvPr id="85" name="Rectangle 84"/>
          <p:cNvSpPr/>
          <p:nvPr/>
        </p:nvSpPr>
        <p:spPr bwMode="auto">
          <a:xfrm>
            <a:off x="1587332" y="3888155"/>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solidFill>
              </a:rPr>
              <a:t>6</a:t>
            </a:r>
          </a:p>
        </p:txBody>
      </p:sp>
      <p:sp>
        <p:nvSpPr>
          <p:cNvPr id="70" name="Rectangle 69"/>
          <p:cNvSpPr/>
          <p:nvPr/>
        </p:nvSpPr>
        <p:spPr bwMode="auto">
          <a:xfrm>
            <a:off x="3699455" y="5212744"/>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solidFill>
              </a:rPr>
              <a:t>8</a:t>
            </a:r>
          </a:p>
        </p:txBody>
      </p:sp>
      <p:sp>
        <p:nvSpPr>
          <p:cNvPr id="72" name="Rectangle 71"/>
          <p:cNvSpPr/>
          <p:nvPr/>
        </p:nvSpPr>
        <p:spPr bwMode="auto">
          <a:xfrm>
            <a:off x="3958617" y="5212744"/>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solidFill>
              </a:rPr>
              <a:t>6</a:t>
            </a:r>
          </a:p>
        </p:txBody>
      </p:sp>
      <p:sp>
        <p:nvSpPr>
          <p:cNvPr id="86" name="Rectangle 85"/>
          <p:cNvSpPr/>
          <p:nvPr/>
        </p:nvSpPr>
        <p:spPr bwMode="auto">
          <a:xfrm>
            <a:off x="4216243" y="5212744"/>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solidFill>
              </a:rPr>
              <a:t>5</a:t>
            </a:r>
          </a:p>
        </p:txBody>
      </p:sp>
      <p:sp>
        <p:nvSpPr>
          <p:cNvPr id="87" name="Rectangle 86"/>
          <p:cNvSpPr/>
          <p:nvPr/>
        </p:nvSpPr>
        <p:spPr bwMode="auto">
          <a:xfrm>
            <a:off x="4472001" y="5212744"/>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solidFill>
              </a:rPr>
              <a:t>3</a:t>
            </a:r>
          </a:p>
        </p:txBody>
      </p:sp>
      <p:sp>
        <p:nvSpPr>
          <p:cNvPr id="88" name="Rectangle 87"/>
          <p:cNvSpPr/>
          <p:nvPr/>
        </p:nvSpPr>
        <p:spPr bwMode="auto">
          <a:xfrm>
            <a:off x="5207319" y="2770356"/>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solidFill>
              </a:rPr>
              <a:t>6</a:t>
            </a:r>
          </a:p>
        </p:txBody>
      </p:sp>
      <p:sp>
        <p:nvSpPr>
          <p:cNvPr id="89" name="Rectangle 88"/>
          <p:cNvSpPr/>
          <p:nvPr/>
        </p:nvSpPr>
        <p:spPr bwMode="auto">
          <a:xfrm>
            <a:off x="5479437" y="2770356"/>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solidFill>
              </a:rPr>
              <a:t>1</a:t>
            </a:r>
          </a:p>
        </p:txBody>
      </p:sp>
      <p:cxnSp>
        <p:nvCxnSpPr>
          <p:cNvPr id="91" name="Straight Connector 90"/>
          <p:cNvCxnSpPr/>
          <p:nvPr/>
        </p:nvCxnSpPr>
        <p:spPr>
          <a:xfrm>
            <a:off x="3278514" y="3293897"/>
            <a:ext cx="5220" cy="879794"/>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a:off x="5087232" y="3303418"/>
            <a:ext cx="304" cy="1749421"/>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a:off x="2363307" y="3241983"/>
            <a:ext cx="1179" cy="552093"/>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412368" y="3318151"/>
            <a:ext cx="3001" cy="357748"/>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bwMode="auto">
          <a:xfrm>
            <a:off x="4416187" y="2775325"/>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solidFill>
              </a:rPr>
              <a:t>5</a:t>
            </a:r>
          </a:p>
        </p:txBody>
      </p:sp>
      <p:sp>
        <p:nvSpPr>
          <p:cNvPr id="106" name="Rectangle 105"/>
          <p:cNvSpPr/>
          <p:nvPr/>
        </p:nvSpPr>
        <p:spPr bwMode="auto">
          <a:xfrm>
            <a:off x="4671946" y="2775325"/>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solidFill>
              </a:rPr>
              <a:t>3</a:t>
            </a:r>
          </a:p>
        </p:txBody>
      </p:sp>
      <p:sp>
        <p:nvSpPr>
          <p:cNvPr id="74" name="TextBox 73"/>
          <p:cNvSpPr txBox="1"/>
          <p:nvPr/>
        </p:nvSpPr>
        <p:spPr>
          <a:xfrm>
            <a:off x="6994193" y="4325183"/>
            <a:ext cx="4957597" cy="542969"/>
          </a:xfrm>
          <a:prstGeom prst="rect">
            <a:avLst/>
          </a:prstGeom>
          <a:noFill/>
        </p:spPr>
        <p:txBody>
          <a:bodyPr wrap="square" lIns="0" tIns="0" rIns="0" bIns="0" rtlCol="0">
            <a:spAutoFit/>
          </a:bodyPr>
          <a:lstStyle/>
          <a:p>
            <a:r>
              <a:rPr lang="en-US" sz="1764" b="1" spc="-70" dirty="0">
                <a:solidFill>
                  <a:schemeClr val="tx2"/>
                </a:solidFill>
                <a:latin typeface="Segoe UI Light" panose="020B0502040204020203" pitchFamily="34" charset="0"/>
              </a:rPr>
              <a:t>QUERY: </a:t>
            </a:r>
            <a:r>
              <a:rPr lang="en-US" sz="1764" spc="-70" dirty="0" err="1" smtClean="0">
                <a:solidFill>
                  <a:schemeClr val="tx2"/>
                </a:solidFill>
                <a:latin typeface="Segoe UI Light" panose="020B0502040204020203" pitchFamily="34" charset="0"/>
              </a:rPr>
              <a:t>Conta</a:t>
            </a:r>
            <a:r>
              <a:rPr lang="en-US" sz="1764" spc="-70" dirty="0" smtClean="0">
                <a:solidFill>
                  <a:schemeClr val="tx2"/>
                </a:solidFill>
                <a:latin typeface="Segoe UI Light" panose="020B0502040204020203" pitchFamily="34" charset="0"/>
              </a:rPr>
              <a:t> </a:t>
            </a:r>
            <a:r>
              <a:rPr lang="en-US" sz="1764" spc="-70" dirty="0" err="1" smtClean="0">
                <a:solidFill>
                  <a:schemeClr val="tx2"/>
                </a:solidFill>
                <a:latin typeface="Segoe UI Light" panose="020B0502040204020203" pitchFamily="34" charset="0"/>
              </a:rPr>
              <a:t>il</a:t>
            </a:r>
            <a:r>
              <a:rPr lang="en-US" sz="1764" spc="-70" dirty="0" smtClean="0">
                <a:solidFill>
                  <a:schemeClr val="tx2"/>
                </a:solidFill>
                <a:latin typeface="Segoe UI Light" panose="020B0502040204020203" pitchFamily="34" charset="0"/>
              </a:rPr>
              <a:t> </a:t>
            </a:r>
            <a:r>
              <a:rPr lang="en-US" sz="1764" spc="-70" dirty="0" err="1" smtClean="0">
                <a:solidFill>
                  <a:schemeClr val="tx2"/>
                </a:solidFill>
                <a:latin typeface="Segoe UI Light" panose="020B0502040204020203" pitchFamily="34" charset="0"/>
              </a:rPr>
              <a:t>numero</a:t>
            </a:r>
            <a:r>
              <a:rPr lang="en-US" sz="1764" spc="-70" dirty="0" smtClean="0">
                <a:solidFill>
                  <a:schemeClr val="tx2"/>
                </a:solidFill>
                <a:latin typeface="Segoe UI Light" panose="020B0502040204020203" pitchFamily="34" charset="0"/>
              </a:rPr>
              <a:t> di </a:t>
            </a:r>
            <a:r>
              <a:rPr lang="en-US" sz="1764" spc="-70" dirty="0" err="1" smtClean="0">
                <a:solidFill>
                  <a:schemeClr val="tx2"/>
                </a:solidFill>
                <a:latin typeface="Segoe UI Light" panose="020B0502040204020203" pitchFamily="34" charset="0"/>
              </a:rPr>
              <a:t>eventi</a:t>
            </a:r>
            <a:r>
              <a:rPr lang="en-US" sz="1764" spc="-70" dirty="0" smtClean="0">
                <a:solidFill>
                  <a:schemeClr val="tx2"/>
                </a:solidFill>
                <a:latin typeface="Segoe UI Light" panose="020B0502040204020203" pitchFamily="34" charset="0"/>
              </a:rPr>
              <a:t> </a:t>
            </a:r>
            <a:r>
              <a:rPr lang="en-US" sz="1764" spc="-70" dirty="0" err="1" smtClean="0">
                <a:solidFill>
                  <a:schemeClr val="tx2"/>
                </a:solidFill>
                <a:latin typeface="Segoe UI Light" panose="020B0502040204020203" pitchFamily="34" charset="0"/>
              </a:rPr>
              <a:t>che</a:t>
            </a:r>
            <a:r>
              <a:rPr lang="en-US" sz="1764" spc="-70" dirty="0" smtClean="0">
                <a:solidFill>
                  <a:schemeClr val="tx2"/>
                </a:solidFill>
                <a:latin typeface="Segoe UI Light" panose="020B0502040204020203" pitchFamily="34" charset="0"/>
              </a:rPr>
              <a:t> </a:t>
            </a:r>
            <a:r>
              <a:rPr lang="en-US" sz="1764" spc="-70" dirty="0" err="1" smtClean="0">
                <a:solidFill>
                  <a:schemeClr val="tx2"/>
                </a:solidFill>
                <a:latin typeface="Segoe UI Light" panose="020B0502040204020203" pitchFamily="34" charset="0"/>
              </a:rPr>
              <a:t>arrivano</a:t>
            </a:r>
            <a:r>
              <a:rPr lang="en-US" sz="1764" spc="-70" dirty="0" smtClean="0">
                <a:solidFill>
                  <a:schemeClr val="tx2"/>
                </a:solidFill>
                <a:latin typeface="Segoe UI Light" panose="020B0502040204020203" pitchFamily="34" charset="0"/>
              </a:rPr>
              <a:t> in </a:t>
            </a:r>
            <a:r>
              <a:rPr lang="en-US" sz="1764" spc="-70" dirty="0" err="1" smtClean="0">
                <a:solidFill>
                  <a:schemeClr val="tx2"/>
                </a:solidFill>
                <a:latin typeface="Segoe UI Light" panose="020B0502040204020203" pitchFamily="34" charset="0"/>
              </a:rPr>
              <a:t>una</a:t>
            </a:r>
            <a:r>
              <a:rPr lang="en-US" sz="1764" spc="-70" dirty="0" smtClean="0">
                <a:solidFill>
                  <a:schemeClr val="tx2"/>
                </a:solidFill>
                <a:latin typeface="Segoe UI Light" panose="020B0502040204020203" pitchFamily="34" charset="0"/>
              </a:rPr>
              <a:t> </a:t>
            </a:r>
            <a:r>
              <a:rPr lang="en-US" sz="1764" spc="-70" dirty="0" err="1" smtClean="0">
                <a:solidFill>
                  <a:schemeClr val="tx2"/>
                </a:solidFill>
                <a:latin typeface="Segoe UI Light" panose="020B0502040204020203" pitchFamily="34" charset="0"/>
              </a:rPr>
              <a:t>finestra</a:t>
            </a:r>
            <a:r>
              <a:rPr lang="en-US" sz="1764" spc="-70" dirty="0" smtClean="0">
                <a:solidFill>
                  <a:schemeClr val="tx2"/>
                </a:solidFill>
                <a:latin typeface="Segoe UI Light" panose="020B0502040204020203" pitchFamily="34" charset="0"/>
              </a:rPr>
              <a:t> di x secondi </a:t>
            </a:r>
            <a:r>
              <a:rPr lang="en-US" sz="1764" spc="-70" dirty="0" err="1" smtClean="0">
                <a:solidFill>
                  <a:schemeClr val="tx2"/>
                </a:solidFill>
                <a:latin typeface="Segoe UI Light" panose="020B0502040204020203" pitchFamily="34" charset="0"/>
              </a:rPr>
              <a:t>ogni</a:t>
            </a:r>
            <a:r>
              <a:rPr lang="en-US" sz="1764" spc="-70" dirty="0" smtClean="0">
                <a:solidFill>
                  <a:schemeClr val="tx2"/>
                </a:solidFill>
                <a:latin typeface="Segoe UI Light" panose="020B0502040204020203" pitchFamily="34" charset="0"/>
              </a:rPr>
              <a:t> y secondi (y&lt;x)</a:t>
            </a:r>
            <a:endParaRPr lang="en-US" sz="1764" spc="-70" dirty="0">
              <a:solidFill>
                <a:schemeClr val="tx2"/>
              </a:solidFill>
              <a:latin typeface="Segoe UI Light" panose="020B0502040204020203" pitchFamily="34" charset="0"/>
            </a:endParaRPr>
          </a:p>
        </p:txBody>
      </p:sp>
      <p:grpSp>
        <p:nvGrpSpPr>
          <p:cNvPr id="21" name="Group 20"/>
          <p:cNvGrpSpPr/>
          <p:nvPr/>
        </p:nvGrpSpPr>
        <p:grpSpPr>
          <a:xfrm>
            <a:off x="12581791" y="612978"/>
            <a:ext cx="6274257" cy="4119429"/>
            <a:chOff x="5794764" y="516378"/>
            <a:chExt cx="6274257" cy="4119429"/>
          </a:xfrm>
        </p:grpSpPr>
        <p:sp>
          <p:nvSpPr>
            <p:cNvPr id="147" name="Rounded Rectangle 146"/>
            <p:cNvSpPr/>
            <p:nvPr/>
          </p:nvSpPr>
          <p:spPr bwMode="auto">
            <a:xfrm>
              <a:off x="5884438" y="2471299"/>
              <a:ext cx="1895494" cy="399889"/>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03" tIns="45701" rIns="45701" bIns="91403" numCol="1" spcCol="0" rtlCol="0" fromWordArt="0" anchor="t" anchorCtr="0" forceAA="0" compatLnSpc="1">
              <a:prstTxWarp prst="textNoShape">
                <a:avLst/>
              </a:prstTxWarp>
              <a:noAutofit/>
            </a:bodyPr>
            <a:lstStyle/>
            <a:p>
              <a:pPr algn="ctr" defTabSz="913737"/>
              <a:endParaRPr lang="en-US" sz="2399" spc="-50" dirty="0">
                <a:solidFill>
                  <a:srgbClr val="FFFFFF"/>
                </a:solidFill>
                <a:ea typeface="Segoe UI" pitchFamily="34" charset="0"/>
                <a:cs typeface="Segoe UI" pitchFamily="34" charset="0"/>
              </a:endParaRPr>
            </a:p>
          </p:txBody>
        </p:sp>
        <p:sp>
          <p:nvSpPr>
            <p:cNvPr id="148" name="Rectangle 147"/>
            <p:cNvSpPr/>
            <p:nvPr/>
          </p:nvSpPr>
          <p:spPr bwMode="auto">
            <a:xfrm>
              <a:off x="6030776" y="1467855"/>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1</a:t>
              </a:r>
            </a:p>
          </p:txBody>
        </p:sp>
        <p:sp>
          <p:nvSpPr>
            <p:cNvPr id="149" name="Rectangle 148"/>
            <p:cNvSpPr/>
            <p:nvPr/>
          </p:nvSpPr>
          <p:spPr bwMode="auto">
            <a:xfrm>
              <a:off x="6305196" y="1467855"/>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5</a:t>
              </a:r>
            </a:p>
          </p:txBody>
        </p:sp>
        <p:sp>
          <p:nvSpPr>
            <p:cNvPr id="150" name="Rectangle 149"/>
            <p:cNvSpPr/>
            <p:nvPr/>
          </p:nvSpPr>
          <p:spPr bwMode="auto">
            <a:xfrm>
              <a:off x="6939458" y="1467855"/>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4</a:t>
              </a:r>
            </a:p>
          </p:txBody>
        </p:sp>
        <p:sp>
          <p:nvSpPr>
            <p:cNvPr id="151" name="Rectangle 150"/>
            <p:cNvSpPr/>
            <p:nvPr/>
          </p:nvSpPr>
          <p:spPr bwMode="auto">
            <a:xfrm>
              <a:off x="7477991" y="1467855"/>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2</a:t>
              </a:r>
            </a:p>
          </p:txBody>
        </p:sp>
        <p:sp>
          <p:nvSpPr>
            <p:cNvPr id="152" name="Rectangle 151"/>
            <p:cNvSpPr/>
            <p:nvPr/>
          </p:nvSpPr>
          <p:spPr bwMode="auto">
            <a:xfrm>
              <a:off x="7202788" y="1467855"/>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6</a:t>
              </a:r>
            </a:p>
          </p:txBody>
        </p:sp>
        <p:sp>
          <p:nvSpPr>
            <p:cNvPr id="153" name="Rectangle 152"/>
            <p:cNvSpPr/>
            <p:nvPr/>
          </p:nvSpPr>
          <p:spPr bwMode="auto">
            <a:xfrm>
              <a:off x="8913468" y="1467855"/>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8</a:t>
              </a:r>
            </a:p>
          </p:txBody>
        </p:sp>
        <p:sp>
          <p:nvSpPr>
            <p:cNvPr id="154" name="Rectangle 153"/>
            <p:cNvSpPr/>
            <p:nvPr/>
          </p:nvSpPr>
          <p:spPr bwMode="auto">
            <a:xfrm>
              <a:off x="9182151" y="1467855"/>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6</a:t>
              </a:r>
            </a:p>
          </p:txBody>
        </p:sp>
        <p:sp>
          <p:nvSpPr>
            <p:cNvPr id="155" name="Oval 154"/>
            <p:cNvSpPr/>
            <p:nvPr/>
          </p:nvSpPr>
          <p:spPr bwMode="auto">
            <a:xfrm>
              <a:off x="5807060" y="1939481"/>
              <a:ext cx="118232" cy="112688"/>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endParaRPr lang="en-US" sz="1999" dirty="0">
                <a:gradFill>
                  <a:gsLst>
                    <a:gs pos="0">
                      <a:srgbClr val="FFFFFF"/>
                    </a:gs>
                    <a:gs pos="100000">
                      <a:srgbClr val="FFFFFF"/>
                    </a:gs>
                  </a:gsLst>
                  <a:lin ang="5400000" scaled="0"/>
                </a:gradFill>
              </a:endParaRPr>
            </a:p>
          </p:txBody>
        </p:sp>
        <p:sp>
          <p:nvSpPr>
            <p:cNvPr id="156" name="Oval 155"/>
            <p:cNvSpPr/>
            <p:nvPr/>
          </p:nvSpPr>
          <p:spPr bwMode="auto">
            <a:xfrm>
              <a:off x="7718158" y="1939481"/>
              <a:ext cx="118232" cy="112688"/>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endParaRPr lang="en-US" sz="1999" dirty="0">
                <a:gradFill>
                  <a:gsLst>
                    <a:gs pos="0">
                      <a:srgbClr val="FFFFFF"/>
                    </a:gs>
                    <a:gs pos="100000">
                      <a:srgbClr val="FFFFFF"/>
                    </a:gs>
                  </a:gsLst>
                  <a:lin ang="5400000" scaled="0"/>
                </a:gradFill>
              </a:endParaRPr>
            </a:p>
          </p:txBody>
        </p:sp>
        <p:sp>
          <p:nvSpPr>
            <p:cNvPr id="157" name="Oval 156"/>
            <p:cNvSpPr/>
            <p:nvPr/>
          </p:nvSpPr>
          <p:spPr bwMode="auto">
            <a:xfrm>
              <a:off x="6763613" y="1939481"/>
              <a:ext cx="118232" cy="112688"/>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endParaRPr lang="en-US" sz="1999" dirty="0">
                <a:gradFill>
                  <a:gsLst>
                    <a:gs pos="0">
                      <a:srgbClr val="FFFFFF"/>
                    </a:gs>
                    <a:gs pos="100000">
                      <a:srgbClr val="FFFFFF"/>
                    </a:gs>
                  </a:gsLst>
                  <a:lin ang="5400000" scaled="0"/>
                </a:gradFill>
              </a:endParaRPr>
            </a:p>
          </p:txBody>
        </p:sp>
        <p:sp>
          <p:nvSpPr>
            <p:cNvPr id="158" name="Oval 157"/>
            <p:cNvSpPr/>
            <p:nvPr/>
          </p:nvSpPr>
          <p:spPr bwMode="auto">
            <a:xfrm>
              <a:off x="10426469" y="1939481"/>
              <a:ext cx="118232" cy="112688"/>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endParaRPr lang="en-US" sz="1999" dirty="0">
                <a:gradFill>
                  <a:gsLst>
                    <a:gs pos="0">
                      <a:srgbClr val="FFFFFF"/>
                    </a:gs>
                    <a:gs pos="100000">
                      <a:srgbClr val="FFFFFF"/>
                    </a:gs>
                  </a:gsLst>
                  <a:lin ang="5400000" scaled="0"/>
                </a:gradFill>
              </a:endParaRPr>
            </a:p>
          </p:txBody>
        </p:sp>
        <p:sp>
          <p:nvSpPr>
            <p:cNvPr id="159" name="Oval 158"/>
            <p:cNvSpPr/>
            <p:nvPr/>
          </p:nvSpPr>
          <p:spPr bwMode="auto">
            <a:xfrm>
              <a:off x="9597918" y="1939481"/>
              <a:ext cx="118232" cy="112688"/>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endParaRPr lang="en-US" sz="1999" dirty="0">
                <a:gradFill>
                  <a:gsLst>
                    <a:gs pos="0">
                      <a:srgbClr val="FFFFFF"/>
                    </a:gs>
                    <a:gs pos="100000">
                      <a:srgbClr val="FFFFFF"/>
                    </a:gs>
                  </a:gsLst>
                  <a:lin ang="5400000" scaled="0"/>
                </a:gradFill>
              </a:endParaRPr>
            </a:p>
          </p:txBody>
        </p:sp>
        <p:sp>
          <p:nvSpPr>
            <p:cNvPr id="160" name="Oval 159"/>
            <p:cNvSpPr/>
            <p:nvPr/>
          </p:nvSpPr>
          <p:spPr bwMode="auto">
            <a:xfrm>
              <a:off x="8641365" y="1939481"/>
              <a:ext cx="118232" cy="112688"/>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endParaRPr lang="en-US" sz="1999" dirty="0">
                <a:gradFill>
                  <a:gsLst>
                    <a:gs pos="0">
                      <a:srgbClr val="FFFFFF"/>
                    </a:gs>
                    <a:gs pos="100000">
                      <a:srgbClr val="FFFFFF"/>
                    </a:gs>
                  </a:gsLst>
                  <a:lin ang="5400000" scaled="0"/>
                </a:gradFill>
              </a:endParaRPr>
            </a:p>
          </p:txBody>
        </p:sp>
        <p:cxnSp>
          <p:nvCxnSpPr>
            <p:cNvPr id="161" name="Straight Arrow Connector 160"/>
            <p:cNvCxnSpPr>
              <a:stCxn id="155" idx="6"/>
              <a:endCxn id="167" idx="1"/>
            </p:cNvCxnSpPr>
            <p:nvPr/>
          </p:nvCxnSpPr>
          <p:spPr>
            <a:xfrm flipV="1">
              <a:off x="5925292" y="1991022"/>
              <a:ext cx="5689310" cy="480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2" name="TextBox 161"/>
            <p:cNvSpPr txBox="1"/>
            <p:nvPr/>
          </p:nvSpPr>
          <p:spPr>
            <a:xfrm>
              <a:off x="5794764" y="1713332"/>
              <a:ext cx="74379" cy="184666"/>
            </a:xfrm>
            <a:prstGeom prst="rect">
              <a:avLst/>
            </a:prstGeom>
            <a:noFill/>
          </p:spPr>
          <p:txBody>
            <a:bodyPr wrap="none" lIns="0" tIns="0" rIns="0" bIns="0" rtlCol="0">
              <a:spAutoFit/>
            </a:bodyPr>
            <a:lstStyle/>
            <a:p>
              <a:r>
                <a:rPr lang="en-US" sz="1200" spc="-70" dirty="0">
                  <a:gradFill>
                    <a:gsLst>
                      <a:gs pos="2917">
                        <a:srgbClr val="404040"/>
                      </a:gs>
                      <a:gs pos="30000">
                        <a:srgbClr val="404040"/>
                      </a:gs>
                    </a:gsLst>
                    <a:lin ang="5400000" scaled="0"/>
                  </a:gradFill>
                </a:rPr>
                <a:t>0</a:t>
              </a:r>
            </a:p>
          </p:txBody>
        </p:sp>
        <p:sp>
          <p:nvSpPr>
            <p:cNvPr id="163" name="TextBox 162"/>
            <p:cNvSpPr txBox="1"/>
            <p:nvPr/>
          </p:nvSpPr>
          <p:spPr>
            <a:xfrm>
              <a:off x="6755920" y="1713333"/>
              <a:ext cx="74344" cy="184634"/>
            </a:xfrm>
            <a:prstGeom prst="rect">
              <a:avLst/>
            </a:prstGeom>
            <a:noFill/>
          </p:spPr>
          <p:txBody>
            <a:bodyPr wrap="none" lIns="0" tIns="0" rIns="0" bIns="0" rtlCol="0">
              <a:spAutoFit/>
            </a:bodyPr>
            <a:lstStyle/>
            <a:p>
              <a:r>
                <a:rPr lang="en-US" sz="1200" spc="-70" dirty="0">
                  <a:gradFill>
                    <a:gsLst>
                      <a:gs pos="2917">
                        <a:srgbClr val="404040"/>
                      </a:gs>
                      <a:gs pos="30000">
                        <a:srgbClr val="404040"/>
                      </a:gs>
                    </a:gsLst>
                    <a:lin ang="5400000" scaled="0"/>
                  </a:gradFill>
                </a:rPr>
                <a:t>5</a:t>
              </a:r>
            </a:p>
          </p:txBody>
        </p:sp>
        <p:sp>
          <p:nvSpPr>
            <p:cNvPr id="164" name="TextBox 163"/>
            <p:cNvSpPr txBox="1"/>
            <p:nvPr/>
          </p:nvSpPr>
          <p:spPr>
            <a:xfrm>
              <a:off x="9597918" y="1713333"/>
              <a:ext cx="148687" cy="184634"/>
            </a:xfrm>
            <a:prstGeom prst="rect">
              <a:avLst/>
            </a:prstGeom>
            <a:noFill/>
          </p:spPr>
          <p:txBody>
            <a:bodyPr wrap="none" lIns="0" tIns="0" rIns="0" bIns="0" rtlCol="0">
              <a:spAutoFit/>
            </a:bodyPr>
            <a:lstStyle/>
            <a:p>
              <a:r>
                <a:rPr lang="en-US" sz="1200" spc="-70" dirty="0">
                  <a:gradFill>
                    <a:gsLst>
                      <a:gs pos="2917">
                        <a:srgbClr val="404040"/>
                      </a:gs>
                      <a:gs pos="30000">
                        <a:srgbClr val="404040"/>
                      </a:gs>
                    </a:gsLst>
                    <a:lin ang="5400000" scaled="0"/>
                  </a:gradFill>
                </a:rPr>
                <a:t>20</a:t>
              </a:r>
            </a:p>
          </p:txBody>
        </p:sp>
        <p:sp>
          <p:nvSpPr>
            <p:cNvPr id="165" name="TextBox 164"/>
            <p:cNvSpPr txBox="1"/>
            <p:nvPr/>
          </p:nvSpPr>
          <p:spPr>
            <a:xfrm>
              <a:off x="7710200" y="1713333"/>
              <a:ext cx="148687" cy="184634"/>
            </a:xfrm>
            <a:prstGeom prst="rect">
              <a:avLst/>
            </a:prstGeom>
            <a:noFill/>
          </p:spPr>
          <p:txBody>
            <a:bodyPr wrap="none" lIns="0" tIns="0" rIns="0" bIns="0" rtlCol="0">
              <a:spAutoFit/>
            </a:bodyPr>
            <a:lstStyle/>
            <a:p>
              <a:r>
                <a:rPr lang="en-US" sz="1200" spc="-70" dirty="0">
                  <a:gradFill>
                    <a:gsLst>
                      <a:gs pos="2917">
                        <a:srgbClr val="404040"/>
                      </a:gs>
                      <a:gs pos="30000">
                        <a:srgbClr val="404040"/>
                      </a:gs>
                    </a:gsLst>
                    <a:lin ang="5400000" scaled="0"/>
                  </a:gradFill>
                </a:rPr>
                <a:t>10</a:t>
              </a:r>
            </a:p>
          </p:txBody>
        </p:sp>
        <p:sp>
          <p:nvSpPr>
            <p:cNvPr id="166" name="TextBox 165"/>
            <p:cNvSpPr txBox="1"/>
            <p:nvPr/>
          </p:nvSpPr>
          <p:spPr>
            <a:xfrm>
              <a:off x="8654059" y="1713333"/>
              <a:ext cx="148687" cy="184634"/>
            </a:xfrm>
            <a:prstGeom prst="rect">
              <a:avLst/>
            </a:prstGeom>
            <a:noFill/>
          </p:spPr>
          <p:txBody>
            <a:bodyPr wrap="none" lIns="0" tIns="0" rIns="0" bIns="0" rtlCol="0">
              <a:spAutoFit/>
            </a:bodyPr>
            <a:lstStyle/>
            <a:p>
              <a:r>
                <a:rPr lang="en-US" sz="1200" spc="-70" dirty="0">
                  <a:gradFill>
                    <a:gsLst>
                      <a:gs pos="2917">
                        <a:srgbClr val="404040"/>
                      </a:gs>
                      <a:gs pos="30000">
                        <a:srgbClr val="404040"/>
                      </a:gs>
                    </a:gsLst>
                    <a:lin ang="5400000" scaled="0"/>
                  </a:gradFill>
                </a:rPr>
                <a:t>15</a:t>
              </a:r>
            </a:p>
          </p:txBody>
        </p:sp>
        <p:sp>
          <p:nvSpPr>
            <p:cNvPr id="167" name="TextBox 166"/>
            <p:cNvSpPr txBox="1"/>
            <p:nvPr/>
          </p:nvSpPr>
          <p:spPr>
            <a:xfrm>
              <a:off x="11614602" y="1749703"/>
              <a:ext cx="454419" cy="482637"/>
            </a:xfrm>
            <a:prstGeom prst="rect">
              <a:avLst/>
            </a:prstGeom>
            <a:noFill/>
          </p:spPr>
          <p:txBody>
            <a:bodyPr wrap="none" lIns="0" tIns="0" rIns="0" bIns="0" rtlCol="0">
              <a:spAutoFit/>
            </a:bodyPr>
            <a:lstStyle/>
            <a:p>
              <a:pPr algn="ctr"/>
              <a:r>
                <a:rPr lang="en-US" sz="1568" spc="-70" dirty="0">
                  <a:gradFill>
                    <a:gsLst>
                      <a:gs pos="2917">
                        <a:srgbClr val="404040"/>
                      </a:gs>
                      <a:gs pos="30000">
                        <a:srgbClr val="404040"/>
                      </a:gs>
                    </a:gsLst>
                    <a:lin ang="5400000" scaled="0"/>
                  </a:gradFill>
                  <a:latin typeface="Segoe UI Light" panose="020B0502040204020203" pitchFamily="34" charset="0"/>
                </a:rPr>
                <a:t>Time</a:t>
              </a:r>
            </a:p>
            <a:p>
              <a:pPr algn="ctr"/>
              <a:r>
                <a:rPr lang="en-US" sz="1568" spc="-70" dirty="0">
                  <a:gradFill>
                    <a:gsLst>
                      <a:gs pos="2917">
                        <a:srgbClr val="404040"/>
                      </a:gs>
                      <a:gs pos="30000">
                        <a:srgbClr val="404040"/>
                      </a:gs>
                    </a:gsLst>
                    <a:lin ang="5400000" scaled="0"/>
                  </a:gradFill>
                  <a:latin typeface="Segoe UI Light" panose="020B0502040204020203" pitchFamily="34" charset="0"/>
                </a:rPr>
                <a:t> (</a:t>
              </a:r>
              <a:r>
                <a:rPr lang="en-US" sz="1568" spc="-70" dirty="0" err="1">
                  <a:gradFill>
                    <a:gsLst>
                      <a:gs pos="2917">
                        <a:srgbClr val="404040"/>
                      </a:gs>
                      <a:gs pos="30000">
                        <a:srgbClr val="404040"/>
                      </a:gs>
                    </a:gsLst>
                    <a:lin ang="5400000" scaled="0"/>
                  </a:gradFill>
                  <a:latin typeface="Segoe UI Light" panose="020B0502040204020203" pitchFamily="34" charset="0"/>
                </a:rPr>
                <a:t>secs</a:t>
              </a:r>
              <a:r>
                <a:rPr lang="en-US" sz="1568" spc="-70" dirty="0">
                  <a:gradFill>
                    <a:gsLst>
                      <a:gs pos="2917">
                        <a:srgbClr val="404040"/>
                      </a:gs>
                      <a:gs pos="30000">
                        <a:srgbClr val="404040"/>
                      </a:gs>
                    </a:gsLst>
                    <a:lin ang="5400000" scaled="0"/>
                  </a:gradFill>
                  <a:latin typeface="Segoe UI Light" panose="020B0502040204020203" pitchFamily="34" charset="0"/>
                </a:rPr>
                <a:t>)</a:t>
              </a:r>
            </a:p>
          </p:txBody>
        </p:sp>
        <p:cxnSp>
          <p:nvCxnSpPr>
            <p:cNvPr id="168" name="Straight Connector 167"/>
            <p:cNvCxnSpPr/>
            <p:nvPr/>
          </p:nvCxnSpPr>
          <p:spPr>
            <a:xfrm>
              <a:off x="9655601" y="2010438"/>
              <a:ext cx="12057" cy="1340012"/>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9" name="Rounded Rectangle 168"/>
            <p:cNvSpPr/>
            <p:nvPr/>
          </p:nvSpPr>
          <p:spPr bwMode="auto">
            <a:xfrm>
              <a:off x="6763614" y="2901254"/>
              <a:ext cx="1927436" cy="399889"/>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03" tIns="45701" rIns="45701" bIns="91403" numCol="1" spcCol="0" rtlCol="0" fromWordArt="0" anchor="t" anchorCtr="0" forceAA="0" compatLnSpc="1">
              <a:prstTxWarp prst="textNoShape">
                <a:avLst/>
              </a:prstTxWarp>
              <a:noAutofit/>
            </a:bodyPr>
            <a:lstStyle/>
            <a:p>
              <a:pPr algn="ctr" defTabSz="913737"/>
              <a:endParaRPr lang="en-US" sz="2399" spc="-50" dirty="0">
                <a:solidFill>
                  <a:srgbClr val="FFFFFF"/>
                </a:solidFill>
                <a:ea typeface="Segoe UI" pitchFamily="34" charset="0"/>
                <a:cs typeface="Segoe UI" pitchFamily="34" charset="0"/>
              </a:endParaRPr>
            </a:p>
          </p:txBody>
        </p:sp>
        <p:sp>
          <p:nvSpPr>
            <p:cNvPr id="170" name="TextBox 169"/>
            <p:cNvSpPr txBox="1"/>
            <p:nvPr/>
          </p:nvSpPr>
          <p:spPr>
            <a:xfrm>
              <a:off x="10407217" y="1713333"/>
              <a:ext cx="148687" cy="184634"/>
            </a:xfrm>
            <a:prstGeom prst="rect">
              <a:avLst/>
            </a:prstGeom>
            <a:noFill/>
          </p:spPr>
          <p:txBody>
            <a:bodyPr wrap="none" lIns="0" tIns="0" rIns="0" bIns="0" rtlCol="0">
              <a:spAutoFit/>
            </a:bodyPr>
            <a:lstStyle/>
            <a:p>
              <a:r>
                <a:rPr lang="en-US" sz="1200" spc="-70" dirty="0">
                  <a:gradFill>
                    <a:gsLst>
                      <a:gs pos="2917">
                        <a:srgbClr val="404040"/>
                      </a:gs>
                      <a:gs pos="30000">
                        <a:srgbClr val="404040"/>
                      </a:gs>
                    </a:gsLst>
                    <a:lin ang="5400000" scaled="0"/>
                  </a:gradFill>
                </a:rPr>
                <a:t>25</a:t>
              </a:r>
            </a:p>
          </p:txBody>
        </p:sp>
        <p:sp>
          <p:nvSpPr>
            <p:cNvPr id="171" name="TextBox 170"/>
            <p:cNvSpPr txBox="1"/>
            <p:nvPr/>
          </p:nvSpPr>
          <p:spPr>
            <a:xfrm>
              <a:off x="5866176" y="516378"/>
              <a:ext cx="5462774" cy="36918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45701" rIns="91403" bIns="45701" numCol="1" spcCol="0" rtlCol="0" fromWordArt="0" anchor="ctr" anchorCtr="0" forceAA="0" compatLnSpc="1">
              <a:prstTxWarp prst="textNoShape">
                <a:avLst/>
              </a:prstTxWarp>
              <a:noAutofit/>
            </a:bodyPr>
            <a:lstStyle>
              <a:defPPr>
                <a:defRPr lang="en-US"/>
              </a:defPPr>
              <a:lvl1pPr algn="ctr">
                <a:defRPr sz="2400" spc="-70">
                  <a:gradFill>
                    <a:gsLst>
                      <a:gs pos="5417">
                        <a:schemeClr val="tx1"/>
                      </a:gs>
                      <a:gs pos="28000">
                        <a:schemeClr val="tx1"/>
                      </a:gs>
                    </a:gsLst>
                    <a:lin ang="5400000" scaled="0"/>
                  </a:gra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764" b="1" dirty="0">
                  <a:solidFill>
                    <a:srgbClr val="404040"/>
                  </a:solidFill>
                  <a:latin typeface="Segoe UI Light" panose="020B0502040204020203" pitchFamily="34" charset="0"/>
                </a:rPr>
                <a:t>A 10-second Hopping Window with a 5-second “Hop”</a:t>
              </a:r>
            </a:p>
          </p:txBody>
        </p:sp>
        <p:sp>
          <p:nvSpPr>
            <p:cNvPr id="172" name="Oval 171"/>
            <p:cNvSpPr/>
            <p:nvPr/>
          </p:nvSpPr>
          <p:spPr bwMode="auto">
            <a:xfrm>
              <a:off x="11269836" y="1929960"/>
              <a:ext cx="118232" cy="112688"/>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endParaRPr lang="en-US" sz="1999" dirty="0">
                <a:gradFill>
                  <a:gsLst>
                    <a:gs pos="0">
                      <a:srgbClr val="FFFFFF"/>
                    </a:gs>
                    <a:gs pos="100000">
                      <a:srgbClr val="FFFFFF"/>
                    </a:gs>
                  </a:gsLst>
                  <a:lin ang="5400000" scaled="0"/>
                </a:gradFill>
              </a:endParaRPr>
            </a:p>
          </p:txBody>
        </p:sp>
        <p:sp>
          <p:nvSpPr>
            <p:cNvPr id="173" name="TextBox 172"/>
            <p:cNvSpPr txBox="1"/>
            <p:nvPr/>
          </p:nvSpPr>
          <p:spPr>
            <a:xfrm>
              <a:off x="11254601" y="1713333"/>
              <a:ext cx="148687" cy="184634"/>
            </a:xfrm>
            <a:prstGeom prst="rect">
              <a:avLst/>
            </a:prstGeom>
            <a:noFill/>
          </p:spPr>
          <p:txBody>
            <a:bodyPr wrap="none" lIns="0" tIns="0" rIns="0" bIns="0" rtlCol="0">
              <a:spAutoFit/>
            </a:bodyPr>
            <a:lstStyle/>
            <a:p>
              <a:r>
                <a:rPr lang="en-US" sz="1200" spc="-70" dirty="0">
                  <a:gradFill>
                    <a:gsLst>
                      <a:gs pos="2917">
                        <a:srgbClr val="404040"/>
                      </a:gs>
                      <a:gs pos="30000">
                        <a:srgbClr val="404040"/>
                      </a:gs>
                    </a:gsLst>
                    <a:lin ang="5400000" scaled="0"/>
                  </a:gradFill>
                </a:rPr>
                <a:t>30</a:t>
              </a:r>
            </a:p>
          </p:txBody>
        </p:sp>
        <p:cxnSp>
          <p:nvCxnSpPr>
            <p:cNvPr id="174" name="Straight Connector 173"/>
            <p:cNvCxnSpPr/>
            <p:nvPr/>
          </p:nvCxnSpPr>
          <p:spPr>
            <a:xfrm>
              <a:off x="11317834" y="1944244"/>
              <a:ext cx="28472" cy="2253589"/>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5" name="Rounded Rectangle 174"/>
            <p:cNvSpPr/>
            <p:nvPr/>
          </p:nvSpPr>
          <p:spPr bwMode="auto">
            <a:xfrm>
              <a:off x="7779931" y="3350449"/>
              <a:ext cx="1875671" cy="399889"/>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03" tIns="45701" rIns="45701" bIns="91403" numCol="1" spcCol="0" rtlCol="0" fromWordArt="0" anchor="t" anchorCtr="0" forceAA="0" compatLnSpc="1">
              <a:prstTxWarp prst="textNoShape">
                <a:avLst/>
              </a:prstTxWarp>
              <a:noAutofit/>
            </a:bodyPr>
            <a:lstStyle/>
            <a:p>
              <a:pPr algn="ctr" defTabSz="913737"/>
              <a:endParaRPr lang="en-US" sz="2399" spc="-50" dirty="0">
                <a:solidFill>
                  <a:srgbClr val="FFFFFF"/>
                </a:solidFill>
                <a:ea typeface="Segoe UI" pitchFamily="34" charset="0"/>
                <a:cs typeface="Segoe UI" pitchFamily="34" charset="0"/>
              </a:endParaRPr>
            </a:p>
          </p:txBody>
        </p:sp>
        <p:sp>
          <p:nvSpPr>
            <p:cNvPr id="176" name="Rectangle 175"/>
            <p:cNvSpPr/>
            <p:nvPr/>
          </p:nvSpPr>
          <p:spPr bwMode="auto">
            <a:xfrm>
              <a:off x="7318311" y="3013553"/>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4</a:t>
              </a:r>
            </a:p>
          </p:txBody>
        </p:sp>
        <p:sp>
          <p:nvSpPr>
            <p:cNvPr id="177" name="Rectangle 176"/>
            <p:cNvSpPr/>
            <p:nvPr/>
          </p:nvSpPr>
          <p:spPr bwMode="auto">
            <a:xfrm>
              <a:off x="7923493" y="3013553"/>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2</a:t>
              </a:r>
            </a:p>
          </p:txBody>
        </p:sp>
        <p:sp>
          <p:nvSpPr>
            <p:cNvPr id="178" name="Rectangle 177"/>
            <p:cNvSpPr/>
            <p:nvPr/>
          </p:nvSpPr>
          <p:spPr bwMode="auto">
            <a:xfrm>
              <a:off x="7629249" y="3013553"/>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6</a:t>
              </a:r>
            </a:p>
          </p:txBody>
        </p:sp>
        <p:sp>
          <p:nvSpPr>
            <p:cNvPr id="179" name="Rectangle 178"/>
            <p:cNvSpPr/>
            <p:nvPr/>
          </p:nvSpPr>
          <p:spPr bwMode="auto">
            <a:xfrm>
              <a:off x="8457952" y="3462748"/>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8</a:t>
              </a:r>
            </a:p>
          </p:txBody>
        </p:sp>
        <p:sp>
          <p:nvSpPr>
            <p:cNvPr id="180" name="Rectangle 179"/>
            <p:cNvSpPr/>
            <p:nvPr/>
          </p:nvSpPr>
          <p:spPr bwMode="auto">
            <a:xfrm>
              <a:off x="8764720" y="3462748"/>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6</a:t>
              </a:r>
            </a:p>
          </p:txBody>
        </p:sp>
        <p:sp>
          <p:nvSpPr>
            <p:cNvPr id="181" name="Rounded Rectangle 180"/>
            <p:cNvSpPr/>
            <p:nvPr/>
          </p:nvSpPr>
          <p:spPr bwMode="auto">
            <a:xfrm>
              <a:off x="8702703" y="3797944"/>
              <a:ext cx="1790760" cy="399889"/>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03" tIns="45701" rIns="45701" bIns="91403" numCol="1" spcCol="0" rtlCol="0" fromWordArt="0" anchor="t" anchorCtr="0" forceAA="0" compatLnSpc="1">
              <a:prstTxWarp prst="textNoShape">
                <a:avLst/>
              </a:prstTxWarp>
              <a:noAutofit/>
            </a:bodyPr>
            <a:lstStyle/>
            <a:p>
              <a:pPr algn="ctr" defTabSz="913737"/>
              <a:endParaRPr lang="en-US" sz="2399" spc="-50" dirty="0">
                <a:solidFill>
                  <a:srgbClr val="FFFFFF"/>
                </a:solidFill>
                <a:ea typeface="Segoe UI" pitchFamily="34" charset="0"/>
                <a:cs typeface="Segoe UI" pitchFamily="34" charset="0"/>
              </a:endParaRPr>
            </a:p>
          </p:txBody>
        </p:sp>
        <p:sp>
          <p:nvSpPr>
            <p:cNvPr id="182" name="Rounded Rectangle 181"/>
            <p:cNvSpPr/>
            <p:nvPr/>
          </p:nvSpPr>
          <p:spPr bwMode="auto">
            <a:xfrm>
              <a:off x="9667658" y="4235918"/>
              <a:ext cx="1678647" cy="399889"/>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03" tIns="45701" rIns="45701" bIns="91403" numCol="1" spcCol="0" rtlCol="0" fromWordArt="0" anchor="t" anchorCtr="0" forceAA="0" compatLnSpc="1">
              <a:prstTxWarp prst="textNoShape">
                <a:avLst/>
              </a:prstTxWarp>
              <a:noAutofit/>
            </a:bodyPr>
            <a:lstStyle/>
            <a:p>
              <a:pPr algn="ctr" defTabSz="913737"/>
              <a:endParaRPr lang="en-US" sz="2399" spc="-50" dirty="0">
                <a:solidFill>
                  <a:srgbClr val="FFFFFF"/>
                </a:solidFill>
                <a:ea typeface="Segoe UI" pitchFamily="34" charset="0"/>
                <a:cs typeface="Segoe UI" pitchFamily="34" charset="0"/>
              </a:endParaRPr>
            </a:p>
          </p:txBody>
        </p:sp>
        <p:sp>
          <p:nvSpPr>
            <p:cNvPr id="183" name="Rectangle 182"/>
            <p:cNvSpPr/>
            <p:nvPr/>
          </p:nvSpPr>
          <p:spPr bwMode="auto">
            <a:xfrm>
              <a:off x="10011001" y="4348216"/>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5</a:t>
              </a:r>
            </a:p>
          </p:txBody>
        </p:sp>
        <p:sp>
          <p:nvSpPr>
            <p:cNvPr id="184" name="Rectangle 183"/>
            <p:cNvSpPr/>
            <p:nvPr/>
          </p:nvSpPr>
          <p:spPr bwMode="auto">
            <a:xfrm>
              <a:off x="10266758" y="4348216"/>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3</a:t>
              </a:r>
            </a:p>
          </p:txBody>
        </p:sp>
        <p:sp>
          <p:nvSpPr>
            <p:cNvPr id="185" name="Rectangle 184"/>
            <p:cNvSpPr/>
            <p:nvPr/>
          </p:nvSpPr>
          <p:spPr bwMode="auto">
            <a:xfrm>
              <a:off x="10527509" y="4348216"/>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6</a:t>
              </a:r>
            </a:p>
          </p:txBody>
        </p:sp>
        <p:sp>
          <p:nvSpPr>
            <p:cNvPr id="186" name="Rectangle 185"/>
            <p:cNvSpPr/>
            <p:nvPr/>
          </p:nvSpPr>
          <p:spPr bwMode="auto">
            <a:xfrm>
              <a:off x="10790107" y="4348216"/>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1</a:t>
              </a:r>
            </a:p>
          </p:txBody>
        </p:sp>
        <p:sp>
          <p:nvSpPr>
            <p:cNvPr id="187" name="Rectangle 186"/>
            <p:cNvSpPr/>
            <p:nvPr/>
          </p:nvSpPr>
          <p:spPr bwMode="auto">
            <a:xfrm>
              <a:off x="6164009" y="2581544"/>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1</a:t>
              </a:r>
            </a:p>
          </p:txBody>
        </p:sp>
        <p:sp>
          <p:nvSpPr>
            <p:cNvPr id="188" name="Rectangle 187"/>
            <p:cNvSpPr/>
            <p:nvPr/>
          </p:nvSpPr>
          <p:spPr bwMode="auto">
            <a:xfrm>
              <a:off x="6457472" y="2581544"/>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5</a:t>
              </a:r>
            </a:p>
          </p:txBody>
        </p:sp>
        <p:sp>
          <p:nvSpPr>
            <p:cNvPr id="189" name="Rectangle 188"/>
            <p:cNvSpPr/>
            <p:nvPr/>
          </p:nvSpPr>
          <p:spPr bwMode="auto">
            <a:xfrm>
              <a:off x="6720407" y="2585654"/>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4</a:t>
              </a:r>
            </a:p>
          </p:txBody>
        </p:sp>
        <p:sp>
          <p:nvSpPr>
            <p:cNvPr id="190" name="Rectangle 189"/>
            <p:cNvSpPr/>
            <p:nvPr/>
          </p:nvSpPr>
          <p:spPr bwMode="auto">
            <a:xfrm>
              <a:off x="7287504" y="2585654"/>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2</a:t>
              </a:r>
            </a:p>
          </p:txBody>
        </p:sp>
        <p:sp>
          <p:nvSpPr>
            <p:cNvPr id="191" name="Rectangle 190"/>
            <p:cNvSpPr/>
            <p:nvPr/>
          </p:nvSpPr>
          <p:spPr bwMode="auto">
            <a:xfrm>
              <a:off x="6993260" y="2585654"/>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6</a:t>
              </a:r>
            </a:p>
          </p:txBody>
        </p:sp>
        <p:sp>
          <p:nvSpPr>
            <p:cNvPr id="192" name="Rectangle 191"/>
            <p:cNvSpPr/>
            <p:nvPr/>
          </p:nvSpPr>
          <p:spPr bwMode="auto">
            <a:xfrm>
              <a:off x="9105383" y="3910243"/>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8</a:t>
              </a:r>
            </a:p>
          </p:txBody>
        </p:sp>
        <p:sp>
          <p:nvSpPr>
            <p:cNvPr id="193" name="Rectangle 192"/>
            <p:cNvSpPr/>
            <p:nvPr/>
          </p:nvSpPr>
          <p:spPr bwMode="auto">
            <a:xfrm>
              <a:off x="9364544" y="3910243"/>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6</a:t>
              </a:r>
            </a:p>
          </p:txBody>
        </p:sp>
        <p:sp>
          <p:nvSpPr>
            <p:cNvPr id="194" name="Rectangle 193"/>
            <p:cNvSpPr/>
            <p:nvPr/>
          </p:nvSpPr>
          <p:spPr bwMode="auto">
            <a:xfrm>
              <a:off x="9622170" y="3910243"/>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5</a:t>
              </a:r>
            </a:p>
          </p:txBody>
        </p:sp>
        <p:sp>
          <p:nvSpPr>
            <p:cNvPr id="195" name="Rectangle 194"/>
            <p:cNvSpPr/>
            <p:nvPr/>
          </p:nvSpPr>
          <p:spPr bwMode="auto">
            <a:xfrm>
              <a:off x="9877928" y="3910243"/>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3</a:t>
              </a:r>
            </a:p>
          </p:txBody>
        </p:sp>
        <p:sp>
          <p:nvSpPr>
            <p:cNvPr id="196" name="Rectangle 195"/>
            <p:cNvSpPr/>
            <p:nvPr/>
          </p:nvSpPr>
          <p:spPr bwMode="auto">
            <a:xfrm>
              <a:off x="10613246" y="1467855"/>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6</a:t>
              </a:r>
            </a:p>
          </p:txBody>
        </p:sp>
        <p:sp>
          <p:nvSpPr>
            <p:cNvPr id="197" name="Rectangle 196"/>
            <p:cNvSpPr/>
            <p:nvPr/>
          </p:nvSpPr>
          <p:spPr bwMode="auto">
            <a:xfrm>
              <a:off x="10885365" y="1467855"/>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1</a:t>
              </a:r>
            </a:p>
          </p:txBody>
        </p:sp>
        <p:cxnSp>
          <p:nvCxnSpPr>
            <p:cNvPr id="198" name="Straight Connector 197"/>
            <p:cNvCxnSpPr/>
            <p:nvPr/>
          </p:nvCxnSpPr>
          <p:spPr>
            <a:xfrm>
              <a:off x="8684441" y="1991395"/>
              <a:ext cx="5220" cy="879794"/>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flipH="1">
              <a:off x="10493160" y="2000916"/>
              <a:ext cx="304" cy="1749422"/>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7778275" y="1963065"/>
              <a:ext cx="9518" cy="433916"/>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a:off x="6818295" y="2015650"/>
              <a:ext cx="3001" cy="357747"/>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2" name="Rectangle 201"/>
            <p:cNvSpPr/>
            <p:nvPr/>
          </p:nvSpPr>
          <p:spPr bwMode="auto">
            <a:xfrm>
              <a:off x="9822114" y="1472823"/>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5</a:t>
              </a:r>
            </a:p>
          </p:txBody>
        </p:sp>
        <p:sp>
          <p:nvSpPr>
            <p:cNvPr id="203" name="Rectangle 202"/>
            <p:cNvSpPr/>
            <p:nvPr/>
          </p:nvSpPr>
          <p:spPr bwMode="auto">
            <a:xfrm>
              <a:off x="10077873" y="1472823"/>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3</a:t>
              </a:r>
            </a:p>
          </p:txBody>
        </p:sp>
      </p:grpSp>
      <p:pic>
        <p:nvPicPr>
          <p:cNvPr id="204" name="Picture 203"/>
          <p:cNvPicPr>
            <a:picLocks noChangeAspect="1"/>
          </p:cNvPicPr>
          <p:nvPr/>
        </p:nvPicPr>
        <p:blipFill>
          <a:blip r:embed="rId3"/>
          <a:stretch>
            <a:fillRect/>
          </a:stretch>
        </p:blipFill>
        <p:spPr>
          <a:xfrm>
            <a:off x="12447262" y="5123866"/>
            <a:ext cx="6719322" cy="2821319"/>
          </a:xfrm>
          <a:prstGeom prst="rect">
            <a:avLst/>
          </a:prstGeom>
        </p:spPr>
      </p:pic>
    </p:spTree>
    <p:extLst>
      <p:ext uri="{BB962C8B-B14F-4D97-AF65-F5344CB8AC3E}">
        <p14:creationId xmlns:p14="http://schemas.microsoft.com/office/powerpoint/2010/main" val="1396905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5" name="Straight Connector 94"/>
          <p:cNvCxnSpPr/>
          <p:nvPr/>
        </p:nvCxnSpPr>
        <p:spPr>
          <a:xfrm>
            <a:off x="2909541" y="2662832"/>
            <a:ext cx="23707" cy="1325370"/>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endCxn id="118" idx="3"/>
          </p:cNvCxnSpPr>
          <p:nvPr/>
        </p:nvCxnSpPr>
        <p:spPr>
          <a:xfrm>
            <a:off x="5377397" y="2676848"/>
            <a:ext cx="23751" cy="2434190"/>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bwMode="auto">
          <a:xfrm>
            <a:off x="3490732" y="4911092"/>
            <a:ext cx="1910415" cy="39988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45701" bIns="91403" numCol="1" spcCol="0" rtlCol="0" fromWordArt="0" anchor="t" anchorCtr="0" forceAA="0" compatLnSpc="1">
            <a:prstTxWarp prst="textNoShape">
              <a:avLst/>
            </a:prstTxWarp>
            <a:noAutofit/>
          </a:bodyPr>
          <a:lstStyle/>
          <a:p>
            <a:pPr algn="ctr" defTabSz="913650"/>
            <a:endParaRPr lang="en-US" sz="2399" spc="-50" dirty="0">
              <a:gradFill>
                <a:gsLst>
                  <a:gs pos="0">
                    <a:srgbClr val="FFFFFF"/>
                  </a:gs>
                  <a:gs pos="100000">
                    <a:srgbClr val="FFFFFF"/>
                  </a:gs>
                </a:gsLst>
                <a:lin ang="5400000" scaled="0"/>
              </a:gradFill>
              <a:ea typeface="Segoe UI" pitchFamily="34" charset="0"/>
              <a:cs typeface="Segoe UI" pitchFamily="34" charset="0"/>
            </a:endParaRPr>
          </a:p>
        </p:txBody>
      </p:sp>
      <p:sp>
        <p:nvSpPr>
          <p:cNvPr id="114" name="Rectangle 113"/>
          <p:cNvSpPr/>
          <p:nvPr/>
        </p:nvSpPr>
        <p:spPr bwMode="auto">
          <a:xfrm>
            <a:off x="1018829" y="3875903"/>
            <a:ext cx="1910415" cy="39988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45701" bIns="91403" numCol="1" spcCol="0" rtlCol="0" fromWordArt="0" anchor="t" anchorCtr="0" forceAA="0" compatLnSpc="1">
            <a:prstTxWarp prst="textNoShape">
              <a:avLst/>
            </a:prstTxWarp>
            <a:noAutofit/>
          </a:bodyPr>
          <a:lstStyle/>
          <a:p>
            <a:pPr algn="ctr" defTabSz="913650"/>
            <a:endParaRPr lang="en-US" sz="2399" spc="-5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smtClean="0"/>
              <a:t>Sliding Window</a:t>
            </a:r>
            <a:endParaRPr lang="en-US" dirty="0"/>
          </a:p>
        </p:txBody>
      </p:sp>
      <p:sp>
        <p:nvSpPr>
          <p:cNvPr id="3" name="Rectangle 2"/>
          <p:cNvSpPr/>
          <p:nvPr/>
        </p:nvSpPr>
        <p:spPr bwMode="auto">
          <a:xfrm>
            <a:off x="2304273" y="2532757"/>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solidFill>
              </a:rPr>
              <a:t>1</a:t>
            </a:r>
          </a:p>
        </p:txBody>
      </p:sp>
      <p:sp>
        <p:nvSpPr>
          <p:cNvPr id="4" name="Rectangle 3"/>
          <p:cNvSpPr/>
          <p:nvPr/>
        </p:nvSpPr>
        <p:spPr bwMode="auto">
          <a:xfrm>
            <a:off x="2696724" y="2532757"/>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solidFill>
              </a:rPr>
              <a:t>5</a:t>
            </a:r>
          </a:p>
        </p:txBody>
      </p:sp>
      <p:sp>
        <p:nvSpPr>
          <p:cNvPr id="11" name="Oval 10"/>
          <p:cNvSpPr/>
          <p:nvPr/>
        </p:nvSpPr>
        <p:spPr bwMode="auto">
          <a:xfrm>
            <a:off x="401134" y="3018827"/>
            <a:ext cx="118232" cy="112689"/>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endParaRPr lang="en-US" sz="1999" dirty="0">
              <a:gradFill>
                <a:gsLst>
                  <a:gs pos="0">
                    <a:srgbClr val="FFFFFF"/>
                  </a:gs>
                  <a:gs pos="100000">
                    <a:srgbClr val="FFFFFF"/>
                  </a:gs>
                </a:gsLst>
                <a:lin ang="5400000" scaled="0"/>
              </a:gradFill>
            </a:endParaRPr>
          </a:p>
        </p:txBody>
      </p:sp>
      <p:sp>
        <p:nvSpPr>
          <p:cNvPr id="12" name="Oval 11"/>
          <p:cNvSpPr/>
          <p:nvPr/>
        </p:nvSpPr>
        <p:spPr bwMode="auto">
          <a:xfrm>
            <a:off x="2312231" y="3018827"/>
            <a:ext cx="118232" cy="112689"/>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endParaRPr lang="en-US" sz="1999" dirty="0">
              <a:gradFill>
                <a:gsLst>
                  <a:gs pos="0">
                    <a:srgbClr val="FFFFFF"/>
                  </a:gs>
                  <a:gs pos="100000">
                    <a:srgbClr val="FFFFFF"/>
                  </a:gs>
                </a:gsLst>
                <a:lin ang="5400000" scaled="0"/>
              </a:gradFill>
            </a:endParaRPr>
          </a:p>
        </p:txBody>
      </p:sp>
      <p:sp>
        <p:nvSpPr>
          <p:cNvPr id="13" name="Oval 12"/>
          <p:cNvSpPr/>
          <p:nvPr/>
        </p:nvSpPr>
        <p:spPr bwMode="auto">
          <a:xfrm>
            <a:off x="1357686" y="3018827"/>
            <a:ext cx="118232" cy="112689"/>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endParaRPr lang="en-US" sz="1999" dirty="0">
              <a:gradFill>
                <a:gsLst>
                  <a:gs pos="0">
                    <a:srgbClr val="FFFFFF"/>
                  </a:gs>
                  <a:gs pos="100000">
                    <a:srgbClr val="FFFFFF"/>
                  </a:gs>
                </a:gsLst>
                <a:lin ang="5400000" scaled="0"/>
              </a:gradFill>
            </a:endParaRPr>
          </a:p>
        </p:txBody>
      </p:sp>
      <p:sp>
        <p:nvSpPr>
          <p:cNvPr id="14" name="Oval 13"/>
          <p:cNvSpPr/>
          <p:nvPr/>
        </p:nvSpPr>
        <p:spPr bwMode="auto">
          <a:xfrm>
            <a:off x="5020542" y="3018827"/>
            <a:ext cx="118232" cy="112689"/>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endParaRPr lang="en-US" sz="1999" dirty="0">
              <a:gradFill>
                <a:gsLst>
                  <a:gs pos="0">
                    <a:srgbClr val="FFFFFF"/>
                  </a:gs>
                  <a:gs pos="100000">
                    <a:srgbClr val="FFFFFF"/>
                  </a:gs>
                </a:gsLst>
                <a:lin ang="5400000" scaled="0"/>
              </a:gradFill>
            </a:endParaRPr>
          </a:p>
        </p:txBody>
      </p:sp>
      <p:sp>
        <p:nvSpPr>
          <p:cNvPr id="15" name="Oval 14"/>
          <p:cNvSpPr/>
          <p:nvPr/>
        </p:nvSpPr>
        <p:spPr bwMode="auto">
          <a:xfrm>
            <a:off x="4191991" y="3018827"/>
            <a:ext cx="118232" cy="112689"/>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endParaRPr lang="en-US" sz="1999" dirty="0">
              <a:gradFill>
                <a:gsLst>
                  <a:gs pos="0">
                    <a:srgbClr val="FFFFFF"/>
                  </a:gs>
                  <a:gs pos="100000">
                    <a:srgbClr val="FFFFFF"/>
                  </a:gs>
                </a:gsLst>
                <a:lin ang="5400000" scaled="0"/>
              </a:gradFill>
            </a:endParaRPr>
          </a:p>
        </p:txBody>
      </p:sp>
      <p:sp>
        <p:nvSpPr>
          <p:cNvPr id="16" name="Oval 15"/>
          <p:cNvSpPr/>
          <p:nvPr/>
        </p:nvSpPr>
        <p:spPr bwMode="auto">
          <a:xfrm>
            <a:off x="3235438" y="3018827"/>
            <a:ext cx="118232" cy="112689"/>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endParaRPr lang="en-US" sz="1999" dirty="0">
              <a:gradFill>
                <a:gsLst>
                  <a:gs pos="0">
                    <a:srgbClr val="FFFFFF"/>
                  </a:gs>
                  <a:gs pos="100000">
                    <a:srgbClr val="FFFFFF"/>
                  </a:gs>
                </a:gsLst>
                <a:lin ang="5400000" scaled="0"/>
              </a:gradFill>
            </a:endParaRPr>
          </a:p>
        </p:txBody>
      </p:sp>
      <p:cxnSp>
        <p:nvCxnSpPr>
          <p:cNvPr id="17" name="Straight Arrow Connector 16"/>
          <p:cNvCxnSpPr>
            <a:stCxn id="11" idx="6"/>
          </p:cNvCxnSpPr>
          <p:nvPr/>
        </p:nvCxnSpPr>
        <p:spPr>
          <a:xfrm flipV="1">
            <a:off x="519366" y="3070742"/>
            <a:ext cx="5077672" cy="443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88837" y="2792678"/>
            <a:ext cx="74360" cy="184618"/>
          </a:xfrm>
          <a:prstGeom prst="rect">
            <a:avLst/>
          </a:prstGeom>
          <a:noFill/>
        </p:spPr>
        <p:txBody>
          <a:bodyPr wrap="none" lIns="0" tIns="0" rIns="0" bIns="0" rtlCol="0">
            <a:spAutoFit/>
          </a:bodyPr>
          <a:lstStyle/>
          <a:p>
            <a:r>
              <a:rPr lang="en-US" sz="1200" spc="-70" dirty="0">
                <a:gradFill>
                  <a:gsLst>
                    <a:gs pos="2917">
                      <a:schemeClr val="tx1"/>
                    </a:gs>
                    <a:gs pos="30000">
                      <a:schemeClr val="tx1"/>
                    </a:gs>
                  </a:gsLst>
                  <a:lin ang="5400000" scaled="0"/>
                </a:gradFill>
              </a:rPr>
              <a:t>0</a:t>
            </a:r>
          </a:p>
        </p:txBody>
      </p:sp>
      <p:sp>
        <p:nvSpPr>
          <p:cNvPr id="19" name="TextBox 18"/>
          <p:cNvSpPr txBox="1"/>
          <p:nvPr/>
        </p:nvSpPr>
        <p:spPr>
          <a:xfrm>
            <a:off x="1349993" y="2792678"/>
            <a:ext cx="148720" cy="184618"/>
          </a:xfrm>
          <a:prstGeom prst="rect">
            <a:avLst/>
          </a:prstGeom>
          <a:noFill/>
        </p:spPr>
        <p:txBody>
          <a:bodyPr wrap="none" lIns="0" tIns="0" rIns="0" bIns="0" rtlCol="0">
            <a:spAutoFit/>
          </a:bodyPr>
          <a:lstStyle/>
          <a:p>
            <a:r>
              <a:rPr lang="en-US" sz="1200" spc="-70" dirty="0">
                <a:gradFill>
                  <a:gsLst>
                    <a:gs pos="2917">
                      <a:schemeClr val="tx1"/>
                    </a:gs>
                    <a:gs pos="30000">
                      <a:schemeClr val="tx1"/>
                    </a:gs>
                  </a:gsLst>
                  <a:lin ang="5400000" scaled="0"/>
                </a:gradFill>
              </a:rPr>
              <a:t>10</a:t>
            </a:r>
          </a:p>
        </p:txBody>
      </p:sp>
      <p:sp>
        <p:nvSpPr>
          <p:cNvPr id="20" name="TextBox 19"/>
          <p:cNvSpPr txBox="1"/>
          <p:nvPr/>
        </p:nvSpPr>
        <p:spPr>
          <a:xfrm>
            <a:off x="4163429" y="2792678"/>
            <a:ext cx="148720" cy="184618"/>
          </a:xfrm>
          <a:prstGeom prst="rect">
            <a:avLst/>
          </a:prstGeom>
          <a:noFill/>
        </p:spPr>
        <p:txBody>
          <a:bodyPr wrap="none" lIns="0" tIns="0" rIns="0" bIns="0" rtlCol="0">
            <a:spAutoFit/>
          </a:bodyPr>
          <a:lstStyle/>
          <a:p>
            <a:r>
              <a:rPr lang="en-US" sz="1200" spc="-70" dirty="0">
                <a:gradFill>
                  <a:gsLst>
                    <a:gs pos="2917">
                      <a:schemeClr val="tx1"/>
                    </a:gs>
                    <a:gs pos="30000">
                      <a:schemeClr val="tx1"/>
                    </a:gs>
                  </a:gsLst>
                  <a:lin ang="5400000" scaled="0"/>
                </a:gradFill>
              </a:rPr>
              <a:t>40</a:t>
            </a:r>
          </a:p>
        </p:txBody>
      </p:sp>
      <p:sp>
        <p:nvSpPr>
          <p:cNvPr id="22" name="TextBox 21"/>
          <p:cNvSpPr txBox="1"/>
          <p:nvPr/>
        </p:nvSpPr>
        <p:spPr>
          <a:xfrm>
            <a:off x="2304273" y="2792678"/>
            <a:ext cx="148720" cy="184618"/>
          </a:xfrm>
          <a:prstGeom prst="rect">
            <a:avLst/>
          </a:prstGeom>
          <a:noFill/>
        </p:spPr>
        <p:txBody>
          <a:bodyPr wrap="none" lIns="0" tIns="0" rIns="0" bIns="0" rtlCol="0">
            <a:spAutoFit/>
          </a:bodyPr>
          <a:lstStyle/>
          <a:p>
            <a:r>
              <a:rPr lang="en-US" sz="1200" spc="-70" dirty="0">
                <a:gradFill>
                  <a:gsLst>
                    <a:gs pos="2917">
                      <a:schemeClr val="tx1"/>
                    </a:gs>
                    <a:gs pos="30000">
                      <a:schemeClr val="tx1"/>
                    </a:gs>
                  </a:gsLst>
                  <a:lin ang="5400000" scaled="0"/>
                </a:gradFill>
              </a:rPr>
              <a:t>20</a:t>
            </a:r>
          </a:p>
        </p:txBody>
      </p:sp>
      <p:sp>
        <p:nvSpPr>
          <p:cNvPr id="23" name="TextBox 22"/>
          <p:cNvSpPr txBox="1"/>
          <p:nvPr/>
        </p:nvSpPr>
        <p:spPr>
          <a:xfrm>
            <a:off x="3219568" y="2792678"/>
            <a:ext cx="148720" cy="184618"/>
          </a:xfrm>
          <a:prstGeom prst="rect">
            <a:avLst/>
          </a:prstGeom>
          <a:noFill/>
        </p:spPr>
        <p:txBody>
          <a:bodyPr wrap="none" lIns="0" tIns="0" rIns="0" bIns="0" rtlCol="0">
            <a:spAutoFit/>
          </a:bodyPr>
          <a:lstStyle/>
          <a:p>
            <a:r>
              <a:rPr lang="en-US" sz="1200" spc="-70" dirty="0">
                <a:gradFill>
                  <a:gsLst>
                    <a:gs pos="2917">
                      <a:schemeClr val="tx1"/>
                    </a:gs>
                    <a:gs pos="30000">
                      <a:schemeClr val="tx1"/>
                    </a:gs>
                  </a:gsLst>
                  <a:lin ang="5400000" scaled="0"/>
                </a:gradFill>
              </a:rPr>
              <a:t>30</a:t>
            </a:r>
          </a:p>
        </p:txBody>
      </p:sp>
      <p:sp>
        <p:nvSpPr>
          <p:cNvPr id="24" name="TextBox 23"/>
          <p:cNvSpPr txBox="1"/>
          <p:nvPr/>
        </p:nvSpPr>
        <p:spPr>
          <a:xfrm>
            <a:off x="5598958" y="2801746"/>
            <a:ext cx="454420" cy="482637"/>
          </a:xfrm>
          <a:prstGeom prst="rect">
            <a:avLst/>
          </a:prstGeom>
          <a:noFill/>
        </p:spPr>
        <p:txBody>
          <a:bodyPr wrap="none" lIns="0" tIns="0" rIns="0" bIns="0" rtlCol="0">
            <a:spAutoFit/>
          </a:bodyPr>
          <a:lstStyle/>
          <a:p>
            <a:pPr algn="ctr"/>
            <a:r>
              <a:rPr lang="en-US" sz="1568" spc="-70" dirty="0">
                <a:gradFill>
                  <a:gsLst>
                    <a:gs pos="2917">
                      <a:schemeClr val="tx1"/>
                    </a:gs>
                    <a:gs pos="30000">
                      <a:schemeClr val="tx1"/>
                    </a:gs>
                  </a:gsLst>
                  <a:lin ang="5400000" scaled="0"/>
                </a:gradFill>
                <a:latin typeface="Segoe UI Light" panose="020B0502040204020203" pitchFamily="34" charset="0"/>
              </a:rPr>
              <a:t>Time</a:t>
            </a:r>
          </a:p>
          <a:p>
            <a:pPr algn="ctr"/>
            <a:r>
              <a:rPr lang="en-US" sz="1568" spc="-70" dirty="0">
                <a:gradFill>
                  <a:gsLst>
                    <a:gs pos="2917">
                      <a:schemeClr val="tx1"/>
                    </a:gs>
                    <a:gs pos="30000">
                      <a:schemeClr val="tx1"/>
                    </a:gs>
                  </a:gsLst>
                  <a:lin ang="5400000" scaled="0"/>
                </a:gradFill>
                <a:latin typeface="Segoe UI Light" panose="020B0502040204020203" pitchFamily="34" charset="0"/>
              </a:rPr>
              <a:t> (</a:t>
            </a:r>
            <a:r>
              <a:rPr lang="en-US" sz="1568" spc="-70" dirty="0" err="1">
                <a:gradFill>
                  <a:gsLst>
                    <a:gs pos="2917">
                      <a:schemeClr val="tx1"/>
                    </a:gs>
                    <a:gs pos="30000">
                      <a:schemeClr val="tx1"/>
                    </a:gs>
                  </a:gsLst>
                  <a:lin ang="5400000" scaled="0"/>
                </a:gradFill>
                <a:latin typeface="Segoe UI Light" panose="020B0502040204020203" pitchFamily="34" charset="0"/>
              </a:rPr>
              <a:t>secs</a:t>
            </a:r>
            <a:r>
              <a:rPr lang="en-US" sz="1568" spc="-70" dirty="0">
                <a:gradFill>
                  <a:gsLst>
                    <a:gs pos="2917">
                      <a:schemeClr val="tx1"/>
                    </a:gs>
                    <a:gs pos="30000">
                      <a:schemeClr val="tx1"/>
                    </a:gs>
                  </a:gsLst>
                  <a:lin ang="5400000" scaled="0"/>
                </a:gradFill>
                <a:latin typeface="Segoe UI Light" panose="020B0502040204020203" pitchFamily="34" charset="0"/>
              </a:rPr>
              <a:t>)</a:t>
            </a:r>
          </a:p>
        </p:txBody>
      </p:sp>
      <p:sp>
        <p:nvSpPr>
          <p:cNvPr id="54" name="TextBox 53"/>
          <p:cNvSpPr txBox="1"/>
          <p:nvPr/>
        </p:nvSpPr>
        <p:spPr>
          <a:xfrm>
            <a:off x="5001290" y="2792678"/>
            <a:ext cx="148720" cy="184618"/>
          </a:xfrm>
          <a:prstGeom prst="rect">
            <a:avLst/>
          </a:prstGeom>
          <a:noFill/>
        </p:spPr>
        <p:txBody>
          <a:bodyPr wrap="none" lIns="0" tIns="0" rIns="0" bIns="0" rtlCol="0">
            <a:spAutoFit/>
          </a:bodyPr>
          <a:lstStyle/>
          <a:p>
            <a:r>
              <a:rPr lang="en-US" sz="1200" spc="-70" dirty="0">
                <a:gradFill>
                  <a:gsLst>
                    <a:gs pos="2917">
                      <a:schemeClr val="tx1"/>
                    </a:gs>
                    <a:gs pos="30000">
                      <a:schemeClr val="tx1"/>
                    </a:gs>
                  </a:gsLst>
                  <a:lin ang="5400000" scaled="0"/>
                </a:gradFill>
              </a:rPr>
              <a:t>50</a:t>
            </a:r>
          </a:p>
        </p:txBody>
      </p:sp>
      <p:sp>
        <p:nvSpPr>
          <p:cNvPr id="55" name="TextBox 54"/>
          <p:cNvSpPr txBox="1"/>
          <p:nvPr/>
        </p:nvSpPr>
        <p:spPr>
          <a:xfrm>
            <a:off x="460249" y="1852796"/>
            <a:ext cx="5462774" cy="3691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45701" rIns="91403" bIns="45701" numCol="1" spcCol="0" rtlCol="0" fromWordArt="0" anchor="ctr" anchorCtr="0" forceAA="0" compatLnSpc="1">
            <a:prstTxWarp prst="textNoShape">
              <a:avLst/>
            </a:prstTxWarp>
            <a:noAutofit/>
          </a:bodyPr>
          <a:lstStyle>
            <a:defPPr>
              <a:defRPr lang="en-US"/>
            </a:defPPr>
            <a:lvl1pPr algn="ctr">
              <a:defRPr sz="2400" spc="-70">
                <a:gradFill>
                  <a:gsLst>
                    <a:gs pos="5417">
                      <a:schemeClr val="tx1"/>
                    </a:gs>
                    <a:gs pos="28000">
                      <a:schemeClr val="tx1"/>
                    </a:gs>
                  </a:gsLst>
                  <a:lin ang="5400000" scaled="0"/>
                </a:gra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600" dirty="0">
                <a:solidFill>
                  <a:schemeClr val="bg1"/>
                </a:solidFill>
                <a:latin typeface="Segoe UI Light" panose="020B0502040204020203" pitchFamily="34" charset="0"/>
              </a:rPr>
              <a:t>A 20-second Sliding Window</a:t>
            </a:r>
          </a:p>
        </p:txBody>
      </p:sp>
      <p:sp>
        <p:nvSpPr>
          <p:cNvPr id="78" name="TextBox 77"/>
          <p:cNvSpPr txBox="1"/>
          <p:nvPr/>
        </p:nvSpPr>
        <p:spPr>
          <a:xfrm>
            <a:off x="6722223" y="1336790"/>
            <a:ext cx="5093738" cy="2194447"/>
          </a:xfrm>
          <a:prstGeom prst="rect">
            <a:avLst/>
          </a:prstGeom>
          <a:noFill/>
        </p:spPr>
        <p:txBody>
          <a:bodyPr wrap="square" lIns="0" tIns="0" rIns="0" bIns="0" rtlCol="0">
            <a:spAutoFit/>
          </a:bodyPr>
          <a:lstStyle/>
          <a:p>
            <a:pPr>
              <a:spcAft>
                <a:spcPts val="1200"/>
              </a:spcAft>
            </a:pPr>
            <a:r>
              <a:rPr lang="en-US" sz="1960" b="1" spc="-70" dirty="0">
                <a:solidFill>
                  <a:schemeClr val="tx2"/>
                </a:solidFill>
                <a:latin typeface="Segoe UI Light" panose="020B0502040204020203" pitchFamily="34" charset="0"/>
              </a:rPr>
              <a:t>Sliding window:</a:t>
            </a:r>
          </a:p>
          <a:p>
            <a:pPr marL="342731" indent="-342731">
              <a:spcAft>
                <a:spcPts val="600"/>
              </a:spcAft>
              <a:buFont typeface="Arial" panose="020B0604020202020204" pitchFamily="34" charset="0"/>
              <a:buChar char="•"/>
            </a:pPr>
            <a:r>
              <a:rPr lang="en-US" sz="1960" spc="-70" dirty="0">
                <a:solidFill>
                  <a:schemeClr val="tx2"/>
                </a:solidFill>
                <a:latin typeface="Segoe UI Light" panose="020B0502040204020203" pitchFamily="34" charset="0"/>
              </a:rPr>
              <a:t>Si </a:t>
            </a:r>
            <a:r>
              <a:rPr lang="en-US" sz="1960" spc="-70" dirty="0" err="1">
                <a:solidFill>
                  <a:schemeClr val="tx2"/>
                </a:solidFill>
                <a:latin typeface="Segoe UI Light" panose="020B0502040204020203" pitchFamily="34" charset="0"/>
              </a:rPr>
              <a:t>muovono</a:t>
            </a:r>
            <a:r>
              <a:rPr lang="en-US" sz="1960" spc="-70" dirty="0">
                <a:solidFill>
                  <a:schemeClr val="tx2"/>
                </a:solidFill>
                <a:latin typeface="Segoe UI Light" panose="020B0502040204020203" pitchFamily="34" charset="0"/>
              </a:rPr>
              <a:t> di un tempo </a:t>
            </a:r>
            <a:r>
              <a:rPr lang="en-US" sz="1960" spc="-70" dirty="0" err="1" smtClean="0">
                <a:solidFill>
                  <a:schemeClr val="tx2"/>
                </a:solidFill>
                <a:latin typeface="Segoe UI Light" panose="020B0502040204020203" pitchFamily="34" charset="0"/>
              </a:rPr>
              <a:t>variabile</a:t>
            </a:r>
            <a:r>
              <a:rPr lang="en-US" sz="1960" spc="-70" dirty="0" smtClean="0">
                <a:solidFill>
                  <a:schemeClr val="tx2"/>
                </a:solidFill>
                <a:latin typeface="Segoe UI Light" panose="020B0502040204020203" pitchFamily="34" charset="0"/>
              </a:rPr>
              <a:t> </a:t>
            </a:r>
            <a:endParaRPr lang="en-US" sz="1960" spc="-70" dirty="0">
              <a:solidFill>
                <a:schemeClr val="tx2"/>
              </a:solidFill>
              <a:latin typeface="Segoe UI Light" panose="020B0502040204020203" pitchFamily="34" charset="0"/>
            </a:endParaRPr>
          </a:p>
          <a:p>
            <a:pPr marL="342731" indent="-342731">
              <a:spcAft>
                <a:spcPts val="600"/>
              </a:spcAft>
              <a:buFont typeface="Arial" panose="020B0604020202020204" pitchFamily="34" charset="0"/>
              <a:buChar char="•"/>
            </a:pPr>
            <a:r>
              <a:rPr lang="en-US" sz="1960" spc="-70" dirty="0" smtClean="0">
                <a:solidFill>
                  <a:schemeClr val="tx2"/>
                </a:solidFill>
                <a:latin typeface="Segoe UI Light" panose="020B0502040204020203" pitchFamily="34" charset="0"/>
              </a:rPr>
              <a:t>Il tempo è </a:t>
            </a:r>
            <a:r>
              <a:rPr lang="en-US" sz="1960" spc="-70" dirty="0" err="1" smtClean="0">
                <a:solidFill>
                  <a:schemeClr val="tx2"/>
                </a:solidFill>
                <a:latin typeface="Segoe UI Light" panose="020B0502040204020203" pitchFamily="34" charset="0"/>
              </a:rPr>
              <a:t>determinato</a:t>
            </a:r>
            <a:r>
              <a:rPr lang="en-US" sz="1960" spc="-70" dirty="0" smtClean="0">
                <a:solidFill>
                  <a:schemeClr val="tx2"/>
                </a:solidFill>
                <a:latin typeface="Segoe UI Light" panose="020B0502040204020203" pitchFamily="34" charset="0"/>
              </a:rPr>
              <a:t> </a:t>
            </a:r>
            <a:r>
              <a:rPr lang="en-US" sz="1960" spc="-70" dirty="0" err="1" smtClean="0">
                <a:solidFill>
                  <a:schemeClr val="tx2"/>
                </a:solidFill>
                <a:latin typeface="Segoe UI Light" panose="020B0502040204020203" pitchFamily="34" charset="0"/>
              </a:rPr>
              <a:t>dalla</a:t>
            </a:r>
            <a:r>
              <a:rPr lang="en-US" sz="1960" spc="-70" dirty="0" smtClean="0">
                <a:solidFill>
                  <a:schemeClr val="tx2"/>
                </a:solidFill>
                <a:latin typeface="Segoe UI Light" panose="020B0502040204020203" pitchFamily="34" charset="0"/>
              </a:rPr>
              <a:t> </a:t>
            </a:r>
            <a:r>
              <a:rPr lang="en-US" sz="1960" spc="-70" dirty="0" err="1" smtClean="0">
                <a:solidFill>
                  <a:schemeClr val="tx2"/>
                </a:solidFill>
                <a:latin typeface="Segoe UI Light" panose="020B0502040204020203" pitchFamily="34" charset="0"/>
              </a:rPr>
              <a:t>variazione</a:t>
            </a:r>
            <a:r>
              <a:rPr lang="en-US" sz="1960" spc="-70" dirty="0" smtClean="0">
                <a:solidFill>
                  <a:schemeClr val="tx2"/>
                </a:solidFill>
                <a:latin typeface="Segoe UI Light" panose="020B0502040204020203" pitchFamily="34" charset="0"/>
              </a:rPr>
              <a:t> di un </a:t>
            </a:r>
            <a:r>
              <a:rPr lang="en-US" sz="1960" spc="-70" dirty="0" err="1" smtClean="0">
                <a:solidFill>
                  <a:schemeClr val="tx2"/>
                </a:solidFill>
                <a:latin typeface="Segoe UI Light" panose="020B0502040204020203" pitchFamily="34" charset="0"/>
              </a:rPr>
              <a:t>evento</a:t>
            </a:r>
            <a:r>
              <a:rPr lang="en-US" sz="1960" spc="-70" dirty="0" smtClean="0">
                <a:solidFill>
                  <a:schemeClr val="tx2"/>
                </a:solidFill>
                <a:latin typeface="Segoe UI Light" panose="020B0502040204020203" pitchFamily="34" charset="0"/>
              </a:rPr>
              <a:t> </a:t>
            </a:r>
            <a:r>
              <a:rPr lang="en-US" sz="1960" spc="-70" dirty="0" err="1" smtClean="0">
                <a:solidFill>
                  <a:schemeClr val="tx2"/>
                </a:solidFill>
                <a:latin typeface="Segoe UI Light" panose="020B0502040204020203" pitchFamily="34" charset="0"/>
              </a:rPr>
              <a:t>rispetto</a:t>
            </a:r>
            <a:r>
              <a:rPr lang="en-US" sz="1960" spc="-70" dirty="0" smtClean="0">
                <a:solidFill>
                  <a:schemeClr val="tx2"/>
                </a:solidFill>
                <a:latin typeface="Segoe UI Light" panose="020B0502040204020203" pitchFamily="34" charset="0"/>
              </a:rPr>
              <a:t> </a:t>
            </a:r>
            <a:r>
              <a:rPr lang="en-US" sz="1960" spc="-70" dirty="0" err="1" smtClean="0">
                <a:solidFill>
                  <a:schemeClr val="tx2"/>
                </a:solidFill>
                <a:latin typeface="Segoe UI Light" panose="020B0502040204020203" pitchFamily="34" charset="0"/>
              </a:rPr>
              <a:t>alla</a:t>
            </a:r>
            <a:r>
              <a:rPr lang="en-US" sz="1960" spc="-70" dirty="0" smtClean="0">
                <a:solidFill>
                  <a:schemeClr val="tx2"/>
                </a:solidFill>
                <a:latin typeface="Segoe UI Light" panose="020B0502040204020203" pitchFamily="34" charset="0"/>
              </a:rPr>
              <a:t> </a:t>
            </a:r>
            <a:r>
              <a:rPr lang="en-US" sz="1960" spc="-70" dirty="0" err="1" smtClean="0">
                <a:solidFill>
                  <a:schemeClr val="tx2"/>
                </a:solidFill>
                <a:latin typeface="Segoe UI Light" panose="020B0502040204020203" pitchFamily="34" charset="0"/>
              </a:rPr>
              <a:t>finestra</a:t>
            </a:r>
            <a:r>
              <a:rPr lang="en-US" sz="1960" spc="-70" dirty="0" smtClean="0">
                <a:solidFill>
                  <a:schemeClr val="tx2"/>
                </a:solidFill>
                <a:latin typeface="Segoe UI Light" panose="020B0502040204020203" pitchFamily="34" charset="0"/>
              </a:rPr>
              <a:t> </a:t>
            </a:r>
            <a:r>
              <a:rPr lang="en-US" sz="1960" spc="-70" dirty="0" err="1" smtClean="0">
                <a:solidFill>
                  <a:schemeClr val="tx2"/>
                </a:solidFill>
                <a:latin typeface="Segoe UI Light" panose="020B0502040204020203" pitchFamily="34" charset="0"/>
              </a:rPr>
              <a:t>precedente</a:t>
            </a:r>
            <a:endParaRPr lang="en-US" sz="1960" i="1" spc="-70" dirty="0">
              <a:solidFill>
                <a:schemeClr val="tx2"/>
              </a:solidFill>
              <a:latin typeface="Segoe UI Light" panose="020B0502040204020203" pitchFamily="34" charset="0"/>
            </a:endParaRPr>
          </a:p>
          <a:p>
            <a:pPr marL="342731" indent="-342731">
              <a:spcAft>
                <a:spcPts val="600"/>
              </a:spcAft>
              <a:buFont typeface="Arial" panose="020B0604020202020204" pitchFamily="34" charset="0"/>
              <a:buChar char="•"/>
            </a:pPr>
            <a:r>
              <a:rPr lang="en-US" sz="1960" spc="-70" dirty="0" err="1" smtClean="0">
                <a:solidFill>
                  <a:schemeClr val="tx2"/>
                </a:solidFill>
                <a:latin typeface="Segoe UI Light" panose="020B0502040204020203" pitchFamily="34" charset="0"/>
              </a:rPr>
              <a:t>Ogni</a:t>
            </a:r>
            <a:r>
              <a:rPr lang="en-US" sz="1960" spc="-70" dirty="0" smtClean="0">
                <a:solidFill>
                  <a:schemeClr val="tx2"/>
                </a:solidFill>
                <a:latin typeface="Segoe UI Light" panose="020B0502040204020203" pitchFamily="34" charset="0"/>
              </a:rPr>
              <a:t> </a:t>
            </a:r>
            <a:r>
              <a:rPr lang="en-US" sz="1960" spc="-70" dirty="0" err="1" smtClean="0">
                <a:solidFill>
                  <a:schemeClr val="tx2"/>
                </a:solidFill>
                <a:latin typeface="Segoe UI Light" panose="020B0502040204020203" pitchFamily="34" charset="0"/>
              </a:rPr>
              <a:t>finestra</a:t>
            </a:r>
            <a:r>
              <a:rPr lang="en-US" sz="1960" spc="-70" dirty="0" smtClean="0">
                <a:solidFill>
                  <a:schemeClr val="tx2"/>
                </a:solidFill>
                <a:latin typeface="Segoe UI Light" panose="020B0502040204020203" pitchFamily="34" charset="0"/>
              </a:rPr>
              <a:t> </a:t>
            </a:r>
            <a:r>
              <a:rPr lang="en-US" sz="1960" spc="-70" dirty="0" err="1" smtClean="0">
                <a:solidFill>
                  <a:schemeClr val="tx2"/>
                </a:solidFill>
                <a:latin typeface="Segoe UI Light" panose="020B0502040204020203" pitchFamily="34" charset="0"/>
              </a:rPr>
              <a:t>contiene</a:t>
            </a:r>
            <a:r>
              <a:rPr lang="en-US" sz="1960" spc="-70" dirty="0" smtClean="0">
                <a:solidFill>
                  <a:schemeClr val="tx2"/>
                </a:solidFill>
                <a:latin typeface="Segoe UI Light" panose="020B0502040204020203" pitchFamily="34" charset="0"/>
              </a:rPr>
              <a:t> </a:t>
            </a:r>
            <a:r>
              <a:rPr lang="en-US" sz="1960" spc="-70" dirty="0" err="1" smtClean="0">
                <a:solidFill>
                  <a:schemeClr val="tx2"/>
                </a:solidFill>
                <a:latin typeface="Segoe UI Light" panose="020B0502040204020203" pitchFamily="34" charset="0"/>
              </a:rPr>
              <a:t>almeno</a:t>
            </a:r>
            <a:r>
              <a:rPr lang="en-US" sz="1960" spc="-70" dirty="0" smtClean="0">
                <a:solidFill>
                  <a:schemeClr val="tx2"/>
                </a:solidFill>
                <a:latin typeface="Segoe UI Light" panose="020B0502040204020203" pitchFamily="34" charset="0"/>
              </a:rPr>
              <a:t> </a:t>
            </a:r>
            <a:r>
              <a:rPr lang="en-US" sz="1960" spc="-70" dirty="0" err="1" smtClean="0">
                <a:solidFill>
                  <a:schemeClr val="tx2"/>
                </a:solidFill>
                <a:latin typeface="Segoe UI Light" panose="020B0502040204020203" pitchFamily="34" charset="0"/>
              </a:rPr>
              <a:t>iun</a:t>
            </a:r>
            <a:r>
              <a:rPr lang="en-US" sz="1960" spc="-70" dirty="0" smtClean="0">
                <a:solidFill>
                  <a:schemeClr val="tx2"/>
                </a:solidFill>
                <a:latin typeface="Segoe UI Light" panose="020B0502040204020203" pitchFamily="34" charset="0"/>
              </a:rPr>
              <a:t> </a:t>
            </a:r>
            <a:r>
              <a:rPr lang="en-US" sz="1960" spc="-70" dirty="0" err="1" smtClean="0">
                <a:solidFill>
                  <a:schemeClr val="tx2"/>
                </a:solidFill>
                <a:latin typeface="Segoe UI Light" panose="020B0502040204020203" pitchFamily="34" charset="0"/>
              </a:rPr>
              <a:t>evento</a:t>
            </a:r>
            <a:endParaRPr lang="en-US" sz="1960" spc="-70" dirty="0">
              <a:solidFill>
                <a:schemeClr val="tx2"/>
              </a:solidFill>
              <a:latin typeface="Segoe UI Light" panose="020B0502040204020203" pitchFamily="34" charset="0"/>
            </a:endParaRPr>
          </a:p>
          <a:p>
            <a:pPr>
              <a:spcAft>
                <a:spcPts val="1200"/>
              </a:spcAft>
            </a:pPr>
            <a:r>
              <a:rPr lang="en-US" sz="1960" spc="-70" dirty="0" smtClean="0">
                <a:solidFill>
                  <a:schemeClr val="tx2"/>
                </a:solidFill>
                <a:latin typeface="Segoe UI Light" panose="020B0502040204020203" pitchFamily="34" charset="0"/>
              </a:rPr>
              <a:t>Un </a:t>
            </a:r>
            <a:r>
              <a:rPr lang="en-US" sz="1960" spc="-70" dirty="0" err="1" smtClean="0">
                <a:solidFill>
                  <a:schemeClr val="tx2"/>
                </a:solidFill>
                <a:latin typeface="Segoe UI Light" panose="020B0502040204020203" pitchFamily="34" charset="0"/>
              </a:rPr>
              <a:t>evento</a:t>
            </a:r>
            <a:r>
              <a:rPr lang="en-US" sz="1960" spc="-70" dirty="0" smtClean="0">
                <a:solidFill>
                  <a:schemeClr val="tx2"/>
                </a:solidFill>
                <a:latin typeface="Segoe UI Light" panose="020B0502040204020203" pitchFamily="34" charset="0"/>
              </a:rPr>
              <a:t> </a:t>
            </a:r>
            <a:r>
              <a:rPr lang="en-US" sz="1960" spc="-70" dirty="0" err="1" smtClean="0">
                <a:solidFill>
                  <a:schemeClr val="tx2"/>
                </a:solidFill>
                <a:latin typeface="Segoe UI Light" panose="020B0502040204020203" pitchFamily="34" charset="0"/>
              </a:rPr>
              <a:t>può</a:t>
            </a:r>
            <a:r>
              <a:rPr lang="en-US" sz="1960" spc="-70" dirty="0" smtClean="0">
                <a:solidFill>
                  <a:schemeClr val="tx2"/>
                </a:solidFill>
                <a:latin typeface="Segoe UI Light" panose="020B0502040204020203" pitchFamily="34" charset="0"/>
              </a:rPr>
              <a:t> </a:t>
            </a:r>
            <a:r>
              <a:rPr lang="en-US" sz="1960" spc="-70" dirty="0" err="1" smtClean="0">
                <a:solidFill>
                  <a:schemeClr val="tx2"/>
                </a:solidFill>
                <a:latin typeface="Segoe UI Light" panose="020B0502040204020203" pitchFamily="34" charset="0"/>
              </a:rPr>
              <a:t>appartenere</a:t>
            </a:r>
            <a:r>
              <a:rPr lang="en-US" sz="1960" spc="-70" dirty="0" smtClean="0">
                <a:solidFill>
                  <a:schemeClr val="tx2"/>
                </a:solidFill>
                <a:latin typeface="Segoe UI Light" panose="020B0502040204020203" pitchFamily="34" charset="0"/>
              </a:rPr>
              <a:t> a </a:t>
            </a:r>
            <a:r>
              <a:rPr lang="en-US" sz="1960" spc="-70" dirty="0" err="1" smtClean="0">
                <a:solidFill>
                  <a:schemeClr val="tx2"/>
                </a:solidFill>
                <a:latin typeface="Segoe UI Light" panose="020B0502040204020203" pitchFamily="34" charset="0"/>
              </a:rPr>
              <a:t>più</a:t>
            </a:r>
            <a:r>
              <a:rPr lang="en-US" sz="1960" spc="-70" dirty="0" smtClean="0">
                <a:solidFill>
                  <a:schemeClr val="tx2"/>
                </a:solidFill>
                <a:latin typeface="Segoe UI Light" panose="020B0502040204020203" pitchFamily="34" charset="0"/>
              </a:rPr>
              <a:t> </a:t>
            </a:r>
            <a:r>
              <a:rPr lang="en-US" sz="1960" spc="-70" dirty="0" err="1" smtClean="0">
                <a:solidFill>
                  <a:schemeClr val="tx2"/>
                </a:solidFill>
                <a:latin typeface="Segoe UI Light" panose="020B0502040204020203" pitchFamily="34" charset="0"/>
              </a:rPr>
              <a:t>finestre</a:t>
            </a:r>
            <a:endParaRPr lang="en-US" sz="1960" spc="-70" dirty="0">
              <a:solidFill>
                <a:schemeClr val="tx2"/>
              </a:solidFill>
              <a:latin typeface="Segoe UI Light" panose="020B0502040204020203" pitchFamily="34" charset="0"/>
            </a:endParaRPr>
          </a:p>
        </p:txBody>
      </p:sp>
      <p:sp>
        <p:nvSpPr>
          <p:cNvPr id="79" name="Rectangle 78"/>
          <p:cNvSpPr/>
          <p:nvPr/>
        </p:nvSpPr>
        <p:spPr>
          <a:xfrm>
            <a:off x="6721738" y="4568320"/>
            <a:ext cx="4957597" cy="1459606"/>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03" tIns="45701" rIns="91403" bIns="45701" numCol="1" spcCol="0" rtlCol="0" fromWordArt="0" anchor="ctr" anchorCtr="0" forceAA="0" compatLnSpc="1">
            <a:prstTxWarp prst="textNoShape">
              <a:avLst/>
            </a:prstTxWarp>
            <a:noAutofit/>
          </a:bodyPr>
          <a:lstStyle/>
          <a:p>
            <a:pPr>
              <a:lnSpc>
                <a:spcPct val="115000"/>
              </a:lnSpc>
              <a:spcAft>
                <a:spcPts val="400"/>
              </a:spcAft>
            </a:pPr>
            <a:r>
              <a:rPr lang="en-US" sz="1764" spc="-70" dirty="0">
                <a:solidFill>
                  <a:schemeClr val="accent4">
                    <a:lumMod val="50000"/>
                  </a:schemeClr>
                </a:solidFill>
                <a:latin typeface="Segoe UI"/>
              </a:rPr>
              <a:t>SELECT </a:t>
            </a:r>
            <a:r>
              <a:rPr lang="en-US" sz="1764" spc="-70" dirty="0" err="1">
                <a:solidFill>
                  <a:schemeClr val="tx2"/>
                </a:solidFill>
                <a:latin typeface="Segoe UI"/>
              </a:rPr>
              <a:t>TollId</a:t>
            </a:r>
            <a:r>
              <a:rPr lang="en-US" sz="1764" spc="-70" dirty="0">
                <a:solidFill>
                  <a:schemeClr val="tx2"/>
                </a:solidFill>
                <a:latin typeface="Segoe UI"/>
              </a:rPr>
              <a:t>, Count</a:t>
            </a:r>
            <a:r>
              <a:rPr lang="en-US" sz="1764" spc="-70" dirty="0">
                <a:solidFill>
                  <a:schemeClr val="accent3">
                    <a:lumMod val="50000"/>
                  </a:schemeClr>
                </a:solidFill>
                <a:latin typeface="Segoe UI"/>
              </a:rPr>
              <a:t>(*)</a:t>
            </a:r>
            <a:r>
              <a:rPr lang="en-US" sz="1764" spc="-70" dirty="0">
                <a:solidFill>
                  <a:schemeClr val="tx2"/>
                </a:solidFill>
                <a:latin typeface="Segoe UI"/>
              </a:rPr>
              <a:t> </a:t>
            </a:r>
          </a:p>
          <a:p>
            <a:pPr>
              <a:lnSpc>
                <a:spcPct val="115000"/>
              </a:lnSpc>
              <a:spcAft>
                <a:spcPts val="400"/>
              </a:spcAft>
            </a:pPr>
            <a:r>
              <a:rPr lang="en-US" sz="1764" spc="-70" dirty="0">
                <a:solidFill>
                  <a:schemeClr val="accent4">
                    <a:lumMod val="50000"/>
                  </a:schemeClr>
                </a:solidFill>
                <a:latin typeface="Segoe UI"/>
              </a:rPr>
              <a:t>FROM</a:t>
            </a:r>
            <a:r>
              <a:rPr lang="en-US" sz="1764" spc="-70" dirty="0">
                <a:solidFill>
                  <a:schemeClr val="accent3">
                    <a:lumMod val="50000"/>
                  </a:schemeClr>
                </a:solidFill>
                <a:latin typeface="Segoe UI"/>
              </a:rPr>
              <a:t> </a:t>
            </a:r>
            <a:r>
              <a:rPr lang="en-US" sz="1764" spc="-70" dirty="0" err="1">
                <a:solidFill>
                  <a:schemeClr val="tx2"/>
                </a:solidFill>
                <a:latin typeface="Segoe UI"/>
              </a:rPr>
              <a:t>EntryStream</a:t>
            </a:r>
            <a:r>
              <a:rPr lang="en-US" sz="1764" spc="-70" dirty="0">
                <a:solidFill>
                  <a:schemeClr val="tx2"/>
                </a:solidFill>
                <a:latin typeface="Segoe UI"/>
              </a:rPr>
              <a:t> ES</a:t>
            </a:r>
          </a:p>
          <a:p>
            <a:pPr>
              <a:lnSpc>
                <a:spcPct val="115000"/>
              </a:lnSpc>
              <a:spcAft>
                <a:spcPts val="400"/>
              </a:spcAft>
            </a:pPr>
            <a:r>
              <a:rPr lang="en-US" sz="1764" spc="-70" dirty="0">
                <a:solidFill>
                  <a:schemeClr val="accent4">
                    <a:lumMod val="50000"/>
                  </a:schemeClr>
                </a:solidFill>
                <a:latin typeface="Segoe UI"/>
              </a:rPr>
              <a:t>GROUP BY  </a:t>
            </a:r>
            <a:r>
              <a:rPr lang="en-US" sz="1764" spc="-70" dirty="0">
                <a:solidFill>
                  <a:schemeClr val="tx2"/>
                </a:solidFill>
                <a:latin typeface="Segoe UI"/>
              </a:rPr>
              <a:t>TollId</a:t>
            </a:r>
            <a:r>
              <a:rPr lang="en-US" sz="1764" spc="-70" dirty="0">
                <a:solidFill>
                  <a:schemeClr val="accent3">
                    <a:lumMod val="50000"/>
                  </a:schemeClr>
                </a:solidFill>
                <a:latin typeface="Segoe UI"/>
              </a:rPr>
              <a:t>, </a:t>
            </a:r>
            <a:r>
              <a:rPr lang="en-US" sz="1764" spc="-70" dirty="0" err="1">
                <a:solidFill>
                  <a:schemeClr val="accent4">
                    <a:lumMod val="50000"/>
                  </a:schemeClr>
                </a:solidFill>
                <a:latin typeface="Segoe UI"/>
              </a:rPr>
              <a:t>SlidingWindow</a:t>
            </a:r>
            <a:r>
              <a:rPr lang="en-US" sz="1764" spc="-70" dirty="0">
                <a:solidFill>
                  <a:schemeClr val="accent4">
                    <a:lumMod val="50000"/>
                  </a:schemeClr>
                </a:solidFill>
                <a:latin typeface="Segoe UI"/>
              </a:rPr>
              <a:t> </a:t>
            </a:r>
            <a:r>
              <a:rPr lang="en-US" sz="1764" spc="-70" dirty="0">
                <a:solidFill>
                  <a:schemeClr val="tx2"/>
                </a:solidFill>
                <a:latin typeface="Segoe UI"/>
              </a:rPr>
              <a:t>(second, 20)</a:t>
            </a:r>
          </a:p>
          <a:p>
            <a:pPr>
              <a:lnSpc>
                <a:spcPct val="115000"/>
              </a:lnSpc>
              <a:spcAft>
                <a:spcPts val="400"/>
              </a:spcAft>
            </a:pPr>
            <a:r>
              <a:rPr lang="en-US" sz="1764" spc="-70" dirty="0">
                <a:solidFill>
                  <a:schemeClr val="accent4">
                    <a:lumMod val="50000"/>
                  </a:schemeClr>
                </a:solidFill>
                <a:latin typeface="Segoe UI"/>
              </a:rPr>
              <a:t>HAVING</a:t>
            </a:r>
            <a:r>
              <a:rPr lang="en-US" sz="1764" spc="-70" dirty="0">
                <a:solidFill>
                  <a:schemeClr val="tx2"/>
                </a:solidFill>
                <a:latin typeface="Segoe UI"/>
              </a:rPr>
              <a:t> </a:t>
            </a:r>
            <a:r>
              <a:rPr lang="en-US" sz="1764" spc="-70" dirty="0">
                <a:solidFill>
                  <a:schemeClr val="accent4">
                    <a:lumMod val="50000"/>
                  </a:schemeClr>
                </a:solidFill>
                <a:latin typeface="Segoe UI"/>
              </a:rPr>
              <a:t>Count</a:t>
            </a:r>
            <a:r>
              <a:rPr lang="en-US" sz="1764" spc="-70" dirty="0">
                <a:solidFill>
                  <a:schemeClr val="tx2"/>
                </a:solidFill>
                <a:latin typeface="Segoe UI"/>
              </a:rPr>
              <a:t>(*) &gt; 10</a:t>
            </a:r>
          </a:p>
        </p:txBody>
      </p:sp>
      <p:sp>
        <p:nvSpPr>
          <p:cNvPr id="80" name="TextBox 79"/>
          <p:cNvSpPr txBox="1"/>
          <p:nvPr/>
        </p:nvSpPr>
        <p:spPr>
          <a:xfrm>
            <a:off x="6721741" y="3966709"/>
            <a:ext cx="4957596" cy="542967"/>
          </a:xfrm>
          <a:prstGeom prst="rect">
            <a:avLst/>
          </a:prstGeom>
          <a:noFill/>
        </p:spPr>
        <p:txBody>
          <a:bodyPr wrap="square" lIns="0" tIns="0" rIns="0" bIns="0" rtlCol="0">
            <a:spAutoFit/>
          </a:bodyPr>
          <a:lstStyle/>
          <a:p>
            <a:r>
              <a:rPr lang="en-US" sz="1764" b="1" spc="-70" dirty="0">
                <a:solidFill>
                  <a:schemeClr val="tx2"/>
                </a:solidFill>
                <a:latin typeface="Segoe UI Light" panose="020B0502040204020203" pitchFamily="34" charset="0"/>
              </a:rPr>
              <a:t>Query: </a:t>
            </a:r>
            <a:r>
              <a:rPr lang="en-US" sz="1764" spc="-70" dirty="0">
                <a:solidFill>
                  <a:schemeClr val="tx2"/>
                </a:solidFill>
                <a:latin typeface="Segoe UI Light" panose="020B0502040204020203" pitchFamily="34" charset="0"/>
              </a:rPr>
              <a:t>Find all the toll booths which have served more than 10 vehicles in the last 20 seconds</a:t>
            </a:r>
          </a:p>
        </p:txBody>
      </p:sp>
      <p:grpSp>
        <p:nvGrpSpPr>
          <p:cNvPr id="32" name="Group 31"/>
          <p:cNvGrpSpPr/>
          <p:nvPr/>
        </p:nvGrpSpPr>
        <p:grpSpPr>
          <a:xfrm>
            <a:off x="621736" y="3325517"/>
            <a:ext cx="1910415" cy="399889"/>
            <a:chOff x="611446" y="3028378"/>
            <a:chExt cx="1949231" cy="408014"/>
          </a:xfrm>
        </p:grpSpPr>
        <p:sp>
          <p:nvSpPr>
            <p:cNvPr id="113" name="Rectangle 112"/>
            <p:cNvSpPr/>
            <p:nvPr/>
          </p:nvSpPr>
          <p:spPr bwMode="auto">
            <a:xfrm>
              <a:off x="611446" y="3028378"/>
              <a:ext cx="1949231" cy="40801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45701" bIns="91403" numCol="1" spcCol="0" rtlCol="0" fromWordArt="0" anchor="t" anchorCtr="0" forceAA="0" compatLnSpc="1">
              <a:prstTxWarp prst="textNoShape">
                <a:avLst/>
              </a:prstTxWarp>
              <a:noAutofit/>
            </a:bodyPr>
            <a:lstStyle/>
            <a:p>
              <a:pPr algn="ctr" defTabSz="913650"/>
              <a:endParaRPr lang="en-US" sz="2399" spc="-50"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1477470" y="3142958"/>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solidFill>
                </a:rPr>
                <a:t>1</a:t>
              </a:r>
            </a:p>
          </p:txBody>
        </p:sp>
      </p:grpSp>
      <p:sp>
        <p:nvSpPr>
          <p:cNvPr id="105" name="Rectangle 104"/>
          <p:cNvSpPr/>
          <p:nvPr/>
        </p:nvSpPr>
        <p:spPr bwMode="auto">
          <a:xfrm>
            <a:off x="5188289" y="2532757"/>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solidFill>
              </a:rPr>
              <a:t>8</a:t>
            </a:r>
          </a:p>
        </p:txBody>
      </p:sp>
      <p:sp>
        <p:nvSpPr>
          <p:cNvPr id="76" name="Rectangle 75"/>
          <p:cNvSpPr/>
          <p:nvPr/>
        </p:nvSpPr>
        <p:spPr bwMode="auto">
          <a:xfrm>
            <a:off x="4374884" y="5033660"/>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solidFill>
              </a:rPr>
              <a:t>8</a:t>
            </a:r>
          </a:p>
        </p:txBody>
      </p:sp>
      <p:cxnSp>
        <p:nvCxnSpPr>
          <p:cNvPr id="94" name="Straight Connector 93"/>
          <p:cNvCxnSpPr>
            <a:endCxn id="113" idx="3"/>
          </p:cNvCxnSpPr>
          <p:nvPr/>
        </p:nvCxnSpPr>
        <p:spPr>
          <a:xfrm>
            <a:off x="2514458" y="2719587"/>
            <a:ext cx="17692" cy="805875"/>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bwMode="auto">
          <a:xfrm>
            <a:off x="1721636" y="3988202"/>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solidFill>
              </a:rPr>
              <a:t>5</a:t>
            </a:r>
          </a:p>
        </p:txBody>
      </p:sp>
      <p:sp>
        <p:nvSpPr>
          <p:cNvPr id="107" name="Rectangle 106"/>
          <p:cNvSpPr/>
          <p:nvPr/>
        </p:nvSpPr>
        <p:spPr bwMode="auto">
          <a:xfrm>
            <a:off x="1999441" y="3988202"/>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solidFill>
              </a:rPr>
              <a:t>1</a:t>
            </a:r>
          </a:p>
        </p:txBody>
      </p:sp>
      <p:sp>
        <p:nvSpPr>
          <p:cNvPr id="47" name="Rectangle 46"/>
          <p:cNvSpPr/>
          <p:nvPr/>
        </p:nvSpPr>
        <p:spPr bwMode="auto">
          <a:xfrm>
            <a:off x="3022191" y="2532757"/>
            <a:ext cx="212858"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solidFill>
              </a:rPr>
              <a:t>9</a:t>
            </a:r>
          </a:p>
        </p:txBody>
      </p:sp>
      <p:cxnSp>
        <p:nvCxnSpPr>
          <p:cNvPr id="48" name="Straight Connector 47"/>
          <p:cNvCxnSpPr>
            <a:endCxn id="51" idx="3"/>
          </p:cNvCxnSpPr>
          <p:nvPr/>
        </p:nvCxnSpPr>
        <p:spPr>
          <a:xfrm>
            <a:off x="3234946" y="2745676"/>
            <a:ext cx="20120" cy="1927539"/>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bwMode="auto">
          <a:xfrm>
            <a:off x="1344651" y="4473270"/>
            <a:ext cx="1910415" cy="39988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45701" bIns="91403" numCol="1" spcCol="0" rtlCol="0" fromWordArt="0" anchor="t" anchorCtr="0" forceAA="0" compatLnSpc="1">
            <a:prstTxWarp prst="textNoShape">
              <a:avLst/>
            </a:prstTxWarp>
            <a:noAutofit/>
          </a:bodyPr>
          <a:lstStyle/>
          <a:p>
            <a:pPr algn="ctr" defTabSz="913650"/>
            <a:endParaRPr lang="en-US" sz="2399" spc="-50" dirty="0">
              <a:gradFill>
                <a:gsLst>
                  <a:gs pos="0">
                    <a:srgbClr val="FFFFFF"/>
                  </a:gs>
                  <a:gs pos="100000">
                    <a:srgbClr val="FFFFFF"/>
                  </a:gs>
                </a:gsLst>
                <a:lin ang="5400000" scaled="0"/>
              </a:gradFill>
              <a:ea typeface="Segoe UI" pitchFamily="34" charset="0"/>
              <a:cs typeface="Segoe UI" pitchFamily="34" charset="0"/>
            </a:endParaRPr>
          </a:p>
        </p:txBody>
      </p:sp>
      <p:grpSp>
        <p:nvGrpSpPr>
          <p:cNvPr id="25" name="Group 24"/>
          <p:cNvGrpSpPr/>
          <p:nvPr/>
        </p:nvGrpSpPr>
        <p:grpSpPr>
          <a:xfrm>
            <a:off x="1874854" y="4585569"/>
            <a:ext cx="793137" cy="175293"/>
            <a:chOff x="2060046" y="4037301"/>
            <a:chExt cx="809252" cy="178855"/>
          </a:xfrm>
        </p:grpSpPr>
        <p:sp>
          <p:nvSpPr>
            <p:cNvPr id="52" name="Rectangle 51"/>
            <p:cNvSpPr/>
            <p:nvPr/>
          </p:nvSpPr>
          <p:spPr bwMode="auto">
            <a:xfrm>
              <a:off x="2060046" y="4037301"/>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solidFill>
                </a:rPr>
                <a:t>5</a:t>
              </a:r>
            </a:p>
          </p:txBody>
        </p:sp>
        <p:sp>
          <p:nvSpPr>
            <p:cNvPr id="53" name="Rectangle 52"/>
            <p:cNvSpPr/>
            <p:nvPr/>
          </p:nvSpPr>
          <p:spPr bwMode="auto">
            <a:xfrm>
              <a:off x="2343495" y="4037301"/>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solidFill>
                </a:rPr>
                <a:t>1</a:t>
              </a:r>
            </a:p>
          </p:txBody>
        </p:sp>
        <p:sp>
          <p:nvSpPr>
            <p:cNvPr id="56" name="Rectangle 55"/>
            <p:cNvSpPr/>
            <p:nvPr/>
          </p:nvSpPr>
          <p:spPr bwMode="auto">
            <a:xfrm>
              <a:off x="2652116" y="4037301"/>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r>
                <a:rPr lang="en-US" sz="1000" dirty="0">
                  <a:solidFill>
                    <a:schemeClr val="bg1"/>
                  </a:solidFill>
                </a:rPr>
                <a:t>9</a:t>
              </a:r>
            </a:p>
          </p:txBody>
        </p:sp>
      </p:grpSp>
      <p:grpSp>
        <p:nvGrpSpPr>
          <p:cNvPr id="42" name="Group 41"/>
          <p:cNvGrpSpPr/>
          <p:nvPr/>
        </p:nvGrpSpPr>
        <p:grpSpPr>
          <a:xfrm>
            <a:off x="13068448" y="822271"/>
            <a:ext cx="6274257" cy="4119429"/>
            <a:chOff x="5794764" y="516378"/>
            <a:chExt cx="6274257" cy="4119429"/>
          </a:xfrm>
        </p:grpSpPr>
        <p:sp>
          <p:nvSpPr>
            <p:cNvPr id="43" name="Rounded Rectangle 42"/>
            <p:cNvSpPr/>
            <p:nvPr/>
          </p:nvSpPr>
          <p:spPr bwMode="auto">
            <a:xfrm>
              <a:off x="5884438" y="2471299"/>
              <a:ext cx="1895494" cy="399889"/>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03" tIns="45701" rIns="45701" bIns="91403" numCol="1" spcCol="0" rtlCol="0" fromWordArt="0" anchor="t" anchorCtr="0" forceAA="0" compatLnSpc="1">
              <a:prstTxWarp prst="textNoShape">
                <a:avLst/>
              </a:prstTxWarp>
              <a:noAutofit/>
            </a:bodyPr>
            <a:lstStyle/>
            <a:p>
              <a:pPr algn="ctr" defTabSz="913737"/>
              <a:endParaRPr lang="en-US" sz="2399" spc="-50" dirty="0">
                <a:solidFill>
                  <a:srgbClr val="FFFFFF"/>
                </a:solidFill>
                <a:ea typeface="Segoe UI" pitchFamily="34" charset="0"/>
                <a:cs typeface="Segoe UI" pitchFamily="34" charset="0"/>
              </a:endParaRPr>
            </a:p>
          </p:txBody>
        </p:sp>
        <p:sp>
          <p:nvSpPr>
            <p:cNvPr id="44" name="Rectangle 43"/>
            <p:cNvSpPr/>
            <p:nvPr/>
          </p:nvSpPr>
          <p:spPr bwMode="auto">
            <a:xfrm>
              <a:off x="6030776" y="1467855"/>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1</a:t>
              </a:r>
            </a:p>
          </p:txBody>
        </p:sp>
        <p:sp>
          <p:nvSpPr>
            <p:cNvPr id="45" name="Rectangle 44"/>
            <p:cNvSpPr/>
            <p:nvPr/>
          </p:nvSpPr>
          <p:spPr bwMode="auto">
            <a:xfrm>
              <a:off x="6305196" y="1467855"/>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5</a:t>
              </a:r>
            </a:p>
          </p:txBody>
        </p:sp>
        <p:sp>
          <p:nvSpPr>
            <p:cNvPr id="46" name="Rectangle 45"/>
            <p:cNvSpPr/>
            <p:nvPr/>
          </p:nvSpPr>
          <p:spPr bwMode="auto">
            <a:xfrm>
              <a:off x="6939458" y="1467855"/>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4</a:t>
              </a:r>
            </a:p>
          </p:txBody>
        </p:sp>
        <p:sp>
          <p:nvSpPr>
            <p:cNvPr id="49" name="Rectangle 48"/>
            <p:cNvSpPr/>
            <p:nvPr/>
          </p:nvSpPr>
          <p:spPr bwMode="auto">
            <a:xfrm>
              <a:off x="7477991" y="1467855"/>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2</a:t>
              </a:r>
            </a:p>
          </p:txBody>
        </p:sp>
        <p:sp>
          <p:nvSpPr>
            <p:cNvPr id="50" name="Rectangle 49"/>
            <p:cNvSpPr/>
            <p:nvPr/>
          </p:nvSpPr>
          <p:spPr bwMode="auto">
            <a:xfrm>
              <a:off x="7202788" y="1467855"/>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6</a:t>
              </a:r>
            </a:p>
          </p:txBody>
        </p:sp>
        <p:sp>
          <p:nvSpPr>
            <p:cNvPr id="57" name="Rectangle 56"/>
            <p:cNvSpPr/>
            <p:nvPr/>
          </p:nvSpPr>
          <p:spPr bwMode="auto">
            <a:xfrm>
              <a:off x="8913468" y="1467855"/>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8</a:t>
              </a:r>
            </a:p>
          </p:txBody>
        </p:sp>
        <p:sp>
          <p:nvSpPr>
            <p:cNvPr id="58" name="Rectangle 57"/>
            <p:cNvSpPr/>
            <p:nvPr/>
          </p:nvSpPr>
          <p:spPr bwMode="auto">
            <a:xfrm>
              <a:off x="9182151" y="1467855"/>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6</a:t>
              </a:r>
            </a:p>
          </p:txBody>
        </p:sp>
        <p:sp>
          <p:nvSpPr>
            <p:cNvPr id="59" name="Oval 58"/>
            <p:cNvSpPr/>
            <p:nvPr/>
          </p:nvSpPr>
          <p:spPr bwMode="auto">
            <a:xfrm>
              <a:off x="5807060" y="1939481"/>
              <a:ext cx="118232" cy="112688"/>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endParaRPr lang="en-US" sz="1999" dirty="0">
                <a:gradFill>
                  <a:gsLst>
                    <a:gs pos="0">
                      <a:srgbClr val="FFFFFF"/>
                    </a:gs>
                    <a:gs pos="100000">
                      <a:srgbClr val="FFFFFF"/>
                    </a:gs>
                  </a:gsLst>
                  <a:lin ang="5400000" scaled="0"/>
                </a:gradFill>
              </a:endParaRPr>
            </a:p>
          </p:txBody>
        </p:sp>
        <p:sp>
          <p:nvSpPr>
            <p:cNvPr id="60" name="Oval 59"/>
            <p:cNvSpPr/>
            <p:nvPr/>
          </p:nvSpPr>
          <p:spPr bwMode="auto">
            <a:xfrm>
              <a:off x="7718158" y="1939481"/>
              <a:ext cx="118232" cy="112688"/>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endParaRPr lang="en-US" sz="1999" dirty="0">
                <a:gradFill>
                  <a:gsLst>
                    <a:gs pos="0">
                      <a:srgbClr val="FFFFFF"/>
                    </a:gs>
                    <a:gs pos="100000">
                      <a:srgbClr val="FFFFFF"/>
                    </a:gs>
                  </a:gsLst>
                  <a:lin ang="5400000" scaled="0"/>
                </a:gradFill>
              </a:endParaRPr>
            </a:p>
          </p:txBody>
        </p:sp>
        <p:sp>
          <p:nvSpPr>
            <p:cNvPr id="61" name="Oval 60"/>
            <p:cNvSpPr/>
            <p:nvPr/>
          </p:nvSpPr>
          <p:spPr bwMode="auto">
            <a:xfrm>
              <a:off x="9597918" y="1939481"/>
              <a:ext cx="118232" cy="112688"/>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endParaRPr lang="en-US" sz="1999" dirty="0">
                <a:gradFill>
                  <a:gsLst>
                    <a:gs pos="0">
                      <a:srgbClr val="FFFFFF"/>
                    </a:gs>
                    <a:gs pos="100000">
                      <a:srgbClr val="FFFFFF"/>
                    </a:gs>
                  </a:gsLst>
                  <a:lin ang="5400000" scaled="0"/>
                </a:gradFill>
              </a:endParaRPr>
            </a:p>
          </p:txBody>
        </p:sp>
        <p:cxnSp>
          <p:nvCxnSpPr>
            <p:cNvPr id="62" name="Straight Arrow Connector 61"/>
            <p:cNvCxnSpPr>
              <a:stCxn id="59" idx="6"/>
              <a:endCxn id="66" idx="1"/>
            </p:cNvCxnSpPr>
            <p:nvPr/>
          </p:nvCxnSpPr>
          <p:spPr>
            <a:xfrm flipV="1">
              <a:off x="5925292" y="1991022"/>
              <a:ext cx="5689310" cy="480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5794764" y="1713332"/>
              <a:ext cx="74379" cy="184666"/>
            </a:xfrm>
            <a:prstGeom prst="rect">
              <a:avLst/>
            </a:prstGeom>
            <a:noFill/>
          </p:spPr>
          <p:txBody>
            <a:bodyPr wrap="none" lIns="0" tIns="0" rIns="0" bIns="0" rtlCol="0">
              <a:spAutoFit/>
            </a:bodyPr>
            <a:lstStyle/>
            <a:p>
              <a:r>
                <a:rPr lang="en-US" sz="1200" spc="-70" dirty="0">
                  <a:gradFill>
                    <a:gsLst>
                      <a:gs pos="2917">
                        <a:srgbClr val="404040"/>
                      </a:gs>
                      <a:gs pos="30000">
                        <a:srgbClr val="404040"/>
                      </a:gs>
                    </a:gsLst>
                    <a:lin ang="5400000" scaled="0"/>
                  </a:gradFill>
                </a:rPr>
                <a:t>0</a:t>
              </a:r>
            </a:p>
          </p:txBody>
        </p:sp>
        <p:sp>
          <p:nvSpPr>
            <p:cNvPr id="64" name="TextBox 63"/>
            <p:cNvSpPr txBox="1"/>
            <p:nvPr/>
          </p:nvSpPr>
          <p:spPr>
            <a:xfrm>
              <a:off x="9597918" y="1713333"/>
              <a:ext cx="148687" cy="184634"/>
            </a:xfrm>
            <a:prstGeom prst="rect">
              <a:avLst/>
            </a:prstGeom>
            <a:noFill/>
          </p:spPr>
          <p:txBody>
            <a:bodyPr wrap="none" lIns="0" tIns="0" rIns="0" bIns="0" rtlCol="0">
              <a:spAutoFit/>
            </a:bodyPr>
            <a:lstStyle/>
            <a:p>
              <a:r>
                <a:rPr lang="en-US" sz="1200" spc="-70" dirty="0">
                  <a:gradFill>
                    <a:gsLst>
                      <a:gs pos="2917">
                        <a:srgbClr val="404040"/>
                      </a:gs>
                      <a:gs pos="30000">
                        <a:srgbClr val="404040"/>
                      </a:gs>
                    </a:gsLst>
                    <a:lin ang="5400000" scaled="0"/>
                  </a:gradFill>
                </a:rPr>
                <a:t>20</a:t>
              </a:r>
            </a:p>
          </p:txBody>
        </p:sp>
        <p:sp>
          <p:nvSpPr>
            <p:cNvPr id="65" name="TextBox 64"/>
            <p:cNvSpPr txBox="1"/>
            <p:nvPr/>
          </p:nvSpPr>
          <p:spPr>
            <a:xfrm>
              <a:off x="7710200" y="1713333"/>
              <a:ext cx="148687" cy="184634"/>
            </a:xfrm>
            <a:prstGeom prst="rect">
              <a:avLst/>
            </a:prstGeom>
            <a:noFill/>
          </p:spPr>
          <p:txBody>
            <a:bodyPr wrap="none" lIns="0" tIns="0" rIns="0" bIns="0" rtlCol="0">
              <a:spAutoFit/>
            </a:bodyPr>
            <a:lstStyle/>
            <a:p>
              <a:r>
                <a:rPr lang="en-US" sz="1200" spc="-70" dirty="0">
                  <a:gradFill>
                    <a:gsLst>
                      <a:gs pos="2917">
                        <a:srgbClr val="404040"/>
                      </a:gs>
                      <a:gs pos="30000">
                        <a:srgbClr val="404040"/>
                      </a:gs>
                    </a:gsLst>
                    <a:lin ang="5400000" scaled="0"/>
                  </a:gradFill>
                </a:rPr>
                <a:t>10</a:t>
              </a:r>
            </a:p>
          </p:txBody>
        </p:sp>
        <p:sp>
          <p:nvSpPr>
            <p:cNvPr id="66" name="TextBox 65"/>
            <p:cNvSpPr txBox="1"/>
            <p:nvPr/>
          </p:nvSpPr>
          <p:spPr>
            <a:xfrm>
              <a:off x="11614602" y="1749703"/>
              <a:ext cx="454419" cy="482637"/>
            </a:xfrm>
            <a:prstGeom prst="rect">
              <a:avLst/>
            </a:prstGeom>
            <a:noFill/>
          </p:spPr>
          <p:txBody>
            <a:bodyPr wrap="none" lIns="0" tIns="0" rIns="0" bIns="0" rtlCol="0">
              <a:spAutoFit/>
            </a:bodyPr>
            <a:lstStyle/>
            <a:p>
              <a:pPr algn="ctr"/>
              <a:r>
                <a:rPr lang="en-US" sz="1568" spc="-70" dirty="0">
                  <a:gradFill>
                    <a:gsLst>
                      <a:gs pos="2917">
                        <a:srgbClr val="404040"/>
                      </a:gs>
                      <a:gs pos="30000">
                        <a:srgbClr val="404040"/>
                      </a:gs>
                    </a:gsLst>
                    <a:lin ang="5400000" scaled="0"/>
                  </a:gradFill>
                  <a:latin typeface="Segoe UI Light" panose="020B0502040204020203" pitchFamily="34" charset="0"/>
                </a:rPr>
                <a:t>Time</a:t>
              </a:r>
            </a:p>
            <a:p>
              <a:pPr algn="ctr"/>
              <a:r>
                <a:rPr lang="en-US" sz="1568" spc="-70" dirty="0">
                  <a:gradFill>
                    <a:gsLst>
                      <a:gs pos="2917">
                        <a:srgbClr val="404040"/>
                      </a:gs>
                      <a:gs pos="30000">
                        <a:srgbClr val="404040"/>
                      </a:gs>
                    </a:gsLst>
                    <a:lin ang="5400000" scaled="0"/>
                  </a:gradFill>
                  <a:latin typeface="Segoe UI Light" panose="020B0502040204020203" pitchFamily="34" charset="0"/>
                </a:rPr>
                <a:t> (</a:t>
              </a:r>
              <a:r>
                <a:rPr lang="en-US" sz="1568" spc="-70" dirty="0" err="1">
                  <a:gradFill>
                    <a:gsLst>
                      <a:gs pos="2917">
                        <a:srgbClr val="404040"/>
                      </a:gs>
                      <a:gs pos="30000">
                        <a:srgbClr val="404040"/>
                      </a:gs>
                    </a:gsLst>
                    <a:lin ang="5400000" scaled="0"/>
                  </a:gradFill>
                  <a:latin typeface="Segoe UI Light" panose="020B0502040204020203" pitchFamily="34" charset="0"/>
                </a:rPr>
                <a:t>secs</a:t>
              </a:r>
              <a:r>
                <a:rPr lang="en-US" sz="1568" spc="-70" dirty="0">
                  <a:gradFill>
                    <a:gsLst>
                      <a:gs pos="2917">
                        <a:srgbClr val="404040"/>
                      </a:gs>
                      <a:gs pos="30000">
                        <a:srgbClr val="404040"/>
                      </a:gs>
                    </a:gsLst>
                    <a:lin ang="5400000" scaled="0"/>
                  </a:gradFill>
                  <a:latin typeface="Segoe UI Light" panose="020B0502040204020203" pitchFamily="34" charset="0"/>
                </a:rPr>
                <a:t>)</a:t>
              </a:r>
            </a:p>
          </p:txBody>
        </p:sp>
        <p:cxnSp>
          <p:nvCxnSpPr>
            <p:cNvPr id="67" name="Straight Connector 66"/>
            <p:cNvCxnSpPr/>
            <p:nvPr/>
          </p:nvCxnSpPr>
          <p:spPr>
            <a:xfrm>
              <a:off x="9655601" y="2010438"/>
              <a:ext cx="12057" cy="1340012"/>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5866176" y="516378"/>
              <a:ext cx="5462774" cy="36918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45701" rIns="91403" bIns="45701" numCol="1" spcCol="0" rtlCol="0" fromWordArt="0" anchor="ctr" anchorCtr="0" forceAA="0" compatLnSpc="1">
              <a:prstTxWarp prst="textNoShape">
                <a:avLst/>
              </a:prstTxWarp>
              <a:noAutofit/>
            </a:bodyPr>
            <a:lstStyle>
              <a:defPPr>
                <a:defRPr lang="en-US"/>
              </a:defPPr>
              <a:lvl1pPr algn="ctr">
                <a:defRPr sz="2400" spc="-70">
                  <a:gradFill>
                    <a:gsLst>
                      <a:gs pos="5417">
                        <a:schemeClr val="tx1"/>
                      </a:gs>
                      <a:gs pos="28000">
                        <a:schemeClr val="tx1"/>
                      </a:gs>
                    </a:gsLst>
                    <a:lin ang="5400000" scaled="0"/>
                  </a:gra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764" b="1" dirty="0">
                  <a:solidFill>
                    <a:srgbClr val="404040"/>
                  </a:solidFill>
                  <a:latin typeface="Segoe UI Light" panose="020B0502040204020203" pitchFamily="34" charset="0"/>
                </a:rPr>
                <a:t>Every 10-second Sliding Window with changes</a:t>
              </a:r>
            </a:p>
          </p:txBody>
        </p:sp>
        <p:sp>
          <p:nvSpPr>
            <p:cNvPr id="69" name="Oval 68"/>
            <p:cNvSpPr/>
            <p:nvPr/>
          </p:nvSpPr>
          <p:spPr bwMode="auto">
            <a:xfrm>
              <a:off x="11269836" y="1929960"/>
              <a:ext cx="118232" cy="112688"/>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endParaRPr lang="en-US" sz="1999" dirty="0">
                <a:gradFill>
                  <a:gsLst>
                    <a:gs pos="0">
                      <a:srgbClr val="FFFFFF"/>
                    </a:gs>
                    <a:gs pos="100000">
                      <a:srgbClr val="FFFFFF"/>
                    </a:gs>
                  </a:gsLst>
                  <a:lin ang="5400000" scaled="0"/>
                </a:gradFill>
              </a:endParaRPr>
            </a:p>
          </p:txBody>
        </p:sp>
        <p:sp>
          <p:nvSpPr>
            <p:cNvPr id="70" name="TextBox 69"/>
            <p:cNvSpPr txBox="1"/>
            <p:nvPr/>
          </p:nvSpPr>
          <p:spPr>
            <a:xfrm>
              <a:off x="11254601" y="1713333"/>
              <a:ext cx="148687" cy="184634"/>
            </a:xfrm>
            <a:prstGeom prst="rect">
              <a:avLst/>
            </a:prstGeom>
            <a:noFill/>
          </p:spPr>
          <p:txBody>
            <a:bodyPr wrap="none" lIns="0" tIns="0" rIns="0" bIns="0" rtlCol="0">
              <a:spAutoFit/>
            </a:bodyPr>
            <a:lstStyle/>
            <a:p>
              <a:r>
                <a:rPr lang="en-US" sz="1200" spc="-70" dirty="0">
                  <a:gradFill>
                    <a:gsLst>
                      <a:gs pos="2917">
                        <a:srgbClr val="404040"/>
                      </a:gs>
                      <a:gs pos="30000">
                        <a:srgbClr val="404040"/>
                      </a:gs>
                    </a:gsLst>
                    <a:lin ang="5400000" scaled="0"/>
                  </a:gradFill>
                </a:rPr>
                <a:t>30</a:t>
              </a:r>
            </a:p>
          </p:txBody>
        </p:sp>
        <p:cxnSp>
          <p:nvCxnSpPr>
            <p:cNvPr id="71" name="Straight Connector 70"/>
            <p:cNvCxnSpPr/>
            <p:nvPr/>
          </p:nvCxnSpPr>
          <p:spPr>
            <a:xfrm>
              <a:off x="11317834" y="1944244"/>
              <a:ext cx="28472" cy="2253589"/>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2" name="Rounded Rectangle 71"/>
            <p:cNvSpPr/>
            <p:nvPr/>
          </p:nvSpPr>
          <p:spPr bwMode="auto">
            <a:xfrm>
              <a:off x="7779931" y="3350449"/>
              <a:ext cx="1875671" cy="399889"/>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03" tIns="45701" rIns="45701" bIns="91403" numCol="1" spcCol="0" rtlCol="0" fromWordArt="0" anchor="t" anchorCtr="0" forceAA="0" compatLnSpc="1">
              <a:prstTxWarp prst="textNoShape">
                <a:avLst/>
              </a:prstTxWarp>
              <a:noAutofit/>
            </a:bodyPr>
            <a:lstStyle/>
            <a:p>
              <a:pPr algn="ctr" defTabSz="913737"/>
              <a:endParaRPr lang="en-US" sz="2399" spc="-50" dirty="0">
                <a:solidFill>
                  <a:srgbClr val="FFFFFF"/>
                </a:solidFill>
                <a:ea typeface="Segoe UI" pitchFamily="34" charset="0"/>
                <a:cs typeface="Segoe UI" pitchFamily="34" charset="0"/>
              </a:endParaRPr>
            </a:p>
          </p:txBody>
        </p:sp>
        <p:sp>
          <p:nvSpPr>
            <p:cNvPr id="73" name="Rectangle 72"/>
            <p:cNvSpPr/>
            <p:nvPr/>
          </p:nvSpPr>
          <p:spPr bwMode="auto">
            <a:xfrm>
              <a:off x="8457952" y="3462748"/>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8</a:t>
              </a:r>
            </a:p>
          </p:txBody>
        </p:sp>
        <p:sp>
          <p:nvSpPr>
            <p:cNvPr id="74" name="Rectangle 73"/>
            <p:cNvSpPr/>
            <p:nvPr/>
          </p:nvSpPr>
          <p:spPr bwMode="auto">
            <a:xfrm>
              <a:off x="8764720" y="3462748"/>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6</a:t>
              </a:r>
            </a:p>
          </p:txBody>
        </p:sp>
        <p:sp>
          <p:nvSpPr>
            <p:cNvPr id="75" name="Rounded Rectangle 74"/>
            <p:cNvSpPr/>
            <p:nvPr/>
          </p:nvSpPr>
          <p:spPr bwMode="auto">
            <a:xfrm>
              <a:off x="9667658" y="4235918"/>
              <a:ext cx="1678647" cy="399889"/>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03" tIns="45701" rIns="45701" bIns="91403" numCol="1" spcCol="0" rtlCol="0" fromWordArt="0" anchor="t" anchorCtr="0" forceAA="0" compatLnSpc="1">
              <a:prstTxWarp prst="textNoShape">
                <a:avLst/>
              </a:prstTxWarp>
              <a:noAutofit/>
            </a:bodyPr>
            <a:lstStyle/>
            <a:p>
              <a:pPr algn="ctr" defTabSz="913737"/>
              <a:endParaRPr lang="en-US" sz="2399" spc="-50" dirty="0">
                <a:solidFill>
                  <a:srgbClr val="FFFFFF"/>
                </a:solidFill>
                <a:ea typeface="Segoe UI" pitchFamily="34" charset="0"/>
                <a:cs typeface="Segoe UI" pitchFamily="34" charset="0"/>
              </a:endParaRPr>
            </a:p>
          </p:txBody>
        </p:sp>
        <p:sp>
          <p:nvSpPr>
            <p:cNvPr id="77" name="Rectangle 76"/>
            <p:cNvSpPr/>
            <p:nvPr/>
          </p:nvSpPr>
          <p:spPr bwMode="auto">
            <a:xfrm>
              <a:off x="10011001" y="4348216"/>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5</a:t>
              </a:r>
            </a:p>
          </p:txBody>
        </p:sp>
        <p:sp>
          <p:nvSpPr>
            <p:cNvPr id="81" name="Rectangle 80"/>
            <p:cNvSpPr/>
            <p:nvPr/>
          </p:nvSpPr>
          <p:spPr bwMode="auto">
            <a:xfrm>
              <a:off x="10266758" y="4348216"/>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3</a:t>
              </a:r>
            </a:p>
          </p:txBody>
        </p:sp>
        <p:sp>
          <p:nvSpPr>
            <p:cNvPr id="82" name="Rectangle 81"/>
            <p:cNvSpPr/>
            <p:nvPr/>
          </p:nvSpPr>
          <p:spPr bwMode="auto">
            <a:xfrm>
              <a:off x="10527509" y="4348216"/>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6</a:t>
              </a:r>
            </a:p>
          </p:txBody>
        </p:sp>
        <p:sp>
          <p:nvSpPr>
            <p:cNvPr id="83" name="Rectangle 82"/>
            <p:cNvSpPr/>
            <p:nvPr/>
          </p:nvSpPr>
          <p:spPr bwMode="auto">
            <a:xfrm>
              <a:off x="10790107" y="4348216"/>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1</a:t>
              </a:r>
            </a:p>
          </p:txBody>
        </p:sp>
        <p:sp>
          <p:nvSpPr>
            <p:cNvPr id="84" name="Rectangle 83"/>
            <p:cNvSpPr/>
            <p:nvPr/>
          </p:nvSpPr>
          <p:spPr bwMode="auto">
            <a:xfrm>
              <a:off x="6164009" y="2581544"/>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1</a:t>
              </a:r>
            </a:p>
          </p:txBody>
        </p:sp>
        <p:sp>
          <p:nvSpPr>
            <p:cNvPr id="85" name="Rectangle 84"/>
            <p:cNvSpPr/>
            <p:nvPr/>
          </p:nvSpPr>
          <p:spPr bwMode="auto">
            <a:xfrm>
              <a:off x="6457472" y="2581544"/>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5</a:t>
              </a:r>
            </a:p>
          </p:txBody>
        </p:sp>
        <p:sp>
          <p:nvSpPr>
            <p:cNvPr id="86" name="Rectangle 85"/>
            <p:cNvSpPr/>
            <p:nvPr/>
          </p:nvSpPr>
          <p:spPr bwMode="auto">
            <a:xfrm>
              <a:off x="6720407" y="2585654"/>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4</a:t>
              </a:r>
            </a:p>
          </p:txBody>
        </p:sp>
        <p:sp>
          <p:nvSpPr>
            <p:cNvPr id="87" name="Rectangle 86"/>
            <p:cNvSpPr/>
            <p:nvPr/>
          </p:nvSpPr>
          <p:spPr bwMode="auto">
            <a:xfrm>
              <a:off x="7287504" y="2585654"/>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2</a:t>
              </a:r>
            </a:p>
          </p:txBody>
        </p:sp>
        <p:sp>
          <p:nvSpPr>
            <p:cNvPr id="88" name="Rectangle 87"/>
            <p:cNvSpPr/>
            <p:nvPr/>
          </p:nvSpPr>
          <p:spPr bwMode="auto">
            <a:xfrm>
              <a:off x="6993260" y="2585654"/>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6</a:t>
              </a:r>
            </a:p>
          </p:txBody>
        </p:sp>
        <p:sp>
          <p:nvSpPr>
            <p:cNvPr id="89" name="Rectangle 88"/>
            <p:cNvSpPr/>
            <p:nvPr/>
          </p:nvSpPr>
          <p:spPr bwMode="auto">
            <a:xfrm>
              <a:off x="10613246" y="1467855"/>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6</a:t>
              </a:r>
            </a:p>
          </p:txBody>
        </p:sp>
        <p:sp>
          <p:nvSpPr>
            <p:cNvPr id="90" name="Rectangle 89"/>
            <p:cNvSpPr/>
            <p:nvPr/>
          </p:nvSpPr>
          <p:spPr bwMode="auto">
            <a:xfrm>
              <a:off x="10885365" y="1467855"/>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1</a:t>
              </a:r>
            </a:p>
          </p:txBody>
        </p:sp>
        <p:cxnSp>
          <p:nvCxnSpPr>
            <p:cNvPr id="91" name="Straight Connector 90"/>
            <p:cNvCxnSpPr/>
            <p:nvPr/>
          </p:nvCxnSpPr>
          <p:spPr>
            <a:xfrm>
              <a:off x="7778275" y="1963065"/>
              <a:ext cx="9518" cy="433916"/>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bwMode="auto">
            <a:xfrm>
              <a:off x="9822114" y="1472823"/>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5</a:t>
              </a:r>
            </a:p>
          </p:txBody>
        </p:sp>
        <p:sp>
          <p:nvSpPr>
            <p:cNvPr id="93" name="Rectangle 92"/>
            <p:cNvSpPr/>
            <p:nvPr/>
          </p:nvSpPr>
          <p:spPr bwMode="auto">
            <a:xfrm>
              <a:off x="10077873" y="1472823"/>
              <a:ext cx="212857" cy="175293"/>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r>
                <a:rPr lang="en-US" sz="1000" dirty="0">
                  <a:solidFill>
                    <a:srgbClr val="FFFFFF"/>
                  </a:solidFill>
                </a:rPr>
                <a:t>3</a:t>
              </a:r>
            </a:p>
          </p:txBody>
        </p:sp>
      </p:grpSp>
      <p:pic>
        <p:nvPicPr>
          <p:cNvPr id="96" name="Picture 95"/>
          <p:cNvPicPr>
            <a:picLocks noChangeAspect="1"/>
          </p:cNvPicPr>
          <p:nvPr/>
        </p:nvPicPr>
        <p:blipFill>
          <a:blip r:embed="rId3"/>
          <a:stretch>
            <a:fillRect/>
          </a:stretch>
        </p:blipFill>
        <p:spPr>
          <a:xfrm>
            <a:off x="13304460" y="5588047"/>
            <a:ext cx="5419242" cy="2539905"/>
          </a:xfrm>
          <a:prstGeom prst="rect">
            <a:avLst/>
          </a:prstGeom>
        </p:spPr>
      </p:pic>
    </p:spTree>
    <p:extLst>
      <p:ext uri="{BB962C8B-B14F-4D97-AF65-F5344CB8AC3E}">
        <p14:creationId xmlns:p14="http://schemas.microsoft.com/office/powerpoint/2010/main" val="1362679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err="1" smtClean="0"/>
              <a:t>elaborazioni</a:t>
            </a:r>
            <a:r>
              <a:rPr lang="en-US" dirty="0" smtClean="0"/>
              <a:t> </a:t>
            </a:r>
            <a:r>
              <a:rPr lang="en-US" dirty="0" err="1" smtClean="0"/>
              <a:t>temporali</a:t>
            </a:r>
            <a:endParaRPr lang="en-US" dirty="0"/>
          </a:p>
        </p:txBody>
      </p:sp>
      <p:sp>
        <p:nvSpPr>
          <p:cNvPr id="6" name="Text Placeholder 5"/>
          <p:cNvSpPr>
            <a:spLocks noGrp="1"/>
          </p:cNvSpPr>
          <p:nvPr>
            <p:ph type="body" sz="quarter" idx="10"/>
          </p:nvPr>
        </p:nvSpPr>
        <p:spPr/>
        <p:txBody>
          <a:bodyPr/>
          <a:lstStyle/>
          <a:p>
            <a:endParaRPr lang="en-US"/>
          </a:p>
        </p:txBody>
      </p:sp>
      <p:sp>
        <p:nvSpPr>
          <p:cNvPr id="3" name="Slide Number Placeholder 2"/>
          <p:cNvSpPr>
            <a:spLocks noGrp="1"/>
          </p:cNvSpPr>
          <p:nvPr>
            <p:ph type="sldNum" sz="quarter" idx="4294967295"/>
          </p:nvPr>
        </p:nvSpPr>
        <p:spPr>
          <a:xfrm>
            <a:off x="11634788" y="6437313"/>
            <a:ext cx="554037" cy="134937"/>
          </a:xfrm>
          <a:prstGeom prst="rect">
            <a:avLst/>
          </a:prstGeom>
        </p:spPr>
        <p:txBody>
          <a:bodyPr/>
          <a:lstStyle/>
          <a:p>
            <a:pPr>
              <a:defRPr/>
            </a:pPr>
            <a:fld id="{75FAD755-3BD0-2447-A9DF-109DAABEFD99}" type="slidenum">
              <a:rPr lang="en-US" smtClean="0"/>
              <a:pPr>
                <a:defRPr/>
              </a:pPr>
              <a:t>46</a:t>
            </a:fld>
            <a:endParaRPr lang="en-US" dirty="0"/>
          </a:p>
        </p:txBody>
      </p:sp>
    </p:spTree>
    <p:extLst>
      <p:ext uri="{BB962C8B-B14F-4D97-AF65-F5344CB8AC3E}">
        <p14:creationId xmlns:p14="http://schemas.microsoft.com/office/powerpoint/2010/main" val="4105766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Scalare</a:t>
            </a:r>
            <a:r>
              <a:rPr lang="en-US" dirty="0" smtClean="0"/>
              <a:t> Azure Stream Analytics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328184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Steaming  Unit</a:t>
            </a:r>
            <a:endParaRPr lang="en-US" dirty="0"/>
          </a:p>
        </p:txBody>
      </p:sp>
      <p:sp>
        <p:nvSpPr>
          <p:cNvPr id="3" name="Content Placeholder 2"/>
          <p:cNvSpPr>
            <a:spLocks noGrp="1"/>
          </p:cNvSpPr>
          <p:nvPr>
            <p:ph sz="quarter" idx="10"/>
          </p:nvPr>
        </p:nvSpPr>
        <p:spPr/>
        <p:txBody>
          <a:bodyPr/>
          <a:lstStyle/>
          <a:p>
            <a:r>
              <a:rPr lang="en-US" dirty="0" smtClean="0"/>
              <a:t>È la </a:t>
            </a:r>
            <a:r>
              <a:rPr lang="en-US" dirty="0" err="1" smtClean="0"/>
              <a:t>misura</a:t>
            </a:r>
            <a:r>
              <a:rPr lang="en-US" dirty="0" smtClean="0"/>
              <a:t> </a:t>
            </a:r>
            <a:r>
              <a:rPr lang="en-US" dirty="0" err="1" smtClean="0"/>
              <a:t>delle</a:t>
            </a:r>
            <a:r>
              <a:rPr lang="en-US" dirty="0" smtClean="0"/>
              <a:t> </a:t>
            </a:r>
            <a:r>
              <a:rPr lang="en-US" dirty="0" err="1" smtClean="0"/>
              <a:t>risorse</a:t>
            </a:r>
            <a:r>
              <a:rPr lang="en-US" dirty="0" smtClean="0"/>
              <a:t> di </a:t>
            </a:r>
            <a:r>
              <a:rPr lang="en-US" dirty="0" err="1" smtClean="0"/>
              <a:t>calcolo</a:t>
            </a:r>
            <a:r>
              <a:rPr lang="en-US" dirty="0" smtClean="0"/>
              <a:t> </a:t>
            </a:r>
            <a:r>
              <a:rPr lang="en-US" dirty="0" err="1" smtClean="0"/>
              <a:t>disponibili</a:t>
            </a:r>
            <a:r>
              <a:rPr lang="en-US" dirty="0" smtClean="0"/>
              <a:t> per un </a:t>
            </a:r>
            <a:r>
              <a:rPr lang="en-US" dirty="0" err="1" smtClean="0"/>
              <a:t>processo</a:t>
            </a:r>
            <a:endParaRPr lang="en-US" dirty="0" smtClean="0"/>
          </a:p>
          <a:p>
            <a:r>
              <a:rPr lang="en-US" dirty="0" err="1" smtClean="0"/>
              <a:t>Una</a:t>
            </a:r>
            <a:r>
              <a:rPr lang="en-US" dirty="0" smtClean="0"/>
              <a:t> streaming unit </a:t>
            </a:r>
            <a:r>
              <a:rPr lang="en-US" dirty="0" err="1" smtClean="0"/>
              <a:t>può</a:t>
            </a:r>
            <a:r>
              <a:rPr lang="en-US" dirty="0" smtClean="0"/>
              <a:t> </a:t>
            </a:r>
            <a:r>
              <a:rPr lang="en-US" dirty="0" err="1" smtClean="0"/>
              <a:t>processare</a:t>
            </a:r>
            <a:r>
              <a:rPr lang="en-US" dirty="0" smtClean="0"/>
              <a:t> </a:t>
            </a:r>
            <a:r>
              <a:rPr lang="en-US" dirty="0" err="1" smtClean="0"/>
              <a:t>fino</a:t>
            </a:r>
            <a:r>
              <a:rPr lang="en-US" dirty="0" smtClean="0"/>
              <a:t> a 1 Mb / secondo</a:t>
            </a:r>
          </a:p>
          <a:p>
            <a:r>
              <a:rPr lang="en-US" dirty="0" smtClean="0"/>
              <a:t>Un job, di base, ha </a:t>
            </a:r>
            <a:r>
              <a:rPr lang="en-US" dirty="0" err="1" smtClean="0"/>
              <a:t>assegnato</a:t>
            </a:r>
            <a:r>
              <a:rPr lang="en-US" dirty="0" smtClean="0"/>
              <a:t> </a:t>
            </a:r>
            <a:r>
              <a:rPr lang="en-US" dirty="0" err="1" smtClean="0"/>
              <a:t>una</a:t>
            </a:r>
            <a:r>
              <a:rPr lang="en-US" dirty="0" smtClean="0"/>
              <a:t> streaming unit. Il </a:t>
            </a:r>
            <a:r>
              <a:rPr lang="en-US" dirty="0" err="1" smtClean="0"/>
              <a:t>numero</a:t>
            </a:r>
            <a:r>
              <a:rPr lang="en-US" dirty="0" smtClean="0"/>
              <a:t> </a:t>
            </a:r>
            <a:r>
              <a:rPr lang="en-US" dirty="0" err="1" smtClean="0"/>
              <a:t>totale</a:t>
            </a:r>
            <a:r>
              <a:rPr lang="en-US" dirty="0" smtClean="0"/>
              <a:t> di streaming units </a:t>
            </a:r>
            <a:r>
              <a:rPr lang="en-US" dirty="0" err="1" smtClean="0"/>
              <a:t>dipende</a:t>
            </a:r>
            <a:r>
              <a:rPr lang="en-US" dirty="0" smtClean="0"/>
              <a:t> da:</a:t>
            </a:r>
          </a:p>
          <a:p>
            <a:pPr lvl="1"/>
            <a:r>
              <a:rPr lang="en-US" dirty="0" err="1" smtClean="0"/>
              <a:t>Frequenza</a:t>
            </a:r>
            <a:r>
              <a:rPr lang="en-US" dirty="0" smtClean="0"/>
              <a:t> </a:t>
            </a:r>
            <a:r>
              <a:rPr lang="en-US" dirty="0" err="1" smtClean="0"/>
              <a:t>degli</a:t>
            </a:r>
            <a:r>
              <a:rPr lang="en-US" dirty="0" smtClean="0"/>
              <a:t> </a:t>
            </a:r>
            <a:r>
              <a:rPr lang="en-US" dirty="0" err="1" smtClean="0"/>
              <a:t>eventi</a:t>
            </a:r>
            <a:endParaRPr lang="en-US" dirty="0" smtClean="0"/>
          </a:p>
          <a:p>
            <a:pPr lvl="1"/>
            <a:r>
              <a:rPr lang="en-US" dirty="0" err="1" smtClean="0"/>
              <a:t>Complessità</a:t>
            </a:r>
            <a:r>
              <a:rPr lang="en-US" dirty="0" smtClean="0"/>
              <a:t> </a:t>
            </a:r>
            <a:r>
              <a:rPr lang="en-US" dirty="0" err="1" smtClean="0"/>
              <a:t>della</a:t>
            </a:r>
            <a:r>
              <a:rPr lang="en-US" dirty="0" smtClean="0"/>
              <a:t> query</a:t>
            </a:r>
          </a:p>
          <a:p>
            <a:r>
              <a:rPr lang="en-US" dirty="0" smtClean="0"/>
              <a:t>Ad un query, </a:t>
            </a:r>
            <a:r>
              <a:rPr lang="en-US" dirty="0" err="1" smtClean="0"/>
              <a:t>il</a:t>
            </a:r>
            <a:r>
              <a:rPr lang="en-US" dirty="0" smtClean="0"/>
              <a:t> </a:t>
            </a:r>
            <a:r>
              <a:rPr lang="en-US" dirty="0" err="1" smtClean="0"/>
              <a:t>numero</a:t>
            </a:r>
            <a:r>
              <a:rPr lang="en-US" dirty="0" smtClean="0"/>
              <a:t> </a:t>
            </a:r>
            <a:r>
              <a:rPr lang="en-US" dirty="0" err="1" smtClean="0"/>
              <a:t>massimo</a:t>
            </a:r>
            <a:r>
              <a:rPr lang="en-US" dirty="0" smtClean="0"/>
              <a:t> di SU </a:t>
            </a:r>
            <a:r>
              <a:rPr lang="en-US" dirty="0" err="1" smtClean="0"/>
              <a:t>assegnabile</a:t>
            </a:r>
            <a:r>
              <a:rPr lang="en-US" dirty="0" smtClean="0"/>
              <a:t> è 6 (</a:t>
            </a:r>
            <a:r>
              <a:rPr lang="en-US" dirty="0" err="1" smtClean="0"/>
              <a:t>passando</a:t>
            </a:r>
            <a:r>
              <a:rPr lang="en-US" dirty="0" smtClean="0"/>
              <a:t> per 1 e 3)</a:t>
            </a:r>
          </a:p>
          <a:p>
            <a:endParaRPr lang="en-US" dirty="0"/>
          </a:p>
        </p:txBody>
      </p:sp>
    </p:spTree>
    <p:extLst>
      <p:ext uri="{BB962C8B-B14F-4D97-AF65-F5344CB8AC3E}">
        <p14:creationId xmlns:p14="http://schemas.microsoft.com/office/powerpoint/2010/main" val="1025604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a:t>
            </a:r>
            <a:r>
              <a:rPr lang="en-US" dirty="0" err="1" smtClean="0"/>
              <a:t>multipli</a:t>
            </a:r>
            <a:r>
              <a:rPr lang="en-US" dirty="0" smtClean="0"/>
              <a:t>, output </a:t>
            </a:r>
            <a:r>
              <a:rPr lang="en-US" dirty="0" err="1" smtClean="0"/>
              <a:t>multipli</a:t>
            </a:r>
            <a:endParaRPr lang="en-US" dirty="0"/>
          </a:p>
        </p:txBody>
      </p:sp>
      <p:sp>
        <p:nvSpPr>
          <p:cNvPr id="3" name="Content Placeholder 2"/>
          <p:cNvSpPr>
            <a:spLocks noGrp="1"/>
          </p:cNvSpPr>
          <p:nvPr>
            <p:ph sz="quarter" idx="10"/>
          </p:nvPr>
        </p:nvSpPr>
        <p:spPr>
          <a:xfrm>
            <a:off x="436563" y="1487488"/>
            <a:ext cx="7450137" cy="5159375"/>
          </a:xfrm>
        </p:spPr>
        <p:txBody>
          <a:bodyPr/>
          <a:lstStyle/>
          <a:p>
            <a:r>
              <a:rPr lang="en-US" sz="2000" dirty="0" err="1" smtClean="0"/>
              <a:t>Una</a:t>
            </a:r>
            <a:r>
              <a:rPr lang="en-US" sz="2000" dirty="0" smtClean="0"/>
              <a:t> query </a:t>
            </a:r>
            <a:r>
              <a:rPr lang="en-US" sz="2000" dirty="0" err="1" smtClean="0"/>
              <a:t>può</a:t>
            </a:r>
            <a:r>
              <a:rPr lang="en-US" sz="2000" dirty="0" smtClean="0"/>
              <a:t> </a:t>
            </a:r>
            <a:r>
              <a:rPr lang="en-US" sz="2000" dirty="0" err="1" smtClean="0"/>
              <a:t>avere</a:t>
            </a:r>
            <a:r>
              <a:rPr lang="en-US" sz="2000" dirty="0" smtClean="0"/>
              <a:t> </a:t>
            </a:r>
            <a:r>
              <a:rPr lang="en-US" sz="2000" dirty="0" err="1" smtClean="0"/>
              <a:t>più</a:t>
            </a:r>
            <a:r>
              <a:rPr lang="en-US" sz="2000" dirty="0" smtClean="0"/>
              <a:t> step di </a:t>
            </a:r>
            <a:r>
              <a:rPr lang="en-US" sz="2000" dirty="0" err="1" smtClean="0"/>
              <a:t>esecuzione</a:t>
            </a:r>
            <a:endParaRPr lang="en-US" sz="2000" dirty="0" smtClean="0"/>
          </a:p>
          <a:p>
            <a:pPr lvl="1"/>
            <a:r>
              <a:rPr lang="en-US" sz="1600" dirty="0" smtClean="0"/>
              <a:t>Uno step è </a:t>
            </a:r>
            <a:r>
              <a:rPr lang="en-US" sz="1600" dirty="0" err="1" smtClean="0"/>
              <a:t>una</a:t>
            </a:r>
            <a:r>
              <a:rPr lang="en-US" sz="1600" dirty="0" smtClean="0"/>
              <a:t> sub-query definite </a:t>
            </a:r>
            <a:r>
              <a:rPr lang="en-US" sz="1600" dirty="0" err="1" smtClean="0"/>
              <a:t>usando</a:t>
            </a:r>
            <a:r>
              <a:rPr lang="en-US" sz="1600" dirty="0" smtClean="0"/>
              <a:t> WITH (“common table expression”)</a:t>
            </a:r>
          </a:p>
          <a:p>
            <a:r>
              <a:rPr lang="en-US" sz="2000" dirty="0" err="1" smtClean="0"/>
              <a:t>Anche</a:t>
            </a:r>
            <a:r>
              <a:rPr lang="en-US" sz="2000" dirty="0" smtClean="0"/>
              <a:t> la query FUORI la </a:t>
            </a:r>
            <a:r>
              <a:rPr lang="en-US" sz="2000" dirty="0" err="1" smtClean="0"/>
              <a:t>parola</a:t>
            </a:r>
            <a:r>
              <a:rPr lang="en-US" sz="2000" dirty="0" smtClean="0"/>
              <a:t> </a:t>
            </a:r>
            <a:r>
              <a:rPr lang="en-US" sz="2000" dirty="0" err="1" smtClean="0"/>
              <a:t>chiave</a:t>
            </a:r>
            <a:r>
              <a:rPr lang="en-US" sz="2000" dirty="0" smtClean="0"/>
              <a:t> WITH </a:t>
            </a:r>
            <a:r>
              <a:rPr lang="en-US" sz="2000" dirty="0" err="1" smtClean="0"/>
              <a:t>viene</a:t>
            </a:r>
            <a:r>
              <a:rPr lang="en-US" sz="2000" dirty="0" smtClean="0"/>
              <a:t> </a:t>
            </a:r>
            <a:r>
              <a:rPr lang="en-US" sz="2000" dirty="0" err="1" smtClean="0"/>
              <a:t>contata</a:t>
            </a:r>
            <a:r>
              <a:rPr lang="en-US" sz="2000" dirty="0" smtClean="0"/>
              <a:t> come </a:t>
            </a:r>
            <a:r>
              <a:rPr lang="en-US" sz="2000" dirty="0" err="1" smtClean="0"/>
              <a:t>uno</a:t>
            </a:r>
            <a:r>
              <a:rPr lang="en-US" sz="2000" dirty="0" smtClean="0"/>
              <a:t> step</a:t>
            </a:r>
          </a:p>
          <a:p>
            <a:r>
              <a:rPr lang="en-US" sz="2000" dirty="0" smtClean="0"/>
              <a:t>WITH </a:t>
            </a:r>
            <a:r>
              <a:rPr lang="en-US" sz="2000" dirty="0" err="1" smtClean="0"/>
              <a:t>può</a:t>
            </a:r>
            <a:r>
              <a:rPr lang="en-US" sz="2000" dirty="0" smtClean="0"/>
              <a:t> </a:t>
            </a:r>
            <a:r>
              <a:rPr lang="en-US" sz="2000" dirty="0" err="1" smtClean="0"/>
              <a:t>essere</a:t>
            </a:r>
            <a:r>
              <a:rPr lang="en-US" sz="2000" dirty="0" smtClean="0"/>
              <a:t> </a:t>
            </a:r>
            <a:r>
              <a:rPr lang="en-US" sz="2000" dirty="0" err="1" smtClean="0"/>
              <a:t>usato</a:t>
            </a:r>
            <a:r>
              <a:rPr lang="en-US" sz="2000" dirty="0" smtClean="0"/>
              <a:t> per </a:t>
            </a:r>
            <a:r>
              <a:rPr lang="en-US" sz="2000" dirty="0" err="1" smtClean="0"/>
              <a:t>costruire</a:t>
            </a:r>
            <a:r>
              <a:rPr lang="en-US" sz="2000" dirty="0" smtClean="0"/>
              <a:t> query </a:t>
            </a:r>
            <a:r>
              <a:rPr lang="en-US" sz="2000" dirty="0" err="1" smtClean="0"/>
              <a:t>complesse</a:t>
            </a:r>
            <a:r>
              <a:rPr lang="en-US" sz="2000" dirty="0" smtClean="0"/>
              <a:t> </a:t>
            </a:r>
            <a:r>
              <a:rPr lang="en-US" sz="2000" dirty="0" err="1" smtClean="0"/>
              <a:t>assegnando</a:t>
            </a:r>
            <a:r>
              <a:rPr lang="en-US" sz="2000" dirty="0" smtClean="0"/>
              <a:t> </a:t>
            </a:r>
            <a:r>
              <a:rPr lang="en-US" sz="2000" dirty="0" err="1" smtClean="0"/>
              <a:t>ai</a:t>
            </a:r>
            <a:r>
              <a:rPr lang="en-US" sz="2000" dirty="0" smtClean="0"/>
              <a:t> </a:t>
            </a:r>
            <a:r>
              <a:rPr lang="en-US" sz="2000" dirty="0" err="1" smtClean="0"/>
              <a:t>risultati</a:t>
            </a:r>
            <a:r>
              <a:rPr lang="en-US" sz="2000" dirty="0" smtClean="0"/>
              <a:t> </a:t>
            </a:r>
            <a:r>
              <a:rPr lang="en-US" sz="2000" dirty="0" err="1" smtClean="0"/>
              <a:t>intermedi</a:t>
            </a:r>
            <a:r>
              <a:rPr lang="en-US" sz="2000" dirty="0" smtClean="0"/>
              <a:t> un nome</a:t>
            </a:r>
          </a:p>
          <a:p>
            <a:pPr lvl="1"/>
            <a:r>
              <a:rPr lang="en-US" sz="1600" dirty="0" err="1" smtClean="0"/>
              <a:t>Ogni</a:t>
            </a:r>
            <a:r>
              <a:rPr lang="en-US" sz="1600" dirty="0" smtClean="0"/>
              <a:t> </a:t>
            </a:r>
            <a:r>
              <a:rPr lang="en-US" sz="1600" dirty="0" err="1" smtClean="0"/>
              <a:t>singolo</a:t>
            </a:r>
            <a:r>
              <a:rPr lang="en-US" sz="1600" dirty="0" smtClean="0"/>
              <a:t> step </a:t>
            </a:r>
            <a:r>
              <a:rPr lang="en-US" sz="1600" dirty="0" err="1" smtClean="0"/>
              <a:t>intermedio</a:t>
            </a:r>
            <a:r>
              <a:rPr lang="en-US" sz="1600" dirty="0" smtClean="0"/>
              <a:t> </a:t>
            </a:r>
            <a:r>
              <a:rPr lang="en-US" sz="1600" dirty="0" err="1" smtClean="0"/>
              <a:t>può</a:t>
            </a:r>
            <a:r>
              <a:rPr lang="en-US" sz="1600" dirty="0" smtClean="0"/>
              <a:t> </a:t>
            </a:r>
            <a:r>
              <a:rPr lang="en-US" sz="1600" dirty="0" err="1" smtClean="0"/>
              <a:t>essere</a:t>
            </a:r>
            <a:r>
              <a:rPr lang="en-US" sz="1600" dirty="0" smtClean="0"/>
              <a:t> </a:t>
            </a:r>
            <a:r>
              <a:rPr lang="en-US" sz="1600" dirty="0" err="1" smtClean="0"/>
              <a:t>portato</a:t>
            </a:r>
            <a:r>
              <a:rPr lang="en-US" sz="1600" dirty="0"/>
              <a:t> </a:t>
            </a:r>
            <a:r>
              <a:rPr lang="en-US" sz="1600" dirty="0" smtClean="0"/>
              <a:t>in output </a:t>
            </a:r>
            <a:r>
              <a:rPr lang="en-US" sz="1600" dirty="0" err="1" smtClean="0"/>
              <a:t>usando</a:t>
            </a:r>
            <a:r>
              <a:rPr lang="en-US" sz="1600" dirty="0" smtClean="0"/>
              <a:t> la </a:t>
            </a:r>
            <a:r>
              <a:rPr lang="en-US" sz="1600" dirty="0" err="1" smtClean="0"/>
              <a:t>parola</a:t>
            </a:r>
            <a:r>
              <a:rPr lang="en-US" sz="1600" dirty="0" smtClean="0"/>
              <a:t> </a:t>
            </a:r>
            <a:r>
              <a:rPr lang="en-US" sz="1600" dirty="0" err="1" smtClean="0"/>
              <a:t>chiave</a:t>
            </a:r>
            <a:r>
              <a:rPr lang="en-US" sz="1600" dirty="0" smtClean="0"/>
              <a:t> INTO</a:t>
            </a:r>
          </a:p>
          <a:p>
            <a:r>
              <a:rPr lang="en-US" sz="2000" dirty="0" err="1"/>
              <a:t>Ogni</a:t>
            </a:r>
            <a:r>
              <a:rPr lang="en-US" sz="2000" dirty="0"/>
              <a:t> </a:t>
            </a:r>
            <a:r>
              <a:rPr lang="en-US" sz="2000" dirty="0" err="1" smtClean="0"/>
              <a:t>singolo</a:t>
            </a:r>
            <a:r>
              <a:rPr lang="en-US" sz="2000" dirty="0" smtClean="0"/>
              <a:t> step </a:t>
            </a:r>
            <a:r>
              <a:rPr lang="en-US" sz="2000" dirty="0" err="1" smtClean="0"/>
              <a:t>può</a:t>
            </a:r>
            <a:r>
              <a:rPr lang="en-US" sz="2000" dirty="0" smtClean="0"/>
              <a:t> </a:t>
            </a:r>
            <a:r>
              <a:rPr lang="en-US" sz="2000" dirty="0" err="1"/>
              <a:t>scalare</a:t>
            </a:r>
            <a:r>
              <a:rPr lang="en-US" sz="2000" dirty="0"/>
              <a:t> </a:t>
            </a:r>
            <a:r>
              <a:rPr lang="en-US" sz="2000" dirty="0" err="1"/>
              <a:t>su</a:t>
            </a:r>
            <a:r>
              <a:rPr lang="en-US" sz="2000" dirty="0"/>
              <a:t> al </a:t>
            </a:r>
            <a:r>
              <a:rPr lang="en-US" sz="2000" dirty="0" err="1"/>
              <a:t>più</a:t>
            </a:r>
            <a:r>
              <a:rPr lang="en-US" sz="2000" dirty="0"/>
              <a:t> 6 </a:t>
            </a:r>
            <a:r>
              <a:rPr lang="en-US" sz="2000" dirty="0" smtClean="0"/>
              <a:t>SU</a:t>
            </a:r>
          </a:p>
        </p:txBody>
      </p:sp>
      <p:sp>
        <p:nvSpPr>
          <p:cNvPr id="9" name="Rectangle 8"/>
          <p:cNvSpPr/>
          <p:nvPr/>
        </p:nvSpPr>
        <p:spPr>
          <a:xfrm>
            <a:off x="8343900" y="1487489"/>
            <a:ext cx="3625850" cy="527405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03" tIns="45701" rIns="91403" bIns="45701" numCol="1" spcCol="0" rtlCol="0" fromWordArt="0" anchor="ctr" anchorCtr="0" forceAA="0" compatLnSpc="1">
            <a:prstTxWarp prst="textNoShape">
              <a:avLst/>
            </a:prstTxWarp>
            <a:noAutofit/>
          </a:bodyPr>
          <a:lstStyle/>
          <a:p>
            <a:pPr marL="179241">
              <a:lnSpc>
                <a:spcPct val="115000"/>
              </a:lnSpc>
              <a:spcAft>
                <a:spcPts val="400"/>
              </a:spcAft>
            </a:pPr>
            <a:r>
              <a:rPr lang="en-US" sz="1100" dirty="0">
                <a:solidFill>
                  <a:srgbClr val="00188F">
                    <a:lumMod val="60000"/>
                    <a:lumOff val="40000"/>
                  </a:srgbClr>
                </a:solidFill>
                <a:latin typeface="Consolas"/>
              </a:rPr>
              <a:t>WITH </a:t>
            </a:r>
            <a:r>
              <a:rPr lang="en-US" sz="1100" dirty="0">
                <a:solidFill>
                  <a:srgbClr val="404040"/>
                </a:solidFill>
                <a:latin typeface="Consolas"/>
              </a:rPr>
              <a:t>Step1 </a:t>
            </a:r>
            <a:r>
              <a:rPr lang="en-US" sz="1100" dirty="0">
                <a:solidFill>
                  <a:srgbClr val="00188F">
                    <a:lumMod val="60000"/>
                    <a:lumOff val="40000"/>
                  </a:srgbClr>
                </a:solidFill>
                <a:latin typeface="Consolas"/>
              </a:rPr>
              <a:t>AS </a:t>
            </a:r>
            <a:r>
              <a:rPr lang="en-US" sz="1100" dirty="0">
                <a:solidFill>
                  <a:srgbClr val="404040"/>
                </a:solidFill>
                <a:latin typeface="Consolas"/>
              </a:rPr>
              <a:t>( </a:t>
            </a:r>
          </a:p>
          <a:p>
            <a:pPr marL="636331" lvl="1">
              <a:lnSpc>
                <a:spcPct val="115000"/>
              </a:lnSpc>
              <a:spcAft>
                <a:spcPts val="400"/>
              </a:spcAft>
            </a:pPr>
            <a:r>
              <a:rPr lang="en-US" sz="1100" dirty="0">
                <a:solidFill>
                  <a:srgbClr val="00188F">
                    <a:lumMod val="60000"/>
                    <a:lumOff val="40000"/>
                  </a:srgbClr>
                </a:solidFill>
                <a:latin typeface="Consolas"/>
              </a:rPr>
              <a:t>SELECT</a:t>
            </a:r>
            <a:r>
              <a:rPr lang="en-US" sz="1100" spc="-70" dirty="0">
                <a:solidFill>
                  <a:srgbClr val="BAD80A">
                    <a:lumMod val="50000"/>
                  </a:srgbClr>
                </a:solidFill>
                <a:latin typeface="Courier New" panose="02070309020205020404" pitchFamily="49" charset="0"/>
                <a:cs typeface="Courier New" panose="02070309020205020404" pitchFamily="49" charset="0"/>
              </a:rPr>
              <a:t> </a:t>
            </a:r>
            <a:r>
              <a:rPr lang="en-US" sz="1100" dirty="0">
                <a:solidFill>
                  <a:srgbClr val="7030A0"/>
                </a:solidFill>
                <a:latin typeface="Consolas"/>
              </a:rPr>
              <a:t>Count</a:t>
            </a:r>
            <a:r>
              <a:rPr lang="en-US" sz="1100" dirty="0">
                <a:solidFill>
                  <a:srgbClr val="404040"/>
                </a:solidFill>
                <a:latin typeface="Consolas"/>
              </a:rPr>
              <a:t>(*) AS </a:t>
            </a:r>
            <a:r>
              <a:rPr lang="en-US" sz="1100" dirty="0" err="1">
                <a:solidFill>
                  <a:srgbClr val="404040"/>
                </a:solidFill>
                <a:latin typeface="Consolas"/>
              </a:rPr>
              <a:t>CountTweets</a:t>
            </a:r>
            <a:r>
              <a:rPr lang="en-US" sz="1100" dirty="0">
                <a:solidFill>
                  <a:srgbClr val="404040"/>
                </a:solidFill>
                <a:latin typeface="Consolas"/>
              </a:rPr>
              <a:t>, Topic</a:t>
            </a:r>
          </a:p>
          <a:p>
            <a:pPr marL="636331" lvl="1">
              <a:lnSpc>
                <a:spcPct val="115000"/>
              </a:lnSpc>
              <a:spcAft>
                <a:spcPts val="400"/>
              </a:spcAft>
            </a:pPr>
            <a:r>
              <a:rPr lang="en-US" sz="1100" dirty="0">
                <a:solidFill>
                  <a:srgbClr val="00188F">
                    <a:lumMod val="60000"/>
                    <a:lumOff val="40000"/>
                  </a:srgbClr>
                </a:solidFill>
                <a:latin typeface="Consolas"/>
              </a:rPr>
              <a:t>FROM</a:t>
            </a:r>
            <a:r>
              <a:rPr lang="en-US" sz="1100" spc="-70" dirty="0">
                <a:solidFill>
                  <a:srgbClr val="B4A0FF">
                    <a:lumMod val="50000"/>
                  </a:srgbClr>
                </a:solidFill>
                <a:latin typeface="Courier New" panose="02070309020205020404" pitchFamily="49" charset="0"/>
                <a:cs typeface="Courier New" panose="02070309020205020404" pitchFamily="49" charset="0"/>
              </a:rPr>
              <a:t> </a:t>
            </a:r>
            <a:r>
              <a:rPr lang="en-US" sz="1100" dirty="0" err="1">
                <a:solidFill>
                  <a:srgbClr val="404040"/>
                </a:solidFill>
                <a:latin typeface="Consolas"/>
              </a:rPr>
              <a:t>TwitterStream</a:t>
            </a:r>
            <a:r>
              <a:rPr lang="en-US" sz="1100" dirty="0">
                <a:solidFill>
                  <a:srgbClr val="404040"/>
                </a:solidFill>
                <a:latin typeface="Consolas"/>
              </a:rPr>
              <a:t> </a:t>
            </a:r>
            <a:r>
              <a:rPr lang="en-US" sz="1100" dirty="0">
                <a:solidFill>
                  <a:srgbClr val="00188F">
                    <a:lumMod val="60000"/>
                    <a:lumOff val="40000"/>
                  </a:srgbClr>
                </a:solidFill>
                <a:latin typeface="Consolas"/>
              </a:rPr>
              <a:t>PARTITION BY </a:t>
            </a:r>
            <a:r>
              <a:rPr lang="en-US" sz="1100" dirty="0" err="1">
                <a:solidFill>
                  <a:srgbClr val="404040"/>
                </a:solidFill>
                <a:latin typeface="Consolas"/>
              </a:rPr>
              <a:t>PartitionId</a:t>
            </a:r>
            <a:endParaRPr lang="en-US" sz="1100" dirty="0">
              <a:solidFill>
                <a:srgbClr val="404040"/>
              </a:solidFill>
              <a:latin typeface="Consolas"/>
            </a:endParaRPr>
          </a:p>
          <a:p>
            <a:pPr marL="636331" lvl="1">
              <a:lnSpc>
                <a:spcPct val="115000"/>
              </a:lnSpc>
              <a:spcAft>
                <a:spcPts val="400"/>
              </a:spcAft>
            </a:pPr>
            <a:r>
              <a:rPr lang="en-US" sz="1100" dirty="0">
                <a:solidFill>
                  <a:srgbClr val="00188F">
                    <a:lumMod val="60000"/>
                    <a:lumOff val="40000"/>
                  </a:srgbClr>
                </a:solidFill>
                <a:latin typeface="Consolas"/>
              </a:rPr>
              <a:t>GROUP BY </a:t>
            </a:r>
            <a:r>
              <a:rPr lang="en-US" sz="1100" dirty="0" err="1">
                <a:solidFill>
                  <a:srgbClr val="7030A0"/>
                </a:solidFill>
                <a:latin typeface="Consolas"/>
              </a:rPr>
              <a:t>TumblingWindow</a:t>
            </a:r>
            <a:r>
              <a:rPr lang="en-US" sz="1100" dirty="0">
                <a:solidFill>
                  <a:srgbClr val="404040"/>
                </a:solidFill>
                <a:latin typeface="Consolas"/>
              </a:rPr>
              <a:t>(second, 3), Topic, </a:t>
            </a:r>
            <a:r>
              <a:rPr lang="en-US" sz="1100" dirty="0" err="1">
                <a:solidFill>
                  <a:srgbClr val="404040"/>
                </a:solidFill>
                <a:latin typeface="Consolas"/>
              </a:rPr>
              <a:t>PartitionId</a:t>
            </a:r>
            <a:endParaRPr lang="en-US" sz="1100" dirty="0">
              <a:solidFill>
                <a:srgbClr val="404040"/>
              </a:solidFill>
              <a:latin typeface="Consolas"/>
            </a:endParaRPr>
          </a:p>
          <a:p>
            <a:pPr marL="179241">
              <a:lnSpc>
                <a:spcPct val="115000"/>
              </a:lnSpc>
              <a:spcAft>
                <a:spcPts val="400"/>
              </a:spcAft>
            </a:pPr>
            <a:r>
              <a:rPr lang="en-US" sz="1100" dirty="0">
                <a:solidFill>
                  <a:srgbClr val="404040"/>
                </a:solidFill>
                <a:latin typeface="Consolas"/>
              </a:rPr>
              <a:t>),</a:t>
            </a:r>
          </a:p>
          <a:p>
            <a:pPr marL="179241">
              <a:lnSpc>
                <a:spcPct val="115000"/>
              </a:lnSpc>
              <a:spcAft>
                <a:spcPts val="400"/>
              </a:spcAft>
            </a:pPr>
            <a:r>
              <a:rPr lang="en-US" sz="1100" dirty="0">
                <a:solidFill>
                  <a:srgbClr val="404040"/>
                </a:solidFill>
                <a:latin typeface="Consolas"/>
              </a:rPr>
              <a:t>Step2 </a:t>
            </a:r>
            <a:r>
              <a:rPr lang="en-US" sz="1100" dirty="0">
                <a:solidFill>
                  <a:srgbClr val="00188F">
                    <a:lumMod val="60000"/>
                    <a:lumOff val="40000"/>
                  </a:srgbClr>
                </a:solidFill>
                <a:latin typeface="Consolas"/>
              </a:rPr>
              <a:t>AS</a:t>
            </a:r>
            <a:r>
              <a:rPr lang="en-US" sz="1100" dirty="0">
                <a:solidFill>
                  <a:srgbClr val="404040"/>
                </a:solidFill>
                <a:latin typeface="Consolas"/>
              </a:rPr>
              <a:t> ( </a:t>
            </a:r>
          </a:p>
          <a:p>
            <a:pPr marL="636331" lvl="1">
              <a:lnSpc>
                <a:spcPct val="115000"/>
              </a:lnSpc>
              <a:spcAft>
                <a:spcPts val="400"/>
              </a:spcAft>
            </a:pPr>
            <a:r>
              <a:rPr lang="en-US" sz="1100" dirty="0">
                <a:solidFill>
                  <a:srgbClr val="00188F">
                    <a:lumMod val="60000"/>
                    <a:lumOff val="40000"/>
                  </a:srgbClr>
                </a:solidFill>
                <a:latin typeface="Consolas"/>
              </a:rPr>
              <a:t>SELECT</a:t>
            </a:r>
            <a:r>
              <a:rPr lang="en-US" sz="1100" spc="-70" dirty="0">
                <a:solidFill>
                  <a:srgbClr val="BAD80A">
                    <a:lumMod val="50000"/>
                  </a:srgbClr>
                </a:solidFill>
                <a:latin typeface="Courier New" panose="02070309020205020404" pitchFamily="49" charset="0"/>
                <a:cs typeface="Courier New" panose="02070309020205020404" pitchFamily="49" charset="0"/>
              </a:rPr>
              <a:t> </a:t>
            </a:r>
            <a:r>
              <a:rPr lang="en-US" sz="1100" dirty="0" err="1">
                <a:solidFill>
                  <a:srgbClr val="7030A0"/>
                </a:solidFill>
                <a:latin typeface="Consolas"/>
              </a:rPr>
              <a:t>Avg</a:t>
            </a:r>
            <a:r>
              <a:rPr lang="en-US" sz="1100" dirty="0">
                <a:solidFill>
                  <a:srgbClr val="404040"/>
                </a:solidFill>
                <a:latin typeface="Consolas"/>
              </a:rPr>
              <a:t>(</a:t>
            </a:r>
            <a:r>
              <a:rPr lang="en-US" sz="1100" dirty="0" err="1">
                <a:solidFill>
                  <a:srgbClr val="404040"/>
                </a:solidFill>
                <a:latin typeface="Consolas"/>
              </a:rPr>
              <a:t>CountTweets</a:t>
            </a:r>
            <a:r>
              <a:rPr lang="en-US" sz="1100" dirty="0">
                <a:solidFill>
                  <a:srgbClr val="404040"/>
                </a:solidFill>
                <a:latin typeface="Consolas"/>
              </a:rPr>
              <a:t>) </a:t>
            </a:r>
          </a:p>
          <a:p>
            <a:pPr marL="636331" lvl="1">
              <a:lnSpc>
                <a:spcPct val="115000"/>
              </a:lnSpc>
              <a:spcAft>
                <a:spcPts val="400"/>
              </a:spcAft>
            </a:pPr>
            <a:r>
              <a:rPr lang="en-US" sz="1100" dirty="0">
                <a:solidFill>
                  <a:srgbClr val="00188F">
                    <a:lumMod val="60000"/>
                    <a:lumOff val="40000"/>
                  </a:srgbClr>
                </a:solidFill>
                <a:latin typeface="Consolas"/>
              </a:rPr>
              <a:t>FROM</a:t>
            </a:r>
            <a:r>
              <a:rPr lang="en-US" sz="1100" spc="-70" dirty="0">
                <a:solidFill>
                  <a:srgbClr val="B4A0FF">
                    <a:lumMod val="50000"/>
                  </a:srgbClr>
                </a:solidFill>
                <a:latin typeface="Courier New" panose="02070309020205020404" pitchFamily="49" charset="0"/>
                <a:cs typeface="Courier New" panose="02070309020205020404" pitchFamily="49" charset="0"/>
              </a:rPr>
              <a:t> </a:t>
            </a:r>
            <a:r>
              <a:rPr lang="en-US" sz="1100" dirty="0">
                <a:solidFill>
                  <a:srgbClr val="404040"/>
                </a:solidFill>
                <a:latin typeface="Consolas"/>
              </a:rPr>
              <a:t>Step1</a:t>
            </a:r>
          </a:p>
          <a:p>
            <a:pPr marL="636331" lvl="1">
              <a:lnSpc>
                <a:spcPct val="115000"/>
              </a:lnSpc>
              <a:spcAft>
                <a:spcPts val="400"/>
              </a:spcAft>
            </a:pPr>
            <a:r>
              <a:rPr lang="en-US" sz="1100" dirty="0">
                <a:solidFill>
                  <a:srgbClr val="00188F">
                    <a:lumMod val="60000"/>
                    <a:lumOff val="40000"/>
                  </a:srgbClr>
                </a:solidFill>
                <a:latin typeface="Consolas"/>
              </a:rPr>
              <a:t>GROUP</a:t>
            </a:r>
            <a:r>
              <a:rPr lang="en-US" sz="1100" spc="-70" dirty="0">
                <a:solidFill>
                  <a:srgbClr val="BAD80A">
                    <a:lumMod val="50000"/>
                  </a:srgbClr>
                </a:solidFill>
                <a:latin typeface="Courier New" panose="02070309020205020404" pitchFamily="49" charset="0"/>
                <a:cs typeface="Courier New" panose="02070309020205020404" pitchFamily="49" charset="0"/>
              </a:rPr>
              <a:t> </a:t>
            </a:r>
            <a:r>
              <a:rPr lang="en-US" sz="1100" dirty="0">
                <a:solidFill>
                  <a:srgbClr val="00188F">
                    <a:lumMod val="60000"/>
                    <a:lumOff val="40000"/>
                  </a:srgbClr>
                </a:solidFill>
                <a:latin typeface="Consolas"/>
              </a:rPr>
              <a:t>BY</a:t>
            </a:r>
            <a:r>
              <a:rPr lang="en-US" sz="1100" spc="-70" dirty="0">
                <a:solidFill>
                  <a:srgbClr val="BAD80A">
                    <a:lumMod val="50000"/>
                  </a:srgbClr>
                </a:solidFill>
                <a:latin typeface="Courier New" panose="02070309020205020404" pitchFamily="49" charset="0"/>
                <a:cs typeface="Courier New" panose="02070309020205020404" pitchFamily="49" charset="0"/>
              </a:rPr>
              <a:t> </a:t>
            </a:r>
            <a:r>
              <a:rPr lang="en-US" sz="1100" dirty="0" err="1">
                <a:solidFill>
                  <a:srgbClr val="7030A0"/>
                </a:solidFill>
                <a:latin typeface="Consolas"/>
              </a:rPr>
              <a:t>TumblingWindow</a:t>
            </a:r>
            <a:r>
              <a:rPr lang="en-US" sz="1100" dirty="0">
                <a:solidFill>
                  <a:srgbClr val="404040"/>
                </a:solidFill>
                <a:latin typeface="Consolas"/>
              </a:rPr>
              <a:t>(minute, 3) </a:t>
            </a:r>
          </a:p>
          <a:p>
            <a:pPr marL="179241">
              <a:lnSpc>
                <a:spcPct val="115000"/>
              </a:lnSpc>
              <a:spcAft>
                <a:spcPts val="400"/>
              </a:spcAft>
            </a:pPr>
            <a:r>
              <a:rPr lang="en-US" sz="1100" dirty="0">
                <a:solidFill>
                  <a:srgbClr val="404040"/>
                </a:solidFill>
                <a:latin typeface="Consolas"/>
              </a:rPr>
              <a:t>)</a:t>
            </a:r>
          </a:p>
          <a:p>
            <a:pPr marL="179241">
              <a:lnSpc>
                <a:spcPct val="115000"/>
              </a:lnSpc>
              <a:spcAft>
                <a:spcPts val="400"/>
              </a:spcAft>
            </a:pPr>
            <a:r>
              <a:rPr lang="en-US" sz="1100" dirty="0">
                <a:solidFill>
                  <a:srgbClr val="00188F">
                    <a:lumMod val="60000"/>
                    <a:lumOff val="40000"/>
                  </a:srgbClr>
                </a:solidFill>
                <a:latin typeface="Consolas"/>
              </a:rPr>
              <a:t>SELECT</a:t>
            </a:r>
            <a:r>
              <a:rPr lang="en-US" sz="1100" dirty="0">
                <a:solidFill>
                  <a:srgbClr val="404040"/>
                </a:solidFill>
                <a:latin typeface="Consolas"/>
              </a:rPr>
              <a:t> * </a:t>
            </a:r>
            <a:r>
              <a:rPr lang="en-US" sz="1100" dirty="0">
                <a:solidFill>
                  <a:srgbClr val="00188F">
                    <a:lumMod val="60000"/>
                    <a:lumOff val="40000"/>
                  </a:srgbClr>
                </a:solidFill>
                <a:latin typeface="Consolas"/>
              </a:rPr>
              <a:t>INTO</a:t>
            </a:r>
            <a:r>
              <a:rPr lang="en-US" sz="1100" dirty="0">
                <a:solidFill>
                  <a:srgbClr val="404040"/>
                </a:solidFill>
                <a:latin typeface="Consolas"/>
              </a:rPr>
              <a:t> Output1 </a:t>
            </a:r>
            <a:r>
              <a:rPr lang="en-US" sz="1100" dirty="0">
                <a:solidFill>
                  <a:srgbClr val="00188F">
                    <a:lumMod val="60000"/>
                    <a:lumOff val="40000"/>
                  </a:srgbClr>
                </a:solidFill>
                <a:latin typeface="Consolas"/>
              </a:rPr>
              <a:t>FROM</a:t>
            </a:r>
            <a:r>
              <a:rPr lang="en-US" sz="1100" dirty="0">
                <a:solidFill>
                  <a:srgbClr val="404040"/>
                </a:solidFill>
                <a:latin typeface="Consolas"/>
              </a:rPr>
              <a:t> Step1</a:t>
            </a:r>
          </a:p>
          <a:p>
            <a:pPr marL="179241">
              <a:lnSpc>
                <a:spcPct val="115000"/>
              </a:lnSpc>
              <a:spcAft>
                <a:spcPts val="400"/>
              </a:spcAft>
            </a:pPr>
            <a:r>
              <a:rPr lang="en-US" sz="1100" dirty="0">
                <a:solidFill>
                  <a:srgbClr val="00188F">
                    <a:lumMod val="60000"/>
                    <a:lumOff val="40000"/>
                  </a:srgbClr>
                </a:solidFill>
                <a:latin typeface="Consolas"/>
              </a:rPr>
              <a:t>SELECT</a:t>
            </a:r>
            <a:r>
              <a:rPr lang="en-US" sz="1100" dirty="0">
                <a:solidFill>
                  <a:srgbClr val="404040"/>
                </a:solidFill>
                <a:latin typeface="Consolas"/>
              </a:rPr>
              <a:t> * </a:t>
            </a:r>
            <a:r>
              <a:rPr lang="en-US" sz="1100" dirty="0">
                <a:solidFill>
                  <a:srgbClr val="00188F">
                    <a:lumMod val="60000"/>
                    <a:lumOff val="40000"/>
                  </a:srgbClr>
                </a:solidFill>
                <a:latin typeface="Consolas"/>
              </a:rPr>
              <a:t>INTO</a:t>
            </a:r>
            <a:r>
              <a:rPr lang="en-US" sz="1100" dirty="0">
                <a:solidFill>
                  <a:srgbClr val="404040"/>
                </a:solidFill>
                <a:latin typeface="Consolas"/>
              </a:rPr>
              <a:t> Output2 </a:t>
            </a:r>
            <a:r>
              <a:rPr lang="en-US" sz="1100" dirty="0">
                <a:solidFill>
                  <a:srgbClr val="00188F">
                    <a:lumMod val="60000"/>
                    <a:lumOff val="40000"/>
                  </a:srgbClr>
                </a:solidFill>
                <a:latin typeface="Consolas"/>
              </a:rPr>
              <a:t>FROM</a:t>
            </a:r>
            <a:r>
              <a:rPr lang="en-US" sz="1100" dirty="0">
                <a:solidFill>
                  <a:srgbClr val="404040"/>
                </a:solidFill>
                <a:latin typeface="Consolas"/>
              </a:rPr>
              <a:t> Step2</a:t>
            </a:r>
          </a:p>
          <a:p>
            <a:pPr marL="179241">
              <a:lnSpc>
                <a:spcPct val="115000"/>
              </a:lnSpc>
              <a:spcAft>
                <a:spcPts val="400"/>
              </a:spcAft>
            </a:pPr>
            <a:r>
              <a:rPr lang="en-US" sz="1100" dirty="0">
                <a:solidFill>
                  <a:srgbClr val="00188F">
                    <a:lumMod val="60000"/>
                    <a:lumOff val="40000"/>
                  </a:srgbClr>
                </a:solidFill>
                <a:latin typeface="Consolas"/>
              </a:rPr>
              <a:t>SELECT</a:t>
            </a:r>
            <a:r>
              <a:rPr lang="en-US" sz="1100" dirty="0">
                <a:solidFill>
                  <a:srgbClr val="404040"/>
                </a:solidFill>
                <a:latin typeface="Consolas"/>
              </a:rPr>
              <a:t> * </a:t>
            </a:r>
            <a:r>
              <a:rPr lang="en-US" sz="1100" dirty="0">
                <a:solidFill>
                  <a:srgbClr val="00188F">
                    <a:lumMod val="60000"/>
                    <a:lumOff val="40000"/>
                  </a:srgbClr>
                </a:solidFill>
                <a:latin typeface="Consolas"/>
              </a:rPr>
              <a:t>INTO</a:t>
            </a:r>
            <a:r>
              <a:rPr lang="en-US" sz="1100" dirty="0">
                <a:solidFill>
                  <a:srgbClr val="404040"/>
                </a:solidFill>
                <a:latin typeface="Consolas"/>
              </a:rPr>
              <a:t> Output3 </a:t>
            </a:r>
            <a:r>
              <a:rPr lang="en-US" sz="1100" dirty="0">
                <a:solidFill>
                  <a:srgbClr val="00188F">
                    <a:lumMod val="60000"/>
                    <a:lumOff val="40000"/>
                  </a:srgbClr>
                </a:solidFill>
                <a:latin typeface="Consolas"/>
              </a:rPr>
              <a:t>FROM</a:t>
            </a:r>
            <a:r>
              <a:rPr lang="en-US" sz="1100" dirty="0">
                <a:solidFill>
                  <a:srgbClr val="404040"/>
                </a:solidFill>
                <a:latin typeface="Consolas"/>
              </a:rPr>
              <a:t> Step2</a:t>
            </a:r>
          </a:p>
        </p:txBody>
      </p:sp>
    </p:spTree>
    <p:extLst>
      <p:ext uri="{BB962C8B-B14F-4D97-AF65-F5344CB8AC3E}">
        <p14:creationId xmlns:p14="http://schemas.microsoft.com/office/powerpoint/2010/main" val="14337695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Cos’è “Analytics”</a:t>
            </a:r>
            <a:endParaRPr lang="en-US" dirty="0"/>
          </a:p>
        </p:txBody>
      </p:sp>
      <p:sp>
        <p:nvSpPr>
          <p:cNvPr id="5" name="Content Placeholder 4"/>
          <p:cNvSpPr>
            <a:spLocks noGrp="1"/>
          </p:cNvSpPr>
          <p:nvPr>
            <p:ph sz="quarter" idx="10"/>
          </p:nvPr>
        </p:nvSpPr>
        <p:spPr/>
        <p:txBody>
          <a:bodyPr/>
          <a:lstStyle/>
          <a:p>
            <a:r>
              <a:rPr lang="en-US" dirty="0" smtClean="0"/>
              <a:t>Da Wikipedia</a:t>
            </a:r>
          </a:p>
          <a:p>
            <a:pPr lvl="1"/>
            <a:r>
              <a:rPr lang="en-US" dirty="0" smtClean="0"/>
              <a:t>Analytics è la </a:t>
            </a:r>
            <a:r>
              <a:rPr lang="en-US" dirty="0" err="1" smtClean="0"/>
              <a:t>capacità</a:t>
            </a:r>
            <a:r>
              <a:rPr lang="en-US" dirty="0" smtClean="0"/>
              <a:t> di </a:t>
            </a:r>
            <a:r>
              <a:rPr lang="en-US" dirty="0" err="1" smtClean="0"/>
              <a:t>scoprire</a:t>
            </a:r>
            <a:r>
              <a:rPr lang="en-US" dirty="0" smtClean="0"/>
              <a:t> </a:t>
            </a:r>
            <a:r>
              <a:rPr lang="en-US" dirty="0" err="1" smtClean="0"/>
              <a:t>ed</a:t>
            </a:r>
            <a:r>
              <a:rPr lang="en-US" dirty="0" smtClean="0"/>
              <a:t> </a:t>
            </a:r>
            <a:r>
              <a:rPr lang="en-US" dirty="0" err="1" smtClean="0"/>
              <a:t>evidenziare</a:t>
            </a:r>
            <a:r>
              <a:rPr lang="en-US" dirty="0" smtClean="0"/>
              <a:t> pattern </a:t>
            </a:r>
            <a:r>
              <a:rPr lang="en-US" dirty="0" err="1" smtClean="0"/>
              <a:t>significativi</a:t>
            </a:r>
            <a:r>
              <a:rPr lang="en-US" dirty="0" smtClean="0"/>
              <a:t> </a:t>
            </a:r>
            <a:r>
              <a:rPr lang="en-US" dirty="0" err="1" smtClean="0"/>
              <a:t>nei</a:t>
            </a:r>
            <a:r>
              <a:rPr lang="en-US" dirty="0" smtClean="0"/>
              <a:t> </a:t>
            </a:r>
            <a:r>
              <a:rPr lang="en-US" dirty="0" err="1" smtClean="0"/>
              <a:t>dati</a:t>
            </a:r>
            <a:r>
              <a:rPr lang="en-US" dirty="0" smtClean="0"/>
              <a:t>. Analytics </a:t>
            </a:r>
            <a:r>
              <a:rPr lang="en-US" dirty="0" err="1" smtClean="0"/>
              <a:t>si</a:t>
            </a:r>
            <a:r>
              <a:rPr lang="en-US" dirty="0" smtClean="0"/>
              <a:t> </a:t>
            </a:r>
            <a:r>
              <a:rPr lang="en-US" dirty="0" err="1" smtClean="0"/>
              <a:t>basa</a:t>
            </a:r>
            <a:r>
              <a:rPr lang="en-US" dirty="0" smtClean="0"/>
              <a:t> </a:t>
            </a:r>
            <a:r>
              <a:rPr lang="en-US" dirty="0" err="1" smtClean="0"/>
              <a:t>sulla</a:t>
            </a:r>
            <a:r>
              <a:rPr lang="en-US" dirty="0" smtClean="0"/>
              <a:t> </a:t>
            </a:r>
            <a:r>
              <a:rPr lang="en-US" dirty="0" err="1" smtClean="0"/>
              <a:t>applicazione</a:t>
            </a:r>
            <a:r>
              <a:rPr lang="en-US" dirty="0" smtClean="0"/>
              <a:t> </a:t>
            </a:r>
            <a:r>
              <a:rPr lang="en-US" dirty="0" err="1" smtClean="0"/>
              <a:t>contemporanea</a:t>
            </a:r>
            <a:r>
              <a:rPr lang="en-US" dirty="0" smtClean="0"/>
              <a:t> di statistics, </a:t>
            </a:r>
            <a:r>
              <a:rPr lang="en-US" dirty="0" err="1" smtClean="0"/>
              <a:t>programmazione</a:t>
            </a:r>
            <a:r>
              <a:rPr lang="en-US" dirty="0" smtClean="0"/>
              <a:t> e </a:t>
            </a:r>
            <a:r>
              <a:rPr lang="en-US" dirty="0" err="1" smtClean="0"/>
              <a:t>ricerca</a:t>
            </a:r>
            <a:r>
              <a:rPr lang="en-US" dirty="0" smtClean="0"/>
              <a:t>, per </a:t>
            </a:r>
            <a:r>
              <a:rPr lang="en-US" dirty="0" err="1" smtClean="0"/>
              <a:t>ottenere</a:t>
            </a:r>
            <a:r>
              <a:rPr lang="en-US" dirty="0" smtClean="0"/>
              <a:t> </a:t>
            </a:r>
            <a:r>
              <a:rPr lang="en-US" dirty="0" err="1" smtClean="0"/>
              <a:t>dati</a:t>
            </a:r>
            <a:r>
              <a:rPr lang="en-US" dirty="0" smtClean="0"/>
              <a:t> di performance</a:t>
            </a:r>
            <a:endParaRPr lang="en-US" dirty="0"/>
          </a:p>
        </p:txBody>
      </p:sp>
    </p:spTree>
    <p:extLst>
      <p:ext uri="{BB962C8B-B14F-4D97-AF65-F5344CB8AC3E}">
        <p14:creationId xmlns:p14="http://schemas.microsoft.com/office/powerpoint/2010/main" val="10178479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Partizionamento</a:t>
            </a:r>
            <a:endParaRPr lang="en-US" dirty="0"/>
          </a:p>
        </p:txBody>
      </p:sp>
      <p:sp>
        <p:nvSpPr>
          <p:cNvPr id="5" name="Content Placeholder 4"/>
          <p:cNvSpPr>
            <a:spLocks noGrp="1"/>
          </p:cNvSpPr>
          <p:nvPr>
            <p:ph sz="quarter" idx="10"/>
          </p:nvPr>
        </p:nvSpPr>
        <p:spPr>
          <a:xfrm>
            <a:off x="6264549" y="1487488"/>
            <a:ext cx="5705201" cy="5159375"/>
          </a:xfrm>
        </p:spPr>
        <p:txBody>
          <a:bodyPr/>
          <a:lstStyle/>
          <a:p>
            <a:r>
              <a:rPr lang="en-US" sz="2000" dirty="0" err="1" smtClean="0"/>
              <a:t>Quando</a:t>
            </a:r>
            <a:r>
              <a:rPr lang="en-US" sz="2000" dirty="0" smtClean="0"/>
              <a:t> </a:t>
            </a:r>
            <a:r>
              <a:rPr lang="en-US" sz="2000" dirty="0" err="1" smtClean="0"/>
              <a:t>una</a:t>
            </a:r>
            <a:r>
              <a:rPr lang="en-US" sz="2000" dirty="0" smtClean="0"/>
              <a:t> query è </a:t>
            </a:r>
            <a:r>
              <a:rPr lang="en-US" sz="2000" dirty="0" err="1" smtClean="0"/>
              <a:t>partizionata</a:t>
            </a:r>
            <a:r>
              <a:rPr lang="en-US" sz="2000" dirty="0" smtClean="0"/>
              <a:t>, </a:t>
            </a:r>
            <a:r>
              <a:rPr lang="en-US" sz="2000" dirty="0" err="1" smtClean="0"/>
              <a:t>gli</a:t>
            </a:r>
            <a:r>
              <a:rPr lang="en-US" sz="2000" dirty="0" smtClean="0"/>
              <a:t> </a:t>
            </a:r>
            <a:r>
              <a:rPr lang="en-US" sz="2000" dirty="0" err="1" smtClean="0"/>
              <a:t>eventi</a:t>
            </a:r>
            <a:r>
              <a:rPr lang="en-US" sz="2000" dirty="0" smtClean="0"/>
              <a:t> </a:t>
            </a:r>
            <a:r>
              <a:rPr lang="en-US" sz="2000" dirty="0" err="1" smtClean="0"/>
              <a:t>vengono</a:t>
            </a:r>
            <a:r>
              <a:rPr lang="en-US" sz="2000" dirty="0" smtClean="0"/>
              <a:t> </a:t>
            </a:r>
            <a:r>
              <a:rPr lang="en-US" sz="2000" dirty="0" err="1" smtClean="0"/>
              <a:t>processati</a:t>
            </a:r>
            <a:r>
              <a:rPr lang="en-US" sz="2000" dirty="0" smtClean="0"/>
              <a:t> e </a:t>
            </a:r>
            <a:r>
              <a:rPr lang="en-US" sz="2000" dirty="0" err="1" smtClean="0"/>
              <a:t>aggregati</a:t>
            </a:r>
            <a:r>
              <a:rPr lang="en-US" sz="2000" dirty="0" smtClean="0"/>
              <a:t> in partition groups </a:t>
            </a:r>
            <a:r>
              <a:rPr lang="en-US" sz="2000" dirty="0" err="1" smtClean="0"/>
              <a:t>separati</a:t>
            </a:r>
            <a:endParaRPr lang="en-US" sz="2000" dirty="0" smtClean="0"/>
          </a:p>
          <a:p>
            <a:pPr lvl="1"/>
            <a:r>
              <a:rPr lang="en-US" sz="1800" dirty="0" err="1" smtClean="0"/>
              <a:t>Gli</a:t>
            </a:r>
            <a:r>
              <a:rPr lang="en-US" sz="1800" dirty="0" smtClean="0"/>
              <a:t> output </a:t>
            </a:r>
            <a:r>
              <a:rPr lang="en-US" sz="1800" dirty="0" err="1" smtClean="0"/>
              <a:t>sono</a:t>
            </a:r>
            <a:r>
              <a:rPr lang="en-US" sz="1800" dirty="0" smtClean="0"/>
              <a:t> generate </a:t>
            </a:r>
            <a:r>
              <a:rPr lang="en-US" sz="1800" dirty="0" err="1" smtClean="0"/>
              <a:t>su</a:t>
            </a:r>
            <a:r>
              <a:rPr lang="en-US" sz="1800" dirty="0" smtClean="0"/>
              <a:t> base “Partition group”</a:t>
            </a:r>
          </a:p>
          <a:p>
            <a:pPr lvl="1"/>
            <a:r>
              <a:rPr lang="en-US" sz="1800" dirty="0" err="1" smtClean="0"/>
              <a:t>Gli</a:t>
            </a:r>
            <a:r>
              <a:rPr lang="en-US" sz="1800" dirty="0" smtClean="0"/>
              <a:t> event Hub </a:t>
            </a:r>
            <a:r>
              <a:rPr lang="en-US" sz="1800" dirty="0" err="1" smtClean="0"/>
              <a:t>sono</a:t>
            </a:r>
            <a:r>
              <a:rPr lang="en-US" sz="1800" dirty="0" smtClean="0"/>
              <a:t> </a:t>
            </a:r>
            <a:r>
              <a:rPr lang="en-US" sz="1800" dirty="0" err="1" smtClean="0"/>
              <a:t>già</a:t>
            </a:r>
            <a:r>
              <a:rPr lang="en-US" sz="1800" dirty="0" smtClean="0"/>
              <a:t> </a:t>
            </a:r>
            <a:r>
              <a:rPr lang="en-US" sz="1800" dirty="0" err="1" smtClean="0"/>
              <a:t>partizionati</a:t>
            </a:r>
            <a:endParaRPr lang="en-US" sz="1800" dirty="0" smtClean="0"/>
          </a:p>
          <a:p>
            <a:r>
              <a:rPr lang="en-US" sz="2000" dirty="0" smtClean="0"/>
              <a:t>Lo step </a:t>
            </a:r>
            <a:r>
              <a:rPr lang="en-US" sz="2000" dirty="0" err="1" smtClean="0"/>
              <a:t>deve</a:t>
            </a:r>
            <a:r>
              <a:rPr lang="en-US" sz="2000" dirty="0" smtClean="0"/>
              <a:t> </a:t>
            </a:r>
            <a:r>
              <a:rPr lang="en-US" sz="2000" dirty="0" err="1" smtClean="0"/>
              <a:t>specificare</a:t>
            </a:r>
            <a:r>
              <a:rPr lang="en-US" sz="2000" dirty="0" smtClean="0"/>
              <a:t> la </a:t>
            </a:r>
            <a:r>
              <a:rPr lang="en-US" sz="2000" dirty="0" err="1" smtClean="0"/>
              <a:t>parola</a:t>
            </a:r>
            <a:r>
              <a:rPr lang="en-US" sz="2000" dirty="0" smtClean="0"/>
              <a:t> </a:t>
            </a:r>
            <a:r>
              <a:rPr lang="en-US" sz="2000" dirty="0" err="1" smtClean="0"/>
              <a:t>chiave</a:t>
            </a:r>
            <a:r>
              <a:rPr lang="en-US" sz="2000" dirty="0" smtClean="0"/>
              <a:t> PARTITION BY</a:t>
            </a:r>
          </a:p>
          <a:p>
            <a:r>
              <a:rPr lang="en-US" sz="2000" dirty="0" err="1" smtClean="0"/>
              <a:t>Ogni</a:t>
            </a:r>
            <a:r>
              <a:rPr lang="en-US" sz="2000" dirty="0" smtClean="0"/>
              <a:t> </a:t>
            </a:r>
            <a:r>
              <a:rPr lang="en-US" sz="2000" dirty="0" err="1" smtClean="0"/>
              <a:t>singola</a:t>
            </a:r>
            <a:r>
              <a:rPr lang="en-US" sz="2000" dirty="0" smtClean="0"/>
              <a:t> </a:t>
            </a:r>
            <a:r>
              <a:rPr lang="en-US" sz="2000" dirty="0" err="1" smtClean="0"/>
              <a:t>partizione</a:t>
            </a:r>
            <a:r>
              <a:rPr lang="en-US" sz="2000" dirty="0" smtClean="0"/>
              <a:t> </a:t>
            </a:r>
            <a:r>
              <a:rPr lang="en-US" sz="2000" dirty="0" err="1" smtClean="0"/>
              <a:t>può</a:t>
            </a:r>
            <a:r>
              <a:rPr lang="en-US" sz="2000" dirty="0" smtClean="0"/>
              <a:t> </a:t>
            </a:r>
            <a:r>
              <a:rPr lang="en-US" sz="2000" dirty="0" err="1" smtClean="0"/>
              <a:t>scalare</a:t>
            </a:r>
            <a:r>
              <a:rPr lang="en-US" sz="2000" dirty="0" smtClean="0"/>
              <a:t> </a:t>
            </a:r>
            <a:r>
              <a:rPr lang="en-US" sz="2000" dirty="0" err="1" smtClean="0"/>
              <a:t>su</a:t>
            </a:r>
            <a:r>
              <a:rPr lang="en-US" sz="2000" dirty="0" smtClean="0"/>
              <a:t> al </a:t>
            </a:r>
            <a:r>
              <a:rPr lang="en-US" sz="2000" dirty="0" err="1" smtClean="0"/>
              <a:t>più</a:t>
            </a:r>
            <a:r>
              <a:rPr lang="en-US" sz="2000" dirty="0" smtClean="0"/>
              <a:t> 6 SU</a:t>
            </a:r>
          </a:p>
          <a:p>
            <a:pPr lvl="1"/>
            <a:r>
              <a:rPr lang="en-US" sz="1400" dirty="0"/>
              <a:t>La </a:t>
            </a:r>
            <a:r>
              <a:rPr lang="en-US" sz="1400" dirty="0" err="1"/>
              <a:t>regola</a:t>
            </a:r>
            <a:r>
              <a:rPr lang="en-US" sz="1400" dirty="0"/>
              <a:t> </a:t>
            </a:r>
            <a:r>
              <a:rPr lang="en-US" sz="1400" dirty="0" err="1"/>
              <a:t>si</a:t>
            </a:r>
            <a:r>
              <a:rPr lang="en-US" sz="1400" dirty="0"/>
              <a:t> </a:t>
            </a:r>
            <a:r>
              <a:rPr lang="en-US" sz="1400" dirty="0" err="1"/>
              <a:t>applica</a:t>
            </a:r>
            <a:r>
              <a:rPr lang="en-US" sz="1400" dirty="0"/>
              <a:t> in </a:t>
            </a:r>
            <a:r>
              <a:rPr lang="en-US" sz="1400" dirty="0" err="1"/>
              <a:t>combinazione</a:t>
            </a:r>
            <a:r>
              <a:rPr lang="en-US" sz="1400" dirty="0"/>
              <a:t> con la </a:t>
            </a:r>
            <a:r>
              <a:rPr lang="en-US" sz="1400" dirty="0" err="1"/>
              <a:t>suddivisione</a:t>
            </a:r>
            <a:r>
              <a:rPr lang="en-US" sz="1400" dirty="0"/>
              <a:t> in step, </a:t>
            </a:r>
            <a:r>
              <a:rPr lang="en-US" sz="1400" dirty="0" err="1"/>
              <a:t>moltiplicando</a:t>
            </a:r>
            <a:r>
              <a:rPr lang="en-US" sz="1400" dirty="0"/>
              <a:t> </a:t>
            </a:r>
            <a:r>
              <a:rPr lang="en-US" sz="1400" dirty="0" err="1"/>
              <a:t>il</a:t>
            </a:r>
            <a:r>
              <a:rPr lang="en-US" sz="1400" dirty="0"/>
              <a:t> </a:t>
            </a:r>
            <a:r>
              <a:rPr lang="en-US" sz="1400" dirty="0" err="1"/>
              <a:t>numero</a:t>
            </a:r>
            <a:r>
              <a:rPr lang="en-US" sz="1400" dirty="0"/>
              <a:t> di SU </a:t>
            </a:r>
            <a:r>
              <a:rPr lang="en-US" sz="1400" dirty="0" err="1"/>
              <a:t>impiegabili</a:t>
            </a:r>
            <a:endParaRPr lang="en-US" sz="1400" dirty="0"/>
          </a:p>
          <a:p>
            <a:pPr lvl="1"/>
            <a:r>
              <a:rPr lang="en-US" sz="1400" dirty="0" err="1"/>
              <a:t>Rimane</a:t>
            </a:r>
            <a:r>
              <a:rPr lang="en-US" sz="1400" dirty="0"/>
              <a:t> </a:t>
            </a:r>
            <a:r>
              <a:rPr lang="en-US" sz="1400" dirty="0" err="1"/>
              <a:t>il</a:t>
            </a:r>
            <a:r>
              <a:rPr lang="en-US" sz="1400" dirty="0"/>
              <a:t> </a:t>
            </a:r>
            <a:r>
              <a:rPr lang="en-US" sz="1400" dirty="0" err="1"/>
              <a:t>limite</a:t>
            </a:r>
            <a:r>
              <a:rPr lang="en-US" sz="1400" dirty="0"/>
              <a:t> </a:t>
            </a:r>
            <a:r>
              <a:rPr lang="en-US" sz="1400" dirty="0" err="1" smtClean="0"/>
              <a:t>delle</a:t>
            </a:r>
            <a:r>
              <a:rPr lang="en-US" sz="1400" dirty="0" smtClean="0"/>
              <a:t> 50 SU per subscription Azure, </a:t>
            </a:r>
            <a:r>
              <a:rPr lang="en-US" sz="1400" dirty="0" err="1" smtClean="0"/>
              <a:t>modificabile</a:t>
            </a:r>
            <a:r>
              <a:rPr lang="en-US" sz="1400" dirty="0" smtClean="0"/>
              <a:t> </a:t>
            </a:r>
            <a:r>
              <a:rPr lang="en-US" sz="1400" dirty="0" err="1" smtClean="0"/>
              <a:t>tramite</a:t>
            </a:r>
            <a:r>
              <a:rPr lang="en-US" sz="1400" dirty="0" smtClean="0"/>
              <a:t> </a:t>
            </a:r>
            <a:r>
              <a:rPr lang="en-US" sz="1400" dirty="0" err="1" smtClean="0"/>
              <a:t>servizio</a:t>
            </a:r>
            <a:r>
              <a:rPr lang="en-US" sz="1400" dirty="0" smtClean="0"/>
              <a:t> di </a:t>
            </a:r>
            <a:r>
              <a:rPr lang="en-US" sz="1400" dirty="0" err="1" smtClean="0"/>
              <a:t>Assistenza</a:t>
            </a:r>
            <a:endParaRPr lang="en-US" sz="1200" dirty="0"/>
          </a:p>
          <a:p>
            <a:endParaRPr lang="en-US" sz="1800" dirty="0" smtClean="0"/>
          </a:p>
          <a:p>
            <a:endParaRPr lang="en-US" sz="2000" dirty="0" smtClean="0"/>
          </a:p>
          <a:p>
            <a:endParaRPr lang="en-US" sz="2000" dirty="0"/>
          </a:p>
        </p:txBody>
      </p:sp>
      <p:grpSp>
        <p:nvGrpSpPr>
          <p:cNvPr id="8" name="Group 7"/>
          <p:cNvGrpSpPr/>
          <p:nvPr/>
        </p:nvGrpSpPr>
        <p:grpSpPr>
          <a:xfrm>
            <a:off x="2394391" y="3510761"/>
            <a:ext cx="1370461" cy="704487"/>
            <a:chOff x="873284" y="5578493"/>
            <a:chExt cx="1398306" cy="718801"/>
          </a:xfrm>
        </p:grpSpPr>
        <p:grpSp>
          <p:nvGrpSpPr>
            <p:cNvPr id="148" name="Group 147"/>
            <p:cNvGrpSpPr/>
            <p:nvPr/>
          </p:nvGrpSpPr>
          <p:grpSpPr>
            <a:xfrm>
              <a:off x="873284" y="5578493"/>
              <a:ext cx="1391042" cy="246123"/>
              <a:chOff x="5862016" y="5758778"/>
              <a:chExt cx="1363891" cy="241319"/>
            </a:xfrm>
          </p:grpSpPr>
          <p:sp>
            <p:nvSpPr>
              <p:cNvPr id="27" name="TextBox 26"/>
              <p:cNvSpPr txBox="1"/>
              <p:nvPr/>
            </p:nvSpPr>
            <p:spPr>
              <a:xfrm>
                <a:off x="6081905" y="5758778"/>
                <a:ext cx="1144002" cy="241319"/>
              </a:xfrm>
              <a:prstGeom prst="rect">
                <a:avLst/>
              </a:prstGeom>
              <a:noFill/>
            </p:spPr>
            <p:txBody>
              <a:bodyPr wrap="none" lIns="0" tIns="0" rIns="0" bIns="0" rtlCol="0">
                <a:spAutoFit/>
              </a:bodyPr>
              <a:lstStyle/>
              <a:p>
                <a:r>
                  <a:rPr lang="en-US" sz="1568" spc="-70" dirty="0" err="1">
                    <a:gradFill>
                      <a:gsLst>
                        <a:gs pos="2917">
                          <a:schemeClr val="tx1"/>
                        </a:gs>
                        <a:gs pos="30000">
                          <a:schemeClr val="tx1"/>
                        </a:gs>
                      </a:gsLst>
                      <a:lin ang="5400000" scaled="0"/>
                    </a:gradFill>
                    <a:latin typeface="+mj-lt"/>
                  </a:rPr>
                  <a:t>PartitionId</a:t>
                </a:r>
                <a:r>
                  <a:rPr lang="en-US" sz="1568" spc="-70" dirty="0">
                    <a:gradFill>
                      <a:gsLst>
                        <a:gs pos="2917">
                          <a:schemeClr val="tx1"/>
                        </a:gs>
                        <a:gs pos="30000">
                          <a:schemeClr val="tx1"/>
                        </a:gs>
                      </a:gsLst>
                      <a:lin ang="5400000" scaled="0"/>
                    </a:gradFill>
                    <a:latin typeface="+mj-lt"/>
                  </a:rPr>
                  <a:t> = 1</a:t>
                </a:r>
              </a:p>
            </p:txBody>
          </p:sp>
          <p:sp>
            <p:nvSpPr>
              <p:cNvPr id="135" name="Rectangle 134"/>
              <p:cNvSpPr/>
              <p:nvPr/>
            </p:nvSpPr>
            <p:spPr bwMode="auto">
              <a:xfrm>
                <a:off x="5862016" y="5784765"/>
                <a:ext cx="162838" cy="163470"/>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endParaRPr lang="en-US" sz="1568" dirty="0">
                  <a:gradFill>
                    <a:gsLst>
                      <a:gs pos="0">
                        <a:srgbClr val="FFFFFF"/>
                      </a:gs>
                      <a:gs pos="100000">
                        <a:srgbClr val="FFFFFF"/>
                      </a:gs>
                    </a:gsLst>
                    <a:lin ang="5400000" scaled="0"/>
                  </a:gradFill>
                  <a:latin typeface="+mj-lt"/>
                </a:endParaRPr>
              </a:p>
            </p:txBody>
          </p:sp>
        </p:grpSp>
        <p:grpSp>
          <p:nvGrpSpPr>
            <p:cNvPr id="149" name="Group 148"/>
            <p:cNvGrpSpPr/>
            <p:nvPr/>
          </p:nvGrpSpPr>
          <p:grpSpPr>
            <a:xfrm>
              <a:off x="873284" y="6051171"/>
              <a:ext cx="1391438" cy="246123"/>
              <a:chOff x="5879582" y="6222229"/>
              <a:chExt cx="1364279" cy="241319"/>
            </a:xfrm>
          </p:grpSpPr>
          <p:sp>
            <p:nvSpPr>
              <p:cNvPr id="30" name="TextBox 29"/>
              <p:cNvSpPr txBox="1"/>
              <p:nvPr/>
            </p:nvSpPr>
            <p:spPr>
              <a:xfrm>
                <a:off x="6099859" y="6222229"/>
                <a:ext cx="1144002" cy="241319"/>
              </a:xfrm>
              <a:prstGeom prst="rect">
                <a:avLst/>
              </a:prstGeom>
              <a:noFill/>
            </p:spPr>
            <p:txBody>
              <a:bodyPr wrap="none" lIns="0" tIns="0" rIns="0" bIns="0" rtlCol="0">
                <a:spAutoFit/>
              </a:bodyPr>
              <a:lstStyle/>
              <a:p>
                <a:r>
                  <a:rPr lang="en-US" sz="1568" spc="-70" dirty="0" err="1">
                    <a:gradFill>
                      <a:gsLst>
                        <a:gs pos="2917">
                          <a:schemeClr val="tx1"/>
                        </a:gs>
                        <a:gs pos="30000">
                          <a:schemeClr val="tx1"/>
                        </a:gs>
                      </a:gsLst>
                      <a:lin ang="5400000" scaled="0"/>
                    </a:gradFill>
                    <a:latin typeface="+mj-lt"/>
                  </a:rPr>
                  <a:t>PartitionId</a:t>
                </a:r>
                <a:r>
                  <a:rPr lang="en-US" sz="1568" spc="-70" dirty="0">
                    <a:gradFill>
                      <a:gsLst>
                        <a:gs pos="2917">
                          <a:schemeClr val="tx1"/>
                        </a:gs>
                        <a:gs pos="30000">
                          <a:schemeClr val="tx1"/>
                        </a:gs>
                      </a:gsLst>
                      <a:lin ang="5400000" scaled="0"/>
                    </a:gradFill>
                    <a:latin typeface="+mj-lt"/>
                  </a:rPr>
                  <a:t> = 3</a:t>
                </a:r>
              </a:p>
            </p:txBody>
          </p:sp>
          <p:sp>
            <p:nvSpPr>
              <p:cNvPr id="138" name="Rectangle 137"/>
              <p:cNvSpPr/>
              <p:nvPr/>
            </p:nvSpPr>
            <p:spPr bwMode="auto">
              <a:xfrm>
                <a:off x="5879582" y="6248216"/>
                <a:ext cx="162838" cy="163470"/>
              </a:xfrm>
              <a:prstGeom prst="rect">
                <a:avLst/>
              </a:prstGeom>
              <a:solidFill>
                <a:schemeClr val="accent5">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endParaRPr lang="en-US" sz="1568" dirty="0">
                  <a:gradFill>
                    <a:gsLst>
                      <a:gs pos="0">
                        <a:srgbClr val="FFFFFF"/>
                      </a:gs>
                      <a:gs pos="100000">
                        <a:srgbClr val="FFFFFF"/>
                      </a:gs>
                    </a:gsLst>
                    <a:lin ang="5400000" scaled="0"/>
                  </a:gradFill>
                  <a:latin typeface="+mj-lt"/>
                </a:endParaRPr>
              </a:p>
            </p:txBody>
          </p:sp>
        </p:grpSp>
        <p:grpSp>
          <p:nvGrpSpPr>
            <p:cNvPr id="150" name="Group 149"/>
            <p:cNvGrpSpPr/>
            <p:nvPr/>
          </p:nvGrpSpPr>
          <p:grpSpPr>
            <a:xfrm>
              <a:off x="873284" y="5801581"/>
              <a:ext cx="1398306" cy="246123"/>
              <a:chOff x="5864045" y="5977510"/>
              <a:chExt cx="1371013" cy="241319"/>
            </a:xfrm>
          </p:grpSpPr>
          <p:sp>
            <p:nvSpPr>
              <p:cNvPr id="29" name="TextBox 28"/>
              <p:cNvSpPr txBox="1"/>
              <p:nvPr/>
            </p:nvSpPr>
            <p:spPr>
              <a:xfrm>
                <a:off x="6091056" y="5977510"/>
                <a:ext cx="1144002" cy="241319"/>
              </a:xfrm>
              <a:prstGeom prst="rect">
                <a:avLst/>
              </a:prstGeom>
              <a:noFill/>
            </p:spPr>
            <p:txBody>
              <a:bodyPr wrap="none" lIns="0" tIns="0" rIns="0" bIns="0" rtlCol="0">
                <a:spAutoFit/>
              </a:bodyPr>
              <a:lstStyle/>
              <a:p>
                <a:r>
                  <a:rPr lang="en-US" sz="1568" spc="-70" dirty="0" err="1">
                    <a:gradFill>
                      <a:gsLst>
                        <a:gs pos="2917">
                          <a:schemeClr val="tx1"/>
                        </a:gs>
                        <a:gs pos="30000">
                          <a:schemeClr val="tx1"/>
                        </a:gs>
                      </a:gsLst>
                      <a:lin ang="5400000" scaled="0"/>
                    </a:gradFill>
                    <a:latin typeface="+mj-lt"/>
                  </a:rPr>
                  <a:t>PartitionId</a:t>
                </a:r>
                <a:r>
                  <a:rPr lang="en-US" sz="1568" spc="-70" dirty="0">
                    <a:gradFill>
                      <a:gsLst>
                        <a:gs pos="2917">
                          <a:schemeClr val="tx1"/>
                        </a:gs>
                        <a:gs pos="30000">
                          <a:schemeClr val="tx1"/>
                        </a:gs>
                      </a:gsLst>
                      <a:lin ang="5400000" scaled="0"/>
                    </a:gradFill>
                    <a:latin typeface="+mj-lt"/>
                  </a:rPr>
                  <a:t> = 2</a:t>
                </a:r>
              </a:p>
            </p:txBody>
          </p:sp>
          <p:sp>
            <p:nvSpPr>
              <p:cNvPr id="139" name="Rectangle 138"/>
              <p:cNvSpPr/>
              <p:nvPr/>
            </p:nvSpPr>
            <p:spPr bwMode="auto">
              <a:xfrm>
                <a:off x="5864045" y="6003497"/>
                <a:ext cx="162838" cy="163470"/>
              </a:xfrm>
              <a:prstGeom prst="rect">
                <a:avLst/>
              </a:prstGeom>
              <a:solidFill>
                <a:schemeClr val="bg2">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650"/>
                <a:endParaRPr lang="en-US" sz="1568" dirty="0">
                  <a:gradFill>
                    <a:gsLst>
                      <a:gs pos="0">
                        <a:srgbClr val="FFFFFF"/>
                      </a:gs>
                      <a:gs pos="100000">
                        <a:srgbClr val="FFFFFF"/>
                      </a:gs>
                    </a:gsLst>
                    <a:lin ang="5400000" scaled="0"/>
                  </a:gradFill>
                  <a:latin typeface="+mj-lt"/>
                </a:endParaRPr>
              </a:p>
            </p:txBody>
          </p:sp>
        </p:grpSp>
      </p:grpSp>
      <p:sp>
        <p:nvSpPr>
          <p:cNvPr id="80" name="Rectangle 79"/>
          <p:cNvSpPr/>
          <p:nvPr/>
        </p:nvSpPr>
        <p:spPr bwMode="auto">
          <a:xfrm>
            <a:off x="353032" y="5342912"/>
            <a:ext cx="5550228" cy="1163843"/>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03" tIns="45701" rIns="91403" bIns="45701" numCol="1" spcCol="0" rtlCol="0" fromWordArt="0" anchor="ctr" anchorCtr="0" forceAA="0" compatLnSpc="1">
            <a:prstTxWarp prst="textNoShape">
              <a:avLst/>
            </a:prstTxWarp>
            <a:noAutofit/>
          </a:bodyPr>
          <a:lstStyle/>
          <a:p>
            <a:pPr marL="179241">
              <a:lnSpc>
                <a:spcPct val="115000"/>
              </a:lnSpc>
              <a:spcAft>
                <a:spcPts val="400"/>
              </a:spcAft>
            </a:pPr>
            <a:r>
              <a:rPr lang="en-US" sz="1200" dirty="0">
                <a:solidFill>
                  <a:srgbClr val="00188F">
                    <a:lumMod val="60000"/>
                    <a:lumOff val="40000"/>
                  </a:srgbClr>
                </a:solidFill>
                <a:latin typeface="Consolas" panose="020B0609020204030204" pitchFamily="49" charset="0"/>
                <a:cs typeface="Consolas" panose="020B0609020204030204" pitchFamily="49" charset="0"/>
              </a:rPr>
              <a:t>SELECT</a:t>
            </a:r>
            <a:r>
              <a:rPr lang="en-US" sz="1200" spc="-70" dirty="0">
                <a:solidFill>
                  <a:srgbClr val="BAD80A">
                    <a:lumMod val="50000"/>
                  </a:srgbClr>
                </a:solidFill>
                <a:latin typeface="Consolas" panose="020B0609020204030204" pitchFamily="49" charset="0"/>
                <a:cs typeface="Consolas" panose="020B0609020204030204" pitchFamily="49" charset="0"/>
              </a:rPr>
              <a:t> </a:t>
            </a:r>
            <a:r>
              <a:rPr lang="en-US" sz="1200" dirty="0">
                <a:solidFill>
                  <a:srgbClr val="7030A0"/>
                </a:solidFill>
                <a:latin typeface="Consolas" panose="020B0609020204030204" pitchFamily="49" charset="0"/>
                <a:cs typeface="Consolas" panose="020B0609020204030204" pitchFamily="49" charset="0"/>
              </a:rPr>
              <a:t>Count</a:t>
            </a:r>
            <a:r>
              <a:rPr lang="en-US" sz="1200" spc="-70" dirty="0">
                <a:solidFill>
                  <a:srgbClr val="B4A0FF">
                    <a:lumMod val="50000"/>
                  </a:srgbClr>
                </a:solidFill>
                <a:latin typeface="Consolas" panose="020B0609020204030204" pitchFamily="49" charset="0"/>
                <a:cs typeface="Consolas" panose="020B0609020204030204" pitchFamily="49" charset="0"/>
              </a:rPr>
              <a:t>(*) </a:t>
            </a:r>
            <a:r>
              <a:rPr lang="en-US" sz="1200" dirty="0">
                <a:solidFill>
                  <a:srgbClr val="00188F">
                    <a:lumMod val="60000"/>
                    <a:lumOff val="40000"/>
                  </a:srgbClr>
                </a:solidFill>
                <a:latin typeface="Consolas" panose="020B0609020204030204" pitchFamily="49" charset="0"/>
                <a:cs typeface="Consolas" panose="020B0609020204030204" pitchFamily="49" charset="0"/>
              </a:rPr>
              <a:t>AS</a:t>
            </a:r>
            <a:r>
              <a:rPr lang="en-US" sz="1200" spc="-70" dirty="0">
                <a:solidFill>
                  <a:srgbClr val="B4A0FF">
                    <a:lumMod val="50000"/>
                  </a:srgbClr>
                </a:solidFill>
                <a:latin typeface="Consolas" panose="020B0609020204030204" pitchFamily="49" charset="0"/>
                <a:cs typeface="Consolas" panose="020B0609020204030204" pitchFamily="49" charset="0"/>
              </a:rPr>
              <a:t> </a:t>
            </a:r>
            <a:r>
              <a:rPr lang="en-US" sz="1200" dirty="0">
                <a:solidFill>
                  <a:srgbClr val="404040"/>
                </a:solidFill>
                <a:latin typeface="Consolas"/>
              </a:rPr>
              <a:t>Count, Topic </a:t>
            </a:r>
          </a:p>
          <a:p>
            <a:pPr marL="179241">
              <a:lnSpc>
                <a:spcPct val="115000"/>
              </a:lnSpc>
              <a:spcAft>
                <a:spcPts val="400"/>
              </a:spcAft>
            </a:pPr>
            <a:r>
              <a:rPr lang="en-US" sz="1200" dirty="0">
                <a:solidFill>
                  <a:srgbClr val="00188F">
                    <a:lumMod val="60000"/>
                    <a:lumOff val="40000"/>
                  </a:srgbClr>
                </a:solidFill>
                <a:latin typeface="Consolas" panose="020B0609020204030204" pitchFamily="49" charset="0"/>
                <a:cs typeface="Consolas" panose="020B0609020204030204" pitchFamily="49" charset="0"/>
              </a:rPr>
              <a:t>FROM</a:t>
            </a:r>
            <a:r>
              <a:rPr lang="en-US" sz="1200" spc="-70" dirty="0">
                <a:solidFill>
                  <a:srgbClr val="B4A0FF">
                    <a:lumMod val="50000"/>
                  </a:srgbClr>
                </a:solidFill>
                <a:latin typeface="Consolas" panose="020B0609020204030204" pitchFamily="49" charset="0"/>
                <a:cs typeface="Consolas" panose="020B0609020204030204" pitchFamily="49" charset="0"/>
              </a:rPr>
              <a:t> </a:t>
            </a:r>
            <a:r>
              <a:rPr lang="en-US" sz="1200" dirty="0" err="1">
                <a:solidFill>
                  <a:srgbClr val="404040"/>
                </a:solidFill>
                <a:latin typeface="Consolas"/>
              </a:rPr>
              <a:t>TwitterStream</a:t>
            </a:r>
            <a:r>
              <a:rPr lang="en-US" sz="1200" dirty="0">
                <a:solidFill>
                  <a:srgbClr val="404040"/>
                </a:solidFill>
                <a:latin typeface="Consolas"/>
              </a:rPr>
              <a:t> </a:t>
            </a:r>
            <a:r>
              <a:rPr lang="en-US" sz="1200" dirty="0">
                <a:solidFill>
                  <a:srgbClr val="00188F">
                    <a:lumMod val="60000"/>
                    <a:lumOff val="40000"/>
                  </a:srgbClr>
                </a:solidFill>
                <a:latin typeface="Consolas" panose="020B0609020204030204" pitchFamily="49" charset="0"/>
                <a:cs typeface="Consolas" panose="020B0609020204030204" pitchFamily="49" charset="0"/>
              </a:rPr>
              <a:t>PARTITION BY </a:t>
            </a:r>
            <a:r>
              <a:rPr lang="en-US" sz="1200" dirty="0" err="1">
                <a:solidFill>
                  <a:srgbClr val="404040"/>
                </a:solidFill>
                <a:latin typeface="Consolas"/>
              </a:rPr>
              <a:t>PartitionId</a:t>
            </a:r>
            <a:r>
              <a:rPr lang="en-US" sz="1200" dirty="0">
                <a:solidFill>
                  <a:srgbClr val="404040"/>
                </a:solidFill>
                <a:latin typeface="Consolas"/>
              </a:rPr>
              <a:t> </a:t>
            </a:r>
          </a:p>
          <a:p>
            <a:pPr marL="179241">
              <a:lnSpc>
                <a:spcPct val="115000"/>
              </a:lnSpc>
              <a:spcAft>
                <a:spcPts val="400"/>
              </a:spcAft>
            </a:pPr>
            <a:r>
              <a:rPr lang="en-US" sz="1200" dirty="0">
                <a:solidFill>
                  <a:srgbClr val="00188F">
                    <a:lumMod val="60000"/>
                    <a:lumOff val="40000"/>
                  </a:srgbClr>
                </a:solidFill>
                <a:latin typeface="Consolas" panose="020B0609020204030204" pitchFamily="49" charset="0"/>
                <a:cs typeface="Consolas" panose="020B0609020204030204" pitchFamily="49" charset="0"/>
              </a:rPr>
              <a:t>GROUP</a:t>
            </a:r>
            <a:r>
              <a:rPr lang="en-US" sz="1200" spc="-70" dirty="0">
                <a:solidFill>
                  <a:srgbClr val="BAD80A">
                    <a:lumMod val="50000"/>
                  </a:srgbClr>
                </a:solidFill>
                <a:latin typeface="Consolas" panose="020B0609020204030204" pitchFamily="49" charset="0"/>
                <a:cs typeface="Consolas" panose="020B0609020204030204" pitchFamily="49" charset="0"/>
              </a:rPr>
              <a:t> </a:t>
            </a:r>
            <a:r>
              <a:rPr lang="en-US" sz="1200" dirty="0">
                <a:solidFill>
                  <a:srgbClr val="00188F">
                    <a:lumMod val="60000"/>
                    <a:lumOff val="40000"/>
                  </a:srgbClr>
                </a:solidFill>
                <a:latin typeface="Consolas" panose="020B0609020204030204" pitchFamily="49" charset="0"/>
                <a:cs typeface="Consolas" panose="020B0609020204030204" pitchFamily="49" charset="0"/>
              </a:rPr>
              <a:t>BY</a:t>
            </a:r>
            <a:r>
              <a:rPr lang="en-US" sz="1200" spc="-70" dirty="0">
                <a:solidFill>
                  <a:srgbClr val="BAD80A">
                    <a:lumMod val="50000"/>
                  </a:srgbClr>
                </a:solidFill>
                <a:latin typeface="Consolas" panose="020B0609020204030204" pitchFamily="49" charset="0"/>
                <a:cs typeface="Consolas" panose="020B0609020204030204" pitchFamily="49" charset="0"/>
              </a:rPr>
              <a:t> </a:t>
            </a:r>
            <a:r>
              <a:rPr lang="en-US" sz="1200" dirty="0" err="1">
                <a:solidFill>
                  <a:srgbClr val="7030A0"/>
                </a:solidFill>
                <a:latin typeface="Consolas" panose="020B0609020204030204" pitchFamily="49" charset="0"/>
                <a:cs typeface="Consolas" panose="020B0609020204030204" pitchFamily="49" charset="0"/>
              </a:rPr>
              <a:t>TumblingWindow</a:t>
            </a:r>
            <a:r>
              <a:rPr lang="en-US" sz="1200" dirty="0">
                <a:solidFill>
                  <a:srgbClr val="404040"/>
                </a:solidFill>
                <a:latin typeface="Consolas"/>
              </a:rPr>
              <a:t>(minute, 3), Topic, </a:t>
            </a:r>
            <a:r>
              <a:rPr lang="en-US" sz="1200" dirty="0" err="1">
                <a:solidFill>
                  <a:srgbClr val="404040"/>
                </a:solidFill>
                <a:latin typeface="Consolas"/>
              </a:rPr>
              <a:t>PartitionId</a:t>
            </a:r>
            <a:r>
              <a:rPr lang="en-US" sz="1200" dirty="0">
                <a:solidFill>
                  <a:srgbClr val="404040"/>
                </a:solidFill>
                <a:latin typeface="Consolas"/>
              </a:rPr>
              <a:t> </a:t>
            </a:r>
          </a:p>
        </p:txBody>
      </p:sp>
      <p:grpSp>
        <p:nvGrpSpPr>
          <p:cNvPr id="3" name="Group 2"/>
          <p:cNvGrpSpPr/>
          <p:nvPr/>
        </p:nvGrpSpPr>
        <p:grpSpPr>
          <a:xfrm>
            <a:off x="269170" y="1745415"/>
            <a:ext cx="5634089" cy="2009437"/>
            <a:chOff x="269170" y="2888415"/>
            <a:chExt cx="7766929" cy="2770129"/>
          </a:xfrm>
        </p:grpSpPr>
        <p:sp>
          <p:nvSpPr>
            <p:cNvPr id="75" name="Oval 74"/>
            <p:cNvSpPr/>
            <p:nvPr/>
          </p:nvSpPr>
          <p:spPr bwMode="auto">
            <a:xfrm>
              <a:off x="5010197" y="2888415"/>
              <a:ext cx="2839087" cy="2770129"/>
            </a:xfrm>
            <a:prstGeom prst="ellipse">
              <a:avLst/>
            </a:prstGeom>
            <a:solidFill>
              <a:srgbClr val="71B1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4810" rIns="0" bIns="0"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r>
                <a:rPr lang="en-US" sz="1400" b="1" dirty="0">
                  <a:gradFill>
                    <a:gsLst>
                      <a:gs pos="0">
                        <a:srgbClr val="FFFFFF"/>
                      </a:gs>
                      <a:gs pos="100000">
                        <a:srgbClr val="FFFFFF"/>
                      </a:gs>
                    </a:gsLst>
                    <a:lin ang="5400000" scaled="1"/>
                  </a:gradFill>
                  <a:ea typeface="Segoe UI" pitchFamily="34" charset="0"/>
                  <a:cs typeface="Segoe UI" pitchFamily="34" charset="0"/>
                </a:rPr>
                <a:t>Stream Analytics</a:t>
              </a:r>
            </a:p>
          </p:txBody>
        </p:sp>
        <p:pic>
          <p:nvPicPr>
            <p:cNvPr id="76" name="Picture 75"/>
            <p:cNvPicPr/>
            <p:nvPr/>
          </p:nvPicPr>
          <p:blipFill rotWithShape="1">
            <a:blip r:embed="rId3"/>
            <a:srcRect r="74054"/>
            <a:stretch/>
          </p:blipFill>
          <p:spPr>
            <a:xfrm>
              <a:off x="6106625" y="4830163"/>
              <a:ext cx="659869" cy="751966"/>
            </a:xfrm>
            <a:prstGeom prst="rect">
              <a:avLst/>
            </a:prstGeom>
            <a:solidFill>
              <a:srgbClr val="FF0000"/>
            </a:solidFill>
          </p:spPr>
        </p:pic>
        <p:grpSp>
          <p:nvGrpSpPr>
            <p:cNvPr id="81" name="Group 80"/>
            <p:cNvGrpSpPr/>
            <p:nvPr/>
          </p:nvGrpSpPr>
          <p:grpSpPr>
            <a:xfrm>
              <a:off x="5299153" y="3762454"/>
              <a:ext cx="2736946" cy="1028878"/>
              <a:chOff x="4975649" y="4005555"/>
              <a:chExt cx="2792555" cy="1049783"/>
            </a:xfrm>
          </p:grpSpPr>
          <p:sp>
            <p:nvSpPr>
              <p:cNvPr id="94" name="TextBox 93"/>
              <p:cNvSpPr txBox="1"/>
              <p:nvPr/>
            </p:nvSpPr>
            <p:spPr>
              <a:xfrm>
                <a:off x="6162571" y="4015378"/>
                <a:ext cx="516532" cy="172716"/>
              </a:xfrm>
              <a:prstGeom prst="rect">
                <a:avLst/>
              </a:prstGeom>
              <a:solidFill>
                <a:schemeClr val="accent1">
                  <a:lumMod val="75000"/>
                </a:schemeClr>
              </a:solidFill>
            </p:spPr>
            <p:txBody>
              <a:bodyPr wrap="square" lIns="0" tIns="0" rIns="0" bIns="0" rtlCol="0" anchor="ctr">
                <a:spAutoFit/>
              </a:bodyPr>
              <a:lstStyle/>
              <a:p>
                <a:pPr algn="ctr"/>
                <a:r>
                  <a:rPr lang="en-US" sz="1100" spc="-70" dirty="0">
                    <a:solidFill>
                      <a:srgbClr val="FFFFFF">
                        <a:lumMod val="95000"/>
                      </a:srgbClr>
                    </a:solidFill>
                  </a:rPr>
                  <a:t>Query</a:t>
                </a:r>
              </a:p>
            </p:txBody>
          </p:sp>
          <p:cxnSp>
            <p:nvCxnSpPr>
              <p:cNvPr id="95" name="Straight Arrow Connector 94"/>
              <p:cNvCxnSpPr/>
              <p:nvPr/>
            </p:nvCxnSpPr>
            <p:spPr>
              <a:xfrm>
                <a:off x="6704654" y="4101736"/>
                <a:ext cx="312997" cy="0"/>
              </a:xfrm>
              <a:prstGeom prst="straightConnector1">
                <a:avLst/>
              </a:prstGeom>
              <a:ln>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5760146" y="4101736"/>
                <a:ext cx="312997" cy="0"/>
              </a:xfrm>
              <a:prstGeom prst="straightConnector1">
                <a:avLst/>
              </a:prstGeom>
              <a:ln>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7052590" y="4015378"/>
                <a:ext cx="715614" cy="172716"/>
              </a:xfrm>
              <a:prstGeom prst="rect">
                <a:avLst/>
              </a:prstGeom>
              <a:solidFill>
                <a:schemeClr val="accent2"/>
              </a:solidFill>
            </p:spPr>
            <p:txBody>
              <a:bodyPr wrap="square" lIns="0" tIns="0" rIns="0" bIns="0" rtlCol="0" anchor="ctr">
                <a:spAutoFit/>
              </a:bodyPr>
              <a:lstStyle/>
              <a:p>
                <a:pPr algn="ctr"/>
                <a:r>
                  <a:rPr lang="en-US" sz="1100" spc="-70" dirty="0">
                    <a:solidFill>
                      <a:srgbClr val="FFFFFF">
                        <a:lumMod val="95000"/>
                      </a:srgbClr>
                    </a:solidFill>
                  </a:rPr>
                  <a:t>Result 1</a:t>
                </a:r>
              </a:p>
            </p:txBody>
          </p:sp>
          <p:grpSp>
            <p:nvGrpSpPr>
              <p:cNvPr id="102" name="Group 101"/>
              <p:cNvGrpSpPr/>
              <p:nvPr/>
            </p:nvGrpSpPr>
            <p:grpSpPr>
              <a:xfrm>
                <a:off x="4975649" y="4005555"/>
                <a:ext cx="710201" cy="166725"/>
                <a:chOff x="4115140" y="4214378"/>
                <a:chExt cx="710201" cy="166725"/>
              </a:xfrm>
            </p:grpSpPr>
            <p:sp>
              <p:nvSpPr>
                <p:cNvPr id="132" name="Rectangle 131"/>
                <p:cNvSpPr/>
                <p:nvPr/>
              </p:nvSpPr>
              <p:spPr bwMode="auto">
                <a:xfrm>
                  <a:off x="4115140" y="4214378"/>
                  <a:ext cx="166080" cy="166725"/>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endParaRPr lang="en-US" sz="1050" dirty="0">
                    <a:solidFill>
                      <a:srgbClr val="FFFFFF">
                        <a:lumMod val="95000"/>
                      </a:srgbClr>
                    </a:solidFill>
                  </a:endParaRPr>
                </a:p>
              </p:txBody>
            </p:sp>
            <p:sp>
              <p:nvSpPr>
                <p:cNvPr id="136" name="Rectangle 135"/>
                <p:cNvSpPr/>
                <p:nvPr/>
              </p:nvSpPr>
              <p:spPr bwMode="auto">
                <a:xfrm>
                  <a:off x="4296087" y="4214378"/>
                  <a:ext cx="166080" cy="166725"/>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endParaRPr lang="en-US" sz="1050" dirty="0">
                    <a:solidFill>
                      <a:srgbClr val="FFFFFF">
                        <a:lumMod val="95000"/>
                      </a:srgbClr>
                    </a:solidFill>
                  </a:endParaRPr>
                </a:p>
              </p:txBody>
            </p:sp>
            <p:sp>
              <p:nvSpPr>
                <p:cNvPr id="137" name="Rectangle 136"/>
                <p:cNvSpPr/>
                <p:nvPr/>
              </p:nvSpPr>
              <p:spPr bwMode="auto">
                <a:xfrm>
                  <a:off x="4480896" y="4214378"/>
                  <a:ext cx="166080" cy="166725"/>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endParaRPr lang="en-US" sz="1050" dirty="0">
                    <a:solidFill>
                      <a:srgbClr val="FFFFFF">
                        <a:lumMod val="95000"/>
                      </a:srgbClr>
                    </a:solidFill>
                  </a:endParaRPr>
                </a:p>
              </p:txBody>
            </p:sp>
            <p:sp>
              <p:nvSpPr>
                <p:cNvPr id="140" name="Rectangle 139"/>
                <p:cNvSpPr/>
                <p:nvPr/>
              </p:nvSpPr>
              <p:spPr bwMode="auto">
                <a:xfrm>
                  <a:off x="4659261" y="4214378"/>
                  <a:ext cx="166080" cy="166725"/>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endParaRPr lang="en-US" sz="1050" dirty="0">
                    <a:solidFill>
                      <a:srgbClr val="FFFFFF">
                        <a:lumMod val="95000"/>
                      </a:srgbClr>
                    </a:solidFill>
                  </a:endParaRPr>
                </a:p>
              </p:txBody>
            </p:sp>
          </p:grpSp>
          <p:sp>
            <p:nvSpPr>
              <p:cNvPr id="107" name="TextBox 106"/>
              <p:cNvSpPr txBox="1"/>
              <p:nvPr/>
            </p:nvSpPr>
            <p:spPr>
              <a:xfrm>
                <a:off x="6162571" y="4447233"/>
                <a:ext cx="516532" cy="172716"/>
              </a:xfrm>
              <a:prstGeom prst="rect">
                <a:avLst/>
              </a:prstGeom>
              <a:solidFill>
                <a:schemeClr val="accent1">
                  <a:lumMod val="75000"/>
                </a:schemeClr>
              </a:solidFill>
            </p:spPr>
            <p:txBody>
              <a:bodyPr wrap="square" lIns="0" tIns="0" rIns="0" bIns="0" rtlCol="0" anchor="ctr">
                <a:spAutoFit/>
              </a:bodyPr>
              <a:lstStyle/>
              <a:p>
                <a:pPr algn="ctr"/>
                <a:r>
                  <a:rPr lang="en-US" sz="1100" spc="-70" dirty="0">
                    <a:solidFill>
                      <a:srgbClr val="FFFFFF">
                        <a:lumMod val="95000"/>
                      </a:srgbClr>
                    </a:solidFill>
                  </a:rPr>
                  <a:t>Query</a:t>
                </a:r>
              </a:p>
            </p:txBody>
          </p:sp>
          <p:cxnSp>
            <p:nvCxnSpPr>
              <p:cNvPr id="112" name="Straight Arrow Connector 111"/>
              <p:cNvCxnSpPr/>
              <p:nvPr/>
            </p:nvCxnSpPr>
            <p:spPr>
              <a:xfrm>
                <a:off x="6704654" y="4533592"/>
                <a:ext cx="312997" cy="0"/>
              </a:xfrm>
              <a:prstGeom prst="straightConnector1">
                <a:avLst/>
              </a:prstGeom>
              <a:solidFill>
                <a:schemeClr val="bg2">
                  <a:lumMod val="75000"/>
                </a:schemeClr>
              </a:solidFill>
              <a:ln>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a:off x="5762276" y="4533592"/>
                <a:ext cx="312997" cy="0"/>
              </a:xfrm>
              <a:prstGeom prst="straightConnector1">
                <a:avLst/>
              </a:prstGeom>
              <a:solidFill>
                <a:schemeClr val="bg2">
                  <a:lumMod val="75000"/>
                </a:schemeClr>
              </a:solidFill>
              <a:ln>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7052590" y="4447233"/>
                <a:ext cx="715614" cy="172716"/>
              </a:xfrm>
              <a:prstGeom prst="rect">
                <a:avLst/>
              </a:prstGeom>
              <a:solidFill>
                <a:schemeClr val="tx1">
                  <a:lumMod val="75000"/>
                  <a:lumOff val="25000"/>
                </a:schemeClr>
              </a:solidFill>
            </p:spPr>
            <p:txBody>
              <a:bodyPr wrap="square" lIns="0" tIns="0" rIns="0" bIns="0" rtlCol="0" anchor="ctr">
                <a:spAutoFit/>
              </a:bodyPr>
              <a:lstStyle/>
              <a:p>
                <a:pPr algn="ctr"/>
                <a:r>
                  <a:rPr lang="en-US" sz="1100" spc="-70" dirty="0">
                    <a:solidFill>
                      <a:srgbClr val="FFFFFF">
                        <a:lumMod val="95000"/>
                      </a:srgbClr>
                    </a:solidFill>
                  </a:rPr>
                  <a:t>Result 2</a:t>
                </a:r>
              </a:p>
            </p:txBody>
          </p:sp>
          <p:grpSp>
            <p:nvGrpSpPr>
              <p:cNvPr id="115" name="Group 114"/>
              <p:cNvGrpSpPr/>
              <p:nvPr/>
            </p:nvGrpSpPr>
            <p:grpSpPr>
              <a:xfrm>
                <a:off x="4975649" y="4450230"/>
                <a:ext cx="710201" cy="166725"/>
                <a:chOff x="4115140" y="4659053"/>
                <a:chExt cx="710201" cy="166725"/>
              </a:xfrm>
            </p:grpSpPr>
            <p:sp>
              <p:nvSpPr>
                <p:cNvPr id="128" name="Rectangle 127"/>
                <p:cNvSpPr/>
                <p:nvPr/>
              </p:nvSpPr>
              <p:spPr bwMode="auto">
                <a:xfrm>
                  <a:off x="4115140" y="4659053"/>
                  <a:ext cx="166080" cy="166725"/>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endParaRPr lang="en-US" sz="1050" dirty="0">
                    <a:solidFill>
                      <a:srgbClr val="FFFFFF">
                        <a:lumMod val="95000"/>
                      </a:srgbClr>
                    </a:solidFill>
                  </a:endParaRPr>
                </a:p>
              </p:txBody>
            </p:sp>
            <p:sp>
              <p:nvSpPr>
                <p:cNvPr id="129" name="Rectangle 128"/>
                <p:cNvSpPr/>
                <p:nvPr/>
              </p:nvSpPr>
              <p:spPr bwMode="auto">
                <a:xfrm>
                  <a:off x="4296087" y="4659053"/>
                  <a:ext cx="166080" cy="166725"/>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endParaRPr lang="en-US" sz="1050" dirty="0">
                    <a:solidFill>
                      <a:srgbClr val="FFFFFF">
                        <a:lumMod val="95000"/>
                      </a:srgbClr>
                    </a:solidFill>
                  </a:endParaRPr>
                </a:p>
              </p:txBody>
            </p:sp>
            <p:sp>
              <p:nvSpPr>
                <p:cNvPr id="130" name="Rectangle 129"/>
                <p:cNvSpPr/>
                <p:nvPr/>
              </p:nvSpPr>
              <p:spPr bwMode="auto">
                <a:xfrm>
                  <a:off x="4480896" y="4659053"/>
                  <a:ext cx="166080" cy="166725"/>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endParaRPr lang="en-US" sz="1050" dirty="0">
                    <a:solidFill>
                      <a:srgbClr val="FFFFFF">
                        <a:lumMod val="95000"/>
                      </a:srgbClr>
                    </a:solidFill>
                  </a:endParaRPr>
                </a:p>
              </p:txBody>
            </p:sp>
            <p:sp>
              <p:nvSpPr>
                <p:cNvPr id="131" name="Rectangle 130"/>
                <p:cNvSpPr/>
                <p:nvPr/>
              </p:nvSpPr>
              <p:spPr bwMode="auto">
                <a:xfrm>
                  <a:off x="4659261" y="4659053"/>
                  <a:ext cx="166080" cy="166725"/>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endParaRPr lang="en-US" sz="1050" dirty="0">
                    <a:solidFill>
                      <a:srgbClr val="FFFFFF">
                        <a:lumMod val="95000"/>
                      </a:srgbClr>
                    </a:solidFill>
                  </a:endParaRPr>
                </a:p>
              </p:txBody>
            </p:sp>
          </p:grpSp>
          <p:sp>
            <p:nvSpPr>
              <p:cNvPr id="116" name="TextBox 115"/>
              <p:cNvSpPr txBox="1"/>
              <p:nvPr/>
            </p:nvSpPr>
            <p:spPr>
              <a:xfrm>
                <a:off x="6162571" y="4882622"/>
                <a:ext cx="516532" cy="172716"/>
              </a:xfrm>
              <a:prstGeom prst="rect">
                <a:avLst/>
              </a:prstGeom>
              <a:solidFill>
                <a:schemeClr val="accent1">
                  <a:lumMod val="75000"/>
                </a:schemeClr>
              </a:solidFill>
            </p:spPr>
            <p:txBody>
              <a:bodyPr wrap="square" lIns="0" tIns="0" rIns="0" bIns="0" rtlCol="0" anchor="ctr">
                <a:spAutoFit/>
              </a:bodyPr>
              <a:lstStyle/>
              <a:p>
                <a:pPr algn="ctr"/>
                <a:r>
                  <a:rPr lang="en-US" sz="1100" spc="-70" dirty="0">
                    <a:solidFill>
                      <a:srgbClr val="FFFFFF">
                        <a:lumMod val="95000"/>
                      </a:srgbClr>
                    </a:solidFill>
                  </a:rPr>
                  <a:t>Query</a:t>
                </a:r>
              </a:p>
            </p:txBody>
          </p:sp>
          <p:cxnSp>
            <p:nvCxnSpPr>
              <p:cNvPr id="117" name="Straight Arrow Connector 116"/>
              <p:cNvCxnSpPr/>
              <p:nvPr/>
            </p:nvCxnSpPr>
            <p:spPr>
              <a:xfrm>
                <a:off x="5761042" y="4968981"/>
                <a:ext cx="312997" cy="0"/>
              </a:xfrm>
              <a:prstGeom prst="straightConnector1">
                <a:avLst/>
              </a:prstGeom>
              <a:ln>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a:off x="6704654" y="4968981"/>
                <a:ext cx="312997" cy="0"/>
              </a:xfrm>
              <a:prstGeom prst="straightConnector1">
                <a:avLst/>
              </a:prstGeom>
              <a:ln>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7052590" y="4882622"/>
                <a:ext cx="715614" cy="172716"/>
              </a:xfrm>
              <a:prstGeom prst="rect">
                <a:avLst/>
              </a:prstGeom>
              <a:solidFill>
                <a:schemeClr val="accent5">
                  <a:lumMod val="60000"/>
                  <a:lumOff val="40000"/>
                </a:schemeClr>
              </a:solidFill>
            </p:spPr>
            <p:txBody>
              <a:bodyPr wrap="square" lIns="0" tIns="0" rIns="0" bIns="0" rtlCol="0" anchor="ctr">
                <a:spAutoFit/>
              </a:bodyPr>
              <a:lstStyle/>
              <a:p>
                <a:pPr algn="ctr"/>
                <a:r>
                  <a:rPr lang="en-US" sz="1100" spc="-70" dirty="0">
                    <a:solidFill>
                      <a:srgbClr val="FFFFFF">
                        <a:lumMod val="50000"/>
                      </a:srgbClr>
                    </a:solidFill>
                  </a:rPr>
                  <a:t>Result 3</a:t>
                </a:r>
              </a:p>
            </p:txBody>
          </p:sp>
          <p:grpSp>
            <p:nvGrpSpPr>
              <p:cNvPr id="121" name="Group 120"/>
              <p:cNvGrpSpPr/>
              <p:nvPr/>
            </p:nvGrpSpPr>
            <p:grpSpPr>
              <a:xfrm>
                <a:off x="4975649" y="4885619"/>
                <a:ext cx="710201" cy="166725"/>
                <a:chOff x="4115140" y="5094442"/>
                <a:chExt cx="710201" cy="166725"/>
              </a:xfrm>
            </p:grpSpPr>
            <p:sp>
              <p:nvSpPr>
                <p:cNvPr id="122" name="Rectangle 121"/>
                <p:cNvSpPr/>
                <p:nvPr/>
              </p:nvSpPr>
              <p:spPr bwMode="auto">
                <a:xfrm>
                  <a:off x="4115140" y="5094442"/>
                  <a:ext cx="166080" cy="16672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endParaRPr lang="en-US" sz="1050" dirty="0">
                    <a:solidFill>
                      <a:srgbClr val="FFFFFF">
                        <a:lumMod val="95000"/>
                      </a:srgbClr>
                    </a:solidFill>
                  </a:endParaRPr>
                </a:p>
              </p:txBody>
            </p:sp>
            <p:sp>
              <p:nvSpPr>
                <p:cNvPr id="124" name="Rectangle 123"/>
                <p:cNvSpPr/>
                <p:nvPr/>
              </p:nvSpPr>
              <p:spPr bwMode="auto">
                <a:xfrm>
                  <a:off x="4296087" y="5094442"/>
                  <a:ext cx="166080" cy="16672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endParaRPr lang="en-US" sz="1050" dirty="0">
                    <a:solidFill>
                      <a:srgbClr val="FFFFFF">
                        <a:lumMod val="95000"/>
                      </a:srgbClr>
                    </a:solidFill>
                  </a:endParaRPr>
                </a:p>
              </p:txBody>
            </p:sp>
            <p:sp>
              <p:nvSpPr>
                <p:cNvPr id="125" name="Rectangle 124"/>
                <p:cNvSpPr/>
                <p:nvPr/>
              </p:nvSpPr>
              <p:spPr bwMode="auto">
                <a:xfrm>
                  <a:off x="4480896" y="5094442"/>
                  <a:ext cx="166080" cy="16672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endParaRPr lang="en-US" sz="1050" dirty="0">
                    <a:solidFill>
                      <a:srgbClr val="FFFFFF">
                        <a:lumMod val="95000"/>
                      </a:srgbClr>
                    </a:solidFill>
                  </a:endParaRPr>
                </a:p>
              </p:txBody>
            </p:sp>
            <p:sp>
              <p:nvSpPr>
                <p:cNvPr id="127" name="Rectangle 126"/>
                <p:cNvSpPr/>
                <p:nvPr/>
              </p:nvSpPr>
              <p:spPr bwMode="auto">
                <a:xfrm>
                  <a:off x="4659261" y="5094442"/>
                  <a:ext cx="166080" cy="16672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endParaRPr lang="en-US" sz="1050" dirty="0">
                    <a:solidFill>
                      <a:srgbClr val="FFFFFF">
                        <a:lumMod val="95000"/>
                      </a:srgbClr>
                    </a:solidFill>
                  </a:endParaRPr>
                </a:p>
              </p:txBody>
            </p:sp>
          </p:grpSp>
        </p:grpSp>
        <p:cxnSp>
          <p:nvCxnSpPr>
            <p:cNvPr id="141" name="Straight Connector 140"/>
            <p:cNvCxnSpPr/>
            <p:nvPr/>
          </p:nvCxnSpPr>
          <p:spPr>
            <a:xfrm flipH="1">
              <a:off x="3001107" y="4273479"/>
              <a:ext cx="312553"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3313659" y="3858041"/>
              <a:ext cx="0" cy="84991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V="1">
              <a:off x="3313660" y="3856719"/>
              <a:ext cx="1571769" cy="1323"/>
            </a:xfrm>
            <a:prstGeom prst="line">
              <a:avLst/>
            </a:prstGeom>
            <a:ln>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3328267" y="4273320"/>
              <a:ext cx="1534296" cy="160"/>
            </a:xfrm>
            <a:prstGeom prst="line">
              <a:avLst/>
            </a:prstGeom>
            <a:ln>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3317835" y="4701120"/>
              <a:ext cx="1571958" cy="5575"/>
            </a:xfrm>
            <a:prstGeom prst="line">
              <a:avLst/>
            </a:prstGeom>
            <a:ln>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3415715" y="3597327"/>
              <a:ext cx="909608" cy="215444"/>
            </a:xfrm>
            <a:prstGeom prst="rect">
              <a:avLst/>
            </a:prstGeom>
            <a:noFill/>
          </p:spPr>
          <p:txBody>
            <a:bodyPr wrap="none" lIns="0" tIns="0" rIns="0" bIns="0" rtlCol="0">
              <a:spAutoFit/>
            </a:bodyPr>
            <a:lstStyle/>
            <a:p>
              <a:r>
                <a:rPr lang="en-US" sz="1400" spc="-70" dirty="0" err="1">
                  <a:gradFill>
                    <a:gsLst>
                      <a:gs pos="2917">
                        <a:srgbClr val="404040"/>
                      </a:gs>
                      <a:gs pos="30000">
                        <a:srgbClr val="404040"/>
                      </a:gs>
                    </a:gsLst>
                    <a:lin ang="5400000" scaled="0"/>
                  </a:gradFill>
                  <a:latin typeface="Segoe UI Light" panose="020B0502040204020203" pitchFamily="34" charset="0"/>
                </a:rPr>
                <a:t>PartitionId</a:t>
              </a:r>
              <a:r>
                <a:rPr lang="en-US" sz="1400" spc="-70" dirty="0">
                  <a:gradFill>
                    <a:gsLst>
                      <a:gs pos="2917">
                        <a:srgbClr val="404040"/>
                      </a:gs>
                      <a:gs pos="30000">
                        <a:srgbClr val="404040"/>
                      </a:gs>
                    </a:gsLst>
                    <a:lin ang="5400000" scaled="0"/>
                  </a:gradFill>
                  <a:latin typeface="Segoe UI Light" panose="020B0502040204020203" pitchFamily="34" charset="0"/>
                </a:rPr>
                <a:t> = 1</a:t>
              </a:r>
            </a:p>
          </p:txBody>
        </p:sp>
        <p:sp>
          <p:nvSpPr>
            <p:cNvPr id="153" name="TextBox 152"/>
            <p:cNvSpPr txBox="1"/>
            <p:nvPr/>
          </p:nvSpPr>
          <p:spPr>
            <a:xfrm>
              <a:off x="3415715" y="3994651"/>
              <a:ext cx="938462" cy="215444"/>
            </a:xfrm>
            <a:prstGeom prst="rect">
              <a:avLst/>
            </a:prstGeom>
            <a:noFill/>
          </p:spPr>
          <p:txBody>
            <a:bodyPr wrap="none" lIns="0" tIns="0" rIns="0" bIns="0" rtlCol="0">
              <a:spAutoFit/>
            </a:bodyPr>
            <a:lstStyle/>
            <a:p>
              <a:r>
                <a:rPr lang="en-US" sz="1400" spc="-70" dirty="0" err="1">
                  <a:gradFill>
                    <a:gsLst>
                      <a:gs pos="2917">
                        <a:srgbClr val="404040"/>
                      </a:gs>
                      <a:gs pos="30000">
                        <a:srgbClr val="404040"/>
                      </a:gs>
                    </a:gsLst>
                    <a:lin ang="5400000" scaled="0"/>
                  </a:gradFill>
                  <a:latin typeface="Segoe UI Light" panose="020B0502040204020203" pitchFamily="34" charset="0"/>
                </a:rPr>
                <a:t>PartitionId</a:t>
              </a:r>
              <a:r>
                <a:rPr lang="en-US" sz="1400" spc="-70" dirty="0">
                  <a:gradFill>
                    <a:gsLst>
                      <a:gs pos="2917">
                        <a:srgbClr val="404040"/>
                      </a:gs>
                      <a:gs pos="30000">
                        <a:srgbClr val="404040"/>
                      </a:gs>
                    </a:gsLst>
                    <a:lin ang="5400000" scaled="0"/>
                  </a:gradFill>
                  <a:latin typeface="Segoe UI Light" panose="020B0502040204020203" pitchFamily="34" charset="0"/>
                </a:rPr>
                <a:t> = 2</a:t>
              </a:r>
            </a:p>
          </p:txBody>
        </p:sp>
        <p:sp>
          <p:nvSpPr>
            <p:cNvPr id="154" name="TextBox 153"/>
            <p:cNvSpPr txBox="1"/>
            <p:nvPr/>
          </p:nvSpPr>
          <p:spPr>
            <a:xfrm>
              <a:off x="3409271" y="4403890"/>
              <a:ext cx="938462" cy="215444"/>
            </a:xfrm>
            <a:prstGeom prst="rect">
              <a:avLst/>
            </a:prstGeom>
            <a:noFill/>
          </p:spPr>
          <p:txBody>
            <a:bodyPr wrap="none" lIns="0" tIns="0" rIns="0" bIns="0" rtlCol="0">
              <a:spAutoFit/>
            </a:bodyPr>
            <a:lstStyle/>
            <a:p>
              <a:r>
                <a:rPr lang="en-US" sz="1400" spc="-70" dirty="0" err="1">
                  <a:gradFill>
                    <a:gsLst>
                      <a:gs pos="2917">
                        <a:srgbClr val="404040"/>
                      </a:gs>
                      <a:gs pos="30000">
                        <a:srgbClr val="404040"/>
                      </a:gs>
                    </a:gsLst>
                    <a:lin ang="5400000" scaled="0"/>
                  </a:gradFill>
                  <a:latin typeface="Segoe UI Light" panose="020B0502040204020203" pitchFamily="34" charset="0"/>
                </a:rPr>
                <a:t>PartitionId</a:t>
              </a:r>
              <a:r>
                <a:rPr lang="en-US" sz="1400" spc="-70" dirty="0">
                  <a:gradFill>
                    <a:gsLst>
                      <a:gs pos="2917">
                        <a:srgbClr val="404040"/>
                      </a:gs>
                      <a:gs pos="30000">
                        <a:srgbClr val="404040"/>
                      </a:gs>
                    </a:gsLst>
                    <a:lin ang="5400000" scaled="0"/>
                  </a:gradFill>
                  <a:latin typeface="Segoe UI Light" panose="020B0502040204020203" pitchFamily="34" charset="0"/>
                </a:rPr>
                <a:t> = 3</a:t>
              </a:r>
            </a:p>
          </p:txBody>
        </p:sp>
        <p:sp>
          <p:nvSpPr>
            <p:cNvPr id="155" name="Oval 154"/>
            <p:cNvSpPr/>
            <p:nvPr/>
          </p:nvSpPr>
          <p:spPr bwMode="auto">
            <a:xfrm>
              <a:off x="269170" y="2888415"/>
              <a:ext cx="2837685" cy="2770129"/>
            </a:xfrm>
            <a:prstGeom prst="ellipse">
              <a:avLst/>
            </a:prstGeom>
            <a:solidFill>
              <a:srgbClr val="71B1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4810" rIns="0" bIns="0"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1200" dirty="0">
                <a:gradFill>
                  <a:gsLst>
                    <a:gs pos="0">
                      <a:srgbClr val="FFFFFF"/>
                    </a:gs>
                    <a:gs pos="100000">
                      <a:srgbClr val="FFFFFF"/>
                    </a:gs>
                  </a:gsLst>
                  <a:lin ang="5400000" scaled="1"/>
                </a:gradFill>
                <a:ea typeface="Segoe UI" pitchFamily="34" charset="0"/>
                <a:cs typeface="Segoe UI" pitchFamily="34" charset="0"/>
              </a:endParaRPr>
            </a:p>
            <a:p>
              <a:pPr algn="ctr" defTabSz="913916" fontAlgn="base">
                <a:lnSpc>
                  <a:spcPct val="90000"/>
                </a:lnSpc>
                <a:spcBef>
                  <a:spcPct val="0"/>
                </a:spcBef>
                <a:spcAft>
                  <a:spcPct val="0"/>
                </a:spcAft>
              </a:pPr>
              <a:endParaRPr lang="en-US" sz="1200" dirty="0">
                <a:gradFill>
                  <a:gsLst>
                    <a:gs pos="0">
                      <a:srgbClr val="FFFFFF"/>
                    </a:gs>
                    <a:gs pos="100000">
                      <a:srgbClr val="FFFFFF"/>
                    </a:gs>
                  </a:gsLst>
                  <a:lin ang="5400000" scaled="1"/>
                </a:gradFill>
                <a:ea typeface="Segoe UI" pitchFamily="34" charset="0"/>
                <a:cs typeface="Segoe UI" pitchFamily="34" charset="0"/>
              </a:endParaRPr>
            </a:p>
          </p:txBody>
        </p:sp>
        <p:sp>
          <p:nvSpPr>
            <p:cNvPr id="156" name="Freeform 5"/>
            <p:cNvSpPr>
              <a:spLocks noEditPoints="1"/>
            </p:cNvSpPr>
            <p:nvPr/>
          </p:nvSpPr>
          <p:spPr bwMode="auto">
            <a:xfrm>
              <a:off x="1449517" y="4045417"/>
              <a:ext cx="541895" cy="583583"/>
            </a:xfrm>
            <a:custGeom>
              <a:avLst/>
              <a:gdLst>
                <a:gd name="T0" fmla="*/ 694 w 1666"/>
                <a:gd name="T1" fmla="*/ 1171 h 1956"/>
                <a:gd name="T2" fmla="*/ 694 w 1666"/>
                <a:gd name="T3" fmla="*/ 1171 h 1956"/>
                <a:gd name="T4" fmla="*/ 694 w 1666"/>
                <a:gd name="T5" fmla="*/ 1171 h 1956"/>
                <a:gd name="T6" fmla="*/ 694 w 1666"/>
                <a:gd name="T7" fmla="*/ 1586 h 1956"/>
                <a:gd name="T8" fmla="*/ 864 w 1666"/>
                <a:gd name="T9" fmla="*/ 1586 h 1956"/>
                <a:gd name="T10" fmla="*/ 597 w 1666"/>
                <a:gd name="T11" fmla="*/ 1956 h 1956"/>
                <a:gd name="T12" fmla="*/ 324 w 1666"/>
                <a:gd name="T13" fmla="*/ 1586 h 1956"/>
                <a:gd name="T14" fmla="*/ 489 w 1666"/>
                <a:gd name="T15" fmla="*/ 1586 h 1956"/>
                <a:gd name="T16" fmla="*/ 489 w 1666"/>
                <a:gd name="T17" fmla="*/ 1171 h 1956"/>
                <a:gd name="T18" fmla="*/ 694 w 1666"/>
                <a:gd name="T19" fmla="*/ 1171 h 1956"/>
                <a:gd name="T20" fmla="*/ 347 w 1666"/>
                <a:gd name="T21" fmla="*/ 548 h 1956"/>
                <a:gd name="T22" fmla="*/ 347 w 1666"/>
                <a:gd name="T23" fmla="*/ 690 h 1956"/>
                <a:gd name="T24" fmla="*/ 830 w 1666"/>
                <a:gd name="T25" fmla="*/ 690 h 1956"/>
                <a:gd name="T26" fmla="*/ 830 w 1666"/>
                <a:gd name="T27" fmla="*/ 548 h 1956"/>
                <a:gd name="T28" fmla="*/ 347 w 1666"/>
                <a:gd name="T29" fmla="*/ 548 h 1956"/>
                <a:gd name="T30" fmla="*/ 347 w 1666"/>
                <a:gd name="T31" fmla="*/ 754 h 1956"/>
                <a:gd name="T32" fmla="*/ 347 w 1666"/>
                <a:gd name="T33" fmla="*/ 896 h 1956"/>
                <a:gd name="T34" fmla="*/ 830 w 1666"/>
                <a:gd name="T35" fmla="*/ 896 h 1956"/>
                <a:gd name="T36" fmla="*/ 830 w 1666"/>
                <a:gd name="T37" fmla="*/ 754 h 1956"/>
                <a:gd name="T38" fmla="*/ 347 w 1666"/>
                <a:gd name="T39" fmla="*/ 754 h 1956"/>
                <a:gd name="T40" fmla="*/ 347 w 1666"/>
                <a:gd name="T41" fmla="*/ 963 h 1956"/>
                <a:gd name="T42" fmla="*/ 347 w 1666"/>
                <a:gd name="T43" fmla="*/ 1105 h 1956"/>
                <a:gd name="T44" fmla="*/ 830 w 1666"/>
                <a:gd name="T45" fmla="*/ 1105 h 1956"/>
                <a:gd name="T46" fmla="*/ 830 w 1666"/>
                <a:gd name="T47" fmla="*/ 963 h 1956"/>
                <a:gd name="T48" fmla="*/ 347 w 1666"/>
                <a:gd name="T49" fmla="*/ 963 h 1956"/>
                <a:gd name="T50" fmla="*/ 1336 w 1666"/>
                <a:gd name="T51" fmla="*/ 896 h 1956"/>
                <a:gd name="T52" fmla="*/ 1274 w 1666"/>
                <a:gd name="T53" fmla="*/ 896 h 1956"/>
                <a:gd name="T54" fmla="*/ 762 w 1666"/>
                <a:gd name="T55" fmla="*/ 228 h 1956"/>
                <a:gd name="T56" fmla="*/ 762 w 1666"/>
                <a:gd name="T57" fmla="*/ 426 h 1956"/>
                <a:gd name="T58" fmla="*/ 1054 w 1666"/>
                <a:gd name="T59" fmla="*/ 960 h 1956"/>
                <a:gd name="T60" fmla="*/ 1048 w 1666"/>
                <a:gd name="T61" fmla="*/ 1097 h 1956"/>
                <a:gd name="T62" fmla="*/ 1327 w 1666"/>
                <a:gd name="T63" fmla="*/ 1094 h 1956"/>
                <a:gd name="T64" fmla="*/ 1457 w 1666"/>
                <a:gd name="T65" fmla="*/ 1187 h 1956"/>
                <a:gd name="T66" fmla="*/ 1457 w 1666"/>
                <a:gd name="T67" fmla="*/ 1314 h 1956"/>
                <a:gd name="T68" fmla="*/ 762 w 1666"/>
                <a:gd name="T69" fmla="*/ 1314 h 1956"/>
                <a:gd name="T70" fmla="*/ 762 w 1666"/>
                <a:gd name="T71" fmla="*/ 1512 h 1956"/>
                <a:gd name="T72" fmla="*/ 1586 w 1666"/>
                <a:gd name="T73" fmla="*/ 1512 h 1956"/>
                <a:gd name="T74" fmla="*/ 1666 w 1666"/>
                <a:gd name="T75" fmla="*/ 1446 h 1956"/>
                <a:gd name="T76" fmla="*/ 1666 w 1666"/>
                <a:gd name="T77" fmla="*/ 1187 h 1956"/>
                <a:gd name="T78" fmla="*/ 1336 w 1666"/>
                <a:gd name="T79" fmla="*/ 896 h 1956"/>
                <a:gd name="T80" fmla="*/ 641 w 1666"/>
                <a:gd name="T81" fmla="*/ 0 h 1956"/>
                <a:gd name="T82" fmla="*/ 640 w 1666"/>
                <a:gd name="T83" fmla="*/ 0 h 1956"/>
                <a:gd name="T84" fmla="*/ 62 w 1666"/>
                <a:gd name="T85" fmla="*/ 0 h 1956"/>
                <a:gd name="T86" fmla="*/ 0 w 1666"/>
                <a:gd name="T87" fmla="*/ 70 h 1956"/>
                <a:gd name="T88" fmla="*/ 0 w 1666"/>
                <a:gd name="T89" fmla="*/ 1446 h 1956"/>
                <a:gd name="T90" fmla="*/ 80 w 1666"/>
                <a:gd name="T91" fmla="*/ 1512 h 1956"/>
                <a:gd name="T92" fmla="*/ 420 w 1666"/>
                <a:gd name="T93" fmla="*/ 1512 h 1956"/>
                <a:gd name="T94" fmla="*/ 420 w 1666"/>
                <a:gd name="T95" fmla="*/ 1314 h 1956"/>
                <a:gd name="T96" fmla="*/ 204 w 1666"/>
                <a:gd name="T97" fmla="*/ 1314 h 1956"/>
                <a:gd name="T98" fmla="*/ 204 w 1666"/>
                <a:gd name="T99" fmla="*/ 199 h 1956"/>
                <a:gd name="T100" fmla="*/ 489 w 1666"/>
                <a:gd name="T101" fmla="*/ 199 h 1956"/>
                <a:gd name="T102" fmla="*/ 489 w 1666"/>
                <a:gd name="T103" fmla="*/ 484 h 1956"/>
                <a:gd name="T104" fmla="*/ 694 w 1666"/>
                <a:gd name="T105" fmla="*/ 484 h 1956"/>
                <a:gd name="T106" fmla="*/ 694 w 1666"/>
                <a:gd name="T107" fmla="*/ 59 h 1956"/>
                <a:gd name="T108" fmla="*/ 641 w 1666"/>
                <a:gd name="T109" fmla="*/ 0 h 1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66" h="1956">
                  <a:moveTo>
                    <a:pt x="694" y="1171"/>
                  </a:moveTo>
                  <a:cubicBezTo>
                    <a:pt x="694" y="1171"/>
                    <a:pt x="694" y="1171"/>
                    <a:pt x="694" y="1171"/>
                  </a:cubicBezTo>
                  <a:cubicBezTo>
                    <a:pt x="694" y="1171"/>
                    <a:pt x="694" y="1171"/>
                    <a:pt x="694" y="1171"/>
                  </a:cubicBezTo>
                  <a:cubicBezTo>
                    <a:pt x="694" y="1586"/>
                    <a:pt x="694" y="1586"/>
                    <a:pt x="694" y="1586"/>
                  </a:cubicBezTo>
                  <a:cubicBezTo>
                    <a:pt x="864" y="1586"/>
                    <a:pt x="864" y="1586"/>
                    <a:pt x="864" y="1586"/>
                  </a:cubicBezTo>
                  <a:cubicBezTo>
                    <a:pt x="597" y="1956"/>
                    <a:pt x="597" y="1956"/>
                    <a:pt x="597" y="1956"/>
                  </a:cubicBezTo>
                  <a:cubicBezTo>
                    <a:pt x="324" y="1586"/>
                    <a:pt x="324" y="1586"/>
                    <a:pt x="324" y="1586"/>
                  </a:cubicBezTo>
                  <a:cubicBezTo>
                    <a:pt x="489" y="1586"/>
                    <a:pt x="489" y="1586"/>
                    <a:pt x="489" y="1586"/>
                  </a:cubicBezTo>
                  <a:cubicBezTo>
                    <a:pt x="489" y="1171"/>
                    <a:pt x="489" y="1171"/>
                    <a:pt x="489" y="1171"/>
                  </a:cubicBezTo>
                  <a:cubicBezTo>
                    <a:pt x="694" y="1171"/>
                    <a:pt x="694" y="1171"/>
                    <a:pt x="694" y="1171"/>
                  </a:cubicBezTo>
                  <a:close/>
                  <a:moveTo>
                    <a:pt x="347" y="548"/>
                  </a:moveTo>
                  <a:cubicBezTo>
                    <a:pt x="347" y="690"/>
                    <a:pt x="347" y="690"/>
                    <a:pt x="347" y="690"/>
                  </a:cubicBezTo>
                  <a:cubicBezTo>
                    <a:pt x="830" y="690"/>
                    <a:pt x="830" y="690"/>
                    <a:pt x="830" y="690"/>
                  </a:cubicBezTo>
                  <a:cubicBezTo>
                    <a:pt x="830" y="548"/>
                    <a:pt x="830" y="548"/>
                    <a:pt x="830" y="548"/>
                  </a:cubicBezTo>
                  <a:cubicBezTo>
                    <a:pt x="347" y="548"/>
                    <a:pt x="347" y="548"/>
                    <a:pt x="347" y="548"/>
                  </a:cubicBezTo>
                  <a:close/>
                  <a:moveTo>
                    <a:pt x="347" y="754"/>
                  </a:moveTo>
                  <a:cubicBezTo>
                    <a:pt x="347" y="896"/>
                    <a:pt x="347" y="896"/>
                    <a:pt x="347" y="896"/>
                  </a:cubicBezTo>
                  <a:cubicBezTo>
                    <a:pt x="830" y="896"/>
                    <a:pt x="830" y="896"/>
                    <a:pt x="830" y="896"/>
                  </a:cubicBezTo>
                  <a:cubicBezTo>
                    <a:pt x="830" y="754"/>
                    <a:pt x="830" y="754"/>
                    <a:pt x="830" y="754"/>
                  </a:cubicBezTo>
                  <a:cubicBezTo>
                    <a:pt x="347" y="754"/>
                    <a:pt x="347" y="754"/>
                    <a:pt x="347" y="754"/>
                  </a:cubicBezTo>
                  <a:close/>
                  <a:moveTo>
                    <a:pt x="347" y="963"/>
                  </a:moveTo>
                  <a:cubicBezTo>
                    <a:pt x="347" y="1105"/>
                    <a:pt x="347" y="1105"/>
                    <a:pt x="347" y="1105"/>
                  </a:cubicBezTo>
                  <a:cubicBezTo>
                    <a:pt x="830" y="1105"/>
                    <a:pt x="830" y="1105"/>
                    <a:pt x="830" y="1105"/>
                  </a:cubicBezTo>
                  <a:cubicBezTo>
                    <a:pt x="830" y="963"/>
                    <a:pt x="830" y="963"/>
                    <a:pt x="830" y="963"/>
                  </a:cubicBezTo>
                  <a:cubicBezTo>
                    <a:pt x="347" y="963"/>
                    <a:pt x="347" y="963"/>
                    <a:pt x="347" y="963"/>
                  </a:cubicBezTo>
                  <a:close/>
                  <a:moveTo>
                    <a:pt x="1336" y="896"/>
                  </a:moveTo>
                  <a:cubicBezTo>
                    <a:pt x="1274" y="896"/>
                    <a:pt x="1274" y="896"/>
                    <a:pt x="1274" y="896"/>
                  </a:cubicBezTo>
                  <a:cubicBezTo>
                    <a:pt x="1242" y="484"/>
                    <a:pt x="1039" y="280"/>
                    <a:pt x="762" y="228"/>
                  </a:cubicBezTo>
                  <a:cubicBezTo>
                    <a:pt x="762" y="426"/>
                    <a:pt x="762" y="426"/>
                    <a:pt x="762" y="426"/>
                  </a:cubicBezTo>
                  <a:cubicBezTo>
                    <a:pt x="968" y="495"/>
                    <a:pt x="1048" y="696"/>
                    <a:pt x="1054" y="960"/>
                  </a:cubicBezTo>
                  <a:cubicBezTo>
                    <a:pt x="1048" y="1097"/>
                    <a:pt x="1048" y="1097"/>
                    <a:pt x="1048" y="1097"/>
                  </a:cubicBezTo>
                  <a:cubicBezTo>
                    <a:pt x="1327" y="1094"/>
                    <a:pt x="1327" y="1094"/>
                    <a:pt x="1327" y="1094"/>
                  </a:cubicBezTo>
                  <a:cubicBezTo>
                    <a:pt x="1401" y="1094"/>
                    <a:pt x="1457" y="1114"/>
                    <a:pt x="1457" y="1187"/>
                  </a:cubicBezTo>
                  <a:cubicBezTo>
                    <a:pt x="1457" y="1314"/>
                    <a:pt x="1457" y="1314"/>
                    <a:pt x="1457" y="1314"/>
                  </a:cubicBezTo>
                  <a:cubicBezTo>
                    <a:pt x="762" y="1314"/>
                    <a:pt x="762" y="1314"/>
                    <a:pt x="762" y="1314"/>
                  </a:cubicBezTo>
                  <a:cubicBezTo>
                    <a:pt x="762" y="1512"/>
                    <a:pt x="762" y="1512"/>
                    <a:pt x="762" y="1512"/>
                  </a:cubicBezTo>
                  <a:cubicBezTo>
                    <a:pt x="1586" y="1512"/>
                    <a:pt x="1586" y="1512"/>
                    <a:pt x="1586" y="1512"/>
                  </a:cubicBezTo>
                  <a:cubicBezTo>
                    <a:pt x="1632" y="1512"/>
                    <a:pt x="1666" y="1477"/>
                    <a:pt x="1666" y="1446"/>
                  </a:cubicBezTo>
                  <a:cubicBezTo>
                    <a:pt x="1666" y="1414"/>
                    <a:pt x="1666" y="1187"/>
                    <a:pt x="1666" y="1187"/>
                  </a:cubicBezTo>
                  <a:cubicBezTo>
                    <a:pt x="1666" y="1010"/>
                    <a:pt x="1516" y="896"/>
                    <a:pt x="1336" y="896"/>
                  </a:cubicBezTo>
                  <a:close/>
                  <a:moveTo>
                    <a:pt x="641" y="0"/>
                  </a:moveTo>
                  <a:cubicBezTo>
                    <a:pt x="640" y="0"/>
                    <a:pt x="640" y="0"/>
                    <a:pt x="640" y="0"/>
                  </a:cubicBezTo>
                  <a:cubicBezTo>
                    <a:pt x="62" y="0"/>
                    <a:pt x="62" y="0"/>
                    <a:pt x="62" y="0"/>
                  </a:cubicBezTo>
                  <a:cubicBezTo>
                    <a:pt x="48" y="0"/>
                    <a:pt x="0" y="0"/>
                    <a:pt x="0" y="70"/>
                  </a:cubicBezTo>
                  <a:cubicBezTo>
                    <a:pt x="0" y="70"/>
                    <a:pt x="0" y="1425"/>
                    <a:pt x="0" y="1446"/>
                  </a:cubicBezTo>
                  <a:cubicBezTo>
                    <a:pt x="0" y="1477"/>
                    <a:pt x="35" y="1512"/>
                    <a:pt x="80" y="1512"/>
                  </a:cubicBezTo>
                  <a:cubicBezTo>
                    <a:pt x="420" y="1512"/>
                    <a:pt x="420" y="1512"/>
                    <a:pt x="420" y="1512"/>
                  </a:cubicBezTo>
                  <a:cubicBezTo>
                    <a:pt x="420" y="1314"/>
                    <a:pt x="420" y="1314"/>
                    <a:pt x="420" y="1314"/>
                  </a:cubicBezTo>
                  <a:cubicBezTo>
                    <a:pt x="204" y="1314"/>
                    <a:pt x="204" y="1314"/>
                    <a:pt x="204" y="1314"/>
                  </a:cubicBezTo>
                  <a:cubicBezTo>
                    <a:pt x="204" y="199"/>
                    <a:pt x="204" y="199"/>
                    <a:pt x="204" y="199"/>
                  </a:cubicBezTo>
                  <a:cubicBezTo>
                    <a:pt x="489" y="199"/>
                    <a:pt x="489" y="199"/>
                    <a:pt x="489" y="199"/>
                  </a:cubicBezTo>
                  <a:cubicBezTo>
                    <a:pt x="489" y="484"/>
                    <a:pt x="489" y="484"/>
                    <a:pt x="489" y="484"/>
                  </a:cubicBezTo>
                  <a:cubicBezTo>
                    <a:pt x="694" y="484"/>
                    <a:pt x="694" y="484"/>
                    <a:pt x="694" y="484"/>
                  </a:cubicBezTo>
                  <a:cubicBezTo>
                    <a:pt x="694" y="59"/>
                    <a:pt x="694" y="59"/>
                    <a:pt x="694" y="59"/>
                  </a:cubicBezTo>
                  <a:cubicBezTo>
                    <a:pt x="694" y="3"/>
                    <a:pt x="656" y="0"/>
                    <a:pt x="641" y="0"/>
                  </a:cubicBezTo>
                  <a:close/>
                </a:path>
              </a:pathLst>
            </a:custGeom>
            <a:solidFill>
              <a:srgbClr val="FFFFFF"/>
            </a:solidFill>
            <a:ln>
              <a:noFill/>
            </a:ln>
          </p:spPr>
          <p:txBody>
            <a:bodyPr vert="horz" wrap="square" lIns="89619" tIns="44810" rIns="89619" bIns="44810" numCol="1" anchor="t" anchorCtr="0" compatLnSpc="1">
              <a:prstTxWarp prst="textNoShape">
                <a:avLst/>
              </a:prstTxWarp>
            </a:bodyPr>
            <a:lstStyle/>
            <a:p>
              <a:endParaRPr lang="en-US" sz="1400">
                <a:solidFill>
                  <a:srgbClr val="404040"/>
                </a:solidFill>
              </a:endParaRPr>
            </a:p>
          </p:txBody>
        </p:sp>
        <p:grpSp>
          <p:nvGrpSpPr>
            <p:cNvPr id="157" name="Group 156"/>
            <p:cNvGrpSpPr/>
            <p:nvPr/>
          </p:nvGrpSpPr>
          <p:grpSpPr>
            <a:xfrm>
              <a:off x="1075620" y="3507708"/>
              <a:ext cx="1224785" cy="163404"/>
              <a:chOff x="945251" y="4062050"/>
              <a:chExt cx="1249670" cy="166724"/>
            </a:xfrm>
          </p:grpSpPr>
          <p:sp>
            <p:nvSpPr>
              <p:cNvPr id="158" name="Rectangle 157"/>
              <p:cNvSpPr/>
              <p:nvPr/>
            </p:nvSpPr>
            <p:spPr bwMode="auto">
              <a:xfrm>
                <a:off x="945251" y="4062050"/>
                <a:ext cx="166080" cy="166724"/>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endParaRPr lang="en-US" sz="1600" dirty="0">
                  <a:gradFill>
                    <a:gsLst>
                      <a:gs pos="0">
                        <a:srgbClr val="FFFFFF"/>
                      </a:gs>
                      <a:gs pos="100000">
                        <a:srgbClr val="FFFFFF"/>
                      </a:gs>
                    </a:gsLst>
                    <a:lin ang="5400000" scaled="0"/>
                  </a:gradFill>
                </a:endParaRPr>
              </a:p>
            </p:txBody>
          </p:sp>
          <p:sp>
            <p:nvSpPr>
              <p:cNvPr id="159" name="Rectangle 158"/>
              <p:cNvSpPr/>
              <p:nvPr/>
            </p:nvSpPr>
            <p:spPr bwMode="auto">
              <a:xfrm>
                <a:off x="1312554" y="4062050"/>
                <a:ext cx="166080" cy="16672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endParaRPr lang="en-US" sz="1600" dirty="0">
                  <a:gradFill>
                    <a:gsLst>
                      <a:gs pos="0">
                        <a:srgbClr val="FFFFFF"/>
                      </a:gs>
                      <a:gs pos="100000">
                        <a:srgbClr val="FFFFFF"/>
                      </a:gs>
                    </a:gsLst>
                    <a:lin ang="5400000" scaled="0"/>
                  </a:gradFill>
                </a:endParaRPr>
              </a:p>
            </p:txBody>
          </p:sp>
          <p:sp>
            <p:nvSpPr>
              <p:cNvPr id="160" name="Rectangle 159"/>
              <p:cNvSpPr/>
              <p:nvPr/>
            </p:nvSpPr>
            <p:spPr bwMode="auto">
              <a:xfrm>
                <a:off x="2028841" y="4062050"/>
                <a:ext cx="166080" cy="16672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endParaRPr lang="en-US" sz="1600" dirty="0">
                  <a:gradFill>
                    <a:gsLst>
                      <a:gs pos="0">
                        <a:srgbClr val="FFFFFF"/>
                      </a:gs>
                      <a:gs pos="100000">
                        <a:srgbClr val="FFFFFF"/>
                      </a:gs>
                    </a:gsLst>
                    <a:lin ang="5400000" scaled="0"/>
                  </a:gradFill>
                </a:endParaRPr>
              </a:p>
            </p:txBody>
          </p:sp>
          <p:sp>
            <p:nvSpPr>
              <p:cNvPr id="161" name="Rectangle 160"/>
              <p:cNvSpPr/>
              <p:nvPr/>
            </p:nvSpPr>
            <p:spPr bwMode="auto">
              <a:xfrm>
                <a:off x="1700345" y="4062050"/>
                <a:ext cx="166080" cy="166724"/>
              </a:xfrm>
              <a:prstGeom prst="rect">
                <a:avLst/>
              </a:prstGeom>
              <a:solidFill>
                <a:schemeClr val="accent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endParaRPr lang="en-US" sz="1600" dirty="0">
                  <a:gradFill>
                    <a:gsLst>
                      <a:gs pos="0">
                        <a:srgbClr val="FFFFFF"/>
                      </a:gs>
                      <a:gs pos="100000">
                        <a:srgbClr val="FFFFFF"/>
                      </a:gs>
                    </a:gsLst>
                    <a:lin ang="5400000" scaled="0"/>
                  </a:gradFill>
                </a:endParaRPr>
              </a:p>
            </p:txBody>
          </p:sp>
        </p:grpSp>
        <p:grpSp>
          <p:nvGrpSpPr>
            <p:cNvPr id="162" name="Group 161"/>
            <p:cNvGrpSpPr/>
            <p:nvPr/>
          </p:nvGrpSpPr>
          <p:grpSpPr>
            <a:xfrm>
              <a:off x="1091280" y="4957431"/>
              <a:ext cx="1193465" cy="163404"/>
              <a:chOff x="871339" y="5182262"/>
              <a:chExt cx="1217714" cy="166724"/>
            </a:xfrm>
          </p:grpSpPr>
          <p:sp>
            <p:nvSpPr>
              <p:cNvPr id="163" name="Rectangle 162"/>
              <p:cNvSpPr/>
              <p:nvPr/>
            </p:nvSpPr>
            <p:spPr bwMode="auto">
              <a:xfrm>
                <a:off x="1236854" y="5182262"/>
                <a:ext cx="166080" cy="166724"/>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endParaRPr lang="en-US" sz="1600" dirty="0">
                  <a:gradFill>
                    <a:gsLst>
                      <a:gs pos="0">
                        <a:srgbClr val="FFFFFF"/>
                      </a:gs>
                      <a:gs pos="100000">
                        <a:srgbClr val="FFFFFF"/>
                      </a:gs>
                    </a:gsLst>
                    <a:lin ang="5400000" scaled="0"/>
                  </a:gradFill>
                </a:endParaRPr>
              </a:p>
            </p:txBody>
          </p:sp>
          <p:sp>
            <p:nvSpPr>
              <p:cNvPr id="164" name="Rectangle 163"/>
              <p:cNvSpPr/>
              <p:nvPr/>
            </p:nvSpPr>
            <p:spPr bwMode="auto">
              <a:xfrm>
                <a:off x="1922973" y="5182262"/>
                <a:ext cx="166080" cy="166724"/>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endParaRPr lang="en-US" sz="1600" dirty="0">
                  <a:gradFill>
                    <a:gsLst>
                      <a:gs pos="0">
                        <a:srgbClr val="FFFFFF"/>
                      </a:gs>
                      <a:gs pos="100000">
                        <a:srgbClr val="FFFFFF"/>
                      </a:gs>
                    </a:gsLst>
                    <a:lin ang="5400000" scaled="0"/>
                  </a:gradFill>
                </a:endParaRPr>
              </a:p>
            </p:txBody>
          </p:sp>
          <p:sp>
            <p:nvSpPr>
              <p:cNvPr id="165" name="Rectangle 164"/>
              <p:cNvSpPr/>
              <p:nvPr/>
            </p:nvSpPr>
            <p:spPr bwMode="auto">
              <a:xfrm>
                <a:off x="1547788" y="5182262"/>
                <a:ext cx="166080" cy="166724"/>
              </a:xfrm>
              <a:prstGeom prst="rect">
                <a:avLst/>
              </a:prstGeom>
              <a:solidFill>
                <a:schemeClr val="accent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endParaRPr lang="en-US" sz="1600" dirty="0">
                  <a:gradFill>
                    <a:gsLst>
                      <a:gs pos="0">
                        <a:srgbClr val="FFFFFF"/>
                      </a:gs>
                      <a:gs pos="100000">
                        <a:srgbClr val="FFFFFF"/>
                      </a:gs>
                    </a:gsLst>
                    <a:lin ang="5400000" scaled="0"/>
                  </a:gradFill>
                </a:endParaRPr>
              </a:p>
            </p:txBody>
          </p:sp>
          <p:sp>
            <p:nvSpPr>
              <p:cNvPr id="166" name="Rectangle 165"/>
              <p:cNvSpPr/>
              <p:nvPr/>
            </p:nvSpPr>
            <p:spPr bwMode="auto">
              <a:xfrm>
                <a:off x="871339" y="5182262"/>
                <a:ext cx="166080" cy="166724"/>
              </a:xfrm>
              <a:prstGeom prst="rect">
                <a:avLst/>
              </a:prstGeom>
              <a:solidFill>
                <a:schemeClr val="accent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endParaRPr lang="en-US" sz="1600" dirty="0">
                  <a:gradFill>
                    <a:gsLst>
                      <a:gs pos="0">
                        <a:srgbClr val="FFFFFF"/>
                      </a:gs>
                      <a:gs pos="100000">
                        <a:srgbClr val="FFFFFF"/>
                      </a:gs>
                    </a:gsLst>
                    <a:lin ang="5400000" scaled="0"/>
                  </a:gradFill>
                </a:endParaRPr>
              </a:p>
            </p:txBody>
          </p:sp>
        </p:grpSp>
        <p:grpSp>
          <p:nvGrpSpPr>
            <p:cNvPr id="167" name="Group 166"/>
            <p:cNvGrpSpPr/>
            <p:nvPr/>
          </p:nvGrpSpPr>
          <p:grpSpPr>
            <a:xfrm>
              <a:off x="2371735" y="4191777"/>
              <a:ext cx="496362" cy="163404"/>
              <a:chOff x="2072794" y="4398616"/>
              <a:chExt cx="506447" cy="166724"/>
            </a:xfrm>
          </p:grpSpPr>
          <p:sp>
            <p:nvSpPr>
              <p:cNvPr id="168" name="Rectangle 167"/>
              <p:cNvSpPr/>
              <p:nvPr/>
            </p:nvSpPr>
            <p:spPr bwMode="auto">
              <a:xfrm>
                <a:off x="2413161" y="4398616"/>
                <a:ext cx="166080" cy="16672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endParaRPr lang="en-US" sz="1600" dirty="0">
                  <a:gradFill>
                    <a:gsLst>
                      <a:gs pos="0">
                        <a:srgbClr val="FFFFFF"/>
                      </a:gs>
                      <a:gs pos="100000">
                        <a:srgbClr val="FFFFFF"/>
                      </a:gs>
                    </a:gsLst>
                    <a:lin ang="5400000" scaled="0"/>
                  </a:gradFill>
                </a:endParaRPr>
              </a:p>
            </p:txBody>
          </p:sp>
          <p:sp>
            <p:nvSpPr>
              <p:cNvPr id="169" name="Rectangle 168"/>
              <p:cNvSpPr/>
              <p:nvPr/>
            </p:nvSpPr>
            <p:spPr bwMode="auto">
              <a:xfrm>
                <a:off x="2072794" y="4398616"/>
                <a:ext cx="166080" cy="166724"/>
              </a:xfrm>
              <a:prstGeom prst="rect">
                <a:avLst/>
              </a:prstGeom>
              <a:solidFill>
                <a:schemeClr val="accent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endParaRPr lang="en-US" sz="1600" dirty="0">
                  <a:gradFill>
                    <a:gsLst>
                      <a:gs pos="0">
                        <a:srgbClr val="FFFFFF"/>
                      </a:gs>
                      <a:gs pos="100000">
                        <a:srgbClr val="FFFFFF"/>
                      </a:gs>
                    </a:gsLst>
                    <a:lin ang="5400000" scaled="0"/>
                  </a:gradFill>
                </a:endParaRPr>
              </a:p>
            </p:txBody>
          </p:sp>
        </p:grpSp>
        <p:grpSp>
          <p:nvGrpSpPr>
            <p:cNvPr id="170" name="Group 169"/>
            <p:cNvGrpSpPr/>
            <p:nvPr/>
          </p:nvGrpSpPr>
          <p:grpSpPr>
            <a:xfrm>
              <a:off x="448407" y="4191777"/>
              <a:ext cx="540292" cy="163404"/>
              <a:chOff x="527448" y="4398811"/>
              <a:chExt cx="551270" cy="166724"/>
            </a:xfrm>
          </p:grpSpPr>
          <p:sp>
            <p:nvSpPr>
              <p:cNvPr id="171" name="Rectangle 170"/>
              <p:cNvSpPr/>
              <p:nvPr/>
            </p:nvSpPr>
            <p:spPr bwMode="auto">
              <a:xfrm>
                <a:off x="912638" y="4398811"/>
                <a:ext cx="166080" cy="166724"/>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endParaRPr lang="en-US" sz="1600" dirty="0">
                  <a:gradFill>
                    <a:gsLst>
                      <a:gs pos="0">
                        <a:srgbClr val="FFFFFF"/>
                      </a:gs>
                      <a:gs pos="100000">
                        <a:srgbClr val="FFFFFF"/>
                      </a:gs>
                    </a:gsLst>
                    <a:lin ang="5400000" scaled="0"/>
                  </a:gradFill>
                </a:endParaRPr>
              </a:p>
            </p:txBody>
          </p:sp>
          <p:sp>
            <p:nvSpPr>
              <p:cNvPr id="172" name="Rectangle 171"/>
              <p:cNvSpPr/>
              <p:nvPr/>
            </p:nvSpPr>
            <p:spPr bwMode="auto">
              <a:xfrm>
                <a:off x="527448" y="4398811"/>
                <a:ext cx="166080" cy="16672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endParaRPr lang="en-US" sz="1600" dirty="0">
                  <a:gradFill>
                    <a:gsLst>
                      <a:gs pos="0">
                        <a:srgbClr val="FFFFFF"/>
                      </a:gs>
                      <a:gs pos="100000">
                        <a:srgbClr val="FFFFFF"/>
                      </a:gs>
                    </a:gsLst>
                    <a:lin ang="5400000" scaled="0"/>
                  </a:gradFill>
                </a:endParaRPr>
              </a:p>
            </p:txBody>
          </p:sp>
        </p:grpSp>
        <p:sp>
          <p:nvSpPr>
            <p:cNvPr id="173" name="TextBox 172"/>
            <p:cNvSpPr txBox="1"/>
            <p:nvPr/>
          </p:nvSpPr>
          <p:spPr>
            <a:xfrm>
              <a:off x="1015932" y="2995428"/>
              <a:ext cx="1238692" cy="483482"/>
            </a:xfrm>
            <a:prstGeom prst="rect">
              <a:avLst/>
            </a:prstGeom>
            <a:noFill/>
          </p:spPr>
          <p:txBody>
            <a:bodyPr wrap="none" lIns="179238" tIns="143391" rIns="179238" bIns="143391" rtlCol="0">
              <a:spAutoFit/>
            </a:bodyPr>
            <a:lstStyle/>
            <a:p>
              <a:pPr>
                <a:lnSpc>
                  <a:spcPct val="90000"/>
                </a:lnSpc>
                <a:spcAft>
                  <a:spcPts val="588"/>
                </a:spcAft>
              </a:pPr>
              <a:r>
                <a:rPr lang="en-US" sz="1400" b="1" dirty="0">
                  <a:solidFill>
                    <a:srgbClr val="FFFFFF"/>
                  </a:solidFill>
                </a:rPr>
                <a:t>Event Hub</a:t>
              </a:r>
            </a:p>
          </p:txBody>
        </p:sp>
      </p:grpSp>
    </p:spTree>
    <p:extLst>
      <p:ext uri="{BB962C8B-B14F-4D97-AF65-F5344CB8AC3E}">
        <p14:creationId xmlns:p14="http://schemas.microsoft.com/office/powerpoint/2010/main" val="5538559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Out of order inputs</a:t>
            </a:r>
            <a:endParaRPr lang="en-US" dirty="0"/>
          </a:p>
        </p:txBody>
      </p:sp>
      <p:sp>
        <p:nvSpPr>
          <p:cNvPr id="3" name="Content Placeholder 2"/>
          <p:cNvSpPr>
            <a:spLocks noGrp="1"/>
          </p:cNvSpPr>
          <p:nvPr>
            <p:ph sz="quarter" idx="10"/>
          </p:nvPr>
        </p:nvSpPr>
        <p:spPr/>
        <p:txBody>
          <a:bodyPr/>
          <a:lstStyle/>
          <a:p>
            <a:r>
              <a:rPr lang="en-US" sz="2800" dirty="0" smtClean="0"/>
              <a:t>Event Hub </a:t>
            </a:r>
            <a:r>
              <a:rPr lang="en-US" sz="2800" dirty="0" err="1" smtClean="0"/>
              <a:t>garantisce</a:t>
            </a:r>
            <a:r>
              <a:rPr lang="en-US" sz="2800" dirty="0" smtClean="0"/>
              <a:t> la </a:t>
            </a:r>
            <a:r>
              <a:rPr lang="en-US" sz="2800" dirty="0" err="1" smtClean="0"/>
              <a:t>monotonicità</a:t>
            </a:r>
            <a:r>
              <a:rPr lang="en-US" sz="2800" dirty="0" smtClean="0"/>
              <a:t> del timestamp per </a:t>
            </a:r>
            <a:r>
              <a:rPr lang="en-US" sz="2800" dirty="0" err="1" smtClean="0"/>
              <a:t>ogni</a:t>
            </a:r>
            <a:r>
              <a:rPr lang="en-US" sz="2800" dirty="0" smtClean="0"/>
              <a:t> </a:t>
            </a:r>
            <a:r>
              <a:rPr lang="en-US" sz="2800" dirty="0" err="1" smtClean="0"/>
              <a:t>partizione</a:t>
            </a:r>
            <a:r>
              <a:rPr lang="en-US" sz="2800" dirty="0" smtClean="0"/>
              <a:t> </a:t>
            </a:r>
            <a:r>
              <a:rPr lang="en-US" sz="2800" dirty="0" err="1" smtClean="0"/>
              <a:t>dell’EventHub</a:t>
            </a:r>
            <a:endParaRPr lang="en-US" sz="2800" dirty="0" smtClean="0"/>
          </a:p>
          <a:p>
            <a:pPr lvl="1"/>
            <a:r>
              <a:rPr lang="en-US" sz="2400" dirty="0" err="1" smtClean="0"/>
              <a:t>Gli</a:t>
            </a:r>
            <a:r>
              <a:rPr lang="en-US" sz="2400" dirty="0" smtClean="0"/>
              <a:t> </a:t>
            </a:r>
            <a:r>
              <a:rPr lang="en-US" sz="2400" dirty="0" err="1" smtClean="0"/>
              <a:t>eventi</a:t>
            </a:r>
            <a:r>
              <a:rPr lang="en-US" sz="2400" dirty="0" smtClean="0"/>
              <a:t> da </a:t>
            </a:r>
            <a:r>
              <a:rPr lang="en-US" sz="2400" dirty="0" err="1" smtClean="0"/>
              <a:t>tutte</a:t>
            </a:r>
            <a:r>
              <a:rPr lang="en-US" sz="2400" dirty="0" smtClean="0"/>
              <a:t> le </a:t>
            </a:r>
            <a:r>
              <a:rPr lang="en-US" sz="2400" dirty="0" err="1" smtClean="0"/>
              <a:t>partizioni</a:t>
            </a:r>
            <a:r>
              <a:rPr lang="en-US" sz="2400" dirty="0" smtClean="0"/>
              <a:t> </a:t>
            </a:r>
            <a:r>
              <a:rPr lang="en-US" sz="2400" dirty="0" err="1" smtClean="0"/>
              <a:t>sono</a:t>
            </a:r>
            <a:r>
              <a:rPr lang="en-US" sz="2400" dirty="0" smtClean="0"/>
              <a:t> </a:t>
            </a:r>
            <a:r>
              <a:rPr lang="en-US" sz="2400" dirty="0" err="1" smtClean="0"/>
              <a:t>comunque</a:t>
            </a:r>
            <a:r>
              <a:rPr lang="en-US" sz="2400" dirty="0" smtClean="0"/>
              <a:t> </a:t>
            </a:r>
            <a:r>
              <a:rPr lang="en-US" sz="2400" dirty="0" err="1" smtClean="0"/>
              <a:t>ordinati</a:t>
            </a:r>
            <a:r>
              <a:rPr lang="en-US" sz="2400" dirty="0" smtClean="0"/>
              <a:t> in base al timestamp</a:t>
            </a:r>
          </a:p>
          <a:p>
            <a:r>
              <a:rPr lang="en-US" sz="2800" dirty="0" err="1" smtClean="0"/>
              <a:t>Quando</a:t>
            </a:r>
            <a:r>
              <a:rPr lang="en-US" sz="2800" dirty="0" smtClean="0"/>
              <a:t> </a:t>
            </a:r>
            <a:r>
              <a:rPr lang="en-US" sz="2800" dirty="0" err="1" smtClean="0"/>
              <a:t>viene</a:t>
            </a:r>
            <a:r>
              <a:rPr lang="en-US" sz="2800" dirty="0" smtClean="0"/>
              <a:t> </a:t>
            </a:r>
            <a:r>
              <a:rPr lang="en-US" sz="2800" dirty="0" err="1" smtClean="0"/>
              <a:t>specificato</a:t>
            </a:r>
            <a:r>
              <a:rPr lang="en-US" sz="2800" dirty="0" smtClean="0"/>
              <a:t> </a:t>
            </a:r>
            <a:r>
              <a:rPr lang="en-US" sz="2800" dirty="0" err="1" smtClean="0"/>
              <a:t>tramite</a:t>
            </a:r>
            <a:r>
              <a:rPr lang="en-US" sz="2800" dirty="0" smtClean="0"/>
              <a:t> “TIMESTAMP BY” un timestamp </a:t>
            </a:r>
            <a:r>
              <a:rPr lang="en-US" sz="2800" dirty="0" err="1" smtClean="0"/>
              <a:t>diverso</a:t>
            </a:r>
            <a:r>
              <a:rPr lang="en-US" sz="2800" dirty="0" smtClean="0"/>
              <a:t>, </a:t>
            </a:r>
            <a:r>
              <a:rPr lang="en-US" sz="2800" dirty="0" err="1" smtClean="0"/>
              <a:t>si</a:t>
            </a:r>
            <a:r>
              <a:rPr lang="en-US" sz="2800" dirty="0" smtClean="0"/>
              <a:t> </a:t>
            </a:r>
            <a:r>
              <a:rPr lang="en-US" sz="2800" dirty="0" err="1" smtClean="0"/>
              <a:t>possono</a:t>
            </a:r>
            <a:r>
              <a:rPr lang="en-US" sz="2800" dirty="0" smtClean="0"/>
              <a:t> </a:t>
            </a:r>
            <a:r>
              <a:rPr lang="en-US" sz="2800" dirty="0" err="1" smtClean="0"/>
              <a:t>introdurre</a:t>
            </a:r>
            <a:r>
              <a:rPr lang="en-US" sz="2800" dirty="0" smtClean="0"/>
              <a:t> </a:t>
            </a:r>
            <a:r>
              <a:rPr lang="en-US" sz="2800" dirty="0" err="1" smtClean="0"/>
              <a:t>condizioni</a:t>
            </a:r>
            <a:r>
              <a:rPr lang="en-US" sz="2800" dirty="0" smtClean="0"/>
              <a:t> di </a:t>
            </a:r>
            <a:r>
              <a:rPr lang="en-US" sz="2800" dirty="0" err="1" smtClean="0"/>
              <a:t>disordine</a:t>
            </a:r>
            <a:endParaRPr lang="en-US" sz="2800" dirty="0" smtClean="0"/>
          </a:p>
          <a:p>
            <a:pPr lvl="1"/>
            <a:r>
              <a:rPr lang="en-US" sz="2400" dirty="0" smtClean="0"/>
              <a:t>Causa di </a:t>
            </a:r>
            <a:r>
              <a:rPr lang="en-US" sz="2400" dirty="0" err="1" smtClean="0"/>
              <a:t>disallineamenti</a:t>
            </a:r>
            <a:r>
              <a:rPr lang="en-US" sz="2400" dirty="0" smtClean="0"/>
              <a:t> </a:t>
            </a:r>
            <a:r>
              <a:rPr lang="en-US" sz="2400" dirty="0" err="1" smtClean="0"/>
              <a:t>degli</a:t>
            </a:r>
            <a:r>
              <a:rPr lang="en-US" sz="2400" dirty="0" smtClean="0"/>
              <a:t> </a:t>
            </a:r>
            <a:r>
              <a:rPr lang="en-US" sz="2400" dirty="0" err="1" smtClean="0"/>
              <a:t>orologi</a:t>
            </a:r>
            <a:r>
              <a:rPr lang="en-US" sz="2400" dirty="0" smtClean="0"/>
              <a:t> </a:t>
            </a:r>
          </a:p>
          <a:p>
            <a:pPr lvl="1"/>
            <a:r>
              <a:rPr lang="en-US" sz="2400" dirty="0" err="1" smtClean="0"/>
              <a:t>Ritardi</a:t>
            </a:r>
            <a:r>
              <a:rPr lang="en-US" sz="2400" dirty="0" smtClean="0"/>
              <a:t> di rete </a:t>
            </a:r>
            <a:r>
              <a:rPr lang="en-US" sz="2400" dirty="0" err="1" smtClean="0"/>
              <a:t>nell’invio</a:t>
            </a:r>
            <a:r>
              <a:rPr lang="en-US" sz="2400" dirty="0" smtClean="0"/>
              <a:t> </a:t>
            </a:r>
            <a:r>
              <a:rPr lang="en-US" sz="2400" dirty="0" err="1" smtClean="0"/>
              <a:t>degli</a:t>
            </a:r>
            <a:r>
              <a:rPr lang="en-US" sz="2400" dirty="0" smtClean="0"/>
              <a:t> </a:t>
            </a:r>
            <a:r>
              <a:rPr lang="en-US" sz="2400" dirty="0" err="1" smtClean="0"/>
              <a:t>eventi</a:t>
            </a:r>
            <a:r>
              <a:rPr lang="en-US" sz="2400" dirty="0" smtClean="0"/>
              <a:t> </a:t>
            </a:r>
            <a:r>
              <a:rPr lang="en-US" sz="2400" dirty="0" err="1" smtClean="0"/>
              <a:t>all’EventHub</a:t>
            </a:r>
            <a:endParaRPr lang="en-US" sz="2400" dirty="0" smtClean="0"/>
          </a:p>
          <a:p>
            <a:pPr lvl="1"/>
            <a:r>
              <a:rPr lang="en-US" sz="2400" dirty="0" err="1" smtClean="0"/>
              <a:t>Disallineamenti</a:t>
            </a:r>
            <a:r>
              <a:rPr lang="en-US" sz="2400" dirty="0" smtClean="0"/>
              <a:t> di clock </a:t>
            </a:r>
            <a:r>
              <a:rPr lang="en-US" sz="2400" dirty="0" err="1" smtClean="0"/>
              <a:t>tra</a:t>
            </a:r>
            <a:r>
              <a:rPr lang="en-US" sz="2400" dirty="0" smtClean="0"/>
              <a:t> le diverse </a:t>
            </a:r>
            <a:r>
              <a:rPr lang="en-US" sz="2400" dirty="0" err="1" smtClean="0"/>
              <a:t>partizioni</a:t>
            </a:r>
            <a:r>
              <a:rPr lang="en-US" sz="2400" dirty="0" smtClean="0"/>
              <a:t> </a:t>
            </a:r>
          </a:p>
          <a:p>
            <a:r>
              <a:rPr lang="en-US" sz="2800" dirty="0" smtClean="0"/>
              <a:t>È </a:t>
            </a:r>
            <a:r>
              <a:rPr lang="en-US" sz="2800" dirty="0" err="1" smtClean="0"/>
              <a:t>possibile</a:t>
            </a:r>
            <a:r>
              <a:rPr lang="en-US" sz="2800" dirty="0" smtClean="0"/>
              <a:t> </a:t>
            </a:r>
            <a:r>
              <a:rPr lang="en-US" sz="2800" dirty="0" err="1" smtClean="0"/>
              <a:t>scegliere</a:t>
            </a:r>
            <a:r>
              <a:rPr lang="en-US" sz="2800" dirty="0" smtClean="0"/>
              <a:t> se “</a:t>
            </a:r>
            <a:r>
              <a:rPr lang="en-US" sz="2800" dirty="0" err="1" smtClean="0"/>
              <a:t>eliminare</a:t>
            </a:r>
            <a:r>
              <a:rPr lang="en-US" sz="2800" dirty="0" smtClean="0"/>
              <a:t>” </a:t>
            </a:r>
            <a:r>
              <a:rPr lang="en-US" sz="2800" dirty="0" err="1" smtClean="0"/>
              <a:t>gli</a:t>
            </a:r>
            <a:r>
              <a:rPr lang="en-US" sz="2800" dirty="0" smtClean="0"/>
              <a:t> </a:t>
            </a:r>
            <a:r>
              <a:rPr lang="en-US" sz="2800" dirty="0" err="1" smtClean="0"/>
              <a:t>eventi</a:t>
            </a:r>
            <a:r>
              <a:rPr lang="en-US" sz="2800" dirty="0" smtClean="0"/>
              <a:t> </a:t>
            </a:r>
            <a:r>
              <a:rPr lang="en-US" sz="2800" dirty="0" err="1" smtClean="0"/>
              <a:t>che</a:t>
            </a:r>
            <a:r>
              <a:rPr lang="en-US" sz="2800" dirty="0" smtClean="0"/>
              <a:t> non </a:t>
            </a:r>
            <a:r>
              <a:rPr lang="en-US" sz="2800" dirty="0" err="1" smtClean="0"/>
              <a:t>sono</a:t>
            </a:r>
            <a:r>
              <a:rPr lang="en-US" sz="2800" dirty="0" smtClean="0"/>
              <a:t> in </a:t>
            </a:r>
            <a:r>
              <a:rPr lang="en-US" sz="2800" dirty="0" err="1" smtClean="0"/>
              <a:t>ordine</a:t>
            </a:r>
            <a:r>
              <a:rPr lang="en-US" sz="2800" dirty="0" smtClean="0"/>
              <a:t>, </a:t>
            </a:r>
            <a:r>
              <a:rPr lang="en-US" sz="2800" dirty="0" err="1" smtClean="0"/>
              <a:t>oppure</a:t>
            </a:r>
            <a:r>
              <a:rPr lang="en-US" sz="2800" dirty="0" smtClean="0"/>
              <a:t> </a:t>
            </a:r>
            <a:r>
              <a:rPr lang="en-US" sz="2800" dirty="0" err="1" smtClean="0"/>
              <a:t>tentare</a:t>
            </a:r>
            <a:r>
              <a:rPr lang="en-US" sz="2800" dirty="0" smtClean="0"/>
              <a:t> di </a:t>
            </a:r>
            <a:r>
              <a:rPr lang="en-US" sz="2800" dirty="0" err="1" smtClean="0"/>
              <a:t>mettere</a:t>
            </a:r>
            <a:r>
              <a:rPr lang="en-US" sz="2800" dirty="0" smtClean="0"/>
              <a:t> in </a:t>
            </a:r>
            <a:r>
              <a:rPr lang="en-US" sz="2800" dirty="0" err="1" smtClean="0"/>
              <a:t>ordine</a:t>
            </a:r>
            <a:endParaRPr lang="en-US" sz="2800" dirty="0" smtClean="0"/>
          </a:p>
          <a:p>
            <a:endParaRPr lang="en-US" sz="2400" dirty="0" smtClean="0"/>
          </a:p>
          <a:p>
            <a:pPr lvl="1"/>
            <a:endParaRPr lang="en-US" sz="2400" dirty="0" smtClean="0"/>
          </a:p>
        </p:txBody>
      </p:sp>
    </p:spTree>
    <p:extLst>
      <p:ext uri="{BB962C8B-B14F-4D97-AF65-F5344CB8AC3E}">
        <p14:creationId xmlns:p14="http://schemas.microsoft.com/office/powerpoint/2010/main" val="668828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Gestire</a:t>
            </a:r>
            <a:r>
              <a:rPr lang="en-US" dirty="0" smtClean="0"/>
              <a:t> </a:t>
            </a:r>
            <a:r>
              <a:rPr lang="en-US" dirty="0" err="1" smtClean="0"/>
              <a:t>eventi</a:t>
            </a:r>
            <a:r>
              <a:rPr lang="en-US" dirty="0" smtClean="0"/>
              <a:t> non in </a:t>
            </a:r>
            <a:r>
              <a:rPr lang="en-US" dirty="0" err="1" smtClean="0"/>
              <a:t>ordine</a:t>
            </a:r>
            <a:endParaRPr lang="en-US" dirty="0"/>
          </a:p>
        </p:txBody>
      </p:sp>
      <p:sp>
        <p:nvSpPr>
          <p:cNvPr id="3" name="Content Placeholder 2"/>
          <p:cNvSpPr>
            <a:spLocks noGrp="1"/>
          </p:cNvSpPr>
          <p:nvPr>
            <p:ph sz="quarter" idx="10"/>
          </p:nvPr>
        </p:nvSpPr>
        <p:spPr>
          <a:xfrm>
            <a:off x="436564" y="1487488"/>
            <a:ext cx="8058508" cy="5159375"/>
          </a:xfrm>
        </p:spPr>
        <p:txBody>
          <a:bodyPr/>
          <a:lstStyle/>
          <a:p>
            <a:r>
              <a:rPr lang="en-US" sz="2000" dirty="0" err="1" smtClean="0"/>
              <a:t>Nella</a:t>
            </a:r>
            <a:r>
              <a:rPr lang="en-US" sz="2000" dirty="0" smtClean="0"/>
              <a:t> tab di </a:t>
            </a:r>
            <a:r>
              <a:rPr lang="en-US" sz="2000" dirty="0" err="1" smtClean="0"/>
              <a:t>configurazione</a:t>
            </a:r>
            <a:r>
              <a:rPr lang="en-US" sz="2000" dirty="0" smtClean="0"/>
              <a:t> del </a:t>
            </a:r>
            <a:r>
              <a:rPr lang="en-US" sz="2000" dirty="0" err="1" smtClean="0"/>
              <a:t>pannello</a:t>
            </a:r>
            <a:r>
              <a:rPr lang="en-US" sz="2000" dirty="0" smtClean="0"/>
              <a:t> di </a:t>
            </a:r>
            <a:r>
              <a:rPr lang="en-US" sz="2000" dirty="0" err="1" smtClean="0"/>
              <a:t>controllo</a:t>
            </a:r>
            <a:r>
              <a:rPr lang="en-US" sz="2000" dirty="0" smtClean="0"/>
              <a:t>, è </a:t>
            </a:r>
            <a:r>
              <a:rPr lang="en-US" sz="2000" dirty="0" err="1" smtClean="0"/>
              <a:t>possibile</a:t>
            </a:r>
            <a:r>
              <a:rPr lang="en-US" sz="2000" dirty="0" smtClean="0"/>
              <a:t> </a:t>
            </a:r>
            <a:r>
              <a:rPr lang="en-US" sz="2000" dirty="0" err="1" smtClean="0"/>
              <a:t>verificare</a:t>
            </a:r>
            <a:r>
              <a:rPr lang="en-US" sz="2000" dirty="0" smtClean="0"/>
              <a:t> I </a:t>
            </a:r>
            <a:r>
              <a:rPr lang="en-US" sz="2000" dirty="0" err="1" smtClean="0"/>
              <a:t>parametri</a:t>
            </a:r>
            <a:r>
              <a:rPr lang="en-US" sz="2000" dirty="0" smtClean="0"/>
              <a:t> e I </a:t>
            </a:r>
            <a:r>
              <a:rPr lang="en-US" sz="2000" dirty="0" err="1" smtClean="0"/>
              <a:t>valori</a:t>
            </a:r>
            <a:r>
              <a:rPr lang="en-US" sz="2000" dirty="0" smtClean="0"/>
              <a:t> di default</a:t>
            </a:r>
          </a:p>
          <a:p>
            <a:pPr lvl="1"/>
            <a:r>
              <a:rPr lang="en-US" sz="1800" dirty="0" err="1" smtClean="0"/>
              <a:t>Specificare</a:t>
            </a:r>
            <a:r>
              <a:rPr lang="en-US" sz="1800" dirty="0" smtClean="0"/>
              <a:t> 0 </a:t>
            </a:r>
            <a:r>
              <a:rPr lang="en-US" sz="1800" dirty="0" err="1" smtClean="0"/>
              <a:t>significa</a:t>
            </a:r>
            <a:r>
              <a:rPr lang="en-US" sz="1800" dirty="0" smtClean="0"/>
              <a:t> </a:t>
            </a:r>
            <a:r>
              <a:rPr lang="en-US" sz="1800" dirty="0" err="1" smtClean="0"/>
              <a:t>affermare</a:t>
            </a:r>
            <a:r>
              <a:rPr lang="en-US" sz="1800" dirty="0" smtClean="0"/>
              <a:t> </a:t>
            </a:r>
            <a:r>
              <a:rPr lang="en-US" sz="1800" dirty="0" err="1" smtClean="0"/>
              <a:t>che</a:t>
            </a:r>
            <a:r>
              <a:rPr lang="en-US" sz="1800" dirty="0" smtClean="0"/>
              <a:t> </a:t>
            </a:r>
            <a:r>
              <a:rPr lang="en-US" sz="1800" dirty="0" err="1" smtClean="0"/>
              <a:t>gli</a:t>
            </a:r>
            <a:r>
              <a:rPr lang="en-US" sz="1800" dirty="0" smtClean="0"/>
              <a:t> </a:t>
            </a:r>
            <a:r>
              <a:rPr lang="en-US" sz="1800" dirty="0" err="1" smtClean="0"/>
              <a:t>eventi</a:t>
            </a:r>
            <a:r>
              <a:rPr lang="en-US" sz="1800" dirty="0" smtClean="0"/>
              <a:t> </a:t>
            </a:r>
            <a:r>
              <a:rPr lang="en-US" sz="1800" dirty="0" err="1" smtClean="0"/>
              <a:t>sono</a:t>
            </a:r>
            <a:r>
              <a:rPr lang="en-US" sz="1800" dirty="0" smtClean="0"/>
              <a:t> </a:t>
            </a:r>
            <a:r>
              <a:rPr lang="en-US" sz="1800" dirty="0" err="1" smtClean="0"/>
              <a:t>sempre</a:t>
            </a:r>
            <a:r>
              <a:rPr lang="en-US" sz="1800" dirty="0" smtClean="0"/>
              <a:t> in </a:t>
            </a:r>
            <a:r>
              <a:rPr lang="en-US" sz="1800" dirty="0" err="1" smtClean="0"/>
              <a:t>ordine</a:t>
            </a:r>
            <a:endParaRPr lang="en-US" sz="1800" dirty="0" smtClean="0"/>
          </a:p>
          <a:p>
            <a:r>
              <a:rPr lang="en-US" sz="2000" dirty="0" smtClean="0"/>
              <a:t>Per far </a:t>
            </a:r>
            <a:r>
              <a:rPr lang="en-US" sz="2000" dirty="0" err="1" smtClean="0"/>
              <a:t>sì</a:t>
            </a:r>
            <a:r>
              <a:rPr lang="en-US" sz="2000" dirty="0" smtClean="0"/>
              <a:t> </a:t>
            </a:r>
            <a:r>
              <a:rPr lang="en-US" sz="2000" dirty="0" err="1" smtClean="0"/>
              <a:t>che</a:t>
            </a:r>
            <a:r>
              <a:rPr lang="en-US" sz="2000" dirty="0" smtClean="0"/>
              <a:t> ASA </a:t>
            </a:r>
            <a:r>
              <a:rPr lang="en-US" sz="2000" dirty="0" err="1" smtClean="0"/>
              <a:t>corregga</a:t>
            </a:r>
            <a:r>
              <a:rPr lang="en-US" sz="2000" dirty="0" smtClean="0"/>
              <a:t> </a:t>
            </a:r>
            <a:r>
              <a:rPr lang="en-US" sz="2000" dirty="0" err="1" smtClean="0"/>
              <a:t>il</a:t>
            </a:r>
            <a:r>
              <a:rPr lang="en-US" sz="2000" dirty="0" smtClean="0"/>
              <a:t> “</a:t>
            </a:r>
            <a:r>
              <a:rPr lang="en-US" sz="2000" dirty="0" err="1" smtClean="0"/>
              <a:t>disordine</a:t>
            </a:r>
            <a:r>
              <a:rPr lang="en-US" sz="2000" dirty="0" smtClean="0"/>
              <a:t>” </a:t>
            </a:r>
            <a:r>
              <a:rPr lang="en-US" sz="2000" dirty="0" err="1" smtClean="0"/>
              <a:t>bisogna</a:t>
            </a:r>
            <a:r>
              <a:rPr lang="en-US" sz="2000" dirty="0" smtClean="0"/>
              <a:t> </a:t>
            </a:r>
            <a:r>
              <a:rPr lang="en-US" sz="2000" dirty="0" err="1" smtClean="0"/>
              <a:t>specificare</a:t>
            </a:r>
            <a:r>
              <a:rPr lang="en-US" sz="2000" dirty="0" smtClean="0"/>
              <a:t> la </a:t>
            </a:r>
            <a:r>
              <a:rPr lang="en-US" sz="2000" dirty="0" err="1" smtClean="0"/>
              <a:t>dimensione</a:t>
            </a:r>
            <a:r>
              <a:rPr lang="en-US" sz="2000" dirty="0" smtClean="0"/>
              <a:t> </a:t>
            </a:r>
            <a:r>
              <a:rPr lang="en-US" sz="2000" dirty="0" err="1" smtClean="0"/>
              <a:t>della</a:t>
            </a:r>
            <a:r>
              <a:rPr lang="en-US" sz="2000" dirty="0" smtClean="0"/>
              <a:t> </a:t>
            </a:r>
            <a:r>
              <a:rPr lang="en-US" sz="2000" dirty="0" err="1" smtClean="0"/>
              <a:t>finestra</a:t>
            </a:r>
            <a:r>
              <a:rPr lang="en-US" sz="2000" dirty="0" smtClean="0"/>
              <a:t> di </a:t>
            </a:r>
            <a:r>
              <a:rPr lang="en-US" sz="2000" dirty="0" err="1" smtClean="0"/>
              <a:t>tolleranza</a:t>
            </a:r>
            <a:endParaRPr lang="en-US" sz="2000" dirty="0" smtClean="0"/>
          </a:p>
          <a:p>
            <a:pPr lvl="1"/>
            <a:r>
              <a:rPr lang="en-US" sz="1800" dirty="0" smtClean="0"/>
              <a:t>ASA </a:t>
            </a:r>
            <a:r>
              <a:rPr lang="en-US" sz="1800" dirty="0" err="1" smtClean="0"/>
              <a:t>utilizzerà</a:t>
            </a:r>
            <a:r>
              <a:rPr lang="en-US" sz="1800" dirty="0" smtClean="0"/>
              <a:t> un buffer per </a:t>
            </a:r>
            <a:r>
              <a:rPr lang="en-US" sz="1800" dirty="0" err="1" smtClean="0"/>
              <a:t>riordinare</a:t>
            </a:r>
            <a:r>
              <a:rPr lang="en-US" sz="1800" dirty="0" smtClean="0"/>
              <a:t> </a:t>
            </a:r>
            <a:r>
              <a:rPr lang="en-US" sz="1800" dirty="0" err="1" smtClean="0"/>
              <a:t>gli</a:t>
            </a:r>
            <a:r>
              <a:rPr lang="en-US" sz="1800" dirty="0" smtClean="0"/>
              <a:t> </a:t>
            </a:r>
            <a:r>
              <a:rPr lang="en-US" sz="1800" dirty="0" err="1" smtClean="0"/>
              <a:t>eventi</a:t>
            </a:r>
            <a:r>
              <a:rPr lang="en-US" sz="1800" dirty="0" smtClean="0"/>
              <a:t> in base al timestamp </a:t>
            </a:r>
            <a:r>
              <a:rPr lang="en-US" sz="1800" dirty="0" err="1" smtClean="0"/>
              <a:t>specificato</a:t>
            </a:r>
            <a:r>
              <a:rPr lang="en-US" sz="1800" dirty="0" smtClean="0"/>
              <a:t> prima di </a:t>
            </a:r>
            <a:r>
              <a:rPr lang="en-US" sz="1800" dirty="0" err="1" smtClean="0"/>
              <a:t>applicare</a:t>
            </a:r>
            <a:r>
              <a:rPr lang="en-US" sz="1800" dirty="0" smtClean="0"/>
              <a:t> la </a:t>
            </a:r>
            <a:r>
              <a:rPr lang="en-US" sz="1800" dirty="0" err="1" smtClean="0"/>
              <a:t>trasformazione</a:t>
            </a:r>
            <a:r>
              <a:rPr lang="en-US" sz="1800" dirty="0" smtClean="0"/>
              <a:t> </a:t>
            </a:r>
            <a:r>
              <a:rPr lang="en-US" sz="1800" dirty="0" err="1" smtClean="0"/>
              <a:t>temporale</a:t>
            </a:r>
            <a:r>
              <a:rPr lang="en-US" sz="1800" dirty="0" smtClean="0"/>
              <a:t> </a:t>
            </a:r>
            <a:endParaRPr lang="en-US" sz="1800" dirty="0"/>
          </a:p>
          <a:p>
            <a:r>
              <a:rPr lang="en-US" sz="2000" dirty="0" smtClean="0"/>
              <a:t>A causa del </a:t>
            </a:r>
            <a:r>
              <a:rPr lang="en-US" sz="2000" dirty="0" err="1" smtClean="0"/>
              <a:t>fatto</a:t>
            </a:r>
            <a:r>
              <a:rPr lang="en-US" sz="2000" dirty="0" smtClean="0"/>
              <a:t> </a:t>
            </a:r>
            <a:r>
              <a:rPr lang="en-US" sz="2000" dirty="0" err="1" smtClean="0"/>
              <a:t>viene</a:t>
            </a:r>
            <a:r>
              <a:rPr lang="en-US" sz="2000" dirty="0" smtClean="0"/>
              <a:t> </a:t>
            </a:r>
            <a:r>
              <a:rPr lang="en-US" sz="2000" dirty="0" err="1" smtClean="0"/>
              <a:t>fatta</a:t>
            </a:r>
            <a:r>
              <a:rPr lang="en-US" sz="2000" dirty="0" smtClean="0"/>
              <a:t> </a:t>
            </a:r>
            <a:r>
              <a:rPr lang="en-US" sz="2000" dirty="0" err="1" smtClean="0"/>
              <a:t>una</a:t>
            </a:r>
            <a:r>
              <a:rPr lang="en-US" sz="2000" dirty="0" smtClean="0"/>
              <a:t> </a:t>
            </a:r>
            <a:r>
              <a:rPr lang="en-US" sz="2000" dirty="0" err="1" smtClean="0"/>
              <a:t>bufferizzazione</a:t>
            </a:r>
            <a:r>
              <a:rPr lang="en-US" sz="2000" dirty="0" smtClean="0"/>
              <a:t>, </a:t>
            </a:r>
            <a:r>
              <a:rPr lang="en-US" sz="2000" dirty="0" err="1" smtClean="0"/>
              <a:t>viene</a:t>
            </a:r>
            <a:r>
              <a:rPr lang="en-US" sz="2000" dirty="0" smtClean="0"/>
              <a:t> </a:t>
            </a:r>
            <a:r>
              <a:rPr lang="en-US" sz="2000" dirty="0" err="1" smtClean="0"/>
              <a:t>introdotto</a:t>
            </a:r>
            <a:r>
              <a:rPr lang="en-US" sz="2000" dirty="0" smtClean="0"/>
              <a:t> un </a:t>
            </a:r>
            <a:r>
              <a:rPr lang="en-US" sz="2000" dirty="0" err="1" smtClean="0"/>
              <a:t>ritardo</a:t>
            </a:r>
            <a:r>
              <a:rPr lang="en-US" sz="2000" dirty="0" smtClean="0"/>
              <a:t> </a:t>
            </a:r>
            <a:r>
              <a:rPr lang="en-US" sz="2000" dirty="0" err="1" smtClean="0"/>
              <a:t>equivalente</a:t>
            </a:r>
            <a:r>
              <a:rPr lang="en-US" sz="2000" dirty="0" smtClean="0"/>
              <a:t> </a:t>
            </a:r>
            <a:r>
              <a:rPr lang="en-US" sz="2000" dirty="0" err="1" smtClean="0"/>
              <a:t>alla</a:t>
            </a:r>
            <a:r>
              <a:rPr lang="en-US" sz="2000" dirty="0" smtClean="0"/>
              <a:t> </a:t>
            </a:r>
            <a:r>
              <a:rPr lang="en-US" sz="2000" dirty="0" err="1" smtClean="0"/>
              <a:t>dimensione</a:t>
            </a:r>
            <a:r>
              <a:rPr lang="en-US" sz="2000" dirty="0" smtClean="0"/>
              <a:t> </a:t>
            </a:r>
            <a:r>
              <a:rPr lang="en-US" sz="2000" dirty="0" err="1" smtClean="0"/>
              <a:t>della</a:t>
            </a:r>
            <a:r>
              <a:rPr lang="en-US" sz="2000" dirty="0" smtClean="0"/>
              <a:t> </a:t>
            </a:r>
            <a:r>
              <a:rPr lang="en-US" sz="2000" dirty="0" err="1" smtClean="0"/>
              <a:t>finestra</a:t>
            </a:r>
            <a:endParaRPr lang="en-US" sz="2000" dirty="0" smtClean="0"/>
          </a:p>
          <a:p>
            <a:pPr lvl="1"/>
            <a:r>
              <a:rPr lang="en-US" sz="1800" dirty="0" smtClean="0"/>
              <a:t>Come </a:t>
            </a:r>
            <a:r>
              <a:rPr lang="en-US" sz="1800" dirty="0" err="1" smtClean="0"/>
              <a:t>risultato</a:t>
            </a:r>
            <a:r>
              <a:rPr lang="en-US" sz="1800" dirty="0" smtClean="0"/>
              <a:t> </a:t>
            </a:r>
            <a:r>
              <a:rPr lang="en-US" sz="1800" dirty="0" err="1" smtClean="0"/>
              <a:t>bisognerà</a:t>
            </a:r>
            <a:r>
              <a:rPr lang="en-US" sz="1800" dirty="0" smtClean="0"/>
              <a:t> fare del tuning per </a:t>
            </a:r>
            <a:r>
              <a:rPr lang="en-US" sz="1800" dirty="0" err="1" smtClean="0"/>
              <a:t>ridurre</a:t>
            </a:r>
            <a:r>
              <a:rPr lang="en-US" sz="1800" dirty="0" smtClean="0"/>
              <a:t> </a:t>
            </a:r>
            <a:r>
              <a:rPr lang="en-US" sz="1800" dirty="0" err="1" smtClean="0"/>
              <a:t>il</a:t>
            </a:r>
            <a:r>
              <a:rPr lang="en-US" sz="1800" dirty="0" smtClean="0"/>
              <a:t> </a:t>
            </a:r>
            <a:r>
              <a:rPr lang="en-US" sz="1800" dirty="0" err="1" smtClean="0"/>
              <a:t>numero</a:t>
            </a:r>
            <a:r>
              <a:rPr lang="en-US" sz="1800" dirty="0" smtClean="0"/>
              <a:t> di </a:t>
            </a:r>
            <a:r>
              <a:rPr lang="en-US" sz="1800" dirty="0" err="1" smtClean="0"/>
              <a:t>eventi</a:t>
            </a:r>
            <a:r>
              <a:rPr lang="en-US" sz="1800" dirty="0" smtClean="0"/>
              <a:t> “</a:t>
            </a:r>
            <a:r>
              <a:rPr lang="en-US" sz="1800" dirty="0" err="1" smtClean="0"/>
              <a:t>fuori</a:t>
            </a:r>
            <a:r>
              <a:rPr lang="en-US" sz="1800" dirty="0" smtClean="0"/>
              <a:t> </a:t>
            </a:r>
            <a:r>
              <a:rPr lang="en-US" sz="1800" dirty="0" err="1" smtClean="0"/>
              <a:t>ordine</a:t>
            </a:r>
            <a:r>
              <a:rPr lang="en-US" sz="1800" dirty="0" smtClean="0"/>
              <a:t>” e </a:t>
            </a:r>
            <a:r>
              <a:rPr lang="en-US" sz="1800" dirty="0" err="1" smtClean="0"/>
              <a:t>contemporaneamente</a:t>
            </a:r>
            <a:r>
              <a:rPr lang="en-US" sz="1800" dirty="0" smtClean="0"/>
              <a:t> </a:t>
            </a:r>
            <a:r>
              <a:rPr lang="en-US" sz="1800" dirty="0" err="1" smtClean="0"/>
              <a:t>tenere</a:t>
            </a:r>
            <a:r>
              <a:rPr lang="en-US" sz="1800" dirty="0" smtClean="0"/>
              <a:t> </a:t>
            </a:r>
            <a:r>
              <a:rPr lang="en-US" sz="1800" dirty="0" err="1" smtClean="0"/>
              <a:t>bassa</a:t>
            </a:r>
            <a:r>
              <a:rPr lang="en-US" sz="1800" dirty="0" smtClean="0"/>
              <a:t> la </a:t>
            </a:r>
            <a:r>
              <a:rPr lang="en-US" sz="1800" dirty="0" err="1" smtClean="0"/>
              <a:t>latenza</a:t>
            </a:r>
            <a:endParaRPr lang="en-US" sz="2000" dirty="0"/>
          </a:p>
        </p:txBody>
      </p:sp>
      <p:pic>
        <p:nvPicPr>
          <p:cNvPr id="5" name="Picture 4"/>
          <p:cNvPicPr>
            <a:picLocks noChangeAspect="1"/>
          </p:cNvPicPr>
          <p:nvPr/>
        </p:nvPicPr>
        <p:blipFill>
          <a:blip r:embed="rId2"/>
          <a:stretch>
            <a:fillRect/>
          </a:stretch>
        </p:blipFill>
        <p:spPr>
          <a:xfrm>
            <a:off x="8917031" y="3320356"/>
            <a:ext cx="2773898" cy="14936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303987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STRUTTURARE E SCALARE LA QUERY</a:t>
            </a:r>
            <a:endParaRPr lang="en-US" dirty="0"/>
          </a:p>
        </p:txBody>
      </p:sp>
      <p:sp>
        <p:nvSpPr>
          <p:cNvPr id="6" name="Text Placeholder 5"/>
          <p:cNvSpPr>
            <a:spLocks noGrp="1"/>
          </p:cNvSpPr>
          <p:nvPr>
            <p:ph type="body" sz="quarter" idx="10"/>
          </p:nvPr>
        </p:nvSpPr>
        <p:spPr/>
        <p:txBody>
          <a:bodyPr/>
          <a:lstStyle/>
          <a:p>
            <a:r>
              <a:rPr lang="en-US" dirty="0" smtClean="0"/>
              <a:t>demo</a:t>
            </a:r>
            <a:endParaRPr lang="en-US" dirty="0"/>
          </a:p>
        </p:txBody>
      </p:sp>
      <p:sp>
        <p:nvSpPr>
          <p:cNvPr id="3" name="Slide Number Placeholder 2"/>
          <p:cNvSpPr>
            <a:spLocks noGrp="1"/>
          </p:cNvSpPr>
          <p:nvPr>
            <p:ph type="sldNum" sz="quarter" idx="4294967295"/>
          </p:nvPr>
        </p:nvSpPr>
        <p:spPr>
          <a:xfrm>
            <a:off x="11634788" y="6437313"/>
            <a:ext cx="554037" cy="134937"/>
          </a:xfrm>
          <a:prstGeom prst="rect">
            <a:avLst/>
          </a:prstGeom>
        </p:spPr>
        <p:txBody>
          <a:bodyPr/>
          <a:lstStyle/>
          <a:p>
            <a:pPr>
              <a:defRPr/>
            </a:pPr>
            <a:fld id="{75FAD755-3BD0-2447-A9DF-109DAABEFD99}" type="slidenum">
              <a:rPr lang="en-US" smtClean="0"/>
              <a:pPr>
                <a:defRPr/>
              </a:pPr>
              <a:t>53</a:t>
            </a:fld>
            <a:endParaRPr lang="en-US" dirty="0"/>
          </a:p>
        </p:txBody>
      </p:sp>
    </p:spTree>
    <p:extLst>
      <p:ext uri="{BB962C8B-B14F-4D97-AF65-F5344CB8AC3E}">
        <p14:creationId xmlns:p14="http://schemas.microsoft.com/office/powerpoint/2010/main" val="511786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Conclusioni</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672129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Conclusioni</a:t>
            </a:r>
            <a:endParaRPr lang="en-US" dirty="0"/>
          </a:p>
        </p:txBody>
      </p:sp>
      <p:sp>
        <p:nvSpPr>
          <p:cNvPr id="3" name="Content Placeholder 2"/>
          <p:cNvSpPr>
            <a:spLocks noGrp="1"/>
          </p:cNvSpPr>
          <p:nvPr>
            <p:ph sz="quarter" idx="10"/>
          </p:nvPr>
        </p:nvSpPr>
        <p:spPr/>
        <p:txBody>
          <a:bodyPr/>
          <a:lstStyle/>
          <a:p>
            <a:r>
              <a:rPr lang="en-US" sz="2800" dirty="0" smtClean="0"/>
              <a:t>Azure Stream Analytics è la </a:t>
            </a:r>
            <a:r>
              <a:rPr lang="en-US" sz="2800" dirty="0" err="1" smtClean="0"/>
              <a:t>soluzione</a:t>
            </a:r>
            <a:r>
              <a:rPr lang="en-US" sz="2800" dirty="0" smtClean="0"/>
              <a:t> PaaS per </a:t>
            </a:r>
            <a:r>
              <a:rPr lang="en-US" sz="2800" dirty="0" err="1" smtClean="0"/>
              <a:t>l’analytics</a:t>
            </a:r>
            <a:r>
              <a:rPr lang="en-US" sz="2800" dirty="0" smtClean="0"/>
              <a:t> sui </a:t>
            </a:r>
            <a:r>
              <a:rPr lang="en-US" sz="2800" dirty="0" err="1" smtClean="0"/>
              <a:t>dati</a:t>
            </a:r>
            <a:r>
              <a:rPr lang="en-US" sz="2800" dirty="0" smtClean="0"/>
              <a:t> in streaming</a:t>
            </a:r>
          </a:p>
          <a:p>
            <a:pPr lvl="1"/>
            <a:r>
              <a:rPr lang="en-US" sz="2400" dirty="0" smtClean="0"/>
              <a:t>È </a:t>
            </a:r>
            <a:r>
              <a:rPr lang="en-US" sz="2400" dirty="0" err="1" smtClean="0"/>
              <a:t>programmabile</a:t>
            </a:r>
            <a:r>
              <a:rPr lang="en-US" sz="2400" dirty="0" smtClean="0"/>
              <a:t> con un </a:t>
            </a:r>
            <a:r>
              <a:rPr lang="en-US" sz="2400" dirty="0" err="1" smtClean="0"/>
              <a:t>linguaggio</a:t>
            </a:r>
            <a:r>
              <a:rPr lang="en-US" sz="2400" dirty="0" smtClean="0"/>
              <a:t> SQL-Like</a:t>
            </a:r>
          </a:p>
          <a:p>
            <a:pPr lvl="1"/>
            <a:r>
              <a:rPr lang="en-US" sz="2400" dirty="0" smtClean="0"/>
              <a:t>La </a:t>
            </a:r>
            <a:r>
              <a:rPr lang="en-US" sz="2400" dirty="0" err="1" smtClean="0"/>
              <a:t>gestione</a:t>
            </a:r>
            <a:r>
              <a:rPr lang="en-US" sz="2400" dirty="0" smtClean="0"/>
              <a:t> del tempo è la feature </a:t>
            </a:r>
            <a:r>
              <a:rPr lang="en-US" sz="2400" dirty="0" err="1" smtClean="0"/>
              <a:t>centrale</a:t>
            </a:r>
            <a:r>
              <a:rPr lang="en-US" sz="2400" dirty="0" smtClean="0"/>
              <a:t> </a:t>
            </a:r>
            <a:r>
              <a:rPr lang="en-US" sz="2400" dirty="0" err="1" smtClean="0"/>
              <a:t>della</a:t>
            </a:r>
            <a:r>
              <a:rPr lang="en-US" sz="2400" dirty="0" smtClean="0"/>
              <a:t> </a:t>
            </a:r>
            <a:r>
              <a:rPr lang="en-US" sz="2400" dirty="0" err="1" smtClean="0"/>
              <a:t>soluzione</a:t>
            </a:r>
            <a:endParaRPr lang="en-US" sz="2400" dirty="0" smtClean="0"/>
          </a:p>
          <a:p>
            <a:pPr lvl="1"/>
            <a:r>
              <a:rPr lang="en-US" sz="2400" dirty="0" smtClean="0"/>
              <a:t>Scala secondo </a:t>
            </a:r>
            <a:r>
              <a:rPr lang="en-US" sz="2400" dirty="0" err="1" smtClean="0"/>
              <a:t>i</a:t>
            </a:r>
            <a:r>
              <a:rPr lang="en-US" sz="2400" dirty="0" smtClean="0"/>
              <a:t> </a:t>
            </a:r>
            <a:r>
              <a:rPr lang="en-US" sz="2400" dirty="0" err="1" smtClean="0"/>
              <a:t>principi</a:t>
            </a:r>
            <a:r>
              <a:rPr lang="en-US" sz="2400" dirty="0" smtClean="0"/>
              <a:t> cloud: elastic, self service, multi-tenant, </a:t>
            </a:r>
            <a:r>
              <a:rPr lang="en-US" sz="2400" dirty="0" err="1" smtClean="0"/>
              <a:t>paga</a:t>
            </a:r>
            <a:r>
              <a:rPr lang="en-US" sz="2400" dirty="0" smtClean="0"/>
              <a:t> </a:t>
            </a:r>
            <a:r>
              <a:rPr lang="en-US" sz="2400" dirty="0" err="1" smtClean="0"/>
              <a:t>quanto</a:t>
            </a:r>
            <a:r>
              <a:rPr lang="en-US" sz="2400" dirty="0" smtClean="0"/>
              <a:t> </a:t>
            </a:r>
            <a:r>
              <a:rPr lang="en-US" sz="2400" dirty="0" err="1" smtClean="0"/>
              <a:t>usi</a:t>
            </a:r>
            <a:endParaRPr lang="en-US" sz="2400" dirty="0" smtClean="0"/>
          </a:p>
          <a:p>
            <a:r>
              <a:rPr lang="en-US" sz="2800" dirty="0" err="1" smtClean="0"/>
              <a:t>Alcune</a:t>
            </a:r>
            <a:r>
              <a:rPr lang="en-US" sz="2800" dirty="0" smtClean="0"/>
              <a:t> </a:t>
            </a:r>
            <a:r>
              <a:rPr lang="en-US" sz="2800" dirty="0" err="1" smtClean="0"/>
              <a:t>domande</a:t>
            </a:r>
            <a:r>
              <a:rPr lang="en-US" sz="2800" dirty="0" smtClean="0"/>
              <a:t> a cui dare </a:t>
            </a:r>
            <a:r>
              <a:rPr lang="en-US" sz="2800" dirty="0" err="1" smtClean="0"/>
              <a:t>risposta</a:t>
            </a:r>
            <a:r>
              <a:rPr lang="en-US" sz="2800" dirty="0" smtClean="0"/>
              <a:t>:</a:t>
            </a:r>
          </a:p>
          <a:p>
            <a:pPr lvl="1"/>
            <a:r>
              <a:rPr lang="en-US" sz="2400" dirty="0" err="1" smtClean="0"/>
              <a:t>Altre</a:t>
            </a:r>
            <a:r>
              <a:rPr lang="en-US" sz="2400" dirty="0" smtClean="0"/>
              <a:t> </a:t>
            </a:r>
            <a:r>
              <a:rPr lang="en-US" sz="2400" dirty="0" err="1" smtClean="0"/>
              <a:t>soluzioni</a:t>
            </a:r>
            <a:r>
              <a:rPr lang="en-US" sz="2400" dirty="0" smtClean="0"/>
              <a:t> di Analytics</a:t>
            </a:r>
          </a:p>
          <a:p>
            <a:pPr lvl="1"/>
            <a:r>
              <a:rPr lang="en-US" sz="2400" dirty="0" err="1" smtClean="0"/>
              <a:t>Prezzo</a:t>
            </a:r>
            <a:endParaRPr lang="en-US" sz="2400" dirty="0" smtClean="0"/>
          </a:p>
          <a:p>
            <a:pPr lvl="1"/>
            <a:r>
              <a:rPr lang="en-US" sz="2400" dirty="0" smtClean="0"/>
              <a:t>Cosa fare con </a:t>
            </a:r>
            <a:r>
              <a:rPr lang="en-US" sz="2400" dirty="0" err="1" smtClean="0"/>
              <a:t>i</a:t>
            </a:r>
            <a:r>
              <a:rPr lang="en-US" sz="2400" dirty="0" smtClean="0"/>
              <a:t> </a:t>
            </a:r>
            <a:r>
              <a:rPr lang="en-US" sz="2400" dirty="0" err="1" smtClean="0"/>
              <a:t>dati</a:t>
            </a:r>
            <a:r>
              <a:rPr lang="en-US" sz="2400" dirty="0" smtClean="0"/>
              <a:t> in </a:t>
            </a:r>
            <a:r>
              <a:rPr lang="en-US" sz="2400" dirty="0" err="1" smtClean="0"/>
              <a:t>uscita</a:t>
            </a:r>
            <a:r>
              <a:rPr lang="en-US" sz="2400" dirty="0" smtClean="0"/>
              <a:t> da Analytics</a:t>
            </a:r>
          </a:p>
          <a:p>
            <a:pPr lvl="1"/>
            <a:r>
              <a:rPr lang="en-US" sz="2400" dirty="0" err="1" smtClean="0"/>
              <a:t>Evoluzione</a:t>
            </a:r>
            <a:r>
              <a:rPr lang="en-US" sz="2400" dirty="0" smtClean="0"/>
              <a:t> del </a:t>
            </a:r>
            <a:r>
              <a:rPr lang="en-US" sz="2400" dirty="0" err="1" smtClean="0"/>
              <a:t>servizio</a:t>
            </a:r>
            <a:endParaRPr lang="en-US" sz="2400" dirty="0"/>
          </a:p>
        </p:txBody>
      </p:sp>
    </p:spTree>
    <p:extLst>
      <p:ext uri="{BB962C8B-B14F-4D97-AF65-F5344CB8AC3E}">
        <p14:creationId xmlns:p14="http://schemas.microsoft.com/office/powerpoint/2010/main" val="2316463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Stream processing in </a:t>
            </a:r>
            <a:r>
              <a:rPr lang="en-US" dirty="0" err="1" smtClean="0"/>
              <a:t>piattaforma</a:t>
            </a:r>
            <a:r>
              <a:rPr lang="en-US" dirty="0" smtClean="0"/>
              <a:t> Microsoft</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544347056"/>
              </p:ext>
            </p:extLst>
          </p:nvPr>
        </p:nvGraphicFramePr>
        <p:xfrm>
          <a:off x="517696" y="2811496"/>
          <a:ext cx="11034903" cy="2133721"/>
        </p:xfrm>
        <a:graphic>
          <a:graphicData uri="http://schemas.openxmlformats.org/drawingml/2006/table">
            <a:tbl>
              <a:tblPr firstRow="1" bandRow="1">
                <a:tableStyleId>{2D5ABB26-0587-4C30-8999-92F81FD0307C}</a:tableStyleId>
              </a:tblPr>
              <a:tblGrid>
                <a:gridCol w="2266333"/>
                <a:gridCol w="2567920"/>
                <a:gridCol w="3386051"/>
                <a:gridCol w="2814599"/>
              </a:tblGrid>
              <a:tr h="448068">
                <a:tc>
                  <a:txBody>
                    <a:bodyPr/>
                    <a:lstStyle/>
                    <a:p>
                      <a:pPr marL="0" marR="0" lvl="0" indent="0" algn="l" defTabSz="1624367" rtl="0" eaLnBrk="1" fontAlgn="base" latinLnBrk="0" hangingPunct="1">
                        <a:lnSpc>
                          <a:spcPct val="100000"/>
                        </a:lnSpc>
                        <a:spcBef>
                          <a:spcPts val="0"/>
                        </a:spcBef>
                        <a:spcAft>
                          <a:spcPts val="0"/>
                        </a:spcAft>
                        <a:buClrTx/>
                        <a:buSzTx/>
                        <a:buFontTx/>
                        <a:buNone/>
                        <a:tabLst/>
                        <a:defRPr/>
                      </a:pPr>
                      <a:r>
                        <a:rPr lang="en-IN" sz="1500" kern="0" noProof="0" dirty="0" err="1" smtClean="0">
                          <a:ln>
                            <a:solidFill>
                              <a:schemeClr val="bg1">
                                <a:alpha val="0"/>
                              </a:schemeClr>
                            </a:solidFill>
                          </a:ln>
                          <a:solidFill>
                            <a:schemeClr val="bg1"/>
                          </a:solidFill>
                          <a:latin typeface="+mj-lt"/>
                          <a:ea typeface="+mn-ea"/>
                          <a:cs typeface="+mn-cs"/>
                        </a:rPr>
                        <a:t>Costruito</a:t>
                      </a:r>
                      <a:r>
                        <a:rPr lang="en-IN" sz="1500" kern="0" noProof="0" dirty="0" smtClean="0">
                          <a:ln>
                            <a:solidFill>
                              <a:schemeClr val="bg1">
                                <a:alpha val="0"/>
                              </a:schemeClr>
                            </a:solidFill>
                          </a:ln>
                          <a:solidFill>
                            <a:schemeClr val="bg1"/>
                          </a:solidFill>
                          <a:latin typeface="+mj-lt"/>
                          <a:ea typeface="+mn-ea"/>
                          <a:cs typeface="+mn-cs"/>
                        </a:rPr>
                        <a:t> per</a:t>
                      </a:r>
                    </a:p>
                  </a:txBody>
                  <a:tcPr marL="62716" marR="62716" marT="44796" marB="44796">
                    <a:lnL w="9525" cap="flat" cmpd="sng" algn="ctr">
                      <a:noFill/>
                      <a:prstDash val="sysDot"/>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32742" rtl="0" eaLnBrk="1" fontAlgn="t" latinLnBrk="0" hangingPunct="1">
                        <a:lnSpc>
                          <a:spcPct val="100000"/>
                        </a:lnSpc>
                        <a:spcBef>
                          <a:spcPts val="0"/>
                        </a:spcBef>
                        <a:spcAft>
                          <a:spcPts val="0"/>
                        </a:spcAft>
                        <a:buClrTx/>
                        <a:buSzTx/>
                        <a:buFontTx/>
                        <a:buNone/>
                        <a:tabLst/>
                        <a:defRPr/>
                      </a:pPr>
                      <a:r>
                        <a:rPr lang="en-IN" sz="1200" kern="1200" dirty="0" err="1" smtClean="0">
                          <a:ln>
                            <a:solidFill>
                              <a:schemeClr val="bg1">
                                <a:alpha val="0"/>
                              </a:schemeClr>
                            </a:solidFill>
                          </a:ln>
                          <a:solidFill>
                            <a:schemeClr val="tx1"/>
                          </a:solidFill>
                          <a:latin typeface="+mj-lt"/>
                          <a:ea typeface="+mn-ea"/>
                          <a:cs typeface="+mn-cs"/>
                        </a:rPr>
                        <a:t>Gestione</a:t>
                      </a:r>
                      <a:r>
                        <a:rPr lang="en-IN" sz="1200" kern="1200" baseline="0" dirty="0" smtClean="0">
                          <a:ln>
                            <a:solidFill>
                              <a:schemeClr val="bg1">
                                <a:alpha val="0"/>
                              </a:schemeClr>
                            </a:solidFill>
                          </a:ln>
                          <a:solidFill>
                            <a:schemeClr val="tx1"/>
                          </a:solidFill>
                          <a:latin typeface="+mj-lt"/>
                          <a:ea typeface="+mn-ea"/>
                          <a:cs typeface="+mn-cs"/>
                        </a:rPr>
                        <a:t> </a:t>
                      </a:r>
                      <a:r>
                        <a:rPr lang="en-IN" sz="1200" kern="1200" baseline="0" dirty="0" err="1" smtClean="0">
                          <a:ln>
                            <a:solidFill>
                              <a:schemeClr val="bg1">
                                <a:alpha val="0"/>
                              </a:schemeClr>
                            </a:solidFill>
                          </a:ln>
                          <a:solidFill>
                            <a:schemeClr val="tx1"/>
                          </a:solidFill>
                          <a:latin typeface="+mj-lt"/>
                          <a:ea typeface="+mn-ea"/>
                          <a:cs typeface="+mn-cs"/>
                        </a:rPr>
                        <a:t>eventi</a:t>
                      </a:r>
                      <a:r>
                        <a:rPr lang="en-IN" sz="1200" kern="1200" baseline="0" dirty="0" smtClean="0">
                          <a:ln>
                            <a:solidFill>
                              <a:schemeClr val="bg1">
                                <a:alpha val="0"/>
                              </a:schemeClr>
                            </a:solidFill>
                          </a:ln>
                          <a:solidFill>
                            <a:schemeClr val="tx1"/>
                          </a:solidFill>
                          <a:latin typeface="+mj-lt"/>
                          <a:ea typeface="+mn-ea"/>
                          <a:cs typeface="+mn-cs"/>
                        </a:rPr>
                        <a:t> on premise</a:t>
                      </a:r>
                      <a:endParaRPr lang="en-IN" sz="1200" b="0" kern="1200" noProof="0" dirty="0" smtClean="0">
                        <a:ln>
                          <a:solidFill>
                            <a:schemeClr val="bg1">
                              <a:alpha val="0"/>
                            </a:schemeClr>
                          </a:solidFill>
                        </a:ln>
                        <a:solidFill>
                          <a:schemeClr val="tx1"/>
                        </a:solidFill>
                        <a:latin typeface="+mj-lt"/>
                        <a:ea typeface="Segoe UI" pitchFamily="34" charset="0"/>
                        <a:cs typeface="Segoe UI" pitchFamily="34" charset="0"/>
                      </a:endParaRPr>
                    </a:p>
                  </a:txBody>
                  <a:tcPr marL="62716" marR="62716" marT="44796" marB="44796">
                    <a:lnL w="12700" cap="flat" cmpd="sng" algn="ctr">
                      <a:noFill/>
                      <a:prstDash val="solid"/>
                      <a:round/>
                      <a:headEnd type="none" w="med" len="med"/>
                      <a:tailEnd type="none" w="med" len="med"/>
                    </a:lnL>
                    <a:lnR w="9525" cap="flat" cmpd="sng" algn="ctr">
                      <a:solidFill>
                        <a:schemeClr val="bg1">
                          <a:lumMod val="75000"/>
                        </a:schemeClr>
                      </a:solidFill>
                      <a:prstDash val="sysDot"/>
                      <a:round/>
                      <a:headEnd type="none" w="med" len="med"/>
                      <a:tailEnd type="none" w="med" len="med"/>
                    </a:lnR>
                    <a:lnT w="9525" cap="flat" cmpd="sng" algn="ctr">
                      <a:no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200"/>
                        </a:spcBef>
                        <a:spcAft>
                          <a:spcPts val="0"/>
                        </a:spcAft>
                      </a:pPr>
                      <a:r>
                        <a:rPr lang="en-US" sz="1200" b="0" kern="1200" dirty="0" err="1" smtClean="0">
                          <a:ln>
                            <a:solidFill>
                              <a:schemeClr val="bg1">
                                <a:alpha val="0"/>
                              </a:schemeClr>
                            </a:solidFill>
                          </a:ln>
                          <a:solidFill>
                            <a:schemeClr val="tx1"/>
                          </a:solidFill>
                          <a:latin typeface="+mj-lt"/>
                          <a:ea typeface="Segoe UI" pitchFamily="34" charset="0"/>
                          <a:cs typeface="Segoe UI" pitchFamily="34" charset="0"/>
                        </a:rPr>
                        <a:t>Facilità</a:t>
                      </a:r>
                      <a:r>
                        <a:rPr lang="en-US" sz="1200" b="0" kern="1200" dirty="0" smtClean="0">
                          <a:ln>
                            <a:solidFill>
                              <a:schemeClr val="bg1">
                                <a:alpha val="0"/>
                              </a:schemeClr>
                            </a:solidFill>
                          </a:ln>
                          <a:solidFill>
                            <a:schemeClr val="tx1"/>
                          </a:solidFill>
                          <a:latin typeface="+mj-lt"/>
                          <a:ea typeface="Segoe UI" pitchFamily="34" charset="0"/>
                          <a:cs typeface="Segoe UI" pitchFamily="34" charset="0"/>
                        </a:rPr>
                        <a:t> di </a:t>
                      </a:r>
                      <a:r>
                        <a:rPr lang="en-US" sz="1200" b="0" kern="1200" dirty="0" err="1" smtClean="0">
                          <a:ln>
                            <a:solidFill>
                              <a:schemeClr val="bg1">
                                <a:alpha val="0"/>
                              </a:schemeClr>
                            </a:solidFill>
                          </a:ln>
                          <a:solidFill>
                            <a:schemeClr val="tx1"/>
                          </a:solidFill>
                          <a:latin typeface="+mj-lt"/>
                          <a:ea typeface="Segoe UI" pitchFamily="34" charset="0"/>
                          <a:cs typeface="Segoe UI" pitchFamily="34" charset="0"/>
                        </a:rPr>
                        <a:t>sviluppo</a:t>
                      </a:r>
                      <a:r>
                        <a:rPr lang="en-US" sz="1200" b="0" kern="1200" dirty="0" smtClean="0">
                          <a:ln>
                            <a:solidFill>
                              <a:schemeClr val="bg1">
                                <a:alpha val="0"/>
                              </a:schemeClr>
                            </a:solidFill>
                          </a:ln>
                          <a:solidFill>
                            <a:schemeClr val="tx1"/>
                          </a:solidFill>
                          <a:latin typeface="+mj-lt"/>
                          <a:ea typeface="Segoe UI" pitchFamily="34" charset="0"/>
                          <a:cs typeface="Segoe UI" pitchFamily="34" charset="0"/>
                        </a:rPr>
                        <a:t> e</a:t>
                      </a:r>
                      <a:r>
                        <a:rPr lang="en-US" sz="1200" b="0" kern="1200" baseline="0" dirty="0" smtClean="0">
                          <a:ln>
                            <a:solidFill>
                              <a:schemeClr val="bg1">
                                <a:alpha val="0"/>
                              </a:schemeClr>
                            </a:solidFill>
                          </a:ln>
                          <a:solidFill>
                            <a:schemeClr val="tx1"/>
                          </a:solidFill>
                          <a:latin typeface="+mj-lt"/>
                          <a:ea typeface="Segoe UI" pitchFamily="34" charset="0"/>
                          <a:cs typeface="Segoe UI" pitchFamily="34" charset="0"/>
                        </a:rPr>
                        <a:t> di deployment</a:t>
                      </a:r>
                      <a:endParaRPr lang="en-US" sz="1200" b="0" kern="1200" dirty="0">
                        <a:ln>
                          <a:solidFill>
                            <a:schemeClr val="bg1">
                              <a:alpha val="0"/>
                            </a:schemeClr>
                          </a:solidFill>
                        </a:ln>
                        <a:solidFill>
                          <a:schemeClr val="tx1"/>
                        </a:solidFill>
                        <a:latin typeface="+mj-lt"/>
                        <a:ea typeface="Segoe UI" pitchFamily="34" charset="0"/>
                        <a:cs typeface="Segoe UI" pitchFamily="34" charset="0"/>
                      </a:endParaRPr>
                    </a:p>
                  </a:txBody>
                  <a:tcPr marL="62716" marR="62716" marT="44796" marB="44796">
                    <a:lnL w="9525" cap="flat" cmpd="sng" algn="ctr">
                      <a:solidFill>
                        <a:schemeClr val="bg1">
                          <a:lumMod val="75000"/>
                        </a:schemeClr>
                      </a:solidFill>
                      <a:prstDash val="sysDot"/>
                      <a:round/>
                      <a:headEnd type="none" w="med" len="med"/>
                      <a:tailEnd type="none" w="med" len="med"/>
                    </a:lnL>
                    <a:lnR w="9525" cap="flat" cmpd="sng" algn="ctr">
                      <a:solidFill>
                        <a:schemeClr val="bg1">
                          <a:lumMod val="75000"/>
                        </a:schemeClr>
                      </a:solidFill>
                      <a:prstDash val="sysDot"/>
                      <a:round/>
                      <a:headEnd type="none" w="med" len="med"/>
                      <a:tailEnd type="none" w="med" len="med"/>
                    </a:lnR>
                    <a:lnT w="9525" cap="flat" cmpd="sng" algn="ctr">
                      <a:no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200"/>
                        </a:spcBef>
                        <a:spcAft>
                          <a:spcPts val="0"/>
                        </a:spcAft>
                      </a:pPr>
                      <a:r>
                        <a:rPr lang="en-US" sz="1200" b="0" kern="1200" baseline="0" dirty="0" err="1" smtClean="0">
                          <a:ln>
                            <a:solidFill>
                              <a:schemeClr val="bg1">
                                <a:alpha val="0"/>
                              </a:schemeClr>
                            </a:solidFill>
                          </a:ln>
                          <a:solidFill>
                            <a:schemeClr val="tx1"/>
                          </a:solidFill>
                          <a:latin typeface="+mj-lt"/>
                          <a:ea typeface="Segoe UI" pitchFamily="34" charset="0"/>
                          <a:cs typeface="Segoe UI" pitchFamily="34" charset="0"/>
                        </a:rPr>
                        <a:t>Flessibilità</a:t>
                      </a:r>
                      <a:r>
                        <a:rPr lang="en-US" sz="1200" b="0" kern="1200" baseline="0" dirty="0" smtClean="0">
                          <a:ln>
                            <a:solidFill>
                              <a:schemeClr val="bg1">
                                <a:alpha val="0"/>
                              </a:schemeClr>
                            </a:solidFill>
                          </a:ln>
                          <a:solidFill>
                            <a:schemeClr val="tx1"/>
                          </a:solidFill>
                          <a:latin typeface="+mj-lt"/>
                          <a:ea typeface="Segoe UI" pitchFamily="34" charset="0"/>
                          <a:cs typeface="Segoe UI" pitchFamily="34" charset="0"/>
                        </a:rPr>
                        <a:t> e </a:t>
                      </a:r>
                      <a:r>
                        <a:rPr lang="en-US" sz="1200" b="0" kern="1200" baseline="0" dirty="0" err="1" smtClean="0">
                          <a:ln>
                            <a:solidFill>
                              <a:schemeClr val="bg1">
                                <a:alpha val="0"/>
                              </a:schemeClr>
                            </a:solidFill>
                          </a:ln>
                          <a:solidFill>
                            <a:schemeClr val="tx1"/>
                          </a:solidFill>
                          <a:latin typeface="+mj-lt"/>
                          <a:ea typeface="Segoe UI" pitchFamily="34" charset="0"/>
                          <a:cs typeface="Segoe UI" pitchFamily="34" charset="0"/>
                        </a:rPr>
                        <a:t>customizzazione</a:t>
                      </a:r>
                      <a:endParaRPr lang="en-US" sz="1200" b="0" kern="1200" baseline="0" dirty="0">
                        <a:ln>
                          <a:solidFill>
                            <a:schemeClr val="bg1">
                              <a:alpha val="0"/>
                            </a:schemeClr>
                          </a:solidFill>
                        </a:ln>
                        <a:solidFill>
                          <a:schemeClr val="tx1"/>
                        </a:solidFill>
                        <a:latin typeface="+mj-lt"/>
                        <a:ea typeface="Segoe UI" pitchFamily="34" charset="0"/>
                        <a:cs typeface="Segoe UI" pitchFamily="34" charset="0"/>
                      </a:endParaRPr>
                    </a:p>
                  </a:txBody>
                  <a:tcPr marL="62716" marR="62716" marT="44796" marB="44796">
                    <a:lnL w="9525" cap="flat" cmpd="sng" algn="ctr">
                      <a:solidFill>
                        <a:schemeClr val="bg1">
                          <a:lumMod val="75000"/>
                        </a:schemeClr>
                      </a:solidFill>
                      <a:prstDash val="sysDot"/>
                      <a:round/>
                      <a:headEnd type="none" w="med" len="med"/>
                      <a:tailEnd type="none" w="med" len="med"/>
                    </a:lnL>
                    <a:lnR w="9525" cap="flat" cmpd="sng" algn="ctr">
                      <a:solidFill>
                        <a:schemeClr val="bg1">
                          <a:lumMod val="75000"/>
                        </a:schemeClr>
                      </a:solidFill>
                      <a:prstDash val="sysDot"/>
                      <a:round/>
                      <a:headEnd type="none" w="med" len="med"/>
                      <a:tailEnd type="none" w="med" len="med"/>
                    </a:lnR>
                    <a:lnT w="9525" cap="flat" cmpd="sng" algn="ctr">
                      <a:no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r>
              <a:tr h="344102">
                <a:tc>
                  <a:txBody>
                    <a:bodyPr/>
                    <a:lstStyle/>
                    <a:p>
                      <a:pPr marL="0" marR="0" lvl="0" indent="0" algn="l" defTabSz="1624367" rtl="0" eaLnBrk="1" fontAlgn="base" latinLnBrk="0" hangingPunct="1">
                        <a:lnSpc>
                          <a:spcPct val="100000"/>
                        </a:lnSpc>
                        <a:spcBef>
                          <a:spcPts val="0"/>
                        </a:spcBef>
                        <a:spcAft>
                          <a:spcPts val="0"/>
                        </a:spcAft>
                        <a:buClrTx/>
                        <a:buSzTx/>
                        <a:buFontTx/>
                        <a:buNone/>
                        <a:tabLst/>
                        <a:defRPr/>
                      </a:pPr>
                      <a:r>
                        <a:rPr lang="en-IN" sz="1500" kern="0" dirty="0" err="1" smtClean="0">
                          <a:ln>
                            <a:solidFill>
                              <a:schemeClr val="bg1">
                                <a:alpha val="0"/>
                              </a:schemeClr>
                            </a:solidFill>
                          </a:ln>
                          <a:solidFill>
                            <a:schemeClr val="bg1"/>
                          </a:solidFill>
                          <a:latin typeface="+mj-lt"/>
                          <a:ea typeface="+mn-ea"/>
                          <a:cs typeface="+mn-cs"/>
                        </a:rPr>
                        <a:t>Modello</a:t>
                      </a:r>
                      <a:r>
                        <a:rPr lang="en-IN" sz="1500" kern="0" dirty="0" smtClean="0">
                          <a:ln>
                            <a:solidFill>
                              <a:schemeClr val="bg1">
                                <a:alpha val="0"/>
                              </a:schemeClr>
                            </a:solidFill>
                          </a:ln>
                          <a:solidFill>
                            <a:schemeClr val="bg1"/>
                          </a:solidFill>
                          <a:latin typeface="+mj-lt"/>
                          <a:ea typeface="+mn-ea"/>
                          <a:cs typeface="+mn-cs"/>
                        </a:rPr>
                        <a:t> di </a:t>
                      </a:r>
                      <a:r>
                        <a:rPr lang="en-IN" sz="1500" kern="0" dirty="0" err="1" smtClean="0">
                          <a:ln>
                            <a:solidFill>
                              <a:schemeClr val="bg1">
                                <a:alpha val="0"/>
                              </a:schemeClr>
                            </a:solidFill>
                          </a:ln>
                          <a:solidFill>
                            <a:schemeClr val="bg1"/>
                          </a:solidFill>
                          <a:latin typeface="+mj-lt"/>
                          <a:ea typeface="+mn-ea"/>
                          <a:cs typeface="+mn-cs"/>
                        </a:rPr>
                        <a:t>Distribuzione</a:t>
                      </a:r>
                      <a:endParaRPr lang="en-IN" sz="1500" kern="0" dirty="0" smtClean="0">
                        <a:ln>
                          <a:solidFill>
                            <a:schemeClr val="bg1">
                              <a:alpha val="0"/>
                            </a:schemeClr>
                          </a:solidFill>
                        </a:ln>
                        <a:solidFill>
                          <a:schemeClr val="bg1"/>
                        </a:solidFill>
                        <a:latin typeface="+mj-lt"/>
                        <a:ea typeface="+mn-ea"/>
                        <a:cs typeface="+mn-cs"/>
                      </a:endParaRPr>
                    </a:p>
                  </a:txBody>
                  <a:tcPr marL="62716" marR="62716" marT="44796" marB="44796">
                    <a:lnL w="9525" cap="flat" cmpd="sng" algn="ctr">
                      <a:noFill/>
                      <a:prstDash val="sysDot"/>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1243437" rtl="0" eaLnBrk="1" fontAlgn="t" latinLnBrk="0" hangingPunct="1">
                        <a:lnSpc>
                          <a:spcPct val="100000"/>
                        </a:lnSpc>
                        <a:spcBef>
                          <a:spcPts val="0"/>
                        </a:spcBef>
                        <a:spcAft>
                          <a:spcPts val="600"/>
                        </a:spcAft>
                        <a:buClrTx/>
                        <a:buSzTx/>
                        <a:buFontTx/>
                        <a:buNone/>
                        <a:tabLst/>
                        <a:defRPr/>
                      </a:pPr>
                      <a:r>
                        <a:rPr lang="en-IN" sz="1200" kern="1200" dirty="0" smtClean="0">
                          <a:ln>
                            <a:solidFill>
                              <a:schemeClr val="bg1">
                                <a:alpha val="0"/>
                              </a:schemeClr>
                            </a:solidFill>
                          </a:ln>
                          <a:solidFill>
                            <a:schemeClr val="tx1"/>
                          </a:solidFill>
                          <a:latin typeface="+mj-lt"/>
                          <a:ea typeface="+mn-ea"/>
                          <a:cs typeface="+mn-cs"/>
                        </a:rPr>
                        <a:t>On-premises or Azure </a:t>
                      </a:r>
                      <a:r>
                        <a:rPr lang="en-IN" sz="1200" kern="1200" dirty="0" err="1" smtClean="0">
                          <a:ln>
                            <a:solidFill>
                              <a:schemeClr val="bg1">
                                <a:alpha val="0"/>
                              </a:schemeClr>
                            </a:solidFill>
                          </a:ln>
                          <a:solidFill>
                            <a:schemeClr val="tx1"/>
                          </a:solidFill>
                          <a:latin typeface="+mj-lt"/>
                          <a:ea typeface="+mn-ea"/>
                          <a:cs typeface="+mn-cs"/>
                        </a:rPr>
                        <a:t>IaaS</a:t>
                      </a:r>
                      <a:endParaRPr lang="en-IN" sz="1200" kern="1200" dirty="0">
                        <a:ln>
                          <a:solidFill>
                            <a:schemeClr val="bg1">
                              <a:alpha val="0"/>
                            </a:schemeClr>
                          </a:solidFill>
                        </a:ln>
                        <a:solidFill>
                          <a:schemeClr val="tx1"/>
                        </a:solidFill>
                        <a:latin typeface="+mj-lt"/>
                        <a:ea typeface="+mn-ea"/>
                        <a:cs typeface="+mn-cs"/>
                      </a:endParaRPr>
                    </a:p>
                  </a:txBody>
                  <a:tcPr marL="62716" marR="62716" marT="44796" marB="44796">
                    <a:lnL w="12700" cap="flat" cmpd="sng" algn="ctr">
                      <a:noFill/>
                      <a:prstDash val="solid"/>
                      <a:round/>
                      <a:headEnd type="none" w="med" len="med"/>
                      <a:tailEnd type="none" w="med" len="med"/>
                    </a:lnL>
                    <a:lnR w="9525" cap="flat" cmpd="sng" algn="ctr">
                      <a:solidFill>
                        <a:schemeClr val="bg1">
                          <a:lumMod val="75000"/>
                        </a:schemeClr>
                      </a:solidFill>
                      <a:prstDash val="sysDot"/>
                      <a:round/>
                      <a:headEnd type="none" w="med" len="med"/>
                      <a:tailEnd type="none" w="med" len="med"/>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243437" rtl="0" eaLnBrk="1" fontAlgn="t" latinLnBrk="0" hangingPunct="1">
                        <a:lnSpc>
                          <a:spcPct val="100000"/>
                        </a:lnSpc>
                        <a:spcBef>
                          <a:spcPts val="0"/>
                        </a:spcBef>
                        <a:spcAft>
                          <a:spcPts val="600"/>
                        </a:spcAft>
                        <a:buClrTx/>
                        <a:buSzTx/>
                        <a:buFontTx/>
                        <a:buNone/>
                        <a:tabLst/>
                        <a:defRPr/>
                      </a:pPr>
                      <a:r>
                        <a:rPr lang="en-US" sz="1200" b="0" kern="1200" baseline="0" dirty="0" smtClean="0">
                          <a:ln>
                            <a:solidFill>
                              <a:schemeClr val="bg1">
                                <a:alpha val="0"/>
                              </a:schemeClr>
                            </a:solidFill>
                          </a:ln>
                          <a:solidFill>
                            <a:schemeClr val="tx1"/>
                          </a:solidFill>
                          <a:latin typeface="+mj-lt"/>
                          <a:ea typeface="+mn-ea"/>
                          <a:cs typeface="+mn-cs"/>
                        </a:rPr>
                        <a:t>Azure </a:t>
                      </a:r>
                      <a:r>
                        <a:rPr lang="en-US" sz="1200" b="0" kern="1200" baseline="0" dirty="0" err="1" smtClean="0">
                          <a:ln>
                            <a:solidFill>
                              <a:schemeClr val="bg1">
                                <a:alpha val="0"/>
                              </a:schemeClr>
                            </a:solidFill>
                          </a:ln>
                          <a:solidFill>
                            <a:schemeClr val="tx1"/>
                          </a:solidFill>
                          <a:latin typeface="+mj-lt"/>
                          <a:ea typeface="+mn-ea"/>
                          <a:cs typeface="+mn-cs"/>
                        </a:rPr>
                        <a:t>PaaS</a:t>
                      </a:r>
                      <a:endParaRPr lang="en-US" sz="1200" b="0" kern="1200" baseline="0" dirty="0" smtClean="0">
                        <a:ln>
                          <a:solidFill>
                            <a:schemeClr val="bg1">
                              <a:alpha val="0"/>
                            </a:schemeClr>
                          </a:solidFill>
                        </a:ln>
                        <a:solidFill>
                          <a:schemeClr val="tx1"/>
                        </a:solidFill>
                        <a:latin typeface="+mj-lt"/>
                        <a:ea typeface="+mn-ea"/>
                        <a:cs typeface="+mn-cs"/>
                      </a:endParaRPr>
                    </a:p>
                  </a:txBody>
                  <a:tcPr marL="62716" marR="62716" marT="44796" marB="44796">
                    <a:lnL w="9525" cap="flat" cmpd="sng" algn="ctr">
                      <a:solidFill>
                        <a:schemeClr val="bg1">
                          <a:lumMod val="75000"/>
                        </a:schemeClr>
                      </a:solidFill>
                      <a:prstDash val="sysDot"/>
                      <a:round/>
                      <a:headEnd type="none" w="med" len="med"/>
                      <a:tailEnd type="none" w="med" len="med"/>
                    </a:lnL>
                    <a:lnR w="9525" cap="flat" cmpd="sng" algn="ctr">
                      <a:solidFill>
                        <a:schemeClr val="bg1">
                          <a:lumMod val="75000"/>
                        </a:schemeClr>
                      </a:solidFill>
                      <a:prstDash val="sysDot"/>
                      <a:round/>
                      <a:headEnd type="none" w="med" len="med"/>
                      <a:tailEnd type="none" w="med" len="med"/>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243437" rtl="0" eaLnBrk="1" fontAlgn="t" latinLnBrk="0" hangingPunct="1">
                        <a:lnSpc>
                          <a:spcPct val="100000"/>
                        </a:lnSpc>
                        <a:spcBef>
                          <a:spcPts val="0"/>
                        </a:spcBef>
                        <a:spcAft>
                          <a:spcPts val="600"/>
                        </a:spcAft>
                        <a:buClrTx/>
                        <a:buSzTx/>
                        <a:buFontTx/>
                        <a:buNone/>
                        <a:tabLst/>
                        <a:defRPr/>
                      </a:pPr>
                      <a:r>
                        <a:rPr lang="en-US" sz="1200" b="0" kern="1200" baseline="0" dirty="0" smtClean="0">
                          <a:ln>
                            <a:solidFill>
                              <a:schemeClr val="bg1">
                                <a:alpha val="0"/>
                              </a:schemeClr>
                            </a:solidFill>
                          </a:ln>
                          <a:solidFill>
                            <a:schemeClr val="tx1"/>
                          </a:solidFill>
                          <a:latin typeface="+mj-lt"/>
                          <a:ea typeface="+mn-ea"/>
                          <a:cs typeface="+mn-cs"/>
                        </a:rPr>
                        <a:t>Azure </a:t>
                      </a:r>
                      <a:r>
                        <a:rPr lang="en-US" sz="1200" b="0" kern="1200" baseline="0" dirty="0" err="1" smtClean="0">
                          <a:ln>
                            <a:solidFill>
                              <a:schemeClr val="bg1">
                                <a:alpha val="0"/>
                              </a:schemeClr>
                            </a:solidFill>
                          </a:ln>
                          <a:solidFill>
                            <a:schemeClr val="tx1"/>
                          </a:solidFill>
                          <a:latin typeface="+mj-lt"/>
                          <a:ea typeface="+mn-ea"/>
                          <a:cs typeface="+mn-cs"/>
                        </a:rPr>
                        <a:t>PaaS</a:t>
                      </a:r>
                      <a:endParaRPr lang="en-IN" sz="1200" b="0" kern="1200" dirty="0">
                        <a:ln>
                          <a:solidFill>
                            <a:schemeClr val="bg1">
                              <a:alpha val="0"/>
                            </a:schemeClr>
                          </a:solidFill>
                        </a:ln>
                        <a:solidFill>
                          <a:schemeClr val="tx1"/>
                        </a:solidFill>
                        <a:latin typeface="+mj-lt"/>
                        <a:ea typeface="+mn-ea"/>
                        <a:cs typeface="+mn-cs"/>
                      </a:endParaRPr>
                    </a:p>
                  </a:txBody>
                  <a:tcPr marL="62716" marR="62716" marT="44796" marB="44796">
                    <a:lnL w="9525" cap="flat" cmpd="sng" algn="ctr">
                      <a:solidFill>
                        <a:schemeClr val="bg1">
                          <a:lumMod val="75000"/>
                        </a:schemeClr>
                      </a:solidFill>
                      <a:prstDash val="sysDot"/>
                      <a:round/>
                      <a:headEnd type="none" w="med" len="med"/>
                      <a:tailEnd type="none" w="med" len="med"/>
                    </a:lnL>
                    <a:lnR w="9525" cap="flat" cmpd="sng" algn="ctr">
                      <a:solidFill>
                        <a:schemeClr val="bg1">
                          <a:lumMod val="75000"/>
                        </a:schemeClr>
                      </a:solidFill>
                      <a:prstDash val="sysDot"/>
                      <a:round/>
                      <a:headEnd type="none" w="med" len="med"/>
                      <a:tailEnd type="none" w="med" len="med"/>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r>
              <a:tr h="318100">
                <a:tc>
                  <a:txBody>
                    <a:bodyPr/>
                    <a:lstStyle/>
                    <a:p>
                      <a:pPr marL="0" marR="0" lvl="0" indent="0" algn="l" defTabSz="1624367" rtl="0" eaLnBrk="1" fontAlgn="base" latinLnBrk="0" hangingPunct="1">
                        <a:lnSpc>
                          <a:spcPct val="100000"/>
                        </a:lnSpc>
                        <a:spcBef>
                          <a:spcPts val="0"/>
                        </a:spcBef>
                        <a:spcAft>
                          <a:spcPts val="0"/>
                        </a:spcAft>
                        <a:buClrTx/>
                        <a:buSzTx/>
                        <a:buFontTx/>
                        <a:buNone/>
                        <a:tabLst/>
                        <a:defRPr/>
                      </a:pPr>
                      <a:r>
                        <a:rPr lang="en-IN" sz="1500" kern="0" noProof="0" dirty="0" err="1" smtClean="0">
                          <a:ln>
                            <a:solidFill>
                              <a:schemeClr val="bg1">
                                <a:alpha val="0"/>
                              </a:schemeClr>
                            </a:solidFill>
                          </a:ln>
                          <a:solidFill>
                            <a:schemeClr val="bg1"/>
                          </a:solidFill>
                          <a:latin typeface="+mj-lt"/>
                          <a:ea typeface="+mn-ea"/>
                          <a:cs typeface="+mn-cs"/>
                        </a:rPr>
                        <a:t>Supporto</a:t>
                      </a:r>
                      <a:r>
                        <a:rPr lang="en-IN" sz="1500" kern="0" noProof="0" dirty="0" smtClean="0">
                          <a:ln>
                            <a:solidFill>
                              <a:schemeClr val="bg1">
                                <a:alpha val="0"/>
                              </a:schemeClr>
                            </a:solidFill>
                          </a:ln>
                          <a:solidFill>
                            <a:schemeClr val="bg1"/>
                          </a:solidFill>
                          <a:latin typeface="+mj-lt"/>
                          <a:ea typeface="+mn-ea"/>
                          <a:cs typeface="+mn-cs"/>
                        </a:rPr>
                        <a:t> </a:t>
                      </a:r>
                      <a:r>
                        <a:rPr lang="en-IN" sz="1500" kern="0" noProof="0" dirty="0" err="1" smtClean="0">
                          <a:ln>
                            <a:solidFill>
                              <a:schemeClr val="bg1">
                                <a:alpha val="0"/>
                              </a:schemeClr>
                            </a:solidFill>
                          </a:ln>
                          <a:solidFill>
                            <a:schemeClr val="bg1"/>
                          </a:solidFill>
                          <a:latin typeface="+mj-lt"/>
                          <a:ea typeface="+mn-ea"/>
                          <a:cs typeface="+mn-cs"/>
                        </a:rPr>
                        <a:t>OpenSource</a:t>
                      </a:r>
                      <a:endParaRPr lang="en-IN" sz="1500" kern="0" noProof="0" dirty="0" smtClean="0">
                        <a:ln>
                          <a:solidFill>
                            <a:schemeClr val="bg1">
                              <a:alpha val="0"/>
                            </a:schemeClr>
                          </a:solidFill>
                        </a:ln>
                        <a:solidFill>
                          <a:schemeClr val="bg1"/>
                        </a:solidFill>
                        <a:latin typeface="+mj-lt"/>
                        <a:ea typeface="+mn-ea"/>
                        <a:cs typeface="+mn-cs"/>
                      </a:endParaRPr>
                    </a:p>
                  </a:txBody>
                  <a:tcPr marL="62716" marR="62716" marT="44796" marB="44796">
                    <a:lnL w="9525" cap="flat" cmpd="sng" algn="ctr">
                      <a:noFill/>
                      <a:prstDash val="sysDot"/>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32742" rtl="0" eaLnBrk="1" fontAlgn="t" latinLnBrk="0" hangingPunct="1">
                        <a:lnSpc>
                          <a:spcPct val="100000"/>
                        </a:lnSpc>
                        <a:spcBef>
                          <a:spcPts val="0"/>
                        </a:spcBef>
                        <a:spcAft>
                          <a:spcPts val="0"/>
                        </a:spcAft>
                        <a:buClrTx/>
                        <a:buSzTx/>
                        <a:buFontTx/>
                        <a:buNone/>
                        <a:tabLst/>
                        <a:defRPr/>
                      </a:pPr>
                      <a:r>
                        <a:rPr lang="en-IN" sz="1200" b="0" kern="1200" dirty="0" smtClean="0">
                          <a:ln>
                            <a:solidFill>
                              <a:schemeClr val="bg1">
                                <a:alpha val="0"/>
                              </a:schemeClr>
                            </a:solidFill>
                          </a:ln>
                          <a:solidFill>
                            <a:schemeClr val="tx1"/>
                          </a:solidFill>
                          <a:latin typeface="+mj-lt"/>
                          <a:ea typeface="Segoe UI" pitchFamily="34" charset="0"/>
                          <a:cs typeface="Segoe UI" pitchFamily="34" charset="0"/>
                        </a:rPr>
                        <a:t>No</a:t>
                      </a:r>
                      <a:endParaRPr lang="en-IN" sz="1200" b="0" kern="1200" noProof="0" dirty="0" smtClean="0">
                        <a:ln>
                          <a:solidFill>
                            <a:schemeClr val="bg1">
                              <a:alpha val="0"/>
                            </a:schemeClr>
                          </a:solidFill>
                        </a:ln>
                        <a:solidFill>
                          <a:schemeClr val="tx1"/>
                        </a:solidFill>
                        <a:latin typeface="+mj-lt"/>
                        <a:ea typeface="Segoe UI" pitchFamily="34" charset="0"/>
                        <a:cs typeface="Segoe UI" pitchFamily="34" charset="0"/>
                      </a:endParaRPr>
                    </a:p>
                  </a:txBody>
                  <a:tcPr marL="62716" marR="62716" marT="44796" marB="44796">
                    <a:lnL w="12700" cap="flat" cmpd="sng" algn="ctr">
                      <a:noFill/>
                      <a:prstDash val="solid"/>
                      <a:round/>
                      <a:headEnd type="none" w="med" len="med"/>
                      <a:tailEnd type="none" w="med" len="med"/>
                    </a:lnL>
                    <a:lnR w="9525" cap="flat" cmpd="sng" algn="ctr">
                      <a:solidFill>
                        <a:schemeClr val="bg1">
                          <a:lumMod val="75000"/>
                        </a:schemeClr>
                      </a:solidFill>
                      <a:prstDash val="sysDot"/>
                      <a:round/>
                      <a:headEnd type="none" w="med" len="med"/>
                      <a:tailEnd type="none" w="med" len="med"/>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32742" rtl="0" eaLnBrk="1" fontAlgn="t" latinLnBrk="0" hangingPunct="1">
                        <a:lnSpc>
                          <a:spcPct val="100000"/>
                        </a:lnSpc>
                        <a:spcBef>
                          <a:spcPts val="0"/>
                        </a:spcBef>
                        <a:spcAft>
                          <a:spcPts val="0"/>
                        </a:spcAft>
                        <a:buClrTx/>
                        <a:buSzTx/>
                        <a:buFontTx/>
                        <a:buNone/>
                        <a:tabLst/>
                        <a:defRPr/>
                      </a:pPr>
                      <a:r>
                        <a:rPr lang="en-IN" sz="1200" b="0" kern="1200" noProof="0" dirty="0" smtClean="0">
                          <a:ln>
                            <a:solidFill>
                              <a:schemeClr val="bg1">
                                <a:alpha val="0"/>
                              </a:schemeClr>
                            </a:solidFill>
                          </a:ln>
                          <a:solidFill>
                            <a:schemeClr val="tx1"/>
                          </a:solidFill>
                          <a:latin typeface="+mj-lt"/>
                          <a:ea typeface="Segoe UI" pitchFamily="34" charset="0"/>
                          <a:cs typeface="Segoe UI" pitchFamily="34" charset="0"/>
                        </a:rPr>
                        <a:t>No</a:t>
                      </a:r>
                    </a:p>
                  </a:txBody>
                  <a:tcPr marL="62716" marR="62716" marT="44796" marB="44796">
                    <a:lnL w="9525" cap="flat" cmpd="sng" algn="ctr">
                      <a:solidFill>
                        <a:schemeClr val="bg1">
                          <a:lumMod val="75000"/>
                        </a:schemeClr>
                      </a:solidFill>
                      <a:prstDash val="sysDot"/>
                      <a:round/>
                      <a:headEnd type="none" w="med" len="med"/>
                      <a:tailEnd type="none" w="med" len="med"/>
                    </a:lnL>
                    <a:lnR w="9525" cap="flat" cmpd="sng" algn="ctr">
                      <a:solidFill>
                        <a:schemeClr val="bg1">
                          <a:lumMod val="75000"/>
                        </a:schemeClr>
                      </a:solidFill>
                      <a:prstDash val="sysDot"/>
                      <a:round/>
                      <a:headEnd type="none" w="med" len="med"/>
                      <a:tailEnd type="none" w="med" len="med"/>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32742" rtl="0" eaLnBrk="1" fontAlgn="t" latinLnBrk="0" hangingPunct="1">
                        <a:lnSpc>
                          <a:spcPct val="100000"/>
                        </a:lnSpc>
                        <a:spcBef>
                          <a:spcPts val="0"/>
                        </a:spcBef>
                        <a:spcAft>
                          <a:spcPts val="0"/>
                        </a:spcAft>
                        <a:buClrTx/>
                        <a:buSzTx/>
                        <a:buFontTx/>
                        <a:buNone/>
                        <a:tabLst/>
                        <a:defRPr/>
                      </a:pPr>
                      <a:r>
                        <a:rPr lang="en-IN" sz="1200" b="0" kern="1200" noProof="0" dirty="0" smtClean="0">
                          <a:ln>
                            <a:solidFill>
                              <a:schemeClr val="bg1">
                                <a:alpha val="0"/>
                              </a:schemeClr>
                            </a:solidFill>
                          </a:ln>
                          <a:solidFill>
                            <a:schemeClr val="tx1"/>
                          </a:solidFill>
                          <a:latin typeface="+mj-lt"/>
                          <a:ea typeface="Segoe UI" pitchFamily="34" charset="0"/>
                          <a:cs typeface="Segoe UI" pitchFamily="34" charset="0"/>
                        </a:rPr>
                        <a:t>Si</a:t>
                      </a:r>
                    </a:p>
                  </a:txBody>
                  <a:tcPr marL="62716" marR="62716" marT="44796" marB="44796">
                    <a:lnL w="9525" cap="flat" cmpd="sng" algn="ctr">
                      <a:solidFill>
                        <a:schemeClr val="bg1">
                          <a:lumMod val="75000"/>
                        </a:schemeClr>
                      </a:solidFill>
                      <a:prstDash val="sysDot"/>
                      <a:round/>
                      <a:headEnd type="none" w="med" len="med"/>
                      <a:tailEnd type="none" w="med" len="med"/>
                    </a:lnL>
                    <a:lnR w="9525" cap="flat" cmpd="sng" algn="ctr">
                      <a:solidFill>
                        <a:schemeClr val="bg1">
                          <a:lumMod val="75000"/>
                        </a:schemeClr>
                      </a:solidFill>
                      <a:prstDash val="sysDot"/>
                      <a:round/>
                      <a:headEnd type="none" w="med" len="med"/>
                      <a:tailEnd type="none" w="med" len="med"/>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r>
              <a:tr h="485672">
                <a:tc>
                  <a:txBody>
                    <a:bodyPr/>
                    <a:lstStyle/>
                    <a:p>
                      <a:pPr marL="0" marR="0" lvl="0" indent="0" algn="l" defTabSz="1624367" rtl="0" eaLnBrk="1" fontAlgn="base" latinLnBrk="0" hangingPunct="1">
                        <a:lnSpc>
                          <a:spcPct val="100000"/>
                        </a:lnSpc>
                        <a:spcBef>
                          <a:spcPts val="0"/>
                        </a:spcBef>
                        <a:spcAft>
                          <a:spcPts val="0"/>
                        </a:spcAft>
                        <a:buClrTx/>
                        <a:buSzTx/>
                        <a:buFontTx/>
                        <a:buNone/>
                        <a:tabLst/>
                        <a:defRPr/>
                      </a:pPr>
                      <a:r>
                        <a:rPr lang="en-IN" sz="1500" kern="0" noProof="0" dirty="0" err="1" smtClean="0">
                          <a:ln>
                            <a:solidFill>
                              <a:schemeClr val="bg1">
                                <a:alpha val="0"/>
                              </a:schemeClr>
                            </a:solidFill>
                          </a:ln>
                          <a:solidFill>
                            <a:schemeClr val="bg1"/>
                          </a:solidFill>
                          <a:latin typeface="+mj-lt"/>
                          <a:ea typeface="+mn-ea"/>
                          <a:cs typeface="+mn-cs"/>
                        </a:rPr>
                        <a:t>Linguaggio</a:t>
                      </a:r>
                      <a:r>
                        <a:rPr lang="en-IN" sz="1500" kern="0" noProof="0" dirty="0" smtClean="0">
                          <a:ln>
                            <a:solidFill>
                              <a:schemeClr val="bg1">
                                <a:alpha val="0"/>
                              </a:schemeClr>
                            </a:solidFill>
                          </a:ln>
                          <a:solidFill>
                            <a:schemeClr val="bg1"/>
                          </a:solidFill>
                          <a:latin typeface="+mj-lt"/>
                          <a:ea typeface="+mn-ea"/>
                          <a:cs typeface="+mn-cs"/>
                        </a:rPr>
                        <a:t> di </a:t>
                      </a:r>
                      <a:r>
                        <a:rPr lang="en-IN" sz="1500" kern="0" noProof="0" dirty="0" err="1" smtClean="0">
                          <a:ln>
                            <a:solidFill>
                              <a:schemeClr val="bg1">
                                <a:alpha val="0"/>
                              </a:schemeClr>
                            </a:solidFill>
                          </a:ln>
                          <a:solidFill>
                            <a:schemeClr val="bg1"/>
                          </a:solidFill>
                          <a:latin typeface="+mj-lt"/>
                          <a:ea typeface="+mn-ea"/>
                          <a:cs typeface="+mn-cs"/>
                        </a:rPr>
                        <a:t>sviluppo</a:t>
                      </a:r>
                      <a:endParaRPr lang="en-IN" sz="1100" kern="0" noProof="0" dirty="0" smtClean="0">
                        <a:ln>
                          <a:solidFill>
                            <a:schemeClr val="bg1">
                              <a:alpha val="0"/>
                            </a:schemeClr>
                          </a:solidFill>
                        </a:ln>
                        <a:solidFill>
                          <a:schemeClr val="bg1"/>
                        </a:solidFill>
                        <a:latin typeface="+mj-lt"/>
                        <a:ea typeface="+mn-ea"/>
                        <a:cs typeface="+mn-cs"/>
                      </a:endParaRPr>
                    </a:p>
                  </a:txBody>
                  <a:tcPr marL="62716" marR="62716" marT="44796" marB="44796">
                    <a:lnL w="9525" cap="flat" cmpd="sng" algn="ctr">
                      <a:noFill/>
                      <a:prstDash val="sysDot"/>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32742" rtl="0" eaLnBrk="1" fontAlgn="t" latinLnBrk="0" hangingPunct="1">
                        <a:lnSpc>
                          <a:spcPct val="100000"/>
                        </a:lnSpc>
                        <a:spcBef>
                          <a:spcPts val="0"/>
                        </a:spcBef>
                        <a:spcAft>
                          <a:spcPts val="0"/>
                        </a:spcAft>
                        <a:buClrTx/>
                        <a:buSzTx/>
                        <a:buFontTx/>
                        <a:buNone/>
                        <a:tabLst/>
                        <a:defRPr/>
                      </a:pPr>
                      <a:r>
                        <a:rPr lang="en-IN" sz="1200" b="0" kern="1200" noProof="0" dirty="0" smtClean="0">
                          <a:ln>
                            <a:solidFill>
                              <a:schemeClr val="bg1">
                                <a:alpha val="0"/>
                              </a:schemeClr>
                            </a:solidFill>
                          </a:ln>
                          <a:solidFill>
                            <a:schemeClr val="tx1"/>
                          </a:solidFill>
                          <a:latin typeface="+mj-lt"/>
                          <a:ea typeface="Segoe UI" pitchFamily="34" charset="0"/>
                          <a:cs typeface="Segoe UI" pitchFamily="34" charset="0"/>
                        </a:rPr>
                        <a:t>.NET/LINQ</a:t>
                      </a:r>
                    </a:p>
                  </a:txBody>
                  <a:tcPr marL="62716" marR="62716" marT="44796" marB="44796">
                    <a:lnL w="12700" cap="flat" cmpd="sng" algn="ctr">
                      <a:noFill/>
                      <a:prstDash val="solid"/>
                      <a:round/>
                      <a:headEnd type="none" w="med" len="med"/>
                      <a:tailEnd type="none" w="med" len="med"/>
                    </a:lnL>
                    <a:lnR w="9525" cap="flat" cmpd="sng" algn="ctr">
                      <a:solidFill>
                        <a:schemeClr val="bg1">
                          <a:lumMod val="75000"/>
                        </a:schemeClr>
                      </a:solidFill>
                      <a:prstDash val="sysDot"/>
                      <a:round/>
                      <a:headEnd type="none" w="med" len="med"/>
                      <a:tailEnd type="none" w="med" len="med"/>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32742" rtl="0" eaLnBrk="1" fontAlgn="t" latinLnBrk="0" hangingPunct="1">
                        <a:lnSpc>
                          <a:spcPct val="100000"/>
                        </a:lnSpc>
                        <a:spcBef>
                          <a:spcPts val="0"/>
                        </a:spcBef>
                        <a:spcAft>
                          <a:spcPts val="0"/>
                        </a:spcAft>
                        <a:buClrTx/>
                        <a:buSzTx/>
                        <a:buFontTx/>
                        <a:buNone/>
                        <a:tabLst/>
                        <a:defRPr/>
                      </a:pPr>
                      <a:r>
                        <a:rPr lang="en-IN" sz="1200" b="0" kern="1200" noProof="0" dirty="0" smtClean="0">
                          <a:ln>
                            <a:solidFill>
                              <a:schemeClr val="bg1">
                                <a:alpha val="0"/>
                              </a:schemeClr>
                            </a:solidFill>
                          </a:ln>
                          <a:solidFill>
                            <a:schemeClr val="tx1"/>
                          </a:solidFill>
                          <a:latin typeface="+mj-lt"/>
                          <a:ea typeface="Segoe UI" pitchFamily="34" charset="0"/>
                          <a:cs typeface="Segoe UI" pitchFamily="34" charset="0"/>
                        </a:rPr>
                        <a:t>SQL</a:t>
                      </a:r>
                    </a:p>
                  </a:txBody>
                  <a:tcPr marL="62716" marR="62716" marT="44796" marB="44796">
                    <a:lnL w="9525" cap="flat" cmpd="sng" algn="ctr">
                      <a:solidFill>
                        <a:schemeClr val="bg1">
                          <a:lumMod val="75000"/>
                        </a:schemeClr>
                      </a:solidFill>
                      <a:prstDash val="sysDot"/>
                      <a:round/>
                      <a:headEnd type="none" w="med" len="med"/>
                      <a:tailEnd type="none" w="med" len="med"/>
                    </a:lnL>
                    <a:lnR w="9525" cap="flat" cmpd="sng" algn="ctr">
                      <a:solidFill>
                        <a:schemeClr val="bg1">
                          <a:lumMod val="75000"/>
                        </a:schemeClr>
                      </a:solidFill>
                      <a:prstDash val="sysDot"/>
                      <a:round/>
                      <a:headEnd type="none" w="med" len="med"/>
                      <a:tailEnd type="none" w="med" len="med"/>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32742" rtl="0" eaLnBrk="1" fontAlgn="t" latinLnBrk="0" hangingPunct="1">
                        <a:lnSpc>
                          <a:spcPct val="100000"/>
                        </a:lnSpc>
                        <a:spcBef>
                          <a:spcPts val="0"/>
                        </a:spcBef>
                        <a:spcAft>
                          <a:spcPts val="0"/>
                        </a:spcAft>
                        <a:buClrTx/>
                        <a:buSzTx/>
                        <a:buFontTx/>
                        <a:buNone/>
                        <a:tabLst/>
                        <a:defRPr/>
                      </a:pPr>
                      <a:r>
                        <a:rPr lang="en-IN" sz="1200" b="0" kern="1200" noProof="0" dirty="0" smtClean="0">
                          <a:ln>
                            <a:solidFill>
                              <a:schemeClr val="bg1">
                                <a:alpha val="0"/>
                              </a:schemeClr>
                            </a:solidFill>
                          </a:ln>
                          <a:solidFill>
                            <a:schemeClr val="tx1"/>
                          </a:solidFill>
                          <a:latin typeface="+mj-lt"/>
                          <a:ea typeface="Segoe UI" pitchFamily="34" charset="0"/>
                          <a:cs typeface="Segoe UI" pitchFamily="34" charset="0"/>
                        </a:rPr>
                        <a:t>SCP.NET,</a:t>
                      </a:r>
                      <a:r>
                        <a:rPr lang="en-IN" sz="1200" b="0" kern="1200" baseline="0" noProof="0" dirty="0" smtClean="0">
                          <a:ln>
                            <a:solidFill>
                              <a:schemeClr val="bg1">
                                <a:alpha val="0"/>
                              </a:schemeClr>
                            </a:solidFill>
                          </a:ln>
                          <a:solidFill>
                            <a:schemeClr val="tx1"/>
                          </a:solidFill>
                          <a:latin typeface="+mj-lt"/>
                          <a:ea typeface="Segoe UI" pitchFamily="34" charset="0"/>
                          <a:cs typeface="Segoe UI" pitchFamily="34" charset="0"/>
                        </a:rPr>
                        <a:t> Java, Python</a:t>
                      </a:r>
                      <a:endParaRPr lang="en-IN" sz="1200" b="0" kern="1200" noProof="0" dirty="0" smtClean="0">
                        <a:ln>
                          <a:solidFill>
                            <a:schemeClr val="bg1">
                              <a:alpha val="0"/>
                            </a:schemeClr>
                          </a:solidFill>
                        </a:ln>
                        <a:solidFill>
                          <a:schemeClr val="tx1"/>
                        </a:solidFill>
                        <a:latin typeface="+mj-lt"/>
                        <a:ea typeface="Segoe UI" pitchFamily="34" charset="0"/>
                        <a:cs typeface="Segoe UI" pitchFamily="34" charset="0"/>
                      </a:endParaRPr>
                    </a:p>
                  </a:txBody>
                  <a:tcPr marL="62716" marR="62716" marT="44796" marB="44796">
                    <a:lnL w="9525" cap="flat" cmpd="sng" algn="ctr">
                      <a:solidFill>
                        <a:schemeClr val="bg1">
                          <a:lumMod val="75000"/>
                        </a:schemeClr>
                      </a:solidFill>
                      <a:prstDash val="sysDot"/>
                      <a:round/>
                      <a:headEnd type="none" w="med" len="med"/>
                      <a:tailEnd type="none" w="med" len="med"/>
                    </a:lnL>
                    <a:lnR w="9525" cap="flat" cmpd="sng" algn="ctr">
                      <a:solidFill>
                        <a:schemeClr val="bg1">
                          <a:lumMod val="75000"/>
                        </a:schemeClr>
                      </a:solidFill>
                      <a:prstDash val="sysDot"/>
                      <a:round/>
                      <a:headEnd type="none" w="med" len="med"/>
                      <a:tailEnd type="none" w="med" len="med"/>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r>
              <a:tr h="537687">
                <a:tc>
                  <a:txBody>
                    <a:bodyPr/>
                    <a:lstStyle/>
                    <a:p>
                      <a:pPr marL="0" marR="0" lvl="0" indent="0" algn="l" defTabSz="1624367" rtl="0" eaLnBrk="1" fontAlgn="base" latinLnBrk="0" hangingPunct="1">
                        <a:lnSpc>
                          <a:spcPct val="100000"/>
                        </a:lnSpc>
                        <a:spcBef>
                          <a:spcPts val="0"/>
                        </a:spcBef>
                        <a:spcAft>
                          <a:spcPts val="0"/>
                        </a:spcAft>
                        <a:buClrTx/>
                        <a:buSzTx/>
                        <a:buFontTx/>
                        <a:buNone/>
                        <a:tabLst/>
                        <a:defRPr/>
                      </a:pPr>
                      <a:r>
                        <a:rPr lang="en-IN" sz="1500" kern="0" noProof="0" dirty="0" err="1" smtClean="0">
                          <a:ln>
                            <a:solidFill>
                              <a:schemeClr val="bg1">
                                <a:alpha val="0"/>
                              </a:schemeClr>
                            </a:solidFill>
                          </a:ln>
                          <a:solidFill>
                            <a:schemeClr val="bg1"/>
                          </a:solidFill>
                          <a:latin typeface="+mj-lt"/>
                          <a:ea typeface="+mn-ea"/>
                          <a:cs typeface="+mn-cs"/>
                        </a:rPr>
                        <a:t>Ambiente</a:t>
                      </a:r>
                      <a:r>
                        <a:rPr lang="en-IN" sz="1500" kern="0" noProof="0" dirty="0" smtClean="0">
                          <a:ln>
                            <a:solidFill>
                              <a:schemeClr val="bg1">
                                <a:alpha val="0"/>
                              </a:schemeClr>
                            </a:solidFill>
                          </a:ln>
                          <a:solidFill>
                            <a:schemeClr val="bg1"/>
                          </a:solidFill>
                          <a:latin typeface="+mj-lt"/>
                          <a:ea typeface="+mn-ea"/>
                          <a:cs typeface="+mn-cs"/>
                        </a:rPr>
                        <a:t> di </a:t>
                      </a:r>
                      <a:r>
                        <a:rPr lang="en-IN" sz="1500" kern="0" noProof="0" dirty="0" err="1" smtClean="0">
                          <a:ln>
                            <a:solidFill>
                              <a:schemeClr val="bg1">
                                <a:alpha val="0"/>
                              </a:schemeClr>
                            </a:solidFill>
                          </a:ln>
                          <a:solidFill>
                            <a:schemeClr val="bg1"/>
                          </a:solidFill>
                          <a:latin typeface="+mj-lt"/>
                          <a:ea typeface="+mn-ea"/>
                          <a:cs typeface="+mn-cs"/>
                        </a:rPr>
                        <a:t>sviluppo</a:t>
                      </a:r>
                      <a:endParaRPr lang="en-IN" sz="1500" kern="0" noProof="0" dirty="0" smtClean="0">
                        <a:ln>
                          <a:solidFill>
                            <a:schemeClr val="bg1">
                              <a:alpha val="0"/>
                            </a:schemeClr>
                          </a:solidFill>
                        </a:ln>
                        <a:solidFill>
                          <a:schemeClr val="bg1"/>
                        </a:solidFill>
                        <a:latin typeface="+mj-lt"/>
                        <a:ea typeface="+mn-ea"/>
                        <a:cs typeface="+mn-cs"/>
                      </a:endParaRPr>
                    </a:p>
                  </a:txBody>
                  <a:tcPr marL="62716" marR="62716" marT="44796" marB="44796">
                    <a:lnL w="9525" cap="flat" cmpd="sng" algn="ctr">
                      <a:noFill/>
                      <a:prstDash val="sysDot"/>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32742" rtl="0" eaLnBrk="1" fontAlgn="t" latinLnBrk="0" hangingPunct="1">
                        <a:lnSpc>
                          <a:spcPct val="100000"/>
                        </a:lnSpc>
                        <a:spcBef>
                          <a:spcPts val="0"/>
                        </a:spcBef>
                        <a:spcAft>
                          <a:spcPts val="0"/>
                        </a:spcAft>
                        <a:buClrTx/>
                        <a:buSzTx/>
                        <a:buFontTx/>
                        <a:buNone/>
                        <a:tabLst/>
                        <a:defRPr/>
                      </a:pPr>
                      <a:r>
                        <a:rPr lang="it-IT" sz="1200" b="0" kern="1200" noProof="0" dirty="0" smtClean="0">
                          <a:ln>
                            <a:solidFill>
                              <a:schemeClr val="bg1">
                                <a:alpha val="0"/>
                              </a:schemeClr>
                            </a:solidFill>
                          </a:ln>
                          <a:solidFill>
                            <a:schemeClr val="tx1"/>
                          </a:solidFill>
                          <a:latin typeface="+mj-lt"/>
                          <a:ea typeface="Segoe UI" pitchFamily="34" charset="0"/>
                          <a:cs typeface="Segoe UI" pitchFamily="34" charset="0"/>
                        </a:rPr>
                        <a:t>Visual Studio</a:t>
                      </a:r>
                      <a:endParaRPr lang="en-IN" sz="1200" b="0" kern="1200" noProof="0" dirty="0" smtClean="0">
                        <a:ln>
                          <a:solidFill>
                            <a:schemeClr val="bg1">
                              <a:alpha val="0"/>
                            </a:schemeClr>
                          </a:solidFill>
                        </a:ln>
                        <a:solidFill>
                          <a:schemeClr val="tx1"/>
                        </a:solidFill>
                        <a:latin typeface="+mj-lt"/>
                        <a:ea typeface="Segoe UI" pitchFamily="34" charset="0"/>
                        <a:cs typeface="Segoe UI" pitchFamily="34" charset="0"/>
                      </a:endParaRPr>
                    </a:p>
                  </a:txBody>
                  <a:tcPr marL="62716" marR="62716" marT="44796" marB="44796">
                    <a:lnL w="12700" cap="flat" cmpd="sng" algn="ctr">
                      <a:noFill/>
                      <a:prstDash val="solid"/>
                      <a:round/>
                      <a:headEnd type="none" w="med" len="med"/>
                      <a:tailEnd type="none" w="med" len="med"/>
                    </a:lnL>
                    <a:lnR w="9525" cap="flat" cmpd="sng" algn="ctr">
                      <a:solidFill>
                        <a:schemeClr val="bg1">
                          <a:lumMod val="75000"/>
                        </a:schemeClr>
                      </a:solidFill>
                      <a:prstDash val="sysDot"/>
                      <a:round/>
                      <a:headEnd type="none" w="med" len="med"/>
                      <a:tailEnd type="none" w="med" len="med"/>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200"/>
                        </a:spcBef>
                        <a:spcAft>
                          <a:spcPts val="0"/>
                        </a:spcAft>
                      </a:pPr>
                      <a:r>
                        <a:rPr lang="en-IN" sz="1200" b="0" kern="1200" noProof="0" dirty="0" smtClean="0">
                          <a:ln>
                            <a:solidFill>
                              <a:schemeClr val="bg1">
                                <a:alpha val="0"/>
                              </a:schemeClr>
                            </a:solidFill>
                          </a:ln>
                          <a:solidFill>
                            <a:schemeClr val="tx1"/>
                          </a:solidFill>
                          <a:latin typeface="+mj-lt"/>
                          <a:ea typeface="Segoe UI" pitchFamily="34" charset="0"/>
                          <a:cs typeface="Segoe UI" pitchFamily="34" charset="0"/>
                        </a:rPr>
                        <a:t>Web</a:t>
                      </a:r>
                      <a:r>
                        <a:rPr lang="en-IN" sz="1200" b="0" kern="1200" baseline="0" noProof="0" dirty="0" smtClean="0">
                          <a:ln>
                            <a:solidFill>
                              <a:schemeClr val="bg1">
                                <a:alpha val="0"/>
                              </a:schemeClr>
                            </a:solidFill>
                          </a:ln>
                          <a:solidFill>
                            <a:schemeClr val="tx1"/>
                          </a:solidFill>
                          <a:latin typeface="+mj-lt"/>
                          <a:ea typeface="Segoe UI" pitchFamily="34" charset="0"/>
                          <a:cs typeface="Segoe UI" pitchFamily="34" charset="0"/>
                        </a:rPr>
                        <a:t> browser</a:t>
                      </a:r>
                      <a:endParaRPr lang="en-US" sz="1200" b="0" kern="1200" dirty="0">
                        <a:ln>
                          <a:solidFill>
                            <a:schemeClr val="bg1">
                              <a:alpha val="0"/>
                            </a:schemeClr>
                          </a:solidFill>
                        </a:ln>
                        <a:solidFill>
                          <a:schemeClr val="tx1"/>
                        </a:solidFill>
                        <a:latin typeface="+mj-lt"/>
                        <a:ea typeface="Segoe UI" pitchFamily="34" charset="0"/>
                        <a:cs typeface="Segoe UI" pitchFamily="34" charset="0"/>
                      </a:endParaRPr>
                    </a:p>
                  </a:txBody>
                  <a:tcPr marL="62716" marR="62716" marT="44796" marB="44796">
                    <a:lnL w="9525" cap="flat" cmpd="sng" algn="ctr">
                      <a:solidFill>
                        <a:schemeClr val="bg1">
                          <a:lumMod val="75000"/>
                        </a:schemeClr>
                      </a:solidFill>
                      <a:prstDash val="sysDot"/>
                      <a:round/>
                      <a:headEnd type="none" w="med" len="med"/>
                      <a:tailEnd type="none" w="med" len="med"/>
                    </a:lnL>
                    <a:lnR w="9525" cap="flat" cmpd="sng" algn="ctr">
                      <a:solidFill>
                        <a:schemeClr val="bg1">
                          <a:lumMod val="75000"/>
                        </a:schemeClr>
                      </a:solidFill>
                      <a:prstDash val="sysDot"/>
                      <a:round/>
                      <a:headEnd type="none" w="med" len="med"/>
                      <a:tailEnd type="none" w="med" len="med"/>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32742" rtl="0" eaLnBrk="1" fontAlgn="t" latinLnBrk="0" hangingPunct="1">
                        <a:lnSpc>
                          <a:spcPct val="100000"/>
                        </a:lnSpc>
                        <a:spcBef>
                          <a:spcPts val="0"/>
                        </a:spcBef>
                        <a:spcAft>
                          <a:spcPts val="0"/>
                        </a:spcAft>
                        <a:buClrTx/>
                        <a:buSzTx/>
                        <a:buFontTx/>
                        <a:buNone/>
                        <a:tabLst/>
                        <a:defRPr/>
                      </a:pPr>
                      <a:r>
                        <a:rPr lang="en-US" sz="1200" b="0" kern="1200" noProof="0" dirty="0" smtClean="0">
                          <a:ln>
                            <a:solidFill>
                              <a:schemeClr val="bg1">
                                <a:alpha val="0"/>
                              </a:schemeClr>
                            </a:solidFill>
                          </a:ln>
                          <a:solidFill>
                            <a:schemeClr val="tx1"/>
                          </a:solidFill>
                          <a:latin typeface="+mj-lt"/>
                          <a:ea typeface="Segoe UI" pitchFamily="34" charset="0"/>
                          <a:cs typeface="Segoe UI" pitchFamily="34" charset="0"/>
                        </a:rPr>
                        <a:t>Visual Studio</a:t>
                      </a:r>
                      <a:endParaRPr lang="en-IN" sz="1200" b="0" kern="1200" noProof="0" dirty="0" smtClean="0">
                        <a:ln>
                          <a:solidFill>
                            <a:schemeClr val="bg1">
                              <a:alpha val="0"/>
                            </a:schemeClr>
                          </a:solidFill>
                        </a:ln>
                        <a:solidFill>
                          <a:schemeClr val="tx1"/>
                        </a:solidFill>
                        <a:latin typeface="+mj-lt"/>
                        <a:ea typeface="Segoe UI" pitchFamily="34" charset="0"/>
                        <a:cs typeface="Segoe UI" pitchFamily="34" charset="0"/>
                      </a:endParaRPr>
                    </a:p>
                  </a:txBody>
                  <a:tcPr marL="62716" marR="62716" marT="44796" marB="44796">
                    <a:lnL w="9525" cap="flat" cmpd="sng" algn="ctr">
                      <a:solidFill>
                        <a:schemeClr val="bg1">
                          <a:lumMod val="75000"/>
                        </a:schemeClr>
                      </a:solidFill>
                      <a:prstDash val="sysDot"/>
                      <a:round/>
                      <a:headEnd type="none" w="med" len="med"/>
                      <a:tailEnd type="none" w="med" len="med"/>
                    </a:lnL>
                    <a:lnR w="9525" cap="flat" cmpd="sng" algn="ctr">
                      <a:solidFill>
                        <a:schemeClr val="bg1">
                          <a:lumMod val="75000"/>
                        </a:schemeClr>
                      </a:solidFill>
                      <a:prstDash val="sysDot"/>
                      <a:round/>
                      <a:headEnd type="none" w="med" len="med"/>
                      <a:tailEnd type="none" w="med" len="med"/>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0" name="Rectangle 9"/>
          <p:cNvSpPr/>
          <p:nvPr/>
        </p:nvSpPr>
        <p:spPr bwMode="auto">
          <a:xfrm>
            <a:off x="8822445" y="2354858"/>
            <a:ext cx="2724149" cy="425616"/>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594" tIns="44796" rIns="89594" bIns="44796" numCol="1" spcCol="0" rtlCol="0" fromWordArt="0" anchor="t" anchorCtr="0" forceAA="0" compatLnSpc="1">
            <a:prstTxWarp prst="textNoShape">
              <a:avLst/>
            </a:prstTxWarp>
            <a:noAutofit/>
          </a:bodyPr>
          <a:lstStyle/>
          <a:p>
            <a:pPr defTabSz="1591431" fontAlgn="base">
              <a:defRPr/>
            </a:pPr>
            <a:r>
              <a:rPr lang="en-US" sz="1764" kern="0" dirty="0">
                <a:ln>
                  <a:solidFill>
                    <a:srgbClr val="FFFFFF">
                      <a:alpha val="0"/>
                    </a:srgbClr>
                  </a:solidFill>
                </a:ln>
                <a:solidFill>
                  <a:srgbClr val="FFFFFF"/>
                </a:solidFill>
                <a:latin typeface="Segoe UI Light"/>
              </a:rPr>
              <a:t>Storm on </a:t>
            </a:r>
            <a:r>
              <a:rPr lang="en-US" sz="1764" kern="0" dirty="0" err="1">
                <a:ln>
                  <a:solidFill>
                    <a:srgbClr val="FFFFFF">
                      <a:alpha val="0"/>
                    </a:srgbClr>
                  </a:solidFill>
                </a:ln>
                <a:solidFill>
                  <a:srgbClr val="FFFFFF"/>
                </a:solidFill>
                <a:latin typeface="Segoe UI Light"/>
              </a:rPr>
              <a:t>HDInsight</a:t>
            </a:r>
            <a:endParaRPr lang="en-US" sz="1764" i="1" kern="0" dirty="0">
              <a:ln>
                <a:solidFill>
                  <a:srgbClr val="FFFFFF">
                    <a:alpha val="0"/>
                  </a:srgbClr>
                </a:solidFill>
              </a:ln>
              <a:solidFill>
                <a:srgbClr val="FFFFFF"/>
              </a:solidFill>
              <a:latin typeface="Segoe UI Light"/>
            </a:endParaRPr>
          </a:p>
        </p:txBody>
      </p:sp>
      <p:sp>
        <p:nvSpPr>
          <p:cNvPr id="11" name="Rectangle 10"/>
          <p:cNvSpPr/>
          <p:nvPr/>
        </p:nvSpPr>
        <p:spPr bwMode="auto">
          <a:xfrm>
            <a:off x="2836631" y="2353582"/>
            <a:ext cx="2534878" cy="425616"/>
          </a:xfrm>
          <a:prstGeom prst="rect">
            <a:avLst/>
          </a:prstGeom>
          <a:solidFill>
            <a:schemeClr val="accent4">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594" tIns="44796" rIns="89594" bIns="44796" numCol="1" spcCol="0" rtlCol="0" fromWordArt="0" anchor="t" anchorCtr="0" forceAA="0" compatLnSpc="1">
            <a:prstTxWarp prst="textNoShape">
              <a:avLst/>
            </a:prstTxWarp>
            <a:noAutofit/>
          </a:bodyPr>
          <a:lstStyle/>
          <a:p>
            <a:pPr defTabSz="1591431" fontAlgn="base">
              <a:defRPr/>
            </a:pPr>
            <a:r>
              <a:rPr lang="en-US" sz="1764" kern="0" dirty="0" err="1">
                <a:ln>
                  <a:solidFill>
                    <a:srgbClr val="FFFFFF">
                      <a:alpha val="0"/>
                    </a:srgbClr>
                  </a:solidFill>
                </a:ln>
                <a:solidFill>
                  <a:srgbClr val="FFFFFF"/>
                </a:solidFill>
                <a:latin typeface="Segoe UI Light"/>
              </a:rPr>
              <a:t>StreamInsight</a:t>
            </a:r>
            <a:r>
              <a:rPr lang="en-US" sz="1176" dirty="0">
                <a:ln>
                  <a:solidFill>
                    <a:schemeClr val="bg1">
                      <a:alpha val="0"/>
                    </a:schemeClr>
                  </a:solidFill>
                </a:ln>
                <a:solidFill>
                  <a:schemeClr val="tx1"/>
                </a:solidFill>
                <a:latin typeface="+mj-lt"/>
                <a:ea typeface="Segoe UI" pitchFamily="34" charset="0"/>
                <a:cs typeface="Segoe UI" pitchFamily="34" charset="0"/>
              </a:rPr>
              <a:t>		</a:t>
            </a:r>
          </a:p>
        </p:txBody>
      </p:sp>
      <p:sp>
        <p:nvSpPr>
          <p:cNvPr id="12" name="Rectangle 11"/>
          <p:cNvSpPr/>
          <p:nvPr/>
        </p:nvSpPr>
        <p:spPr bwMode="auto">
          <a:xfrm>
            <a:off x="5467086" y="2353582"/>
            <a:ext cx="3259785" cy="42561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594" tIns="44796" rIns="89594" bIns="44796" numCol="1" spcCol="0" rtlCol="0" fromWordArt="0" anchor="t" anchorCtr="0" forceAA="0" compatLnSpc="1">
            <a:prstTxWarp prst="textNoShape">
              <a:avLst/>
            </a:prstTxWarp>
            <a:noAutofit/>
          </a:bodyPr>
          <a:lstStyle/>
          <a:p>
            <a:pPr defTabSz="1591431" fontAlgn="base">
              <a:defRPr/>
            </a:pPr>
            <a:r>
              <a:rPr lang="en-US" sz="1764" kern="0" dirty="0">
                <a:ln>
                  <a:solidFill>
                    <a:srgbClr val="FFFFFF">
                      <a:alpha val="0"/>
                    </a:srgbClr>
                  </a:solidFill>
                </a:ln>
                <a:solidFill>
                  <a:srgbClr val="FFFFFF"/>
                </a:solidFill>
                <a:latin typeface="Segoe UI Light"/>
              </a:rPr>
              <a:t>Stream Analytics</a:t>
            </a:r>
          </a:p>
        </p:txBody>
      </p:sp>
    </p:spTree>
    <p:extLst>
      <p:ext uri="{BB962C8B-B14F-4D97-AF65-F5344CB8AC3E}">
        <p14:creationId xmlns:p14="http://schemas.microsoft.com/office/powerpoint/2010/main" val="24889285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Apache Storm (in HDInsight)</a:t>
            </a:r>
            <a:endParaRPr lang="en-US" dirty="0"/>
          </a:p>
        </p:txBody>
      </p:sp>
      <p:sp>
        <p:nvSpPr>
          <p:cNvPr id="2" name="Text Placeholder 1"/>
          <p:cNvSpPr>
            <a:spLocks noGrp="1"/>
          </p:cNvSpPr>
          <p:nvPr>
            <p:ph sz="quarter" idx="10"/>
          </p:nvPr>
        </p:nvSpPr>
        <p:spPr/>
        <p:txBody>
          <a:bodyPr/>
          <a:lstStyle/>
          <a:p>
            <a:r>
              <a:rPr lang="en-US" dirty="0" smtClean="0"/>
              <a:t>Apache Storm è </a:t>
            </a:r>
            <a:r>
              <a:rPr lang="en-US" dirty="0" err="1" smtClean="0"/>
              <a:t>una</a:t>
            </a:r>
            <a:r>
              <a:rPr lang="en-US" dirty="0" smtClean="0"/>
              <a:t> </a:t>
            </a:r>
            <a:r>
              <a:rPr lang="en-US" dirty="0" err="1" smtClean="0"/>
              <a:t>soluzione</a:t>
            </a:r>
            <a:r>
              <a:rPr lang="en-US" dirty="0" smtClean="0"/>
              <a:t> per la </a:t>
            </a:r>
            <a:r>
              <a:rPr lang="en-US" dirty="0" err="1" smtClean="0"/>
              <a:t>gestione</a:t>
            </a:r>
            <a:r>
              <a:rPr lang="en-US" dirty="0" smtClean="0"/>
              <a:t> </a:t>
            </a:r>
            <a:r>
              <a:rPr lang="en-US" dirty="0" err="1" smtClean="0"/>
              <a:t>eventi</a:t>
            </a:r>
            <a:r>
              <a:rPr lang="en-US" dirty="0" smtClean="0"/>
              <a:t> in real-time: </a:t>
            </a:r>
            <a:r>
              <a:rPr lang="en-US" dirty="0" err="1" smtClean="0"/>
              <a:t>distribuita</a:t>
            </a:r>
            <a:r>
              <a:rPr lang="en-US" dirty="0" smtClean="0"/>
              <a:t>, fault-tolerant, open-source.</a:t>
            </a:r>
          </a:p>
          <a:p>
            <a:r>
              <a:rPr lang="en-US" dirty="0" smtClean="0"/>
              <a:t>Storm è </a:t>
            </a:r>
            <a:r>
              <a:rPr lang="en-US" dirty="0" err="1" smtClean="0"/>
              <a:t>stato</a:t>
            </a:r>
            <a:r>
              <a:rPr lang="en-US" dirty="0" smtClean="0"/>
              <a:t> </a:t>
            </a:r>
            <a:r>
              <a:rPr lang="en-US" dirty="0" err="1" smtClean="0"/>
              <a:t>utilizzato</a:t>
            </a:r>
            <a:r>
              <a:rPr lang="en-US" dirty="0" smtClean="0"/>
              <a:t> in </a:t>
            </a:r>
            <a:r>
              <a:rPr lang="en-US" dirty="0" err="1" smtClean="0"/>
              <a:t>origine</a:t>
            </a:r>
            <a:r>
              <a:rPr lang="en-US" dirty="0" smtClean="0"/>
              <a:t> da Twitter per </a:t>
            </a:r>
            <a:r>
              <a:rPr lang="en-US" dirty="0" err="1" smtClean="0"/>
              <a:t>processare</a:t>
            </a:r>
            <a:r>
              <a:rPr lang="en-US" dirty="0" smtClean="0"/>
              <a:t> I </a:t>
            </a:r>
            <a:r>
              <a:rPr lang="en-US" dirty="0" err="1" smtClean="0"/>
              <a:t>messaggi</a:t>
            </a:r>
            <a:r>
              <a:rPr lang="en-US" dirty="0" smtClean="0"/>
              <a:t> </a:t>
            </a:r>
            <a:r>
              <a:rPr lang="en-US" dirty="0" err="1" smtClean="0"/>
              <a:t>dalla</a:t>
            </a:r>
            <a:r>
              <a:rPr lang="en-US" dirty="0" smtClean="0"/>
              <a:t> </a:t>
            </a:r>
            <a:r>
              <a:rPr lang="en-US" dirty="0" err="1" smtClean="0"/>
              <a:t>sua</a:t>
            </a:r>
            <a:r>
              <a:rPr lang="en-US" dirty="0" smtClean="0"/>
              <a:t> </a:t>
            </a:r>
            <a:r>
              <a:rPr lang="en-US" dirty="0" err="1" smtClean="0"/>
              <a:t>soluzione</a:t>
            </a:r>
            <a:r>
              <a:rPr lang="en-US" dirty="0" smtClean="0"/>
              <a:t> di streaming Firehose</a:t>
            </a:r>
          </a:p>
          <a:p>
            <a:r>
              <a:rPr lang="en-US" dirty="0" smtClean="0"/>
              <a:t>Storm è un </a:t>
            </a:r>
            <a:r>
              <a:rPr lang="en-US" dirty="0" err="1" smtClean="0"/>
              <a:t>progetto</a:t>
            </a:r>
            <a:r>
              <a:rPr lang="en-US" dirty="0" smtClean="0"/>
              <a:t> </a:t>
            </a:r>
            <a:r>
              <a:rPr lang="en-US" dirty="0" err="1" smtClean="0"/>
              <a:t>incubato</a:t>
            </a:r>
            <a:r>
              <a:rPr lang="en-US" dirty="0" smtClean="0"/>
              <a:t> </a:t>
            </a:r>
            <a:r>
              <a:rPr lang="en-US" dirty="0" err="1" smtClean="0"/>
              <a:t>dalla</a:t>
            </a:r>
            <a:r>
              <a:rPr lang="en-US" dirty="0" smtClean="0"/>
              <a:t> Apache Software foundation. </a:t>
            </a:r>
          </a:p>
          <a:p>
            <a:r>
              <a:rPr lang="en-US" dirty="0" err="1" smtClean="0"/>
              <a:t>Tipicamente</a:t>
            </a:r>
            <a:r>
              <a:rPr lang="en-US" dirty="0" smtClean="0"/>
              <a:t>, Storm </a:t>
            </a:r>
            <a:r>
              <a:rPr lang="en-US" dirty="0" err="1" smtClean="0"/>
              <a:t>viene</a:t>
            </a:r>
            <a:r>
              <a:rPr lang="en-US" dirty="0" smtClean="0"/>
              <a:t> </a:t>
            </a:r>
            <a:r>
              <a:rPr lang="en-US" dirty="0" err="1" smtClean="0"/>
              <a:t>integrato</a:t>
            </a:r>
            <a:r>
              <a:rPr lang="en-US" dirty="0" smtClean="0"/>
              <a:t> con dei </a:t>
            </a:r>
            <a:r>
              <a:rPr lang="en-US" dirty="0" err="1" smtClean="0"/>
              <a:t>sistemi</a:t>
            </a:r>
            <a:r>
              <a:rPr lang="en-US" dirty="0" smtClean="0"/>
              <a:t> di </a:t>
            </a:r>
            <a:r>
              <a:rPr lang="en-US" dirty="0" err="1" smtClean="0"/>
              <a:t>accodamento</a:t>
            </a:r>
            <a:r>
              <a:rPr lang="en-US" dirty="0" smtClean="0"/>
              <a:t> </a:t>
            </a:r>
            <a:r>
              <a:rPr lang="en-US" dirty="0" err="1" smtClean="0"/>
              <a:t>eventi</a:t>
            </a:r>
            <a:r>
              <a:rPr lang="en-US" dirty="0" smtClean="0"/>
              <a:t> come Apache Kafka o Azure Event Hubs.</a:t>
            </a:r>
            <a:endParaRPr lang="en-US" dirty="0"/>
          </a:p>
        </p:txBody>
      </p:sp>
    </p:spTree>
    <p:extLst>
      <p:ext uri="{BB962C8B-B14F-4D97-AF65-F5344CB8AC3E}">
        <p14:creationId xmlns:p14="http://schemas.microsoft.com/office/powerpoint/2010/main" val="17501302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Stream Analytics vs Apache Storm</a:t>
            </a:r>
            <a:endParaRPr lang="en-US" dirty="0"/>
          </a:p>
        </p:txBody>
      </p:sp>
      <p:sp>
        <p:nvSpPr>
          <p:cNvPr id="11" name="Content Placeholder 10"/>
          <p:cNvSpPr>
            <a:spLocks noGrp="1"/>
          </p:cNvSpPr>
          <p:nvPr>
            <p:ph sz="quarter" idx="10"/>
          </p:nvPr>
        </p:nvSpPr>
        <p:spPr/>
        <p:txBody>
          <a:bodyPr/>
          <a:lstStyle/>
          <a:p>
            <a:r>
              <a:rPr lang="en-US" sz="2800" dirty="0" smtClean="0"/>
              <a:t>Storm:</a:t>
            </a:r>
          </a:p>
          <a:p>
            <a:pPr lvl="1"/>
            <a:r>
              <a:rPr lang="en-US" sz="2400" dirty="0" err="1" smtClean="0"/>
              <a:t>Ricchezza</a:t>
            </a:r>
            <a:r>
              <a:rPr lang="en-US" sz="2400" dirty="0" smtClean="0"/>
              <a:t> </a:t>
            </a:r>
            <a:r>
              <a:rPr lang="en-US" sz="2400" dirty="0" err="1" smtClean="0"/>
              <a:t>nella</a:t>
            </a:r>
            <a:r>
              <a:rPr lang="en-US" sz="2400" dirty="0" smtClean="0"/>
              <a:t> </a:t>
            </a:r>
            <a:r>
              <a:rPr lang="en-US" sz="2400" dirty="0" err="1" smtClean="0"/>
              <a:t>trasformazione</a:t>
            </a:r>
            <a:r>
              <a:rPr lang="en-US" sz="2400" dirty="0" smtClean="0"/>
              <a:t> dei </a:t>
            </a:r>
            <a:r>
              <a:rPr lang="en-US" sz="2400" dirty="0" err="1" smtClean="0"/>
              <a:t>dati</a:t>
            </a:r>
            <a:endParaRPr lang="en-US" sz="2400" dirty="0" smtClean="0"/>
          </a:p>
          <a:p>
            <a:pPr lvl="1"/>
            <a:r>
              <a:rPr lang="en-US" sz="2400" dirty="0" err="1" smtClean="0"/>
              <a:t>Può</a:t>
            </a:r>
            <a:r>
              <a:rPr lang="en-US" sz="2400" dirty="0" smtClean="0"/>
              <a:t> </a:t>
            </a:r>
            <a:r>
              <a:rPr lang="en-US" sz="2400" dirty="0" err="1" smtClean="0"/>
              <a:t>gestire</a:t>
            </a:r>
            <a:r>
              <a:rPr lang="en-US" sz="2400" dirty="0" smtClean="0"/>
              <a:t> (</a:t>
            </a:r>
            <a:r>
              <a:rPr lang="en-US" sz="2400" dirty="0" err="1" smtClean="0"/>
              <a:t>programmativamente</a:t>
            </a:r>
            <a:r>
              <a:rPr lang="en-US" sz="2400" dirty="0" smtClean="0"/>
              <a:t>) </a:t>
            </a:r>
            <a:r>
              <a:rPr lang="en-US" sz="2400" dirty="0" err="1" smtClean="0"/>
              <a:t>dati</a:t>
            </a:r>
            <a:r>
              <a:rPr lang="en-US" sz="2400" dirty="0"/>
              <a:t> </a:t>
            </a:r>
            <a:r>
              <a:rPr lang="en-US" sz="2400" dirty="0" smtClean="0"/>
              <a:t>molto </a:t>
            </a:r>
            <a:r>
              <a:rPr lang="en-US" sz="2400" dirty="0" err="1" smtClean="0"/>
              <a:t>complessi</a:t>
            </a:r>
            <a:endParaRPr lang="en-US" sz="2400" dirty="0" smtClean="0"/>
          </a:p>
          <a:p>
            <a:pPr lvl="1"/>
            <a:r>
              <a:rPr lang="en-US" sz="2400" dirty="0" err="1" smtClean="0"/>
              <a:t>Richiede</a:t>
            </a:r>
            <a:r>
              <a:rPr lang="en-US" sz="2400" dirty="0" smtClean="0"/>
              <a:t> </a:t>
            </a:r>
            <a:r>
              <a:rPr lang="en-US" sz="2400" dirty="0" err="1" smtClean="0"/>
              <a:t>molta</a:t>
            </a:r>
            <a:r>
              <a:rPr lang="en-US" sz="2400" dirty="0" smtClean="0"/>
              <a:t> </a:t>
            </a:r>
            <a:r>
              <a:rPr lang="en-US" sz="2400" dirty="0" err="1" smtClean="0"/>
              <a:t>programmazione</a:t>
            </a:r>
            <a:endParaRPr lang="en-US" sz="2400" dirty="0" smtClean="0"/>
          </a:p>
          <a:p>
            <a:r>
              <a:rPr lang="en-US" sz="2800" dirty="0" smtClean="0"/>
              <a:t>Stream Analytics</a:t>
            </a:r>
          </a:p>
          <a:p>
            <a:pPr lvl="1"/>
            <a:r>
              <a:rPr lang="en-US" sz="2400" dirty="0" err="1" smtClean="0"/>
              <a:t>Facilità</a:t>
            </a:r>
            <a:r>
              <a:rPr lang="en-US" sz="2400" dirty="0" smtClean="0"/>
              <a:t> di setup</a:t>
            </a:r>
          </a:p>
          <a:p>
            <a:pPr lvl="1"/>
            <a:r>
              <a:rPr lang="en-US" sz="2400" dirty="0" smtClean="0"/>
              <a:t>Si </a:t>
            </a:r>
            <a:r>
              <a:rPr lang="en-US" sz="2400" dirty="0" err="1" smtClean="0"/>
              <a:t>può</a:t>
            </a:r>
            <a:r>
              <a:rPr lang="en-US" sz="2400" dirty="0" smtClean="0"/>
              <a:t> </a:t>
            </a:r>
            <a:r>
              <a:rPr lang="en-US" sz="2400" dirty="0" err="1" smtClean="0"/>
              <a:t>aggiornare</a:t>
            </a:r>
            <a:r>
              <a:rPr lang="en-US" sz="2400" dirty="0" smtClean="0"/>
              <a:t> la query di </a:t>
            </a:r>
            <a:r>
              <a:rPr lang="en-US" sz="2400" dirty="0" err="1" smtClean="0"/>
              <a:t>trasformazione</a:t>
            </a:r>
            <a:r>
              <a:rPr lang="en-US" sz="2400" dirty="0" smtClean="0"/>
              <a:t> in </a:t>
            </a:r>
            <a:r>
              <a:rPr lang="en-US" sz="2400" dirty="0" err="1" smtClean="0"/>
              <a:t>alcuni</a:t>
            </a:r>
            <a:r>
              <a:rPr lang="en-US" sz="2400" dirty="0" smtClean="0"/>
              <a:t> </a:t>
            </a:r>
            <a:r>
              <a:rPr lang="en-US" sz="2400" dirty="0" err="1" smtClean="0"/>
              <a:t>minuti</a:t>
            </a:r>
            <a:endParaRPr lang="en-US" sz="2400" dirty="0"/>
          </a:p>
          <a:p>
            <a:pPr lvl="1"/>
            <a:r>
              <a:rPr lang="en-US" sz="2400" dirty="0" smtClean="0"/>
              <a:t>Solo </a:t>
            </a:r>
            <a:r>
              <a:rPr lang="en-US" sz="2400" dirty="0" err="1" smtClean="0"/>
              <a:t>formati</a:t>
            </a:r>
            <a:r>
              <a:rPr lang="en-US" sz="2400" dirty="0" smtClean="0"/>
              <a:t> JSON e CSV (e AVRO, in input)</a:t>
            </a:r>
          </a:p>
          <a:p>
            <a:pPr lvl="1"/>
            <a:r>
              <a:rPr lang="en-US" sz="2400" dirty="0" err="1" smtClean="0"/>
              <a:t>Riceve</a:t>
            </a:r>
            <a:r>
              <a:rPr lang="en-US" sz="2400" dirty="0" smtClean="0"/>
              <a:t> </a:t>
            </a:r>
            <a:r>
              <a:rPr lang="en-US" sz="2400" dirty="0" err="1" smtClean="0"/>
              <a:t>dati</a:t>
            </a:r>
            <a:r>
              <a:rPr lang="en-US" sz="2400" dirty="0" smtClean="0"/>
              <a:t> da Event Hub e Blob Storage</a:t>
            </a:r>
          </a:p>
          <a:p>
            <a:pPr lvl="1"/>
            <a:r>
              <a:rPr lang="en-US" sz="2400" dirty="0" err="1" smtClean="0"/>
              <a:t>Immette</a:t>
            </a:r>
            <a:r>
              <a:rPr lang="en-US" sz="2400" dirty="0" smtClean="0"/>
              <a:t> </a:t>
            </a:r>
            <a:r>
              <a:rPr lang="en-US" sz="2400" dirty="0" err="1" smtClean="0"/>
              <a:t>dati</a:t>
            </a:r>
            <a:r>
              <a:rPr lang="en-US" sz="2400" dirty="0" smtClean="0"/>
              <a:t> in </a:t>
            </a:r>
            <a:r>
              <a:rPr lang="en-US" sz="2400" dirty="0" err="1" smtClean="0"/>
              <a:t>alcuni</a:t>
            </a:r>
            <a:r>
              <a:rPr lang="en-US" sz="2400" dirty="0" smtClean="0"/>
              <a:t> storage e </a:t>
            </a:r>
            <a:r>
              <a:rPr lang="en-US" sz="2400" dirty="0" err="1" smtClean="0"/>
              <a:t>servizi</a:t>
            </a:r>
            <a:endParaRPr lang="en-US" sz="2400" dirty="0" smtClean="0"/>
          </a:p>
        </p:txBody>
      </p:sp>
    </p:spTree>
    <p:extLst>
      <p:ext uri="{BB962C8B-B14F-4D97-AF65-F5344CB8AC3E}">
        <p14:creationId xmlns:p14="http://schemas.microsoft.com/office/powerpoint/2010/main" val="21567538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Prezzi</a:t>
            </a:r>
            <a:endParaRPr lang="en-US" dirty="0"/>
          </a:p>
        </p:txBody>
      </p:sp>
      <p:sp>
        <p:nvSpPr>
          <p:cNvPr id="3" name="Content Placeholder 2"/>
          <p:cNvSpPr>
            <a:spLocks noGrp="1"/>
          </p:cNvSpPr>
          <p:nvPr>
            <p:ph sz="quarter" idx="10"/>
          </p:nvPr>
        </p:nvSpPr>
        <p:spPr/>
        <p:txBody>
          <a:bodyPr/>
          <a:lstStyle/>
          <a:p>
            <a:r>
              <a:rPr lang="en-US" dirty="0" smtClean="0"/>
              <a:t>I </a:t>
            </a:r>
            <a:r>
              <a:rPr lang="en-US" dirty="0" err="1" smtClean="0"/>
              <a:t>prezzi</a:t>
            </a:r>
            <a:r>
              <a:rPr lang="en-US" dirty="0" smtClean="0"/>
              <a:t> </a:t>
            </a:r>
            <a:r>
              <a:rPr lang="en-US" dirty="0" err="1" smtClean="0"/>
              <a:t>sono</a:t>
            </a:r>
            <a:r>
              <a:rPr lang="en-US" dirty="0" smtClean="0"/>
              <a:t> </a:t>
            </a:r>
            <a:r>
              <a:rPr lang="en-US" dirty="0" err="1" smtClean="0"/>
              <a:t>basati</a:t>
            </a:r>
            <a:r>
              <a:rPr lang="en-US" dirty="0" smtClean="0"/>
              <a:t> </a:t>
            </a:r>
            <a:r>
              <a:rPr lang="en-US" dirty="0" err="1" smtClean="0"/>
              <a:t>sul</a:t>
            </a:r>
            <a:r>
              <a:rPr lang="en-US" dirty="0" smtClean="0"/>
              <a:t> volume, per job:</a:t>
            </a:r>
          </a:p>
          <a:p>
            <a:pPr lvl="1"/>
            <a:r>
              <a:rPr lang="en-US" dirty="0" smtClean="0"/>
              <a:t>Volume di </a:t>
            </a:r>
            <a:r>
              <a:rPr lang="en-US" dirty="0" err="1" smtClean="0"/>
              <a:t>dati</a:t>
            </a:r>
            <a:r>
              <a:rPr lang="en-US" dirty="0" smtClean="0"/>
              <a:t> </a:t>
            </a:r>
            <a:r>
              <a:rPr lang="en-US" dirty="0" err="1" smtClean="0"/>
              <a:t>processati</a:t>
            </a:r>
            <a:endParaRPr lang="en-US" dirty="0" smtClean="0"/>
          </a:p>
          <a:p>
            <a:pPr lvl="1"/>
            <a:r>
              <a:rPr lang="en-US" dirty="0" smtClean="0"/>
              <a:t>Streaming units </a:t>
            </a:r>
            <a:r>
              <a:rPr lang="en-US" dirty="0" err="1" smtClean="0"/>
              <a:t>richieste</a:t>
            </a:r>
            <a:r>
              <a:rPr lang="en-US" dirty="0" smtClean="0"/>
              <a:t> per </a:t>
            </a:r>
            <a:r>
              <a:rPr lang="en-US" dirty="0" err="1" smtClean="0"/>
              <a:t>processare</a:t>
            </a:r>
            <a:r>
              <a:rPr lang="en-US" dirty="0" smtClean="0"/>
              <a:t> </a:t>
            </a:r>
            <a:r>
              <a:rPr lang="en-US" dirty="0" err="1" smtClean="0"/>
              <a:t>i</a:t>
            </a:r>
            <a:r>
              <a:rPr lang="en-US" dirty="0" smtClean="0"/>
              <a:t> </a:t>
            </a:r>
            <a:r>
              <a:rPr lang="en-US" dirty="0" err="1" smtClean="0"/>
              <a:t>dati</a:t>
            </a:r>
            <a:r>
              <a:rPr lang="en-US" dirty="0" smtClean="0"/>
              <a:t> </a:t>
            </a:r>
            <a:r>
              <a:rPr lang="en-US" dirty="0" err="1" smtClean="0"/>
              <a:t>richiesti</a:t>
            </a:r>
            <a:endParaRPr lang="en-US" dirty="0"/>
          </a:p>
        </p:txBody>
      </p:sp>
      <p:graphicFrame>
        <p:nvGraphicFramePr>
          <p:cNvPr id="9" name="Table 1"/>
          <p:cNvGraphicFramePr>
            <a:graphicFrameLocks noGrp="1"/>
          </p:cNvGraphicFramePr>
          <p:nvPr>
            <p:extLst>
              <p:ext uri="{D42A27DB-BD31-4B8C-83A1-F6EECF244321}">
                <p14:modId xmlns:p14="http://schemas.microsoft.com/office/powerpoint/2010/main" val="69232229"/>
              </p:ext>
            </p:extLst>
          </p:nvPr>
        </p:nvGraphicFramePr>
        <p:xfrm>
          <a:off x="2002100" y="3631141"/>
          <a:ext cx="8415528" cy="2060994"/>
        </p:xfrm>
        <a:graphic>
          <a:graphicData uri="http://schemas.openxmlformats.org/drawingml/2006/table">
            <a:tbl>
              <a:tblPr firstRow="1" firstCol="1" bandRow="1"/>
              <a:tblGrid>
                <a:gridCol w="6068890">
                  <a:extLst>
                    <a:ext uri="{9D8B030D-6E8A-4147-A177-3AD203B41FA5}">
                      <a16:colId xmlns="" xmlns:a16="http://schemas.microsoft.com/office/drawing/2014/main" val="20000"/>
                    </a:ext>
                  </a:extLst>
                </a:gridCol>
                <a:gridCol w="2346638">
                  <a:extLst>
                    <a:ext uri="{9D8B030D-6E8A-4147-A177-3AD203B41FA5}">
                      <a16:colId xmlns="" xmlns:a16="http://schemas.microsoft.com/office/drawing/2014/main" val="20001"/>
                    </a:ext>
                  </a:extLst>
                </a:gridCol>
              </a:tblGrid>
              <a:tr h="255726">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marL="0" marR="0" algn="ctr">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7214" marR="67214" marT="0" marB="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2C6"/>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marL="0" marR="0" algn="ctr">
                        <a:lnSpc>
                          <a:spcPct val="107000"/>
                        </a:lnSpc>
                        <a:spcBef>
                          <a:spcPts val="0"/>
                        </a:spcBef>
                        <a:spcAft>
                          <a:spcPts val="0"/>
                        </a:spcAft>
                      </a:pPr>
                      <a:r>
                        <a:rPr lang="en-US" sz="1600" dirty="0" err="1" smtClean="0">
                          <a:effectLst/>
                        </a:rPr>
                        <a:t>Prezzo</a:t>
                      </a:r>
                      <a:r>
                        <a:rPr lang="en-US" sz="1600" dirty="0" smtClean="0">
                          <a:effectLst/>
                        </a:rPr>
                        <a:t>(€/Agosto 2015)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7214" marR="67214" marT="0" marB="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2C6"/>
                    </a:solidFill>
                  </a:tcPr>
                </a:tc>
                <a:extLst>
                  <a:ext uri="{0D108BD9-81ED-4DB2-BD59-A6C34878D82A}">
                    <a16:rowId xmlns="" xmlns:a16="http://schemas.microsoft.com/office/drawing/2014/main" val="10000"/>
                  </a:ext>
                </a:extLst>
              </a:tr>
              <a:tr h="900036">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marL="0" marR="0" algn="ctr">
                        <a:lnSpc>
                          <a:spcPct val="107000"/>
                        </a:lnSpc>
                        <a:spcBef>
                          <a:spcPts val="0"/>
                        </a:spcBef>
                        <a:spcAft>
                          <a:spcPts val="0"/>
                        </a:spcAft>
                      </a:pPr>
                      <a:r>
                        <a:rPr lang="en-US" sz="1600" dirty="0" smtClean="0"/>
                        <a:t>Volume di </a:t>
                      </a:r>
                      <a:r>
                        <a:rPr lang="en-US" sz="1600" dirty="0" err="1" smtClean="0"/>
                        <a:t>dati</a:t>
                      </a:r>
                      <a:r>
                        <a:rPr lang="en-US" sz="1600" dirty="0" smtClean="0"/>
                        <a:t> </a:t>
                      </a:r>
                      <a:r>
                        <a:rPr lang="en-US" sz="1600" dirty="0" err="1" smtClean="0"/>
                        <a:t>processati</a:t>
                      </a:r>
                      <a:r>
                        <a:rPr lang="en-US" sz="1600" dirty="0" smtClean="0"/>
                        <a:t> </a:t>
                      </a:r>
                      <a:r>
                        <a:rPr lang="en-US" sz="1600" dirty="0" err="1" smtClean="0"/>
                        <a:t>dallo</a:t>
                      </a:r>
                      <a:r>
                        <a:rPr lang="en-US" sz="1600" dirty="0" smtClean="0"/>
                        <a:t> streaming job</a:t>
                      </a:r>
                      <a:r>
                        <a:rPr lang="en-US" sz="1600" dirty="0" smtClean="0">
                          <a:effectLst/>
                        </a:rPr>
                        <a:t> </a:t>
                      </a:r>
                      <a:r>
                        <a:rPr lang="en-US" sz="1600" dirty="0">
                          <a:effectLst/>
                        </a:rPr>
                        <a:t>(in GB)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7214" marR="67214"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2C6"/>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algn="ctr">
                        <a:lnSpc>
                          <a:spcPct val="107000"/>
                        </a:lnSpc>
                        <a:spcBef>
                          <a:spcPts val="0"/>
                        </a:spcBef>
                        <a:spcAft>
                          <a:spcPts val="0"/>
                        </a:spcAft>
                      </a:pPr>
                      <a:r>
                        <a:rPr lang="en-US" sz="1600" dirty="0" smtClean="0">
                          <a:effectLst/>
                        </a:rPr>
                        <a:t>€ 0.09cent per</a:t>
                      </a:r>
                      <a:r>
                        <a:rPr lang="en-US" sz="1600" baseline="0" dirty="0" smtClean="0">
                          <a:effectLst/>
                        </a:rPr>
                        <a:t> </a:t>
                      </a:r>
                      <a:r>
                        <a:rPr lang="en-US" sz="1600" dirty="0" smtClean="0">
                          <a:effectLst/>
                        </a:rPr>
                        <a:t>GB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7214" marR="67214"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8272">
                        <a:tint val="40000"/>
                      </a:srgbClr>
                    </a:solidFill>
                  </a:tcPr>
                </a:tc>
                <a:extLst>
                  <a:ext uri="{0D108BD9-81ED-4DB2-BD59-A6C34878D82A}">
                    <a16:rowId xmlns="" xmlns:a16="http://schemas.microsoft.com/office/drawing/2014/main" val="10001"/>
                  </a:ext>
                </a:extLst>
              </a:tr>
              <a:tr h="900036">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marL="0" marR="0">
                        <a:lnSpc>
                          <a:spcPct val="107000"/>
                        </a:lnSpc>
                        <a:spcBef>
                          <a:spcPts val="0"/>
                        </a:spcBef>
                        <a:spcAft>
                          <a:spcPts val="0"/>
                        </a:spcAft>
                      </a:pPr>
                      <a:r>
                        <a:rPr lang="en-US" sz="1600" dirty="0">
                          <a:effectLst/>
                        </a:rPr>
                        <a:t>Streaming </a:t>
                      </a:r>
                      <a:r>
                        <a:rPr lang="en-US" sz="1600" dirty="0" smtClean="0">
                          <a:effectLst/>
                        </a:rPr>
                        <a:t>Unit*</a:t>
                      </a:r>
                      <a:endParaRPr lang="en-US" sz="1600" dirty="0">
                        <a:effectLst/>
                      </a:endParaRPr>
                    </a:p>
                    <a:p>
                      <a:pPr marL="0" marR="0" lvl="0" indent="0" algn="ctr">
                        <a:lnSpc>
                          <a:spcPct val="107000"/>
                        </a:lnSpc>
                        <a:spcBef>
                          <a:spcPts val="0"/>
                        </a:spcBef>
                        <a:spcAft>
                          <a:spcPts val="0"/>
                        </a:spcAft>
                        <a:buFont typeface="Symbol" panose="05050102010706020507" pitchFamily="18" charset="2"/>
                        <a:buNone/>
                      </a:pPr>
                      <a:r>
                        <a:rPr lang="en-US" sz="1600" dirty="0" err="1" smtClean="0">
                          <a:effectLst/>
                        </a:rPr>
                        <a:t>Misura</a:t>
                      </a:r>
                      <a:r>
                        <a:rPr lang="en-US" sz="1600" dirty="0" smtClean="0">
                          <a:effectLst/>
                        </a:rPr>
                        <a:t> </a:t>
                      </a:r>
                      <a:r>
                        <a:rPr lang="en-US" sz="1600" dirty="0" err="1" smtClean="0">
                          <a:effectLst/>
                        </a:rPr>
                        <a:t>che</a:t>
                      </a:r>
                      <a:r>
                        <a:rPr lang="en-US" sz="1600" dirty="0" smtClean="0">
                          <a:effectLst/>
                        </a:rPr>
                        <a:t> </a:t>
                      </a:r>
                      <a:r>
                        <a:rPr lang="en-US" sz="1600" dirty="0" err="1" smtClean="0">
                          <a:effectLst/>
                        </a:rPr>
                        <a:t>normalizza</a:t>
                      </a:r>
                      <a:r>
                        <a:rPr lang="en-US" sz="1600" dirty="0" smtClean="0">
                          <a:effectLst/>
                        </a:rPr>
                        <a:t> CPU</a:t>
                      </a:r>
                      <a:r>
                        <a:rPr lang="en-US" sz="1600" dirty="0">
                          <a:effectLst/>
                        </a:rPr>
                        <a:t>, </a:t>
                      </a:r>
                      <a:r>
                        <a:rPr lang="en-US" sz="1600" dirty="0" err="1" smtClean="0">
                          <a:effectLst/>
                        </a:rPr>
                        <a:t>memoria</a:t>
                      </a:r>
                      <a:r>
                        <a:rPr lang="en-US" sz="1600" dirty="0" smtClean="0">
                          <a:effectLst/>
                        </a:rPr>
                        <a:t>, throughput </a:t>
                      </a:r>
                    </a:p>
                  </a:txBody>
                  <a:tcPr marL="67214" marR="67214"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algn="ctr">
                        <a:lnSpc>
                          <a:spcPct val="107000"/>
                        </a:lnSpc>
                        <a:spcBef>
                          <a:spcPts val="0"/>
                        </a:spcBef>
                        <a:spcAft>
                          <a:spcPts val="0"/>
                        </a:spcAft>
                      </a:pPr>
                      <a:r>
                        <a:rPr lang="en-US" sz="1600" kern="1200" dirty="0" smtClean="0">
                          <a:solidFill>
                            <a:schemeClr val="dk1"/>
                          </a:solidFill>
                          <a:effectLst/>
                          <a:latin typeface="Segoe UI"/>
                          <a:ea typeface="+mn-ea"/>
                          <a:cs typeface="+mn-cs"/>
                        </a:rPr>
                        <a:t>€ 0.0262 per </a:t>
                      </a:r>
                      <a:r>
                        <a:rPr lang="en-US" sz="1600" kern="1200" dirty="0" err="1" smtClean="0">
                          <a:solidFill>
                            <a:schemeClr val="dk1"/>
                          </a:solidFill>
                          <a:effectLst/>
                          <a:latin typeface="Segoe UI"/>
                          <a:ea typeface="+mn-ea"/>
                          <a:cs typeface="+mn-cs"/>
                        </a:rPr>
                        <a:t>ora</a:t>
                      </a:r>
                      <a:endParaRPr lang="en-US" sz="1600" kern="1200" dirty="0" smtClean="0">
                        <a:solidFill>
                          <a:schemeClr val="dk1"/>
                        </a:solidFill>
                        <a:effectLst/>
                        <a:latin typeface="Segoe UI"/>
                        <a:ea typeface="+mn-ea"/>
                        <a:cs typeface="+mn-cs"/>
                      </a:endParaRPr>
                    </a:p>
                    <a:p>
                      <a:pPr marL="0" marR="0" algn="ctr">
                        <a:lnSpc>
                          <a:spcPct val="107000"/>
                        </a:lnSpc>
                        <a:spcBef>
                          <a:spcPts val="0"/>
                        </a:spcBef>
                        <a:spcAft>
                          <a:spcPts val="0"/>
                        </a:spcAft>
                      </a:pPr>
                      <a:r>
                        <a:rPr lang="en-US" sz="1600" kern="1200" dirty="0" smtClean="0">
                          <a:solidFill>
                            <a:schemeClr val="dk1"/>
                          </a:solidFill>
                          <a:effectLst/>
                          <a:latin typeface="Segoe UI"/>
                          <a:ea typeface="+mn-ea"/>
                          <a:cs typeface="+mn-cs"/>
                        </a:rPr>
                        <a:t>€ 18,864 per </a:t>
                      </a:r>
                      <a:r>
                        <a:rPr lang="en-US" sz="1600" kern="1200" dirty="0" err="1" smtClean="0">
                          <a:solidFill>
                            <a:schemeClr val="dk1"/>
                          </a:solidFill>
                          <a:effectLst/>
                          <a:latin typeface="Segoe UI"/>
                          <a:ea typeface="+mn-ea"/>
                          <a:cs typeface="+mn-cs"/>
                        </a:rPr>
                        <a:t>mese</a:t>
                      </a:r>
                      <a:endParaRPr lang="en-US" sz="1600" kern="1200" dirty="0">
                        <a:solidFill>
                          <a:schemeClr val="dk1"/>
                        </a:solidFill>
                        <a:effectLst/>
                        <a:latin typeface="Segoe UI"/>
                        <a:ea typeface="+mn-ea"/>
                        <a:cs typeface="+mn-cs"/>
                      </a:endParaRPr>
                    </a:p>
                  </a:txBody>
                  <a:tcPr marL="67214" marR="67214"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8272">
                        <a:tint val="20000"/>
                      </a:srgbClr>
                    </a:solid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256226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p:txBody>
          <a:bodyPr/>
          <a:lstStyle/>
          <a:p>
            <a:r>
              <a:rPr lang="en-US" dirty="0" err="1" smtClean="0"/>
              <a:t>Tutto</a:t>
            </a:r>
            <a:r>
              <a:rPr lang="en-US" dirty="0" smtClean="0"/>
              <a:t> </a:t>
            </a:r>
            <a:r>
              <a:rPr lang="en-US" dirty="0" err="1" smtClean="0"/>
              <a:t>quanto</a:t>
            </a:r>
            <a:r>
              <a:rPr lang="en-US" dirty="0" smtClean="0"/>
              <a:t> </a:t>
            </a:r>
            <a:r>
              <a:rPr lang="en-US" dirty="0" err="1" smtClean="0"/>
              <a:t>attorno</a:t>
            </a:r>
            <a:r>
              <a:rPr lang="en-US" dirty="0" smtClean="0"/>
              <a:t> a </a:t>
            </a:r>
            <a:r>
              <a:rPr lang="en-US" dirty="0" err="1" smtClean="0"/>
              <a:t>noi</a:t>
            </a:r>
            <a:r>
              <a:rPr lang="en-US" dirty="0" smtClean="0"/>
              <a:t> produce </a:t>
            </a:r>
            <a:r>
              <a:rPr lang="en-US" dirty="0" err="1" smtClean="0"/>
              <a:t>dati</a:t>
            </a:r>
            <a:endParaRPr lang="en-US" dirty="0" smtClean="0"/>
          </a:p>
          <a:p>
            <a:pPr lvl="1"/>
            <a:r>
              <a:rPr lang="en-US" dirty="0" smtClean="0"/>
              <a:t>Devices, </a:t>
            </a:r>
            <a:r>
              <a:rPr lang="en-US" dirty="0" err="1" smtClean="0"/>
              <a:t>sensori</a:t>
            </a:r>
            <a:r>
              <a:rPr lang="en-US" dirty="0" smtClean="0"/>
              <a:t>, </a:t>
            </a:r>
            <a:r>
              <a:rPr lang="en-US" dirty="0" err="1" smtClean="0"/>
              <a:t>infrastrutture</a:t>
            </a:r>
            <a:r>
              <a:rPr lang="en-US" dirty="0" smtClean="0"/>
              <a:t>, </a:t>
            </a:r>
            <a:r>
              <a:rPr lang="en-US" dirty="0" err="1" smtClean="0"/>
              <a:t>applicazioni</a:t>
            </a:r>
            <a:endParaRPr lang="en-US" dirty="0" smtClean="0"/>
          </a:p>
          <a:p>
            <a:r>
              <a:rPr lang="en-US" dirty="0" smtClean="0"/>
              <a:t>La Business Intelligence </a:t>
            </a:r>
            <a:r>
              <a:rPr lang="en-US" dirty="0" err="1" smtClean="0"/>
              <a:t>tradizionale</a:t>
            </a:r>
            <a:r>
              <a:rPr lang="en-US" dirty="0" smtClean="0"/>
              <a:t> </a:t>
            </a:r>
            <a:r>
              <a:rPr lang="en-US" dirty="0" err="1" smtClean="0"/>
              <a:t>raccoglie</a:t>
            </a:r>
            <a:r>
              <a:rPr lang="en-US" dirty="0" smtClean="0"/>
              <a:t> </a:t>
            </a:r>
            <a:r>
              <a:rPr lang="en-US" dirty="0" err="1" smtClean="0"/>
              <a:t>i</a:t>
            </a:r>
            <a:r>
              <a:rPr lang="en-US" dirty="0" smtClean="0"/>
              <a:t> </a:t>
            </a:r>
            <a:r>
              <a:rPr lang="en-US" dirty="0" err="1" smtClean="0"/>
              <a:t>dati</a:t>
            </a:r>
            <a:r>
              <a:rPr lang="en-US" dirty="0" smtClean="0"/>
              <a:t> per poi </a:t>
            </a:r>
            <a:r>
              <a:rPr lang="en-US" dirty="0" err="1" smtClean="0"/>
              <a:t>elaborarli</a:t>
            </a:r>
            <a:r>
              <a:rPr lang="en-US" dirty="0" smtClean="0"/>
              <a:t> in </a:t>
            </a:r>
            <a:r>
              <a:rPr lang="en-US" dirty="0" err="1" smtClean="0"/>
              <a:t>seguito</a:t>
            </a:r>
            <a:endParaRPr lang="en-US" dirty="0" smtClean="0"/>
          </a:p>
          <a:p>
            <a:pPr lvl="1"/>
            <a:r>
              <a:rPr lang="en-US" dirty="0" err="1" smtClean="0"/>
              <a:t>Tipicamente</a:t>
            </a:r>
            <a:r>
              <a:rPr lang="en-US" dirty="0" smtClean="0"/>
              <a:t> con un </a:t>
            </a:r>
            <a:r>
              <a:rPr lang="en-US" dirty="0" err="1" smtClean="0"/>
              <a:t>giorno</a:t>
            </a:r>
            <a:r>
              <a:rPr lang="en-US" dirty="0" smtClean="0"/>
              <a:t> di </a:t>
            </a:r>
            <a:r>
              <a:rPr lang="en-US" dirty="0" err="1" smtClean="0"/>
              <a:t>latenza</a:t>
            </a:r>
            <a:endParaRPr lang="en-US" dirty="0" smtClean="0"/>
          </a:p>
          <a:p>
            <a:r>
              <a:rPr lang="en-US" dirty="0" smtClean="0"/>
              <a:t>Ma </a:t>
            </a:r>
            <a:r>
              <a:rPr lang="en-US" dirty="0" err="1" smtClean="0"/>
              <a:t>viviamo</a:t>
            </a:r>
            <a:r>
              <a:rPr lang="en-US" dirty="0" smtClean="0"/>
              <a:t> in un </a:t>
            </a:r>
            <a:r>
              <a:rPr lang="en-US" dirty="0" err="1" smtClean="0"/>
              <a:t>mondo</a:t>
            </a:r>
            <a:r>
              <a:rPr lang="en-US" dirty="0" smtClean="0"/>
              <a:t> “</a:t>
            </a:r>
            <a:r>
              <a:rPr lang="en-US" dirty="0" err="1" smtClean="0"/>
              <a:t>veloce</a:t>
            </a:r>
            <a:r>
              <a:rPr lang="en-US" dirty="0" smtClean="0"/>
              <a:t>”</a:t>
            </a:r>
          </a:p>
          <a:p>
            <a:pPr lvl="1"/>
            <a:r>
              <a:rPr lang="en-US" dirty="0" smtClean="0"/>
              <a:t>Social media</a:t>
            </a:r>
          </a:p>
          <a:p>
            <a:pPr lvl="1"/>
            <a:r>
              <a:rPr lang="en-US" dirty="0" smtClean="0"/>
              <a:t>Internet of Things</a:t>
            </a:r>
          </a:p>
          <a:p>
            <a:pPr lvl="1"/>
            <a:r>
              <a:rPr lang="en-US" dirty="0" smtClean="0"/>
              <a:t>Just-in-time production</a:t>
            </a:r>
          </a:p>
          <a:p>
            <a:r>
              <a:rPr lang="en-US" dirty="0" smtClean="0"/>
              <a:t>I </a:t>
            </a:r>
            <a:r>
              <a:rPr lang="en-US" dirty="0" err="1" smtClean="0"/>
              <a:t>dati</a:t>
            </a:r>
            <a:r>
              <a:rPr lang="en-US" dirty="0" smtClean="0"/>
              <a:t> offline </a:t>
            </a:r>
            <a:r>
              <a:rPr lang="en-US" dirty="0" err="1" smtClean="0"/>
              <a:t>sono</a:t>
            </a:r>
            <a:r>
              <a:rPr lang="en-US" dirty="0" smtClean="0"/>
              <a:t> “</a:t>
            </a:r>
            <a:r>
              <a:rPr lang="en-US" dirty="0" err="1" smtClean="0"/>
              <a:t>inutili</a:t>
            </a:r>
            <a:r>
              <a:rPr lang="en-US" dirty="0" smtClean="0"/>
              <a:t>”</a:t>
            </a:r>
          </a:p>
          <a:p>
            <a:pPr lvl="1"/>
            <a:r>
              <a:rPr lang="en-US" dirty="0" smtClean="0"/>
              <a:t>Per </a:t>
            </a:r>
            <a:r>
              <a:rPr lang="en-US" dirty="0" err="1" smtClean="0"/>
              <a:t>molte</a:t>
            </a:r>
            <a:r>
              <a:rPr lang="en-US" dirty="0" smtClean="0"/>
              <a:t> </a:t>
            </a:r>
            <a:r>
              <a:rPr lang="en-US" dirty="0" err="1" smtClean="0"/>
              <a:t>aziende</a:t>
            </a:r>
            <a:r>
              <a:rPr lang="en-US" dirty="0" smtClean="0"/>
              <a:t>, </a:t>
            </a:r>
            <a:r>
              <a:rPr lang="en-US" dirty="0" err="1" smtClean="0"/>
              <a:t>raccogliere</a:t>
            </a:r>
            <a:r>
              <a:rPr lang="en-US" dirty="0" smtClean="0"/>
              <a:t> </a:t>
            </a:r>
            <a:r>
              <a:rPr lang="en-US" dirty="0" err="1" smtClean="0"/>
              <a:t>ed</a:t>
            </a:r>
            <a:r>
              <a:rPr lang="en-US" dirty="0" smtClean="0"/>
              <a:t> </a:t>
            </a:r>
            <a:r>
              <a:rPr lang="en-US" dirty="0" err="1" smtClean="0"/>
              <a:t>archiviare</a:t>
            </a:r>
            <a:r>
              <a:rPr lang="en-US" dirty="0" smtClean="0"/>
              <a:t> </a:t>
            </a:r>
            <a:r>
              <a:rPr lang="en-US" dirty="0" err="1" smtClean="0"/>
              <a:t>dati</a:t>
            </a:r>
            <a:r>
              <a:rPr lang="en-US" dirty="0" smtClean="0"/>
              <a:t> per un </a:t>
            </a:r>
            <a:r>
              <a:rPr lang="en-US" dirty="0" err="1" smtClean="0"/>
              <a:t>uso</a:t>
            </a:r>
            <a:r>
              <a:rPr lang="en-US" dirty="0" smtClean="0"/>
              <a:t> “</a:t>
            </a:r>
            <a:r>
              <a:rPr lang="en-US" dirty="0" err="1" smtClean="0"/>
              <a:t>successivo</a:t>
            </a:r>
            <a:r>
              <a:rPr lang="en-US" dirty="0" smtClean="0"/>
              <a:t>” non è </a:t>
            </a:r>
            <a:r>
              <a:rPr lang="en-US" dirty="0" err="1" smtClean="0"/>
              <a:t>sufficiente</a:t>
            </a:r>
            <a:endParaRPr lang="en-US" dirty="0" smtClean="0"/>
          </a:p>
          <a:p>
            <a:pPr lvl="1"/>
            <a:endParaRPr lang="en-US" dirty="0"/>
          </a:p>
        </p:txBody>
      </p:sp>
      <p:sp>
        <p:nvSpPr>
          <p:cNvPr id="6" name="Title 5"/>
          <p:cNvSpPr>
            <a:spLocks noGrp="1"/>
          </p:cNvSpPr>
          <p:nvPr>
            <p:ph type="title"/>
          </p:nvPr>
        </p:nvSpPr>
        <p:spPr/>
        <p:txBody>
          <a:bodyPr/>
          <a:lstStyle/>
          <a:p>
            <a:r>
              <a:rPr lang="en-US" dirty="0" smtClean="0"/>
              <a:t>Analytics </a:t>
            </a:r>
            <a:r>
              <a:rPr lang="en-US" dirty="0" err="1" smtClean="0"/>
              <a:t>tradizionale</a:t>
            </a:r>
            <a:endParaRPr lang="en-US" dirty="0"/>
          </a:p>
        </p:txBody>
      </p:sp>
      <p:sp>
        <p:nvSpPr>
          <p:cNvPr id="11" name="Text Placeholder 10"/>
          <p:cNvSpPr>
            <a:spLocks noGrp="1"/>
          </p:cNvSpPr>
          <p:nvPr>
            <p:ph type="body" sz="quarter" idx="11"/>
          </p:nvPr>
        </p:nvSpPr>
        <p:spPr/>
        <p:txBody>
          <a:bodyPr/>
          <a:lstStyle/>
          <a:p>
            <a:pPr algn="ctr"/>
            <a:r>
              <a:rPr lang="en-US" dirty="0" err="1" smtClean="0"/>
              <a:t>Dati</a:t>
            </a:r>
            <a:r>
              <a:rPr lang="en-US" dirty="0" smtClean="0"/>
              <a:t> “a </a:t>
            </a:r>
            <a:r>
              <a:rPr lang="en-US" dirty="0" err="1" smtClean="0"/>
              <a:t>riposo</a:t>
            </a:r>
            <a:r>
              <a:rPr lang="en-US" dirty="0" smtClean="0"/>
              <a:t>”</a:t>
            </a:r>
            <a:endParaRPr lang="en-US" dirty="0"/>
          </a:p>
        </p:txBody>
      </p:sp>
      <p:pic>
        <p:nvPicPr>
          <p:cNvPr id="13" name="Picture 12"/>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277510" y="2087365"/>
            <a:ext cx="2693781" cy="2573896"/>
          </a:xfrm>
          <a:prstGeom prst="rect">
            <a:avLst/>
          </a:prstGeom>
        </p:spPr>
      </p:pic>
    </p:spTree>
    <p:extLst>
      <p:ext uri="{BB962C8B-B14F-4D97-AF65-F5344CB8AC3E}">
        <p14:creationId xmlns:p14="http://schemas.microsoft.com/office/powerpoint/2010/main" val="2912415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Azure Machine Learning</a:t>
            </a:r>
            <a:endParaRPr lang="en-US" dirty="0"/>
          </a:p>
        </p:txBody>
      </p:sp>
      <p:sp>
        <p:nvSpPr>
          <p:cNvPr id="6" name="Text Placeholder 5"/>
          <p:cNvSpPr>
            <a:spLocks noGrp="1"/>
          </p:cNvSpPr>
          <p:nvPr>
            <p:ph sz="quarter" idx="10"/>
          </p:nvPr>
        </p:nvSpPr>
        <p:spPr/>
        <p:txBody>
          <a:bodyPr/>
          <a:lstStyle/>
          <a:p>
            <a:r>
              <a:rPr lang="en-US" dirty="0" err="1" smtClean="0"/>
              <a:t>Capire</a:t>
            </a:r>
            <a:r>
              <a:rPr lang="en-US" dirty="0" smtClean="0"/>
              <a:t> la </a:t>
            </a:r>
            <a:r>
              <a:rPr lang="en-US" dirty="0" err="1" smtClean="0"/>
              <a:t>sequenza</a:t>
            </a:r>
            <a:r>
              <a:rPr lang="en-US" dirty="0" smtClean="0"/>
              <a:t> di </a:t>
            </a:r>
            <a:r>
              <a:rPr lang="en-US" dirty="0" err="1" smtClean="0"/>
              <a:t>dati</a:t>
            </a:r>
            <a:r>
              <a:rPr lang="en-US" dirty="0" smtClean="0"/>
              <a:t> </a:t>
            </a:r>
            <a:r>
              <a:rPr lang="en-US" dirty="0" err="1" smtClean="0"/>
              <a:t>nello</a:t>
            </a:r>
            <a:r>
              <a:rPr lang="en-US" dirty="0" smtClean="0"/>
              <a:t> </a:t>
            </a:r>
            <a:r>
              <a:rPr lang="en-US" dirty="0" err="1" smtClean="0"/>
              <a:t>storico</a:t>
            </a:r>
            <a:r>
              <a:rPr lang="en-US" dirty="0" smtClean="0"/>
              <a:t> per </a:t>
            </a:r>
            <a:r>
              <a:rPr lang="en-US" dirty="0" err="1" smtClean="0"/>
              <a:t>predire</a:t>
            </a:r>
            <a:r>
              <a:rPr lang="en-US" dirty="0" smtClean="0"/>
              <a:t> </a:t>
            </a:r>
            <a:r>
              <a:rPr lang="en-US" dirty="0" err="1" smtClean="0"/>
              <a:t>il</a:t>
            </a:r>
            <a:r>
              <a:rPr lang="en-US" dirty="0" smtClean="0"/>
              <a:t> </a:t>
            </a:r>
            <a:r>
              <a:rPr lang="en-US" dirty="0" err="1" smtClean="0"/>
              <a:t>futuro</a:t>
            </a:r>
            <a:endParaRPr lang="en-US" dirty="0" smtClean="0"/>
          </a:p>
          <a:p>
            <a:pPr lvl="1"/>
            <a:r>
              <a:rPr lang="en-US" dirty="0" smtClean="0"/>
              <a:t>È </a:t>
            </a:r>
            <a:r>
              <a:rPr lang="en-US" dirty="0" err="1" smtClean="0"/>
              <a:t>possibile</a:t>
            </a:r>
            <a:r>
              <a:rPr lang="en-US" dirty="0" smtClean="0"/>
              <a:t> </a:t>
            </a:r>
            <a:r>
              <a:rPr lang="en-US" dirty="0" err="1" smtClean="0"/>
              <a:t>apprendere</a:t>
            </a:r>
            <a:r>
              <a:rPr lang="en-US" dirty="0" smtClean="0"/>
              <a:t> </a:t>
            </a:r>
            <a:r>
              <a:rPr lang="en-US" dirty="0" err="1" smtClean="0"/>
              <a:t>dai</a:t>
            </a:r>
            <a:r>
              <a:rPr lang="en-US" dirty="0" smtClean="0"/>
              <a:t> </a:t>
            </a:r>
            <a:r>
              <a:rPr lang="en-US" dirty="0" err="1" smtClean="0"/>
              <a:t>dati</a:t>
            </a:r>
            <a:r>
              <a:rPr lang="en-US" dirty="0" smtClean="0"/>
              <a:t> </a:t>
            </a:r>
            <a:r>
              <a:rPr lang="en-US" dirty="0" err="1" smtClean="0"/>
              <a:t>storici</a:t>
            </a:r>
            <a:r>
              <a:rPr lang="en-US" dirty="0" smtClean="0"/>
              <a:t> </a:t>
            </a:r>
            <a:r>
              <a:rPr lang="en-US" dirty="0" err="1" smtClean="0"/>
              <a:t>quello</a:t>
            </a:r>
            <a:r>
              <a:rPr lang="en-US" dirty="0" smtClean="0"/>
              <a:t> </a:t>
            </a:r>
            <a:r>
              <a:rPr lang="en-US" dirty="0" err="1" smtClean="0"/>
              <a:t>che</a:t>
            </a:r>
            <a:r>
              <a:rPr lang="en-US" dirty="0" smtClean="0"/>
              <a:t> </a:t>
            </a:r>
            <a:r>
              <a:rPr lang="en-US" dirty="0" err="1" smtClean="0"/>
              <a:t>puù</a:t>
            </a:r>
            <a:r>
              <a:rPr lang="en-US" dirty="0" smtClean="0"/>
              <a:t> </a:t>
            </a:r>
            <a:r>
              <a:rPr lang="en-US" dirty="0" err="1" smtClean="0"/>
              <a:t>succedere</a:t>
            </a:r>
            <a:r>
              <a:rPr lang="en-US" dirty="0" smtClean="0"/>
              <a:t> in </a:t>
            </a:r>
            <a:r>
              <a:rPr lang="en-US" dirty="0" err="1" smtClean="0"/>
              <a:t>futuro</a:t>
            </a:r>
            <a:endParaRPr lang="en-US" dirty="0" smtClean="0"/>
          </a:p>
          <a:p>
            <a:endParaRPr lang="en-US" dirty="0"/>
          </a:p>
        </p:txBody>
      </p:sp>
      <p:pic>
        <p:nvPicPr>
          <p:cNvPr id="8" name="Picture 2" descr="https://acomdpsstorage.blob.core.windows.net/dpsmedia-prod/azure.microsoft.com/en-us/documentation/articles/machine-learning-algorithm-cheat-sheet/20150519050153/cheat-sheet-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2046" y="3291247"/>
            <a:ext cx="5183643" cy="3355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0410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Power BI</a:t>
            </a:r>
            <a:endParaRPr lang="en-US" dirty="0"/>
          </a:p>
        </p:txBody>
      </p:sp>
      <p:sp>
        <p:nvSpPr>
          <p:cNvPr id="6" name="Text Placeholder 5"/>
          <p:cNvSpPr>
            <a:spLocks noGrp="1"/>
          </p:cNvSpPr>
          <p:nvPr>
            <p:ph sz="quarter" idx="10"/>
          </p:nvPr>
        </p:nvSpPr>
        <p:spPr/>
        <p:txBody>
          <a:bodyPr/>
          <a:lstStyle/>
          <a:p>
            <a:r>
              <a:rPr lang="en-US" dirty="0" err="1" smtClean="0"/>
              <a:t>Soluzione</a:t>
            </a:r>
            <a:r>
              <a:rPr lang="en-US" dirty="0" smtClean="0"/>
              <a:t> per </a:t>
            </a:r>
            <a:r>
              <a:rPr lang="en-US" dirty="0" err="1" smtClean="0"/>
              <a:t>creare</a:t>
            </a:r>
            <a:r>
              <a:rPr lang="en-US" dirty="0" smtClean="0"/>
              <a:t> Dashboard </a:t>
            </a:r>
            <a:r>
              <a:rPr lang="en-US" dirty="0" err="1" smtClean="0"/>
              <a:t>realtime</a:t>
            </a:r>
            <a:endParaRPr lang="en-US" dirty="0" smtClean="0"/>
          </a:p>
          <a:p>
            <a:r>
              <a:rPr lang="en-US" dirty="0" err="1" smtClean="0"/>
              <a:t>Distribuito</a:t>
            </a:r>
            <a:r>
              <a:rPr lang="en-US" dirty="0" smtClean="0"/>
              <a:t> come SaaS</a:t>
            </a:r>
          </a:p>
          <a:p>
            <a:pPr lvl="1"/>
            <a:r>
              <a:rPr lang="en-US" dirty="0" err="1" smtClean="0"/>
              <a:t>Integrato</a:t>
            </a:r>
            <a:r>
              <a:rPr lang="en-US" dirty="0" smtClean="0"/>
              <a:t> a Office 365</a:t>
            </a:r>
          </a:p>
          <a:p>
            <a:endParaRPr lang="en-US" dirty="0"/>
          </a:p>
        </p:txBody>
      </p:sp>
      <p:pic>
        <p:nvPicPr>
          <p:cNvPr id="1026" name="Picture 2" descr="http://blogs.msdn.com/cfs-filesystemfile.ashx/__key/communityserver-blogs-components-weblogfiles/00-00-01-60-20/4645.dashboard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4198" y="2731082"/>
            <a:ext cx="5815281" cy="3498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5910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Sviluppi</a:t>
            </a:r>
            <a:r>
              <a:rPr lang="en-US" dirty="0" smtClean="0"/>
              <a:t> </a:t>
            </a:r>
            <a:r>
              <a:rPr lang="en-US" dirty="0" err="1" smtClean="0"/>
              <a:t>futuri</a:t>
            </a:r>
            <a:endParaRPr lang="en-US" dirty="0"/>
          </a:p>
        </p:txBody>
      </p:sp>
      <p:sp>
        <p:nvSpPr>
          <p:cNvPr id="5" name="Content Placeholder 4"/>
          <p:cNvSpPr>
            <a:spLocks noGrp="1"/>
          </p:cNvSpPr>
          <p:nvPr>
            <p:ph sz="quarter" idx="10"/>
          </p:nvPr>
        </p:nvSpPr>
        <p:spPr/>
        <p:txBody>
          <a:bodyPr/>
          <a:lstStyle/>
          <a:p>
            <a:r>
              <a:rPr lang="en-US" sz="2800" dirty="0" smtClean="0"/>
              <a:t>[in </a:t>
            </a:r>
            <a:r>
              <a:rPr lang="en-US" sz="2800" dirty="0" err="1" smtClean="0"/>
              <a:t>lavorazione</a:t>
            </a:r>
            <a:r>
              <a:rPr lang="en-US" sz="2800" dirty="0" smtClean="0"/>
              <a:t>]</a:t>
            </a:r>
            <a:endParaRPr lang="en-US" sz="2800" dirty="0"/>
          </a:p>
          <a:p>
            <a:pPr lvl="1"/>
            <a:r>
              <a:rPr lang="en-US" sz="2400" dirty="0"/>
              <a:t>Output </a:t>
            </a:r>
            <a:r>
              <a:rPr lang="en-US" sz="2400" dirty="0" err="1" smtClean="0"/>
              <a:t>su</a:t>
            </a:r>
            <a:r>
              <a:rPr lang="en-US" sz="2400" dirty="0" smtClean="0"/>
              <a:t> </a:t>
            </a:r>
            <a:r>
              <a:rPr lang="en-US" sz="2400" dirty="0" err="1" smtClean="0"/>
              <a:t>DocumentDb</a:t>
            </a:r>
            <a:endParaRPr lang="en-US" sz="2400" dirty="0"/>
          </a:p>
          <a:p>
            <a:pPr lvl="1"/>
            <a:r>
              <a:rPr lang="en-US" sz="2400" dirty="0" err="1" smtClean="0"/>
              <a:t>Integrazione</a:t>
            </a:r>
            <a:r>
              <a:rPr lang="en-US" sz="2400" dirty="0" smtClean="0"/>
              <a:t> con </a:t>
            </a:r>
            <a:r>
              <a:rPr lang="en-US" sz="2400" dirty="0"/>
              <a:t>Azure Machine </a:t>
            </a:r>
            <a:r>
              <a:rPr lang="en-US" sz="2400" dirty="0" smtClean="0"/>
              <a:t>Learning</a:t>
            </a:r>
            <a:endParaRPr lang="en-US" sz="2400" dirty="0"/>
          </a:p>
          <a:p>
            <a:pPr lvl="1"/>
            <a:r>
              <a:rPr lang="en-US" sz="2400" dirty="0" err="1" smtClean="0"/>
              <a:t>Miglior</a:t>
            </a:r>
            <a:r>
              <a:rPr lang="en-US" sz="2400" dirty="0" smtClean="0"/>
              <a:t> debugging</a:t>
            </a:r>
            <a:endParaRPr lang="en-US" sz="2400" dirty="0"/>
          </a:p>
          <a:p>
            <a:r>
              <a:rPr lang="en-US" sz="2800" dirty="0" smtClean="0"/>
              <a:t>[planned]</a:t>
            </a:r>
          </a:p>
          <a:p>
            <a:pPr lvl="1"/>
            <a:r>
              <a:rPr lang="en-US" sz="2400" dirty="0" err="1" smtClean="0"/>
              <a:t>Invocare</a:t>
            </a:r>
            <a:r>
              <a:rPr lang="en-US" sz="2400" dirty="0" smtClean="0"/>
              <a:t> un endpoint REST per </a:t>
            </a:r>
            <a:r>
              <a:rPr lang="en-US" sz="2400" dirty="0" err="1" smtClean="0"/>
              <a:t>eseguire</a:t>
            </a:r>
            <a:r>
              <a:rPr lang="en-US" sz="2400" dirty="0" smtClean="0"/>
              <a:t> </a:t>
            </a:r>
            <a:r>
              <a:rPr lang="en-US" sz="2400" dirty="0" err="1" smtClean="0"/>
              <a:t>codice</a:t>
            </a:r>
            <a:r>
              <a:rPr lang="en-US" sz="2400" dirty="0" smtClean="0"/>
              <a:t> custom</a:t>
            </a:r>
          </a:p>
          <a:p>
            <a:r>
              <a:rPr lang="en-US" sz="2800" dirty="0" smtClean="0"/>
              <a:t>[under review]</a:t>
            </a:r>
          </a:p>
          <a:p>
            <a:pPr lvl="1"/>
            <a:r>
              <a:rPr lang="en-US" sz="2400" dirty="0" err="1" smtClean="0"/>
              <a:t>Ricevere</a:t>
            </a:r>
            <a:r>
              <a:rPr lang="en-US" sz="2400" dirty="0" smtClean="0"/>
              <a:t> </a:t>
            </a:r>
            <a:r>
              <a:rPr lang="en-US" sz="2400" dirty="0" err="1" smtClean="0"/>
              <a:t>dati</a:t>
            </a:r>
            <a:r>
              <a:rPr lang="en-US" sz="2400" dirty="0" smtClean="0"/>
              <a:t> da </a:t>
            </a:r>
            <a:r>
              <a:rPr lang="en-US" sz="2400" dirty="0" err="1" smtClean="0"/>
              <a:t>DocumentDb</a:t>
            </a:r>
            <a:endParaRPr lang="en-US" sz="2400" dirty="0"/>
          </a:p>
        </p:txBody>
      </p:sp>
    </p:spTree>
    <p:extLst>
      <p:ext uri="{BB962C8B-B14F-4D97-AF65-F5344CB8AC3E}">
        <p14:creationId xmlns:p14="http://schemas.microsoft.com/office/powerpoint/2010/main" val="24890938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dirty="0" smtClean="0"/>
              <a:t>GRAZIE</a:t>
            </a:r>
            <a:endParaRPr lang="en-US" dirty="0"/>
          </a:p>
        </p:txBody>
      </p:sp>
      <p:sp>
        <p:nvSpPr>
          <p:cNvPr id="5" name="Subtitle 4"/>
          <p:cNvSpPr>
            <a:spLocks noGrp="1"/>
          </p:cNvSpPr>
          <p:nvPr>
            <p:ph type="subTitle" idx="1"/>
          </p:nvPr>
        </p:nvSpPr>
        <p:spPr/>
        <p:txBody>
          <a:bodyPr/>
          <a:lstStyle/>
          <a:p>
            <a:r>
              <a:rPr lang="en-US" sz="3200" dirty="0" smtClean="0"/>
              <a:t>Marco Parenzan</a:t>
            </a:r>
          </a:p>
          <a:p>
            <a:r>
              <a:rPr lang="en-US" dirty="0"/>
              <a:t>marcoparenzan.azurewebsites.net</a:t>
            </a:r>
            <a:br>
              <a:rPr lang="en-US" dirty="0"/>
            </a:br>
            <a:r>
              <a:rPr lang="en-US" dirty="0"/>
              <a:t>@</a:t>
            </a:r>
            <a:r>
              <a:rPr lang="en-US" dirty="0" err="1"/>
              <a:t>marco_parenzan</a:t>
            </a:r>
            <a:endParaRPr lang="en-US" dirty="0" smtClean="0"/>
          </a:p>
        </p:txBody>
      </p:sp>
    </p:spTree>
    <p:extLst>
      <p:ext uri="{BB962C8B-B14F-4D97-AF65-F5344CB8AC3E}">
        <p14:creationId xmlns:p14="http://schemas.microsoft.com/office/powerpoint/2010/main" val="463272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879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Analytics </a:t>
            </a:r>
            <a:r>
              <a:rPr lang="en-US" dirty="0" err="1" smtClean="0"/>
              <a:t>moderno</a:t>
            </a:r>
            <a:endParaRPr lang="nl-BE" dirty="0"/>
          </a:p>
        </p:txBody>
      </p:sp>
      <p:sp>
        <p:nvSpPr>
          <p:cNvPr id="3" name="Tijdelijke aanduiding voor inhoud 2"/>
          <p:cNvSpPr>
            <a:spLocks noGrp="1"/>
          </p:cNvSpPr>
          <p:nvPr>
            <p:ph sz="quarter" idx="10"/>
          </p:nvPr>
        </p:nvSpPr>
        <p:spPr>
          <a:xfrm>
            <a:off x="3448050" y="1487488"/>
            <a:ext cx="8521700" cy="5159375"/>
          </a:xfrm>
        </p:spPr>
        <p:txBody>
          <a:bodyPr/>
          <a:lstStyle/>
          <a:p>
            <a:r>
              <a:rPr lang="en-US" dirty="0" smtClean="0"/>
              <a:t>Si </a:t>
            </a:r>
            <a:r>
              <a:rPr lang="en-US" dirty="0" err="1" smtClean="0"/>
              <a:t>lavora</a:t>
            </a:r>
            <a:r>
              <a:rPr lang="en-US" dirty="0" smtClean="0"/>
              <a:t> con </a:t>
            </a:r>
            <a:r>
              <a:rPr lang="en-US" dirty="0" err="1" smtClean="0"/>
              <a:t>dati</a:t>
            </a:r>
            <a:r>
              <a:rPr lang="en-US" dirty="0" smtClean="0"/>
              <a:t> in streaming, in continuo</a:t>
            </a:r>
          </a:p>
          <a:p>
            <a:r>
              <a:rPr lang="en-US" dirty="0" smtClean="0"/>
              <a:t>Si </a:t>
            </a:r>
            <a:r>
              <a:rPr lang="en-US" dirty="0" err="1" smtClean="0"/>
              <a:t>vuole</a:t>
            </a:r>
            <a:r>
              <a:rPr lang="en-US" dirty="0" smtClean="0"/>
              <a:t> </a:t>
            </a:r>
            <a:r>
              <a:rPr lang="en-US" dirty="0" err="1" smtClean="0"/>
              <a:t>monitorare</a:t>
            </a:r>
            <a:r>
              <a:rPr lang="en-US" dirty="0" smtClean="0"/>
              <a:t> </a:t>
            </a:r>
            <a:r>
              <a:rPr lang="en-US" dirty="0" err="1" smtClean="0"/>
              <a:t>ed</a:t>
            </a:r>
            <a:r>
              <a:rPr lang="en-US" dirty="0" smtClean="0"/>
              <a:t> </a:t>
            </a:r>
            <a:r>
              <a:rPr lang="en-US" dirty="0" err="1" smtClean="0"/>
              <a:t>analizzare</a:t>
            </a:r>
            <a:r>
              <a:rPr lang="en-US" dirty="0" smtClean="0"/>
              <a:t> </a:t>
            </a:r>
            <a:r>
              <a:rPr lang="en-US" dirty="0" err="1" smtClean="0"/>
              <a:t>dati</a:t>
            </a:r>
            <a:r>
              <a:rPr lang="en-US" dirty="0" smtClean="0"/>
              <a:t> in real </a:t>
            </a:r>
            <a:r>
              <a:rPr lang="en-US" dirty="0" err="1" smtClean="0"/>
              <a:t>ime</a:t>
            </a:r>
            <a:endParaRPr lang="en-US" dirty="0" smtClean="0"/>
          </a:p>
          <a:p>
            <a:pPr lvl="1"/>
            <a:r>
              <a:rPr lang="en-US" dirty="0" err="1" smtClean="0"/>
              <a:t>Tipicamente</a:t>
            </a:r>
            <a:r>
              <a:rPr lang="en-US" dirty="0" smtClean="0"/>
              <a:t> da </a:t>
            </a:r>
            <a:r>
              <a:rPr lang="en-US" dirty="0" err="1" smtClean="0"/>
              <a:t>qualche</a:t>
            </a:r>
            <a:r>
              <a:rPr lang="en-US" dirty="0" smtClean="0"/>
              <a:t> secondo a </a:t>
            </a:r>
            <a:r>
              <a:rPr lang="en-US" dirty="0" err="1" smtClean="0"/>
              <a:t>qualche</a:t>
            </a:r>
            <a:r>
              <a:rPr lang="en-US" dirty="0" smtClean="0"/>
              <a:t> minute di </a:t>
            </a:r>
            <a:r>
              <a:rPr lang="en-US" dirty="0" err="1" smtClean="0"/>
              <a:t>latenza</a:t>
            </a:r>
            <a:endParaRPr lang="en-US" dirty="0" smtClean="0"/>
          </a:p>
          <a:p>
            <a:r>
              <a:rPr lang="en-US" dirty="0" err="1" smtClean="0"/>
              <a:t>Quindi</a:t>
            </a:r>
            <a:r>
              <a:rPr lang="en-US" dirty="0" smtClean="0"/>
              <a:t> non </a:t>
            </a:r>
            <a:r>
              <a:rPr lang="en-US" dirty="0" err="1" smtClean="0"/>
              <a:t>c’è</a:t>
            </a:r>
            <a:r>
              <a:rPr lang="en-US" dirty="0" smtClean="0"/>
              <a:t> </a:t>
            </a:r>
            <a:r>
              <a:rPr lang="en-US" dirty="0" err="1" smtClean="0"/>
              <a:t>il</a:t>
            </a:r>
            <a:r>
              <a:rPr lang="en-US" dirty="0" smtClean="0"/>
              <a:t> tempo di </a:t>
            </a:r>
            <a:r>
              <a:rPr lang="en-US" dirty="0" err="1" smtClean="0"/>
              <a:t>fermarsi</a:t>
            </a:r>
            <a:r>
              <a:rPr lang="en-US" dirty="0" smtClean="0"/>
              <a:t>, </a:t>
            </a:r>
            <a:r>
              <a:rPr lang="en-US" dirty="0" err="1" smtClean="0"/>
              <a:t>copiare</a:t>
            </a:r>
            <a:r>
              <a:rPr lang="en-US" dirty="0" smtClean="0"/>
              <a:t> I </a:t>
            </a:r>
            <a:r>
              <a:rPr lang="en-US" dirty="0" err="1" smtClean="0"/>
              <a:t>dati</a:t>
            </a:r>
            <a:r>
              <a:rPr lang="en-US" dirty="0" smtClean="0"/>
              <a:t> e </a:t>
            </a:r>
            <a:r>
              <a:rPr lang="en-US" dirty="0" err="1" smtClean="0"/>
              <a:t>analizzarli</a:t>
            </a:r>
            <a:r>
              <a:rPr lang="en-US" dirty="0" smtClean="0"/>
              <a:t>, ma </a:t>
            </a:r>
            <a:r>
              <a:rPr lang="en-US" dirty="0" err="1" smtClean="0"/>
              <a:t>bisogna</a:t>
            </a:r>
            <a:r>
              <a:rPr lang="en-US" dirty="0" smtClean="0"/>
              <a:t> </a:t>
            </a:r>
            <a:r>
              <a:rPr lang="en-US" dirty="0" err="1" smtClean="0"/>
              <a:t>gestire</a:t>
            </a:r>
            <a:r>
              <a:rPr lang="en-US" dirty="0" smtClean="0"/>
              <a:t> I </a:t>
            </a:r>
            <a:r>
              <a:rPr lang="en-US" dirty="0" err="1" smtClean="0"/>
              <a:t>dati</a:t>
            </a:r>
            <a:r>
              <a:rPr lang="en-US" dirty="0" smtClean="0"/>
              <a:t> in streaming</a:t>
            </a:r>
          </a:p>
        </p:txBody>
      </p:sp>
      <p:sp>
        <p:nvSpPr>
          <p:cNvPr id="6" name="Text Placeholder 5"/>
          <p:cNvSpPr>
            <a:spLocks noGrp="1"/>
          </p:cNvSpPr>
          <p:nvPr>
            <p:ph type="body" sz="quarter" idx="4294967295"/>
          </p:nvPr>
        </p:nvSpPr>
        <p:spPr>
          <a:xfrm>
            <a:off x="232756" y="1600993"/>
            <a:ext cx="2687638" cy="4932363"/>
          </a:xfrm>
          <a:prstGeom prst="rect">
            <a:avLst/>
          </a:prstGeom>
        </p:spPr>
        <p:txBody>
          <a:bodyPr/>
          <a:lstStyle/>
          <a:p>
            <a:r>
              <a:rPr lang="en-US" dirty="0" err="1" smtClean="0"/>
              <a:t>Dati</a:t>
            </a:r>
            <a:r>
              <a:rPr lang="en-US" dirty="0" smtClean="0"/>
              <a:t> in </a:t>
            </a:r>
            <a:r>
              <a:rPr lang="en-US" dirty="0" err="1" smtClean="0"/>
              <a:t>movimento</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510" y="2062485"/>
            <a:ext cx="2709941" cy="2709941"/>
          </a:xfrm>
          <a:prstGeom prst="rect">
            <a:avLst/>
          </a:prstGeom>
        </p:spPr>
      </p:pic>
    </p:spTree>
    <p:extLst>
      <p:ext uri="{BB962C8B-B14F-4D97-AF65-F5344CB8AC3E}">
        <p14:creationId xmlns:p14="http://schemas.microsoft.com/office/powerpoint/2010/main" val="29204220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Scenari</a:t>
            </a:r>
            <a:endParaRPr lang="en-US" dirty="0"/>
          </a:p>
        </p:txBody>
      </p:sp>
      <p:sp>
        <p:nvSpPr>
          <p:cNvPr id="3" name="Content Placeholder 2"/>
          <p:cNvSpPr>
            <a:spLocks noGrp="1"/>
          </p:cNvSpPr>
          <p:nvPr>
            <p:ph sz="quarter" idx="10"/>
          </p:nvPr>
        </p:nvSpPr>
        <p:spPr/>
        <p:txBody>
          <a:bodyPr/>
          <a:lstStyle/>
          <a:p>
            <a:r>
              <a:rPr lang="en-US" dirty="0" smtClean="0"/>
              <a:t>Real-time ingestion, </a:t>
            </a:r>
            <a:r>
              <a:rPr lang="en-US" dirty="0" err="1" smtClean="0"/>
              <a:t>elaborazione</a:t>
            </a:r>
            <a:r>
              <a:rPr lang="en-US" dirty="0" smtClean="0"/>
              <a:t> e </a:t>
            </a:r>
            <a:r>
              <a:rPr lang="en-US" dirty="0" err="1" smtClean="0"/>
              <a:t>archiviazione</a:t>
            </a:r>
            <a:r>
              <a:rPr lang="en-US" dirty="0" smtClean="0"/>
              <a:t> di </a:t>
            </a:r>
            <a:r>
              <a:rPr lang="en-US" dirty="0" err="1" smtClean="0"/>
              <a:t>dati</a:t>
            </a:r>
            <a:endParaRPr lang="en-US" dirty="0" smtClean="0"/>
          </a:p>
          <a:p>
            <a:r>
              <a:rPr lang="en-US" dirty="0" smtClean="0"/>
              <a:t>Real-time Analytics</a:t>
            </a:r>
          </a:p>
          <a:p>
            <a:r>
              <a:rPr lang="en-US" dirty="0" smtClean="0"/>
              <a:t>Device </a:t>
            </a:r>
            <a:r>
              <a:rPr lang="en-US" dirty="0" err="1" smtClean="0"/>
              <a:t>connessi</a:t>
            </a:r>
            <a:r>
              <a:rPr lang="en-US" dirty="0" smtClean="0"/>
              <a:t> (Internet of Things)</a:t>
            </a:r>
          </a:p>
        </p:txBody>
      </p:sp>
    </p:spTree>
    <p:extLst>
      <p:ext uri="{BB962C8B-B14F-4D97-AF65-F5344CB8AC3E}">
        <p14:creationId xmlns:p14="http://schemas.microsoft.com/office/powerpoint/2010/main" val="1388393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err="1" smtClean="0"/>
              <a:t>Perchè</a:t>
            </a:r>
            <a:r>
              <a:rPr lang="en-US" dirty="0" smtClean="0"/>
              <a:t> fare stream analytics </a:t>
            </a:r>
            <a:r>
              <a:rPr lang="en-US" dirty="0" err="1" smtClean="0"/>
              <a:t>nel</a:t>
            </a:r>
            <a:r>
              <a:rPr lang="en-US" dirty="0" smtClean="0"/>
              <a:t> Cloud?</a:t>
            </a:r>
            <a:endParaRPr lang="en-US" dirty="0"/>
          </a:p>
        </p:txBody>
      </p:sp>
      <p:sp>
        <p:nvSpPr>
          <p:cNvPr id="6" name="Content Placeholder 5"/>
          <p:cNvSpPr>
            <a:spLocks noGrp="1"/>
          </p:cNvSpPr>
          <p:nvPr>
            <p:ph sz="quarter" idx="10"/>
          </p:nvPr>
        </p:nvSpPr>
        <p:spPr/>
        <p:txBody>
          <a:bodyPr/>
          <a:lstStyle/>
          <a:p>
            <a:r>
              <a:rPr lang="it-IT" dirty="0" smtClean="0"/>
              <a:t>Non tutti i dati sono locali</a:t>
            </a:r>
          </a:p>
          <a:p>
            <a:pPr lvl="1"/>
            <a:r>
              <a:rPr lang="it-IT" dirty="0" smtClean="0"/>
              <a:t>I dati degli eventi sono già nel Cloud</a:t>
            </a:r>
          </a:p>
          <a:p>
            <a:r>
              <a:rPr lang="it-IT" dirty="0" smtClean="0"/>
              <a:t>I dati degli eventi sono globalmente distribuiti</a:t>
            </a:r>
          </a:p>
          <a:p>
            <a:r>
              <a:rPr lang="it-IT" dirty="0" smtClean="0"/>
              <a:t>Portare l’elaborazione verso i dati, non portare i dati verso l’elaborazione</a:t>
            </a:r>
          </a:p>
          <a:p>
            <a:endParaRPr lang="it-IT" dirty="0" smtClean="0"/>
          </a:p>
          <a:p>
            <a:endParaRPr lang="it-IT" dirty="0" smtClean="0"/>
          </a:p>
          <a:p>
            <a:endParaRPr lang="it-IT" dirty="0"/>
          </a:p>
        </p:txBody>
      </p:sp>
      <p:sp>
        <p:nvSpPr>
          <p:cNvPr id="3" name="Slide Number Placeholder 2"/>
          <p:cNvSpPr>
            <a:spLocks noGrp="1"/>
          </p:cNvSpPr>
          <p:nvPr>
            <p:ph type="sldNum" sz="quarter" idx="4294967295"/>
          </p:nvPr>
        </p:nvSpPr>
        <p:spPr>
          <a:xfrm>
            <a:off x="11634788" y="6437313"/>
            <a:ext cx="554037" cy="134937"/>
          </a:xfrm>
          <a:prstGeom prst="rect">
            <a:avLst/>
          </a:prstGeom>
        </p:spPr>
        <p:txBody>
          <a:bodyPr/>
          <a:lstStyle/>
          <a:p>
            <a:pPr>
              <a:defRPr/>
            </a:pPr>
            <a:fld id="{75FAD755-3BD0-2447-A9DF-109DAABEFD99}" type="slidenum">
              <a:rPr lang="en-US" smtClean="0"/>
              <a:pPr>
                <a:defRPr/>
              </a:pPr>
              <a:t>9</a:t>
            </a:fld>
            <a:endParaRPr lang="en-US" dirty="0"/>
          </a:p>
        </p:txBody>
      </p:sp>
    </p:spTree>
    <p:extLst>
      <p:ext uri="{BB962C8B-B14F-4D97-AF65-F5344CB8AC3E}">
        <p14:creationId xmlns:p14="http://schemas.microsoft.com/office/powerpoint/2010/main" val="16988931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F1D97F06FCBBF499EF54581948F6838" ma:contentTypeVersion="1" ma:contentTypeDescription="Create a new document." ma:contentTypeScope="" ma:versionID="f8046190545466a16c8b53f4dcc35a93">
  <xsd:schema xmlns:xsd="http://www.w3.org/2001/XMLSchema" xmlns:xs="http://www.w3.org/2001/XMLSchema" xmlns:p="http://schemas.microsoft.com/office/2006/metadata/properties" xmlns:ns3="aa212f8a-39e4-4cd8-8475-cc4d55a32eeb" targetNamespace="http://schemas.microsoft.com/office/2006/metadata/properties" ma:root="true" ma:fieldsID="ffef90640d33425140dbcc0044a231ff" ns3:_="">
    <xsd:import namespace="aa212f8a-39e4-4cd8-8475-cc4d55a32eeb"/>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212f8a-39e4-4cd8-8475-cc4d55a32ee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aa212f8a-39e4-4cd8-8475-cc4d55a32eeb"/>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0B26781B-15E6-4DBF-8246-5318939D23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a212f8a-39e4-4cd8-8475-cc4d55a32ee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Windows 8 Presentation</Template>
  <TotalTime>13410</TotalTime>
  <Words>6163</Words>
  <Application>Microsoft Office PowerPoint</Application>
  <PresentationFormat>Custom</PresentationFormat>
  <Paragraphs>1038</Paragraphs>
  <Slides>64</Slides>
  <Notes>28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64</vt:i4>
      </vt:variant>
    </vt:vector>
  </HeadingPairs>
  <TitlesOfParts>
    <vt:vector size="77" baseType="lpstr">
      <vt:lpstr>SimSun</vt:lpstr>
      <vt:lpstr>Arial</vt:lpstr>
      <vt:lpstr>Calibri</vt:lpstr>
      <vt:lpstr>Consolas</vt:lpstr>
      <vt:lpstr>Courier New</vt:lpstr>
      <vt:lpstr>ＭＳ Ｐゴシック</vt:lpstr>
      <vt:lpstr>ＭＳ Ｐゴシック</vt:lpstr>
      <vt:lpstr>Segoe UI</vt:lpstr>
      <vt:lpstr>Segoe UI Light</vt:lpstr>
      <vt:lpstr>Segoe UI Symbol</vt:lpstr>
      <vt:lpstr>Symbol</vt:lpstr>
      <vt:lpstr>Times New Roman</vt:lpstr>
      <vt:lpstr>1_Metro Presentation</vt:lpstr>
      <vt:lpstr>Azure Stream Analytics August, 2015</vt:lpstr>
      <vt:lpstr>Meet Marco Parenzan marcoparenzan.azurewebsites.net @marco_parenzan</vt:lpstr>
      <vt:lpstr>Agenda</vt:lpstr>
      <vt:lpstr>Analytics in un mondo moderno</vt:lpstr>
      <vt:lpstr>Cos’è “Analytics”</vt:lpstr>
      <vt:lpstr>Analytics tradizionale</vt:lpstr>
      <vt:lpstr>Analytics moderno</vt:lpstr>
      <vt:lpstr>Scenari</vt:lpstr>
      <vt:lpstr>Perchè fare stream analytics nel Cloud?</vt:lpstr>
      <vt:lpstr>Applicare i principi Cloud</vt:lpstr>
      <vt:lpstr>PowerPoint Presentation</vt:lpstr>
      <vt:lpstr>Scenario</vt:lpstr>
      <vt:lpstr>Introduzione a Azure Stream Analytics</vt:lpstr>
      <vt:lpstr>Cos’è Azure Stream Analytics?</vt:lpstr>
      <vt:lpstr>Modello canonico per fare Stream Analytics</vt:lpstr>
      <vt:lpstr>Real-time analytics</vt:lpstr>
      <vt:lpstr>Nessun problema con la scalabilità</vt:lpstr>
      <vt:lpstr>Totalmente gestito</vt:lpstr>
      <vt:lpstr>Disponibilità “mission critical”</vt:lpstr>
      <vt:lpstr>Abbassamento dei costi</vt:lpstr>
      <vt:lpstr>Sviluppo rapido</vt:lpstr>
      <vt:lpstr>Azure Stream Analytics</vt:lpstr>
      <vt:lpstr>Input in un job Stream Analytics</vt:lpstr>
      <vt:lpstr>Definire la struttura degli eventi in ingresso</vt:lpstr>
      <vt:lpstr>Definire la struttura degli dati in uscita</vt:lpstr>
      <vt:lpstr>PowerPoint Presentation</vt:lpstr>
      <vt:lpstr>Stream Analytics Query Language (SAQL)</vt:lpstr>
      <vt:lpstr>SAQL – Language &amp; Library</vt:lpstr>
      <vt:lpstr>Tipi di dato supportati</vt:lpstr>
      <vt:lpstr>INTO clause</vt:lpstr>
      <vt:lpstr>WHERE clause</vt:lpstr>
      <vt:lpstr>JOIN</vt:lpstr>
      <vt:lpstr>Reference Data</vt:lpstr>
      <vt:lpstr>UNION</vt:lpstr>
      <vt:lpstr>PowerPoint Presentation</vt:lpstr>
      <vt:lpstr>Gestire il tempo in Azure Stream Analytics</vt:lpstr>
      <vt:lpstr>Le query tradizionali</vt:lpstr>
      <vt:lpstr>Un tipo differente di query</vt:lpstr>
      <vt:lpstr>Arrival Time Vs Application Time</vt:lpstr>
      <vt:lpstr>Temporal Join</vt:lpstr>
      <vt:lpstr>Il concetto di “windowing function”</vt:lpstr>
      <vt:lpstr>Tre tipi di finestre temporali</vt:lpstr>
      <vt:lpstr>Tumbling Window</vt:lpstr>
      <vt:lpstr>Hopping Window</vt:lpstr>
      <vt:lpstr>Sliding Window</vt:lpstr>
      <vt:lpstr>PowerPoint Presentation</vt:lpstr>
      <vt:lpstr>Scalare Azure Stream Analytics</vt:lpstr>
      <vt:lpstr>Steaming  Unit</vt:lpstr>
      <vt:lpstr>Steps multipli, output multipli</vt:lpstr>
      <vt:lpstr>Partizionamento</vt:lpstr>
      <vt:lpstr>Out of order inputs</vt:lpstr>
      <vt:lpstr>Gestire eventi non in ordine</vt:lpstr>
      <vt:lpstr>PowerPoint Presentation</vt:lpstr>
      <vt:lpstr>Conclusioni</vt:lpstr>
      <vt:lpstr>Conclusioni</vt:lpstr>
      <vt:lpstr>Stream processing in piattaforma Microsoft</vt:lpstr>
      <vt:lpstr>Apache Storm (in HDInsight)</vt:lpstr>
      <vt:lpstr>Stream Analytics vs Apache Storm</vt:lpstr>
      <vt:lpstr>Prezzi</vt:lpstr>
      <vt:lpstr>Azure Machine Learning</vt:lpstr>
      <vt:lpstr>Power BI</vt:lpstr>
      <vt:lpstr>Sviluppi futuri</vt:lpstr>
      <vt:lpstr>GRAZIE</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Windows 8 Apps with HTML, CSS &amp; JavaScript JumpStart</dc:title>
  <dc:subject>&lt;Event Name Here&gt;</dc:subject>
  <dc:creator>Jeremy Foster</dc:creator>
  <cp:keywords>&lt;Any Related Keywords&gt;</cp:keywords>
  <dc:description>Template: Saku Uchikawa, Microsoft Corporation
Formatting:
Event Date: 
Event Location: 
Audience Type: Internal</dc:description>
  <cp:lastModifiedBy>Marco Parenzan</cp:lastModifiedBy>
  <cp:revision>202</cp:revision>
  <dcterms:created xsi:type="dcterms:W3CDTF">2012-08-31T00:35:42Z</dcterms:created>
  <dcterms:modified xsi:type="dcterms:W3CDTF">2015-08-30T23:28:19Z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0x010100DF1D97F06FCBBF499EF54581948F6838</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3a4ce397-9e60-43e5-9a8d-88d13133f6b6</vt:lpwstr>
  </property>
  <property fmtid="{D5CDD505-2E9C-101B-9397-08002B2CF9AE}" pid="7" name="IsMyDocuments">
    <vt:bool>true</vt:bool>
  </property>
  <property fmtid="{D5CDD505-2E9C-101B-9397-08002B2CF9AE}" pid="8" name="Related Type Document">
    <vt:lpwstr/>
  </property>
  <property fmtid="{D5CDD505-2E9C-101B-9397-08002B2CF9AE}" pid="9" name="Document Tag">
    <vt:lpwstr>24;#Content Templates|bdbbc9aa-4892-4816-9e36-bf1120da60e9</vt:lpwstr>
  </property>
</Properties>
</file>