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0167" r:id="rId2"/>
    <p:sldId id="10266" r:id="rId3"/>
    <p:sldId id="10283" r:id="rId4"/>
    <p:sldId id="10268" r:id="rId5"/>
    <p:sldId id="10267" r:id="rId6"/>
    <p:sldId id="10264" r:id="rId7"/>
    <p:sldId id="10270" r:id="rId8"/>
    <p:sldId id="10284" r:id="rId9"/>
    <p:sldId id="10159" r:id="rId10"/>
    <p:sldId id="10066" r:id="rId11"/>
    <p:sldId id="10262" r:id="rId12"/>
    <p:sldId id="10256" r:id="rId13"/>
    <p:sldId id="2450" r:id="rId14"/>
    <p:sldId id="2426" r:id="rId15"/>
    <p:sldId id="10285" r:id="rId16"/>
    <p:sldId id="10291" r:id="rId17"/>
    <p:sldId id="10290" r:id="rId18"/>
    <p:sldId id="10292" r:id="rId19"/>
    <p:sldId id="10286" r:id="rId20"/>
    <p:sldId id="3472" r:id="rId21"/>
    <p:sldId id="342" r:id="rId22"/>
    <p:sldId id="3429" r:id="rId23"/>
    <p:sldId id="10293" r:id="rId24"/>
    <p:sldId id="4632" r:id="rId25"/>
    <p:sldId id="4633" r:id="rId26"/>
    <p:sldId id="4634" r:id="rId27"/>
    <p:sldId id="4637" r:id="rId28"/>
    <p:sldId id="4682" r:id="rId29"/>
    <p:sldId id="101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29B349-9694-48CC-982C-FBD753EB950D}">
          <p14:sldIdLst>
            <p14:sldId id="10167"/>
            <p14:sldId id="10266"/>
            <p14:sldId id="10283"/>
            <p14:sldId id="10268"/>
            <p14:sldId id="10267"/>
            <p14:sldId id="10264"/>
            <p14:sldId id="10270"/>
            <p14:sldId id="10284"/>
            <p14:sldId id="10159"/>
            <p14:sldId id="10066"/>
            <p14:sldId id="10262"/>
            <p14:sldId id="10256"/>
            <p14:sldId id="2450"/>
            <p14:sldId id="2426"/>
            <p14:sldId id="10285"/>
            <p14:sldId id="10291"/>
            <p14:sldId id="10290"/>
            <p14:sldId id="10292"/>
            <p14:sldId id="10286"/>
            <p14:sldId id="3472"/>
            <p14:sldId id="342"/>
            <p14:sldId id="3429"/>
            <p14:sldId id="10293"/>
            <p14:sldId id="4632"/>
            <p14:sldId id="4633"/>
            <p14:sldId id="4634"/>
            <p14:sldId id="4637"/>
            <p14:sldId id="4682"/>
            <p14:sldId id="101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1F2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25" autoAdjust="0"/>
    <p:restoredTop sz="65764" autoAdjust="0"/>
  </p:normalViewPr>
  <p:slideViewPr>
    <p:cSldViewPr snapToGrid="0">
      <p:cViewPr varScale="1">
        <p:scale>
          <a:sx n="110" d="100"/>
          <a:sy n="110" d="100"/>
        </p:scale>
        <p:origin x="4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5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8FD9B-D4B2-4F24-8ABA-2A33B7F100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C098DEA-7EF8-4551-A9CF-12FAF8A1B457}">
      <dgm:prSet phldrT="[Testo]"/>
      <dgm:spPr/>
      <dgm:t>
        <a:bodyPr/>
        <a:lstStyle/>
        <a:p>
          <a:r>
            <a:rPr lang="it-IT" dirty="0" err="1"/>
            <a:t>Artificial</a:t>
          </a:r>
          <a:r>
            <a:rPr lang="it-IT" dirty="0"/>
            <a:t> Intelligence</a:t>
          </a:r>
        </a:p>
      </dgm:t>
    </dgm:pt>
    <dgm:pt modelId="{C94C1EF4-979F-4E59-AA59-5B04DFF1E660}" type="parTrans" cxnId="{BE5F5EDE-DAD4-41F8-AE62-8ED0547349D8}">
      <dgm:prSet/>
      <dgm:spPr/>
      <dgm:t>
        <a:bodyPr/>
        <a:lstStyle/>
        <a:p>
          <a:endParaRPr lang="it-IT"/>
        </a:p>
      </dgm:t>
    </dgm:pt>
    <dgm:pt modelId="{954E544B-2C90-4EB7-BF12-57FAF52E494E}" type="sibTrans" cxnId="{BE5F5EDE-DAD4-41F8-AE62-8ED0547349D8}">
      <dgm:prSet/>
      <dgm:spPr/>
      <dgm:t>
        <a:bodyPr/>
        <a:lstStyle/>
        <a:p>
          <a:endParaRPr lang="it-IT"/>
        </a:p>
      </dgm:t>
    </dgm:pt>
    <dgm:pt modelId="{8CCA2210-F2D4-4244-928D-B341B6FC4A58}">
      <dgm:prSet phldrT="[Testo]"/>
      <dgm:spPr/>
      <dgm:t>
        <a:bodyPr/>
        <a:lstStyle/>
        <a:p>
          <a:r>
            <a:rPr lang="it-IT" dirty="0"/>
            <a:t>Machine Learning</a:t>
          </a:r>
        </a:p>
      </dgm:t>
    </dgm:pt>
    <dgm:pt modelId="{1D9C2600-0EB8-48B6-9944-71EA41B3F7E3}" type="parTrans" cxnId="{2133B594-F59F-4375-B613-180CF164027A}">
      <dgm:prSet/>
      <dgm:spPr/>
      <dgm:t>
        <a:bodyPr/>
        <a:lstStyle/>
        <a:p>
          <a:endParaRPr lang="it-IT"/>
        </a:p>
      </dgm:t>
    </dgm:pt>
    <dgm:pt modelId="{51B850A2-8D38-4D84-A1B3-BFEE80B21E02}" type="sibTrans" cxnId="{2133B594-F59F-4375-B613-180CF164027A}">
      <dgm:prSet/>
      <dgm:spPr/>
      <dgm:t>
        <a:bodyPr/>
        <a:lstStyle/>
        <a:p>
          <a:endParaRPr lang="it-IT"/>
        </a:p>
      </dgm:t>
    </dgm:pt>
    <dgm:pt modelId="{261CBCE2-D522-4730-A466-27BE02FB7390}">
      <dgm:prSet phldrT="[Testo]"/>
      <dgm:spPr/>
      <dgm:t>
        <a:bodyPr/>
        <a:lstStyle/>
        <a:p>
          <a:r>
            <a:rPr lang="it-IT" dirty="0"/>
            <a:t>Deep Learning</a:t>
          </a:r>
        </a:p>
      </dgm:t>
    </dgm:pt>
    <dgm:pt modelId="{7D792BF8-B8DD-4B36-A914-038159EA7B8B}" type="parTrans" cxnId="{E9CD4B19-2F76-416B-AFB7-C10520CB3B5B}">
      <dgm:prSet/>
      <dgm:spPr/>
      <dgm:t>
        <a:bodyPr/>
        <a:lstStyle/>
        <a:p>
          <a:endParaRPr lang="it-IT"/>
        </a:p>
      </dgm:t>
    </dgm:pt>
    <dgm:pt modelId="{985CC198-4BFF-4F07-9C5F-C202598B2DDD}" type="sibTrans" cxnId="{E9CD4B19-2F76-416B-AFB7-C10520CB3B5B}">
      <dgm:prSet/>
      <dgm:spPr/>
      <dgm:t>
        <a:bodyPr/>
        <a:lstStyle/>
        <a:p>
          <a:endParaRPr lang="it-IT"/>
        </a:p>
      </dgm:t>
    </dgm:pt>
    <dgm:pt modelId="{A2596A0D-5B42-41E3-81F9-AC574285DE36}">
      <dgm:prSet phldrT="[Testo]"/>
      <dgm:spPr/>
      <dgm:t>
        <a:bodyPr/>
        <a:lstStyle/>
        <a:p>
          <a:r>
            <a:rPr lang="it-IT" dirty="0" err="1"/>
            <a:t>Neural</a:t>
          </a:r>
          <a:r>
            <a:rPr lang="it-IT" dirty="0"/>
            <a:t> Networks</a:t>
          </a:r>
        </a:p>
      </dgm:t>
    </dgm:pt>
    <dgm:pt modelId="{F5BB5C14-859F-41E3-8A94-24C898B782F2}" type="parTrans" cxnId="{A1F0E5A8-880A-414B-9B72-0917B44591B4}">
      <dgm:prSet/>
      <dgm:spPr/>
      <dgm:t>
        <a:bodyPr/>
        <a:lstStyle/>
        <a:p>
          <a:endParaRPr lang="it-IT"/>
        </a:p>
      </dgm:t>
    </dgm:pt>
    <dgm:pt modelId="{11127DB0-9BC1-416E-A706-70E9DCDCFC35}" type="sibTrans" cxnId="{A1F0E5A8-880A-414B-9B72-0917B44591B4}">
      <dgm:prSet/>
      <dgm:spPr/>
      <dgm:t>
        <a:bodyPr/>
        <a:lstStyle/>
        <a:p>
          <a:endParaRPr lang="it-IT"/>
        </a:p>
      </dgm:t>
    </dgm:pt>
    <dgm:pt modelId="{339854BE-89AC-421D-BDD4-671F4D7CFF8A}">
      <dgm:prSet phldrT="[Testo]"/>
      <dgm:spPr/>
      <dgm:t>
        <a:bodyPr/>
        <a:lstStyle/>
        <a:p>
          <a:r>
            <a:rPr lang="it-IT" dirty="0" err="1"/>
            <a:t>Regression</a:t>
          </a:r>
          <a:endParaRPr lang="it-IT" dirty="0"/>
        </a:p>
      </dgm:t>
    </dgm:pt>
    <dgm:pt modelId="{ED0ADFBC-D018-40E5-B76A-C2CFD6E9B541}" type="parTrans" cxnId="{13697DEC-B707-4D78-A8C5-9632DF3CE0C3}">
      <dgm:prSet/>
      <dgm:spPr/>
      <dgm:t>
        <a:bodyPr/>
        <a:lstStyle/>
        <a:p>
          <a:endParaRPr lang="it-IT"/>
        </a:p>
      </dgm:t>
    </dgm:pt>
    <dgm:pt modelId="{B4EAB279-5D39-4FC8-A4FF-48E76F67F98A}" type="sibTrans" cxnId="{13697DEC-B707-4D78-A8C5-9632DF3CE0C3}">
      <dgm:prSet/>
      <dgm:spPr/>
      <dgm:t>
        <a:bodyPr/>
        <a:lstStyle/>
        <a:p>
          <a:endParaRPr lang="it-IT"/>
        </a:p>
      </dgm:t>
    </dgm:pt>
    <dgm:pt modelId="{0AA4D852-C2E6-4327-8863-84761A1B655B}">
      <dgm:prSet phldrT="[Testo]"/>
      <dgm:spPr/>
      <dgm:t>
        <a:bodyPr/>
        <a:lstStyle/>
        <a:p>
          <a:r>
            <a:rPr lang="it-IT" dirty="0" err="1"/>
            <a:t>Classification</a:t>
          </a:r>
          <a:endParaRPr lang="it-IT" dirty="0"/>
        </a:p>
      </dgm:t>
    </dgm:pt>
    <dgm:pt modelId="{82AF41F6-79B7-4AD8-9894-21F65FBE48DB}" type="parTrans" cxnId="{7105E825-A2B9-428C-914C-9B87C4F7CC29}">
      <dgm:prSet/>
      <dgm:spPr/>
      <dgm:t>
        <a:bodyPr/>
        <a:lstStyle/>
        <a:p>
          <a:endParaRPr lang="it-IT"/>
        </a:p>
      </dgm:t>
    </dgm:pt>
    <dgm:pt modelId="{78A3088B-419A-4B09-B2F9-A91EA03C35A7}" type="sibTrans" cxnId="{7105E825-A2B9-428C-914C-9B87C4F7CC29}">
      <dgm:prSet/>
      <dgm:spPr/>
      <dgm:t>
        <a:bodyPr/>
        <a:lstStyle/>
        <a:p>
          <a:endParaRPr lang="it-IT"/>
        </a:p>
      </dgm:t>
    </dgm:pt>
    <dgm:pt modelId="{F557FC25-84DB-4029-BC8B-25C4DC785FB8}">
      <dgm:prSet phldrT="[Testo]"/>
      <dgm:spPr/>
      <dgm:t>
        <a:bodyPr/>
        <a:lstStyle/>
        <a:p>
          <a:r>
            <a:rPr lang="it-IT" dirty="0" err="1"/>
            <a:t>Anomaly</a:t>
          </a:r>
          <a:r>
            <a:rPr lang="it-IT" dirty="0"/>
            <a:t> </a:t>
          </a:r>
          <a:r>
            <a:rPr lang="it-IT" dirty="0" err="1"/>
            <a:t>Detection</a:t>
          </a:r>
          <a:endParaRPr lang="it-IT" dirty="0"/>
        </a:p>
      </dgm:t>
    </dgm:pt>
    <dgm:pt modelId="{80DD3ADE-0202-4799-A40A-9F5E597FF76C}" type="parTrans" cxnId="{DB394FE4-72C6-4259-89D7-50A669DF318F}">
      <dgm:prSet/>
      <dgm:spPr/>
      <dgm:t>
        <a:bodyPr/>
        <a:lstStyle/>
        <a:p>
          <a:endParaRPr lang="it-IT"/>
        </a:p>
      </dgm:t>
    </dgm:pt>
    <dgm:pt modelId="{B31AC31F-BDE5-4E8D-9C2F-4AA4CBB3719A}" type="sibTrans" cxnId="{DB394FE4-72C6-4259-89D7-50A669DF318F}">
      <dgm:prSet/>
      <dgm:spPr/>
      <dgm:t>
        <a:bodyPr/>
        <a:lstStyle/>
        <a:p>
          <a:endParaRPr lang="it-IT"/>
        </a:p>
      </dgm:t>
    </dgm:pt>
    <dgm:pt modelId="{5E8D3068-A744-4E41-B913-986ED6C15FE0}">
      <dgm:prSet phldrT="[Testo]"/>
      <dgm:spPr/>
      <dgm:t>
        <a:bodyPr/>
        <a:lstStyle/>
        <a:p>
          <a:r>
            <a:rPr lang="it-IT" dirty="0" err="1"/>
            <a:t>Conversational</a:t>
          </a:r>
          <a:r>
            <a:rPr lang="it-IT" dirty="0"/>
            <a:t> Agents</a:t>
          </a:r>
        </a:p>
      </dgm:t>
    </dgm:pt>
    <dgm:pt modelId="{E525EA23-913F-4A41-AF47-486CA79D7092}" type="parTrans" cxnId="{755D57FD-E68F-4A2D-8442-6663BCD710B6}">
      <dgm:prSet/>
      <dgm:spPr/>
      <dgm:t>
        <a:bodyPr/>
        <a:lstStyle/>
        <a:p>
          <a:endParaRPr lang="it-IT"/>
        </a:p>
      </dgm:t>
    </dgm:pt>
    <dgm:pt modelId="{C1A61D5E-D88C-4602-A644-890646835522}" type="sibTrans" cxnId="{755D57FD-E68F-4A2D-8442-6663BCD710B6}">
      <dgm:prSet/>
      <dgm:spPr/>
      <dgm:t>
        <a:bodyPr/>
        <a:lstStyle/>
        <a:p>
          <a:endParaRPr lang="it-IT"/>
        </a:p>
      </dgm:t>
    </dgm:pt>
    <dgm:pt modelId="{37A1CE49-A601-4E71-BAA2-C6CEFF68BE16}">
      <dgm:prSet phldrT="[Testo]"/>
      <dgm:spPr/>
      <dgm:t>
        <a:bodyPr/>
        <a:lstStyle/>
        <a:p>
          <a:r>
            <a:rPr lang="it-IT" dirty="0"/>
            <a:t>Text Analytics</a:t>
          </a:r>
        </a:p>
      </dgm:t>
    </dgm:pt>
    <dgm:pt modelId="{D4DF086E-0EED-4160-9505-6E86287AB847}" type="parTrans" cxnId="{F601FE16-F2AD-473D-A89A-E11F0B00D388}">
      <dgm:prSet/>
      <dgm:spPr/>
      <dgm:t>
        <a:bodyPr/>
        <a:lstStyle/>
        <a:p>
          <a:endParaRPr lang="it-IT"/>
        </a:p>
      </dgm:t>
    </dgm:pt>
    <dgm:pt modelId="{188D5059-8A09-44AD-BCB3-C677905DF71A}" type="sibTrans" cxnId="{F601FE16-F2AD-473D-A89A-E11F0B00D388}">
      <dgm:prSet/>
      <dgm:spPr/>
      <dgm:t>
        <a:bodyPr/>
        <a:lstStyle/>
        <a:p>
          <a:endParaRPr lang="it-IT"/>
        </a:p>
      </dgm:t>
    </dgm:pt>
    <dgm:pt modelId="{88D61574-057C-481E-BD79-A65CF388DCB3}">
      <dgm:prSet phldrT="[Testo]"/>
      <dgm:spPr/>
      <dgm:t>
        <a:bodyPr/>
        <a:lstStyle/>
        <a:p>
          <a:r>
            <a:rPr lang="it-IT" dirty="0"/>
            <a:t>Computer Vision</a:t>
          </a:r>
        </a:p>
      </dgm:t>
    </dgm:pt>
    <dgm:pt modelId="{D6E48DA6-6A2D-4D79-87D3-DB6991FE7CE1}" type="parTrans" cxnId="{8D86D931-6F67-4E13-B399-D880BDD72E6A}">
      <dgm:prSet/>
      <dgm:spPr/>
      <dgm:t>
        <a:bodyPr/>
        <a:lstStyle/>
        <a:p>
          <a:endParaRPr lang="it-IT"/>
        </a:p>
      </dgm:t>
    </dgm:pt>
    <dgm:pt modelId="{3AE4F416-4E36-47CC-995D-07AB972E7E60}" type="sibTrans" cxnId="{8D86D931-6F67-4E13-B399-D880BDD72E6A}">
      <dgm:prSet/>
      <dgm:spPr/>
      <dgm:t>
        <a:bodyPr/>
        <a:lstStyle/>
        <a:p>
          <a:endParaRPr lang="it-IT"/>
        </a:p>
      </dgm:t>
    </dgm:pt>
    <dgm:pt modelId="{D8D9F533-65A3-4139-AB27-92398AA12425}" type="pres">
      <dgm:prSet presAssocID="{3BA8FD9B-D4B2-4F24-8ABA-2A33B7F1005D}" presName="rootnode" presStyleCnt="0">
        <dgm:presLayoutVars>
          <dgm:chMax/>
          <dgm:chPref/>
          <dgm:dir/>
          <dgm:animLvl val="lvl"/>
        </dgm:presLayoutVars>
      </dgm:prSet>
      <dgm:spPr/>
    </dgm:pt>
    <dgm:pt modelId="{D756BE42-B079-4D3A-96F1-929DEB9ED95B}" type="pres">
      <dgm:prSet presAssocID="{3C098DEA-7EF8-4551-A9CF-12FAF8A1B457}" presName="composite" presStyleCnt="0"/>
      <dgm:spPr/>
    </dgm:pt>
    <dgm:pt modelId="{D463ED5F-AFF6-47B5-80E7-1F4A52E79E39}" type="pres">
      <dgm:prSet presAssocID="{3C098DEA-7EF8-4551-A9CF-12FAF8A1B457}" presName="LShape" presStyleLbl="alignNode1" presStyleIdx="0" presStyleCnt="5"/>
      <dgm:spPr/>
    </dgm:pt>
    <dgm:pt modelId="{F96D8543-37D8-408A-9F7F-D5DD6469086D}" type="pres">
      <dgm:prSet presAssocID="{3C098DEA-7EF8-4551-A9CF-12FAF8A1B45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B42BB37-CEE7-4999-84FD-3958B41BA17B}" type="pres">
      <dgm:prSet presAssocID="{3C098DEA-7EF8-4551-A9CF-12FAF8A1B457}" presName="Triangle" presStyleLbl="alignNode1" presStyleIdx="1" presStyleCnt="5"/>
      <dgm:spPr/>
    </dgm:pt>
    <dgm:pt modelId="{1AC82E6C-8E4F-4C88-99D6-58C3B2CA0BF0}" type="pres">
      <dgm:prSet presAssocID="{954E544B-2C90-4EB7-BF12-57FAF52E494E}" presName="sibTrans" presStyleCnt="0"/>
      <dgm:spPr/>
    </dgm:pt>
    <dgm:pt modelId="{722E2E4D-E9EB-41F9-A37A-92A9EF844348}" type="pres">
      <dgm:prSet presAssocID="{954E544B-2C90-4EB7-BF12-57FAF52E494E}" presName="space" presStyleCnt="0"/>
      <dgm:spPr/>
    </dgm:pt>
    <dgm:pt modelId="{D36FADB6-EA7F-497A-B669-EC6653968E14}" type="pres">
      <dgm:prSet presAssocID="{8CCA2210-F2D4-4244-928D-B341B6FC4A58}" presName="composite" presStyleCnt="0"/>
      <dgm:spPr/>
    </dgm:pt>
    <dgm:pt modelId="{D77843EA-646B-4FC7-9DBA-4051633FFB07}" type="pres">
      <dgm:prSet presAssocID="{8CCA2210-F2D4-4244-928D-B341B6FC4A58}" presName="LShape" presStyleLbl="alignNode1" presStyleIdx="2" presStyleCnt="5"/>
      <dgm:spPr/>
    </dgm:pt>
    <dgm:pt modelId="{3781DA7A-2F68-4A3E-8C28-B9499F3AB467}" type="pres">
      <dgm:prSet presAssocID="{8CCA2210-F2D4-4244-928D-B341B6FC4A5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37F1778-8C43-45F4-9609-B723F06F08EA}" type="pres">
      <dgm:prSet presAssocID="{8CCA2210-F2D4-4244-928D-B341B6FC4A58}" presName="Triangle" presStyleLbl="alignNode1" presStyleIdx="3" presStyleCnt="5"/>
      <dgm:spPr/>
    </dgm:pt>
    <dgm:pt modelId="{CE073854-C571-4C00-9C4F-10025EB8053A}" type="pres">
      <dgm:prSet presAssocID="{51B850A2-8D38-4D84-A1B3-BFEE80B21E02}" presName="sibTrans" presStyleCnt="0"/>
      <dgm:spPr/>
    </dgm:pt>
    <dgm:pt modelId="{B3719C12-4198-47ED-98D7-4251AE834B12}" type="pres">
      <dgm:prSet presAssocID="{51B850A2-8D38-4D84-A1B3-BFEE80B21E02}" presName="space" presStyleCnt="0"/>
      <dgm:spPr/>
    </dgm:pt>
    <dgm:pt modelId="{8C0144AB-C4B1-41E3-B38E-95FE2656D373}" type="pres">
      <dgm:prSet presAssocID="{261CBCE2-D522-4730-A466-27BE02FB7390}" presName="composite" presStyleCnt="0"/>
      <dgm:spPr/>
    </dgm:pt>
    <dgm:pt modelId="{DC19DA87-0A9B-453B-AE2F-2B0C8F67713E}" type="pres">
      <dgm:prSet presAssocID="{261CBCE2-D522-4730-A466-27BE02FB7390}" presName="LShape" presStyleLbl="alignNode1" presStyleIdx="4" presStyleCnt="5"/>
      <dgm:spPr/>
    </dgm:pt>
    <dgm:pt modelId="{8E1F7E99-DACB-47F8-925B-0266BCC9D6AE}" type="pres">
      <dgm:prSet presAssocID="{261CBCE2-D522-4730-A466-27BE02FB739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1749409-3A35-4159-AFC6-CC5B034B2C60}" type="presOf" srcId="{3C098DEA-7EF8-4551-A9CF-12FAF8A1B457}" destId="{F96D8543-37D8-408A-9F7F-D5DD6469086D}" srcOrd="0" destOrd="0" presId="urn:microsoft.com/office/officeart/2009/3/layout/StepUpProcess"/>
    <dgm:cxn modelId="{D284100C-7C88-4DC0-BA7A-63EF9A7E0939}" type="presOf" srcId="{339854BE-89AC-421D-BDD4-671F4D7CFF8A}" destId="{3781DA7A-2F68-4A3E-8C28-B9499F3AB467}" srcOrd="0" destOrd="1" presId="urn:microsoft.com/office/officeart/2009/3/layout/StepUpProcess"/>
    <dgm:cxn modelId="{8C9FDF10-8338-4818-9BF6-2E03E41FCE5A}" type="presOf" srcId="{A2596A0D-5B42-41E3-81F9-AC574285DE36}" destId="{8E1F7E99-DACB-47F8-925B-0266BCC9D6AE}" srcOrd="0" destOrd="1" presId="urn:microsoft.com/office/officeart/2009/3/layout/StepUpProcess"/>
    <dgm:cxn modelId="{B546EB16-03C6-4885-B555-44C91CEBF0EF}" type="presOf" srcId="{F557FC25-84DB-4029-BC8B-25C4DC785FB8}" destId="{3781DA7A-2F68-4A3E-8C28-B9499F3AB467}" srcOrd="0" destOrd="3" presId="urn:microsoft.com/office/officeart/2009/3/layout/StepUpProcess"/>
    <dgm:cxn modelId="{F601FE16-F2AD-473D-A89A-E11F0B00D388}" srcId="{3C098DEA-7EF8-4551-A9CF-12FAF8A1B457}" destId="{37A1CE49-A601-4E71-BAA2-C6CEFF68BE16}" srcOrd="1" destOrd="0" parTransId="{D4DF086E-0EED-4160-9505-6E86287AB847}" sibTransId="{188D5059-8A09-44AD-BCB3-C677905DF71A}"/>
    <dgm:cxn modelId="{E9CD4B19-2F76-416B-AFB7-C10520CB3B5B}" srcId="{3BA8FD9B-D4B2-4F24-8ABA-2A33B7F1005D}" destId="{261CBCE2-D522-4730-A466-27BE02FB7390}" srcOrd="2" destOrd="0" parTransId="{7D792BF8-B8DD-4B36-A914-038159EA7B8B}" sibTransId="{985CC198-4BFF-4F07-9C5F-C202598B2DDD}"/>
    <dgm:cxn modelId="{7105E825-A2B9-428C-914C-9B87C4F7CC29}" srcId="{8CCA2210-F2D4-4244-928D-B341B6FC4A58}" destId="{0AA4D852-C2E6-4327-8863-84761A1B655B}" srcOrd="1" destOrd="0" parTransId="{82AF41F6-79B7-4AD8-9894-21F65FBE48DB}" sibTransId="{78A3088B-419A-4B09-B2F9-A91EA03C35A7}"/>
    <dgm:cxn modelId="{8D86D931-6F67-4E13-B399-D880BDD72E6A}" srcId="{261CBCE2-D522-4730-A466-27BE02FB7390}" destId="{88D61574-057C-481E-BD79-A65CF388DCB3}" srcOrd="1" destOrd="0" parTransId="{D6E48DA6-6A2D-4D79-87D3-DB6991FE7CE1}" sibTransId="{3AE4F416-4E36-47CC-995D-07AB972E7E60}"/>
    <dgm:cxn modelId="{8F22553A-F2DA-47B2-8267-18C37CCCFD9C}" type="presOf" srcId="{261CBCE2-D522-4730-A466-27BE02FB7390}" destId="{8E1F7E99-DACB-47F8-925B-0266BCC9D6AE}" srcOrd="0" destOrd="0" presId="urn:microsoft.com/office/officeart/2009/3/layout/StepUpProcess"/>
    <dgm:cxn modelId="{9F821E4B-C091-4443-ABA9-1AED5BA7FDDC}" type="presOf" srcId="{3BA8FD9B-D4B2-4F24-8ABA-2A33B7F1005D}" destId="{D8D9F533-65A3-4139-AB27-92398AA12425}" srcOrd="0" destOrd="0" presId="urn:microsoft.com/office/officeart/2009/3/layout/StepUpProcess"/>
    <dgm:cxn modelId="{74C06B74-8D19-4F4D-AD9C-A9827E20EF56}" type="presOf" srcId="{88D61574-057C-481E-BD79-A65CF388DCB3}" destId="{8E1F7E99-DACB-47F8-925B-0266BCC9D6AE}" srcOrd="0" destOrd="2" presId="urn:microsoft.com/office/officeart/2009/3/layout/StepUpProcess"/>
    <dgm:cxn modelId="{3225D075-D4E1-481F-9DEE-461075399EF7}" type="presOf" srcId="{5E8D3068-A744-4E41-B913-986ED6C15FE0}" destId="{F96D8543-37D8-408A-9F7F-D5DD6469086D}" srcOrd="0" destOrd="1" presId="urn:microsoft.com/office/officeart/2009/3/layout/StepUpProcess"/>
    <dgm:cxn modelId="{2133B594-F59F-4375-B613-180CF164027A}" srcId="{3BA8FD9B-D4B2-4F24-8ABA-2A33B7F1005D}" destId="{8CCA2210-F2D4-4244-928D-B341B6FC4A58}" srcOrd="1" destOrd="0" parTransId="{1D9C2600-0EB8-48B6-9944-71EA41B3F7E3}" sibTransId="{51B850A2-8D38-4D84-A1B3-BFEE80B21E02}"/>
    <dgm:cxn modelId="{A1F0E5A8-880A-414B-9B72-0917B44591B4}" srcId="{261CBCE2-D522-4730-A466-27BE02FB7390}" destId="{A2596A0D-5B42-41E3-81F9-AC574285DE36}" srcOrd="0" destOrd="0" parTransId="{F5BB5C14-859F-41E3-8A94-24C898B782F2}" sibTransId="{11127DB0-9BC1-416E-A706-70E9DCDCFC35}"/>
    <dgm:cxn modelId="{303A46AE-3139-448F-9DF8-3CF2EBF6860A}" type="presOf" srcId="{8CCA2210-F2D4-4244-928D-B341B6FC4A58}" destId="{3781DA7A-2F68-4A3E-8C28-B9499F3AB467}" srcOrd="0" destOrd="0" presId="urn:microsoft.com/office/officeart/2009/3/layout/StepUpProcess"/>
    <dgm:cxn modelId="{279909CE-E99E-48F7-98AD-6C6A5A93F3B4}" type="presOf" srcId="{37A1CE49-A601-4E71-BAA2-C6CEFF68BE16}" destId="{F96D8543-37D8-408A-9F7F-D5DD6469086D}" srcOrd="0" destOrd="2" presId="urn:microsoft.com/office/officeart/2009/3/layout/StepUpProcess"/>
    <dgm:cxn modelId="{73B9F1D2-9601-4C4F-9833-918A3562B7FD}" type="presOf" srcId="{0AA4D852-C2E6-4327-8863-84761A1B655B}" destId="{3781DA7A-2F68-4A3E-8C28-B9499F3AB467}" srcOrd="0" destOrd="2" presId="urn:microsoft.com/office/officeart/2009/3/layout/StepUpProcess"/>
    <dgm:cxn modelId="{BE5F5EDE-DAD4-41F8-AE62-8ED0547349D8}" srcId="{3BA8FD9B-D4B2-4F24-8ABA-2A33B7F1005D}" destId="{3C098DEA-7EF8-4551-A9CF-12FAF8A1B457}" srcOrd="0" destOrd="0" parTransId="{C94C1EF4-979F-4E59-AA59-5B04DFF1E660}" sibTransId="{954E544B-2C90-4EB7-BF12-57FAF52E494E}"/>
    <dgm:cxn modelId="{DB394FE4-72C6-4259-89D7-50A669DF318F}" srcId="{8CCA2210-F2D4-4244-928D-B341B6FC4A58}" destId="{F557FC25-84DB-4029-BC8B-25C4DC785FB8}" srcOrd="2" destOrd="0" parTransId="{80DD3ADE-0202-4799-A40A-9F5E597FF76C}" sibTransId="{B31AC31F-BDE5-4E8D-9C2F-4AA4CBB3719A}"/>
    <dgm:cxn modelId="{13697DEC-B707-4D78-A8C5-9632DF3CE0C3}" srcId="{8CCA2210-F2D4-4244-928D-B341B6FC4A58}" destId="{339854BE-89AC-421D-BDD4-671F4D7CFF8A}" srcOrd="0" destOrd="0" parTransId="{ED0ADFBC-D018-40E5-B76A-C2CFD6E9B541}" sibTransId="{B4EAB279-5D39-4FC8-A4FF-48E76F67F98A}"/>
    <dgm:cxn modelId="{755D57FD-E68F-4A2D-8442-6663BCD710B6}" srcId="{3C098DEA-7EF8-4551-A9CF-12FAF8A1B457}" destId="{5E8D3068-A744-4E41-B913-986ED6C15FE0}" srcOrd="0" destOrd="0" parTransId="{E525EA23-913F-4A41-AF47-486CA79D7092}" sibTransId="{C1A61D5E-D88C-4602-A644-890646835522}"/>
    <dgm:cxn modelId="{6BFDF248-3536-4E20-A877-DF679D13335B}" type="presParOf" srcId="{D8D9F533-65A3-4139-AB27-92398AA12425}" destId="{D756BE42-B079-4D3A-96F1-929DEB9ED95B}" srcOrd="0" destOrd="0" presId="urn:microsoft.com/office/officeart/2009/3/layout/StepUpProcess"/>
    <dgm:cxn modelId="{2C0192C6-E371-4E49-B296-879A2EF0BA22}" type="presParOf" srcId="{D756BE42-B079-4D3A-96F1-929DEB9ED95B}" destId="{D463ED5F-AFF6-47B5-80E7-1F4A52E79E39}" srcOrd="0" destOrd="0" presId="urn:microsoft.com/office/officeart/2009/3/layout/StepUpProcess"/>
    <dgm:cxn modelId="{016B47CD-5048-4BBF-AF13-712BA79E22E9}" type="presParOf" srcId="{D756BE42-B079-4D3A-96F1-929DEB9ED95B}" destId="{F96D8543-37D8-408A-9F7F-D5DD6469086D}" srcOrd="1" destOrd="0" presId="urn:microsoft.com/office/officeart/2009/3/layout/StepUpProcess"/>
    <dgm:cxn modelId="{907D36AF-3D13-4435-BDB5-525ECF697DB4}" type="presParOf" srcId="{D756BE42-B079-4D3A-96F1-929DEB9ED95B}" destId="{1B42BB37-CEE7-4999-84FD-3958B41BA17B}" srcOrd="2" destOrd="0" presId="urn:microsoft.com/office/officeart/2009/3/layout/StepUpProcess"/>
    <dgm:cxn modelId="{5C8CDF8E-AEF0-4F01-BC4E-AC839DBD3E27}" type="presParOf" srcId="{D8D9F533-65A3-4139-AB27-92398AA12425}" destId="{1AC82E6C-8E4F-4C88-99D6-58C3B2CA0BF0}" srcOrd="1" destOrd="0" presId="urn:microsoft.com/office/officeart/2009/3/layout/StepUpProcess"/>
    <dgm:cxn modelId="{04C7E9E4-46AF-4651-9FA4-80AD8E3455A0}" type="presParOf" srcId="{1AC82E6C-8E4F-4C88-99D6-58C3B2CA0BF0}" destId="{722E2E4D-E9EB-41F9-A37A-92A9EF844348}" srcOrd="0" destOrd="0" presId="urn:microsoft.com/office/officeart/2009/3/layout/StepUpProcess"/>
    <dgm:cxn modelId="{0C0E63AB-EFEA-4504-88A2-B32F26B627CA}" type="presParOf" srcId="{D8D9F533-65A3-4139-AB27-92398AA12425}" destId="{D36FADB6-EA7F-497A-B669-EC6653968E14}" srcOrd="2" destOrd="0" presId="urn:microsoft.com/office/officeart/2009/3/layout/StepUpProcess"/>
    <dgm:cxn modelId="{069CED16-A432-47C2-9033-75CEF36B6672}" type="presParOf" srcId="{D36FADB6-EA7F-497A-B669-EC6653968E14}" destId="{D77843EA-646B-4FC7-9DBA-4051633FFB07}" srcOrd="0" destOrd="0" presId="urn:microsoft.com/office/officeart/2009/3/layout/StepUpProcess"/>
    <dgm:cxn modelId="{50DF4248-72C9-425D-AC2F-98D18D4A3DE2}" type="presParOf" srcId="{D36FADB6-EA7F-497A-B669-EC6653968E14}" destId="{3781DA7A-2F68-4A3E-8C28-B9499F3AB467}" srcOrd="1" destOrd="0" presId="urn:microsoft.com/office/officeart/2009/3/layout/StepUpProcess"/>
    <dgm:cxn modelId="{22A25FF1-4167-4A24-8589-25BCE7F2992E}" type="presParOf" srcId="{D36FADB6-EA7F-497A-B669-EC6653968E14}" destId="{437F1778-8C43-45F4-9609-B723F06F08EA}" srcOrd="2" destOrd="0" presId="urn:microsoft.com/office/officeart/2009/3/layout/StepUpProcess"/>
    <dgm:cxn modelId="{8A6F80C7-6EE2-4344-845E-20CBA6E6A5D0}" type="presParOf" srcId="{D8D9F533-65A3-4139-AB27-92398AA12425}" destId="{CE073854-C571-4C00-9C4F-10025EB8053A}" srcOrd="3" destOrd="0" presId="urn:microsoft.com/office/officeart/2009/3/layout/StepUpProcess"/>
    <dgm:cxn modelId="{E875F2C7-B7F3-4AA4-85F3-0F9A65CC13A5}" type="presParOf" srcId="{CE073854-C571-4C00-9C4F-10025EB8053A}" destId="{B3719C12-4198-47ED-98D7-4251AE834B12}" srcOrd="0" destOrd="0" presId="urn:microsoft.com/office/officeart/2009/3/layout/StepUpProcess"/>
    <dgm:cxn modelId="{87D37509-034A-417D-9D26-DA1F27B48143}" type="presParOf" srcId="{D8D9F533-65A3-4139-AB27-92398AA12425}" destId="{8C0144AB-C4B1-41E3-B38E-95FE2656D373}" srcOrd="4" destOrd="0" presId="urn:microsoft.com/office/officeart/2009/3/layout/StepUpProcess"/>
    <dgm:cxn modelId="{AC1BEA3B-054A-4358-AA20-BE521708B74D}" type="presParOf" srcId="{8C0144AB-C4B1-41E3-B38E-95FE2656D373}" destId="{DC19DA87-0A9B-453B-AE2F-2B0C8F67713E}" srcOrd="0" destOrd="0" presId="urn:microsoft.com/office/officeart/2009/3/layout/StepUpProcess"/>
    <dgm:cxn modelId="{7B47172F-631E-498B-A911-B106DB6E0125}" type="presParOf" srcId="{8C0144AB-C4B1-41E3-B38E-95FE2656D373}" destId="{8E1F7E99-DACB-47F8-925B-0266BCC9D6A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0E633-DE53-464A-86EF-9D46CC3E2FF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FFD794-36B8-45B7-B822-56ED98EAD99E}" type="pres">
      <dgm:prSet presAssocID="{FAA0E633-DE53-464A-86EF-9D46CC3E2FF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47FA937-278A-4FD9-9A40-4A6732CF7507}" type="presOf" srcId="{FAA0E633-DE53-464A-86EF-9D46CC3E2FF8}" destId="{BDFFD794-36B8-45B7-B822-56ED98EAD99E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3ED5F-AFF6-47B5-80E7-1F4A52E79E39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D8543-37D8-408A-9F7F-D5DD6469086D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Artificial</a:t>
          </a:r>
          <a:r>
            <a:rPr lang="it-IT" sz="2400" kern="1200" dirty="0"/>
            <a:t> Intelligence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Conversational</a:t>
          </a:r>
          <a:r>
            <a:rPr lang="it-IT" sz="1900" kern="1200" dirty="0"/>
            <a:t> Agents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Text Analytics</a:t>
          </a:r>
        </a:p>
      </dsp:txBody>
      <dsp:txXfrm>
        <a:off x="254058" y="2525889"/>
        <a:ext cx="2282418" cy="2000673"/>
      </dsp:txXfrm>
    </dsp:sp>
    <dsp:sp modelId="{1B42BB37-CEE7-4999-84FD-3958B41BA17B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843EA-646B-4FC7-9DBA-4051633FFB07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1DA7A-2F68-4A3E-8C28-B9499F3AB467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Machine Learning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Regression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Classification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Anomaly</a:t>
          </a:r>
          <a:r>
            <a:rPr lang="it-IT" sz="1900" kern="1200" dirty="0"/>
            <a:t> </a:t>
          </a:r>
          <a:r>
            <a:rPr lang="it-IT" sz="1900" kern="1200" dirty="0" err="1"/>
            <a:t>Detection</a:t>
          </a:r>
          <a:endParaRPr lang="it-IT" sz="1900" kern="1200" dirty="0"/>
        </a:p>
      </dsp:txBody>
      <dsp:txXfrm>
        <a:off x="3048184" y="1834480"/>
        <a:ext cx="2282418" cy="2000673"/>
      </dsp:txXfrm>
    </dsp:sp>
    <dsp:sp modelId="{437F1778-8C43-45F4-9609-B723F06F08EA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9DA87-0A9B-453B-AE2F-2B0C8F67713E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F7E99-DACB-47F8-925B-0266BCC9D6AE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Deep Learning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Neural</a:t>
          </a:r>
          <a:r>
            <a:rPr lang="it-IT" sz="1900" kern="1200" dirty="0"/>
            <a:t> Networks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Computer Vision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48E4E-B20A-432C-8E99-EC270CC2CFEC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5DBD-C07F-4F75-9404-EAA32D31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4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F5DBD-C07F-4F75-9404-EAA32D31EE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2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i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9/6/2019 9:15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12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i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9/6/2019 9:15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6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i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9/6/2019 9:15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943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9/6/2019 9:15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73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F5DBD-C07F-4F75-9404-EAA32D31EE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34AF9-0A65-434B-8DFE-023550CEA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9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Dataset: https://github.com/dotnet/machinelearning/blob/master/test/data/wikipedia-detox-250-line-data.tsv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A956C-C3BA-49F1-8011-58CD3CCA02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Transformers take data, do some work on it, and return new transformed data.</a:t>
            </a:r>
          </a:p>
          <a:p>
            <a:r>
              <a:rPr lang="en-US"/>
              <a:t>One example of a transformer we will need in our example is a Text Featurizer, which takes the text in the issue text and converts it to numbers that our ML algorithms can understand.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B87F2-7899-4CCD-B9D1-828382DCDB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estimator learns from data to create a transformer. Now a model, which turns the input features into output predictions, is a transformer. So we can take estimators that take our example data and produce 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B87F2-7899-4CCD-B9D1-828382DCDB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9/6/2019 9:15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4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9/6/2019 9:15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70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i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9/6/2019 9:15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44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101852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764145"/>
            <a:ext cx="11018520" cy="47287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8346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3DF1-699F-4D6F-8777-962459FA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DB7E-0CBB-4939-9E20-6EB74E832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C67E2-B95D-44D9-935F-63B2093B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8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27529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D703-F610-40BA-972C-F63335DB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4A9D6-E54B-435E-9CC3-3E0B7C66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010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9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12B2AD1-076F-40BF-98F1-311E3BBCE5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7D0842-89C9-4B62-8E7E-CD5586731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</p:spTree>
    <p:extLst>
      <p:ext uri="{BB962C8B-B14F-4D97-AF65-F5344CB8AC3E}">
        <p14:creationId xmlns:p14="http://schemas.microsoft.com/office/powerpoint/2010/main" val="1342564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53846">
                      <a:schemeClr val="tx1"/>
                    </a:gs>
                    <a:gs pos="36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92018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8175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81E6-B314-4600-8EEF-4F4F3367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1B1F-4F9A-4B0B-8B34-653903C9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12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9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652" r:id="rId2"/>
    <p:sldLayoutId id="2147483773" r:id="rId3"/>
    <p:sldLayoutId id="2147483651" r:id="rId4"/>
    <p:sldLayoutId id="2147483655" r:id="rId5"/>
    <p:sldLayoutId id="2147483717" r:id="rId6"/>
    <p:sldLayoutId id="2147483770" r:id="rId7"/>
    <p:sldLayoutId id="2147483774" r:id="rId8"/>
    <p:sldLayoutId id="214748377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nx/mode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6CE32-D16F-45D0-A8FD-B8143F20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031" y="1628963"/>
            <a:ext cx="9029519" cy="701731"/>
          </a:xfrm>
        </p:spPr>
        <p:txBody>
          <a:bodyPr/>
          <a:lstStyle/>
          <a:p>
            <a:r>
              <a:rPr lang="en-US" noProof="0" dirty="0"/>
              <a:t>Introduction to ML.NET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24EF9-4456-445C-B643-BB1AC689C3F9}"/>
              </a:ext>
            </a:extLst>
          </p:cNvPr>
          <p:cNvSpPr txBox="1"/>
          <p:nvPr/>
        </p:nvSpPr>
        <p:spPr>
          <a:xfrm>
            <a:off x="629031" y="5765129"/>
            <a:ext cx="3352831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Marco Parenzan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498F9830-E732-42AF-983A-485BBF348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52" y="3712394"/>
            <a:ext cx="5110824" cy="3079102"/>
          </a:xfrm>
          <a:prstGeom prst="rect">
            <a:avLst/>
          </a:prstGeom>
        </p:spPr>
      </p:pic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6D9DEDE3-F742-45AD-BBCE-B0BF211E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512" y="282551"/>
            <a:ext cx="2320990" cy="8819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E07671E-82EB-46F5-8CA5-811E1052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8" y="-9886"/>
            <a:ext cx="28575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isultati immagini per twitter logo">
            <a:extLst>
              <a:ext uri="{FF2B5EF4-FFF2-40B4-BE49-F238E27FC236}">
                <a16:creationId xmlns:a16="http://schemas.microsoft.com/office/drawing/2014/main" id="{61D9B62D-8279-4A48-A4E2-F2C6490B9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09" y="563480"/>
            <a:ext cx="669943" cy="54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24963D-DA57-40F5-BC6F-313B6DB444F5}"/>
              </a:ext>
            </a:extLst>
          </p:cNvPr>
          <p:cNvSpPr txBox="1"/>
          <p:nvPr/>
        </p:nvSpPr>
        <p:spPr>
          <a:xfrm>
            <a:off x="4434152" y="481135"/>
            <a:ext cx="3336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1DA1F2"/>
                </a:solidFill>
              </a:rPr>
              <a:t>#</a:t>
            </a:r>
            <a:r>
              <a:rPr lang="it-IT" sz="4000" dirty="0" err="1">
                <a:solidFill>
                  <a:srgbClr val="1DA1F2"/>
                </a:solidFill>
              </a:rPr>
              <a:t>GlobalAINight</a:t>
            </a:r>
            <a:endParaRPr lang="it-IT" sz="4000" dirty="0">
              <a:solidFill>
                <a:srgbClr val="1DA1F2"/>
              </a:solidFill>
            </a:endParaRPr>
          </a:p>
        </p:txBody>
      </p:sp>
      <p:pic>
        <p:nvPicPr>
          <p:cNvPr id="2050" name="Picture 2" descr="Risultati immagini per 1nn0va">
            <a:extLst>
              <a:ext uri="{FF2B5EF4-FFF2-40B4-BE49-F238E27FC236}">
                <a16:creationId xmlns:a16="http://schemas.microsoft.com/office/drawing/2014/main" id="{592CB371-E539-4E47-8E21-5FA12341A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65" y="5561770"/>
            <a:ext cx="2012088" cy="81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2636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1A2054A-82A5-4713-82C4-08FA1882E5E4}"/>
              </a:ext>
            </a:extLst>
          </p:cNvPr>
          <p:cNvGrpSpPr/>
          <p:nvPr/>
        </p:nvGrpSpPr>
        <p:grpSpPr>
          <a:xfrm>
            <a:off x="254777" y="3319446"/>
            <a:ext cx="2584879" cy="831587"/>
            <a:chOff x="413448" y="3327187"/>
            <a:chExt cx="2584878" cy="8315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FC6B3D-B785-4770-8201-5C5206F9CF06}"/>
                </a:ext>
              </a:extLst>
            </p:cNvPr>
            <p:cNvSpPr txBox="1"/>
            <p:nvPr/>
          </p:nvSpPr>
          <p:spPr>
            <a:xfrm>
              <a:off x="1613529" y="3327187"/>
              <a:ext cx="184730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4E33073-F9E0-465A-8221-E96249F1A813}"/>
                </a:ext>
              </a:extLst>
            </p:cNvPr>
            <p:cNvSpPr/>
            <p:nvPr/>
          </p:nvSpPr>
          <p:spPr>
            <a:xfrm>
              <a:off x="413448" y="3789441"/>
              <a:ext cx="2584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DFF36D-0438-4EA8-A6BD-A3AD4C54376E}"/>
              </a:ext>
            </a:extLst>
          </p:cNvPr>
          <p:cNvGrpSpPr/>
          <p:nvPr/>
        </p:nvGrpSpPr>
        <p:grpSpPr>
          <a:xfrm>
            <a:off x="2427030" y="2435668"/>
            <a:ext cx="2584879" cy="800809"/>
            <a:chOff x="413448" y="3327187"/>
            <a:chExt cx="2584878" cy="8008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FF5781-FAD0-4873-B88D-8B2FAE7F1C35}"/>
                </a:ext>
              </a:extLst>
            </p:cNvPr>
            <p:cNvSpPr txBox="1"/>
            <p:nvPr/>
          </p:nvSpPr>
          <p:spPr>
            <a:xfrm>
              <a:off x="1613553" y="3327187"/>
              <a:ext cx="184730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29D672-A7DB-468D-9074-85C039693DBE}"/>
                </a:ext>
              </a:extLst>
            </p:cNvPr>
            <p:cNvSpPr/>
            <p:nvPr/>
          </p:nvSpPr>
          <p:spPr>
            <a:xfrm>
              <a:off x="413448" y="3789441"/>
              <a:ext cx="25848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4E63B2B-BF25-4A8E-A43B-28EDDE9F7637}"/>
              </a:ext>
            </a:extLst>
          </p:cNvPr>
          <p:cNvSpPr txBox="1"/>
          <p:nvPr/>
        </p:nvSpPr>
        <p:spPr>
          <a:xfrm>
            <a:off x="2915232" y="26677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41E3BB-6186-4342-95BB-505E2A9DEC08}"/>
              </a:ext>
            </a:extLst>
          </p:cNvPr>
          <p:cNvSpPr txBox="1"/>
          <p:nvPr/>
        </p:nvSpPr>
        <p:spPr>
          <a:xfrm>
            <a:off x="3639527" y="2436253"/>
            <a:ext cx="184730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F18167-CA6D-4442-935C-8B3862384731}"/>
              </a:ext>
            </a:extLst>
          </p:cNvPr>
          <p:cNvSpPr txBox="1"/>
          <p:nvPr/>
        </p:nvSpPr>
        <p:spPr>
          <a:xfrm>
            <a:off x="6365116" y="1245177"/>
            <a:ext cx="45429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26" name="Photo2_EB9F" title="Icon of a photo of a landscape">
            <a:extLst>
              <a:ext uri="{FF2B5EF4-FFF2-40B4-BE49-F238E27FC236}">
                <a16:creationId xmlns:a16="http://schemas.microsoft.com/office/drawing/2014/main" id="{B2768C87-F8FE-4F62-9B57-8D62148F56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2157" y="3376959"/>
            <a:ext cx="470836" cy="345547"/>
          </a:xfrm>
          <a:custGeom>
            <a:avLst/>
            <a:gdLst>
              <a:gd name="T0" fmla="*/ 3752 w 3752"/>
              <a:gd name="T1" fmla="*/ 2752 h 2752"/>
              <a:gd name="T2" fmla="*/ 0 w 3752"/>
              <a:gd name="T3" fmla="*/ 2752 h 2752"/>
              <a:gd name="T4" fmla="*/ 0 w 3752"/>
              <a:gd name="T5" fmla="*/ 0 h 2752"/>
              <a:gd name="T6" fmla="*/ 3752 w 3752"/>
              <a:gd name="T7" fmla="*/ 0 h 2752"/>
              <a:gd name="T8" fmla="*/ 3752 w 3752"/>
              <a:gd name="T9" fmla="*/ 2752 h 2752"/>
              <a:gd name="T10" fmla="*/ 2951 w 3752"/>
              <a:gd name="T11" fmla="*/ 751 h 2752"/>
              <a:gd name="T12" fmla="*/ 3002 w 3752"/>
              <a:gd name="T13" fmla="*/ 801 h 2752"/>
              <a:gd name="T14" fmla="*/ 3052 w 3752"/>
              <a:gd name="T15" fmla="*/ 751 h 2752"/>
              <a:gd name="T16" fmla="*/ 3002 w 3752"/>
              <a:gd name="T17" fmla="*/ 700 h 2752"/>
              <a:gd name="T18" fmla="*/ 2951 w 3752"/>
              <a:gd name="T19" fmla="*/ 751 h 2752"/>
              <a:gd name="T20" fmla="*/ 3002 w 3752"/>
              <a:gd name="T21" fmla="*/ 2752 h 2752"/>
              <a:gd name="T22" fmla="*/ 1000 w 3752"/>
              <a:gd name="T23" fmla="*/ 751 h 2752"/>
              <a:gd name="T24" fmla="*/ 0 w 3752"/>
              <a:gd name="T25" fmla="*/ 1751 h 2752"/>
              <a:gd name="T26" fmla="*/ 3752 w 3752"/>
              <a:gd name="T27" fmla="*/ 2502 h 2752"/>
              <a:gd name="T28" fmla="*/ 2752 w 3752"/>
              <a:gd name="T29" fmla="*/ 1501 h 2752"/>
              <a:gd name="T30" fmla="*/ 2251 w 3752"/>
              <a:gd name="T31" fmla="*/ 2001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2" h="2752">
                <a:moveTo>
                  <a:pt x="3752" y="2752"/>
                </a:moveTo>
                <a:cubicBezTo>
                  <a:pt x="0" y="2752"/>
                  <a:pt x="0" y="2752"/>
                  <a:pt x="0" y="2752"/>
                </a:cubicBezTo>
                <a:cubicBezTo>
                  <a:pt x="0" y="0"/>
                  <a:pt x="0" y="0"/>
                  <a:pt x="0" y="0"/>
                </a:cubicBezTo>
                <a:cubicBezTo>
                  <a:pt x="3752" y="0"/>
                  <a:pt x="3752" y="0"/>
                  <a:pt x="3752" y="0"/>
                </a:cubicBezTo>
                <a:lnTo>
                  <a:pt x="3752" y="2752"/>
                </a:lnTo>
                <a:close/>
                <a:moveTo>
                  <a:pt x="2951" y="751"/>
                </a:moveTo>
                <a:cubicBezTo>
                  <a:pt x="2951" y="778"/>
                  <a:pt x="2974" y="801"/>
                  <a:pt x="3002" y="801"/>
                </a:cubicBezTo>
                <a:cubicBezTo>
                  <a:pt x="3030" y="801"/>
                  <a:pt x="3052" y="778"/>
                  <a:pt x="3052" y="751"/>
                </a:cubicBezTo>
                <a:cubicBezTo>
                  <a:pt x="3052" y="723"/>
                  <a:pt x="3030" y="700"/>
                  <a:pt x="3002" y="700"/>
                </a:cubicBezTo>
                <a:cubicBezTo>
                  <a:pt x="2974" y="700"/>
                  <a:pt x="2951" y="723"/>
                  <a:pt x="2951" y="751"/>
                </a:cubicBezTo>
                <a:close/>
                <a:moveTo>
                  <a:pt x="3002" y="2752"/>
                </a:moveTo>
                <a:cubicBezTo>
                  <a:pt x="1000" y="751"/>
                  <a:pt x="1000" y="751"/>
                  <a:pt x="1000" y="751"/>
                </a:cubicBezTo>
                <a:cubicBezTo>
                  <a:pt x="0" y="1751"/>
                  <a:pt x="0" y="1751"/>
                  <a:pt x="0" y="1751"/>
                </a:cubicBezTo>
                <a:moveTo>
                  <a:pt x="3752" y="2502"/>
                </a:moveTo>
                <a:cubicBezTo>
                  <a:pt x="2752" y="1501"/>
                  <a:pt x="2752" y="1501"/>
                  <a:pt x="2752" y="1501"/>
                </a:cubicBezTo>
                <a:cubicBezTo>
                  <a:pt x="2251" y="2001"/>
                  <a:pt x="2251" y="2001"/>
                  <a:pt x="2251" y="2001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camera" title="Icon of a camera">
            <a:extLst>
              <a:ext uri="{FF2B5EF4-FFF2-40B4-BE49-F238E27FC236}">
                <a16:creationId xmlns:a16="http://schemas.microsoft.com/office/drawing/2014/main" id="{D6702F47-337E-432F-98FE-51469A72DE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2343" y="4413892"/>
            <a:ext cx="429260" cy="343049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factory_3" title="Icon of a factory or warehouse">
            <a:extLst>
              <a:ext uri="{FF2B5EF4-FFF2-40B4-BE49-F238E27FC236}">
                <a16:creationId xmlns:a16="http://schemas.microsoft.com/office/drawing/2014/main" id="{3E21944D-4F77-4A03-967F-0AC5F42D9E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54719" y="1575066"/>
            <a:ext cx="411480" cy="347225"/>
          </a:xfrm>
          <a:custGeom>
            <a:avLst/>
            <a:gdLst>
              <a:gd name="T0" fmla="*/ 394 w 394"/>
              <a:gd name="T1" fmla="*/ 101 h 244"/>
              <a:gd name="T2" fmla="*/ 394 w 394"/>
              <a:gd name="T3" fmla="*/ 244 h 244"/>
              <a:gd name="T4" fmla="*/ 0 w 394"/>
              <a:gd name="T5" fmla="*/ 244 h 244"/>
              <a:gd name="T6" fmla="*/ 0 w 394"/>
              <a:gd name="T7" fmla="*/ 101 h 244"/>
              <a:gd name="T8" fmla="*/ 76 w 394"/>
              <a:gd name="T9" fmla="*/ 45 h 244"/>
              <a:gd name="T10" fmla="*/ 76 w 394"/>
              <a:gd name="T11" fmla="*/ 101 h 244"/>
              <a:gd name="T12" fmla="*/ 160 w 394"/>
              <a:gd name="T13" fmla="*/ 45 h 244"/>
              <a:gd name="T14" fmla="*/ 160 w 394"/>
              <a:gd name="T15" fmla="*/ 101 h 244"/>
              <a:gd name="T16" fmla="*/ 394 w 394"/>
              <a:gd name="T17" fmla="*/ 101 h 244"/>
              <a:gd name="T18" fmla="*/ 309 w 394"/>
              <a:gd name="T19" fmla="*/ 101 h 244"/>
              <a:gd name="T20" fmla="*/ 289 w 394"/>
              <a:gd name="T21" fmla="*/ 0 h 244"/>
              <a:gd name="T22" fmla="*/ 273 w 394"/>
              <a:gd name="T23" fmla="*/ 0 h 244"/>
              <a:gd name="T24" fmla="*/ 256 w 394"/>
              <a:gd name="T25" fmla="*/ 101 h 244"/>
              <a:gd name="T26" fmla="*/ 378 w 394"/>
              <a:gd name="T27" fmla="*/ 101 h 244"/>
              <a:gd name="T28" fmla="*/ 358 w 394"/>
              <a:gd name="T29" fmla="*/ 0 h 244"/>
              <a:gd name="T30" fmla="*/ 340 w 394"/>
              <a:gd name="T31" fmla="*/ 0 h 244"/>
              <a:gd name="T32" fmla="*/ 324 w 394"/>
              <a:gd name="T33" fmla="*/ 101 h 244"/>
              <a:gd name="T34" fmla="*/ 57 w 394"/>
              <a:gd name="T35" fmla="*/ 144 h 244"/>
              <a:gd name="T36" fmla="*/ 36 w 394"/>
              <a:gd name="T37" fmla="*/ 144 h 244"/>
              <a:gd name="T38" fmla="*/ 36 w 394"/>
              <a:gd name="T39" fmla="*/ 165 h 244"/>
              <a:gd name="T40" fmla="*/ 57 w 394"/>
              <a:gd name="T41" fmla="*/ 165 h 244"/>
              <a:gd name="T42" fmla="*/ 57 w 394"/>
              <a:gd name="T43" fmla="*/ 144 h 244"/>
              <a:gd name="T44" fmla="*/ 131 w 394"/>
              <a:gd name="T45" fmla="*/ 144 h 244"/>
              <a:gd name="T46" fmla="*/ 112 w 394"/>
              <a:gd name="T47" fmla="*/ 144 h 244"/>
              <a:gd name="T48" fmla="*/ 112 w 394"/>
              <a:gd name="T49" fmla="*/ 165 h 244"/>
              <a:gd name="T50" fmla="*/ 131 w 394"/>
              <a:gd name="T51" fmla="*/ 165 h 244"/>
              <a:gd name="T52" fmla="*/ 131 w 394"/>
              <a:gd name="T53" fmla="*/ 144 h 244"/>
              <a:gd name="T54" fmla="*/ 207 w 394"/>
              <a:gd name="T55" fmla="*/ 144 h 244"/>
              <a:gd name="T56" fmla="*/ 188 w 394"/>
              <a:gd name="T57" fmla="*/ 144 h 244"/>
              <a:gd name="T58" fmla="*/ 188 w 394"/>
              <a:gd name="T59" fmla="*/ 165 h 244"/>
              <a:gd name="T60" fmla="*/ 207 w 394"/>
              <a:gd name="T61" fmla="*/ 165 h 244"/>
              <a:gd name="T62" fmla="*/ 207 w 394"/>
              <a:gd name="T63" fmla="*/ 144 h 244"/>
              <a:gd name="T64" fmla="*/ 283 w 394"/>
              <a:gd name="T65" fmla="*/ 144 h 244"/>
              <a:gd name="T66" fmla="*/ 262 w 394"/>
              <a:gd name="T67" fmla="*/ 144 h 244"/>
              <a:gd name="T68" fmla="*/ 262 w 394"/>
              <a:gd name="T69" fmla="*/ 165 h 244"/>
              <a:gd name="T70" fmla="*/ 283 w 394"/>
              <a:gd name="T71" fmla="*/ 165 h 244"/>
              <a:gd name="T72" fmla="*/ 283 w 394"/>
              <a:gd name="T73" fmla="*/ 144 h 244"/>
              <a:gd name="T74" fmla="*/ 358 w 394"/>
              <a:gd name="T75" fmla="*/ 144 h 244"/>
              <a:gd name="T76" fmla="*/ 338 w 394"/>
              <a:gd name="T77" fmla="*/ 144 h 244"/>
              <a:gd name="T78" fmla="*/ 338 w 394"/>
              <a:gd name="T79" fmla="*/ 165 h 244"/>
              <a:gd name="T80" fmla="*/ 358 w 394"/>
              <a:gd name="T81" fmla="*/ 165 h 244"/>
              <a:gd name="T82" fmla="*/ 358 w 394"/>
              <a:gd name="T83" fmla="*/ 1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4" h="244">
                <a:moveTo>
                  <a:pt x="394" y="101"/>
                </a:moveTo>
                <a:lnTo>
                  <a:pt x="394" y="244"/>
                </a:lnTo>
                <a:lnTo>
                  <a:pt x="0" y="244"/>
                </a:lnTo>
                <a:lnTo>
                  <a:pt x="0" y="101"/>
                </a:lnTo>
                <a:lnTo>
                  <a:pt x="76" y="45"/>
                </a:lnTo>
                <a:lnTo>
                  <a:pt x="76" y="101"/>
                </a:lnTo>
                <a:lnTo>
                  <a:pt x="160" y="45"/>
                </a:lnTo>
                <a:lnTo>
                  <a:pt x="160" y="101"/>
                </a:lnTo>
                <a:lnTo>
                  <a:pt x="394" y="101"/>
                </a:lnTo>
                <a:moveTo>
                  <a:pt x="309" y="101"/>
                </a:moveTo>
                <a:lnTo>
                  <a:pt x="289" y="0"/>
                </a:lnTo>
                <a:lnTo>
                  <a:pt x="273" y="0"/>
                </a:lnTo>
                <a:lnTo>
                  <a:pt x="256" y="101"/>
                </a:lnTo>
                <a:moveTo>
                  <a:pt x="378" y="101"/>
                </a:moveTo>
                <a:lnTo>
                  <a:pt x="358" y="0"/>
                </a:lnTo>
                <a:lnTo>
                  <a:pt x="340" y="0"/>
                </a:lnTo>
                <a:lnTo>
                  <a:pt x="324" y="101"/>
                </a:lnTo>
                <a:moveTo>
                  <a:pt x="57" y="144"/>
                </a:moveTo>
                <a:lnTo>
                  <a:pt x="36" y="144"/>
                </a:lnTo>
                <a:lnTo>
                  <a:pt x="36" y="165"/>
                </a:lnTo>
                <a:lnTo>
                  <a:pt x="57" y="165"/>
                </a:lnTo>
                <a:lnTo>
                  <a:pt x="57" y="144"/>
                </a:lnTo>
                <a:moveTo>
                  <a:pt x="131" y="144"/>
                </a:moveTo>
                <a:lnTo>
                  <a:pt x="112" y="144"/>
                </a:lnTo>
                <a:lnTo>
                  <a:pt x="112" y="165"/>
                </a:lnTo>
                <a:lnTo>
                  <a:pt x="131" y="165"/>
                </a:lnTo>
                <a:lnTo>
                  <a:pt x="131" y="144"/>
                </a:lnTo>
                <a:moveTo>
                  <a:pt x="207" y="144"/>
                </a:moveTo>
                <a:lnTo>
                  <a:pt x="188" y="144"/>
                </a:lnTo>
                <a:lnTo>
                  <a:pt x="188" y="165"/>
                </a:lnTo>
                <a:lnTo>
                  <a:pt x="207" y="165"/>
                </a:lnTo>
                <a:lnTo>
                  <a:pt x="207" y="144"/>
                </a:lnTo>
                <a:moveTo>
                  <a:pt x="283" y="144"/>
                </a:moveTo>
                <a:lnTo>
                  <a:pt x="262" y="144"/>
                </a:lnTo>
                <a:lnTo>
                  <a:pt x="262" y="165"/>
                </a:lnTo>
                <a:lnTo>
                  <a:pt x="283" y="165"/>
                </a:lnTo>
                <a:lnTo>
                  <a:pt x="283" y="144"/>
                </a:lnTo>
                <a:moveTo>
                  <a:pt x="358" y="144"/>
                </a:moveTo>
                <a:lnTo>
                  <a:pt x="338" y="144"/>
                </a:lnTo>
                <a:lnTo>
                  <a:pt x="338" y="165"/>
                </a:lnTo>
                <a:lnTo>
                  <a:pt x="358" y="165"/>
                </a:lnTo>
                <a:lnTo>
                  <a:pt x="358" y="144"/>
                </a:ln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ShoppingCart_E7BF" title="Icon of a shopping cart">
            <a:extLst>
              <a:ext uri="{FF2B5EF4-FFF2-40B4-BE49-F238E27FC236}">
                <a16:creationId xmlns:a16="http://schemas.microsoft.com/office/drawing/2014/main" id="{688686FC-526A-4C1E-90DC-6291C5F058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30670" y="2523829"/>
            <a:ext cx="430126" cy="365760"/>
          </a:xfrm>
          <a:custGeom>
            <a:avLst/>
            <a:gdLst>
              <a:gd name="T0" fmla="*/ 3368 w 3817"/>
              <a:gd name="T1" fmla="*/ 2994 h 3244"/>
              <a:gd name="T2" fmla="*/ 3119 w 3817"/>
              <a:gd name="T3" fmla="*/ 3244 h 3244"/>
              <a:gd name="T4" fmla="*/ 2869 w 3817"/>
              <a:gd name="T5" fmla="*/ 2994 h 3244"/>
              <a:gd name="T6" fmla="*/ 3119 w 3817"/>
              <a:gd name="T7" fmla="*/ 2745 h 3244"/>
              <a:gd name="T8" fmla="*/ 3368 w 3817"/>
              <a:gd name="T9" fmla="*/ 2994 h 3244"/>
              <a:gd name="T10" fmla="*/ 1372 w 3817"/>
              <a:gd name="T11" fmla="*/ 2745 h 3244"/>
              <a:gd name="T12" fmla="*/ 1123 w 3817"/>
              <a:gd name="T13" fmla="*/ 2994 h 3244"/>
              <a:gd name="T14" fmla="*/ 1372 w 3817"/>
              <a:gd name="T15" fmla="*/ 3244 h 3244"/>
              <a:gd name="T16" fmla="*/ 1622 w 3817"/>
              <a:gd name="T17" fmla="*/ 2994 h 3244"/>
              <a:gd name="T18" fmla="*/ 1372 w 3817"/>
              <a:gd name="T19" fmla="*/ 2745 h 3244"/>
              <a:gd name="T20" fmla="*/ 0 w 3817"/>
              <a:gd name="T21" fmla="*/ 0 h 3244"/>
              <a:gd name="T22" fmla="*/ 457 w 3817"/>
              <a:gd name="T23" fmla="*/ 0 h 3244"/>
              <a:gd name="T24" fmla="*/ 1372 w 3817"/>
              <a:gd name="T25" fmla="*/ 2745 h 3244"/>
              <a:gd name="T26" fmla="*/ 3119 w 3817"/>
              <a:gd name="T27" fmla="*/ 2745 h 3244"/>
              <a:gd name="T28" fmla="*/ 1123 w 3817"/>
              <a:gd name="T29" fmla="*/ 1996 h 3244"/>
              <a:gd name="T30" fmla="*/ 3318 w 3817"/>
              <a:gd name="T31" fmla="*/ 1996 h 3244"/>
              <a:gd name="T32" fmla="*/ 3817 w 3817"/>
              <a:gd name="T33" fmla="*/ 499 h 3244"/>
              <a:gd name="T34" fmla="*/ 624 w 3817"/>
              <a:gd name="T35" fmla="*/ 499 h 3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17" h="3244">
                <a:moveTo>
                  <a:pt x="3368" y="2994"/>
                </a:moveTo>
                <a:cubicBezTo>
                  <a:pt x="3368" y="3132"/>
                  <a:pt x="3257" y="3244"/>
                  <a:pt x="3119" y="3244"/>
                </a:cubicBezTo>
                <a:cubicBezTo>
                  <a:pt x="2981" y="3244"/>
                  <a:pt x="2869" y="3132"/>
                  <a:pt x="2869" y="2994"/>
                </a:cubicBezTo>
                <a:cubicBezTo>
                  <a:pt x="2869" y="2856"/>
                  <a:pt x="2981" y="2745"/>
                  <a:pt x="3119" y="2745"/>
                </a:cubicBezTo>
                <a:cubicBezTo>
                  <a:pt x="3257" y="2745"/>
                  <a:pt x="3368" y="2856"/>
                  <a:pt x="3368" y="2994"/>
                </a:cubicBezTo>
                <a:close/>
                <a:moveTo>
                  <a:pt x="1372" y="2745"/>
                </a:moveTo>
                <a:cubicBezTo>
                  <a:pt x="1234" y="2745"/>
                  <a:pt x="1123" y="2856"/>
                  <a:pt x="1123" y="2994"/>
                </a:cubicBezTo>
                <a:cubicBezTo>
                  <a:pt x="1123" y="3132"/>
                  <a:pt x="1234" y="3244"/>
                  <a:pt x="1372" y="3244"/>
                </a:cubicBezTo>
                <a:cubicBezTo>
                  <a:pt x="1510" y="3244"/>
                  <a:pt x="1622" y="3132"/>
                  <a:pt x="1622" y="2994"/>
                </a:cubicBezTo>
                <a:cubicBezTo>
                  <a:pt x="1622" y="2856"/>
                  <a:pt x="1510" y="2745"/>
                  <a:pt x="1372" y="2745"/>
                </a:cubicBezTo>
                <a:close/>
                <a:moveTo>
                  <a:pt x="0" y="0"/>
                </a:moveTo>
                <a:cubicBezTo>
                  <a:pt x="457" y="0"/>
                  <a:pt x="457" y="0"/>
                  <a:pt x="457" y="0"/>
                </a:cubicBezTo>
                <a:cubicBezTo>
                  <a:pt x="1372" y="2745"/>
                  <a:pt x="1372" y="2745"/>
                  <a:pt x="1372" y="2745"/>
                </a:cubicBezTo>
                <a:cubicBezTo>
                  <a:pt x="3119" y="2745"/>
                  <a:pt x="3119" y="2745"/>
                  <a:pt x="3119" y="2745"/>
                </a:cubicBezTo>
                <a:moveTo>
                  <a:pt x="1123" y="1996"/>
                </a:moveTo>
                <a:cubicBezTo>
                  <a:pt x="3318" y="1996"/>
                  <a:pt x="3318" y="1996"/>
                  <a:pt x="3318" y="1996"/>
                </a:cubicBezTo>
                <a:cubicBezTo>
                  <a:pt x="3817" y="499"/>
                  <a:pt x="3817" y="499"/>
                  <a:pt x="3817" y="499"/>
                </a:cubicBezTo>
                <a:cubicBezTo>
                  <a:pt x="624" y="499"/>
                  <a:pt x="624" y="499"/>
                  <a:pt x="624" y="499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people_3" title="Icon of a person surrounded by brackets">
            <a:extLst>
              <a:ext uri="{FF2B5EF4-FFF2-40B4-BE49-F238E27FC236}">
                <a16:creationId xmlns:a16="http://schemas.microsoft.com/office/drawing/2014/main" id="{98C45569-F45A-4450-98E9-9270AC4219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61983" y="3472183"/>
            <a:ext cx="403722" cy="406950"/>
          </a:xfrm>
          <a:custGeom>
            <a:avLst/>
            <a:gdLst>
              <a:gd name="T0" fmla="*/ 346 w 346"/>
              <a:gd name="T1" fmla="*/ 265 h 348"/>
              <a:gd name="T2" fmla="*/ 346 w 346"/>
              <a:gd name="T3" fmla="*/ 348 h 348"/>
              <a:gd name="T4" fmla="*/ 263 w 346"/>
              <a:gd name="T5" fmla="*/ 348 h 348"/>
              <a:gd name="T6" fmla="*/ 346 w 346"/>
              <a:gd name="T7" fmla="*/ 83 h 348"/>
              <a:gd name="T8" fmla="*/ 346 w 346"/>
              <a:gd name="T9" fmla="*/ 0 h 348"/>
              <a:gd name="T10" fmla="*/ 263 w 346"/>
              <a:gd name="T11" fmla="*/ 0 h 348"/>
              <a:gd name="T12" fmla="*/ 83 w 346"/>
              <a:gd name="T13" fmla="*/ 0 h 348"/>
              <a:gd name="T14" fmla="*/ 0 w 346"/>
              <a:gd name="T15" fmla="*/ 0 h 348"/>
              <a:gd name="T16" fmla="*/ 0 w 346"/>
              <a:gd name="T17" fmla="*/ 83 h 348"/>
              <a:gd name="T18" fmla="*/ 0 w 346"/>
              <a:gd name="T19" fmla="*/ 265 h 348"/>
              <a:gd name="T20" fmla="*/ 0 w 346"/>
              <a:gd name="T21" fmla="*/ 348 h 348"/>
              <a:gd name="T22" fmla="*/ 83 w 346"/>
              <a:gd name="T23" fmla="*/ 348 h 348"/>
              <a:gd name="T24" fmla="*/ 173 w 346"/>
              <a:gd name="T25" fmla="*/ 184 h 348"/>
              <a:gd name="T26" fmla="*/ 229 w 346"/>
              <a:gd name="T27" fmla="*/ 129 h 348"/>
              <a:gd name="T28" fmla="*/ 173 w 346"/>
              <a:gd name="T29" fmla="*/ 73 h 348"/>
              <a:gd name="T30" fmla="*/ 117 w 346"/>
              <a:gd name="T31" fmla="*/ 129 h 348"/>
              <a:gd name="T32" fmla="*/ 173 w 346"/>
              <a:gd name="T33" fmla="*/ 184 h 348"/>
              <a:gd name="T34" fmla="*/ 262 w 346"/>
              <a:gd name="T35" fmla="*/ 275 h 348"/>
              <a:gd name="T36" fmla="*/ 172 w 346"/>
              <a:gd name="T37" fmla="*/ 184 h 348"/>
              <a:gd name="T38" fmla="*/ 82 w 346"/>
              <a:gd name="T39" fmla="*/ 275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348">
                <a:moveTo>
                  <a:pt x="346" y="265"/>
                </a:moveTo>
                <a:cubicBezTo>
                  <a:pt x="346" y="348"/>
                  <a:pt x="346" y="348"/>
                  <a:pt x="346" y="348"/>
                </a:cubicBezTo>
                <a:cubicBezTo>
                  <a:pt x="263" y="348"/>
                  <a:pt x="263" y="348"/>
                  <a:pt x="263" y="348"/>
                </a:cubicBezTo>
                <a:moveTo>
                  <a:pt x="346" y="83"/>
                </a:moveTo>
                <a:cubicBezTo>
                  <a:pt x="346" y="0"/>
                  <a:pt x="346" y="0"/>
                  <a:pt x="346" y="0"/>
                </a:cubicBezTo>
                <a:cubicBezTo>
                  <a:pt x="263" y="0"/>
                  <a:pt x="263" y="0"/>
                  <a:pt x="263" y="0"/>
                </a:cubicBezTo>
                <a:moveTo>
                  <a:pt x="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3"/>
                  <a:pt x="0" y="83"/>
                  <a:pt x="0" y="83"/>
                </a:cubicBezTo>
                <a:moveTo>
                  <a:pt x="0" y="265"/>
                </a:moveTo>
                <a:cubicBezTo>
                  <a:pt x="0" y="348"/>
                  <a:pt x="0" y="348"/>
                  <a:pt x="0" y="348"/>
                </a:cubicBezTo>
                <a:cubicBezTo>
                  <a:pt x="83" y="348"/>
                  <a:pt x="83" y="348"/>
                  <a:pt x="83" y="348"/>
                </a:cubicBezTo>
                <a:moveTo>
                  <a:pt x="173" y="184"/>
                </a:moveTo>
                <a:cubicBezTo>
                  <a:pt x="204" y="184"/>
                  <a:pt x="229" y="159"/>
                  <a:pt x="229" y="129"/>
                </a:cubicBezTo>
                <a:cubicBezTo>
                  <a:pt x="229" y="98"/>
                  <a:pt x="204" y="73"/>
                  <a:pt x="173" y="73"/>
                </a:cubicBezTo>
                <a:cubicBezTo>
                  <a:pt x="142" y="73"/>
                  <a:pt x="117" y="98"/>
                  <a:pt x="117" y="129"/>
                </a:cubicBezTo>
                <a:cubicBezTo>
                  <a:pt x="117" y="159"/>
                  <a:pt x="142" y="184"/>
                  <a:pt x="173" y="184"/>
                </a:cubicBezTo>
                <a:close/>
                <a:moveTo>
                  <a:pt x="262" y="275"/>
                </a:moveTo>
                <a:cubicBezTo>
                  <a:pt x="262" y="225"/>
                  <a:pt x="222" y="184"/>
                  <a:pt x="172" y="184"/>
                </a:cubicBezTo>
                <a:cubicBezTo>
                  <a:pt x="122" y="184"/>
                  <a:pt x="82" y="225"/>
                  <a:pt x="82" y="275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78BBF708-9677-46F9-85E9-08327CB91F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33090" y="1473058"/>
            <a:ext cx="410030" cy="36576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ircle" title="Icon of a circle with three smaller circles on it">
            <a:extLst>
              <a:ext uri="{FF2B5EF4-FFF2-40B4-BE49-F238E27FC236}">
                <a16:creationId xmlns:a16="http://schemas.microsoft.com/office/drawing/2014/main" id="{679C4BFB-AC24-43EC-98F1-E6BD856D5B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9838" y="5540481"/>
            <a:ext cx="413479" cy="420347"/>
          </a:xfrm>
          <a:custGeom>
            <a:avLst/>
            <a:gdLst>
              <a:gd name="T0" fmla="*/ 26 w 340"/>
              <a:gd name="T1" fmla="*/ 224 h 345"/>
              <a:gd name="T2" fmla="*/ 23 w 340"/>
              <a:gd name="T3" fmla="*/ 198 h 345"/>
              <a:gd name="T4" fmla="*/ 119 w 340"/>
              <a:gd name="T5" fmla="*/ 59 h 345"/>
              <a:gd name="T6" fmla="*/ 77 w 340"/>
              <a:gd name="T7" fmla="*/ 312 h 345"/>
              <a:gd name="T8" fmla="*/ 170 w 340"/>
              <a:gd name="T9" fmla="*/ 345 h 345"/>
              <a:gd name="T10" fmla="*/ 262 w 340"/>
              <a:gd name="T11" fmla="*/ 312 h 345"/>
              <a:gd name="T12" fmla="*/ 314 w 340"/>
              <a:gd name="T13" fmla="*/ 224 h 345"/>
              <a:gd name="T14" fmla="*/ 317 w 340"/>
              <a:gd name="T15" fmla="*/ 198 h 345"/>
              <a:gd name="T16" fmla="*/ 220 w 340"/>
              <a:gd name="T17" fmla="*/ 60 h 345"/>
              <a:gd name="T18" fmla="*/ 170 w 340"/>
              <a:gd name="T19" fmla="*/ 102 h 345"/>
              <a:gd name="T20" fmla="*/ 221 w 340"/>
              <a:gd name="T21" fmla="*/ 51 h 345"/>
              <a:gd name="T22" fmla="*/ 170 w 340"/>
              <a:gd name="T23" fmla="*/ 0 h 345"/>
              <a:gd name="T24" fmla="*/ 119 w 340"/>
              <a:gd name="T25" fmla="*/ 51 h 345"/>
              <a:gd name="T26" fmla="*/ 170 w 340"/>
              <a:gd name="T27" fmla="*/ 102 h 345"/>
              <a:gd name="T28" fmla="*/ 51 w 340"/>
              <a:gd name="T29" fmla="*/ 319 h 345"/>
              <a:gd name="T30" fmla="*/ 102 w 340"/>
              <a:gd name="T31" fmla="*/ 268 h 345"/>
              <a:gd name="T32" fmla="*/ 51 w 340"/>
              <a:gd name="T33" fmla="*/ 217 h 345"/>
              <a:gd name="T34" fmla="*/ 0 w 340"/>
              <a:gd name="T35" fmla="*/ 268 h 345"/>
              <a:gd name="T36" fmla="*/ 51 w 340"/>
              <a:gd name="T37" fmla="*/ 319 h 345"/>
              <a:gd name="T38" fmla="*/ 289 w 340"/>
              <a:gd name="T39" fmla="*/ 319 h 345"/>
              <a:gd name="T40" fmla="*/ 340 w 340"/>
              <a:gd name="T41" fmla="*/ 268 h 345"/>
              <a:gd name="T42" fmla="*/ 289 w 340"/>
              <a:gd name="T43" fmla="*/ 217 h 345"/>
              <a:gd name="T44" fmla="*/ 238 w 340"/>
              <a:gd name="T45" fmla="*/ 268 h 345"/>
              <a:gd name="T46" fmla="*/ 289 w 340"/>
              <a:gd name="T47" fmla="*/ 31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0" h="345">
                <a:moveTo>
                  <a:pt x="26" y="224"/>
                </a:moveTo>
                <a:cubicBezTo>
                  <a:pt x="24" y="215"/>
                  <a:pt x="23" y="208"/>
                  <a:pt x="23" y="198"/>
                </a:cubicBezTo>
                <a:cubicBezTo>
                  <a:pt x="23" y="136"/>
                  <a:pt x="65" y="81"/>
                  <a:pt x="119" y="59"/>
                </a:cubicBezTo>
                <a:moveTo>
                  <a:pt x="77" y="312"/>
                </a:moveTo>
                <a:cubicBezTo>
                  <a:pt x="103" y="334"/>
                  <a:pt x="134" y="345"/>
                  <a:pt x="170" y="345"/>
                </a:cubicBezTo>
                <a:cubicBezTo>
                  <a:pt x="207" y="345"/>
                  <a:pt x="236" y="334"/>
                  <a:pt x="262" y="312"/>
                </a:cubicBezTo>
                <a:moveTo>
                  <a:pt x="314" y="224"/>
                </a:moveTo>
                <a:cubicBezTo>
                  <a:pt x="316" y="214"/>
                  <a:pt x="317" y="208"/>
                  <a:pt x="317" y="198"/>
                </a:cubicBezTo>
                <a:cubicBezTo>
                  <a:pt x="317" y="134"/>
                  <a:pt x="277" y="80"/>
                  <a:pt x="220" y="60"/>
                </a:cubicBezTo>
                <a:moveTo>
                  <a:pt x="170" y="102"/>
                </a:moveTo>
                <a:cubicBezTo>
                  <a:pt x="198" y="102"/>
                  <a:pt x="221" y="79"/>
                  <a:pt x="221" y="51"/>
                </a:cubicBezTo>
                <a:cubicBezTo>
                  <a:pt x="221" y="23"/>
                  <a:pt x="198" y="0"/>
                  <a:pt x="170" y="0"/>
                </a:cubicBezTo>
                <a:cubicBezTo>
                  <a:pt x="142" y="0"/>
                  <a:pt x="119" y="23"/>
                  <a:pt x="119" y="51"/>
                </a:cubicBezTo>
                <a:cubicBezTo>
                  <a:pt x="119" y="79"/>
                  <a:pt x="142" y="102"/>
                  <a:pt x="170" y="102"/>
                </a:cubicBezTo>
                <a:close/>
                <a:moveTo>
                  <a:pt x="51" y="319"/>
                </a:moveTo>
                <a:cubicBezTo>
                  <a:pt x="79" y="319"/>
                  <a:pt x="102" y="297"/>
                  <a:pt x="102" y="268"/>
                </a:cubicBezTo>
                <a:cubicBezTo>
                  <a:pt x="102" y="240"/>
                  <a:pt x="79" y="217"/>
                  <a:pt x="51" y="217"/>
                </a:cubicBezTo>
                <a:cubicBezTo>
                  <a:pt x="23" y="217"/>
                  <a:pt x="0" y="240"/>
                  <a:pt x="0" y="268"/>
                </a:cubicBezTo>
                <a:cubicBezTo>
                  <a:pt x="0" y="297"/>
                  <a:pt x="23" y="319"/>
                  <a:pt x="51" y="319"/>
                </a:cubicBezTo>
                <a:close/>
                <a:moveTo>
                  <a:pt x="289" y="319"/>
                </a:moveTo>
                <a:cubicBezTo>
                  <a:pt x="317" y="319"/>
                  <a:pt x="340" y="297"/>
                  <a:pt x="340" y="268"/>
                </a:cubicBezTo>
                <a:cubicBezTo>
                  <a:pt x="340" y="240"/>
                  <a:pt x="317" y="217"/>
                  <a:pt x="289" y="217"/>
                </a:cubicBezTo>
                <a:cubicBezTo>
                  <a:pt x="261" y="217"/>
                  <a:pt x="238" y="240"/>
                  <a:pt x="238" y="268"/>
                </a:cubicBezTo>
                <a:cubicBezTo>
                  <a:pt x="238" y="297"/>
                  <a:pt x="261" y="319"/>
                  <a:pt x="289" y="319"/>
                </a:cubicBezTo>
                <a:close/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emoticon" title="Icon of a face smiling">
            <a:extLst>
              <a:ext uri="{FF2B5EF4-FFF2-40B4-BE49-F238E27FC236}">
                <a16:creationId xmlns:a16="http://schemas.microsoft.com/office/drawing/2014/main" id="{69010C29-A33A-4BA3-B1AB-1660E80396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5461" y="1486298"/>
            <a:ext cx="365760" cy="365760"/>
          </a:xfrm>
          <a:custGeom>
            <a:avLst/>
            <a:gdLst>
              <a:gd name="T0" fmla="*/ 312 w 312"/>
              <a:gd name="T1" fmla="*/ 156 h 312"/>
              <a:gd name="T2" fmla="*/ 156 w 312"/>
              <a:gd name="T3" fmla="*/ 312 h 312"/>
              <a:gd name="T4" fmla="*/ 0 w 312"/>
              <a:gd name="T5" fmla="*/ 156 h 312"/>
              <a:gd name="T6" fmla="*/ 156 w 312"/>
              <a:gd name="T7" fmla="*/ 0 h 312"/>
              <a:gd name="T8" fmla="*/ 312 w 312"/>
              <a:gd name="T9" fmla="*/ 156 h 312"/>
              <a:gd name="T10" fmla="*/ 73 w 312"/>
              <a:gd name="T11" fmla="*/ 200 h 312"/>
              <a:gd name="T12" fmla="*/ 156 w 312"/>
              <a:gd name="T13" fmla="*/ 250 h 312"/>
              <a:gd name="T14" fmla="*/ 239 w 312"/>
              <a:gd name="T15" fmla="*/ 200 h 312"/>
              <a:gd name="T16" fmla="*/ 94 w 312"/>
              <a:gd name="T17" fmla="*/ 100 h 312"/>
              <a:gd name="T18" fmla="*/ 80 w 312"/>
              <a:gd name="T19" fmla="*/ 114 h 312"/>
              <a:gd name="T20" fmla="*/ 94 w 312"/>
              <a:gd name="T21" fmla="*/ 128 h 312"/>
              <a:gd name="T22" fmla="*/ 108 w 312"/>
              <a:gd name="T23" fmla="*/ 114 h 312"/>
              <a:gd name="T24" fmla="*/ 94 w 312"/>
              <a:gd name="T25" fmla="*/ 100 h 312"/>
              <a:gd name="T26" fmla="*/ 220 w 312"/>
              <a:gd name="T27" fmla="*/ 100 h 312"/>
              <a:gd name="T28" fmla="*/ 206 w 312"/>
              <a:gd name="T29" fmla="*/ 114 h 312"/>
              <a:gd name="T30" fmla="*/ 220 w 312"/>
              <a:gd name="T31" fmla="*/ 128 h 312"/>
              <a:gd name="T32" fmla="*/ 234 w 312"/>
              <a:gd name="T33" fmla="*/ 114 h 312"/>
              <a:gd name="T34" fmla="*/ 220 w 312"/>
              <a:gd name="T35" fmla="*/ 10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12">
                <a:moveTo>
                  <a:pt x="312" y="156"/>
                </a:move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242" y="0"/>
                  <a:pt x="312" y="70"/>
                  <a:pt x="312" y="156"/>
                </a:cubicBezTo>
                <a:close/>
                <a:moveTo>
                  <a:pt x="73" y="200"/>
                </a:moveTo>
                <a:cubicBezTo>
                  <a:pt x="89" y="230"/>
                  <a:pt x="120" y="250"/>
                  <a:pt x="156" y="250"/>
                </a:cubicBezTo>
                <a:cubicBezTo>
                  <a:pt x="192" y="250"/>
                  <a:pt x="223" y="230"/>
                  <a:pt x="239" y="200"/>
                </a:cubicBezTo>
                <a:moveTo>
                  <a:pt x="94" y="100"/>
                </a:moveTo>
                <a:cubicBezTo>
                  <a:pt x="86" y="100"/>
                  <a:pt x="80" y="106"/>
                  <a:pt x="80" y="114"/>
                </a:cubicBezTo>
                <a:cubicBezTo>
                  <a:pt x="80" y="122"/>
                  <a:pt x="86" y="128"/>
                  <a:pt x="94" y="128"/>
                </a:cubicBezTo>
                <a:cubicBezTo>
                  <a:pt x="102" y="128"/>
                  <a:pt x="108" y="122"/>
                  <a:pt x="108" y="114"/>
                </a:cubicBezTo>
                <a:cubicBezTo>
                  <a:pt x="108" y="106"/>
                  <a:pt x="102" y="100"/>
                  <a:pt x="94" y="100"/>
                </a:cubicBezTo>
                <a:close/>
                <a:moveTo>
                  <a:pt x="220" y="100"/>
                </a:moveTo>
                <a:cubicBezTo>
                  <a:pt x="212" y="100"/>
                  <a:pt x="206" y="106"/>
                  <a:pt x="206" y="114"/>
                </a:cubicBezTo>
                <a:cubicBezTo>
                  <a:pt x="206" y="122"/>
                  <a:pt x="212" y="128"/>
                  <a:pt x="220" y="128"/>
                </a:cubicBezTo>
                <a:cubicBezTo>
                  <a:pt x="228" y="128"/>
                  <a:pt x="234" y="122"/>
                  <a:pt x="234" y="114"/>
                </a:cubicBezTo>
                <a:cubicBezTo>
                  <a:pt x="234" y="106"/>
                  <a:pt x="228" y="100"/>
                  <a:pt x="220" y="100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E33B18-BBC5-43BA-BA17-BB343DBAE62E}"/>
              </a:ext>
            </a:extLst>
          </p:cNvPr>
          <p:cNvSpPr txBox="1"/>
          <p:nvPr/>
        </p:nvSpPr>
        <p:spPr>
          <a:xfrm rot="19221271">
            <a:off x="805683" y="58545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8D08E7-AD10-4338-89D9-883DC0EA8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67" y="4026204"/>
            <a:ext cx="2257425" cy="52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AAD00C-805E-43C3-AA18-8CB2A7EF8C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722"/>
          <a:stretch/>
        </p:blipFill>
        <p:spPr>
          <a:xfrm>
            <a:off x="254777" y="1690688"/>
            <a:ext cx="11644098" cy="4487637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91A28689-E534-42F4-B319-ACEF06BE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you can do with ML.NET 1.0 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69638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92F9-2CF6-4F61-91DB-C644D615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noProof="0" dirty="0"/>
              <a:t>Three key concepts</a:t>
            </a:r>
            <a:br>
              <a:rPr lang="en-US" noProof="0" dirty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83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BB36402-424B-464F-B9CA-4CBEF528F110}"/>
              </a:ext>
            </a:extLst>
          </p:cNvPr>
          <p:cNvGraphicFramePr/>
          <p:nvPr/>
        </p:nvGraphicFramePr>
        <p:xfrm>
          <a:off x="337000" y="6078051"/>
          <a:ext cx="11521046" cy="597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A04A3FB-37A9-47DD-B926-0FF9BFE66675}"/>
              </a:ext>
            </a:extLst>
          </p:cNvPr>
          <p:cNvSpPr/>
          <p:nvPr/>
        </p:nvSpPr>
        <p:spPr bwMode="auto">
          <a:xfrm>
            <a:off x="5103921" y="1171653"/>
            <a:ext cx="1984158" cy="52259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1B286-8758-4A8B-9EAE-F5C862BF13E9}"/>
              </a:ext>
            </a:extLst>
          </p:cNvPr>
          <p:cNvSpPr/>
          <p:nvPr/>
        </p:nvSpPr>
        <p:spPr bwMode="auto">
          <a:xfrm>
            <a:off x="139813" y="4123350"/>
            <a:ext cx="11912374" cy="41619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955E1-5B59-4402-B9DE-2903A8D61FE9}"/>
              </a:ext>
            </a:extLst>
          </p:cNvPr>
          <p:cNvGraphicFramePr>
            <a:graphicFrameLocks noGrp="1"/>
          </p:cNvGraphicFramePr>
          <p:nvPr/>
        </p:nvGraphicFramePr>
        <p:xfrm>
          <a:off x="2101406" y="4719655"/>
          <a:ext cx="823781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224">
                  <a:extLst>
                    <a:ext uri="{9D8B030D-6E8A-4147-A177-3AD203B41FA5}">
                      <a16:colId xmlns:a16="http://schemas.microsoft.com/office/drawing/2014/main" val="2718453439"/>
                    </a:ext>
                  </a:extLst>
                </a:gridCol>
                <a:gridCol w="2782593">
                  <a:extLst>
                    <a:ext uri="{9D8B030D-6E8A-4147-A177-3AD203B41FA5}">
                      <a16:colId xmlns:a16="http://schemas.microsoft.com/office/drawing/2014/main" val="3349420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Comment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3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>
                          <a:effectLst/>
                        </a:rPr>
                        <a:t>Wow... Loved this place.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>
                          <a:effectLst/>
                        </a:rPr>
                        <a:t>Crust is not good.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>
                          <a:effectLst/>
                        </a:rPr>
                        <a:t>Not tasty and the texture was just nasty.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>
                          <a:effectLst/>
                        </a:rPr>
                        <a:t>The selection on the menu was great.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9537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03EE859C-7BAE-4249-8FCE-7D50C321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>
                <a:ln w="3175">
                  <a:noFill/>
                </a:ln>
                <a:solidFill>
                  <a:srgbClr val="505050"/>
                </a:solidFill>
                <a:latin typeface="Segoe UI Light"/>
              </a:rPr>
              <a:t>1. 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929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D328F4F-91B1-4293-918C-4B3E39F6D74A}"/>
              </a:ext>
            </a:extLst>
          </p:cNvPr>
          <p:cNvSpPr/>
          <p:nvPr/>
        </p:nvSpPr>
        <p:spPr bwMode="auto">
          <a:xfrm>
            <a:off x="5183124" y="5166360"/>
            <a:ext cx="1825752" cy="1234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ysClr val="windowText" lastClr="000000"/>
                </a:solidFill>
              </a:rPr>
              <a:t>Text Featurizer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C06F6B5-283C-4C64-98B5-641D222FB271}"/>
              </a:ext>
            </a:extLst>
          </p:cNvPr>
          <p:cNvGraphicFramePr>
            <a:graphicFrameLocks noGrp="1"/>
          </p:cNvGraphicFramePr>
          <p:nvPr/>
        </p:nvGraphicFramePr>
        <p:xfrm>
          <a:off x="7684256" y="4857478"/>
          <a:ext cx="28047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735">
                  <a:extLst>
                    <a:ext uri="{9D8B030D-6E8A-4147-A177-3AD203B41FA5}">
                      <a16:colId xmlns:a16="http://schemas.microsoft.com/office/drawing/2014/main" val="337859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Featurized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0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/>
                        <a:t>[0.76, 0.65, 0.44, 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19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/>
                        <a:t>[0.98, 0.43, 0.54, 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7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/>
                        <a:t>[0.35, 0.73, 0.46, 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3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/>
                        <a:t>[0.39, 0, 0.75, 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73253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241CB4-9511-495F-B165-AE2F315366E1}"/>
              </a:ext>
            </a:extLst>
          </p:cNvPr>
          <p:cNvCxnSpPr>
            <a:stCxn id="59" idx="3"/>
          </p:cNvCxnSpPr>
          <p:nvPr/>
        </p:nvCxnSpPr>
        <p:spPr>
          <a:xfrm>
            <a:off x="7008876" y="5783580"/>
            <a:ext cx="65242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0A4EE1-B261-4647-B68F-6B97191F9128}"/>
              </a:ext>
            </a:extLst>
          </p:cNvPr>
          <p:cNvCxnSpPr>
            <a:endCxn id="59" idx="1"/>
          </p:cNvCxnSpPr>
          <p:nvPr/>
        </p:nvCxnSpPr>
        <p:spPr>
          <a:xfrm>
            <a:off x="4530700" y="5783580"/>
            <a:ext cx="65242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7BE97FE-6C84-4836-9394-14E8A97EC8AE}"/>
              </a:ext>
            </a:extLst>
          </p:cNvPr>
          <p:cNvSpPr/>
          <p:nvPr/>
        </p:nvSpPr>
        <p:spPr bwMode="auto">
          <a:xfrm>
            <a:off x="5103921" y="1154304"/>
            <a:ext cx="1984158" cy="52259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11E645-652C-4DC5-836A-850FF772E324}"/>
              </a:ext>
            </a:extLst>
          </p:cNvPr>
          <p:cNvSpPr/>
          <p:nvPr/>
        </p:nvSpPr>
        <p:spPr bwMode="auto">
          <a:xfrm>
            <a:off x="5103921" y="1915835"/>
            <a:ext cx="1984158" cy="52259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Transformer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9F92-871F-415F-BD1A-FDF69158C9B7}"/>
              </a:ext>
            </a:extLst>
          </p:cNvPr>
          <p:cNvSpPr txBox="1"/>
          <p:nvPr/>
        </p:nvSpPr>
        <p:spPr>
          <a:xfrm>
            <a:off x="2959401" y="2019494"/>
            <a:ext cx="6291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E514F6-5B00-417B-8B81-1E67E6CDCD75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>
            <a:off x="3588553" y="2173383"/>
            <a:ext cx="1515368" cy="375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3E11811-E7A9-4883-96E2-43C3A9E2A481}"/>
              </a:ext>
            </a:extLst>
          </p:cNvPr>
          <p:cNvSpPr txBox="1"/>
          <p:nvPr/>
        </p:nvSpPr>
        <p:spPr>
          <a:xfrm>
            <a:off x="8562031" y="2019494"/>
            <a:ext cx="6974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C605304-FCFD-4366-93C1-63D0FE9BE0B3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 flipV="1">
            <a:off x="7088079" y="2173383"/>
            <a:ext cx="1473952" cy="375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FE3BEFE-B3B3-4F56-BA18-16228AF325A0}"/>
              </a:ext>
            </a:extLst>
          </p:cNvPr>
          <p:cNvSpPr/>
          <p:nvPr/>
        </p:nvSpPr>
        <p:spPr bwMode="auto">
          <a:xfrm>
            <a:off x="139813" y="4123350"/>
            <a:ext cx="11912374" cy="41619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3071B0-5F80-4844-8FE3-232216FE01D6}"/>
              </a:ext>
            </a:extLst>
          </p:cNvPr>
          <p:cNvGraphicFramePr>
            <a:graphicFrameLocks noGrp="1"/>
          </p:cNvGraphicFramePr>
          <p:nvPr/>
        </p:nvGraphicFramePr>
        <p:xfrm>
          <a:off x="528034" y="4856480"/>
          <a:ext cx="4002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666">
                  <a:extLst>
                    <a:ext uri="{9D8B030D-6E8A-4147-A177-3AD203B41FA5}">
                      <a16:colId xmlns:a16="http://schemas.microsoft.com/office/drawing/2014/main" val="382097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6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Wow... Loved this place.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3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Crust is not good.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0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Not tasty and the texture was just nasty.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The selection on the menu was great.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76529"/>
                  </a:ext>
                </a:extLst>
              </a:tr>
            </a:tbl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18CEDAC3-2322-4D37-BD74-504E2690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>
                <a:ln w="3175">
                  <a:noFill/>
                </a:ln>
                <a:solidFill>
                  <a:srgbClr val="505050"/>
                </a:solidFill>
                <a:latin typeface="Segoe UI Light"/>
              </a:rPr>
              <a:t>2. Transformers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160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43644CB-F1AE-4034-B0E1-BEEFBA259A52}"/>
              </a:ext>
            </a:extLst>
          </p:cNvPr>
          <p:cNvSpPr/>
          <p:nvPr/>
        </p:nvSpPr>
        <p:spPr bwMode="auto">
          <a:xfrm>
            <a:off x="139813" y="4123350"/>
            <a:ext cx="11912374" cy="41619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B8212-4A14-49ED-A7DE-0CF48AACC0CD}"/>
              </a:ext>
            </a:extLst>
          </p:cNvPr>
          <p:cNvSpPr txBox="1"/>
          <p:nvPr/>
        </p:nvSpPr>
        <p:spPr>
          <a:xfrm>
            <a:off x="7887922" y="5629690"/>
            <a:ext cx="25015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Model (Transformer)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5BA2D6-221A-43A2-8EBD-1F7007C0F54C}"/>
              </a:ext>
            </a:extLst>
          </p:cNvPr>
          <p:cNvSpPr/>
          <p:nvPr/>
        </p:nvSpPr>
        <p:spPr bwMode="auto">
          <a:xfrm>
            <a:off x="5183124" y="5166360"/>
            <a:ext cx="1825752" cy="1234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ysClr val="windowText" lastClr="000000"/>
                </a:solidFill>
              </a:rPr>
              <a:t>Estimator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FB1E0E-6400-4BEA-95E6-22B1948AE93D}"/>
              </a:ext>
            </a:extLst>
          </p:cNvPr>
          <p:cNvCxnSpPr>
            <a:stCxn id="32" idx="3"/>
          </p:cNvCxnSpPr>
          <p:nvPr/>
        </p:nvCxnSpPr>
        <p:spPr>
          <a:xfrm>
            <a:off x="7008876" y="5783580"/>
            <a:ext cx="65242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F5ED52-B541-41A9-B90A-3CCCC571953A}"/>
              </a:ext>
            </a:extLst>
          </p:cNvPr>
          <p:cNvCxnSpPr>
            <a:endCxn id="32" idx="1"/>
          </p:cNvCxnSpPr>
          <p:nvPr/>
        </p:nvCxnSpPr>
        <p:spPr>
          <a:xfrm>
            <a:off x="4530700" y="5783580"/>
            <a:ext cx="65242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3FC5E00-5741-4B75-BE62-041D2D77EBD2}"/>
              </a:ext>
            </a:extLst>
          </p:cNvPr>
          <p:cNvSpPr/>
          <p:nvPr/>
        </p:nvSpPr>
        <p:spPr bwMode="auto">
          <a:xfrm>
            <a:off x="5103921" y="1154304"/>
            <a:ext cx="1984158" cy="52259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EBEADE-25CC-4159-A130-036E24A02F27}"/>
              </a:ext>
            </a:extLst>
          </p:cNvPr>
          <p:cNvSpPr/>
          <p:nvPr/>
        </p:nvSpPr>
        <p:spPr bwMode="auto">
          <a:xfrm>
            <a:off x="5103921" y="1915835"/>
            <a:ext cx="1984158" cy="52259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Transformer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5F9A02-B8B0-4F22-AAA3-FBE3EE9F1E0A}"/>
              </a:ext>
            </a:extLst>
          </p:cNvPr>
          <p:cNvSpPr txBox="1"/>
          <p:nvPr/>
        </p:nvSpPr>
        <p:spPr>
          <a:xfrm>
            <a:off x="2959401" y="2019494"/>
            <a:ext cx="6291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0F9C28-35F5-47C1-92FF-81B0BA87A255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>
            <a:off x="3588553" y="2173383"/>
            <a:ext cx="1515368" cy="375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FB625C3-C0C4-4638-A881-0866B3F2B872}"/>
              </a:ext>
            </a:extLst>
          </p:cNvPr>
          <p:cNvSpPr txBox="1"/>
          <p:nvPr/>
        </p:nvSpPr>
        <p:spPr>
          <a:xfrm>
            <a:off x="8562031" y="2019494"/>
            <a:ext cx="6974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B99B57-1461-4BB1-BA04-F25535C23666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 flipV="1">
            <a:off x="7088079" y="2173383"/>
            <a:ext cx="1473952" cy="375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A6E848A-8411-4B3B-B754-7D79AFA59B90}"/>
              </a:ext>
            </a:extLst>
          </p:cNvPr>
          <p:cNvSpPr/>
          <p:nvPr/>
        </p:nvSpPr>
        <p:spPr bwMode="auto">
          <a:xfrm>
            <a:off x="5103921" y="2677366"/>
            <a:ext cx="1984158" cy="52259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Estimator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9A6E71-88E1-41D6-96AF-80C374F4BE68}"/>
              </a:ext>
            </a:extLst>
          </p:cNvPr>
          <p:cNvSpPr txBox="1"/>
          <p:nvPr/>
        </p:nvSpPr>
        <p:spPr>
          <a:xfrm>
            <a:off x="2959401" y="2779924"/>
            <a:ext cx="6291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66A04-B316-4FB5-9AAB-71C32B326A57}"/>
              </a:ext>
            </a:extLst>
          </p:cNvPr>
          <p:cNvSpPr txBox="1"/>
          <p:nvPr/>
        </p:nvSpPr>
        <p:spPr>
          <a:xfrm>
            <a:off x="8562031" y="2779924"/>
            <a:ext cx="15372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Transformer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AF5902-2402-4B38-A7D2-E4D0D0337599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7088079" y="2933813"/>
            <a:ext cx="147395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48AFC-6E11-4460-B895-3303569148AF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>
            <a:off x="3588553" y="2933813"/>
            <a:ext cx="1515368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F095404-ADBE-4F1A-A8F2-797B441EEAC4}"/>
              </a:ext>
            </a:extLst>
          </p:cNvPr>
          <p:cNvGraphicFramePr>
            <a:graphicFrameLocks noGrp="1"/>
          </p:cNvGraphicFramePr>
          <p:nvPr/>
        </p:nvGraphicFramePr>
        <p:xfrm>
          <a:off x="188048" y="4856478"/>
          <a:ext cx="43426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466">
                  <a:extLst>
                    <a:ext uri="{9D8B030D-6E8A-4147-A177-3AD203B41FA5}">
                      <a16:colId xmlns:a16="http://schemas.microsoft.com/office/drawing/2014/main" val="2718453439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349420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3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u="none" strike="noStrike" kern="1200">
                          <a:effectLst/>
                        </a:rPr>
                        <a:t>Wow... Loved this place.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u="none" strike="noStrike" kern="1200">
                          <a:effectLst/>
                        </a:rPr>
                        <a:t>Crust is not good.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u="none" strike="noStrike" kern="1200">
                          <a:effectLst/>
                        </a:rPr>
                        <a:t>Not tasty and the texture was just nasty.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u="none" strike="noStrike" kern="1200">
                          <a:effectLst/>
                        </a:rPr>
                        <a:t>The selection on the menu was great.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9537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EDB4C86E-F6A6-4247-B061-D68DDB5A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>
                <a:ln w="3175">
                  <a:noFill/>
                </a:ln>
                <a:solidFill>
                  <a:srgbClr val="505050"/>
                </a:solidFill>
                <a:latin typeface="Segoe UI Light"/>
              </a:rPr>
              <a:t>3. Estimators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698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92F9-2CF6-4F61-91DB-C644D615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n-US" noProof="0" dirty="0"/>
              <a:t>ML Demos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3C66240-74E1-403E-91B1-7D93D0534055}"/>
              </a:ext>
            </a:extLst>
          </p:cNvPr>
          <p:cNvSpPr/>
          <p:nvPr/>
        </p:nvSpPr>
        <p:spPr>
          <a:xfrm>
            <a:off x="3048000" y="210324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Regression</a:t>
            </a:r>
            <a:endParaRPr lang="it-IT" dirty="0"/>
          </a:p>
          <a:p>
            <a:pPr lvl="1"/>
            <a:r>
              <a:rPr lang="it-IT" dirty="0" err="1"/>
              <a:t>Infer</a:t>
            </a:r>
            <a:r>
              <a:rPr lang="it-IT" dirty="0"/>
              <a:t> future </a:t>
            </a:r>
            <a:r>
              <a:rPr lang="it-IT" dirty="0" err="1"/>
              <a:t>values</a:t>
            </a:r>
            <a:r>
              <a:rPr lang="it-IT" dirty="0"/>
              <a:t> (</a:t>
            </a:r>
            <a:r>
              <a:rPr lang="it-IT" dirty="0" err="1"/>
              <a:t>interpolation</a:t>
            </a:r>
            <a:r>
              <a:rPr lang="it-IT" dirty="0"/>
              <a:t>?) from the </a:t>
            </a:r>
            <a:r>
              <a:rPr lang="it-IT" dirty="0" err="1"/>
              <a:t>past</a:t>
            </a:r>
            <a:endParaRPr lang="it-IT" dirty="0"/>
          </a:p>
          <a:p>
            <a:r>
              <a:rPr lang="it-IT" dirty="0" err="1"/>
              <a:t>Classification</a:t>
            </a:r>
            <a:endParaRPr lang="it-IT" dirty="0"/>
          </a:p>
          <a:p>
            <a:pPr lvl="1"/>
            <a:r>
              <a:rPr lang="en-US" dirty="0"/>
              <a:t>When the data are being used to predict a category</a:t>
            </a:r>
          </a:p>
          <a:p>
            <a:pPr lvl="1"/>
            <a:r>
              <a:rPr lang="en-US" dirty="0"/>
              <a:t>When there are only two choices, it's called binary classification. </a:t>
            </a:r>
          </a:p>
          <a:p>
            <a:pPr lvl="1"/>
            <a:r>
              <a:rPr lang="en-US" dirty="0"/>
              <a:t>When there are more categories it is called multi-class classification.</a:t>
            </a:r>
          </a:p>
          <a:p>
            <a:r>
              <a:rPr lang="it-IT" dirty="0"/>
              <a:t> </a:t>
            </a:r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pPr lvl="1"/>
            <a:r>
              <a:rPr lang="en-US" dirty="0"/>
              <a:t>identify data points that are simply unusual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91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4CB08-0050-44B2-A788-CAC967DC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Linear/</a:t>
            </a:r>
            <a:r>
              <a:rPr lang="it-IT" dirty="0" err="1"/>
              <a:t>Polynomial</a:t>
            </a:r>
            <a:r>
              <a:rPr lang="it-IT" dirty="0"/>
              <a:t>/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9" name="Immagine 8" descr="Immagine che contiene cielo, mappa, testo, mostrando&#10;&#10;Descrizione generata automaticamente">
            <a:extLst>
              <a:ext uri="{FF2B5EF4-FFF2-40B4-BE49-F238E27FC236}">
                <a16:creationId xmlns:a16="http://schemas.microsoft.com/office/drawing/2014/main" id="{E63B59C9-3C74-43E9-907E-F7733635B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5" y="1690688"/>
            <a:ext cx="6016504" cy="4370478"/>
          </a:xfrm>
          <a:prstGeom prst="rect">
            <a:avLst/>
          </a:prstGeom>
        </p:spPr>
      </p:pic>
      <p:pic>
        <p:nvPicPr>
          <p:cNvPr id="4098" name="Picture 2" descr="Risultati immagini per second order regression formula">
            <a:extLst>
              <a:ext uri="{FF2B5EF4-FFF2-40B4-BE49-F238E27FC236}">
                <a16:creationId xmlns:a16="http://schemas.microsoft.com/office/drawing/2014/main" id="{B40A593A-8E06-4A07-8B66-F6FEFF7C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11" y="1947114"/>
            <a:ext cx="355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98A88D-860E-4CDB-B6A7-7505BCEE3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92" y="3875927"/>
            <a:ext cx="422016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36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A7DF924-04D4-4F98-9DE7-E210651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err="1"/>
              <a:t>Regression</a:t>
            </a:r>
            <a:r>
              <a:rPr lang="it-IT" sz="3600" dirty="0"/>
              <a:t> </a:t>
            </a:r>
            <a:r>
              <a:rPr lang="it-IT" sz="3600" dirty="0" err="1"/>
              <a:t>Trees</a:t>
            </a:r>
            <a:endParaRPr lang="it-IT" sz="3600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14878F8-AF1E-44A7-97C1-71B5D2D06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decision (or regression) tree </a:t>
            </a:r>
            <a:r>
              <a:rPr lang="en-US" dirty="0"/>
              <a:t>is a binary tree-like flow chart, where at each interior node one decides which of the two child nodes to continue to based on one of the feature values from the input. </a:t>
            </a:r>
            <a:endParaRPr lang="it-IT" dirty="0"/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E5BF760-C83D-4B9B-8BD2-603845D0B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9" y="3631687"/>
            <a:ext cx="4886570" cy="2046302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E9FD9BD-F2D1-4ABA-B301-F150C5B8B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56" y="3306016"/>
            <a:ext cx="5675903" cy="31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6695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3B1CC-5B11-4521-A613-E5A00FA9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0091A31-F406-4FEE-B946-624C6D9FF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3"/>
          <a:stretch/>
        </p:blipFill>
        <p:spPr>
          <a:xfrm>
            <a:off x="2924142" y="1463039"/>
            <a:ext cx="6200497" cy="52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69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92F9-2CF6-4F61-91DB-C644D615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n-US" noProof="0" dirty="0"/>
              <a:t>DL Demos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3C66240-74E1-403E-91B1-7D93D0534055}"/>
              </a:ext>
            </a:extLst>
          </p:cNvPr>
          <p:cNvSpPr/>
          <p:nvPr/>
        </p:nvSpPr>
        <p:spPr>
          <a:xfrm>
            <a:off x="3048000" y="21032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Object </a:t>
            </a:r>
            <a:r>
              <a:rPr lang="it-IT" dirty="0" err="1"/>
              <a:t>Detection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27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algorithm cheat sheet: Learn how to choose a Machine Learning algorithm.">
            <a:extLst>
              <a:ext uri="{FF2B5EF4-FFF2-40B4-BE49-F238E27FC236}">
                <a16:creationId xmlns:a16="http://schemas.microsoft.com/office/drawing/2014/main" id="{91693729-9696-496C-BE0D-4DA07CF69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188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B6FB16-790B-4605-A2A6-8D2D800BB415}"/>
              </a:ext>
            </a:extLst>
          </p:cNvPr>
          <p:cNvGrpSpPr/>
          <p:nvPr/>
        </p:nvGrpSpPr>
        <p:grpSpPr>
          <a:xfrm>
            <a:off x="412954" y="1987197"/>
            <a:ext cx="11193829" cy="3377381"/>
            <a:chOff x="412954" y="2027902"/>
            <a:chExt cx="11193829" cy="3377381"/>
          </a:xfrm>
        </p:grpSpPr>
        <p:pic>
          <p:nvPicPr>
            <p:cNvPr id="7" name="Seamless-horizontal@2x.png" descr="Seamless-horizontal@2x.png">
              <a:extLst>
                <a:ext uri="{FF2B5EF4-FFF2-40B4-BE49-F238E27FC236}">
                  <a16:creationId xmlns:a16="http://schemas.microsoft.com/office/drawing/2014/main" id="{94BA2496-EC2A-4694-B698-3EC42ADA9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27" t="25275" r="4148" b="25471"/>
            <a:stretch/>
          </p:blipFill>
          <p:spPr>
            <a:xfrm>
              <a:off x="412954" y="2027902"/>
              <a:ext cx="11193829" cy="3377381"/>
            </a:xfrm>
            <a:prstGeom prst="rect">
              <a:avLst/>
            </a:prstGeom>
            <a:solidFill>
              <a:srgbClr val="E6E6E6"/>
            </a:solidFill>
            <a:ln w="12700">
              <a:miter lim="400000"/>
            </a:ln>
          </p:spPr>
        </p:pic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9CE6410-E5DA-4D74-A329-8CA23C4721A5}"/>
                </a:ext>
              </a:extLst>
            </p:cNvPr>
            <p:cNvSpPr/>
            <p:nvPr/>
          </p:nvSpPr>
          <p:spPr bwMode="auto">
            <a:xfrm>
              <a:off x="4144297" y="2131142"/>
              <a:ext cx="3753336" cy="3193026"/>
            </a:xfrm>
            <a:prstGeom prst="hexagon">
              <a:avLst/>
            </a:prstGeom>
            <a:solidFill>
              <a:srgbClr val="E6E6E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FB9B09-2FFF-456A-B87B-CB07D1B2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Interoperable AI</a:t>
            </a:r>
          </a:p>
        </p:txBody>
      </p:sp>
      <p:pic>
        <p:nvPicPr>
          <p:cNvPr id="23" name="Picture 22" descr="PyTorch">
            <a:extLst>
              <a:ext uri="{FF2B5EF4-FFF2-40B4-BE49-F238E27FC236}">
                <a16:creationId xmlns:a16="http://schemas.microsoft.com/office/drawing/2014/main" id="{B92085DD-5423-474F-89C3-FA564BA3B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71" y="2281425"/>
            <a:ext cx="1397942" cy="28095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58AE322-E0AD-442D-BB68-58B3400A5C93}"/>
              </a:ext>
            </a:extLst>
          </p:cNvPr>
          <p:cNvGrpSpPr/>
          <p:nvPr/>
        </p:nvGrpSpPr>
        <p:grpSpPr>
          <a:xfrm>
            <a:off x="762443" y="2242629"/>
            <a:ext cx="3792863" cy="2923398"/>
            <a:chOff x="762443" y="1767141"/>
            <a:chExt cx="3792863" cy="29233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5572FD3-1190-4AF1-92B3-E28A475D9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4009" y="1767141"/>
              <a:ext cx="1122265" cy="406821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B994DE-FDBB-4F40-9309-B61E68896019}"/>
                </a:ext>
              </a:extLst>
            </p:cNvPr>
            <p:cNvGrpSpPr/>
            <p:nvPr/>
          </p:nvGrpSpPr>
          <p:grpSpPr>
            <a:xfrm>
              <a:off x="762443" y="2382244"/>
              <a:ext cx="3792863" cy="2308295"/>
              <a:chOff x="762443" y="2382244"/>
              <a:chExt cx="3792863" cy="2308295"/>
            </a:xfrm>
          </p:grpSpPr>
          <p:pic>
            <p:nvPicPr>
              <p:cNvPr id="16" name="Picture 11" descr="Picture 11">
                <a:extLst>
                  <a:ext uri="{FF2B5EF4-FFF2-40B4-BE49-F238E27FC236}">
                    <a16:creationId xmlns:a16="http://schemas.microsoft.com/office/drawing/2014/main" id="{A03FFE32-1551-4B9A-A4FB-FCABE2A4E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4853" y="2899099"/>
                <a:ext cx="1326960" cy="696654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7" name="Picture 13" descr="Picture 13">
                <a:extLst>
                  <a:ext uri="{FF2B5EF4-FFF2-40B4-BE49-F238E27FC236}">
                    <a16:creationId xmlns:a16="http://schemas.microsoft.com/office/drawing/2014/main" id="{63FE3B56-5443-4A98-8A87-1272272B5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4279" y="3654577"/>
                <a:ext cx="631995" cy="631995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8" name="Picture 15" descr="Picture 15">
                <a:extLst>
                  <a:ext uri="{FF2B5EF4-FFF2-40B4-BE49-F238E27FC236}">
                    <a16:creationId xmlns:a16="http://schemas.microsoft.com/office/drawing/2014/main" id="{E29D722C-D075-4F5A-960C-D698C6A66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28987" y="3105620"/>
                <a:ext cx="1068057" cy="365207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9" name="Picture 21" descr="Picture 21">
                <a:extLst>
                  <a:ext uri="{FF2B5EF4-FFF2-40B4-BE49-F238E27FC236}">
                    <a16:creationId xmlns:a16="http://schemas.microsoft.com/office/drawing/2014/main" id="{8A35BB89-A062-4052-B926-3FD97CF73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8405" y="3702646"/>
                <a:ext cx="468051" cy="501732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0" name="Picture 33" descr="Picture 33">
                <a:extLst>
                  <a:ext uri="{FF2B5EF4-FFF2-40B4-BE49-F238E27FC236}">
                    <a16:creationId xmlns:a16="http://schemas.microsoft.com/office/drawing/2014/main" id="{996F9EE8-32ED-4803-B123-FEAE9BFA6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2443" y="2390558"/>
                <a:ext cx="1713051" cy="358975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1" name="Picture 43" descr="Picture 43">
                <a:extLst>
                  <a:ext uri="{FF2B5EF4-FFF2-40B4-BE49-F238E27FC236}">
                    <a16:creationId xmlns:a16="http://schemas.microsoft.com/office/drawing/2014/main" id="{2D5D41E2-D7B3-4DF2-891C-1DCBCD39C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6138" y="3727013"/>
                <a:ext cx="1284390" cy="407512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2" name="pasted-image-296.png" descr="pasted-image-296.png">
                <a:extLst>
                  <a:ext uri="{FF2B5EF4-FFF2-40B4-BE49-F238E27FC236}">
                    <a16:creationId xmlns:a16="http://schemas.microsoft.com/office/drawing/2014/main" id="{965A0463-19A5-43DA-89F0-6694035E2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28987" y="4438761"/>
                <a:ext cx="2026319" cy="251778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D34B512-2BC5-419A-95C1-BF4B441739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r="68206"/>
              <a:stretch/>
            </p:blipFill>
            <p:spPr>
              <a:xfrm>
                <a:off x="3177637" y="2382244"/>
                <a:ext cx="473284" cy="431695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BF5937C-8F4F-4D27-ACB9-818FEC90E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7970" y="4317378"/>
                <a:ext cx="969744" cy="373161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09BE66-9937-4A62-ADE0-72E4D86281B7}"/>
              </a:ext>
            </a:extLst>
          </p:cNvPr>
          <p:cNvGrpSpPr/>
          <p:nvPr/>
        </p:nvGrpSpPr>
        <p:grpSpPr>
          <a:xfrm>
            <a:off x="412953" y="1990084"/>
            <a:ext cx="11193829" cy="3377381"/>
            <a:chOff x="412953" y="2038162"/>
            <a:chExt cx="11193829" cy="3377381"/>
          </a:xfrm>
        </p:grpSpPr>
        <p:pic>
          <p:nvPicPr>
            <p:cNvPr id="27" name="Seamless-horizontal@2x.png" descr="Seamless-horizontal@2x.png">
              <a:extLst>
                <a:ext uri="{FF2B5EF4-FFF2-40B4-BE49-F238E27FC236}">
                  <a16:creationId xmlns:a16="http://schemas.microsoft.com/office/drawing/2014/main" id="{2EDDCC3C-CA42-49EA-8E4B-20E04CE8A5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EDEDED"/>
                </a:clrFrom>
                <a:clrTo>
                  <a:srgbClr val="EDEDED">
                    <a:alpha val="0"/>
                  </a:srgbClr>
                </a:clrTo>
              </a:clrChange>
            </a:blip>
            <a:srcRect l="4027" t="25275" r="4148" b="25471"/>
            <a:stretch/>
          </p:blipFill>
          <p:spPr>
            <a:xfrm>
              <a:off x="412953" y="2038162"/>
              <a:ext cx="11193829" cy="337738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9" name="ONNX-logo-reverse@2x.png" descr="ONNX">
              <a:extLst>
                <a:ext uri="{FF2B5EF4-FFF2-40B4-BE49-F238E27FC236}">
                  <a16:creationId xmlns:a16="http://schemas.microsoft.com/office/drawing/2014/main" id="{8A0200F1-E7D5-4A20-992C-82FE10686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11979" y="3438056"/>
              <a:ext cx="2323797" cy="57759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2" name="desktop" title="a desktop PC">
            <a:extLst>
              <a:ext uri="{FF2B5EF4-FFF2-40B4-BE49-F238E27FC236}">
                <a16:creationId xmlns:a16="http://schemas.microsoft.com/office/drawing/2014/main" id="{8D14C6FE-FA0C-4DB3-B339-BAF99B3216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37513" y="2362118"/>
            <a:ext cx="694759" cy="6834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5FE518-2F6B-40F2-AB0A-EC63CFCCF162}"/>
              </a:ext>
            </a:extLst>
          </p:cNvPr>
          <p:cNvGrpSpPr/>
          <p:nvPr/>
        </p:nvGrpSpPr>
        <p:grpSpPr>
          <a:xfrm>
            <a:off x="9805491" y="2337829"/>
            <a:ext cx="717450" cy="731992"/>
            <a:chOff x="10186338" y="2278175"/>
            <a:chExt cx="717450" cy="7319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FDAC04-0F35-4A53-B16C-5DAE5BF2B555}"/>
                </a:ext>
              </a:extLst>
            </p:cNvPr>
            <p:cNvSpPr txBox="1"/>
            <p:nvPr/>
          </p:nvSpPr>
          <p:spPr>
            <a:xfrm>
              <a:off x="10318848" y="2496549"/>
              <a:ext cx="43120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CPU</a:t>
              </a:r>
            </a:p>
          </p:txBody>
        </p:sp>
        <p:sp>
          <p:nvSpPr>
            <p:cNvPr id="34" name="chip" title="Icon of a computer chip">
              <a:extLst>
                <a:ext uri="{FF2B5EF4-FFF2-40B4-BE49-F238E27FC236}">
                  <a16:creationId xmlns:a16="http://schemas.microsoft.com/office/drawing/2014/main" id="{724F72BB-15AF-4F24-81E3-0F78702028B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86338" y="2278175"/>
              <a:ext cx="717450" cy="731992"/>
            </a:xfrm>
            <a:custGeom>
              <a:avLst/>
              <a:gdLst>
                <a:gd name="T0" fmla="*/ 267 w 334"/>
                <a:gd name="T1" fmla="*/ 298 h 341"/>
                <a:gd name="T2" fmla="*/ 60 w 334"/>
                <a:gd name="T3" fmla="*/ 298 h 341"/>
                <a:gd name="T4" fmla="*/ 36 w 334"/>
                <a:gd name="T5" fmla="*/ 273 h 341"/>
                <a:gd name="T6" fmla="*/ 36 w 334"/>
                <a:gd name="T7" fmla="*/ 61 h 341"/>
                <a:gd name="T8" fmla="*/ 60 w 334"/>
                <a:gd name="T9" fmla="*/ 36 h 341"/>
                <a:gd name="T10" fmla="*/ 267 w 334"/>
                <a:gd name="T11" fmla="*/ 36 h 341"/>
                <a:gd name="T12" fmla="*/ 291 w 334"/>
                <a:gd name="T13" fmla="*/ 61 h 341"/>
                <a:gd name="T14" fmla="*/ 291 w 334"/>
                <a:gd name="T15" fmla="*/ 273 h 341"/>
                <a:gd name="T16" fmla="*/ 267 w 334"/>
                <a:gd name="T17" fmla="*/ 298 h 341"/>
                <a:gd name="T18" fmla="*/ 78 w 334"/>
                <a:gd name="T19" fmla="*/ 36 h 341"/>
                <a:gd name="T20" fmla="*/ 78 w 334"/>
                <a:gd name="T21" fmla="*/ 0 h 341"/>
                <a:gd name="T22" fmla="*/ 121 w 334"/>
                <a:gd name="T23" fmla="*/ 36 h 341"/>
                <a:gd name="T24" fmla="*/ 121 w 334"/>
                <a:gd name="T25" fmla="*/ 0 h 341"/>
                <a:gd name="T26" fmla="*/ 163 w 334"/>
                <a:gd name="T27" fmla="*/ 0 h 341"/>
                <a:gd name="T28" fmla="*/ 163 w 334"/>
                <a:gd name="T29" fmla="*/ 36 h 341"/>
                <a:gd name="T30" fmla="*/ 206 w 334"/>
                <a:gd name="T31" fmla="*/ 0 h 341"/>
                <a:gd name="T32" fmla="*/ 206 w 334"/>
                <a:gd name="T33" fmla="*/ 36 h 341"/>
                <a:gd name="T34" fmla="*/ 256 w 334"/>
                <a:gd name="T35" fmla="*/ 0 h 341"/>
                <a:gd name="T36" fmla="*/ 256 w 334"/>
                <a:gd name="T37" fmla="*/ 36 h 341"/>
                <a:gd name="T38" fmla="*/ 334 w 334"/>
                <a:gd name="T39" fmla="*/ 78 h 341"/>
                <a:gd name="T40" fmla="*/ 291 w 334"/>
                <a:gd name="T41" fmla="*/ 78 h 341"/>
                <a:gd name="T42" fmla="*/ 334 w 334"/>
                <a:gd name="T43" fmla="*/ 121 h 341"/>
                <a:gd name="T44" fmla="*/ 291 w 334"/>
                <a:gd name="T45" fmla="*/ 121 h 341"/>
                <a:gd name="T46" fmla="*/ 334 w 334"/>
                <a:gd name="T47" fmla="*/ 163 h 341"/>
                <a:gd name="T48" fmla="*/ 291 w 334"/>
                <a:gd name="T49" fmla="*/ 163 h 341"/>
                <a:gd name="T50" fmla="*/ 334 w 334"/>
                <a:gd name="T51" fmla="*/ 213 h 341"/>
                <a:gd name="T52" fmla="*/ 291 w 334"/>
                <a:gd name="T53" fmla="*/ 213 h 341"/>
                <a:gd name="T54" fmla="*/ 334 w 334"/>
                <a:gd name="T55" fmla="*/ 256 h 341"/>
                <a:gd name="T56" fmla="*/ 291 w 334"/>
                <a:gd name="T57" fmla="*/ 256 h 341"/>
                <a:gd name="T58" fmla="*/ 36 w 334"/>
                <a:gd name="T59" fmla="*/ 78 h 341"/>
                <a:gd name="T60" fmla="*/ 0 w 334"/>
                <a:gd name="T61" fmla="*/ 78 h 341"/>
                <a:gd name="T62" fmla="*/ 36 w 334"/>
                <a:gd name="T63" fmla="*/ 121 h 341"/>
                <a:gd name="T64" fmla="*/ 0 w 334"/>
                <a:gd name="T65" fmla="*/ 121 h 341"/>
                <a:gd name="T66" fmla="*/ 36 w 334"/>
                <a:gd name="T67" fmla="*/ 163 h 341"/>
                <a:gd name="T68" fmla="*/ 0 w 334"/>
                <a:gd name="T69" fmla="*/ 163 h 341"/>
                <a:gd name="T70" fmla="*/ 36 w 334"/>
                <a:gd name="T71" fmla="*/ 213 h 341"/>
                <a:gd name="T72" fmla="*/ 0 w 334"/>
                <a:gd name="T73" fmla="*/ 213 h 341"/>
                <a:gd name="T74" fmla="*/ 36 w 334"/>
                <a:gd name="T75" fmla="*/ 256 h 341"/>
                <a:gd name="T76" fmla="*/ 0 w 334"/>
                <a:gd name="T77" fmla="*/ 256 h 341"/>
                <a:gd name="T78" fmla="*/ 78 w 334"/>
                <a:gd name="T79" fmla="*/ 298 h 341"/>
                <a:gd name="T80" fmla="*/ 78 w 334"/>
                <a:gd name="T81" fmla="*/ 341 h 341"/>
                <a:gd name="T82" fmla="*/ 121 w 334"/>
                <a:gd name="T83" fmla="*/ 298 h 341"/>
                <a:gd name="T84" fmla="*/ 121 w 334"/>
                <a:gd name="T85" fmla="*/ 341 h 341"/>
                <a:gd name="T86" fmla="*/ 163 w 334"/>
                <a:gd name="T87" fmla="*/ 341 h 341"/>
                <a:gd name="T88" fmla="*/ 163 w 334"/>
                <a:gd name="T89" fmla="*/ 298 h 341"/>
                <a:gd name="T90" fmla="*/ 206 w 334"/>
                <a:gd name="T91" fmla="*/ 298 h 341"/>
                <a:gd name="T92" fmla="*/ 206 w 334"/>
                <a:gd name="T93" fmla="*/ 341 h 341"/>
                <a:gd name="T94" fmla="*/ 256 w 334"/>
                <a:gd name="T95" fmla="*/ 298 h 341"/>
                <a:gd name="T96" fmla="*/ 256 w 334"/>
                <a:gd name="T9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4" h="341">
                  <a:moveTo>
                    <a:pt x="267" y="298"/>
                  </a:moveTo>
                  <a:cubicBezTo>
                    <a:pt x="60" y="298"/>
                    <a:pt x="60" y="298"/>
                    <a:pt x="60" y="298"/>
                  </a:cubicBezTo>
                  <a:cubicBezTo>
                    <a:pt x="48" y="298"/>
                    <a:pt x="36" y="286"/>
                    <a:pt x="36" y="273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45"/>
                    <a:pt x="48" y="36"/>
                    <a:pt x="60" y="36"/>
                  </a:cubicBezTo>
                  <a:cubicBezTo>
                    <a:pt x="267" y="36"/>
                    <a:pt x="267" y="36"/>
                    <a:pt x="267" y="36"/>
                  </a:cubicBezTo>
                  <a:cubicBezTo>
                    <a:pt x="282" y="36"/>
                    <a:pt x="291" y="45"/>
                    <a:pt x="291" y="61"/>
                  </a:cubicBezTo>
                  <a:cubicBezTo>
                    <a:pt x="291" y="273"/>
                    <a:pt x="291" y="273"/>
                    <a:pt x="291" y="273"/>
                  </a:cubicBezTo>
                  <a:cubicBezTo>
                    <a:pt x="291" y="286"/>
                    <a:pt x="282" y="298"/>
                    <a:pt x="267" y="298"/>
                  </a:cubicBezTo>
                  <a:close/>
                  <a:moveTo>
                    <a:pt x="78" y="36"/>
                  </a:moveTo>
                  <a:cubicBezTo>
                    <a:pt x="78" y="0"/>
                    <a:pt x="78" y="0"/>
                    <a:pt x="78" y="0"/>
                  </a:cubicBezTo>
                  <a:moveTo>
                    <a:pt x="121" y="36"/>
                  </a:moveTo>
                  <a:cubicBezTo>
                    <a:pt x="121" y="0"/>
                    <a:pt x="121" y="0"/>
                    <a:pt x="121" y="0"/>
                  </a:cubicBezTo>
                  <a:moveTo>
                    <a:pt x="163" y="0"/>
                  </a:moveTo>
                  <a:cubicBezTo>
                    <a:pt x="163" y="36"/>
                    <a:pt x="163" y="36"/>
                    <a:pt x="163" y="36"/>
                  </a:cubicBezTo>
                  <a:moveTo>
                    <a:pt x="206" y="0"/>
                  </a:moveTo>
                  <a:cubicBezTo>
                    <a:pt x="206" y="36"/>
                    <a:pt x="206" y="36"/>
                    <a:pt x="206" y="36"/>
                  </a:cubicBezTo>
                  <a:moveTo>
                    <a:pt x="256" y="0"/>
                  </a:moveTo>
                  <a:cubicBezTo>
                    <a:pt x="256" y="36"/>
                    <a:pt x="256" y="36"/>
                    <a:pt x="256" y="36"/>
                  </a:cubicBezTo>
                  <a:moveTo>
                    <a:pt x="334" y="78"/>
                  </a:moveTo>
                  <a:cubicBezTo>
                    <a:pt x="291" y="78"/>
                    <a:pt x="291" y="78"/>
                    <a:pt x="291" y="78"/>
                  </a:cubicBezTo>
                  <a:moveTo>
                    <a:pt x="334" y="121"/>
                  </a:moveTo>
                  <a:cubicBezTo>
                    <a:pt x="291" y="121"/>
                    <a:pt x="291" y="121"/>
                    <a:pt x="291" y="121"/>
                  </a:cubicBezTo>
                  <a:moveTo>
                    <a:pt x="334" y="163"/>
                  </a:moveTo>
                  <a:cubicBezTo>
                    <a:pt x="291" y="163"/>
                    <a:pt x="291" y="163"/>
                    <a:pt x="291" y="163"/>
                  </a:cubicBezTo>
                  <a:moveTo>
                    <a:pt x="334" y="213"/>
                  </a:moveTo>
                  <a:cubicBezTo>
                    <a:pt x="291" y="213"/>
                    <a:pt x="291" y="213"/>
                    <a:pt x="291" y="213"/>
                  </a:cubicBezTo>
                  <a:moveTo>
                    <a:pt x="334" y="256"/>
                  </a:moveTo>
                  <a:cubicBezTo>
                    <a:pt x="291" y="256"/>
                    <a:pt x="291" y="256"/>
                    <a:pt x="291" y="256"/>
                  </a:cubicBezTo>
                  <a:moveTo>
                    <a:pt x="36" y="78"/>
                  </a:moveTo>
                  <a:cubicBezTo>
                    <a:pt x="0" y="78"/>
                    <a:pt x="0" y="78"/>
                    <a:pt x="0" y="78"/>
                  </a:cubicBezTo>
                  <a:moveTo>
                    <a:pt x="36" y="121"/>
                  </a:moveTo>
                  <a:cubicBezTo>
                    <a:pt x="0" y="121"/>
                    <a:pt x="0" y="121"/>
                    <a:pt x="0" y="121"/>
                  </a:cubicBezTo>
                  <a:moveTo>
                    <a:pt x="36" y="163"/>
                  </a:moveTo>
                  <a:cubicBezTo>
                    <a:pt x="0" y="163"/>
                    <a:pt x="0" y="163"/>
                    <a:pt x="0" y="163"/>
                  </a:cubicBezTo>
                  <a:moveTo>
                    <a:pt x="36" y="213"/>
                  </a:moveTo>
                  <a:cubicBezTo>
                    <a:pt x="0" y="213"/>
                    <a:pt x="0" y="213"/>
                    <a:pt x="0" y="213"/>
                  </a:cubicBezTo>
                  <a:moveTo>
                    <a:pt x="36" y="256"/>
                  </a:moveTo>
                  <a:cubicBezTo>
                    <a:pt x="0" y="256"/>
                    <a:pt x="0" y="256"/>
                    <a:pt x="0" y="256"/>
                  </a:cubicBezTo>
                  <a:moveTo>
                    <a:pt x="78" y="298"/>
                  </a:moveTo>
                  <a:cubicBezTo>
                    <a:pt x="78" y="341"/>
                    <a:pt x="78" y="341"/>
                    <a:pt x="78" y="341"/>
                  </a:cubicBezTo>
                  <a:moveTo>
                    <a:pt x="121" y="298"/>
                  </a:moveTo>
                  <a:cubicBezTo>
                    <a:pt x="121" y="341"/>
                    <a:pt x="121" y="341"/>
                    <a:pt x="121" y="341"/>
                  </a:cubicBezTo>
                  <a:moveTo>
                    <a:pt x="163" y="341"/>
                  </a:moveTo>
                  <a:cubicBezTo>
                    <a:pt x="163" y="298"/>
                    <a:pt x="163" y="298"/>
                    <a:pt x="163" y="298"/>
                  </a:cubicBezTo>
                  <a:moveTo>
                    <a:pt x="206" y="298"/>
                  </a:moveTo>
                  <a:cubicBezTo>
                    <a:pt x="206" y="341"/>
                    <a:pt x="206" y="341"/>
                    <a:pt x="206" y="341"/>
                  </a:cubicBezTo>
                  <a:moveTo>
                    <a:pt x="256" y="298"/>
                  </a:moveTo>
                  <a:cubicBezTo>
                    <a:pt x="256" y="341"/>
                    <a:pt x="256" y="341"/>
                    <a:pt x="256" y="341"/>
                  </a:cubicBezTo>
                </a:path>
              </a:pathLst>
            </a:custGeom>
            <a:noFill/>
            <a:ln w="2222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DE3315-74D3-46DD-BCDD-EBB55A7DA262}"/>
              </a:ext>
            </a:extLst>
          </p:cNvPr>
          <p:cNvGrpSpPr/>
          <p:nvPr/>
        </p:nvGrpSpPr>
        <p:grpSpPr>
          <a:xfrm>
            <a:off x="8263432" y="3011325"/>
            <a:ext cx="3033638" cy="2007874"/>
            <a:chOff x="8263432" y="2535837"/>
            <a:chExt cx="3033638" cy="2007874"/>
          </a:xfrm>
        </p:grpSpPr>
        <p:sp>
          <p:nvSpPr>
            <p:cNvPr id="31" name="CellPhone_E8EA" title="Icon of a cellphone">
              <a:extLst>
                <a:ext uri="{FF2B5EF4-FFF2-40B4-BE49-F238E27FC236}">
                  <a16:creationId xmlns:a16="http://schemas.microsoft.com/office/drawing/2014/main" id="{1894A800-EB8C-4EDB-8A8F-7054EF6F3E7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47533" y="3013033"/>
              <a:ext cx="274721" cy="457793"/>
            </a:xfrm>
            <a:custGeom>
              <a:avLst/>
              <a:gdLst>
                <a:gd name="T0" fmla="*/ 2125 w 2250"/>
                <a:gd name="T1" fmla="*/ 3750 h 3750"/>
                <a:gd name="T2" fmla="*/ 125 w 2250"/>
                <a:gd name="T3" fmla="*/ 3750 h 3750"/>
                <a:gd name="T4" fmla="*/ 0 w 2250"/>
                <a:gd name="T5" fmla="*/ 3625 h 3750"/>
                <a:gd name="T6" fmla="*/ 0 w 2250"/>
                <a:gd name="T7" fmla="*/ 125 h 3750"/>
                <a:gd name="T8" fmla="*/ 125 w 2250"/>
                <a:gd name="T9" fmla="*/ 0 h 3750"/>
                <a:gd name="T10" fmla="*/ 2125 w 2250"/>
                <a:gd name="T11" fmla="*/ 0 h 3750"/>
                <a:gd name="T12" fmla="*/ 2250 w 2250"/>
                <a:gd name="T13" fmla="*/ 125 h 3750"/>
                <a:gd name="T14" fmla="*/ 2250 w 2250"/>
                <a:gd name="T15" fmla="*/ 3625 h 3750"/>
                <a:gd name="T16" fmla="*/ 2125 w 2250"/>
                <a:gd name="T17" fmla="*/ 3750 h 3750"/>
                <a:gd name="T18" fmla="*/ 875 w 2250"/>
                <a:gd name="T19" fmla="*/ 3250 h 3750"/>
                <a:gd name="T20" fmla="*/ 1375 w 2250"/>
                <a:gd name="T21" fmla="*/ 3250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3750">
                  <a:moveTo>
                    <a:pt x="2125" y="3750"/>
                  </a:moveTo>
                  <a:cubicBezTo>
                    <a:pt x="125" y="3750"/>
                    <a:pt x="125" y="3750"/>
                    <a:pt x="125" y="3750"/>
                  </a:cubicBezTo>
                  <a:cubicBezTo>
                    <a:pt x="56" y="3750"/>
                    <a:pt x="0" y="3694"/>
                    <a:pt x="0" y="36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2125" y="0"/>
                    <a:pt x="2125" y="0"/>
                    <a:pt x="2125" y="0"/>
                  </a:cubicBezTo>
                  <a:cubicBezTo>
                    <a:pt x="2194" y="0"/>
                    <a:pt x="2250" y="56"/>
                    <a:pt x="2250" y="125"/>
                  </a:cubicBezTo>
                  <a:cubicBezTo>
                    <a:pt x="2250" y="3625"/>
                    <a:pt x="2250" y="3625"/>
                    <a:pt x="2250" y="3625"/>
                  </a:cubicBezTo>
                  <a:cubicBezTo>
                    <a:pt x="2250" y="3694"/>
                    <a:pt x="2194" y="3750"/>
                    <a:pt x="2125" y="3750"/>
                  </a:cubicBezTo>
                  <a:close/>
                  <a:moveTo>
                    <a:pt x="875" y="3250"/>
                  </a:moveTo>
                  <a:cubicBezTo>
                    <a:pt x="1375" y="3250"/>
                    <a:pt x="1375" y="3250"/>
                    <a:pt x="1375" y="3250"/>
                  </a:cubicBezTo>
                </a:path>
              </a:pathLst>
            </a:custGeom>
            <a:noFill/>
            <a:ln w="2222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cloud" title="Icon of a cloud">
              <a:extLst>
                <a:ext uri="{FF2B5EF4-FFF2-40B4-BE49-F238E27FC236}">
                  <a16:creationId xmlns:a16="http://schemas.microsoft.com/office/drawing/2014/main" id="{7CB13D33-3A1C-45A0-AC41-BAB327FF5A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63432" y="3907333"/>
              <a:ext cx="848794" cy="540764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noFill/>
            <a:ln w="2222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2ABF8A-C90C-4FE2-9A20-A009E83B20EA}"/>
                </a:ext>
              </a:extLst>
            </p:cNvPr>
            <p:cNvGrpSpPr/>
            <p:nvPr/>
          </p:nvGrpSpPr>
          <p:grpSpPr>
            <a:xfrm>
              <a:off x="10567473" y="2535837"/>
              <a:ext cx="717450" cy="731992"/>
              <a:chOff x="10186338" y="2278175"/>
              <a:chExt cx="717450" cy="73199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52CCA9-6853-4C55-9CCC-251D798502FF}"/>
                  </a:ext>
                </a:extLst>
              </p:cNvPr>
              <p:cNvSpPr txBox="1"/>
              <p:nvPr/>
            </p:nvSpPr>
            <p:spPr>
              <a:xfrm>
                <a:off x="10310833" y="2496549"/>
                <a:ext cx="447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GPU</a:t>
                </a:r>
              </a:p>
            </p:txBody>
          </p:sp>
          <p:sp>
            <p:nvSpPr>
              <p:cNvPr id="40" name="chip" title="Icon of a computer chip">
                <a:extLst>
                  <a:ext uri="{FF2B5EF4-FFF2-40B4-BE49-F238E27FC236}">
                    <a16:creationId xmlns:a16="http://schemas.microsoft.com/office/drawing/2014/main" id="{AD106837-1632-4760-9A2B-50F639E1918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186338" y="2278175"/>
                <a:ext cx="717450" cy="731992"/>
              </a:xfrm>
              <a:custGeom>
                <a:avLst/>
                <a:gdLst>
                  <a:gd name="T0" fmla="*/ 267 w 334"/>
                  <a:gd name="T1" fmla="*/ 298 h 341"/>
                  <a:gd name="T2" fmla="*/ 60 w 334"/>
                  <a:gd name="T3" fmla="*/ 298 h 341"/>
                  <a:gd name="T4" fmla="*/ 36 w 334"/>
                  <a:gd name="T5" fmla="*/ 273 h 341"/>
                  <a:gd name="T6" fmla="*/ 36 w 334"/>
                  <a:gd name="T7" fmla="*/ 61 h 341"/>
                  <a:gd name="T8" fmla="*/ 60 w 334"/>
                  <a:gd name="T9" fmla="*/ 36 h 341"/>
                  <a:gd name="T10" fmla="*/ 267 w 334"/>
                  <a:gd name="T11" fmla="*/ 36 h 341"/>
                  <a:gd name="T12" fmla="*/ 291 w 334"/>
                  <a:gd name="T13" fmla="*/ 61 h 341"/>
                  <a:gd name="T14" fmla="*/ 291 w 334"/>
                  <a:gd name="T15" fmla="*/ 273 h 341"/>
                  <a:gd name="T16" fmla="*/ 267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6 w 334"/>
                  <a:gd name="T35" fmla="*/ 0 h 341"/>
                  <a:gd name="T36" fmla="*/ 256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6 w 334"/>
                  <a:gd name="T59" fmla="*/ 78 h 341"/>
                  <a:gd name="T60" fmla="*/ 0 w 334"/>
                  <a:gd name="T61" fmla="*/ 78 h 341"/>
                  <a:gd name="T62" fmla="*/ 36 w 334"/>
                  <a:gd name="T63" fmla="*/ 121 h 341"/>
                  <a:gd name="T64" fmla="*/ 0 w 334"/>
                  <a:gd name="T65" fmla="*/ 121 h 341"/>
                  <a:gd name="T66" fmla="*/ 36 w 334"/>
                  <a:gd name="T67" fmla="*/ 163 h 341"/>
                  <a:gd name="T68" fmla="*/ 0 w 334"/>
                  <a:gd name="T69" fmla="*/ 163 h 341"/>
                  <a:gd name="T70" fmla="*/ 36 w 334"/>
                  <a:gd name="T71" fmla="*/ 213 h 341"/>
                  <a:gd name="T72" fmla="*/ 0 w 334"/>
                  <a:gd name="T73" fmla="*/ 213 h 341"/>
                  <a:gd name="T74" fmla="*/ 36 w 334"/>
                  <a:gd name="T75" fmla="*/ 256 h 341"/>
                  <a:gd name="T76" fmla="*/ 0 w 334"/>
                  <a:gd name="T77" fmla="*/ 256 h 341"/>
                  <a:gd name="T78" fmla="*/ 78 w 334"/>
                  <a:gd name="T79" fmla="*/ 298 h 341"/>
                  <a:gd name="T80" fmla="*/ 78 w 334"/>
                  <a:gd name="T81" fmla="*/ 341 h 341"/>
                  <a:gd name="T82" fmla="*/ 121 w 334"/>
                  <a:gd name="T83" fmla="*/ 298 h 341"/>
                  <a:gd name="T84" fmla="*/ 121 w 334"/>
                  <a:gd name="T85" fmla="*/ 341 h 341"/>
                  <a:gd name="T86" fmla="*/ 163 w 334"/>
                  <a:gd name="T87" fmla="*/ 341 h 341"/>
                  <a:gd name="T88" fmla="*/ 163 w 334"/>
                  <a:gd name="T89" fmla="*/ 298 h 341"/>
                  <a:gd name="T90" fmla="*/ 206 w 334"/>
                  <a:gd name="T91" fmla="*/ 298 h 341"/>
                  <a:gd name="T92" fmla="*/ 206 w 334"/>
                  <a:gd name="T93" fmla="*/ 341 h 341"/>
                  <a:gd name="T94" fmla="*/ 256 w 334"/>
                  <a:gd name="T95" fmla="*/ 298 h 341"/>
                  <a:gd name="T96" fmla="*/ 256 w 334"/>
                  <a:gd name="T97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4" h="341">
                    <a:moveTo>
                      <a:pt x="267" y="298"/>
                    </a:moveTo>
                    <a:cubicBezTo>
                      <a:pt x="60" y="298"/>
                      <a:pt x="60" y="298"/>
                      <a:pt x="60" y="298"/>
                    </a:cubicBezTo>
                    <a:cubicBezTo>
                      <a:pt x="48" y="298"/>
                      <a:pt x="36" y="286"/>
                      <a:pt x="36" y="273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45"/>
                      <a:pt x="48" y="36"/>
                      <a:pt x="60" y="36"/>
                    </a:cubicBezTo>
                    <a:cubicBezTo>
                      <a:pt x="267" y="36"/>
                      <a:pt x="267" y="36"/>
                      <a:pt x="267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7" y="298"/>
                    </a:cubicBezTo>
                    <a:close/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6" y="0"/>
                    </a:moveTo>
                    <a:cubicBezTo>
                      <a:pt x="256" y="36"/>
                      <a:pt x="256" y="36"/>
                      <a:pt x="256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6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6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6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36" y="213"/>
                    </a:moveTo>
                    <a:cubicBezTo>
                      <a:pt x="0" y="213"/>
                      <a:pt x="0" y="213"/>
                      <a:pt x="0" y="213"/>
                    </a:cubicBezTo>
                    <a:moveTo>
                      <a:pt x="36" y="256"/>
                    </a:moveTo>
                    <a:cubicBezTo>
                      <a:pt x="0" y="256"/>
                      <a:pt x="0" y="256"/>
                      <a:pt x="0" y="256"/>
                    </a:cubicBezTo>
                    <a:moveTo>
                      <a:pt x="78" y="298"/>
                    </a:moveTo>
                    <a:cubicBezTo>
                      <a:pt x="78" y="341"/>
                      <a:pt x="78" y="341"/>
                      <a:pt x="78" y="341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6" y="298"/>
                    </a:moveTo>
                    <a:cubicBezTo>
                      <a:pt x="256" y="341"/>
                      <a:pt x="256" y="341"/>
                      <a:pt x="256" y="341"/>
                    </a:cubicBezTo>
                  </a:path>
                </a:pathLst>
              </a:custGeom>
              <a:noFill/>
              <a:ln w="2222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95D5D7-10E7-4C9F-9648-EAB9D0EC1483}"/>
                </a:ext>
              </a:extLst>
            </p:cNvPr>
            <p:cNvGrpSpPr/>
            <p:nvPr/>
          </p:nvGrpSpPr>
          <p:grpSpPr>
            <a:xfrm>
              <a:off x="9787040" y="3202383"/>
              <a:ext cx="717450" cy="731992"/>
              <a:chOff x="10186338" y="2278175"/>
              <a:chExt cx="717450" cy="7319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A7392F-06EB-42F6-9E12-CF066C54AA76}"/>
                  </a:ext>
                </a:extLst>
              </p:cNvPr>
              <p:cNvSpPr txBox="1"/>
              <p:nvPr/>
            </p:nvSpPr>
            <p:spPr>
              <a:xfrm>
                <a:off x="10289706" y="2496549"/>
                <a:ext cx="4894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FPGA</a:t>
                </a:r>
              </a:p>
            </p:txBody>
          </p:sp>
          <p:sp>
            <p:nvSpPr>
              <p:cNvPr id="43" name="chip" title="Icon of a computer chip">
                <a:extLst>
                  <a:ext uri="{FF2B5EF4-FFF2-40B4-BE49-F238E27FC236}">
                    <a16:creationId xmlns:a16="http://schemas.microsoft.com/office/drawing/2014/main" id="{9F8C6BA1-A6A9-4E0D-B824-6C3D98827D8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186338" y="2278175"/>
                <a:ext cx="717450" cy="731992"/>
              </a:xfrm>
              <a:custGeom>
                <a:avLst/>
                <a:gdLst>
                  <a:gd name="T0" fmla="*/ 267 w 334"/>
                  <a:gd name="T1" fmla="*/ 298 h 341"/>
                  <a:gd name="T2" fmla="*/ 60 w 334"/>
                  <a:gd name="T3" fmla="*/ 298 h 341"/>
                  <a:gd name="T4" fmla="*/ 36 w 334"/>
                  <a:gd name="T5" fmla="*/ 273 h 341"/>
                  <a:gd name="T6" fmla="*/ 36 w 334"/>
                  <a:gd name="T7" fmla="*/ 61 h 341"/>
                  <a:gd name="T8" fmla="*/ 60 w 334"/>
                  <a:gd name="T9" fmla="*/ 36 h 341"/>
                  <a:gd name="T10" fmla="*/ 267 w 334"/>
                  <a:gd name="T11" fmla="*/ 36 h 341"/>
                  <a:gd name="T12" fmla="*/ 291 w 334"/>
                  <a:gd name="T13" fmla="*/ 61 h 341"/>
                  <a:gd name="T14" fmla="*/ 291 w 334"/>
                  <a:gd name="T15" fmla="*/ 273 h 341"/>
                  <a:gd name="T16" fmla="*/ 267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6 w 334"/>
                  <a:gd name="T35" fmla="*/ 0 h 341"/>
                  <a:gd name="T36" fmla="*/ 256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6 w 334"/>
                  <a:gd name="T59" fmla="*/ 78 h 341"/>
                  <a:gd name="T60" fmla="*/ 0 w 334"/>
                  <a:gd name="T61" fmla="*/ 78 h 341"/>
                  <a:gd name="T62" fmla="*/ 36 w 334"/>
                  <a:gd name="T63" fmla="*/ 121 h 341"/>
                  <a:gd name="T64" fmla="*/ 0 w 334"/>
                  <a:gd name="T65" fmla="*/ 121 h 341"/>
                  <a:gd name="T66" fmla="*/ 36 w 334"/>
                  <a:gd name="T67" fmla="*/ 163 h 341"/>
                  <a:gd name="T68" fmla="*/ 0 w 334"/>
                  <a:gd name="T69" fmla="*/ 163 h 341"/>
                  <a:gd name="T70" fmla="*/ 36 w 334"/>
                  <a:gd name="T71" fmla="*/ 213 h 341"/>
                  <a:gd name="T72" fmla="*/ 0 w 334"/>
                  <a:gd name="T73" fmla="*/ 213 h 341"/>
                  <a:gd name="T74" fmla="*/ 36 w 334"/>
                  <a:gd name="T75" fmla="*/ 256 h 341"/>
                  <a:gd name="T76" fmla="*/ 0 w 334"/>
                  <a:gd name="T77" fmla="*/ 256 h 341"/>
                  <a:gd name="T78" fmla="*/ 78 w 334"/>
                  <a:gd name="T79" fmla="*/ 298 h 341"/>
                  <a:gd name="T80" fmla="*/ 78 w 334"/>
                  <a:gd name="T81" fmla="*/ 341 h 341"/>
                  <a:gd name="T82" fmla="*/ 121 w 334"/>
                  <a:gd name="T83" fmla="*/ 298 h 341"/>
                  <a:gd name="T84" fmla="*/ 121 w 334"/>
                  <a:gd name="T85" fmla="*/ 341 h 341"/>
                  <a:gd name="T86" fmla="*/ 163 w 334"/>
                  <a:gd name="T87" fmla="*/ 341 h 341"/>
                  <a:gd name="T88" fmla="*/ 163 w 334"/>
                  <a:gd name="T89" fmla="*/ 298 h 341"/>
                  <a:gd name="T90" fmla="*/ 206 w 334"/>
                  <a:gd name="T91" fmla="*/ 298 h 341"/>
                  <a:gd name="T92" fmla="*/ 206 w 334"/>
                  <a:gd name="T93" fmla="*/ 341 h 341"/>
                  <a:gd name="T94" fmla="*/ 256 w 334"/>
                  <a:gd name="T95" fmla="*/ 298 h 341"/>
                  <a:gd name="T96" fmla="*/ 256 w 334"/>
                  <a:gd name="T97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4" h="341">
                    <a:moveTo>
                      <a:pt x="267" y="298"/>
                    </a:moveTo>
                    <a:cubicBezTo>
                      <a:pt x="60" y="298"/>
                      <a:pt x="60" y="298"/>
                      <a:pt x="60" y="298"/>
                    </a:cubicBezTo>
                    <a:cubicBezTo>
                      <a:pt x="48" y="298"/>
                      <a:pt x="36" y="286"/>
                      <a:pt x="36" y="273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45"/>
                      <a:pt x="48" y="36"/>
                      <a:pt x="60" y="36"/>
                    </a:cubicBezTo>
                    <a:cubicBezTo>
                      <a:pt x="267" y="36"/>
                      <a:pt x="267" y="36"/>
                      <a:pt x="267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7" y="298"/>
                    </a:cubicBezTo>
                    <a:close/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6" y="0"/>
                    </a:moveTo>
                    <a:cubicBezTo>
                      <a:pt x="256" y="36"/>
                      <a:pt x="256" y="36"/>
                      <a:pt x="256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6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6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6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36" y="213"/>
                    </a:moveTo>
                    <a:cubicBezTo>
                      <a:pt x="0" y="213"/>
                      <a:pt x="0" y="213"/>
                      <a:pt x="0" y="213"/>
                    </a:cubicBezTo>
                    <a:moveTo>
                      <a:pt x="36" y="256"/>
                    </a:moveTo>
                    <a:cubicBezTo>
                      <a:pt x="0" y="256"/>
                      <a:pt x="0" y="256"/>
                      <a:pt x="0" y="256"/>
                    </a:cubicBezTo>
                    <a:moveTo>
                      <a:pt x="78" y="298"/>
                    </a:moveTo>
                    <a:cubicBezTo>
                      <a:pt x="78" y="341"/>
                      <a:pt x="78" y="341"/>
                      <a:pt x="78" y="341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6" y="298"/>
                    </a:moveTo>
                    <a:cubicBezTo>
                      <a:pt x="256" y="341"/>
                      <a:pt x="256" y="341"/>
                      <a:pt x="256" y="341"/>
                    </a:cubicBezTo>
                  </a:path>
                </a:pathLst>
              </a:custGeom>
              <a:noFill/>
              <a:ln w="2222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E0E669-076E-4A38-8AA8-D4B8D9AF1696}"/>
                </a:ext>
              </a:extLst>
            </p:cNvPr>
            <p:cNvGrpSpPr/>
            <p:nvPr/>
          </p:nvGrpSpPr>
          <p:grpSpPr>
            <a:xfrm>
              <a:off x="10579620" y="3811719"/>
              <a:ext cx="717450" cy="731992"/>
              <a:chOff x="10186338" y="2278175"/>
              <a:chExt cx="717450" cy="73199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80FE07-6CD3-4F87-A8A5-DA029B98292C}"/>
                  </a:ext>
                </a:extLst>
              </p:cNvPr>
              <p:cNvSpPr txBox="1"/>
              <p:nvPr/>
            </p:nvSpPr>
            <p:spPr>
              <a:xfrm>
                <a:off x="10322855" y="2496549"/>
                <a:ext cx="4231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ASIC</a:t>
                </a:r>
              </a:p>
            </p:txBody>
          </p:sp>
          <p:sp>
            <p:nvSpPr>
              <p:cNvPr id="46" name="chip" title="Icon of a computer chip">
                <a:extLst>
                  <a:ext uri="{FF2B5EF4-FFF2-40B4-BE49-F238E27FC236}">
                    <a16:creationId xmlns:a16="http://schemas.microsoft.com/office/drawing/2014/main" id="{F21479BA-A5EF-4E8A-B3E0-31D3FB5EBC7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186338" y="2278175"/>
                <a:ext cx="717450" cy="731992"/>
              </a:xfrm>
              <a:custGeom>
                <a:avLst/>
                <a:gdLst>
                  <a:gd name="T0" fmla="*/ 267 w 334"/>
                  <a:gd name="T1" fmla="*/ 298 h 341"/>
                  <a:gd name="T2" fmla="*/ 60 w 334"/>
                  <a:gd name="T3" fmla="*/ 298 h 341"/>
                  <a:gd name="T4" fmla="*/ 36 w 334"/>
                  <a:gd name="T5" fmla="*/ 273 h 341"/>
                  <a:gd name="T6" fmla="*/ 36 w 334"/>
                  <a:gd name="T7" fmla="*/ 61 h 341"/>
                  <a:gd name="T8" fmla="*/ 60 w 334"/>
                  <a:gd name="T9" fmla="*/ 36 h 341"/>
                  <a:gd name="T10" fmla="*/ 267 w 334"/>
                  <a:gd name="T11" fmla="*/ 36 h 341"/>
                  <a:gd name="T12" fmla="*/ 291 w 334"/>
                  <a:gd name="T13" fmla="*/ 61 h 341"/>
                  <a:gd name="T14" fmla="*/ 291 w 334"/>
                  <a:gd name="T15" fmla="*/ 273 h 341"/>
                  <a:gd name="T16" fmla="*/ 267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6 w 334"/>
                  <a:gd name="T35" fmla="*/ 0 h 341"/>
                  <a:gd name="T36" fmla="*/ 256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6 w 334"/>
                  <a:gd name="T59" fmla="*/ 78 h 341"/>
                  <a:gd name="T60" fmla="*/ 0 w 334"/>
                  <a:gd name="T61" fmla="*/ 78 h 341"/>
                  <a:gd name="T62" fmla="*/ 36 w 334"/>
                  <a:gd name="T63" fmla="*/ 121 h 341"/>
                  <a:gd name="T64" fmla="*/ 0 w 334"/>
                  <a:gd name="T65" fmla="*/ 121 h 341"/>
                  <a:gd name="T66" fmla="*/ 36 w 334"/>
                  <a:gd name="T67" fmla="*/ 163 h 341"/>
                  <a:gd name="T68" fmla="*/ 0 w 334"/>
                  <a:gd name="T69" fmla="*/ 163 h 341"/>
                  <a:gd name="T70" fmla="*/ 36 w 334"/>
                  <a:gd name="T71" fmla="*/ 213 h 341"/>
                  <a:gd name="T72" fmla="*/ 0 w 334"/>
                  <a:gd name="T73" fmla="*/ 213 h 341"/>
                  <a:gd name="T74" fmla="*/ 36 w 334"/>
                  <a:gd name="T75" fmla="*/ 256 h 341"/>
                  <a:gd name="T76" fmla="*/ 0 w 334"/>
                  <a:gd name="T77" fmla="*/ 256 h 341"/>
                  <a:gd name="T78" fmla="*/ 78 w 334"/>
                  <a:gd name="T79" fmla="*/ 298 h 341"/>
                  <a:gd name="T80" fmla="*/ 78 w 334"/>
                  <a:gd name="T81" fmla="*/ 341 h 341"/>
                  <a:gd name="T82" fmla="*/ 121 w 334"/>
                  <a:gd name="T83" fmla="*/ 298 h 341"/>
                  <a:gd name="T84" fmla="*/ 121 w 334"/>
                  <a:gd name="T85" fmla="*/ 341 h 341"/>
                  <a:gd name="T86" fmla="*/ 163 w 334"/>
                  <a:gd name="T87" fmla="*/ 341 h 341"/>
                  <a:gd name="T88" fmla="*/ 163 w 334"/>
                  <a:gd name="T89" fmla="*/ 298 h 341"/>
                  <a:gd name="T90" fmla="*/ 206 w 334"/>
                  <a:gd name="T91" fmla="*/ 298 h 341"/>
                  <a:gd name="T92" fmla="*/ 206 w 334"/>
                  <a:gd name="T93" fmla="*/ 341 h 341"/>
                  <a:gd name="T94" fmla="*/ 256 w 334"/>
                  <a:gd name="T95" fmla="*/ 298 h 341"/>
                  <a:gd name="T96" fmla="*/ 256 w 334"/>
                  <a:gd name="T97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4" h="341">
                    <a:moveTo>
                      <a:pt x="267" y="298"/>
                    </a:moveTo>
                    <a:cubicBezTo>
                      <a:pt x="60" y="298"/>
                      <a:pt x="60" y="298"/>
                      <a:pt x="60" y="298"/>
                    </a:cubicBezTo>
                    <a:cubicBezTo>
                      <a:pt x="48" y="298"/>
                      <a:pt x="36" y="286"/>
                      <a:pt x="36" y="273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45"/>
                      <a:pt x="48" y="36"/>
                      <a:pt x="60" y="36"/>
                    </a:cubicBezTo>
                    <a:cubicBezTo>
                      <a:pt x="267" y="36"/>
                      <a:pt x="267" y="36"/>
                      <a:pt x="267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7" y="298"/>
                    </a:cubicBezTo>
                    <a:close/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6" y="0"/>
                    </a:moveTo>
                    <a:cubicBezTo>
                      <a:pt x="256" y="36"/>
                      <a:pt x="256" y="36"/>
                      <a:pt x="256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6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6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6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36" y="213"/>
                    </a:moveTo>
                    <a:cubicBezTo>
                      <a:pt x="0" y="213"/>
                      <a:pt x="0" y="213"/>
                      <a:pt x="0" y="213"/>
                    </a:cubicBezTo>
                    <a:moveTo>
                      <a:pt x="36" y="256"/>
                    </a:moveTo>
                    <a:cubicBezTo>
                      <a:pt x="0" y="256"/>
                      <a:pt x="0" y="256"/>
                      <a:pt x="0" y="256"/>
                    </a:cubicBezTo>
                    <a:moveTo>
                      <a:pt x="78" y="298"/>
                    </a:moveTo>
                    <a:cubicBezTo>
                      <a:pt x="78" y="341"/>
                      <a:pt x="78" y="341"/>
                      <a:pt x="78" y="341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6" y="298"/>
                    </a:moveTo>
                    <a:cubicBezTo>
                      <a:pt x="256" y="341"/>
                      <a:pt x="256" y="341"/>
                      <a:pt x="256" y="341"/>
                    </a:cubicBezTo>
                  </a:path>
                </a:pathLst>
              </a:custGeom>
              <a:noFill/>
              <a:ln w="2222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5B8C7378-C562-427E-8347-480FED51B410}"/>
              </a:ext>
            </a:extLst>
          </p:cNvPr>
          <p:cNvSpPr/>
          <p:nvPr/>
        </p:nvSpPr>
        <p:spPr>
          <a:xfrm>
            <a:off x="5145747" y="5430213"/>
            <a:ext cx="160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ONNX Runtime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93566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ways to get an ONNX model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48355" y="1285495"/>
            <a:ext cx="10274408" cy="1299816"/>
          </a:xfrm>
          <a:prstGeom prst="rect">
            <a:avLst/>
          </a:prstGeom>
        </p:spPr>
        <p:txBody>
          <a:bodyPr wrap="none" lIns="179285" tIns="143428" rIns="179285" bIns="143428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635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-69" normalizeH="0" baseline="0" noProof="0" dirty="0">
                <a:ln>
                  <a:noFill/>
                </a:ln>
                <a:gradFill>
                  <a:gsLst>
                    <a:gs pos="5417">
                      <a:srgbClr val="353535"/>
                    </a:gs>
                    <a:gs pos="28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ONNX Model Zoo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648355" y="2526225"/>
            <a:ext cx="10274408" cy="1299816"/>
          </a:xfrm>
          <a:prstGeom prst="rect">
            <a:avLst/>
          </a:prstGeom>
        </p:spPr>
        <p:txBody>
          <a:bodyPr wrap="none" lIns="179285" tIns="143428" rIns="179285" bIns="143428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635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-69" normalizeH="0" baseline="0" noProof="0" dirty="0">
                <a:ln>
                  <a:noFill/>
                </a:ln>
                <a:gradFill>
                  <a:gsLst>
                    <a:gs pos="5417">
                      <a:srgbClr val="353535"/>
                    </a:gs>
                    <a:gs pos="28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 Vision Service</a:t>
            </a: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1648355" y="3766955"/>
            <a:ext cx="10274408" cy="1299816"/>
          </a:xfrm>
          <a:prstGeom prst="rect">
            <a:avLst/>
          </a:prstGeom>
        </p:spPr>
        <p:txBody>
          <a:bodyPr wrap="none" lIns="179285" tIns="143428" rIns="179285" bIns="143428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635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-69" normalizeH="0" baseline="0" noProof="0" dirty="0">
                <a:ln>
                  <a:noFill/>
                </a:ln>
                <a:gradFill>
                  <a:gsLst>
                    <a:gs pos="5417">
                      <a:srgbClr val="353535"/>
                    </a:gs>
                    <a:gs pos="28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Convert existing models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1651240" y="4968584"/>
            <a:ext cx="10274408" cy="1344637"/>
          </a:xfrm>
          <a:prstGeom prst="rect">
            <a:avLst/>
          </a:prstGeom>
        </p:spPr>
        <p:txBody>
          <a:bodyPr wrap="none" lIns="179285" tIns="143428" rIns="179285" bIns="143428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635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-69" normalizeH="0" baseline="0" noProof="0" dirty="0">
                <a:ln>
                  <a:noFill/>
                </a:ln>
                <a:gradFill>
                  <a:gsLst>
                    <a:gs pos="5417">
                      <a:srgbClr val="353535"/>
                    </a:gs>
                    <a:gs pos="28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Train models in Azure Machine Learning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C63F617-17D7-47BD-B488-61B72B6C2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72688"/>
          <a:stretch/>
        </p:blipFill>
        <p:spPr>
          <a:xfrm>
            <a:off x="861042" y="1595141"/>
            <a:ext cx="743409" cy="674187"/>
          </a:xfrm>
          <a:prstGeom prst="rect">
            <a:avLst/>
          </a:prstGeom>
        </p:spPr>
      </p:pic>
      <p:grpSp>
        <p:nvGrpSpPr>
          <p:cNvPr id="2" name="Graphic 43">
            <a:extLst>
              <a:ext uri="{FF2B5EF4-FFF2-40B4-BE49-F238E27FC236}">
                <a16:creationId xmlns:a16="http://schemas.microsoft.com/office/drawing/2014/main" id="{FCBC6A74-BF00-4DEC-9BB9-B9599A939373}"/>
              </a:ext>
            </a:extLst>
          </p:cNvPr>
          <p:cNvGrpSpPr/>
          <p:nvPr/>
        </p:nvGrpSpPr>
        <p:grpSpPr>
          <a:xfrm>
            <a:off x="806038" y="2902528"/>
            <a:ext cx="757294" cy="493956"/>
            <a:chOff x="738258" y="2967568"/>
            <a:chExt cx="463038" cy="325891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6E6408-80E4-47B9-BF4A-95CA16A1DCCD}"/>
                </a:ext>
              </a:extLst>
            </p:cNvPr>
            <p:cNvSpPr/>
            <p:nvPr/>
          </p:nvSpPr>
          <p:spPr>
            <a:xfrm>
              <a:off x="738258" y="2967568"/>
              <a:ext cx="463038" cy="325891"/>
            </a:xfrm>
            <a:custGeom>
              <a:avLst/>
              <a:gdLst>
                <a:gd name="connsiteX0" fmla="*/ 231876 w 463038"/>
                <a:gd name="connsiteY0" fmla="*/ 1018 h 325890"/>
                <a:gd name="connsiteX1" fmla="*/ 397793 w 463038"/>
                <a:gd name="connsiteY1" fmla="*/ 63071 h 325890"/>
                <a:gd name="connsiteX2" fmla="*/ 462761 w 463038"/>
                <a:gd name="connsiteY2" fmla="*/ 163353 h 325890"/>
                <a:gd name="connsiteX3" fmla="*/ 397763 w 463038"/>
                <a:gd name="connsiteY3" fmla="*/ 263344 h 325890"/>
                <a:gd name="connsiteX4" fmla="*/ 231876 w 463038"/>
                <a:gd name="connsiteY4" fmla="*/ 325056 h 325890"/>
                <a:gd name="connsiteX5" fmla="*/ 65834 w 463038"/>
                <a:gd name="connsiteY5" fmla="*/ 260451 h 325890"/>
                <a:gd name="connsiteX6" fmla="*/ 1018 w 463038"/>
                <a:gd name="connsiteY6" fmla="*/ 163353 h 325890"/>
                <a:gd name="connsiteX7" fmla="*/ 65805 w 463038"/>
                <a:gd name="connsiteY7" fmla="*/ 65963 h 325890"/>
                <a:gd name="connsiteX8" fmla="*/ 231876 w 463038"/>
                <a:gd name="connsiteY8" fmla="*/ 1018 h 325890"/>
                <a:gd name="connsiteX9" fmla="*/ 231876 w 463038"/>
                <a:gd name="connsiteY9" fmla="*/ 31918 h 325890"/>
                <a:gd name="connsiteX10" fmla="*/ 86009 w 463038"/>
                <a:gd name="connsiteY10" fmla="*/ 89342 h 325890"/>
                <a:gd name="connsiteX11" fmla="*/ 31918 w 463038"/>
                <a:gd name="connsiteY11" fmla="*/ 163353 h 325890"/>
                <a:gd name="connsiteX12" fmla="*/ 85982 w 463038"/>
                <a:gd name="connsiteY12" fmla="*/ 237025 h 325890"/>
                <a:gd name="connsiteX13" fmla="*/ 231876 w 463038"/>
                <a:gd name="connsiteY13" fmla="*/ 294157 h 325890"/>
                <a:gd name="connsiteX14" fmla="*/ 377950 w 463038"/>
                <a:gd name="connsiteY14" fmla="*/ 239633 h 325890"/>
                <a:gd name="connsiteX15" fmla="*/ 431861 w 463038"/>
                <a:gd name="connsiteY15" fmla="*/ 163353 h 325890"/>
                <a:gd name="connsiteX16" fmla="*/ 377921 w 463038"/>
                <a:gd name="connsiteY16" fmla="*/ 86733 h 325890"/>
                <a:gd name="connsiteX17" fmla="*/ 231876 w 463038"/>
                <a:gd name="connsiteY17" fmla="*/ 31918 h 32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3038" h="325890">
                  <a:moveTo>
                    <a:pt x="231876" y="1018"/>
                  </a:moveTo>
                  <a:cubicBezTo>
                    <a:pt x="294088" y="1018"/>
                    <a:pt x="351773" y="24426"/>
                    <a:pt x="397793" y="63071"/>
                  </a:cubicBezTo>
                  <a:cubicBezTo>
                    <a:pt x="436386" y="95481"/>
                    <a:pt x="462761" y="136168"/>
                    <a:pt x="462761" y="163353"/>
                  </a:cubicBezTo>
                  <a:cubicBezTo>
                    <a:pt x="462761" y="190540"/>
                    <a:pt x="436391" y="231069"/>
                    <a:pt x="397763" y="263344"/>
                  </a:cubicBezTo>
                  <a:cubicBezTo>
                    <a:pt x="351763" y="301780"/>
                    <a:pt x="294083" y="325056"/>
                    <a:pt x="231876" y="325056"/>
                  </a:cubicBezTo>
                  <a:cubicBezTo>
                    <a:pt x="169982" y="325056"/>
                    <a:pt x="112541" y="300619"/>
                    <a:pt x="65834" y="260451"/>
                  </a:cubicBezTo>
                  <a:cubicBezTo>
                    <a:pt x="28070" y="227973"/>
                    <a:pt x="1018" y="187304"/>
                    <a:pt x="1018" y="163353"/>
                  </a:cubicBezTo>
                  <a:cubicBezTo>
                    <a:pt x="1018" y="139403"/>
                    <a:pt x="28074" y="98571"/>
                    <a:pt x="65805" y="65963"/>
                  </a:cubicBezTo>
                  <a:cubicBezTo>
                    <a:pt x="112529" y="25587"/>
                    <a:pt x="169974" y="1018"/>
                    <a:pt x="231876" y="1018"/>
                  </a:cubicBezTo>
                  <a:close/>
                  <a:moveTo>
                    <a:pt x="231876" y="31918"/>
                  </a:moveTo>
                  <a:cubicBezTo>
                    <a:pt x="177977" y="31918"/>
                    <a:pt x="127457" y="53524"/>
                    <a:pt x="86009" y="89342"/>
                  </a:cubicBezTo>
                  <a:cubicBezTo>
                    <a:pt x="54428" y="116635"/>
                    <a:pt x="31918" y="150608"/>
                    <a:pt x="31918" y="163353"/>
                  </a:cubicBezTo>
                  <a:cubicBezTo>
                    <a:pt x="31918" y="176065"/>
                    <a:pt x="54399" y="209862"/>
                    <a:pt x="85982" y="237025"/>
                  </a:cubicBezTo>
                  <a:cubicBezTo>
                    <a:pt x="127417" y="272659"/>
                    <a:pt x="177952" y="294157"/>
                    <a:pt x="231876" y="294157"/>
                  </a:cubicBezTo>
                  <a:cubicBezTo>
                    <a:pt x="286416" y="294157"/>
                    <a:pt x="337243" y="273648"/>
                    <a:pt x="377950" y="239633"/>
                  </a:cubicBezTo>
                  <a:cubicBezTo>
                    <a:pt x="410247" y="212647"/>
                    <a:pt x="431861" y="179429"/>
                    <a:pt x="431861" y="163353"/>
                  </a:cubicBezTo>
                  <a:cubicBezTo>
                    <a:pt x="431861" y="147244"/>
                    <a:pt x="410217" y="113853"/>
                    <a:pt x="377921" y="86733"/>
                  </a:cubicBezTo>
                  <a:cubicBezTo>
                    <a:pt x="337199" y="52536"/>
                    <a:pt x="286388" y="31918"/>
                    <a:pt x="231876" y="31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1B29A8-D169-46CE-8790-19FE34221E8C}"/>
                </a:ext>
              </a:extLst>
            </p:cNvPr>
            <p:cNvSpPr/>
            <p:nvPr/>
          </p:nvSpPr>
          <p:spPr>
            <a:xfrm>
              <a:off x="892755" y="3052541"/>
              <a:ext cx="156157" cy="156156"/>
            </a:xfrm>
            <a:custGeom>
              <a:avLst/>
              <a:gdLst>
                <a:gd name="connsiteX0" fmla="*/ 78267 w 156156"/>
                <a:gd name="connsiteY0" fmla="*/ 109167 h 156156"/>
                <a:gd name="connsiteX1" fmla="*/ 47367 w 156156"/>
                <a:gd name="connsiteY1" fmla="*/ 78267 h 156156"/>
                <a:gd name="connsiteX2" fmla="*/ 78267 w 156156"/>
                <a:gd name="connsiteY2" fmla="*/ 47367 h 156156"/>
                <a:gd name="connsiteX3" fmla="*/ 109167 w 156156"/>
                <a:gd name="connsiteY3" fmla="*/ 78267 h 156156"/>
                <a:gd name="connsiteX4" fmla="*/ 78267 w 156156"/>
                <a:gd name="connsiteY4" fmla="*/ 109167 h 156156"/>
                <a:gd name="connsiteX5" fmla="*/ 78267 w 156156"/>
                <a:gd name="connsiteY5" fmla="*/ 109167 h 156156"/>
                <a:gd name="connsiteX6" fmla="*/ 136759 w 156156"/>
                <a:gd name="connsiteY6" fmla="*/ 62107 h 156156"/>
                <a:gd name="connsiteX7" fmla="*/ 131004 w 156156"/>
                <a:gd name="connsiteY7" fmla="*/ 48279 h 156156"/>
                <a:gd name="connsiteX8" fmla="*/ 140476 w 156156"/>
                <a:gd name="connsiteY8" fmla="*/ 31284 h 156156"/>
                <a:gd name="connsiteX9" fmla="*/ 125250 w 156156"/>
                <a:gd name="connsiteY9" fmla="*/ 16058 h 156156"/>
                <a:gd name="connsiteX10" fmla="*/ 108255 w 156156"/>
                <a:gd name="connsiteY10" fmla="*/ 25529 h 156156"/>
                <a:gd name="connsiteX11" fmla="*/ 94419 w 156156"/>
                <a:gd name="connsiteY11" fmla="*/ 19775 h 156156"/>
                <a:gd name="connsiteX12" fmla="*/ 89035 w 156156"/>
                <a:gd name="connsiteY12" fmla="*/ 1018 h 156156"/>
                <a:gd name="connsiteX13" fmla="*/ 67499 w 156156"/>
                <a:gd name="connsiteY13" fmla="*/ 1018 h 156156"/>
                <a:gd name="connsiteX14" fmla="*/ 62115 w 156156"/>
                <a:gd name="connsiteY14" fmla="*/ 19775 h 156156"/>
                <a:gd name="connsiteX15" fmla="*/ 48280 w 156156"/>
                <a:gd name="connsiteY15" fmla="*/ 25529 h 156156"/>
                <a:gd name="connsiteX16" fmla="*/ 31284 w 156156"/>
                <a:gd name="connsiteY16" fmla="*/ 16058 h 156156"/>
                <a:gd name="connsiteX17" fmla="*/ 16058 w 156156"/>
                <a:gd name="connsiteY17" fmla="*/ 31284 h 156156"/>
                <a:gd name="connsiteX18" fmla="*/ 25530 w 156156"/>
                <a:gd name="connsiteY18" fmla="*/ 48279 h 156156"/>
                <a:gd name="connsiteX19" fmla="*/ 19775 w 156156"/>
                <a:gd name="connsiteY19" fmla="*/ 62107 h 156156"/>
                <a:gd name="connsiteX20" fmla="*/ 1018 w 156156"/>
                <a:gd name="connsiteY20" fmla="*/ 67491 h 156156"/>
                <a:gd name="connsiteX21" fmla="*/ 1018 w 156156"/>
                <a:gd name="connsiteY21" fmla="*/ 89043 h 156156"/>
                <a:gd name="connsiteX22" fmla="*/ 19775 w 156156"/>
                <a:gd name="connsiteY22" fmla="*/ 94427 h 156156"/>
                <a:gd name="connsiteX23" fmla="*/ 25530 w 156156"/>
                <a:gd name="connsiteY23" fmla="*/ 108254 h 156156"/>
                <a:gd name="connsiteX24" fmla="*/ 16058 w 156156"/>
                <a:gd name="connsiteY24" fmla="*/ 125249 h 156156"/>
                <a:gd name="connsiteX25" fmla="*/ 31284 w 156156"/>
                <a:gd name="connsiteY25" fmla="*/ 140475 h 156156"/>
                <a:gd name="connsiteX26" fmla="*/ 48280 w 156156"/>
                <a:gd name="connsiteY26" fmla="*/ 131004 h 156156"/>
                <a:gd name="connsiteX27" fmla="*/ 62115 w 156156"/>
                <a:gd name="connsiteY27" fmla="*/ 136759 h 156156"/>
                <a:gd name="connsiteX28" fmla="*/ 67499 w 156156"/>
                <a:gd name="connsiteY28" fmla="*/ 155515 h 156156"/>
                <a:gd name="connsiteX29" fmla="*/ 89035 w 156156"/>
                <a:gd name="connsiteY29" fmla="*/ 155515 h 156156"/>
                <a:gd name="connsiteX30" fmla="*/ 94419 w 156156"/>
                <a:gd name="connsiteY30" fmla="*/ 136759 h 156156"/>
                <a:gd name="connsiteX31" fmla="*/ 108255 w 156156"/>
                <a:gd name="connsiteY31" fmla="*/ 131004 h 156156"/>
                <a:gd name="connsiteX32" fmla="*/ 125250 w 156156"/>
                <a:gd name="connsiteY32" fmla="*/ 140475 h 156156"/>
                <a:gd name="connsiteX33" fmla="*/ 140476 w 156156"/>
                <a:gd name="connsiteY33" fmla="*/ 125249 h 156156"/>
                <a:gd name="connsiteX34" fmla="*/ 131004 w 156156"/>
                <a:gd name="connsiteY34" fmla="*/ 108254 h 156156"/>
                <a:gd name="connsiteX35" fmla="*/ 136759 w 156156"/>
                <a:gd name="connsiteY35" fmla="*/ 94427 h 156156"/>
                <a:gd name="connsiteX36" fmla="*/ 155516 w 156156"/>
                <a:gd name="connsiteY36" fmla="*/ 89043 h 156156"/>
                <a:gd name="connsiteX37" fmla="*/ 155516 w 156156"/>
                <a:gd name="connsiteY37" fmla="*/ 67491 h 156156"/>
                <a:gd name="connsiteX38" fmla="*/ 136759 w 156156"/>
                <a:gd name="connsiteY38" fmla="*/ 62107 h 15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56156" h="156156">
                  <a:moveTo>
                    <a:pt x="78267" y="109167"/>
                  </a:moveTo>
                  <a:cubicBezTo>
                    <a:pt x="61203" y="109167"/>
                    <a:pt x="47367" y="95331"/>
                    <a:pt x="47367" y="78267"/>
                  </a:cubicBezTo>
                  <a:cubicBezTo>
                    <a:pt x="47367" y="61202"/>
                    <a:pt x="61203" y="47367"/>
                    <a:pt x="78267" y="47367"/>
                  </a:cubicBezTo>
                  <a:cubicBezTo>
                    <a:pt x="95332" y="47367"/>
                    <a:pt x="109167" y="61202"/>
                    <a:pt x="109167" y="78267"/>
                  </a:cubicBezTo>
                  <a:cubicBezTo>
                    <a:pt x="109167" y="95331"/>
                    <a:pt x="95332" y="109167"/>
                    <a:pt x="78267" y="109167"/>
                  </a:cubicBezTo>
                  <a:lnTo>
                    <a:pt x="78267" y="109167"/>
                  </a:lnTo>
                  <a:close/>
                  <a:moveTo>
                    <a:pt x="136759" y="62107"/>
                  </a:moveTo>
                  <a:cubicBezTo>
                    <a:pt x="135415" y="57232"/>
                    <a:pt x="133453" y="52581"/>
                    <a:pt x="131004" y="48279"/>
                  </a:cubicBezTo>
                  <a:lnTo>
                    <a:pt x="140476" y="31284"/>
                  </a:lnTo>
                  <a:lnTo>
                    <a:pt x="125250" y="16058"/>
                  </a:lnTo>
                  <a:lnTo>
                    <a:pt x="108255" y="25529"/>
                  </a:lnTo>
                  <a:cubicBezTo>
                    <a:pt x="103953" y="23081"/>
                    <a:pt x="99302" y="21119"/>
                    <a:pt x="94419" y="19775"/>
                  </a:cubicBezTo>
                  <a:lnTo>
                    <a:pt x="89035" y="1018"/>
                  </a:lnTo>
                  <a:lnTo>
                    <a:pt x="67499" y="1018"/>
                  </a:lnTo>
                  <a:lnTo>
                    <a:pt x="62115" y="19775"/>
                  </a:lnTo>
                  <a:cubicBezTo>
                    <a:pt x="57232" y="21119"/>
                    <a:pt x="52581" y="23081"/>
                    <a:pt x="48280" y="25529"/>
                  </a:cubicBezTo>
                  <a:lnTo>
                    <a:pt x="31284" y="16058"/>
                  </a:lnTo>
                  <a:lnTo>
                    <a:pt x="16058" y="31284"/>
                  </a:lnTo>
                  <a:lnTo>
                    <a:pt x="25530" y="48279"/>
                  </a:lnTo>
                  <a:cubicBezTo>
                    <a:pt x="23081" y="52581"/>
                    <a:pt x="21119" y="57232"/>
                    <a:pt x="19775" y="62107"/>
                  </a:cubicBezTo>
                  <a:lnTo>
                    <a:pt x="1018" y="67491"/>
                  </a:lnTo>
                  <a:lnTo>
                    <a:pt x="1018" y="89043"/>
                  </a:lnTo>
                  <a:lnTo>
                    <a:pt x="19775" y="94427"/>
                  </a:lnTo>
                  <a:cubicBezTo>
                    <a:pt x="21119" y="99302"/>
                    <a:pt x="23081" y="103952"/>
                    <a:pt x="25530" y="108254"/>
                  </a:cubicBezTo>
                  <a:lnTo>
                    <a:pt x="16058" y="125249"/>
                  </a:lnTo>
                  <a:lnTo>
                    <a:pt x="31284" y="140475"/>
                  </a:lnTo>
                  <a:lnTo>
                    <a:pt x="48280" y="131004"/>
                  </a:lnTo>
                  <a:cubicBezTo>
                    <a:pt x="52581" y="133452"/>
                    <a:pt x="57232" y="135414"/>
                    <a:pt x="62115" y="136759"/>
                  </a:cubicBezTo>
                  <a:lnTo>
                    <a:pt x="67499" y="155515"/>
                  </a:lnTo>
                  <a:lnTo>
                    <a:pt x="89035" y="155515"/>
                  </a:lnTo>
                  <a:lnTo>
                    <a:pt x="94419" y="136759"/>
                  </a:lnTo>
                  <a:cubicBezTo>
                    <a:pt x="99302" y="135414"/>
                    <a:pt x="103953" y="133452"/>
                    <a:pt x="108255" y="131004"/>
                  </a:cubicBezTo>
                  <a:lnTo>
                    <a:pt x="125250" y="140475"/>
                  </a:lnTo>
                  <a:lnTo>
                    <a:pt x="140476" y="125249"/>
                  </a:lnTo>
                  <a:lnTo>
                    <a:pt x="131004" y="108254"/>
                  </a:lnTo>
                  <a:cubicBezTo>
                    <a:pt x="133453" y="103952"/>
                    <a:pt x="135415" y="99302"/>
                    <a:pt x="136759" y="94427"/>
                  </a:cubicBezTo>
                  <a:lnTo>
                    <a:pt x="155516" y="89043"/>
                  </a:lnTo>
                  <a:lnTo>
                    <a:pt x="155516" y="67491"/>
                  </a:lnTo>
                  <a:lnTo>
                    <a:pt x="136759" y="6210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DAA952-71E2-4E32-9C9A-42B4A325213D}"/>
              </a:ext>
            </a:extLst>
          </p:cNvPr>
          <p:cNvGrpSpPr/>
          <p:nvPr/>
        </p:nvGrpSpPr>
        <p:grpSpPr>
          <a:xfrm>
            <a:off x="806038" y="5277906"/>
            <a:ext cx="757294" cy="725991"/>
            <a:chOff x="2146468" y="2866540"/>
            <a:chExt cx="361600" cy="34665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D9F651-EDB7-472C-BCEC-AC286039EA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4397" y="3065860"/>
              <a:ext cx="16487" cy="78103"/>
            </a:xfrm>
            <a:prstGeom prst="line">
              <a:avLst/>
            </a:prstGeom>
            <a:ln w="12700">
              <a:solidFill>
                <a:srgbClr val="037AD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34A1FD-3F7A-4BE4-A5A1-E6C67137CC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3826" y="3062332"/>
              <a:ext cx="75198" cy="111525"/>
            </a:xfrm>
            <a:prstGeom prst="line">
              <a:avLst/>
            </a:prstGeom>
            <a:ln w="12700">
              <a:solidFill>
                <a:srgbClr val="037AD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9BE34E-E01C-4E84-AB38-04F45F773F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7540" y="3058832"/>
              <a:ext cx="68235" cy="48739"/>
            </a:xfrm>
            <a:prstGeom prst="line">
              <a:avLst/>
            </a:prstGeom>
            <a:ln w="12700">
              <a:solidFill>
                <a:srgbClr val="037AD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113270-02DF-433C-8096-5B57BE496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089" y="3048434"/>
              <a:ext cx="111776" cy="650"/>
            </a:xfrm>
            <a:prstGeom prst="line">
              <a:avLst/>
            </a:prstGeom>
            <a:ln w="12700">
              <a:solidFill>
                <a:srgbClr val="037AD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119B1A-B4D2-4973-9CA7-9CEEC7F13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436" y="2973701"/>
              <a:ext cx="66039" cy="61811"/>
            </a:xfrm>
            <a:prstGeom prst="line">
              <a:avLst/>
            </a:prstGeom>
            <a:ln w="12700">
              <a:solidFill>
                <a:srgbClr val="037AD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EE1AD6D-EFE0-41DC-9542-F3F89F764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514" y="3058832"/>
              <a:ext cx="90577" cy="109826"/>
            </a:xfrm>
            <a:prstGeom prst="line">
              <a:avLst/>
            </a:prstGeom>
            <a:ln w="12700">
              <a:solidFill>
                <a:srgbClr val="037AD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FCF03E-E113-49EE-89FB-0F8144E12D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8111" y="3056883"/>
              <a:ext cx="70185" cy="40291"/>
            </a:xfrm>
            <a:prstGeom prst="line">
              <a:avLst/>
            </a:prstGeom>
            <a:ln w="12700">
              <a:solidFill>
                <a:srgbClr val="037AD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12D1251-99A5-4321-BE7A-6652A41F4B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9624" y="3010255"/>
              <a:ext cx="125260" cy="33630"/>
            </a:xfrm>
            <a:prstGeom prst="line">
              <a:avLst/>
            </a:prstGeom>
            <a:ln w="12700">
              <a:solidFill>
                <a:srgbClr val="037AD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0FD4CF-6DC7-4577-94FD-5ADD99D09C1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2244700" y="2937636"/>
              <a:ext cx="89392" cy="84220"/>
            </a:xfrm>
            <a:prstGeom prst="line">
              <a:avLst/>
            </a:prstGeom>
            <a:ln w="12700">
              <a:solidFill>
                <a:srgbClr val="037AD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628B90-B9D9-417C-9148-37C25833A5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0498" y="2942507"/>
              <a:ext cx="19291" cy="86837"/>
            </a:xfrm>
            <a:prstGeom prst="line">
              <a:avLst/>
            </a:prstGeom>
            <a:ln w="12700">
              <a:solidFill>
                <a:srgbClr val="037AD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32C743-43F9-4776-B42D-FAEECDB97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1041" y="2909365"/>
              <a:ext cx="48090" cy="120224"/>
            </a:xfrm>
            <a:prstGeom prst="line">
              <a:avLst/>
            </a:prstGeom>
            <a:ln w="12700">
              <a:solidFill>
                <a:srgbClr val="037AD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8CEC763-9045-4670-A42B-D366831F0995}"/>
                </a:ext>
              </a:extLst>
            </p:cNvPr>
            <p:cNvSpPr/>
            <p:nvPr/>
          </p:nvSpPr>
          <p:spPr bwMode="auto">
            <a:xfrm>
              <a:off x="2308933" y="3021856"/>
              <a:ext cx="50318" cy="503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7A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CECEE6-B9D1-4014-B414-C396B76B8182}"/>
                </a:ext>
              </a:extLst>
            </p:cNvPr>
            <p:cNvSpPr/>
            <p:nvPr/>
          </p:nvSpPr>
          <p:spPr bwMode="auto">
            <a:xfrm>
              <a:off x="2457750" y="3021856"/>
              <a:ext cx="50318" cy="503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7A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845051-26A9-4129-B675-175319D0E4CF}"/>
                </a:ext>
              </a:extLst>
            </p:cNvPr>
            <p:cNvSpPr/>
            <p:nvPr/>
          </p:nvSpPr>
          <p:spPr bwMode="auto">
            <a:xfrm>
              <a:off x="2403162" y="3092691"/>
              <a:ext cx="50318" cy="503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7A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0218CF-BC32-43E9-9BE9-08483A65FEE2}"/>
                </a:ext>
              </a:extLst>
            </p:cNvPr>
            <p:cNvSpPr/>
            <p:nvPr/>
          </p:nvSpPr>
          <p:spPr bwMode="auto">
            <a:xfrm>
              <a:off x="2403162" y="3162875"/>
              <a:ext cx="50318" cy="503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7A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A0C3EA-E1A9-48A5-BB08-B2A05763359C}"/>
                </a:ext>
              </a:extLst>
            </p:cNvPr>
            <p:cNvSpPr/>
            <p:nvPr/>
          </p:nvSpPr>
          <p:spPr bwMode="auto">
            <a:xfrm>
              <a:off x="2403162" y="2936075"/>
              <a:ext cx="50318" cy="503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7A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D43AD8E-F1BB-4541-9533-69A544342FBE}"/>
                </a:ext>
              </a:extLst>
            </p:cNvPr>
            <p:cNvSpPr/>
            <p:nvPr/>
          </p:nvSpPr>
          <p:spPr bwMode="auto">
            <a:xfrm>
              <a:off x="2370669" y="2866540"/>
              <a:ext cx="50318" cy="503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7A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9E9D54C-2AAD-41B5-98A6-57E50C29E2E8}"/>
                </a:ext>
              </a:extLst>
            </p:cNvPr>
            <p:cNvSpPr/>
            <p:nvPr/>
          </p:nvSpPr>
          <p:spPr bwMode="auto">
            <a:xfrm>
              <a:off x="2280989" y="2899683"/>
              <a:ext cx="50318" cy="503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7A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246A8D4-8C96-4A54-87DF-655B92957315}"/>
                </a:ext>
              </a:extLst>
            </p:cNvPr>
            <p:cNvSpPr/>
            <p:nvPr/>
          </p:nvSpPr>
          <p:spPr bwMode="auto">
            <a:xfrm>
              <a:off x="2207555" y="2899683"/>
              <a:ext cx="50318" cy="503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7A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C26345-8133-4C76-92B5-9AA4C7CA0D76}"/>
                </a:ext>
              </a:extLst>
            </p:cNvPr>
            <p:cNvSpPr/>
            <p:nvPr/>
          </p:nvSpPr>
          <p:spPr bwMode="auto">
            <a:xfrm>
              <a:off x="2146468" y="2980915"/>
              <a:ext cx="50318" cy="503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7A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1780AE1-737B-4247-914C-2C17D17E7824}"/>
                </a:ext>
              </a:extLst>
            </p:cNvPr>
            <p:cNvSpPr/>
            <p:nvPr/>
          </p:nvSpPr>
          <p:spPr bwMode="auto">
            <a:xfrm>
              <a:off x="2207555" y="3080997"/>
              <a:ext cx="50318" cy="503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7A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AE22DC-F703-4B4D-9F3F-4655F9EDB752}"/>
                </a:ext>
              </a:extLst>
            </p:cNvPr>
            <p:cNvSpPr/>
            <p:nvPr/>
          </p:nvSpPr>
          <p:spPr bwMode="auto">
            <a:xfrm>
              <a:off x="2195207" y="3155730"/>
              <a:ext cx="50318" cy="503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7A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16F22F-28B3-4444-87E3-2C51A2BEF636}"/>
                </a:ext>
              </a:extLst>
            </p:cNvPr>
            <p:cNvSpPr/>
            <p:nvPr/>
          </p:nvSpPr>
          <p:spPr bwMode="auto">
            <a:xfrm>
              <a:off x="2286188" y="3134935"/>
              <a:ext cx="50318" cy="503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37A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72B5CF8F-67A8-4367-B1C7-FB0A82A56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3" y="3895916"/>
            <a:ext cx="1113406" cy="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239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FE51-B1FF-469F-A322-64392327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ONNX Model Zoo: </a:t>
            </a:r>
            <a:r>
              <a:rPr lang="en-US" dirty="0">
                <a:solidFill>
                  <a:schemeClr val="accent1"/>
                </a:solidFill>
                <a:hlinkClick r:id="rId3"/>
              </a:rPr>
              <a:t>github.com/onnx/models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F7306-9C2F-480B-93EE-04B8453E8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19" y="1196280"/>
            <a:ext cx="7664245" cy="3585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9E366-863B-4300-8A9E-316E1BDC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757" y="3261900"/>
            <a:ext cx="7730613" cy="341070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608936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92F9-2CF6-4F61-91DB-C644D615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n-US" noProof="0" dirty="0" err="1"/>
              <a:t>AutoML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48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2"/>
          <p:cNvSpPr>
            <a:spLocks noGrp="1"/>
          </p:cNvSpPr>
          <p:nvPr>
            <p:ph type="title"/>
          </p:nvPr>
        </p:nvSpPr>
        <p:spPr>
          <a:xfrm>
            <a:off x="735754" y="339959"/>
            <a:ext cx="11128895" cy="1107996"/>
          </a:xfrm>
        </p:spPr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Model Creation Is Typically Time-Consuming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8F540-B516-4595-99BE-669BAE43E877}"/>
              </a:ext>
            </a:extLst>
          </p:cNvPr>
          <p:cNvSpPr/>
          <p:nvPr/>
        </p:nvSpPr>
        <p:spPr bwMode="auto">
          <a:xfrm>
            <a:off x="735582" y="2780150"/>
            <a:ext cx="1775864" cy="210461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Mileage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Condition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Car brand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Year of make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Regulations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458CC-0786-48FB-A64B-B427CE24316B}"/>
              </a:ext>
            </a:extLst>
          </p:cNvPr>
          <p:cNvSpPr/>
          <p:nvPr/>
        </p:nvSpPr>
        <p:spPr bwMode="auto">
          <a:xfrm>
            <a:off x="5577476" y="2780150"/>
            <a:ext cx="1371644" cy="17506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Parameter 1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Parameter 2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Parameter 3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Parameter 4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3D47F-F817-488D-A5C9-E311626DB096}"/>
              </a:ext>
            </a:extLst>
          </p:cNvPr>
          <p:cNvSpPr/>
          <p:nvPr/>
        </p:nvSpPr>
        <p:spPr bwMode="auto">
          <a:xfrm>
            <a:off x="3084711" y="2780150"/>
            <a:ext cx="2281590" cy="210461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Gradient Boosted  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Nearest Neighbors 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SVM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Bayesian Regression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LGBM 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5D490-EE66-4928-8D25-10151ED50C5B}"/>
              </a:ext>
            </a:extLst>
          </p:cNvPr>
          <p:cNvSpPr/>
          <p:nvPr/>
        </p:nvSpPr>
        <p:spPr bwMode="auto">
          <a:xfrm>
            <a:off x="735582" y="2829079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Mileage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9EEEBE-474C-4A48-8C83-5F1694ABB77B}"/>
              </a:ext>
            </a:extLst>
          </p:cNvPr>
          <p:cNvSpPr/>
          <p:nvPr/>
        </p:nvSpPr>
        <p:spPr bwMode="auto">
          <a:xfrm>
            <a:off x="3084711" y="2802580"/>
            <a:ext cx="2084214" cy="3412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Gradient Boosted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24F1C5-AFA1-4EB9-B62D-87EF246C2E29}"/>
              </a:ext>
            </a:extLst>
          </p:cNvPr>
          <p:cNvSpPr/>
          <p:nvPr/>
        </p:nvSpPr>
        <p:spPr bwMode="auto">
          <a:xfrm>
            <a:off x="5577476" y="2780150"/>
            <a:ext cx="1669661" cy="17506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Criterion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Loss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Min Samples Split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Min Samples Leaf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Others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7F8B3D-BA5D-451F-A1DB-80D9356B9AD0}"/>
              </a:ext>
            </a:extLst>
          </p:cNvPr>
          <p:cNvGrpSpPr/>
          <p:nvPr/>
        </p:nvGrpSpPr>
        <p:grpSpPr>
          <a:xfrm>
            <a:off x="7295059" y="2893312"/>
            <a:ext cx="1450614" cy="147003"/>
            <a:chOff x="8120217" y="3558128"/>
            <a:chExt cx="1940664" cy="14700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E66D7F-221D-4A0D-A9EC-9E8497E2AEAA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721B48-8884-4907-8896-F0A5619E29E6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0DBDBC-C4D7-4D6E-9975-A40CD248796E}"/>
                </a:ext>
              </a:extLst>
            </p:cNvPr>
            <p:cNvGrpSpPr/>
            <p:nvPr/>
          </p:nvGrpSpPr>
          <p:grpSpPr>
            <a:xfrm>
              <a:off x="8335846" y="3593256"/>
              <a:ext cx="1509402" cy="111875"/>
              <a:chOff x="8335846" y="3498555"/>
              <a:chExt cx="1509402" cy="20657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3F4E9F9-A7BB-417B-B7D8-44E513C1E35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4471F8A-A6FF-478F-B21C-16B27F79EA16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BD7BAD-A456-4CDA-AAF2-5B28F66CF7AC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93968D-4ED1-4D98-BC02-7CE789FA38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8555"/>
                <a:ext cx="0" cy="2065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79CF59-778A-4310-9EAA-73FC5193DBEB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35C58FA-21CF-4D4E-8F85-D218ABD5DBD4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307C462-2E34-4B78-AF4D-6D93FF61EB7D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482B236-4337-4E82-BF42-5F3BF652CD04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E6691-849A-42CE-B310-226C974D8545}"/>
              </a:ext>
            </a:extLst>
          </p:cNvPr>
          <p:cNvGrpSpPr/>
          <p:nvPr/>
        </p:nvGrpSpPr>
        <p:grpSpPr>
          <a:xfrm>
            <a:off x="7295059" y="3241014"/>
            <a:ext cx="1450614" cy="146999"/>
            <a:chOff x="8120217" y="3558128"/>
            <a:chExt cx="1940664" cy="14699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AADB1-5ACB-4B06-8960-DA5B2CBA9577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71EAF7-2482-48BE-B9D1-ED930A7D5255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140EAB-319E-4A3D-BADD-1487F2A8610F}"/>
                </a:ext>
              </a:extLst>
            </p:cNvPr>
            <p:cNvGrpSpPr/>
            <p:nvPr/>
          </p:nvGrpSpPr>
          <p:grpSpPr>
            <a:xfrm>
              <a:off x="8335846" y="3592140"/>
              <a:ext cx="1509402" cy="112986"/>
              <a:chOff x="8335846" y="3496504"/>
              <a:chExt cx="1509402" cy="20862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00BEBDB-ED9F-4CF4-86F8-6932A394656B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5136C-A8BF-418A-AC51-79F632211548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D7CE1A0-DB70-4794-98EC-7F2367C9D904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E2E449-5E21-4074-AE06-FFA79787AF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6504"/>
                <a:ext cx="0" cy="208625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7693B8E-21A1-4B6A-B15E-5563F05446DF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085440-B678-4A53-91EA-F68A0F5D3ABF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ECADAF9-6666-4671-8DF5-6C4B0902B046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F39F7B7-30CE-40EC-BD52-084CB961FCF6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862650-122D-478D-A643-4F78F1CFC9AD}"/>
              </a:ext>
            </a:extLst>
          </p:cNvPr>
          <p:cNvGrpSpPr/>
          <p:nvPr/>
        </p:nvGrpSpPr>
        <p:grpSpPr>
          <a:xfrm>
            <a:off x="7295059" y="3588712"/>
            <a:ext cx="1450614" cy="147000"/>
            <a:chOff x="8120217" y="3558128"/>
            <a:chExt cx="1940664" cy="1470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607C2D-C5DF-442D-8A48-59D656A91493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A20C60-AB0F-478B-8CA7-BFE6B3F9DBD4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211F3B-8C0B-4A97-9EA8-D67A0CB21FF3}"/>
                </a:ext>
              </a:extLst>
            </p:cNvPr>
            <p:cNvGrpSpPr/>
            <p:nvPr/>
          </p:nvGrpSpPr>
          <p:grpSpPr>
            <a:xfrm>
              <a:off x="8335846" y="3593752"/>
              <a:ext cx="1509402" cy="111376"/>
              <a:chOff x="8335846" y="3499477"/>
              <a:chExt cx="1509402" cy="20565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F1B9279-5D72-436B-AA70-8DE4EE1BA9C3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EFC06FA-2399-48C8-B905-D7338CDD3CDC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4B3B114-19EA-47E8-BE1A-AABBCF4D4F21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17593F-BEB3-4069-B7AD-0436D92788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9477"/>
                <a:ext cx="0" cy="205652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A67F6FE-9B8F-4A1B-A058-5414093A731F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9F0A976-453B-463F-91D6-0C611B815CBC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565DDC2-7B47-4B83-A0FB-2DC7C7C8BC1B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D3691DC-B356-4D59-99E2-0970AE2C758A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CEA875-FCA7-44FB-A4C6-37F4D145A96D}"/>
              </a:ext>
            </a:extLst>
          </p:cNvPr>
          <p:cNvGrpSpPr/>
          <p:nvPr/>
        </p:nvGrpSpPr>
        <p:grpSpPr>
          <a:xfrm>
            <a:off x="7295059" y="3936411"/>
            <a:ext cx="1450614" cy="147002"/>
            <a:chOff x="8120217" y="3558128"/>
            <a:chExt cx="1940664" cy="14700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67AD7B-F52F-4B1F-B557-CDADFF492C20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E85ECC0-806C-4FB5-AAC3-F83E14B7B514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82DF8A-9DA7-42CE-A9D7-D153E0037A75}"/>
                </a:ext>
              </a:extLst>
            </p:cNvPr>
            <p:cNvGrpSpPr/>
            <p:nvPr/>
          </p:nvGrpSpPr>
          <p:grpSpPr>
            <a:xfrm>
              <a:off x="8335846" y="3595364"/>
              <a:ext cx="1509402" cy="109766"/>
              <a:chOff x="8335846" y="3502450"/>
              <a:chExt cx="1509402" cy="20267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49411CB-20CD-4961-BCEF-F473BF9DE50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03961EE-4D11-41B0-A80C-6F74F6E972D2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EB82067-4994-4ABF-9DFE-E6EDD20ACAD8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3EC73D7-0229-49D8-9310-B919F1C32B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502450"/>
                <a:ext cx="0" cy="20267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EB320E5-A7E5-43E0-B8AA-F97D163948B3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048D1FB-D453-418E-825B-CD0FE7434ECD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29C819F-C82D-4546-96FF-9F6354F14FA0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438182D-82AE-4512-8139-D435A9D2FB23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0DD8EC6-0046-4274-B5A9-B81B57C48785}"/>
              </a:ext>
            </a:extLst>
          </p:cNvPr>
          <p:cNvSpPr/>
          <p:nvPr/>
        </p:nvSpPr>
        <p:spPr bwMode="auto">
          <a:xfrm>
            <a:off x="7227837" y="2948871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5060C6-9AA8-42B4-9FAE-2F09F4C71448}"/>
              </a:ext>
            </a:extLst>
          </p:cNvPr>
          <p:cNvSpPr/>
          <p:nvPr/>
        </p:nvSpPr>
        <p:spPr bwMode="auto">
          <a:xfrm>
            <a:off x="7227837" y="3296571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3DD55A1A-0126-4F4B-8DAB-7170E3312892}"/>
              </a:ext>
            </a:extLst>
          </p:cNvPr>
          <p:cNvSpPr/>
          <p:nvPr/>
        </p:nvSpPr>
        <p:spPr bwMode="auto">
          <a:xfrm>
            <a:off x="7227837" y="3644271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D4F56831-466C-490B-994D-C4E766A67456}"/>
              </a:ext>
            </a:extLst>
          </p:cNvPr>
          <p:cNvSpPr/>
          <p:nvPr/>
        </p:nvSpPr>
        <p:spPr bwMode="auto">
          <a:xfrm>
            <a:off x="7227837" y="3991970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73F30B-1B75-468A-9E11-233BEF8B686E}"/>
              </a:ext>
            </a:extLst>
          </p:cNvPr>
          <p:cNvSpPr/>
          <p:nvPr/>
        </p:nvSpPr>
        <p:spPr bwMode="auto">
          <a:xfrm>
            <a:off x="9571688" y="3743449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30%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19BF1A-393F-4DC0-AAFF-F23D33A65562}"/>
              </a:ext>
            </a:extLst>
          </p:cNvPr>
          <p:cNvSpPr txBox="1"/>
          <p:nvPr/>
        </p:nvSpPr>
        <p:spPr>
          <a:xfrm>
            <a:off x="9616019" y="4218340"/>
            <a:ext cx="564577" cy="23775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</a:t>
            </a:r>
          </a:p>
        </p:txBody>
      </p:sp>
      <p:sp>
        <p:nvSpPr>
          <p:cNvPr id="75" name="Diamond 3">
            <a:extLst>
              <a:ext uri="{FF2B5EF4-FFF2-40B4-BE49-F238E27FC236}">
                <a16:creationId xmlns:a16="http://schemas.microsoft.com/office/drawing/2014/main" id="{59BED6B8-E637-4542-88C4-C688B7867D90}"/>
              </a:ext>
            </a:extLst>
          </p:cNvPr>
          <p:cNvSpPr/>
          <p:nvPr/>
        </p:nvSpPr>
        <p:spPr bwMode="auto">
          <a:xfrm>
            <a:off x="8982518" y="2767649"/>
            <a:ext cx="323919" cy="2410590"/>
          </a:xfrm>
          <a:custGeom>
            <a:avLst/>
            <a:gdLst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0 w 594505"/>
              <a:gd name="connsiteY4" fmla="*/ 50945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91440 w 594505"/>
              <a:gd name="connsiteY4" fmla="*/ 60089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0" fmla="*/ 0 w 297252"/>
              <a:gd name="connsiteY0" fmla="*/ 0 h 1018903"/>
              <a:gd name="connsiteX1" fmla="*/ 297252 w 297252"/>
              <a:gd name="connsiteY1" fmla="*/ 509452 h 1018903"/>
              <a:gd name="connsiteX2" fmla="*/ 0 w 297252"/>
              <a:gd name="connsiteY2" fmla="*/ 1018903 h 10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52" h="1018903">
                <a:moveTo>
                  <a:pt x="0" y="0"/>
                </a:moveTo>
                <a:lnTo>
                  <a:pt x="297252" y="509452"/>
                </a:lnTo>
                <a:lnTo>
                  <a:pt x="0" y="1018903"/>
                </a:lnTo>
              </a:path>
            </a:pathLst>
          </a:cu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E726EF7-D1FA-4062-B4C5-9B6733D5C31E}"/>
              </a:ext>
            </a:extLst>
          </p:cNvPr>
          <p:cNvGrpSpPr/>
          <p:nvPr/>
        </p:nvGrpSpPr>
        <p:grpSpPr>
          <a:xfrm>
            <a:off x="2469759" y="2268043"/>
            <a:ext cx="7252482" cy="341632"/>
            <a:chOff x="735582" y="2268043"/>
            <a:chExt cx="7252482" cy="34163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24E18D1-6B94-4650-90E2-157E1950682B}"/>
                </a:ext>
              </a:extLst>
            </p:cNvPr>
            <p:cNvSpPr/>
            <p:nvPr/>
          </p:nvSpPr>
          <p:spPr bwMode="auto">
            <a:xfrm>
              <a:off x="3084709" y="2268043"/>
              <a:ext cx="2211940" cy="3416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Which algorithm?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3A8272B-7B63-4A7D-A68B-04789BD8FA46}"/>
                </a:ext>
              </a:extLst>
            </p:cNvPr>
            <p:cNvSpPr/>
            <p:nvPr/>
          </p:nvSpPr>
          <p:spPr bwMode="auto">
            <a:xfrm>
              <a:off x="5577476" y="2268043"/>
              <a:ext cx="2410588" cy="3416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Which parameters?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0198808-CC0B-495A-81F7-CAE7F8DC4458}"/>
                </a:ext>
              </a:extLst>
            </p:cNvPr>
            <p:cNvSpPr/>
            <p:nvPr/>
          </p:nvSpPr>
          <p:spPr bwMode="auto">
            <a:xfrm>
              <a:off x="735582" y="2268043"/>
              <a:ext cx="2068299" cy="3416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Which features?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CF168F-2132-4758-BFE1-832832D1F6AC}"/>
              </a:ext>
            </a:extLst>
          </p:cNvPr>
          <p:cNvSpPr/>
          <p:nvPr/>
        </p:nvSpPr>
        <p:spPr bwMode="auto">
          <a:xfrm>
            <a:off x="735582" y="3528963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Car brand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25B7A3-F9AD-4257-871B-494A13D668C1}"/>
              </a:ext>
            </a:extLst>
          </p:cNvPr>
          <p:cNvSpPr/>
          <p:nvPr/>
        </p:nvSpPr>
        <p:spPr bwMode="auto">
          <a:xfrm>
            <a:off x="735582" y="3879259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Year of make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AA2959-6F4C-429A-A8AB-CE521F9CDFEF}"/>
              </a:ext>
            </a:extLst>
          </p:cNvPr>
          <p:cNvGrpSpPr/>
          <p:nvPr/>
        </p:nvGrpSpPr>
        <p:grpSpPr>
          <a:xfrm>
            <a:off x="7295059" y="4281370"/>
            <a:ext cx="1450614" cy="147002"/>
            <a:chOff x="8120217" y="3558128"/>
            <a:chExt cx="1940664" cy="147002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7EC2C52-1819-4767-80A1-A75A6DFB7A87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6190086-0E14-456D-A3EA-699EEEB26E5F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DCDE0FC-AFB8-4AF2-968D-59AABFF9ADE3}"/>
                </a:ext>
              </a:extLst>
            </p:cNvPr>
            <p:cNvGrpSpPr/>
            <p:nvPr/>
          </p:nvGrpSpPr>
          <p:grpSpPr>
            <a:xfrm>
              <a:off x="8335846" y="3595364"/>
              <a:ext cx="1509402" cy="109766"/>
              <a:chOff x="8335846" y="3502450"/>
              <a:chExt cx="1509402" cy="202679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9E16FAD-08D0-4E8C-A18F-711C4CEECCC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158C30-719E-4C2C-825D-490990D26729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BE32757-C701-41B2-9C72-E2617C77806E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4D0AAB6-5B96-4A7F-B240-D048BDFF71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502450"/>
                <a:ext cx="0" cy="20267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900AE66-D293-4436-84A1-E503410EDAC9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70103E5-57E3-4E59-ACBC-F5BC090D6906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D410592-BE65-46FC-BB57-A316F21EA63C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3C2D859-5A03-4D3C-BFBF-A8976DC67BEA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6F4027C-0511-46B4-9511-0BB75D5B785C}"/>
              </a:ext>
            </a:extLst>
          </p:cNvPr>
          <p:cNvSpPr/>
          <p:nvPr/>
        </p:nvSpPr>
        <p:spPr bwMode="auto">
          <a:xfrm>
            <a:off x="7227837" y="4336929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5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14232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3" presetClass="path" presetSubtype="0" accel="24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9245 -4.07407E-6 " pathEditMode="relative" rAng="0" ptsTypes="AA">
                                      <p:cBhvr>
                                        <p:cTn id="7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24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3958 -7.40741E-7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24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05286 2.59259E-6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24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2643 -4.07407E-6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24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07916 -3.7037E-7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9" grpId="0"/>
      <p:bldP spid="11" grpId="0" animBg="1"/>
      <p:bldP spid="12" grpId="0" animBg="1"/>
      <p:bldP spid="13" grpId="0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3" grpId="0" animBg="1"/>
      <p:bldP spid="74" grpId="0"/>
      <p:bldP spid="75" grpId="0" animBg="1"/>
      <p:bldP spid="104" grpId="0" animBg="1"/>
      <p:bldP spid="105" grpId="0" animBg="1"/>
      <p:bldP spid="85" grpId="0" animBg="1"/>
      <p:bldP spid="8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24F1C5-AFA1-4EB9-B62D-87EF246C2E29}"/>
              </a:ext>
            </a:extLst>
          </p:cNvPr>
          <p:cNvSpPr/>
          <p:nvPr/>
        </p:nvSpPr>
        <p:spPr bwMode="auto">
          <a:xfrm>
            <a:off x="5577476" y="2780150"/>
            <a:ext cx="1669661" cy="17506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Criterion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Loss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Min Samples Split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Min Samples Leaf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Others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192048-1443-47D3-9B5E-3646ED6B16D2}"/>
              </a:ext>
            </a:extLst>
          </p:cNvPr>
          <p:cNvSpPr/>
          <p:nvPr/>
        </p:nvSpPr>
        <p:spPr bwMode="auto">
          <a:xfrm>
            <a:off x="5577476" y="2780150"/>
            <a:ext cx="1669661" cy="17506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N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Neighbors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Weights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Metric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Others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5050E8-530B-48B8-8D30-6B4189AAC40C}"/>
              </a:ext>
            </a:extLst>
          </p:cNvPr>
          <p:cNvSpPr/>
          <p:nvPr/>
        </p:nvSpPr>
        <p:spPr bwMode="auto">
          <a:xfrm>
            <a:off x="3084709" y="2268043"/>
            <a:ext cx="221194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Which algorithm?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FBE1EA-D672-4BA2-8AC5-8F9258F9AE8E}"/>
              </a:ext>
            </a:extLst>
          </p:cNvPr>
          <p:cNvSpPr/>
          <p:nvPr/>
        </p:nvSpPr>
        <p:spPr bwMode="auto">
          <a:xfrm>
            <a:off x="5577476" y="2268043"/>
            <a:ext cx="241058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Which parameters?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EE7413-F083-4FA4-B233-0BE9A60054A1}"/>
              </a:ext>
            </a:extLst>
          </p:cNvPr>
          <p:cNvSpPr/>
          <p:nvPr/>
        </p:nvSpPr>
        <p:spPr bwMode="auto">
          <a:xfrm>
            <a:off x="735582" y="2268043"/>
            <a:ext cx="206829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Which features?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8F540-B516-4595-99BE-669BAE43E877}"/>
              </a:ext>
            </a:extLst>
          </p:cNvPr>
          <p:cNvSpPr/>
          <p:nvPr/>
        </p:nvSpPr>
        <p:spPr bwMode="auto">
          <a:xfrm>
            <a:off x="735582" y="2780150"/>
            <a:ext cx="1775864" cy="210461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Mileage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Condition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Car brand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Year of make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Regulations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3D47F-F817-488D-A5C9-E311626DB096}"/>
              </a:ext>
            </a:extLst>
          </p:cNvPr>
          <p:cNvSpPr/>
          <p:nvPr/>
        </p:nvSpPr>
        <p:spPr bwMode="auto">
          <a:xfrm>
            <a:off x="3084711" y="2780150"/>
            <a:ext cx="2281590" cy="210461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Gradient Boosted  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Nearest Neighbors 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SVM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Bayesian Regression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LGBM </a:t>
            </a:r>
          </a:p>
          <a:p>
            <a:pPr marL="0" marR="0" lvl="0" indent="0" algn="l" defTabSz="932472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9EEEBE-474C-4A48-8C83-5F1694ABB77B}"/>
              </a:ext>
            </a:extLst>
          </p:cNvPr>
          <p:cNvSpPr/>
          <p:nvPr/>
        </p:nvSpPr>
        <p:spPr bwMode="auto">
          <a:xfrm>
            <a:off x="3084711" y="3156498"/>
            <a:ext cx="2084214" cy="33832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Nearest Neighbors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7F8B3D-BA5D-451F-A1DB-80D9356B9AD0}"/>
              </a:ext>
            </a:extLst>
          </p:cNvPr>
          <p:cNvGrpSpPr/>
          <p:nvPr/>
        </p:nvGrpSpPr>
        <p:grpSpPr>
          <a:xfrm>
            <a:off x="7295059" y="2917625"/>
            <a:ext cx="1450614" cy="147003"/>
            <a:chOff x="8120217" y="3558128"/>
            <a:chExt cx="1940664" cy="14700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E66D7F-221D-4A0D-A9EC-9E8497E2AEAA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721B48-8884-4907-8896-F0A5619E29E6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0DBDBC-C4D7-4D6E-9975-A40CD248796E}"/>
                </a:ext>
              </a:extLst>
            </p:cNvPr>
            <p:cNvGrpSpPr/>
            <p:nvPr/>
          </p:nvGrpSpPr>
          <p:grpSpPr>
            <a:xfrm>
              <a:off x="8335846" y="3593256"/>
              <a:ext cx="1509402" cy="111875"/>
              <a:chOff x="8335846" y="3498555"/>
              <a:chExt cx="1509402" cy="20657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3F4E9F9-A7BB-417B-B7D8-44E513C1E35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4471F8A-A6FF-478F-B21C-16B27F79EA16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BD7BAD-A456-4CDA-AAF2-5B28F66CF7AC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93968D-4ED1-4D98-BC02-7CE789FA38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8555"/>
                <a:ext cx="0" cy="2065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79CF59-778A-4310-9EAA-73FC5193DBEB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35C58FA-21CF-4D4E-8F85-D218ABD5DBD4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307C462-2E34-4B78-AF4D-6D93FF61EB7D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482B236-4337-4E82-BF42-5F3BF652CD04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E6691-849A-42CE-B310-226C974D8545}"/>
              </a:ext>
            </a:extLst>
          </p:cNvPr>
          <p:cNvGrpSpPr/>
          <p:nvPr/>
        </p:nvGrpSpPr>
        <p:grpSpPr>
          <a:xfrm>
            <a:off x="7295059" y="3257223"/>
            <a:ext cx="1450614" cy="146999"/>
            <a:chOff x="8120217" y="3558128"/>
            <a:chExt cx="1940664" cy="14699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AADB1-5ACB-4B06-8960-DA5B2CBA9577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71EAF7-2482-48BE-B9D1-ED930A7D5255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140EAB-319E-4A3D-BADD-1487F2A8610F}"/>
                </a:ext>
              </a:extLst>
            </p:cNvPr>
            <p:cNvGrpSpPr/>
            <p:nvPr/>
          </p:nvGrpSpPr>
          <p:grpSpPr>
            <a:xfrm>
              <a:off x="8335846" y="3592140"/>
              <a:ext cx="1509402" cy="112986"/>
              <a:chOff x="8335846" y="3496504"/>
              <a:chExt cx="1509402" cy="20862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00BEBDB-ED9F-4CF4-86F8-6932A394656B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5136C-A8BF-418A-AC51-79F632211548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D7CE1A0-DB70-4794-98EC-7F2367C9D904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E2E449-5E21-4074-AE06-FFA79787AF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6504"/>
                <a:ext cx="0" cy="208625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7693B8E-21A1-4B6A-B15E-5563F05446DF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085440-B678-4A53-91EA-F68A0F5D3ABF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ECADAF9-6666-4671-8DF5-6C4B0902B046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F39F7B7-30CE-40EC-BD52-084CB961FCF6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862650-122D-478D-A643-4F78F1CFC9AD}"/>
              </a:ext>
            </a:extLst>
          </p:cNvPr>
          <p:cNvGrpSpPr/>
          <p:nvPr/>
        </p:nvGrpSpPr>
        <p:grpSpPr>
          <a:xfrm>
            <a:off x="7295059" y="3596817"/>
            <a:ext cx="1450614" cy="147000"/>
            <a:chOff x="8120217" y="3558128"/>
            <a:chExt cx="1940664" cy="1470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607C2D-C5DF-442D-8A48-59D656A91493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A20C60-AB0F-478B-8CA7-BFE6B3F9DBD4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211F3B-8C0B-4A97-9EA8-D67A0CB21FF3}"/>
                </a:ext>
              </a:extLst>
            </p:cNvPr>
            <p:cNvGrpSpPr/>
            <p:nvPr/>
          </p:nvGrpSpPr>
          <p:grpSpPr>
            <a:xfrm>
              <a:off x="8335846" y="3593752"/>
              <a:ext cx="1509402" cy="111376"/>
              <a:chOff x="8335846" y="3499477"/>
              <a:chExt cx="1509402" cy="20565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F1B9279-5D72-436B-AA70-8DE4EE1BA9C3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EFC06FA-2399-48C8-B905-D7338CDD3CDC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4B3B114-19EA-47E8-BE1A-AABBCF4D4F21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17593F-BEB3-4069-B7AD-0436D92788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499477"/>
                <a:ext cx="0" cy="205652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A67F6FE-9B8F-4A1B-A058-5414093A731F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9F0A976-453B-463F-91D6-0C611B815CBC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565DDC2-7B47-4B83-A0FB-2DC7C7C8BC1B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D3691DC-B356-4D59-99E2-0970AE2C758A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CEA875-FCA7-44FB-A4C6-37F4D145A96D}"/>
              </a:ext>
            </a:extLst>
          </p:cNvPr>
          <p:cNvGrpSpPr/>
          <p:nvPr/>
        </p:nvGrpSpPr>
        <p:grpSpPr>
          <a:xfrm>
            <a:off x="7295059" y="3936411"/>
            <a:ext cx="1450614" cy="147002"/>
            <a:chOff x="8120217" y="3558128"/>
            <a:chExt cx="1940664" cy="14700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67AD7B-F52F-4B1F-B557-CDADFF492C20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E85ECC0-806C-4FB5-AAC3-F83E14B7B514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82DF8A-9DA7-42CE-A9D7-D153E0037A75}"/>
                </a:ext>
              </a:extLst>
            </p:cNvPr>
            <p:cNvGrpSpPr/>
            <p:nvPr/>
          </p:nvGrpSpPr>
          <p:grpSpPr>
            <a:xfrm>
              <a:off x="8335846" y="3595364"/>
              <a:ext cx="1509402" cy="109766"/>
              <a:chOff x="8335846" y="3502450"/>
              <a:chExt cx="1509402" cy="20267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49411CB-20CD-4961-BCEF-F473BF9DE50E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03961EE-4D11-41B0-A80C-6F74F6E972D2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EB82067-4994-4ABF-9DFE-E6EDD20ACAD8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3EC73D7-0229-49D8-9310-B919F1C32B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502450"/>
                <a:ext cx="0" cy="20267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EB320E5-A7E5-43E0-B8AA-F97D163948B3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048D1FB-D453-418E-825B-CD0FE7434ECD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29C819F-C82D-4546-96FF-9F6354F14FA0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438182D-82AE-4512-8139-D435A9D2FB23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0DD8EC6-0046-4274-B5A9-B81B57C48785}"/>
              </a:ext>
            </a:extLst>
          </p:cNvPr>
          <p:cNvSpPr/>
          <p:nvPr/>
        </p:nvSpPr>
        <p:spPr bwMode="auto">
          <a:xfrm>
            <a:off x="8354730" y="2973188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5060C6-9AA8-42B4-9FAE-2F09F4C71448}"/>
              </a:ext>
            </a:extLst>
          </p:cNvPr>
          <p:cNvSpPr/>
          <p:nvPr/>
        </p:nvSpPr>
        <p:spPr bwMode="auto">
          <a:xfrm>
            <a:off x="7712911" y="3312783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3DD55A1A-0126-4F4B-8DAB-7170E3312892}"/>
              </a:ext>
            </a:extLst>
          </p:cNvPr>
          <p:cNvSpPr/>
          <p:nvPr/>
        </p:nvSpPr>
        <p:spPr bwMode="auto">
          <a:xfrm>
            <a:off x="7863791" y="3652378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D4F56831-466C-490B-994D-C4E766A67456}"/>
              </a:ext>
            </a:extLst>
          </p:cNvPr>
          <p:cNvSpPr/>
          <p:nvPr/>
        </p:nvSpPr>
        <p:spPr bwMode="auto">
          <a:xfrm>
            <a:off x="7542627" y="3991973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73F30B-1B75-468A-9E11-233BEF8B686E}"/>
              </a:ext>
            </a:extLst>
          </p:cNvPr>
          <p:cNvSpPr/>
          <p:nvPr/>
        </p:nvSpPr>
        <p:spPr bwMode="auto">
          <a:xfrm>
            <a:off x="9571688" y="3743449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50%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19BF1A-393F-4DC0-AAFF-F23D33A65562}"/>
              </a:ext>
            </a:extLst>
          </p:cNvPr>
          <p:cNvSpPr txBox="1"/>
          <p:nvPr/>
        </p:nvSpPr>
        <p:spPr>
          <a:xfrm>
            <a:off x="9605599" y="4225265"/>
            <a:ext cx="585417" cy="24468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</a:t>
            </a:r>
          </a:p>
        </p:txBody>
      </p:sp>
      <p:sp>
        <p:nvSpPr>
          <p:cNvPr id="75" name="Diamond 3">
            <a:extLst>
              <a:ext uri="{FF2B5EF4-FFF2-40B4-BE49-F238E27FC236}">
                <a16:creationId xmlns:a16="http://schemas.microsoft.com/office/drawing/2014/main" id="{59BED6B8-E637-4542-88C4-C688B7867D90}"/>
              </a:ext>
            </a:extLst>
          </p:cNvPr>
          <p:cNvSpPr/>
          <p:nvPr/>
        </p:nvSpPr>
        <p:spPr bwMode="auto">
          <a:xfrm>
            <a:off x="8982518" y="2767649"/>
            <a:ext cx="323919" cy="2410590"/>
          </a:xfrm>
          <a:custGeom>
            <a:avLst/>
            <a:gdLst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0 w 594505"/>
              <a:gd name="connsiteY4" fmla="*/ 50945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91440 w 594505"/>
              <a:gd name="connsiteY4" fmla="*/ 60089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0" fmla="*/ 0 w 297252"/>
              <a:gd name="connsiteY0" fmla="*/ 0 h 1018903"/>
              <a:gd name="connsiteX1" fmla="*/ 297252 w 297252"/>
              <a:gd name="connsiteY1" fmla="*/ 509452 h 1018903"/>
              <a:gd name="connsiteX2" fmla="*/ 0 w 297252"/>
              <a:gd name="connsiteY2" fmla="*/ 1018903 h 10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52" h="1018903">
                <a:moveTo>
                  <a:pt x="0" y="0"/>
                </a:moveTo>
                <a:lnTo>
                  <a:pt x="297252" y="509452"/>
                </a:lnTo>
                <a:lnTo>
                  <a:pt x="0" y="1018903"/>
                </a:lnTo>
              </a:path>
            </a:pathLst>
          </a:cu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B495D5-2B30-4AA1-AA98-F45B619A2F83}"/>
              </a:ext>
            </a:extLst>
          </p:cNvPr>
          <p:cNvGrpSpPr/>
          <p:nvPr/>
        </p:nvGrpSpPr>
        <p:grpSpPr>
          <a:xfrm>
            <a:off x="588264" y="5680406"/>
            <a:ext cx="8661068" cy="663526"/>
            <a:chOff x="837632" y="5844616"/>
            <a:chExt cx="9792001" cy="663526"/>
          </a:xfrm>
        </p:grpSpPr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CD9E5583-191B-46A7-89A0-4970E92444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27283" y="954965"/>
              <a:ext cx="12700" cy="9792001"/>
            </a:xfrm>
            <a:prstGeom prst="bentConnector3">
              <a:avLst>
                <a:gd name="adj1" fmla="val 2170835"/>
              </a:avLst>
            </a:prstGeom>
            <a:ln w="12700">
              <a:solidFill>
                <a:schemeClr val="tx2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19FF23F-887C-46B1-9898-6C2E0700A7A2}"/>
                </a:ext>
              </a:extLst>
            </p:cNvPr>
            <p:cNvSpPr/>
            <p:nvPr/>
          </p:nvSpPr>
          <p:spPr bwMode="auto">
            <a:xfrm>
              <a:off x="5160653" y="6221910"/>
              <a:ext cx="1145960" cy="2862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Iterate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C1DA2B4-1C0E-4041-B2C8-AE1DBE888000}"/>
              </a:ext>
            </a:extLst>
          </p:cNvPr>
          <p:cNvSpPr/>
          <p:nvPr/>
        </p:nvSpPr>
        <p:spPr bwMode="auto">
          <a:xfrm>
            <a:off x="9571688" y="3751867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30%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6313DE-E1C9-40AE-938F-A49589B1BBD4}"/>
              </a:ext>
            </a:extLst>
          </p:cNvPr>
          <p:cNvSpPr/>
          <p:nvPr/>
        </p:nvSpPr>
        <p:spPr bwMode="auto">
          <a:xfrm>
            <a:off x="3084711" y="2805466"/>
            <a:ext cx="2084214" cy="33832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Gradient Boosted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5076285-431D-44B4-824C-4F8DF6C6B7A4}"/>
              </a:ext>
            </a:extLst>
          </p:cNvPr>
          <p:cNvGrpSpPr/>
          <p:nvPr/>
        </p:nvGrpSpPr>
        <p:grpSpPr>
          <a:xfrm>
            <a:off x="736222" y="2831239"/>
            <a:ext cx="1859572" cy="1345646"/>
            <a:chOff x="887982" y="2981479"/>
            <a:chExt cx="1859572" cy="1345646"/>
          </a:xfrm>
          <a:solidFill>
            <a:schemeClr val="tx2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DB19555-5C4A-423A-81BC-6D0081323C7C}"/>
                </a:ext>
              </a:extLst>
            </p:cNvPr>
            <p:cNvSpPr/>
            <p:nvPr/>
          </p:nvSpPr>
          <p:spPr bwMode="auto">
            <a:xfrm>
              <a:off x="887982" y="2981479"/>
              <a:ext cx="1859572" cy="2954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Mileage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1FE8245-9253-4C95-833E-F8CE7A73D919}"/>
                </a:ext>
              </a:extLst>
            </p:cNvPr>
            <p:cNvSpPr/>
            <p:nvPr/>
          </p:nvSpPr>
          <p:spPr bwMode="auto">
            <a:xfrm>
              <a:off x="887982" y="3681363"/>
              <a:ext cx="1859572" cy="2954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Car brand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5C9A6E2-03E2-4179-B9E9-43BE2661A750}"/>
                </a:ext>
              </a:extLst>
            </p:cNvPr>
            <p:cNvSpPr/>
            <p:nvPr/>
          </p:nvSpPr>
          <p:spPr bwMode="auto">
            <a:xfrm>
              <a:off x="887982" y="4031659"/>
              <a:ext cx="1859572" cy="2954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Year of make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12BEC75-D81D-4186-8772-659189043A0B}"/>
              </a:ext>
            </a:extLst>
          </p:cNvPr>
          <p:cNvGrpSpPr/>
          <p:nvPr/>
        </p:nvGrpSpPr>
        <p:grpSpPr>
          <a:xfrm>
            <a:off x="736222" y="3181181"/>
            <a:ext cx="1859572" cy="995704"/>
            <a:chOff x="887982" y="3331421"/>
            <a:chExt cx="1859572" cy="995704"/>
          </a:xfrm>
          <a:solidFill>
            <a:schemeClr val="tx2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93B809B-6138-4491-82C4-842FA4297CF5}"/>
                </a:ext>
              </a:extLst>
            </p:cNvPr>
            <p:cNvSpPr/>
            <p:nvPr/>
          </p:nvSpPr>
          <p:spPr bwMode="auto">
            <a:xfrm>
              <a:off x="887982" y="3681363"/>
              <a:ext cx="1859572" cy="2954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Car brand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0017AA-64D2-4E65-84D5-C84A8DD03586}"/>
                </a:ext>
              </a:extLst>
            </p:cNvPr>
            <p:cNvSpPr/>
            <p:nvPr/>
          </p:nvSpPr>
          <p:spPr bwMode="auto">
            <a:xfrm>
              <a:off x="887982" y="4031659"/>
              <a:ext cx="1859572" cy="2954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Year of make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5445C5-73C5-489C-9D10-B4969B450FE9}"/>
                </a:ext>
              </a:extLst>
            </p:cNvPr>
            <p:cNvSpPr/>
            <p:nvPr/>
          </p:nvSpPr>
          <p:spPr bwMode="auto">
            <a:xfrm>
              <a:off x="887982" y="3331421"/>
              <a:ext cx="1859572" cy="2954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Condition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F85DC9-5BD9-4A30-A0F4-9AD7F813FBBF}"/>
              </a:ext>
            </a:extLst>
          </p:cNvPr>
          <p:cNvGrpSpPr/>
          <p:nvPr/>
        </p:nvGrpSpPr>
        <p:grpSpPr>
          <a:xfrm>
            <a:off x="7295059" y="4281370"/>
            <a:ext cx="1450614" cy="147002"/>
            <a:chOff x="8120217" y="3558128"/>
            <a:chExt cx="1940664" cy="14700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D831044-E06F-46BE-B791-C4588AA8B0FD}"/>
                </a:ext>
              </a:extLst>
            </p:cNvPr>
            <p:cNvCxnSpPr/>
            <p:nvPr/>
          </p:nvCxnSpPr>
          <p:spPr>
            <a:xfrm flipV="1">
              <a:off x="8120217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673CF05-855A-42F6-B8B4-6815B4183A86}"/>
                </a:ext>
              </a:extLst>
            </p:cNvPr>
            <p:cNvCxnSpPr/>
            <p:nvPr/>
          </p:nvCxnSpPr>
          <p:spPr>
            <a:xfrm flipV="1">
              <a:off x="10060881" y="3558128"/>
              <a:ext cx="0" cy="14699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0EB13C6-CB43-4DFB-ACBA-BA73ADB8BA5A}"/>
                </a:ext>
              </a:extLst>
            </p:cNvPr>
            <p:cNvGrpSpPr/>
            <p:nvPr/>
          </p:nvGrpSpPr>
          <p:grpSpPr>
            <a:xfrm>
              <a:off x="8335846" y="3595364"/>
              <a:ext cx="1509402" cy="109766"/>
              <a:chOff x="8335846" y="3502450"/>
              <a:chExt cx="1509402" cy="202679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6177D08-0A16-4664-BCEF-F8466BAA5189}"/>
                  </a:ext>
                </a:extLst>
              </p:cNvPr>
              <p:cNvCxnSpPr/>
              <p:nvPr/>
            </p:nvCxnSpPr>
            <p:spPr>
              <a:xfrm flipV="1">
                <a:off x="8335846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8327A26-4063-4476-A929-43C18A757171}"/>
                  </a:ext>
                </a:extLst>
              </p:cNvPr>
              <p:cNvCxnSpPr/>
              <p:nvPr/>
            </p:nvCxnSpPr>
            <p:spPr>
              <a:xfrm flipV="1">
                <a:off x="8551475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135E53D-F0C8-4E22-A844-588BEFBD2306}"/>
                  </a:ext>
                </a:extLst>
              </p:cNvPr>
              <p:cNvCxnSpPr/>
              <p:nvPr/>
            </p:nvCxnSpPr>
            <p:spPr>
              <a:xfrm flipV="1">
                <a:off x="8767104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87D8D64-1156-4C04-AC90-9AFA7DFFD5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2733" y="3502450"/>
                <a:ext cx="0" cy="20267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1925A22-FA2D-4017-A757-00855BF459B8}"/>
                  </a:ext>
                </a:extLst>
              </p:cNvPr>
              <p:cNvCxnSpPr/>
              <p:nvPr/>
            </p:nvCxnSpPr>
            <p:spPr>
              <a:xfrm flipV="1">
                <a:off x="919836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F5EC524-7BB5-43E7-8A12-AB79994538B1}"/>
                  </a:ext>
                </a:extLst>
              </p:cNvPr>
              <p:cNvCxnSpPr/>
              <p:nvPr/>
            </p:nvCxnSpPr>
            <p:spPr>
              <a:xfrm flipV="1">
                <a:off x="9413990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4FFD033-D313-436C-B4DD-4B40BA2517DF}"/>
                  </a:ext>
                </a:extLst>
              </p:cNvPr>
              <p:cNvCxnSpPr/>
              <p:nvPr/>
            </p:nvCxnSpPr>
            <p:spPr>
              <a:xfrm flipV="1">
                <a:off x="9629619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6C3F520-E24D-45F8-8BA0-3C8FC04BB182}"/>
                  </a:ext>
                </a:extLst>
              </p:cNvPr>
              <p:cNvCxnSpPr/>
              <p:nvPr/>
            </p:nvCxnSpPr>
            <p:spPr>
              <a:xfrm flipV="1">
                <a:off x="9845248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6445037D-370B-4B1F-84C2-A80D4B35AC29}"/>
              </a:ext>
            </a:extLst>
          </p:cNvPr>
          <p:cNvSpPr/>
          <p:nvPr/>
        </p:nvSpPr>
        <p:spPr bwMode="auto">
          <a:xfrm>
            <a:off x="8193551" y="4336929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Title 2">
            <a:extLst>
              <a:ext uri="{FF2B5EF4-FFF2-40B4-BE49-F238E27FC236}">
                <a16:creationId xmlns:a16="http://schemas.microsoft.com/office/drawing/2014/main" id="{3DF5360C-C4EC-49A0-BB88-FBEFC680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Model Creation Is Typically Time-Consuming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5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14284 -0.20348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63" presetClass="path" presetSubtype="0" accel="24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-0.05287 3.7037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24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07904 -3.33333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138 -3.7037E-7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24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06667 2.59259E-6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24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02709 -3.7037E-7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4" grpId="0"/>
      <p:bldP spid="12" grpId="0" animBg="1"/>
      <p:bldP spid="66" grpId="0" animBg="1"/>
      <p:bldP spid="67" grpId="0" animBg="1"/>
      <p:bldP spid="68" grpId="0" animBg="1"/>
      <p:bldP spid="69" grpId="0" animBg="1"/>
      <p:bldP spid="73" grpId="0" animBg="1"/>
      <p:bldP spid="74" grpId="0"/>
      <p:bldP spid="80" grpId="0" animBg="1"/>
      <p:bldP spid="83" grpId="0" animBg="1"/>
      <p:bldP spid="1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8AE1ED-2270-4A61-B841-2FB66EFCD65D}"/>
              </a:ext>
            </a:extLst>
          </p:cNvPr>
          <p:cNvGrpSpPr/>
          <p:nvPr/>
        </p:nvGrpSpPr>
        <p:grpSpPr>
          <a:xfrm>
            <a:off x="5884446" y="3044537"/>
            <a:ext cx="1450614" cy="1505382"/>
            <a:chOff x="5884446" y="3044537"/>
            <a:chExt cx="1450614" cy="150538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995BB77-5A05-41A6-9266-9ADBB2F88266}"/>
                </a:ext>
              </a:extLst>
            </p:cNvPr>
            <p:cNvGrpSpPr/>
            <p:nvPr/>
          </p:nvGrpSpPr>
          <p:grpSpPr>
            <a:xfrm>
              <a:off x="5884446" y="3044537"/>
              <a:ext cx="1450614" cy="147003"/>
              <a:chOff x="8120217" y="3558128"/>
              <a:chExt cx="1940664" cy="14700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2C03983-943E-4E59-8383-78832CD2E20F}"/>
                  </a:ext>
                </a:extLst>
              </p:cNvPr>
              <p:cNvCxnSpPr/>
              <p:nvPr/>
            </p:nvCxnSpPr>
            <p:spPr>
              <a:xfrm flipV="1">
                <a:off x="8120217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CFA1416-A1B0-46EB-AA53-BA421B3A6A62}"/>
                  </a:ext>
                </a:extLst>
              </p:cNvPr>
              <p:cNvCxnSpPr/>
              <p:nvPr/>
            </p:nvCxnSpPr>
            <p:spPr>
              <a:xfrm flipV="1">
                <a:off x="1006088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3FEEBB4-CF81-4A62-A145-6BB88C917CEF}"/>
                  </a:ext>
                </a:extLst>
              </p:cNvPr>
              <p:cNvGrpSpPr/>
              <p:nvPr/>
            </p:nvGrpSpPr>
            <p:grpSpPr>
              <a:xfrm>
                <a:off x="8335846" y="3593256"/>
                <a:ext cx="1509402" cy="111875"/>
                <a:chOff x="8335846" y="3498555"/>
                <a:chExt cx="1509402" cy="206573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BE1743D-D1F2-43E7-B341-1A20A333C275}"/>
                    </a:ext>
                  </a:extLst>
                </p:cNvPr>
                <p:cNvCxnSpPr/>
                <p:nvPr/>
              </p:nvCxnSpPr>
              <p:spPr>
                <a:xfrm flipV="1">
                  <a:off x="8335846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C39D94C-F515-4933-9AF5-4B2CFA4290EE}"/>
                    </a:ext>
                  </a:extLst>
                </p:cNvPr>
                <p:cNvCxnSpPr/>
                <p:nvPr/>
              </p:nvCxnSpPr>
              <p:spPr>
                <a:xfrm flipV="1">
                  <a:off x="8551475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DEC3DB11-A16E-4FA3-81C1-F37D64614F79}"/>
                    </a:ext>
                  </a:extLst>
                </p:cNvPr>
                <p:cNvCxnSpPr/>
                <p:nvPr/>
              </p:nvCxnSpPr>
              <p:spPr>
                <a:xfrm flipV="1">
                  <a:off x="8767104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901AC9C-3A65-48E6-8B46-C286C1AB0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2733" y="3498555"/>
                  <a:ext cx="0" cy="206573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F4013FE-06AA-432A-B791-C38C54872705}"/>
                    </a:ext>
                  </a:extLst>
                </p:cNvPr>
                <p:cNvCxnSpPr/>
                <p:nvPr/>
              </p:nvCxnSpPr>
              <p:spPr>
                <a:xfrm flipV="1">
                  <a:off x="9198361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40B3E34-315A-43D8-AA4B-023448EFED54}"/>
                    </a:ext>
                  </a:extLst>
                </p:cNvPr>
                <p:cNvCxnSpPr/>
                <p:nvPr/>
              </p:nvCxnSpPr>
              <p:spPr>
                <a:xfrm flipV="1">
                  <a:off x="9413990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BC5764D-496A-4C25-8E2B-2168EE748EB2}"/>
                    </a:ext>
                  </a:extLst>
                </p:cNvPr>
                <p:cNvCxnSpPr/>
                <p:nvPr/>
              </p:nvCxnSpPr>
              <p:spPr>
                <a:xfrm flipV="1">
                  <a:off x="9629619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3933A55-06DD-421E-8217-539D482A68B2}"/>
                    </a:ext>
                  </a:extLst>
                </p:cNvPr>
                <p:cNvCxnSpPr/>
                <p:nvPr/>
              </p:nvCxnSpPr>
              <p:spPr>
                <a:xfrm flipV="1">
                  <a:off x="9845248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BC36DC7-6421-41AA-90FB-4B930E7F7699}"/>
                </a:ext>
              </a:extLst>
            </p:cNvPr>
            <p:cNvGrpSpPr/>
            <p:nvPr/>
          </p:nvGrpSpPr>
          <p:grpSpPr>
            <a:xfrm>
              <a:off x="5884446" y="3384135"/>
              <a:ext cx="1450614" cy="146999"/>
              <a:chOff x="8120217" y="3558128"/>
              <a:chExt cx="1940664" cy="146999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F018632-D3DD-4FB4-B439-BA2DE4ECF3EB}"/>
                  </a:ext>
                </a:extLst>
              </p:cNvPr>
              <p:cNvCxnSpPr/>
              <p:nvPr/>
            </p:nvCxnSpPr>
            <p:spPr>
              <a:xfrm flipV="1">
                <a:off x="8120217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DA117C8-247D-4054-83E9-865713E71A63}"/>
                  </a:ext>
                </a:extLst>
              </p:cNvPr>
              <p:cNvCxnSpPr/>
              <p:nvPr/>
            </p:nvCxnSpPr>
            <p:spPr>
              <a:xfrm flipV="1">
                <a:off x="1006088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349FF8E-577E-498D-AB2F-B28E2E1BD54A}"/>
                  </a:ext>
                </a:extLst>
              </p:cNvPr>
              <p:cNvGrpSpPr/>
              <p:nvPr/>
            </p:nvGrpSpPr>
            <p:grpSpPr>
              <a:xfrm>
                <a:off x="8335846" y="3592140"/>
                <a:ext cx="1509402" cy="112986"/>
                <a:chOff x="8335846" y="3496504"/>
                <a:chExt cx="1509402" cy="208625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EC5FF38-6339-4622-9F80-B1FD5D7DAF8A}"/>
                    </a:ext>
                  </a:extLst>
                </p:cNvPr>
                <p:cNvCxnSpPr/>
                <p:nvPr/>
              </p:nvCxnSpPr>
              <p:spPr>
                <a:xfrm flipV="1">
                  <a:off x="8335846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F03DFD5-DB55-4A40-9412-5171EF8D1835}"/>
                    </a:ext>
                  </a:extLst>
                </p:cNvPr>
                <p:cNvCxnSpPr/>
                <p:nvPr/>
              </p:nvCxnSpPr>
              <p:spPr>
                <a:xfrm flipV="1">
                  <a:off x="8551475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4710521-9101-48D4-90EE-618C4FDE2EF6}"/>
                    </a:ext>
                  </a:extLst>
                </p:cNvPr>
                <p:cNvCxnSpPr/>
                <p:nvPr/>
              </p:nvCxnSpPr>
              <p:spPr>
                <a:xfrm flipV="1">
                  <a:off x="8767104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CBB89D8-D9DB-4D62-8272-8D713528E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2733" y="3496504"/>
                  <a:ext cx="0" cy="208625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B6CD139-D39D-4878-9E28-BE0C2BD8C6E2}"/>
                    </a:ext>
                  </a:extLst>
                </p:cNvPr>
                <p:cNvCxnSpPr/>
                <p:nvPr/>
              </p:nvCxnSpPr>
              <p:spPr>
                <a:xfrm flipV="1">
                  <a:off x="9198361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4A0DD67-A763-48FD-A81D-8F04147AB311}"/>
                    </a:ext>
                  </a:extLst>
                </p:cNvPr>
                <p:cNvCxnSpPr/>
                <p:nvPr/>
              </p:nvCxnSpPr>
              <p:spPr>
                <a:xfrm flipV="1">
                  <a:off x="9413990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32CEBA28-FAC1-4C37-B381-EAB4830EBCE2}"/>
                    </a:ext>
                  </a:extLst>
                </p:cNvPr>
                <p:cNvCxnSpPr/>
                <p:nvPr/>
              </p:nvCxnSpPr>
              <p:spPr>
                <a:xfrm flipV="1">
                  <a:off x="9629619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1FEE2D7-34CB-46DC-B3D8-70A182BA7CB6}"/>
                    </a:ext>
                  </a:extLst>
                </p:cNvPr>
                <p:cNvCxnSpPr/>
                <p:nvPr/>
              </p:nvCxnSpPr>
              <p:spPr>
                <a:xfrm flipV="1">
                  <a:off x="9845248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69E9AA7-0CA8-482A-999E-DCB9FD2B890B}"/>
                </a:ext>
              </a:extLst>
            </p:cNvPr>
            <p:cNvGrpSpPr/>
            <p:nvPr/>
          </p:nvGrpSpPr>
          <p:grpSpPr>
            <a:xfrm>
              <a:off x="5884446" y="3723729"/>
              <a:ext cx="1450614" cy="147000"/>
              <a:chOff x="8120217" y="3558128"/>
              <a:chExt cx="1940664" cy="147000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1AFD085-E71F-4890-99A1-521333659CBA}"/>
                  </a:ext>
                </a:extLst>
              </p:cNvPr>
              <p:cNvCxnSpPr/>
              <p:nvPr/>
            </p:nvCxnSpPr>
            <p:spPr>
              <a:xfrm flipV="1">
                <a:off x="8120217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EB1AE87-2B7B-44E9-BF9F-8CCF029CD1DD}"/>
                  </a:ext>
                </a:extLst>
              </p:cNvPr>
              <p:cNvCxnSpPr/>
              <p:nvPr/>
            </p:nvCxnSpPr>
            <p:spPr>
              <a:xfrm flipV="1">
                <a:off x="1006088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C0965D2-43FB-4D0F-81E7-FA62C2F0C0D3}"/>
                  </a:ext>
                </a:extLst>
              </p:cNvPr>
              <p:cNvGrpSpPr/>
              <p:nvPr/>
            </p:nvGrpSpPr>
            <p:grpSpPr>
              <a:xfrm>
                <a:off x="8335846" y="3593752"/>
                <a:ext cx="1509402" cy="111376"/>
                <a:chOff x="8335846" y="3499477"/>
                <a:chExt cx="1509402" cy="205652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C94363D-8C74-40A0-BFCB-17F1AD4F0698}"/>
                    </a:ext>
                  </a:extLst>
                </p:cNvPr>
                <p:cNvCxnSpPr/>
                <p:nvPr/>
              </p:nvCxnSpPr>
              <p:spPr>
                <a:xfrm flipV="1">
                  <a:off x="8335846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A890D25-18AF-44F6-9B6F-D4F4487FF2C3}"/>
                    </a:ext>
                  </a:extLst>
                </p:cNvPr>
                <p:cNvCxnSpPr/>
                <p:nvPr/>
              </p:nvCxnSpPr>
              <p:spPr>
                <a:xfrm flipV="1">
                  <a:off x="8551475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138C371-61A1-42C9-B4A2-79F976A960C6}"/>
                    </a:ext>
                  </a:extLst>
                </p:cNvPr>
                <p:cNvCxnSpPr/>
                <p:nvPr/>
              </p:nvCxnSpPr>
              <p:spPr>
                <a:xfrm flipV="1">
                  <a:off x="8767104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4EF16B2-A7B8-470E-9C44-CDF47811A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2733" y="3499477"/>
                  <a:ext cx="0" cy="205652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A23ABB0-200B-48EE-A948-E4F8F37FB747}"/>
                    </a:ext>
                  </a:extLst>
                </p:cNvPr>
                <p:cNvCxnSpPr/>
                <p:nvPr/>
              </p:nvCxnSpPr>
              <p:spPr>
                <a:xfrm flipV="1">
                  <a:off x="9198361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6385DD5-FF34-4167-BBD4-00747FF75FC6}"/>
                    </a:ext>
                  </a:extLst>
                </p:cNvPr>
                <p:cNvCxnSpPr/>
                <p:nvPr/>
              </p:nvCxnSpPr>
              <p:spPr>
                <a:xfrm flipV="1">
                  <a:off x="9413990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7FC391A-47BA-4E02-8135-A6E71A404ACC}"/>
                    </a:ext>
                  </a:extLst>
                </p:cNvPr>
                <p:cNvCxnSpPr/>
                <p:nvPr/>
              </p:nvCxnSpPr>
              <p:spPr>
                <a:xfrm flipV="1">
                  <a:off x="9629619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6BD4B48A-796E-4BBD-B449-EA0E46FBC60F}"/>
                    </a:ext>
                  </a:extLst>
                </p:cNvPr>
                <p:cNvCxnSpPr/>
                <p:nvPr/>
              </p:nvCxnSpPr>
              <p:spPr>
                <a:xfrm flipV="1">
                  <a:off x="9845248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8B8793F-DC9E-4FC7-AD81-64D579C99EDC}"/>
                </a:ext>
              </a:extLst>
            </p:cNvPr>
            <p:cNvGrpSpPr/>
            <p:nvPr/>
          </p:nvGrpSpPr>
          <p:grpSpPr>
            <a:xfrm>
              <a:off x="5884446" y="4063323"/>
              <a:ext cx="1450614" cy="147002"/>
              <a:chOff x="8120217" y="3558128"/>
              <a:chExt cx="1940664" cy="147002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91D9C4E-1A37-4B3D-B6C5-63A81C2A777A}"/>
                  </a:ext>
                </a:extLst>
              </p:cNvPr>
              <p:cNvCxnSpPr/>
              <p:nvPr/>
            </p:nvCxnSpPr>
            <p:spPr>
              <a:xfrm flipV="1">
                <a:off x="8120217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89FCC8D-A8D9-4D95-AA3D-2EFCC67F6C29}"/>
                  </a:ext>
                </a:extLst>
              </p:cNvPr>
              <p:cNvCxnSpPr/>
              <p:nvPr/>
            </p:nvCxnSpPr>
            <p:spPr>
              <a:xfrm flipV="1">
                <a:off x="1006088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9BFA321-5756-42FA-874C-3A83531A87B3}"/>
                  </a:ext>
                </a:extLst>
              </p:cNvPr>
              <p:cNvGrpSpPr/>
              <p:nvPr/>
            </p:nvGrpSpPr>
            <p:grpSpPr>
              <a:xfrm>
                <a:off x="8335846" y="3595364"/>
                <a:ext cx="1509402" cy="109766"/>
                <a:chOff x="8335846" y="3502450"/>
                <a:chExt cx="1509402" cy="202679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5AD5B74-1B00-45C4-B604-AAA31870CB40}"/>
                    </a:ext>
                  </a:extLst>
                </p:cNvPr>
                <p:cNvCxnSpPr/>
                <p:nvPr/>
              </p:nvCxnSpPr>
              <p:spPr>
                <a:xfrm flipV="1">
                  <a:off x="8335846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C850950-BA30-47D6-9490-154EC1104819}"/>
                    </a:ext>
                  </a:extLst>
                </p:cNvPr>
                <p:cNvCxnSpPr/>
                <p:nvPr/>
              </p:nvCxnSpPr>
              <p:spPr>
                <a:xfrm flipV="1">
                  <a:off x="8551475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92F841C-1B25-438E-9FF8-005F5F97D414}"/>
                    </a:ext>
                  </a:extLst>
                </p:cNvPr>
                <p:cNvCxnSpPr/>
                <p:nvPr/>
              </p:nvCxnSpPr>
              <p:spPr>
                <a:xfrm flipV="1">
                  <a:off x="8767104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7ACCF32-A9CE-483B-95B1-4F68EBFC98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2733" y="3502450"/>
                  <a:ext cx="0" cy="20267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4FB3800-9155-4E5F-AF1E-F31284551263}"/>
                    </a:ext>
                  </a:extLst>
                </p:cNvPr>
                <p:cNvCxnSpPr/>
                <p:nvPr/>
              </p:nvCxnSpPr>
              <p:spPr>
                <a:xfrm flipV="1">
                  <a:off x="9198361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02CA657-BE4B-4048-9C8A-8BB682F42557}"/>
                    </a:ext>
                  </a:extLst>
                </p:cNvPr>
                <p:cNvCxnSpPr/>
                <p:nvPr/>
              </p:nvCxnSpPr>
              <p:spPr>
                <a:xfrm flipV="1">
                  <a:off x="9413990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9F36F5E-8B54-4B75-BCF9-C1D53DF4BE74}"/>
                    </a:ext>
                  </a:extLst>
                </p:cNvPr>
                <p:cNvCxnSpPr/>
                <p:nvPr/>
              </p:nvCxnSpPr>
              <p:spPr>
                <a:xfrm flipV="1">
                  <a:off x="9629619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D904617-8559-4E41-BC9D-3E4881C0D034}"/>
                    </a:ext>
                  </a:extLst>
                </p:cNvPr>
                <p:cNvCxnSpPr/>
                <p:nvPr/>
              </p:nvCxnSpPr>
              <p:spPr>
                <a:xfrm flipV="1">
                  <a:off x="9845248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264AE4F-C5AC-4148-B274-D99ABD4D60D6}"/>
                </a:ext>
              </a:extLst>
            </p:cNvPr>
            <p:cNvGrpSpPr/>
            <p:nvPr/>
          </p:nvGrpSpPr>
          <p:grpSpPr>
            <a:xfrm>
              <a:off x="5884446" y="4402917"/>
              <a:ext cx="1450614" cy="147002"/>
              <a:chOff x="8120217" y="3558128"/>
              <a:chExt cx="1940664" cy="147002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EFF23A2-946C-4BAD-8E6B-7812762ACDD5}"/>
                  </a:ext>
                </a:extLst>
              </p:cNvPr>
              <p:cNvCxnSpPr/>
              <p:nvPr/>
            </p:nvCxnSpPr>
            <p:spPr>
              <a:xfrm flipV="1">
                <a:off x="8120217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9B64E9A-3596-4F19-9B91-6E0E6F82DF0F}"/>
                  </a:ext>
                </a:extLst>
              </p:cNvPr>
              <p:cNvCxnSpPr/>
              <p:nvPr/>
            </p:nvCxnSpPr>
            <p:spPr>
              <a:xfrm flipV="1">
                <a:off x="10060881" y="3558128"/>
                <a:ext cx="0" cy="14699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AEF420FF-3ED7-4F4B-848D-720ED8C39485}"/>
                  </a:ext>
                </a:extLst>
              </p:cNvPr>
              <p:cNvGrpSpPr/>
              <p:nvPr/>
            </p:nvGrpSpPr>
            <p:grpSpPr>
              <a:xfrm>
                <a:off x="8335846" y="3595364"/>
                <a:ext cx="1509402" cy="109766"/>
                <a:chOff x="8335846" y="3502450"/>
                <a:chExt cx="1509402" cy="202679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6AF544E-ADDF-4260-8FBC-56810DB4448D}"/>
                    </a:ext>
                  </a:extLst>
                </p:cNvPr>
                <p:cNvCxnSpPr/>
                <p:nvPr/>
              </p:nvCxnSpPr>
              <p:spPr>
                <a:xfrm flipV="1">
                  <a:off x="8335846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C9177729-9337-4D34-946B-DFE4481F5E46}"/>
                    </a:ext>
                  </a:extLst>
                </p:cNvPr>
                <p:cNvCxnSpPr/>
                <p:nvPr/>
              </p:nvCxnSpPr>
              <p:spPr>
                <a:xfrm flipV="1">
                  <a:off x="8551475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B5F39E7-EF92-481F-B897-34DA903E2595}"/>
                    </a:ext>
                  </a:extLst>
                </p:cNvPr>
                <p:cNvCxnSpPr/>
                <p:nvPr/>
              </p:nvCxnSpPr>
              <p:spPr>
                <a:xfrm flipV="1">
                  <a:off x="8767104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73BDB3AA-CDE0-4C62-B51C-DC1F3A0E5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2733" y="3502450"/>
                  <a:ext cx="0" cy="20267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67783E9-C504-4723-9867-5BFA3F01AFD6}"/>
                    </a:ext>
                  </a:extLst>
                </p:cNvPr>
                <p:cNvCxnSpPr/>
                <p:nvPr/>
              </p:nvCxnSpPr>
              <p:spPr>
                <a:xfrm flipV="1">
                  <a:off x="9198361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8A591B9-6BAE-442B-9699-3B4856913C06}"/>
                    </a:ext>
                  </a:extLst>
                </p:cNvPr>
                <p:cNvCxnSpPr/>
                <p:nvPr/>
              </p:nvCxnSpPr>
              <p:spPr>
                <a:xfrm flipV="1">
                  <a:off x="9413990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A8AEBBB1-E1D2-423E-8C80-D660D7BF9FC7}"/>
                    </a:ext>
                  </a:extLst>
                </p:cNvPr>
                <p:cNvCxnSpPr/>
                <p:nvPr/>
              </p:nvCxnSpPr>
              <p:spPr>
                <a:xfrm flipV="1">
                  <a:off x="9629619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2DBB156-D4D6-4F2B-BB8D-63740E75D9C6}"/>
                    </a:ext>
                  </a:extLst>
                </p:cNvPr>
                <p:cNvCxnSpPr/>
                <p:nvPr/>
              </p:nvCxnSpPr>
              <p:spPr>
                <a:xfrm flipV="1">
                  <a:off x="9845248" y="3558128"/>
                  <a:ext cx="0" cy="146999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876C16E-02E3-49C5-B773-9B262EC0EB00}"/>
              </a:ext>
            </a:extLst>
          </p:cNvPr>
          <p:cNvSpPr/>
          <p:nvPr/>
        </p:nvSpPr>
        <p:spPr bwMode="auto">
          <a:xfrm>
            <a:off x="3090134" y="2809506"/>
            <a:ext cx="2078783" cy="32014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6BECDC-1136-474D-AD57-07C750BD7A6D}"/>
              </a:ext>
            </a:extLst>
          </p:cNvPr>
          <p:cNvSpPr/>
          <p:nvPr/>
        </p:nvSpPr>
        <p:spPr bwMode="auto">
          <a:xfrm>
            <a:off x="3090134" y="3511941"/>
            <a:ext cx="2078783" cy="32932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81F9281-CBE0-4766-9CEB-2F25D7221217}"/>
              </a:ext>
            </a:extLst>
          </p:cNvPr>
          <p:cNvSpPr/>
          <p:nvPr/>
        </p:nvSpPr>
        <p:spPr bwMode="auto">
          <a:xfrm>
            <a:off x="3090134" y="3867747"/>
            <a:ext cx="2078783" cy="32932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46FD518-64A8-443E-85DA-D36BBF1E57EC}"/>
              </a:ext>
            </a:extLst>
          </p:cNvPr>
          <p:cNvSpPr/>
          <p:nvPr/>
        </p:nvSpPr>
        <p:spPr bwMode="auto">
          <a:xfrm>
            <a:off x="3090134" y="4223555"/>
            <a:ext cx="2078783" cy="32932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6003EBD-BBD0-43A8-ACD9-097C9F3C2F52}"/>
              </a:ext>
            </a:extLst>
          </p:cNvPr>
          <p:cNvSpPr/>
          <p:nvPr/>
        </p:nvSpPr>
        <p:spPr bwMode="auto">
          <a:xfrm>
            <a:off x="3090134" y="3156135"/>
            <a:ext cx="2078783" cy="32932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5050E8-530B-48B8-8D30-6B4189AAC40C}"/>
              </a:ext>
            </a:extLst>
          </p:cNvPr>
          <p:cNvSpPr/>
          <p:nvPr/>
        </p:nvSpPr>
        <p:spPr bwMode="auto">
          <a:xfrm>
            <a:off x="3084709" y="2268043"/>
            <a:ext cx="221194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Which algorithm?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FBE1EA-D672-4BA2-8AC5-8F9258F9AE8E}"/>
              </a:ext>
            </a:extLst>
          </p:cNvPr>
          <p:cNvSpPr/>
          <p:nvPr/>
        </p:nvSpPr>
        <p:spPr bwMode="auto">
          <a:xfrm>
            <a:off x="5577476" y="2268043"/>
            <a:ext cx="241058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Which parameters?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EE7413-F083-4FA4-B233-0BE9A60054A1}"/>
              </a:ext>
            </a:extLst>
          </p:cNvPr>
          <p:cNvSpPr/>
          <p:nvPr/>
        </p:nvSpPr>
        <p:spPr bwMode="auto">
          <a:xfrm>
            <a:off x="735582" y="2268043"/>
            <a:ext cx="206829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Which features?</a:t>
            </a:r>
          </a:p>
        </p:txBody>
      </p:sp>
      <p:sp>
        <p:nvSpPr>
          <p:cNvPr id="75" name="Diamond 3">
            <a:extLst>
              <a:ext uri="{FF2B5EF4-FFF2-40B4-BE49-F238E27FC236}">
                <a16:creationId xmlns:a16="http://schemas.microsoft.com/office/drawing/2014/main" id="{59BED6B8-E637-4542-88C4-C688B7867D90}"/>
              </a:ext>
            </a:extLst>
          </p:cNvPr>
          <p:cNvSpPr/>
          <p:nvPr/>
        </p:nvSpPr>
        <p:spPr bwMode="auto">
          <a:xfrm>
            <a:off x="8982518" y="2767649"/>
            <a:ext cx="323919" cy="2410590"/>
          </a:xfrm>
          <a:custGeom>
            <a:avLst/>
            <a:gdLst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0 w 594505"/>
              <a:gd name="connsiteY4" fmla="*/ 50945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4" fmla="*/ 91440 w 594505"/>
              <a:gd name="connsiteY4" fmla="*/ 600892 h 1018903"/>
              <a:gd name="connsiteX0" fmla="*/ 0 w 594505"/>
              <a:gd name="connsiteY0" fmla="*/ 509452 h 1018903"/>
              <a:gd name="connsiteX1" fmla="*/ 297253 w 594505"/>
              <a:gd name="connsiteY1" fmla="*/ 0 h 1018903"/>
              <a:gd name="connsiteX2" fmla="*/ 594505 w 594505"/>
              <a:gd name="connsiteY2" fmla="*/ 509452 h 1018903"/>
              <a:gd name="connsiteX3" fmla="*/ 297253 w 594505"/>
              <a:gd name="connsiteY3" fmla="*/ 1018903 h 1018903"/>
              <a:gd name="connsiteX0" fmla="*/ 0 w 297252"/>
              <a:gd name="connsiteY0" fmla="*/ 0 h 1018903"/>
              <a:gd name="connsiteX1" fmla="*/ 297252 w 297252"/>
              <a:gd name="connsiteY1" fmla="*/ 509452 h 1018903"/>
              <a:gd name="connsiteX2" fmla="*/ 0 w 297252"/>
              <a:gd name="connsiteY2" fmla="*/ 1018903 h 10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52" h="1018903">
                <a:moveTo>
                  <a:pt x="0" y="0"/>
                </a:moveTo>
                <a:lnTo>
                  <a:pt x="297252" y="509452"/>
                </a:lnTo>
                <a:lnTo>
                  <a:pt x="0" y="1018903"/>
                </a:lnTo>
              </a:path>
            </a:pathLst>
          </a:cu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C1DA2B4-1C0E-4041-B2C8-AE1DBE888000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50%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43B82D-D9A4-4766-8C2A-684A866EB0F0}"/>
              </a:ext>
            </a:extLst>
          </p:cNvPr>
          <p:cNvSpPr/>
          <p:nvPr/>
        </p:nvSpPr>
        <p:spPr bwMode="auto">
          <a:xfrm>
            <a:off x="11310201" y="235381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30%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12CE79-1D28-42FF-A8D2-F17C5397AD4B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0B2D7F-DABA-4CF5-986F-41239206EBA7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30%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138F34D-E681-4EC2-A776-620ACB5B2ADA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45%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2BBE4FC-909C-4345-B6B7-CD98E0800549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50%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5DC31E9-1B38-490E-97B1-396F5BC8BD37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65%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8AE8513-E5E7-4164-8B0A-DCBE47A37897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95%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6105E7D-98D4-444D-AAC0-1B90A43BA286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35%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207BB3-4EC0-47BD-9F49-6F6AC0CE2C82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10%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5FBACE0-802F-4F71-94F2-248DEFE1A4CA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75%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EE1EEEC-9147-48AC-AA51-F7D7C757720A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20%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15BD311-5C47-4D16-84A4-CDE3875B2E28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FCC3BB9-011E-43E2-8A6D-CF0B434AEC47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30%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E0AC568-B569-4102-91A1-BD4739EF7142}"/>
              </a:ext>
            </a:extLst>
          </p:cNvPr>
          <p:cNvSpPr/>
          <p:nvPr/>
        </p:nvSpPr>
        <p:spPr bwMode="auto">
          <a:xfrm>
            <a:off x="9571685" y="3749348"/>
            <a:ext cx="653238" cy="4589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15%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0C095D-36FC-4EBB-8DEE-D3469ACDD9BD}"/>
              </a:ext>
            </a:extLst>
          </p:cNvPr>
          <p:cNvGrpSpPr/>
          <p:nvPr/>
        </p:nvGrpSpPr>
        <p:grpSpPr>
          <a:xfrm>
            <a:off x="588264" y="5680406"/>
            <a:ext cx="8661068" cy="663526"/>
            <a:chOff x="837632" y="5844616"/>
            <a:chExt cx="9792001" cy="663526"/>
          </a:xfrm>
        </p:grpSpPr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6DBBF17-7678-4E03-A750-D716BF7D34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27283" y="954965"/>
              <a:ext cx="12700" cy="9792001"/>
            </a:xfrm>
            <a:prstGeom prst="bentConnector3">
              <a:avLst>
                <a:gd name="adj1" fmla="val 2170835"/>
              </a:avLst>
            </a:prstGeom>
            <a:ln w="12700">
              <a:solidFill>
                <a:schemeClr val="tx2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C9708C-5222-4249-BB52-52E83A8D83AC}"/>
                </a:ext>
              </a:extLst>
            </p:cNvPr>
            <p:cNvSpPr/>
            <p:nvPr/>
          </p:nvSpPr>
          <p:spPr bwMode="auto">
            <a:xfrm>
              <a:off x="5160653" y="6221910"/>
              <a:ext cx="1145960" cy="2862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Iterate</a:t>
              </a:r>
            </a:p>
          </p:txBody>
        </p:sp>
      </p:grp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FE4ADEB3-BA1A-4527-97B6-E7A5905F8282}"/>
              </a:ext>
            </a:extLst>
          </p:cNvPr>
          <p:cNvSpPr/>
          <p:nvPr/>
        </p:nvSpPr>
        <p:spPr bwMode="auto">
          <a:xfrm>
            <a:off x="6293870" y="4119222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DC995B4C-717D-4215-9C84-59A63A08436E}"/>
              </a:ext>
            </a:extLst>
          </p:cNvPr>
          <p:cNvSpPr/>
          <p:nvPr/>
        </p:nvSpPr>
        <p:spPr bwMode="auto">
          <a:xfrm>
            <a:off x="6460577" y="3779967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D97260E6-C543-4A04-8701-4A7AD6348720}"/>
              </a:ext>
            </a:extLst>
          </p:cNvPr>
          <p:cNvSpPr/>
          <p:nvPr/>
        </p:nvSpPr>
        <p:spPr bwMode="auto">
          <a:xfrm>
            <a:off x="6944117" y="3101457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84B5AF6-26A2-4842-A41A-6E0C87018759}"/>
              </a:ext>
            </a:extLst>
          </p:cNvPr>
          <p:cNvSpPr/>
          <p:nvPr/>
        </p:nvSpPr>
        <p:spPr bwMode="auto">
          <a:xfrm>
            <a:off x="7103941" y="3440712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ADB0596-0969-46D3-8F50-F5A45D799A8E}"/>
              </a:ext>
            </a:extLst>
          </p:cNvPr>
          <p:cNvSpPr/>
          <p:nvPr/>
        </p:nvSpPr>
        <p:spPr bwMode="auto">
          <a:xfrm>
            <a:off x="736222" y="4231007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A033DC2-8489-4D03-B39C-76377D071DF5}"/>
              </a:ext>
            </a:extLst>
          </p:cNvPr>
          <p:cNvSpPr/>
          <p:nvPr/>
        </p:nvSpPr>
        <p:spPr bwMode="auto">
          <a:xfrm>
            <a:off x="736222" y="3181181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465687A-7138-457A-AD69-9EA44E77B92B}"/>
              </a:ext>
            </a:extLst>
          </p:cNvPr>
          <p:cNvSpPr/>
          <p:nvPr/>
        </p:nvSpPr>
        <p:spPr bwMode="auto">
          <a:xfrm>
            <a:off x="736222" y="2831239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ECF9070-C95C-4AEE-9B8E-522305BBBDAB}"/>
              </a:ext>
            </a:extLst>
          </p:cNvPr>
          <p:cNvSpPr/>
          <p:nvPr/>
        </p:nvSpPr>
        <p:spPr bwMode="auto">
          <a:xfrm>
            <a:off x="736222" y="3531123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EFA5C18-DBD6-420E-8D38-357F8C70808D}"/>
              </a:ext>
            </a:extLst>
          </p:cNvPr>
          <p:cNvSpPr/>
          <p:nvPr/>
        </p:nvSpPr>
        <p:spPr bwMode="auto">
          <a:xfrm>
            <a:off x="736222" y="3881065"/>
            <a:ext cx="1859572" cy="2954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064EFD16-9865-43CE-AAC0-7320880D3E2A}"/>
              </a:ext>
            </a:extLst>
          </p:cNvPr>
          <p:cNvSpPr/>
          <p:nvPr/>
        </p:nvSpPr>
        <p:spPr bwMode="auto">
          <a:xfrm>
            <a:off x="6779933" y="4458475"/>
            <a:ext cx="137160" cy="91440"/>
          </a:xfrm>
          <a:prstGeom prst="triangl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Title 2">
            <a:extLst>
              <a:ext uri="{FF2B5EF4-FFF2-40B4-BE49-F238E27FC236}">
                <a16:creationId xmlns:a16="http://schemas.microsoft.com/office/drawing/2014/main" id="{339B2FDB-D916-4CFB-88D9-3ED899EB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Model Creation Is Typically Time-Consuming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5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14284 -0.10347 " pathEditMode="relative" rAng="0" ptsTypes="AA">
                                      <p:cBhvr>
                                        <p:cTn id="6" dur="1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8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" dur="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04167E-6 -2.59259E-6 L 0.14284 -2.59259E-6 " pathEditMode="relative" rAng="0" ptsTypes="AA">
                                      <p:cBhvr>
                                        <p:cTn id="18" dur="1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8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8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04167E-6 -2.59259E-6 L 0.1431 0.10139 " pathEditMode="relative" rAng="0" ptsTypes="AA">
                                      <p:cBhvr>
                                        <p:cTn id="39" dur="1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506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1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8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8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5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04167E-6 -2.59259E-6 L 0.14219 0.20301 " pathEditMode="relative" rAng="0" ptsTypes="AA">
                                      <p:cBhvr>
                                        <p:cTn id="54" dur="1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1013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8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8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04167E-6 -2.59259E-6 L 0.07161 -0.2037 " pathEditMode="relative" rAng="0" ptsTypes="AA">
                                      <p:cBhvr>
                                        <p:cTn id="69" dur="1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1018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xit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1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8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8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-2.59259E-6 L 0.07161 -0.10185 " pathEditMode="relative" rAng="0" ptsTypes="AA">
                                      <p:cBhvr>
                                        <p:cTn id="84" dur="1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509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8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04167E-6 -2.59259E-6 L 0.07135 -0.00023 " pathEditMode="relative" rAng="0" ptsTypes="AA">
                                      <p:cBhvr>
                                        <p:cTn id="99" dur="1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2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xit" presetSubtype="1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1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2" presetClass="entr" presetSubtype="8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8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8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04167E-6 -2.59259E-6 L 0.07174 0.10185 " pathEditMode="relative" rAng="0" ptsTypes="AA">
                                      <p:cBhvr>
                                        <p:cTn id="117" dur="1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5093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1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1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1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2" presetClass="entr" presetSubtype="8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8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0" dur="8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04167E-6 -2.59259E-6 L 0.07161 0.20278 " pathEditMode="relative" rAng="0" ptsTypes="AA">
                                      <p:cBhvr>
                                        <p:cTn id="138" dur="1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1013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8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8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04167E-6 -2.59259E-6 L 0.00026 -0.20486 " pathEditMode="relative" rAng="0" ptsTypes="AA">
                                      <p:cBhvr>
                                        <p:cTn id="150" dur="1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025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1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1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8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3" dur="8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04167E-6 -2.59259E-6 L 1.04167E-6 -0.10208 " pathEditMode="relative" rAng="0" ptsTypes="AA">
                                      <p:cBhvr>
                                        <p:cTn id="171" dur="1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16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8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8" dur="8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4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04167E-6 -2.59259E-6 L -0.00026 0.10047 " pathEditMode="relative" rAng="0" ptsTypes="AA">
                                      <p:cBhvr>
                                        <p:cTn id="186" dur="1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023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22" presetClass="exit" presetSubtype="1" fill="hold" grpId="4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8" dur="1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xit" presetSubtype="1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1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xit" presetSubtype="1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4" dur="1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2" presetClass="entr" presetSubtype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8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9" dur="8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5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2.59259E-6 L -0.00013 0.20139 " pathEditMode="relative" rAng="0" ptsTypes="AA">
                                      <p:cBhvr>
                                        <p:cTn id="207" dur="1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06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1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8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4" dur="8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0" presetClass="path" presetSubtype="0" accel="3226" decel="32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46 L -0.05299 0.00046 L -0.02656 0.00046 L -0.07904 0.00046 L 0.01328 0.00046 " pathEditMode="relative" ptsTypes="AAAAA">
                                      <p:cBhvr>
                                        <p:cTn id="222" dur="15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0" presetClass="path" presetSubtype="0" accel="3226" decel="32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047 L -0.06601 0.00047 L -0.0263 0.00047 L -0.10573 0.00047 L -0.03945 0.00047 L -0.06601 0.00047 " pathEditMode="relative" ptsTypes="AAAAAA">
                                      <p:cBhvr>
                                        <p:cTn id="224" dur="15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accel="3226" decel="32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46 L -0.02657 0.00046 L 0.0401 0.00046 L 0.01341 0.00046 L 0.05299 0.00046 L -0.01328 0.00046 " pathEditMode="relative" ptsTypes="AAAAAA">
                                      <p:cBhvr>
                                        <p:cTn id="226" dur="15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3226" decel="32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092 L 0.01355 0.00092 L -0.02578 0.00092 L 0.03985 0.00092 L 0.0668 0.00092 L 0.05313 0.00092 " pathEditMode="relative" ptsTypes="AAAAAA">
                                      <p:cBhvr>
                                        <p:cTn id="228" dur="15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accel="3226" decel="32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47 L 0.0263 0.00047 L -0.01289 0.00047 L 0.03997 0.00047 L -0.05274 0.00047 L -0.02682 0.00047 " pathEditMode="relative" ptsTypes="AAAAAA">
                                      <p:cBhvr>
                                        <p:cTn id="230" dur="15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50"/>
                            </p:stCondLst>
                            <p:childTnLst>
                              <p:par>
                                <p:cTn id="232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E6FF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36" grpId="2" animBg="1"/>
      <p:bldP spid="147" grpId="0" animBg="1"/>
      <p:bldP spid="147" grpId="1" animBg="1"/>
      <p:bldP spid="147" grpId="2" animBg="1"/>
      <p:bldP spid="147" grpId="3" animBg="1"/>
      <p:bldP spid="147" grpId="4" animBg="1"/>
      <p:bldP spid="147" grpId="5" animBg="1"/>
      <p:bldP spid="148" grpId="0" animBg="1"/>
      <p:bldP spid="148" grpId="1" animBg="1"/>
      <p:bldP spid="148" grpId="2" animBg="1"/>
      <p:bldP spid="148" grpId="3" animBg="1"/>
      <p:bldP spid="148" grpId="4" animBg="1"/>
      <p:bldP spid="149" grpId="0" animBg="1"/>
      <p:bldP spid="149" grpId="1" animBg="1"/>
      <p:bldP spid="149" grpId="2" animBg="1"/>
      <p:bldP spid="149" grpId="3" animBg="1"/>
      <p:bldP spid="149" grpId="4" animBg="1"/>
      <p:bldP spid="149" grpId="5" animBg="1"/>
      <p:bldP spid="150" grpId="0" animBg="1"/>
      <p:bldP spid="150" grpId="1" animBg="1"/>
      <p:bldP spid="150" grpId="2" animBg="1"/>
      <p:bldP spid="150" grpId="3" animBg="1"/>
      <p:bldP spid="150" grpId="4" animBg="1"/>
      <p:bldP spid="150" grpId="5" animBg="1"/>
      <p:bldP spid="80" grpId="0" animBg="1"/>
      <p:bldP spid="90" grpId="0" animBg="1"/>
      <p:bldP spid="90" grpId="1" animBg="1"/>
      <p:bldP spid="91" grpId="0" animBg="1"/>
      <p:bldP spid="91" grpId="1" animBg="1"/>
      <p:bldP spid="123" grpId="0" animBg="1"/>
      <p:bldP spid="123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39" grpId="2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5" grpId="0" animBg="1"/>
      <p:bldP spid="145" grpId="1" animBg="1"/>
      <p:bldP spid="146" grpId="0" animBg="1"/>
      <p:bldP spid="146" grpId="1" animBg="1"/>
      <p:bldP spid="98" grpId="0" animBg="1"/>
      <p:bldP spid="111" grpId="0" animBg="1"/>
      <p:bldP spid="124" grpId="0" animBg="1"/>
      <p:bldP spid="125" grpId="0" animBg="1"/>
      <p:bldP spid="164" grpId="0" animBg="1"/>
      <p:bldP spid="164" grpId="1" animBg="1"/>
      <p:bldP spid="164" grpId="2" animBg="1"/>
      <p:bldP spid="164" grpId="3" animBg="1"/>
      <p:bldP spid="164" grpId="4" animBg="1"/>
      <p:bldP spid="171" grpId="0" animBg="1"/>
      <p:bldP spid="171" grpId="1" animBg="1"/>
      <p:bldP spid="171" grpId="2" animBg="1"/>
      <p:bldP spid="173" grpId="0" animBg="1"/>
      <p:bldP spid="173" grpId="1" animBg="1"/>
      <p:bldP spid="173" grpId="2" animBg="1"/>
      <p:bldP spid="173" grpId="3" animBg="1"/>
      <p:bldP spid="173" grpId="4" animBg="1"/>
      <p:bldP spid="174" grpId="0" animBg="1"/>
      <p:bldP spid="174" grpId="1" animBg="1"/>
      <p:bldP spid="174" grpId="2" animBg="1"/>
      <p:bldP spid="174" grpId="3" animBg="1"/>
      <p:bldP spid="175" grpId="0" animBg="1"/>
      <p:bldP spid="175" grpId="1" animBg="1"/>
      <p:bldP spid="175" grpId="2" animBg="1"/>
      <p:bldP spid="1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C1EBAD-99B4-4706-8B9B-A388FD36E136}"/>
              </a:ext>
            </a:extLst>
          </p:cNvPr>
          <p:cNvSpPr/>
          <p:nvPr/>
        </p:nvSpPr>
        <p:spPr bwMode="auto">
          <a:xfrm>
            <a:off x="10260315" y="3545902"/>
            <a:ext cx="627990" cy="2398098"/>
          </a:xfrm>
          <a:prstGeom prst="rect">
            <a:avLst/>
          </a:prstGeom>
          <a:solidFill>
            <a:schemeClr val="accent1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50986F-25EF-462E-AFE9-B47AC9F7A7CB}"/>
              </a:ext>
            </a:extLst>
          </p:cNvPr>
          <p:cNvGrpSpPr/>
          <p:nvPr/>
        </p:nvGrpSpPr>
        <p:grpSpPr>
          <a:xfrm>
            <a:off x="3768656" y="2736507"/>
            <a:ext cx="4654688" cy="3207835"/>
            <a:chOff x="3768656" y="2736507"/>
            <a:chExt cx="4654688" cy="320783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280D36-48C5-447B-B202-4C95CFA079B5}"/>
                </a:ext>
              </a:extLst>
            </p:cNvPr>
            <p:cNvSpPr/>
            <p:nvPr/>
          </p:nvSpPr>
          <p:spPr bwMode="auto">
            <a:xfrm>
              <a:off x="7638318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1B5D77-C0C2-4145-BD1A-23C098262C5A}"/>
                </a:ext>
              </a:extLst>
            </p:cNvPr>
            <p:cNvSpPr/>
            <p:nvPr/>
          </p:nvSpPr>
          <p:spPr bwMode="auto">
            <a:xfrm>
              <a:off x="3768656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F07090-D3E6-4F22-840A-A1A7876F0CB0}"/>
                </a:ext>
              </a:extLst>
            </p:cNvPr>
            <p:cNvSpPr/>
            <p:nvPr/>
          </p:nvSpPr>
          <p:spPr bwMode="auto">
            <a:xfrm>
              <a:off x="3768656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1BDBBC-CBDB-454C-86CB-D40DD7A8FCAE}"/>
                </a:ext>
              </a:extLst>
            </p:cNvPr>
            <p:cNvSpPr/>
            <p:nvPr/>
          </p:nvSpPr>
          <p:spPr bwMode="auto">
            <a:xfrm>
              <a:off x="3768656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9D55AD-1FD2-44DE-A533-2064B590377F}"/>
                </a:ext>
              </a:extLst>
            </p:cNvPr>
            <p:cNvSpPr/>
            <p:nvPr/>
          </p:nvSpPr>
          <p:spPr bwMode="auto">
            <a:xfrm>
              <a:off x="3768656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646093-E38D-416A-A6FB-7A79E33EF466}"/>
                </a:ext>
              </a:extLst>
            </p:cNvPr>
            <p:cNvSpPr/>
            <p:nvPr/>
          </p:nvSpPr>
          <p:spPr bwMode="auto">
            <a:xfrm>
              <a:off x="3768656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D37EB6-3E23-4256-AC82-87CD99253BA7}"/>
                </a:ext>
              </a:extLst>
            </p:cNvPr>
            <p:cNvSpPr/>
            <p:nvPr/>
          </p:nvSpPr>
          <p:spPr bwMode="auto">
            <a:xfrm>
              <a:off x="4736071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E1F55E-0711-4784-B8DB-762D99B7512C}"/>
                </a:ext>
              </a:extLst>
            </p:cNvPr>
            <p:cNvSpPr/>
            <p:nvPr/>
          </p:nvSpPr>
          <p:spPr bwMode="auto">
            <a:xfrm>
              <a:off x="4736071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16754CB-9E46-4C69-9476-B1D1F92DEC53}"/>
                </a:ext>
              </a:extLst>
            </p:cNvPr>
            <p:cNvSpPr/>
            <p:nvPr/>
          </p:nvSpPr>
          <p:spPr bwMode="auto">
            <a:xfrm>
              <a:off x="4736071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BE506A-5DAA-4185-95F5-34E93169B513}"/>
                </a:ext>
              </a:extLst>
            </p:cNvPr>
            <p:cNvSpPr/>
            <p:nvPr/>
          </p:nvSpPr>
          <p:spPr bwMode="auto">
            <a:xfrm>
              <a:off x="4736071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0E5C7B-D9FC-46F4-9BC4-F675B3D147F1}"/>
                </a:ext>
              </a:extLst>
            </p:cNvPr>
            <p:cNvSpPr/>
            <p:nvPr/>
          </p:nvSpPr>
          <p:spPr bwMode="auto">
            <a:xfrm>
              <a:off x="4736071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22F9112-C498-41E6-B942-83CE8CDB695B}"/>
                </a:ext>
              </a:extLst>
            </p:cNvPr>
            <p:cNvSpPr/>
            <p:nvPr/>
          </p:nvSpPr>
          <p:spPr bwMode="auto">
            <a:xfrm>
              <a:off x="5703486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84BF3E-7D38-4F0E-8CE7-187DB72A64A6}"/>
                </a:ext>
              </a:extLst>
            </p:cNvPr>
            <p:cNvSpPr/>
            <p:nvPr/>
          </p:nvSpPr>
          <p:spPr bwMode="auto">
            <a:xfrm>
              <a:off x="5703486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CA47B7-CC0F-4BC6-B542-2B5E008C7CDD}"/>
                </a:ext>
              </a:extLst>
            </p:cNvPr>
            <p:cNvSpPr/>
            <p:nvPr/>
          </p:nvSpPr>
          <p:spPr bwMode="auto">
            <a:xfrm>
              <a:off x="5703486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39ECB3-6E34-4CC1-BA3B-3381CCD0D7B2}"/>
                </a:ext>
              </a:extLst>
            </p:cNvPr>
            <p:cNvSpPr/>
            <p:nvPr/>
          </p:nvSpPr>
          <p:spPr bwMode="auto">
            <a:xfrm>
              <a:off x="5703486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7A7A81-C685-4E8A-ACC7-BB0CCB1B8BC8}"/>
                </a:ext>
              </a:extLst>
            </p:cNvPr>
            <p:cNvSpPr/>
            <p:nvPr/>
          </p:nvSpPr>
          <p:spPr bwMode="auto">
            <a:xfrm>
              <a:off x="5703486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AB8895-B7EE-4D06-85DD-C090D731E57B}"/>
                </a:ext>
              </a:extLst>
            </p:cNvPr>
            <p:cNvSpPr/>
            <p:nvPr/>
          </p:nvSpPr>
          <p:spPr bwMode="auto">
            <a:xfrm>
              <a:off x="6670901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C7BCEA-2BBE-4C8C-AB56-2ED6CAE5D49D}"/>
                </a:ext>
              </a:extLst>
            </p:cNvPr>
            <p:cNvSpPr/>
            <p:nvPr/>
          </p:nvSpPr>
          <p:spPr bwMode="auto">
            <a:xfrm>
              <a:off x="6670901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7D14D3-6831-4949-9821-E1AECEEFC079}"/>
                </a:ext>
              </a:extLst>
            </p:cNvPr>
            <p:cNvSpPr/>
            <p:nvPr/>
          </p:nvSpPr>
          <p:spPr bwMode="auto">
            <a:xfrm>
              <a:off x="6670901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 w="222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2576AB-3056-454D-9838-42C062584668}"/>
                </a:ext>
              </a:extLst>
            </p:cNvPr>
            <p:cNvSpPr/>
            <p:nvPr/>
          </p:nvSpPr>
          <p:spPr bwMode="auto">
            <a:xfrm>
              <a:off x="6670901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D01C8B-464C-45EE-88E6-3BE6CDBFE865}"/>
                </a:ext>
              </a:extLst>
            </p:cNvPr>
            <p:cNvSpPr/>
            <p:nvPr/>
          </p:nvSpPr>
          <p:spPr bwMode="auto">
            <a:xfrm>
              <a:off x="6670901" y="543577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04224F8-EF3B-4190-9FA6-1AD26DC0CB6C}"/>
                </a:ext>
              </a:extLst>
            </p:cNvPr>
            <p:cNvSpPr/>
            <p:nvPr/>
          </p:nvSpPr>
          <p:spPr bwMode="auto">
            <a:xfrm>
              <a:off x="7638318" y="2736507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DD1ED9-5170-4CD2-A03F-FFE54E0B6EB4}"/>
                </a:ext>
              </a:extLst>
            </p:cNvPr>
            <p:cNvSpPr/>
            <p:nvPr/>
          </p:nvSpPr>
          <p:spPr bwMode="auto">
            <a:xfrm>
              <a:off x="7638318" y="3411121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58144E3-5EE1-4ACA-857B-25FAB64D3CE8}"/>
                </a:ext>
              </a:extLst>
            </p:cNvPr>
            <p:cNvSpPr/>
            <p:nvPr/>
          </p:nvSpPr>
          <p:spPr bwMode="auto">
            <a:xfrm>
              <a:off x="7638318" y="4085734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435E11-A669-4147-9B5B-702060863759}"/>
                </a:ext>
              </a:extLst>
            </p:cNvPr>
            <p:cNvSpPr/>
            <p:nvPr/>
          </p:nvSpPr>
          <p:spPr bwMode="auto">
            <a:xfrm>
              <a:off x="7638318" y="4761390"/>
              <a:ext cx="785026" cy="508572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76F03795-B707-4403-8A51-C424E70CB4DB}"/>
              </a:ext>
            </a:extLst>
          </p:cNvPr>
          <p:cNvSpPr/>
          <p:nvPr/>
        </p:nvSpPr>
        <p:spPr bwMode="auto">
          <a:xfrm>
            <a:off x="7638318" y="5435770"/>
            <a:ext cx="785026" cy="508572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D4B9434-C667-4D5C-9D51-409FE8A78B2D}"/>
              </a:ext>
            </a:extLst>
          </p:cNvPr>
          <p:cNvSpPr/>
          <p:nvPr/>
        </p:nvSpPr>
        <p:spPr bwMode="auto">
          <a:xfrm>
            <a:off x="3768656" y="5435770"/>
            <a:ext cx="785026" cy="508572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7158868-88E1-4F87-9176-674B6F20E510}"/>
              </a:ext>
            </a:extLst>
          </p:cNvPr>
          <p:cNvSpPr/>
          <p:nvPr/>
        </p:nvSpPr>
        <p:spPr bwMode="auto">
          <a:xfrm>
            <a:off x="4736071" y="2736507"/>
            <a:ext cx="785026" cy="508572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D7F2FF-0BE7-4CDA-B98A-490AD764A8AB}"/>
              </a:ext>
            </a:extLst>
          </p:cNvPr>
          <p:cNvSpPr/>
          <p:nvPr/>
        </p:nvSpPr>
        <p:spPr bwMode="auto">
          <a:xfrm>
            <a:off x="4736071" y="4761390"/>
            <a:ext cx="785026" cy="508572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01BB4A5-07ED-4097-8C35-52BD90A6CE81}"/>
              </a:ext>
            </a:extLst>
          </p:cNvPr>
          <p:cNvSpPr/>
          <p:nvPr/>
        </p:nvSpPr>
        <p:spPr bwMode="auto">
          <a:xfrm>
            <a:off x="6670901" y="4085734"/>
            <a:ext cx="785026" cy="508572"/>
          </a:xfrm>
          <a:prstGeom prst="rect">
            <a:avLst/>
          </a:prstGeom>
          <a:solidFill>
            <a:srgbClr val="B8D0E2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70AB3A0-9CA8-4E81-B798-5DA14A42FEDC}"/>
              </a:ext>
            </a:extLst>
          </p:cNvPr>
          <p:cNvSpPr/>
          <p:nvPr/>
        </p:nvSpPr>
        <p:spPr bwMode="auto">
          <a:xfrm>
            <a:off x="7638318" y="3411121"/>
            <a:ext cx="785026" cy="508572"/>
          </a:xfrm>
          <a:prstGeom prst="rect">
            <a:avLst/>
          </a:prstGeom>
          <a:solidFill>
            <a:srgbClr val="B8D0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802926F-928E-4C99-BCA6-C50A340B4827}"/>
              </a:ext>
            </a:extLst>
          </p:cNvPr>
          <p:cNvSpPr/>
          <p:nvPr/>
        </p:nvSpPr>
        <p:spPr>
          <a:xfrm>
            <a:off x="826327" y="3495309"/>
            <a:ext cx="159563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Enter data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B504DD-81B2-4C36-98A7-1A6BE77AB9CC}"/>
              </a:ext>
            </a:extLst>
          </p:cNvPr>
          <p:cNvSpPr/>
          <p:nvPr/>
        </p:nvSpPr>
        <p:spPr>
          <a:xfrm>
            <a:off x="818596" y="4504823"/>
            <a:ext cx="161109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Define goals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58710D-2E37-4079-A01B-AC799219DA2A}"/>
              </a:ext>
            </a:extLst>
          </p:cNvPr>
          <p:cNvSpPr/>
          <p:nvPr/>
        </p:nvSpPr>
        <p:spPr>
          <a:xfrm>
            <a:off x="818596" y="5514337"/>
            <a:ext cx="161109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Apply constraints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B927C-248B-41A1-AFD0-3C4D3735AD94}"/>
              </a:ext>
            </a:extLst>
          </p:cNvPr>
          <p:cNvSpPr/>
          <p:nvPr/>
        </p:nvSpPr>
        <p:spPr bwMode="auto">
          <a:xfrm>
            <a:off x="9425284" y="1931874"/>
            <a:ext cx="229804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Output</a:t>
            </a:r>
          </a:p>
        </p:txBody>
      </p:sp>
      <p:sp>
        <p:nvSpPr>
          <p:cNvPr id="64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Automated ML Accelerates Model Development </a:t>
            </a:r>
            <a:endParaRPr lang="en-US" spc="0">
              <a:ln>
                <a:noFill/>
              </a:ln>
              <a:solidFill>
                <a:srgbClr val="0078D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9D6A392-230C-4B26-9F20-B4A0E248B97E}"/>
              </a:ext>
            </a:extLst>
          </p:cNvPr>
          <p:cNvSpPr/>
          <p:nvPr/>
        </p:nvSpPr>
        <p:spPr>
          <a:xfrm>
            <a:off x="471715" y="1935726"/>
            <a:ext cx="2298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Input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8E8B731-2F28-4A34-834B-B2F0FBC2414D}"/>
              </a:ext>
            </a:extLst>
          </p:cNvPr>
          <p:cNvSpPr/>
          <p:nvPr/>
        </p:nvSpPr>
        <p:spPr>
          <a:xfrm rot="5400000">
            <a:off x="2130978" y="4293013"/>
            <a:ext cx="2099978" cy="318091"/>
          </a:xfrm>
          <a:custGeom>
            <a:avLst/>
            <a:gdLst>
              <a:gd name="connsiteX0" fmla="*/ 0 w 3934939"/>
              <a:gd name="connsiteY0" fmla="*/ 384890 h 384890"/>
              <a:gd name="connsiteX1" fmla="*/ 1967470 w 3934939"/>
              <a:gd name="connsiteY1" fmla="*/ 0 h 384890"/>
              <a:gd name="connsiteX2" fmla="*/ 3934939 w 3934939"/>
              <a:gd name="connsiteY2" fmla="*/ 384890 h 384890"/>
              <a:gd name="connsiteX3" fmla="*/ 0 w 3934939"/>
              <a:gd name="connsiteY3" fmla="*/ 384890 h 384890"/>
              <a:gd name="connsiteX0" fmla="*/ 0 w 3934939"/>
              <a:gd name="connsiteY0" fmla="*/ 384890 h 469590"/>
              <a:gd name="connsiteX1" fmla="*/ 1967470 w 3934939"/>
              <a:gd name="connsiteY1" fmla="*/ 0 h 469590"/>
              <a:gd name="connsiteX2" fmla="*/ 3934939 w 3934939"/>
              <a:gd name="connsiteY2" fmla="*/ 384890 h 469590"/>
              <a:gd name="connsiteX3" fmla="*/ 2070893 w 3934939"/>
              <a:gd name="connsiteY3" fmla="*/ 469590 h 469590"/>
              <a:gd name="connsiteX4" fmla="*/ 0 w 3934939"/>
              <a:gd name="connsiteY4" fmla="*/ 384890 h 469590"/>
              <a:gd name="connsiteX0" fmla="*/ 2070893 w 3934939"/>
              <a:gd name="connsiteY0" fmla="*/ 469590 h 561030"/>
              <a:gd name="connsiteX1" fmla="*/ 0 w 3934939"/>
              <a:gd name="connsiteY1" fmla="*/ 384890 h 561030"/>
              <a:gd name="connsiteX2" fmla="*/ 1967470 w 3934939"/>
              <a:gd name="connsiteY2" fmla="*/ 0 h 561030"/>
              <a:gd name="connsiteX3" fmla="*/ 3934939 w 3934939"/>
              <a:gd name="connsiteY3" fmla="*/ 384890 h 561030"/>
              <a:gd name="connsiteX4" fmla="*/ 2162333 w 3934939"/>
              <a:gd name="connsiteY4" fmla="*/ 561030 h 561030"/>
              <a:gd name="connsiteX0" fmla="*/ 0 w 3934939"/>
              <a:gd name="connsiteY0" fmla="*/ 384890 h 561030"/>
              <a:gd name="connsiteX1" fmla="*/ 1967470 w 3934939"/>
              <a:gd name="connsiteY1" fmla="*/ 0 h 561030"/>
              <a:gd name="connsiteX2" fmla="*/ 3934939 w 3934939"/>
              <a:gd name="connsiteY2" fmla="*/ 384890 h 561030"/>
              <a:gd name="connsiteX3" fmla="*/ 2162333 w 3934939"/>
              <a:gd name="connsiteY3" fmla="*/ 561030 h 561030"/>
              <a:gd name="connsiteX0" fmla="*/ 0 w 3934939"/>
              <a:gd name="connsiteY0" fmla="*/ 384890 h 384890"/>
              <a:gd name="connsiteX1" fmla="*/ 1967470 w 3934939"/>
              <a:gd name="connsiteY1" fmla="*/ 0 h 384890"/>
              <a:gd name="connsiteX2" fmla="*/ 3934939 w 3934939"/>
              <a:gd name="connsiteY2" fmla="*/ 384890 h 38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4939" h="384890">
                <a:moveTo>
                  <a:pt x="0" y="384890"/>
                </a:moveTo>
                <a:lnTo>
                  <a:pt x="1967470" y="0"/>
                </a:lnTo>
                <a:lnTo>
                  <a:pt x="3934939" y="38489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974664E9-2BCA-4C60-950C-8E23DBE06A88}"/>
              </a:ext>
            </a:extLst>
          </p:cNvPr>
          <p:cNvSpPr/>
          <p:nvPr/>
        </p:nvSpPr>
        <p:spPr>
          <a:xfrm rot="5400000">
            <a:off x="8145468" y="4331141"/>
            <a:ext cx="2099980" cy="266412"/>
          </a:xfrm>
          <a:custGeom>
            <a:avLst/>
            <a:gdLst>
              <a:gd name="connsiteX0" fmla="*/ 0 w 3934939"/>
              <a:gd name="connsiteY0" fmla="*/ 322358 h 322358"/>
              <a:gd name="connsiteX1" fmla="*/ 1967470 w 3934939"/>
              <a:gd name="connsiteY1" fmla="*/ 0 h 322358"/>
              <a:gd name="connsiteX2" fmla="*/ 3934939 w 3934939"/>
              <a:gd name="connsiteY2" fmla="*/ 322358 h 322358"/>
              <a:gd name="connsiteX3" fmla="*/ 0 w 3934939"/>
              <a:gd name="connsiteY3" fmla="*/ 322358 h 322358"/>
              <a:gd name="connsiteX0" fmla="*/ 0 w 3934939"/>
              <a:gd name="connsiteY0" fmla="*/ 322358 h 631863"/>
              <a:gd name="connsiteX1" fmla="*/ 1967470 w 3934939"/>
              <a:gd name="connsiteY1" fmla="*/ 0 h 631863"/>
              <a:gd name="connsiteX2" fmla="*/ 3934939 w 3934939"/>
              <a:gd name="connsiteY2" fmla="*/ 322358 h 631863"/>
              <a:gd name="connsiteX3" fmla="*/ 2029576 w 3934939"/>
              <a:gd name="connsiteY3" fmla="*/ 631863 h 631863"/>
              <a:gd name="connsiteX4" fmla="*/ 0 w 3934939"/>
              <a:gd name="connsiteY4" fmla="*/ 322358 h 631863"/>
              <a:gd name="connsiteX0" fmla="*/ 2029576 w 3934939"/>
              <a:gd name="connsiteY0" fmla="*/ 631863 h 723303"/>
              <a:gd name="connsiteX1" fmla="*/ 0 w 3934939"/>
              <a:gd name="connsiteY1" fmla="*/ 322358 h 723303"/>
              <a:gd name="connsiteX2" fmla="*/ 1967470 w 3934939"/>
              <a:gd name="connsiteY2" fmla="*/ 0 h 723303"/>
              <a:gd name="connsiteX3" fmla="*/ 3934939 w 3934939"/>
              <a:gd name="connsiteY3" fmla="*/ 322358 h 723303"/>
              <a:gd name="connsiteX4" fmla="*/ 2121016 w 3934939"/>
              <a:gd name="connsiteY4" fmla="*/ 723303 h 723303"/>
              <a:gd name="connsiteX0" fmla="*/ 0 w 3934939"/>
              <a:gd name="connsiteY0" fmla="*/ 322358 h 723303"/>
              <a:gd name="connsiteX1" fmla="*/ 1967470 w 3934939"/>
              <a:gd name="connsiteY1" fmla="*/ 0 h 723303"/>
              <a:gd name="connsiteX2" fmla="*/ 3934939 w 3934939"/>
              <a:gd name="connsiteY2" fmla="*/ 322358 h 723303"/>
              <a:gd name="connsiteX3" fmla="*/ 2121016 w 3934939"/>
              <a:gd name="connsiteY3" fmla="*/ 723303 h 723303"/>
              <a:gd name="connsiteX0" fmla="*/ 0 w 3934939"/>
              <a:gd name="connsiteY0" fmla="*/ 322358 h 322358"/>
              <a:gd name="connsiteX1" fmla="*/ 1967470 w 3934939"/>
              <a:gd name="connsiteY1" fmla="*/ 0 h 322358"/>
              <a:gd name="connsiteX2" fmla="*/ 3934939 w 3934939"/>
              <a:gd name="connsiteY2" fmla="*/ 322358 h 3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4939" h="322358">
                <a:moveTo>
                  <a:pt x="0" y="322358"/>
                </a:moveTo>
                <a:lnTo>
                  <a:pt x="1967470" y="0"/>
                </a:lnTo>
                <a:lnTo>
                  <a:pt x="3934939" y="322358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453347-C82D-4EA0-B4DF-408A2100FEBE}"/>
              </a:ext>
            </a:extLst>
          </p:cNvPr>
          <p:cNvSpPr/>
          <p:nvPr/>
        </p:nvSpPr>
        <p:spPr>
          <a:xfrm>
            <a:off x="3470969" y="1931874"/>
            <a:ext cx="525006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Intelligently test multiple models in parallel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6B9977-B3BB-4F82-B05A-89F2C5823D34}"/>
              </a:ext>
            </a:extLst>
          </p:cNvPr>
          <p:cNvSpPr/>
          <p:nvPr/>
        </p:nvSpPr>
        <p:spPr bwMode="auto">
          <a:xfrm>
            <a:off x="3768658" y="5437389"/>
            <a:ext cx="785022" cy="50533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21235A-368A-4639-A773-C6E2F81D58B3}"/>
              </a:ext>
            </a:extLst>
          </p:cNvPr>
          <p:cNvSpPr/>
          <p:nvPr/>
        </p:nvSpPr>
        <p:spPr bwMode="auto">
          <a:xfrm>
            <a:off x="4736073" y="2738126"/>
            <a:ext cx="785022" cy="50533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5C0FA6-2D64-4834-A491-6EF039ACEEC8}"/>
              </a:ext>
            </a:extLst>
          </p:cNvPr>
          <p:cNvSpPr/>
          <p:nvPr/>
        </p:nvSpPr>
        <p:spPr bwMode="auto">
          <a:xfrm>
            <a:off x="4736073" y="4763009"/>
            <a:ext cx="785022" cy="50533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F08468-D16A-4ED4-8701-7980A78BDED0}"/>
              </a:ext>
            </a:extLst>
          </p:cNvPr>
          <p:cNvSpPr/>
          <p:nvPr/>
        </p:nvSpPr>
        <p:spPr bwMode="auto">
          <a:xfrm>
            <a:off x="6670903" y="4087353"/>
            <a:ext cx="785022" cy="505334"/>
          </a:xfrm>
          <a:prstGeom prst="rect">
            <a:avLst/>
          </a:prstGeom>
          <a:solidFill>
            <a:srgbClr val="8ABADF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2A898-81C5-4603-BFAF-4B2E5F642B1A}"/>
              </a:ext>
            </a:extLst>
          </p:cNvPr>
          <p:cNvSpPr/>
          <p:nvPr/>
        </p:nvSpPr>
        <p:spPr bwMode="auto">
          <a:xfrm>
            <a:off x="7638320" y="3412740"/>
            <a:ext cx="785022" cy="50533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CC870D-04DB-4F1E-9745-CCDD2D891D77}"/>
              </a:ext>
            </a:extLst>
          </p:cNvPr>
          <p:cNvSpPr/>
          <p:nvPr/>
        </p:nvSpPr>
        <p:spPr bwMode="auto">
          <a:xfrm>
            <a:off x="7638318" y="5435770"/>
            <a:ext cx="785022" cy="505334"/>
          </a:xfrm>
          <a:prstGeom prst="rect">
            <a:avLst/>
          </a:prstGeom>
          <a:solidFill>
            <a:srgbClr val="8ABA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6BE929-4E78-4328-9FCD-06D03936F734}"/>
              </a:ext>
            </a:extLst>
          </p:cNvPr>
          <p:cNvSpPr/>
          <p:nvPr/>
        </p:nvSpPr>
        <p:spPr bwMode="auto">
          <a:xfrm>
            <a:off x="10258070" y="3419687"/>
            <a:ext cx="632480" cy="25243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9" name="Group 20">
            <a:extLst>
              <a:ext uri="{FF2B5EF4-FFF2-40B4-BE49-F238E27FC236}">
                <a16:creationId xmlns:a16="http://schemas.microsoft.com/office/drawing/2014/main" id="{4EB75E30-B3D2-4C3B-A35B-9B27FF1C15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74919" y="3033175"/>
            <a:ext cx="498446" cy="436316"/>
            <a:chOff x="3764" y="3313"/>
            <a:chExt cx="353" cy="309"/>
          </a:xfrm>
          <a:noFill/>
        </p:grpSpPr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BD1FEC2F-B3EF-4D54-A4F0-54A076AB7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7F63B60E-7DB5-488E-866F-93EFD0A3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57635241-C845-49E4-AB91-802F2198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313"/>
              <a:ext cx="0" cy="71"/>
            </a:xfrm>
            <a:custGeom>
              <a:avLst/>
              <a:gdLst>
                <a:gd name="T0" fmla="*/ 0 h 51"/>
                <a:gd name="T1" fmla="*/ 51 h 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7AC8221E-05C5-44FD-AE36-2F8BEAD08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3313"/>
              <a:ext cx="47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6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9949F84B-2E66-4817-B219-AD61CE8ED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3313"/>
              <a:ext cx="44" cy="72"/>
            </a:xfrm>
            <a:custGeom>
              <a:avLst/>
              <a:gdLst>
                <a:gd name="T0" fmla="*/ 32 w 32"/>
                <a:gd name="T1" fmla="*/ 35 h 52"/>
                <a:gd name="T2" fmla="*/ 32 w 32"/>
                <a:gd name="T3" fmla="*/ 16 h 52"/>
                <a:gd name="T4" fmla="*/ 15 w 32"/>
                <a:gd name="T5" fmla="*/ 0 h 52"/>
                <a:gd name="T6" fmla="*/ 15 w 32"/>
                <a:gd name="T7" fmla="*/ 0 h 52"/>
                <a:gd name="T8" fmla="*/ 0 w 32"/>
                <a:gd name="T9" fmla="*/ 16 h 52"/>
                <a:gd name="T10" fmla="*/ 0 w 32"/>
                <a:gd name="T11" fmla="*/ 35 h 52"/>
                <a:gd name="T12" fmla="*/ 15 w 32"/>
                <a:gd name="T13" fmla="*/ 52 h 52"/>
                <a:gd name="T14" fmla="*/ 15 w 32"/>
                <a:gd name="T15" fmla="*/ 52 h 52"/>
                <a:gd name="T16" fmla="*/ 32 w 32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32" y="35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5" y="52"/>
                    <a:pt x="32" y="43"/>
                    <a:pt x="32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0742F126-3B94-4368-A3B6-4552957A4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3313"/>
              <a:ext cx="46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5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1BCE99C9-C0BF-4E7C-AC5C-B51B77D30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398C6C3A-DB5A-4EBA-85EC-2D420F454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B1B01E7D-6DF1-4886-9B59-7BD5243E3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550"/>
              <a:ext cx="0" cy="72"/>
            </a:xfrm>
            <a:custGeom>
              <a:avLst/>
              <a:gdLst>
                <a:gd name="T0" fmla="*/ 0 h 52"/>
                <a:gd name="T1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A56F16CC-423F-4F28-9CC4-6A2300AC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3550"/>
              <a:ext cx="47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7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7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6" y="52"/>
                    <a:pt x="34" y="45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BFDE09ED-D17C-4D80-8907-DDC02A4B1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3550"/>
              <a:ext cx="44" cy="72"/>
            </a:xfrm>
            <a:custGeom>
              <a:avLst/>
              <a:gdLst>
                <a:gd name="T0" fmla="*/ 32 w 32"/>
                <a:gd name="T1" fmla="*/ 35 h 52"/>
                <a:gd name="T2" fmla="*/ 32 w 32"/>
                <a:gd name="T3" fmla="*/ 17 h 52"/>
                <a:gd name="T4" fmla="*/ 15 w 32"/>
                <a:gd name="T5" fmla="*/ 0 h 52"/>
                <a:gd name="T6" fmla="*/ 15 w 32"/>
                <a:gd name="T7" fmla="*/ 0 h 52"/>
                <a:gd name="T8" fmla="*/ 0 w 32"/>
                <a:gd name="T9" fmla="*/ 17 h 52"/>
                <a:gd name="T10" fmla="*/ 0 w 32"/>
                <a:gd name="T11" fmla="*/ 35 h 52"/>
                <a:gd name="T12" fmla="*/ 15 w 32"/>
                <a:gd name="T13" fmla="*/ 52 h 52"/>
                <a:gd name="T14" fmla="*/ 15 w 32"/>
                <a:gd name="T15" fmla="*/ 52 h 52"/>
                <a:gd name="T16" fmla="*/ 32 w 32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32" y="3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32" y="8"/>
                    <a:pt x="2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5" y="52"/>
                    <a:pt x="32" y="45"/>
                    <a:pt x="32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609C7B92-A8DD-4959-8248-CA063018A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3550"/>
              <a:ext cx="46" cy="72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7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7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5"/>
                    <a:pt x="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5" y="52"/>
                    <a:pt x="34" y="45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C9DF86B1-D780-4B1F-B717-254F3C2F0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807DD4F0-A770-4045-927B-A19790AA5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5">
              <a:extLst>
                <a:ext uri="{FF2B5EF4-FFF2-40B4-BE49-F238E27FC236}">
                  <a16:creationId xmlns:a16="http://schemas.microsoft.com/office/drawing/2014/main" id="{F2EB3B8B-3349-4C49-9DA2-BE2CB6CA5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435"/>
              <a:ext cx="46" cy="71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C3210E19-2877-4D2D-8799-5C996ED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3435"/>
              <a:ext cx="45" cy="71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7">
              <a:extLst>
                <a:ext uri="{FF2B5EF4-FFF2-40B4-BE49-F238E27FC236}">
                  <a16:creationId xmlns:a16="http://schemas.microsoft.com/office/drawing/2014/main" id="{F44E29D8-3D29-4BAF-8E02-EC2BC5774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435"/>
              <a:ext cx="45" cy="71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863F6220-B897-446E-91E3-C0B7172FC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" y="3435"/>
              <a:ext cx="0" cy="68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F8C412-B3B9-4D8E-96A2-650D8AA38881}"/>
              </a:ext>
            </a:extLst>
          </p:cNvPr>
          <p:cNvSpPr/>
          <p:nvPr/>
        </p:nvSpPr>
        <p:spPr bwMode="auto">
          <a:xfrm>
            <a:off x="3768658" y="5437389"/>
            <a:ext cx="785022" cy="505334"/>
          </a:xfrm>
          <a:prstGeom prst="rect">
            <a:avLst/>
          </a:prstGeom>
          <a:solidFill>
            <a:srgbClr val="5CA4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1BD5EB7-7D25-4A2E-9890-4D22892EA68F}"/>
              </a:ext>
            </a:extLst>
          </p:cNvPr>
          <p:cNvSpPr/>
          <p:nvPr/>
        </p:nvSpPr>
        <p:spPr bwMode="auto">
          <a:xfrm>
            <a:off x="4736073" y="4763009"/>
            <a:ext cx="785022" cy="505334"/>
          </a:xfrm>
          <a:prstGeom prst="rect">
            <a:avLst/>
          </a:prstGeom>
          <a:solidFill>
            <a:srgbClr val="5CA4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2810F27-F6D4-44ED-A959-4307288B0F0F}"/>
              </a:ext>
            </a:extLst>
          </p:cNvPr>
          <p:cNvSpPr/>
          <p:nvPr/>
        </p:nvSpPr>
        <p:spPr bwMode="auto">
          <a:xfrm>
            <a:off x="6670903" y="4087353"/>
            <a:ext cx="785022" cy="505334"/>
          </a:xfrm>
          <a:prstGeom prst="rect">
            <a:avLst/>
          </a:prstGeom>
          <a:solidFill>
            <a:srgbClr val="5CA4DB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DFD0CFB-7493-447A-9739-F92717140711}"/>
              </a:ext>
            </a:extLst>
          </p:cNvPr>
          <p:cNvSpPr/>
          <p:nvPr/>
        </p:nvSpPr>
        <p:spPr bwMode="auto">
          <a:xfrm>
            <a:off x="7638320" y="3412740"/>
            <a:ext cx="785022" cy="505334"/>
          </a:xfrm>
          <a:prstGeom prst="rect">
            <a:avLst/>
          </a:prstGeom>
          <a:solidFill>
            <a:srgbClr val="5CA4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B7E7B3B-A7D6-4B9E-9B43-CAA1A8D42874}"/>
              </a:ext>
            </a:extLst>
          </p:cNvPr>
          <p:cNvSpPr/>
          <p:nvPr/>
        </p:nvSpPr>
        <p:spPr bwMode="auto">
          <a:xfrm>
            <a:off x="7638318" y="5435770"/>
            <a:ext cx="785022" cy="505334"/>
          </a:xfrm>
          <a:prstGeom prst="rect">
            <a:avLst/>
          </a:prstGeom>
          <a:solidFill>
            <a:srgbClr val="5CA4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9F286C7-A72E-4B19-BECC-2AD322B91A55}"/>
              </a:ext>
            </a:extLst>
          </p:cNvPr>
          <p:cNvSpPr/>
          <p:nvPr/>
        </p:nvSpPr>
        <p:spPr bwMode="auto">
          <a:xfrm>
            <a:off x="4736073" y="4763009"/>
            <a:ext cx="785022" cy="505334"/>
          </a:xfrm>
          <a:prstGeom prst="rect">
            <a:avLst/>
          </a:prstGeom>
          <a:solidFill>
            <a:srgbClr val="2E8E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6960B95-9AED-453D-8147-4BE64D2AA752}"/>
              </a:ext>
            </a:extLst>
          </p:cNvPr>
          <p:cNvSpPr/>
          <p:nvPr/>
        </p:nvSpPr>
        <p:spPr bwMode="auto">
          <a:xfrm>
            <a:off x="6670903" y="4087353"/>
            <a:ext cx="785022" cy="505334"/>
          </a:xfrm>
          <a:prstGeom prst="rect">
            <a:avLst/>
          </a:prstGeom>
          <a:solidFill>
            <a:srgbClr val="2E8ED8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E1D3D7E-AE78-461B-8984-8550F13D2CAC}"/>
              </a:ext>
            </a:extLst>
          </p:cNvPr>
          <p:cNvSpPr/>
          <p:nvPr/>
        </p:nvSpPr>
        <p:spPr bwMode="auto">
          <a:xfrm>
            <a:off x="7638320" y="3412740"/>
            <a:ext cx="785022" cy="505334"/>
          </a:xfrm>
          <a:prstGeom prst="rect">
            <a:avLst/>
          </a:prstGeom>
          <a:solidFill>
            <a:srgbClr val="2E8E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AB63D05-2235-48E1-AC5A-5332C75C07D7}"/>
              </a:ext>
            </a:extLst>
          </p:cNvPr>
          <p:cNvSpPr/>
          <p:nvPr/>
        </p:nvSpPr>
        <p:spPr bwMode="auto">
          <a:xfrm>
            <a:off x="7638318" y="5435770"/>
            <a:ext cx="785022" cy="505334"/>
          </a:xfrm>
          <a:prstGeom prst="rect">
            <a:avLst/>
          </a:prstGeom>
          <a:solidFill>
            <a:srgbClr val="2E8ED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70%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95437A0-E144-4350-B464-A76A69AAF11F}"/>
              </a:ext>
            </a:extLst>
          </p:cNvPr>
          <p:cNvSpPr/>
          <p:nvPr/>
        </p:nvSpPr>
        <p:spPr bwMode="auto">
          <a:xfrm>
            <a:off x="6670903" y="4087353"/>
            <a:ext cx="785022" cy="505334"/>
          </a:xfrm>
          <a:prstGeom prst="rect">
            <a:avLst/>
          </a:prstGeom>
          <a:solidFill>
            <a:schemeClr val="tx2"/>
          </a:solidFill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95%</a:t>
            </a:r>
          </a:p>
        </p:txBody>
      </p:sp>
      <p:sp>
        <p:nvSpPr>
          <p:cNvPr id="196" name="Freeform 5">
            <a:extLst>
              <a:ext uri="{FF2B5EF4-FFF2-40B4-BE49-F238E27FC236}">
                <a16:creationId xmlns:a16="http://schemas.microsoft.com/office/drawing/2014/main" id="{DF9FDED0-2500-4374-B5B2-ED86C9D5D9D3}"/>
              </a:ext>
            </a:extLst>
          </p:cNvPr>
          <p:cNvSpPr>
            <a:spLocks noEditPoints="1"/>
          </p:cNvSpPr>
          <p:nvPr/>
        </p:nvSpPr>
        <p:spPr bwMode="auto">
          <a:xfrm>
            <a:off x="10350753" y="2706366"/>
            <a:ext cx="440168" cy="264815"/>
          </a:xfrm>
          <a:custGeom>
            <a:avLst/>
            <a:gdLst>
              <a:gd name="T0" fmla="*/ 27 w 339"/>
              <a:gd name="T1" fmla="*/ 70 h 204"/>
              <a:gd name="T2" fmla="*/ 287 w 339"/>
              <a:gd name="T3" fmla="*/ 70 h 204"/>
              <a:gd name="T4" fmla="*/ 339 w 339"/>
              <a:gd name="T5" fmla="*/ 122 h 204"/>
              <a:gd name="T6" fmla="*/ 339 w 339"/>
              <a:gd name="T7" fmla="*/ 160 h 204"/>
              <a:gd name="T8" fmla="*/ 318 w 339"/>
              <a:gd name="T9" fmla="*/ 182 h 204"/>
              <a:gd name="T10" fmla="*/ 294 w 339"/>
              <a:gd name="T11" fmla="*/ 182 h 204"/>
              <a:gd name="T12" fmla="*/ 297 w 339"/>
              <a:gd name="T13" fmla="*/ 168 h 204"/>
              <a:gd name="T14" fmla="*/ 261 w 339"/>
              <a:gd name="T15" fmla="*/ 131 h 204"/>
              <a:gd name="T16" fmla="*/ 224 w 339"/>
              <a:gd name="T17" fmla="*/ 168 h 204"/>
              <a:gd name="T18" fmla="*/ 261 w 339"/>
              <a:gd name="T19" fmla="*/ 204 h 204"/>
              <a:gd name="T20" fmla="*/ 297 w 339"/>
              <a:gd name="T21" fmla="*/ 168 h 204"/>
              <a:gd name="T22" fmla="*/ 95 w 339"/>
              <a:gd name="T23" fmla="*/ 168 h 204"/>
              <a:gd name="T24" fmla="*/ 59 w 339"/>
              <a:gd name="T25" fmla="*/ 131 h 204"/>
              <a:gd name="T26" fmla="*/ 22 w 339"/>
              <a:gd name="T27" fmla="*/ 168 h 204"/>
              <a:gd name="T28" fmla="*/ 59 w 339"/>
              <a:gd name="T29" fmla="*/ 204 h 204"/>
              <a:gd name="T30" fmla="*/ 95 w 339"/>
              <a:gd name="T31" fmla="*/ 168 h 204"/>
              <a:gd name="T32" fmla="*/ 63 w 339"/>
              <a:gd name="T33" fmla="*/ 0 h 204"/>
              <a:gd name="T34" fmla="*/ 10 w 339"/>
              <a:gd name="T35" fmla="*/ 105 h 204"/>
              <a:gd name="T36" fmla="*/ 0 w 339"/>
              <a:gd name="T37" fmla="*/ 139 h 204"/>
              <a:gd name="T38" fmla="*/ 24 w 339"/>
              <a:gd name="T39" fmla="*/ 178 h 204"/>
              <a:gd name="T40" fmla="*/ 271 w 339"/>
              <a:gd name="T41" fmla="*/ 70 h 204"/>
              <a:gd name="T42" fmla="*/ 222 w 339"/>
              <a:gd name="T43" fmla="*/ 15 h 204"/>
              <a:gd name="T44" fmla="*/ 194 w 339"/>
              <a:gd name="T45" fmla="*/ 0 h 204"/>
              <a:gd name="T46" fmla="*/ 37 w 339"/>
              <a:gd name="T47" fmla="*/ 0 h 204"/>
              <a:gd name="T48" fmla="*/ 227 w 339"/>
              <a:gd name="T49" fmla="*/ 182 h 204"/>
              <a:gd name="T50" fmla="*/ 92 w 339"/>
              <a:gd name="T51" fmla="*/ 182 h 204"/>
              <a:gd name="T52" fmla="*/ 134 w 339"/>
              <a:gd name="T53" fmla="*/ 182 h 204"/>
              <a:gd name="T54" fmla="*/ 134 w 339"/>
              <a:gd name="T5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9" h="204">
                <a:moveTo>
                  <a:pt x="27" y="70"/>
                </a:moveTo>
                <a:cubicBezTo>
                  <a:pt x="287" y="70"/>
                  <a:pt x="287" y="70"/>
                  <a:pt x="287" y="70"/>
                </a:cubicBezTo>
                <a:cubicBezTo>
                  <a:pt x="316" y="70"/>
                  <a:pt x="339" y="94"/>
                  <a:pt x="339" y="122"/>
                </a:cubicBezTo>
                <a:cubicBezTo>
                  <a:pt x="339" y="160"/>
                  <a:pt x="339" y="160"/>
                  <a:pt x="339" y="160"/>
                </a:cubicBezTo>
                <a:cubicBezTo>
                  <a:pt x="339" y="172"/>
                  <a:pt x="330" y="182"/>
                  <a:pt x="318" y="182"/>
                </a:cubicBezTo>
                <a:cubicBezTo>
                  <a:pt x="294" y="182"/>
                  <a:pt x="294" y="182"/>
                  <a:pt x="294" y="182"/>
                </a:cubicBezTo>
                <a:moveTo>
                  <a:pt x="297" y="168"/>
                </a:moveTo>
                <a:cubicBezTo>
                  <a:pt x="297" y="148"/>
                  <a:pt x="281" y="131"/>
                  <a:pt x="261" y="131"/>
                </a:cubicBezTo>
                <a:cubicBezTo>
                  <a:pt x="241" y="131"/>
                  <a:pt x="224" y="148"/>
                  <a:pt x="224" y="168"/>
                </a:cubicBezTo>
                <a:cubicBezTo>
                  <a:pt x="224" y="188"/>
                  <a:pt x="241" y="204"/>
                  <a:pt x="261" y="204"/>
                </a:cubicBezTo>
                <a:cubicBezTo>
                  <a:pt x="281" y="204"/>
                  <a:pt x="297" y="188"/>
                  <a:pt x="297" y="168"/>
                </a:cubicBezTo>
                <a:close/>
                <a:moveTo>
                  <a:pt x="95" y="168"/>
                </a:moveTo>
                <a:cubicBezTo>
                  <a:pt x="95" y="148"/>
                  <a:pt x="79" y="131"/>
                  <a:pt x="59" y="131"/>
                </a:cubicBezTo>
                <a:cubicBezTo>
                  <a:pt x="39" y="131"/>
                  <a:pt x="22" y="148"/>
                  <a:pt x="22" y="168"/>
                </a:cubicBezTo>
                <a:cubicBezTo>
                  <a:pt x="22" y="188"/>
                  <a:pt x="39" y="204"/>
                  <a:pt x="59" y="204"/>
                </a:cubicBezTo>
                <a:cubicBezTo>
                  <a:pt x="79" y="204"/>
                  <a:pt x="95" y="188"/>
                  <a:pt x="95" y="168"/>
                </a:cubicBezTo>
                <a:close/>
                <a:moveTo>
                  <a:pt x="63" y="0"/>
                </a:moveTo>
                <a:cubicBezTo>
                  <a:pt x="63" y="0"/>
                  <a:pt x="20" y="84"/>
                  <a:pt x="10" y="105"/>
                </a:cubicBezTo>
                <a:cubicBezTo>
                  <a:pt x="0" y="127"/>
                  <a:pt x="0" y="139"/>
                  <a:pt x="0" y="139"/>
                </a:cubicBezTo>
                <a:cubicBezTo>
                  <a:pt x="0" y="154"/>
                  <a:pt x="9" y="173"/>
                  <a:pt x="24" y="178"/>
                </a:cubicBezTo>
                <a:moveTo>
                  <a:pt x="271" y="70"/>
                </a:moveTo>
                <a:cubicBezTo>
                  <a:pt x="222" y="15"/>
                  <a:pt x="222" y="15"/>
                  <a:pt x="222" y="15"/>
                </a:cubicBezTo>
                <a:cubicBezTo>
                  <a:pt x="214" y="5"/>
                  <a:pt x="206" y="0"/>
                  <a:pt x="194" y="0"/>
                </a:cubicBezTo>
                <a:cubicBezTo>
                  <a:pt x="37" y="0"/>
                  <a:pt x="37" y="0"/>
                  <a:pt x="37" y="0"/>
                </a:cubicBezTo>
                <a:moveTo>
                  <a:pt x="227" y="182"/>
                </a:moveTo>
                <a:cubicBezTo>
                  <a:pt x="92" y="182"/>
                  <a:pt x="92" y="182"/>
                  <a:pt x="92" y="182"/>
                </a:cubicBezTo>
                <a:moveTo>
                  <a:pt x="134" y="182"/>
                </a:moveTo>
                <a:cubicBezTo>
                  <a:pt x="134" y="0"/>
                  <a:pt x="134" y="0"/>
                  <a:pt x="134" y="0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2602F01-A6AD-4809-AE58-134198AE5A95}"/>
              </a:ext>
            </a:extLst>
          </p:cNvPr>
          <p:cNvSpPr/>
          <p:nvPr/>
        </p:nvSpPr>
        <p:spPr bwMode="auto">
          <a:xfrm>
            <a:off x="10135070" y="5955216"/>
            <a:ext cx="878476" cy="90278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9F4A2-34D2-4122-B219-A325533A8008}"/>
              </a:ext>
            </a:extLst>
          </p:cNvPr>
          <p:cNvSpPr txBox="1"/>
          <p:nvPr/>
        </p:nvSpPr>
        <p:spPr>
          <a:xfrm>
            <a:off x="9615066" y="3017758"/>
            <a:ext cx="191848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Optimized model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85EB74B-FDD2-45CB-A236-74C66623A549}"/>
              </a:ext>
            </a:extLst>
          </p:cNvPr>
          <p:cNvSpPr/>
          <p:nvPr/>
        </p:nvSpPr>
        <p:spPr bwMode="auto">
          <a:xfrm>
            <a:off x="6814512" y="4188987"/>
            <a:ext cx="497804" cy="302066"/>
          </a:xfrm>
          <a:prstGeom prst="rect">
            <a:avLst/>
          </a:prstGeom>
          <a:noFill/>
          <a:ln w="2222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95%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9DE720E-16FD-4BAD-BC4A-AB88F4C6E793}"/>
              </a:ext>
            </a:extLst>
          </p:cNvPr>
          <p:cNvGrpSpPr/>
          <p:nvPr/>
        </p:nvGrpSpPr>
        <p:grpSpPr>
          <a:xfrm>
            <a:off x="1436341" y="4057481"/>
            <a:ext cx="375602" cy="424726"/>
            <a:chOff x="9005455" y="6149108"/>
            <a:chExt cx="1115925" cy="1261885"/>
          </a:xfrm>
          <a:noFill/>
        </p:grpSpPr>
        <p:sp>
          <p:nvSpPr>
            <p:cNvPr id="213" name="Freeform 938">
              <a:extLst>
                <a:ext uri="{FF2B5EF4-FFF2-40B4-BE49-F238E27FC236}">
                  <a16:creationId xmlns:a16="http://schemas.microsoft.com/office/drawing/2014/main" id="{E6153D3D-A39E-4FF3-9DD7-BF527CAF6B4A}"/>
                </a:ext>
              </a:extLst>
            </p:cNvPr>
            <p:cNvSpPr/>
            <p:nvPr/>
          </p:nvSpPr>
          <p:spPr>
            <a:xfrm>
              <a:off x="9005455" y="6282459"/>
              <a:ext cx="555625" cy="1123950"/>
            </a:xfrm>
            <a:custGeom>
              <a:avLst/>
              <a:gdLst>
                <a:gd name="connsiteX0" fmla="*/ 555625 w 555625"/>
                <a:gd name="connsiteY0" fmla="*/ 1123950 h 1123950"/>
                <a:gd name="connsiteX1" fmla="*/ 0 w 555625"/>
                <a:gd name="connsiteY1" fmla="*/ 1123950 h 1123950"/>
                <a:gd name="connsiteX2" fmla="*/ 0 w 555625"/>
                <a:gd name="connsiteY2" fmla="*/ 0 h 1123950"/>
                <a:gd name="connsiteX3" fmla="*/ 219075 w 555625"/>
                <a:gd name="connsiteY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" h="1123950">
                  <a:moveTo>
                    <a:pt x="555625" y="1123950"/>
                  </a:moveTo>
                  <a:lnTo>
                    <a:pt x="0" y="1123950"/>
                  </a:lnTo>
                  <a:lnTo>
                    <a:pt x="0" y="0"/>
                  </a:lnTo>
                  <a:lnTo>
                    <a:pt x="219075" y="0"/>
                  </a:lnTo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939">
              <a:extLst>
                <a:ext uri="{FF2B5EF4-FFF2-40B4-BE49-F238E27FC236}">
                  <a16:creationId xmlns:a16="http://schemas.microsoft.com/office/drawing/2014/main" id="{F26CC79B-EF9A-47A6-80E3-4A5AE6DBC57A}"/>
                </a:ext>
              </a:extLst>
            </p:cNvPr>
            <p:cNvSpPr/>
            <p:nvPr/>
          </p:nvSpPr>
          <p:spPr>
            <a:xfrm>
              <a:off x="9707130" y="6282459"/>
              <a:ext cx="215900" cy="485775"/>
            </a:xfrm>
            <a:custGeom>
              <a:avLst/>
              <a:gdLst>
                <a:gd name="connsiteX0" fmla="*/ 0 w 215900"/>
                <a:gd name="connsiteY0" fmla="*/ 0 h 485775"/>
                <a:gd name="connsiteX1" fmla="*/ 215900 w 215900"/>
                <a:gd name="connsiteY1" fmla="*/ 0 h 485775"/>
                <a:gd name="connsiteX2" fmla="*/ 215900 w 215900"/>
                <a:gd name="connsiteY2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485775">
                  <a:moveTo>
                    <a:pt x="0" y="0"/>
                  </a:moveTo>
                  <a:lnTo>
                    <a:pt x="215900" y="0"/>
                  </a:lnTo>
                  <a:lnTo>
                    <a:pt x="215900" y="485775"/>
                  </a:lnTo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940">
              <a:extLst>
                <a:ext uri="{FF2B5EF4-FFF2-40B4-BE49-F238E27FC236}">
                  <a16:creationId xmlns:a16="http://schemas.microsoft.com/office/drawing/2014/main" id="{B00F6E1D-6062-4D94-B78A-CD286D3C86D9}"/>
                </a:ext>
              </a:extLst>
            </p:cNvPr>
            <p:cNvSpPr/>
            <p:nvPr/>
          </p:nvSpPr>
          <p:spPr>
            <a:xfrm>
              <a:off x="9221355" y="6149108"/>
              <a:ext cx="482600" cy="190500"/>
            </a:xfrm>
            <a:custGeom>
              <a:avLst/>
              <a:gdLst>
                <a:gd name="connsiteX0" fmla="*/ 142875 w 482600"/>
                <a:gd name="connsiteY0" fmla="*/ 0 h 190500"/>
                <a:gd name="connsiteX1" fmla="*/ 339725 w 482600"/>
                <a:gd name="connsiteY1" fmla="*/ 0 h 190500"/>
                <a:gd name="connsiteX2" fmla="*/ 339725 w 482600"/>
                <a:gd name="connsiteY2" fmla="*/ 47625 h 190500"/>
                <a:gd name="connsiteX3" fmla="*/ 482600 w 482600"/>
                <a:gd name="connsiteY3" fmla="*/ 47625 h 190500"/>
                <a:gd name="connsiteX4" fmla="*/ 482600 w 482600"/>
                <a:gd name="connsiteY4" fmla="*/ 190500 h 190500"/>
                <a:gd name="connsiteX5" fmla="*/ 0 w 482600"/>
                <a:gd name="connsiteY5" fmla="*/ 190500 h 190500"/>
                <a:gd name="connsiteX6" fmla="*/ 0 w 482600"/>
                <a:gd name="connsiteY6" fmla="*/ 47625 h 190500"/>
                <a:gd name="connsiteX7" fmla="*/ 142875 w 482600"/>
                <a:gd name="connsiteY7" fmla="*/ 4762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00" h="190500">
                  <a:moveTo>
                    <a:pt x="142875" y="0"/>
                  </a:moveTo>
                  <a:lnTo>
                    <a:pt x="339725" y="0"/>
                  </a:lnTo>
                  <a:lnTo>
                    <a:pt x="339725" y="47625"/>
                  </a:lnTo>
                  <a:lnTo>
                    <a:pt x="482600" y="47625"/>
                  </a:lnTo>
                  <a:lnTo>
                    <a:pt x="482600" y="190500"/>
                  </a:lnTo>
                  <a:lnTo>
                    <a:pt x="0" y="190500"/>
                  </a:lnTo>
                  <a:lnTo>
                    <a:pt x="0" y="47625"/>
                  </a:lnTo>
                  <a:lnTo>
                    <a:pt x="142875" y="47625"/>
                  </a:ln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941">
              <a:extLst>
                <a:ext uri="{FF2B5EF4-FFF2-40B4-BE49-F238E27FC236}">
                  <a16:creationId xmlns:a16="http://schemas.microsoft.com/office/drawing/2014/main" id="{17392C07-5E2D-4739-A4F2-D9DF08D5495D}"/>
                </a:ext>
              </a:extLst>
            </p:cNvPr>
            <p:cNvSpPr/>
            <p:nvPr/>
          </p:nvSpPr>
          <p:spPr bwMode="auto">
            <a:xfrm>
              <a:off x="9671568" y="7021832"/>
              <a:ext cx="333569" cy="212271"/>
            </a:xfrm>
            <a:custGeom>
              <a:avLst/>
              <a:gdLst>
                <a:gd name="connsiteX0" fmla="*/ 0 w 104775"/>
                <a:gd name="connsiteY0" fmla="*/ 28575 h 66675"/>
                <a:gd name="connsiteX1" fmla="*/ 38100 w 104775"/>
                <a:gd name="connsiteY1" fmla="*/ 66675 h 66675"/>
                <a:gd name="connsiteX2" fmla="*/ 104775 w 104775"/>
                <a:gd name="connsiteY2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66675">
                  <a:moveTo>
                    <a:pt x="0" y="28575"/>
                  </a:moveTo>
                  <a:lnTo>
                    <a:pt x="38100" y="66675"/>
                  </a:lnTo>
                  <a:lnTo>
                    <a:pt x="104775" y="0"/>
                  </a:lnTo>
                </a:path>
              </a:pathLst>
            </a:custGeom>
            <a:grp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25A47A8E-8060-42E3-A4D3-7A039E09BDC7}"/>
                </a:ext>
              </a:extLst>
            </p:cNvPr>
            <p:cNvSpPr/>
            <p:nvPr/>
          </p:nvSpPr>
          <p:spPr bwMode="auto">
            <a:xfrm>
              <a:off x="9555323" y="6844938"/>
              <a:ext cx="566057" cy="566055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8" name="Group 10">
            <a:extLst>
              <a:ext uri="{FF2B5EF4-FFF2-40B4-BE49-F238E27FC236}">
                <a16:creationId xmlns:a16="http://schemas.microsoft.com/office/drawing/2014/main" id="{830091A3-D67E-42AD-A0B0-88B8CF8365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38087" y="5122842"/>
            <a:ext cx="372111" cy="368879"/>
            <a:chOff x="2536" y="833"/>
            <a:chExt cx="2764" cy="2740"/>
          </a:xfrm>
          <a:noFill/>
        </p:grpSpPr>
        <p:sp>
          <p:nvSpPr>
            <p:cNvPr id="219" name="Freeform 11">
              <a:extLst>
                <a:ext uri="{FF2B5EF4-FFF2-40B4-BE49-F238E27FC236}">
                  <a16:creationId xmlns:a16="http://schemas.microsoft.com/office/drawing/2014/main" id="{E4CB3829-6B57-4320-B2A5-02C096E3EB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6" y="833"/>
              <a:ext cx="2739" cy="2740"/>
            </a:xfrm>
            <a:custGeom>
              <a:avLst/>
              <a:gdLst>
                <a:gd name="T0" fmla="*/ 292 w 2739"/>
                <a:gd name="T1" fmla="*/ 1639 h 2740"/>
                <a:gd name="T2" fmla="*/ 1100 w 2739"/>
                <a:gd name="T3" fmla="*/ 1639 h 2740"/>
                <a:gd name="T4" fmla="*/ 1100 w 2739"/>
                <a:gd name="T5" fmla="*/ 2448 h 2740"/>
                <a:gd name="T6" fmla="*/ 1100 w 2739"/>
                <a:gd name="T7" fmla="*/ 1639 h 2740"/>
                <a:gd name="T8" fmla="*/ 0 w 2739"/>
                <a:gd name="T9" fmla="*/ 2740 h 2740"/>
                <a:gd name="T10" fmla="*/ 1639 w 2739"/>
                <a:gd name="T11" fmla="*/ 291 h 2740"/>
                <a:gd name="T12" fmla="*/ 1639 w 2739"/>
                <a:gd name="T13" fmla="*/ 1100 h 2740"/>
                <a:gd name="T14" fmla="*/ 2447 w 2739"/>
                <a:gd name="T15" fmla="*/ 1100 h 2740"/>
                <a:gd name="T16" fmla="*/ 2739 w 2739"/>
                <a:gd name="T17" fmla="*/ 0 h 2740"/>
                <a:gd name="T18" fmla="*/ 1639 w 2739"/>
                <a:gd name="T19" fmla="*/ 1100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9" h="2740">
                  <a:moveTo>
                    <a:pt x="292" y="1639"/>
                  </a:moveTo>
                  <a:lnTo>
                    <a:pt x="1100" y="1639"/>
                  </a:lnTo>
                  <a:lnTo>
                    <a:pt x="1100" y="2448"/>
                  </a:lnTo>
                  <a:moveTo>
                    <a:pt x="1100" y="1639"/>
                  </a:moveTo>
                  <a:lnTo>
                    <a:pt x="0" y="2740"/>
                  </a:lnTo>
                  <a:moveTo>
                    <a:pt x="1639" y="291"/>
                  </a:moveTo>
                  <a:lnTo>
                    <a:pt x="1639" y="1100"/>
                  </a:lnTo>
                  <a:lnTo>
                    <a:pt x="2447" y="1100"/>
                  </a:lnTo>
                  <a:moveTo>
                    <a:pt x="2739" y="0"/>
                  </a:moveTo>
                  <a:lnTo>
                    <a:pt x="1639" y="1100"/>
                  </a:ln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0" name="Freeform 12">
              <a:extLst>
                <a:ext uri="{FF2B5EF4-FFF2-40B4-BE49-F238E27FC236}">
                  <a16:creationId xmlns:a16="http://schemas.microsoft.com/office/drawing/2014/main" id="{72B9D2CD-B1E1-4394-A96E-E2E15CE45E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1" y="833"/>
              <a:ext cx="2739" cy="2740"/>
            </a:xfrm>
            <a:custGeom>
              <a:avLst/>
              <a:gdLst>
                <a:gd name="T0" fmla="*/ 1638 w 2739"/>
                <a:gd name="T1" fmla="*/ 2448 h 2740"/>
                <a:gd name="T2" fmla="*/ 1638 w 2739"/>
                <a:gd name="T3" fmla="*/ 1639 h 2740"/>
                <a:gd name="T4" fmla="*/ 2446 w 2739"/>
                <a:gd name="T5" fmla="*/ 1639 h 2740"/>
                <a:gd name="T6" fmla="*/ 2739 w 2739"/>
                <a:gd name="T7" fmla="*/ 2740 h 2740"/>
                <a:gd name="T8" fmla="*/ 1638 w 2739"/>
                <a:gd name="T9" fmla="*/ 1639 h 2740"/>
                <a:gd name="T10" fmla="*/ 291 w 2739"/>
                <a:gd name="T11" fmla="*/ 1100 h 2740"/>
                <a:gd name="T12" fmla="*/ 1099 w 2739"/>
                <a:gd name="T13" fmla="*/ 1100 h 2740"/>
                <a:gd name="T14" fmla="*/ 1099 w 2739"/>
                <a:gd name="T15" fmla="*/ 291 h 2740"/>
                <a:gd name="T16" fmla="*/ 1099 w 2739"/>
                <a:gd name="T17" fmla="*/ 1100 h 2740"/>
                <a:gd name="T18" fmla="*/ 0 w 2739"/>
                <a:gd name="T19" fmla="*/ 0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9" h="2740">
                  <a:moveTo>
                    <a:pt x="1638" y="2448"/>
                  </a:moveTo>
                  <a:lnTo>
                    <a:pt x="1638" y="1639"/>
                  </a:lnTo>
                  <a:lnTo>
                    <a:pt x="2446" y="1639"/>
                  </a:lnTo>
                  <a:moveTo>
                    <a:pt x="2739" y="2740"/>
                  </a:moveTo>
                  <a:lnTo>
                    <a:pt x="1638" y="1639"/>
                  </a:lnTo>
                  <a:moveTo>
                    <a:pt x="291" y="1100"/>
                  </a:moveTo>
                  <a:lnTo>
                    <a:pt x="1099" y="1100"/>
                  </a:lnTo>
                  <a:lnTo>
                    <a:pt x="1099" y="291"/>
                  </a:lnTo>
                  <a:moveTo>
                    <a:pt x="1099" y="1100"/>
                  </a:move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D316AA3-19A9-42FA-8AAB-F3758407BD09}"/>
              </a:ext>
            </a:extLst>
          </p:cNvPr>
          <p:cNvGrpSpPr/>
          <p:nvPr/>
        </p:nvGrpSpPr>
        <p:grpSpPr>
          <a:xfrm>
            <a:off x="9571687" y="2353818"/>
            <a:ext cx="2391751" cy="3241740"/>
            <a:chOff x="9571688" y="2353818"/>
            <a:chExt cx="2391751" cy="3241740"/>
          </a:xfrm>
          <a:solidFill>
            <a:schemeClr val="tx2"/>
          </a:solidFill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77C835F-68EE-4491-9370-AD6B93543529}"/>
                </a:ext>
              </a:extLst>
            </p:cNvPr>
            <p:cNvGrpSpPr/>
            <p:nvPr/>
          </p:nvGrpSpPr>
          <p:grpSpPr>
            <a:xfrm>
              <a:off x="11310201" y="2353818"/>
              <a:ext cx="653238" cy="3241740"/>
              <a:chOff x="12076928" y="2353818"/>
              <a:chExt cx="653238" cy="3241740"/>
            </a:xfrm>
            <a:grpFill/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19D642A-52B1-41AF-B289-568D576B1625}"/>
                  </a:ext>
                </a:extLst>
              </p:cNvPr>
              <p:cNvSpPr/>
              <p:nvPr/>
            </p:nvSpPr>
            <p:spPr bwMode="auto">
              <a:xfrm>
                <a:off x="12076928" y="235381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2FF296-1C13-424A-877D-765717B945FD}"/>
                  </a:ext>
                </a:extLst>
              </p:cNvPr>
              <p:cNvSpPr/>
              <p:nvPr/>
            </p:nvSpPr>
            <p:spPr bwMode="auto">
              <a:xfrm>
                <a:off x="12076928" y="3049506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4498DD1-3C59-4026-90A6-E26C2E5BFD1C}"/>
                  </a:ext>
                </a:extLst>
              </p:cNvPr>
              <p:cNvSpPr/>
              <p:nvPr/>
            </p:nvSpPr>
            <p:spPr bwMode="auto">
              <a:xfrm>
                <a:off x="12076928" y="3745193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FA15762-E962-4C98-A7F3-FCA2BC38D0D0}"/>
                  </a:ext>
                </a:extLst>
              </p:cNvPr>
              <p:cNvSpPr/>
              <p:nvPr/>
            </p:nvSpPr>
            <p:spPr bwMode="auto">
              <a:xfrm>
                <a:off x="12076928" y="4440881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40D374C-A398-48E7-9830-A0FCC1E94E77}"/>
                  </a:ext>
                </a:extLst>
              </p:cNvPr>
              <p:cNvSpPr/>
              <p:nvPr/>
            </p:nvSpPr>
            <p:spPr bwMode="auto">
              <a:xfrm>
                <a:off x="12076928" y="513656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7B89E3D-C38A-4B20-B033-852F0FD39555}"/>
                </a:ext>
              </a:extLst>
            </p:cNvPr>
            <p:cNvGrpSpPr/>
            <p:nvPr/>
          </p:nvGrpSpPr>
          <p:grpSpPr>
            <a:xfrm>
              <a:off x="10440944" y="2353818"/>
              <a:ext cx="653238" cy="3241740"/>
              <a:chOff x="12076928" y="2353818"/>
              <a:chExt cx="653238" cy="3241740"/>
            </a:xfrm>
            <a:grpFill/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1D3738B-9C16-41D8-A676-3993C5351106}"/>
                  </a:ext>
                </a:extLst>
              </p:cNvPr>
              <p:cNvSpPr/>
              <p:nvPr/>
            </p:nvSpPr>
            <p:spPr bwMode="auto">
              <a:xfrm>
                <a:off x="12076928" y="235381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1A7BF7F-84E6-40B6-A7EC-29EA87D247DC}"/>
                  </a:ext>
                </a:extLst>
              </p:cNvPr>
              <p:cNvSpPr/>
              <p:nvPr/>
            </p:nvSpPr>
            <p:spPr bwMode="auto">
              <a:xfrm>
                <a:off x="12076928" y="3049506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273ABB3-4EA8-4BF1-9A20-E110EC58AB5C}"/>
                  </a:ext>
                </a:extLst>
              </p:cNvPr>
              <p:cNvSpPr/>
              <p:nvPr/>
            </p:nvSpPr>
            <p:spPr bwMode="auto">
              <a:xfrm>
                <a:off x="12076928" y="3745193"/>
                <a:ext cx="653238" cy="45899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AEC7D98-1785-4AA8-ACBA-2803A5D92604}"/>
                  </a:ext>
                </a:extLst>
              </p:cNvPr>
              <p:cNvSpPr/>
              <p:nvPr/>
            </p:nvSpPr>
            <p:spPr bwMode="auto">
              <a:xfrm>
                <a:off x="12076928" y="4440881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7582DD6-E929-4B0D-A601-1A9083C5F771}"/>
                  </a:ext>
                </a:extLst>
              </p:cNvPr>
              <p:cNvSpPr/>
              <p:nvPr/>
            </p:nvSpPr>
            <p:spPr bwMode="auto">
              <a:xfrm>
                <a:off x="12076928" y="513656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192391C-0131-4AD8-988A-96634C4F150E}"/>
                </a:ext>
              </a:extLst>
            </p:cNvPr>
            <p:cNvGrpSpPr/>
            <p:nvPr/>
          </p:nvGrpSpPr>
          <p:grpSpPr>
            <a:xfrm>
              <a:off x="9571688" y="2353818"/>
              <a:ext cx="653238" cy="3241740"/>
              <a:chOff x="12076928" y="2353818"/>
              <a:chExt cx="653238" cy="3241740"/>
            </a:xfrm>
            <a:grpFill/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B4F7ED2-6589-4C79-B565-4958E6ECE145}"/>
                  </a:ext>
                </a:extLst>
              </p:cNvPr>
              <p:cNvSpPr/>
              <p:nvPr/>
            </p:nvSpPr>
            <p:spPr bwMode="auto">
              <a:xfrm>
                <a:off x="12076928" y="235381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7FA763-23A7-49C7-B1ED-B12087F71970}"/>
                  </a:ext>
                </a:extLst>
              </p:cNvPr>
              <p:cNvSpPr/>
              <p:nvPr/>
            </p:nvSpPr>
            <p:spPr bwMode="auto">
              <a:xfrm>
                <a:off x="12076928" y="3049506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FA201D8-95C4-4E67-972E-68C9431637B3}"/>
                  </a:ext>
                </a:extLst>
              </p:cNvPr>
              <p:cNvSpPr/>
              <p:nvPr/>
            </p:nvSpPr>
            <p:spPr bwMode="auto">
              <a:xfrm>
                <a:off x="12076928" y="3745193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13107D5-145B-4F26-90D8-591D95FFBF2C}"/>
                  </a:ext>
                </a:extLst>
              </p:cNvPr>
              <p:cNvSpPr/>
              <p:nvPr/>
            </p:nvSpPr>
            <p:spPr bwMode="auto">
              <a:xfrm>
                <a:off x="12076928" y="4440881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D195665-23B6-4D98-A84B-5BF1D2F02772}"/>
                  </a:ext>
                </a:extLst>
              </p:cNvPr>
              <p:cNvSpPr/>
              <p:nvPr/>
            </p:nvSpPr>
            <p:spPr bwMode="auto">
              <a:xfrm>
                <a:off x="12076928" y="5136568"/>
                <a:ext cx="653238" cy="45899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EF783045-44B2-41D9-B7F6-6239D9773C13}"/>
              </a:ext>
            </a:extLst>
          </p:cNvPr>
          <p:cNvSpPr/>
          <p:nvPr/>
        </p:nvSpPr>
        <p:spPr bwMode="auto">
          <a:xfrm>
            <a:off x="9571687" y="2353818"/>
            <a:ext cx="2391751" cy="3241740"/>
          </a:xfrm>
          <a:custGeom>
            <a:avLst/>
            <a:gdLst>
              <a:gd name="connsiteX0" fmla="*/ 1738513 w 2391751"/>
              <a:gd name="connsiteY0" fmla="*/ 2782750 h 3241740"/>
              <a:gd name="connsiteX1" fmla="*/ 2391751 w 2391751"/>
              <a:gd name="connsiteY1" fmla="*/ 2782750 h 3241740"/>
              <a:gd name="connsiteX2" fmla="*/ 2391751 w 2391751"/>
              <a:gd name="connsiteY2" fmla="*/ 3241740 h 3241740"/>
              <a:gd name="connsiteX3" fmla="*/ 1738513 w 2391751"/>
              <a:gd name="connsiteY3" fmla="*/ 3241740 h 3241740"/>
              <a:gd name="connsiteX4" fmla="*/ 869256 w 2391751"/>
              <a:gd name="connsiteY4" fmla="*/ 2782750 h 3241740"/>
              <a:gd name="connsiteX5" fmla="*/ 1522494 w 2391751"/>
              <a:gd name="connsiteY5" fmla="*/ 2782750 h 3241740"/>
              <a:gd name="connsiteX6" fmla="*/ 1522494 w 2391751"/>
              <a:gd name="connsiteY6" fmla="*/ 3241740 h 3241740"/>
              <a:gd name="connsiteX7" fmla="*/ 869256 w 2391751"/>
              <a:gd name="connsiteY7" fmla="*/ 3241740 h 3241740"/>
              <a:gd name="connsiteX8" fmla="*/ 0 w 2391751"/>
              <a:gd name="connsiteY8" fmla="*/ 2782750 h 3241740"/>
              <a:gd name="connsiteX9" fmla="*/ 653238 w 2391751"/>
              <a:gd name="connsiteY9" fmla="*/ 2782750 h 3241740"/>
              <a:gd name="connsiteX10" fmla="*/ 653238 w 2391751"/>
              <a:gd name="connsiteY10" fmla="*/ 3241740 h 3241740"/>
              <a:gd name="connsiteX11" fmla="*/ 0 w 2391751"/>
              <a:gd name="connsiteY11" fmla="*/ 3241740 h 3241740"/>
              <a:gd name="connsiteX12" fmla="*/ 1738513 w 2391751"/>
              <a:gd name="connsiteY12" fmla="*/ 2087063 h 3241740"/>
              <a:gd name="connsiteX13" fmla="*/ 2391751 w 2391751"/>
              <a:gd name="connsiteY13" fmla="*/ 2087063 h 3241740"/>
              <a:gd name="connsiteX14" fmla="*/ 2391751 w 2391751"/>
              <a:gd name="connsiteY14" fmla="*/ 2546053 h 3241740"/>
              <a:gd name="connsiteX15" fmla="*/ 1738513 w 2391751"/>
              <a:gd name="connsiteY15" fmla="*/ 2546053 h 3241740"/>
              <a:gd name="connsiteX16" fmla="*/ 869256 w 2391751"/>
              <a:gd name="connsiteY16" fmla="*/ 2087063 h 3241740"/>
              <a:gd name="connsiteX17" fmla="*/ 1522494 w 2391751"/>
              <a:gd name="connsiteY17" fmla="*/ 2087063 h 3241740"/>
              <a:gd name="connsiteX18" fmla="*/ 1522494 w 2391751"/>
              <a:gd name="connsiteY18" fmla="*/ 2546053 h 3241740"/>
              <a:gd name="connsiteX19" fmla="*/ 869256 w 2391751"/>
              <a:gd name="connsiteY19" fmla="*/ 2546053 h 3241740"/>
              <a:gd name="connsiteX20" fmla="*/ 0 w 2391751"/>
              <a:gd name="connsiteY20" fmla="*/ 2087063 h 3241740"/>
              <a:gd name="connsiteX21" fmla="*/ 653238 w 2391751"/>
              <a:gd name="connsiteY21" fmla="*/ 2087063 h 3241740"/>
              <a:gd name="connsiteX22" fmla="*/ 653238 w 2391751"/>
              <a:gd name="connsiteY22" fmla="*/ 2546053 h 3241740"/>
              <a:gd name="connsiteX23" fmla="*/ 0 w 2391751"/>
              <a:gd name="connsiteY23" fmla="*/ 2546053 h 3241740"/>
              <a:gd name="connsiteX24" fmla="*/ 1738513 w 2391751"/>
              <a:gd name="connsiteY24" fmla="*/ 1391375 h 3241740"/>
              <a:gd name="connsiteX25" fmla="*/ 2391751 w 2391751"/>
              <a:gd name="connsiteY25" fmla="*/ 1391375 h 3241740"/>
              <a:gd name="connsiteX26" fmla="*/ 2391751 w 2391751"/>
              <a:gd name="connsiteY26" fmla="*/ 1850365 h 3241740"/>
              <a:gd name="connsiteX27" fmla="*/ 1738513 w 2391751"/>
              <a:gd name="connsiteY27" fmla="*/ 1850365 h 3241740"/>
              <a:gd name="connsiteX28" fmla="*/ 869256 w 2391751"/>
              <a:gd name="connsiteY28" fmla="*/ 1391375 h 3241740"/>
              <a:gd name="connsiteX29" fmla="*/ 1522494 w 2391751"/>
              <a:gd name="connsiteY29" fmla="*/ 1391375 h 3241740"/>
              <a:gd name="connsiteX30" fmla="*/ 1522494 w 2391751"/>
              <a:gd name="connsiteY30" fmla="*/ 1850365 h 3241740"/>
              <a:gd name="connsiteX31" fmla="*/ 869256 w 2391751"/>
              <a:gd name="connsiteY31" fmla="*/ 1850365 h 3241740"/>
              <a:gd name="connsiteX32" fmla="*/ 0 w 2391751"/>
              <a:gd name="connsiteY32" fmla="*/ 1391375 h 3241740"/>
              <a:gd name="connsiteX33" fmla="*/ 653238 w 2391751"/>
              <a:gd name="connsiteY33" fmla="*/ 1391375 h 3241740"/>
              <a:gd name="connsiteX34" fmla="*/ 653238 w 2391751"/>
              <a:gd name="connsiteY34" fmla="*/ 1850365 h 3241740"/>
              <a:gd name="connsiteX35" fmla="*/ 0 w 2391751"/>
              <a:gd name="connsiteY35" fmla="*/ 1850365 h 3241740"/>
              <a:gd name="connsiteX36" fmla="*/ 1738513 w 2391751"/>
              <a:gd name="connsiteY36" fmla="*/ 695688 h 3241740"/>
              <a:gd name="connsiteX37" fmla="*/ 2391751 w 2391751"/>
              <a:gd name="connsiteY37" fmla="*/ 695688 h 3241740"/>
              <a:gd name="connsiteX38" fmla="*/ 2391751 w 2391751"/>
              <a:gd name="connsiteY38" fmla="*/ 1154678 h 3241740"/>
              <a:gd name="connsiteX39" fmla="*/ 1738513 w 2391751"/>
              <a:gd name="connsiteY39" fmla="*/ 1154678 h 3241740"/>
              <a:gd name="connsiteX40" fmla="*/ 869256 w 2391751"/>
              <a:gd name="connsiteY40" fmla="*/ 695688 h 3241740"/>
              <a:gd name="connsiteX41" fmla="*/ 1522494 w 2391751"/>
              <a:gd name="connsiteY41" fmla="*/ 695688 h 3241740"/>
              <a:gd name="connsiteX42" fmla="*/ 1522494 w 2391751"/>
              <a:gd name="connsiteY42" fmla="*/ 1154678 h 3241740"/>
              <a:gd name="connsiteX43" fmla="*/ 869256 w 2391751"/>
              <a:gd name="connsiteY43" fmla="*/ 1154678 h 3241740"/>
              <a:gd name="connsiteX44" fmla="*/ 0 w 2391751"/>
              <a:gd name="connsiteY44" fmla="*/ 695688 h 3241740"/>
              <a:gd name="connsiteX45" fmla="*/ 653238 w 2391751"/>
              <a:gd name="connsiteY45" fmla="*/ 695688 h 3241740"/>
              <a:gd name="connsiteX46" fmla="*/ 653238 w 2391751"/>
              <a:gd name="connsiteY46" fmla="*/ 1154678 h 3241740"/>
              <a:gd name="connsiteX47" fmla="*/ 0 w 2391751"/>
              <a:gd name="connsiteY47" fmla="*/ 1154678 h 3241740"/>
              <a:gd name="connsiteX48" fmla="*/ 1738513 w 2391751"/>
              <a:gd name="connsiteY48" fmla="*/ 0 h 3241740"/>
              <a:gd name="connsiteX49" fmla="*/ 2391751 w 2391751"/>
              <a:gd name="connsiteY49" fmla="*/ 0 h 3241740"/>
              <a:gd name="connsiteX50" fmla="*/ 2391751 w 2391751"/>
              <a:gd name="connsiteY50" fmla="*/ 458990 h 3241740"/>
              <a:gd name="connsiteX51" fmla="*/ 1738513 w 2391751"/>
              <a:gd name="connsiteY51" fmla="*/ 458990 h 3241740"/>
              <a:gd name="connsiteX52" fmla="*/ 869256 w 2391751"/>
              <a:gd name="connsiteY52" fmla="*/ 0 h 3241740"/>
              <a:gd name="connsiteX53" fmla="*/ 1522494 w 2391751"/>
              <a:gd name="connsiteY53" fmla="*/ 0 h 3241740"/>
              <a:gd name="connsiteX54" fmla="*/ 1522494 w 2391751"/>
              <a:gd name="connsiteY54" fmla="*/ 458990 h 3241740"/>
              <a:gd name="connsiteX55" fmla="*/ 869256 w 2391751"/>
              <a:gd name="connsiteY55" fmla="*/ 458990 h 3241740"/>
              <a:gd name="connsiteX56" fmla="*/ 0 w 2391751"/>
              <a:gd name="connsiteY56" fmla="*/ 0 h 3241740"/>
              <a:gd name="connsiteX57" fmla="*/ 653238 w 2391751"/>
              <a:gd name="connsiteY57" fmla="*/ 0 h 3241740"/>
              <a:gd name="connsiteX58" fmla="*/ 653238 w 2391751"/>
              <a:gd name="connsiteY58" fmla="*/ 458990 h 3241740"/>
              <a:gd name="connsiteX59" fmla="*/ 0 w 2391751"/>
              <a:gd name="connsiteY59" fmla="*/ 458990 h 324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391751" h="3241740">
                <a:moveTo>
                  <a:pt x="1738513" y="2782750"/>
                </a:moveTo>
                <a:lnTo>
                  <a:pt x="2391751" y="2782750"/>
                </a:lnTo>
                <a:lnTo>
                  <a:pt x="2391751" y="3241740"/>
                </a:lnTo>
                <a:lnTo>
                  <a:pt x="1738513" y="3241740"/>
                </a:lnTo>
                <a:close/>
                <a:moveTo>
                  <a:pt x="869256" y="2782750"/>
                </a:moveTo>
                <a:lnTo>
                  <a:pt x="1522494" y="2782750"/>
                </a:lnTo>
                <a:lnTo>
                  <a:pt x="1522494" y="3241740"/>
                </a:lnTo>
                <a:lnTo>
                  <a:pt x="869256" y="3241740"/>
                </a:lnTo>
                <a:close/>
                <a:moveTo>
                  <a:pt x="0" y="2782750"/>
                </a:moveTo>
                <a:lnTo>
                  <a:pt x="653238" y="2782750"/>
                </a:lnTo>
                <a:lnTo>
                  <a:pt x="653238" y="3241740"/>
                </a:lnTo>
                <a:lnTo>
                  <a:pt x="0" y="3241740"/>
                </a:lnTo>
                <a:close/>
                <a:moveTo>
                  <a:pt x="1738513" y="2087063"/>
                </a:moveTo>
                <a:lnTo>
                  <a:pt x="2391751" y="2087063"/>
                </a:lnTo>
                <a:lnTo>
                  <a:pt x="2391751" y="2546053"/>
                </a:lnTo>
                <a:lnTo>
                  <a:pt x="1738513" y="2546053"/>
                </a:lnTo>
                <a:close/>
                <a:moveTo>
                  <a:pt x="869256" y="2087063"/>
                </a:moveTo>
                <a:lnTo>
                  <a:pt x="1522494" y="2087063"/>
                </a:lnTo>
                <a:lnTo>
                  <a:pt x="1522494" y="2546053"/>
                </a:lnTo>
                <a:lnTo>
                  <a:pt x="869256" y="2546053"/>
                </a:lnTo>
                <a:close/>
                <a:moveTo>
                  <a:pt x="0" y="2087063"/>
                </a:moveTo>
                <a:lnTo>
                  <a:pt x="653238" y="2087063"/>
                </a:lnTo>
                <a:lnTo>
                  <a:pt x="653238" y="2546053"/>
                </a:lnTo>
                <a:lnTo>
                  <a:pt x="0" y="2546053"/>
                </a:lnTo>
                <a:close/>
                <a:moveTo>
                  <a:pt x="1738513" y="1391375"/>
                </a:moveTo>
                <a:lnTo>
                  <a:pt x="2391751" y="1391375"/>
                </a:lnTo>
                <a:lnTo>
                  <a:pt x="2391751" y="1850365"/>
                </a:lnTo>
                <a:lnTo>
                  <a:pt x="1738513" y="1850365"/>
                </a:lnTo>
                <a:close/>
                <a:moveTo>
                  <a:pt x="869256" y="1391375"/>
                </a:moveTo>
                <a:lnTo>
                  <a:pt x="1522494" y="1391375"/>
                </a:lnTo>
                <a:lnTo>
                  <a:pt x="1522494" y="1850365"/>
                </a:lnTo>
                <a:lnTo>
                  <a:pt x="869256" y="1850365"/>
                </a:lnTo>
                <a:close/>
                <a:moveTo>
                  <a:pt x="0" y="1391375"/>
                </a:moveTo>
                <a:lnTo>
                  <a:pt x="653238" y="1391375"/>
                </a:lnTo>
                <a:lnTo>
                  <a:pt x="653238" y="1850365"/>
                </a:lnTo>
                <a:lnTo>
                  <a:pt x="0" y="1850365"/>
                </a:lnTo>
                <a:close/>
                <a:moveTo>
                  <a:pt x="1738513" y="695688"/>
                </a:moveTo>
                <a:lnTo>
                  <a:pt x="2391751" y="695688"/>
                </a:lnTo>
                <a:lnTo>
                  <a:pt x="2391751" y="1154678"/>
                </a:lnTo>
                <a:lnTo>
                  <a:pt x="1738513" y="1154678"/>
                </a:lnTo>
                <a:close/>
                <a:moveTo>
                  <a:pt x="869256" y="695688"/>
                </a:moveTo>
                <a:lnTo>
                  <a:pt x="1522494" y="695688"/>
                </a:lnTo>
                <a:lnTo>
                  <a:pt x="1522494" y="1154678"/>
                </a:lnTo>
                <a:lnTo>
                  <a:pt x="869256" y="1154678"/>
                </a:lnTo>
                <a:close/>
                <a:moveTo>
                  <a:pt x="0" y="695688"/>
                </a:moveTo>
                <a:lnTo>
                  <a:pt x="653238" y="695688"/>
                </a:lnTo>
                <a:lnTo>
                  <a:pt x="653238" y="1154678"/>
                </a:lnTo>
                <a:lnTo>
                  <a:pt x="0" y="1154678"/>
                </a:lnTo>
                <a:close/>
                <a:moveTo>
                  <a:pt x="1738513" y="0"/>
                </a:moveTo>
                <a:lnTo>
                  <a:pt x="2391751" y="0"/>
                </a:lnTo>
                <a:lnTo>
                  <a:pt x="2391751" y="458990"/>
                </a:lnTo>
                <a:lnTo>
                  <a:pt x="1738513" y="458990"/>
                </a:lnTo>
                <a:close/>
                <a:moveTo>
                  <a:pt x="869256" y="0"/>
                </a:moveTo>
                <a:lnTo>
                  <a:pt x="1522494" y="0"/>
                </a:lnTo>
                <a:lnTo>
                  <a:pt x="1522494" y="458990"/>
                </a:lnTo>
                <a:lnTo>
                  <a:pt x="869256" y="458990"/>
                </a:lnTo>
                <a:close/>
                <a:moveTo>
                  <a:pt x="0" y="0"/>
                </a:moveTo>
                <a:lnTo>
                  <a:pt x="653238" y="0"/>
                </a:lnTo>
                <a:lnTo>
                  <a:pt x="653238" y="458990"/>
                </a:lnTo>
                <a:lnTo>
                  <a:pt x="0" y="458990"/>
                </a:ln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54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38307 0.05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26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8" dur="1250" fill="hold"/>
                                        <p:tgtEl>
                                          <p:spTgt spid="155"/>
                                        </p:tgtEl>
                                      </p:cBhvr>
                                      <p:by x="11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6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6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6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6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E6FF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3.7037E-7 L 0.28776 -3.7037E-7 " pathEditMode="relative" rAng="0" ptsTypes="AA">
                                      <p:cBhvr>
                                        <p:cTn id="143" dur="17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" presetClass="emph" presetSubtype="2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2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147" grpId="0"/>
      <p:bldP spid="148" grpId="0"/>
      <p:bldP spid="149" grpId="0"/>
      <p:bldP spid="18" grpId="0" animBg="1"/>
      <p:bldP spid="150" grpId="0"/>
      <p:bldP spid="32" grpId="0" animBg="1"/>
      <p:bldP spid="71" grpId="0" animBg="1"/>
      <p:bldP spid="3" grpId="0" animBg="1"/>
      <p:bldP spid="56" grpId="0" animBg="1"/>
      <p:bldP spid="57" grpId="0" animBg="1"/>
      <p:bldP spid="58" grpId="0" animBg="1"/>
      <p:bldP spid="62" grpId="0" animBg="1"/>
      <p:bldP spid="63" grpId="0" animBg="1"/>
      <p:bldP spid="65" grpId="0" animBg="1"/>
      <p:bldP spid="69" grpId="0" animBg="1"/>
      <p:bldP spid="154" grpId="0" animBg="1"/>
      <p:bldP spid="156" grpId="0" animBg="1"/>
      <p:bldP spid="160" grpId="0" animBg="1"/>
      <p:bldP spid="161" grpId="0" animBg="1"/>
      <p:bldP spid="162" grpId="0" animBg="1"/>
      <p:bldP spid="178" grpId="0" animBg="1"/>
      <p:bldP spid="182" grpId="0" animBg="1"/>
      <p:bldP spid="183" grpId="0" animBg="1"/>
      <p:bldP spid="184" grpId="0" animBg="1"/>
      <p:bldP spid="195" grpId="0" animBg="1"/>
      <p:bldP spid="195" grpId="1" animBg="1"/>
      <p:bldP spid="196" grpId="0" animBg="1"/>
      <p:bldP spid="5" grpId="0"/>
      <p:bldP spid="197" grpId="0"/>
      <p:bldP spid="197" grpId="1"/>
      <p:bldP spid="197" grpId="2"/>
      <p:bldP spid="155" grpId="0" animBg="1"/>
      <p:bldP spid="155" grpId="1" animBg="1"/>
      <p:bldP spid="155" grpId="2" animBg="1"/>
      <p:bldP spid="155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B3A2-E18C-433D-ACFB-88639790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490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Automated ML Capabilities</a:t>
            </a:r>
            <a:br>
              <a:rPr lang="en-US" sz="440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endParaRPr lang="en-US" sz="4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4D22D-A0C3-4545-AFE1-FBD20C6FFB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Based on Microsoft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Brain trained with several million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Collaborative filtering and Bayesian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Privacy preserving: No need to “see” the data</a:t>
            </a:r>
          </a:p>
        </p:txBody>
      </p:sp>
      <p:pic>
        <p:nvPicPr>
          <p:cNvPr id="7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DABFCD4-97FA-479F-AB30-F9AB900B28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2200" y="2446565"/>
            <a:ext cx="5181600" cy="31094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7235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noProof="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17261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427039A-80FC-476F-AAB8-2A0177E3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Intelligence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C653450A-97C0-4442-8B6B-24D44D857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895977"/>
              </p:ext>
            </p:extLst>
          </p:nvPr>
        </p:nvGraphicFramePr>
        <p:xfrm>
          <a:off x="2144889" y="16906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2727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540D1-C086-428A-BB90-1297AB81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352816-F92D-475A-A8E9-5A44CE0E6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Theory </a:t>
            </a:r>
            <a:r>
              <a:rPr lang="it-IT" dirty="0" err="1"/>
              <a:t>since</a:t>
            </a:r>
            <a:r>
              <a:rPr lang="it-IT" dirty="0"/>
              <a:t> ’50s/’60s/’70s</a:t>
            </a:r>
          </a:p>
          <a:p>
            <a:r>
              <a:rPr lang="it-IT" dirty="0" err="1"/>
              <a:t>Obstacles</a:t>
            </a:r>
            <a:endParaRPr lang="it-IT" dirty="0"/>
          </a:p>
          <a:p>
            <a:pPr lvl="1"/>
            <a:r>
              <a:rPr lang="it-IT" dirty="0"/>
              <a:t>Strong </a:t>
            </a:r>
            <a:r>
              <a:rPr lang="it-IT" dirty="0" err="1"/>
              <a:t>math</a:t>
            </a:r>
            <a:r>
              <a:rPr lang="it-IT" dirty="0"/>
              <a:t> skills</a:t>
            </a:r>
          </a:p>
          <a:p>
            <a:pPr lvl="1"/>
            <a:r>
              <a:rPr lang="it-IT" dirty="0" err="1"/>
              <a:t>Continuous</a:t>
            </a:r>
            <a:r>
              <a:rPr lang="it-IT" dirty="0"/>
              <a:t> training</a:t>
            </a:r>
          </a:p>
          <a:p>
            <a:r>
              <a:rPr lang="it-IT" dirty="0" err="1"/>
              <a:t>Now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computing power</a:t>
            </a:r>
          </a:p>
          <a:p>
            <a:pPr lvl="1"/>
            <a:r>
              <a:rPr lang="it-IT" dirty="0"/>
              <a:t>Commodity and Cloud</a:t>
            </a:r>
          </a:p>
          <a:p>
            <a:pPr lvl="1"/>
            <a:r>
              <a:rPr lang="it-IT" dirty="0"/>
              <a:t>Discipline (</a:t>
            </a:r>
            <a:r>
              <a:rPr lang="it-IT" dirty="0" err="1"/>
              <a:t>components</a:t>
            </a:r>
            <a:r>
              <a:rPr lang="it-IT" dirty="0"/>
              <a:t>, API, </a:t>
            </a:r>
            <a:r>
              <a:rPr lang="it-IT" dirty="0" err="1"/>
              <a:t>microservices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Everyone</a:t>
            </a:r>
            <a:r>
              <a:rPr lang="it-IT" dirty="0"/>
              <a:t> </a:t>
            </a:r>
            <a:r>
              <a:rPr lang="it-IT" dirty="0" err="1"/>
              <a:t>asks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36113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04C8BC5-2083-4131-AC63-DE9C1E1B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Everyone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Data Scientist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008C66-9BC5-4B43-A1C3-C4490344D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«The </a:t>
            </a:r>
            <a:r>
              <a:rPr lang="it-IT" dirty="0" err="1"/>
              <a:t>italian</a:t>
            </a:r>
            <a:r>
              <a:rPr lang="it-IT" dirty="0"/>
              <a:t> way </a:t>
            </a:r>
            <a:r>
              <a:rPr lang="it-IT" dirty="0">
                <a:sym typeface="Wingdings" panose="05000000000000000000" pitchFamily="2" charset="2"/>
              </a:rPr>
              <a:t>»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3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B815C-D58E-47D1-BE03-426541A2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Two </a:t>
            </a:r>
            <a:r>
              <a:rPr lang="it-IT" dirty="0" err="1"/>
              <a:t>roles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382B1F-ED11-4C63-A329-0AD8BC6E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Who create (and </a:t>
            </a:r>
            <a:r>
              <a:rPr lang="it-IT" dirty="0" err="1"/>
              <a:t>train</a:t>
            </a:r>
            <a:r>
              <a:rPr lang="it-IT" dirty="0"/>
              <a:t>) the model (the new «component» market)</a:t>
            </a:r>
          </a:p>
          <a:p>
            <a:r>
              <a:rPr lang="it-IT" dirty="0">
                <a:highlight>
                  <a:srgbClr val="FFFF00"/>
                </a:highlight>
              </a:rPr>
              <a:t>Who </a:t>
            </a:r>
            <a:r>
              <a:rPr lang="it-IT" dirty="0" err="1">
                <a:highlight>
                  <a:srgbClr val="FFFF00"/>
                </a:highlight>
              </a:rPr>
              <a:t>consume</a:t>
            </a:r>
            <a:r>
              <a:rPr lang="it-IT" dirty="0">
                <a:highlight>
                  <a:srgbClr val="FFFF00"/>
                </a:highlight>
              </a:rPr>
              <a:t> the model</a:t>
            </a:r>
          </a:p>
        </p:txBody>
      </p:sp>
    </p:spTree>
    <p:extLst>
      <p:ext uri="{BB962C8B-B14F-4D97-AF65-F5344CB8AC3E}">
        <p14:creationId xmlns:p14="http://schemas.microsoft.com/office/powerpoint/2010/main" val="16554031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A18AA-2AF0-401D-BF66-D8B390EF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happened</a:t>
            </a:r>
            <a:r>
              <a:rPr lang="it-IT" dirty="0"/>
              <a:t> (a week ago)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570F28-7C2F-4489-9313-205282774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IoT scenario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of «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»)</a:t>
            </a:r>
          </a:p>
          <a:p>
            <a:r>
              <a:rPr lang="it-IT" dirty="0"/>
              <a:t>Solution in Python</a:t>
            </a:r>
          </a:p>
          <a:p>
            <a:pPr lvl="1"/>
            <a:r>
              <a:rPr lang="it-IT" dirty="0"/>
              <a:t>Python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won</a:t>
            </a:r>
            <a:endParaRPr lang="it-IT" dirty="0"/>
          </a:p>
          <a:p>
            <a:pPr lvl="1"/>
            <a:r>
              <a:rPr lang="it-IT" dirty="0"/>
              <a:t>.NET (Core) </a:t>
            </a:r>
            <a:r>
              <a:rPr lang="it-IT" dirty="0" err="1"/>
              <a:t>Crysis</a:t>
            </a:r>
            <a:endParaRPr lang="it-IT" dirty="0"/>
          </a:p>
          <a:p>
            <a:r>
              <a:rPr lang="it-IT" dirty="0" err="1"/>
              <a:t>Spikes</a:t>
            </a:r>
            <a:r>
              <a:rPr lang="it-IT" dirty="0"/>
              <a:t> </a:t>
            </a:r>
            <a:r>
              <a:rPr lang="it-IT" dirty="0" err="1"/>
              <a:t>handled</a:t>
            </a:r>
            <a:r>
              <a:rPr lang="it-IT" dirty="0"/>
              <a:t> with </a:t>
            </a:r>
            <a:r>
              <a:rPr lang="it-IT" dirty="0" err="1"/>
              <a:t>thresholds</a:t>
            </a:r>
            <a:r>
              <a:rPr lang="it-IT" dirty="0"/>
              <a:t> (and </a:t>
            </a:r>
            <a:r>
              <a:rPr lang="it-IT" dirty="0" err="1"/>
              <a:t>hysteresys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Work on </a:t>
            </a:r>
            <a:r>
              <a:rPr lang="it-IT" dirty="0" err="1"/>
              <a:t>levels</a:t>
            </a:r>
            <a:endParaRPr lang="it-IT" dirty="0"/>
          </a:p>
          <a:p>
            <a:r>
              <a:rPr lang="it-IT" dirty="0" err="1"/>
              <a:t>Failure</a:t>
            </a:r>
            <a:r>
              <a:rPr lang="it-IT" dirty="0"/>
              <a:t> on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  <a:p>
            <a:pPr lvl="1"/>
            <a:r>
              <a:rPr lang="it-IT" dirty="0" err="1"/>
              <a:t>Thresholds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, </a:t>
            </a:r>
            <a:r>
              <a:rPr lang="it-IT" dirty="0" err="1"/>
              <a:t>slope</a:t>
            </a:r>
            <a:r>
              <a:rPr lang="it-IT" dirty="0"/>
              <a:t> </a:t>
            </a:r>
            <a:r>
              <a:rPr lang="it-IT" dirty="0" err="1"/>
              <a:t>not</a:t>
            </a:r>
            <a:endParaRPr lang="it-IT" dirty="0"/>
          </a:p>
          <a:p>
            <a:r>
              <a:rPr lang="it-IT" dirty="0"/>
              <a:t>I </a:t>
            </a:r>
            <a:r>
              <a:rPr lang="it-IT" dirty="0" err="1"/>
              <a:t>said</a:t>
            </a:r>
            <a:r>
              <a:rPr lang="it-IT" dirty="0"/>
              <a:t> «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scikit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»?</a:t>
            </a:r>
          </a:p>
          <a:p>
            <a:pPr lvl="1"/>
            <a:r>
              <a:rPr lang="it-IT" dirty="0" err="1"/>
              <a:t>Answer</a:t>
            </a:r>
            <a:r>
              <a:rPr lang="it-IT" dirty="0"/>
              <a:t>: «Too </a:t>
            </a:r>
            <a:r>
              <a:rPr lang="it-IT" dirty="0" err="1"/>
              <a:t>difficult</a:t>
            </a:r>
            <a:r>
              <a:rPr lang="it-IT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2399892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A18AA-2AF0-401D-BF66-D8B390EF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Difficulties</a:t>
            </a:r>
            <a:r>
              <a:rPr lang="it-IT" dirty="0"/>
              <a:t> of «</a:t>
            </a:r>
            <a:r>
              <a:rPr lang="it-IT" dirty="0" err="1"/>
              <a:t>modern</a:t>
            </a:r>
            <a:r>
              <a:rPr lang="it-IT" dirty="0"/>
              <a:t>» ML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570F28-7C2F-4489-9313-205282774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Derivatives</a:t>
            </a:r>
            <a:r>
              <a:rPr lang="it-IT" dirty="0"/>
              <a:t>/</a:t>
            </a:r>
            <a:r>
              <a:rPr lang="it-IT" dirty="0" err="1"/>
              <a:t>gradients</a:t>
            </a:r>
            <a:endParaRPr lang="it-IT" dirty="0"/>
          </a:p>
          <a:p>
            <a:pPr lvl="1"/>
            <a:r>
              <a:rPr lang="it-IT" dirty="0"/>
              <a:t>Limits</a:t>
            </a:r>
          </a:p>
          <a:p>
            <a:pPr lvl="1"/>
            <a:r>
              <a:rPr lang="it-IT" dirty="0"/>
              <a:t>Series</a:t>
            </a:r>
          </a:p>
          <a:p>
            <a:pPr lvl="1"/>
            <a:r>
              <a:rPr lang="it-IT" dirty="0" err="1"/>
              <a:t>Distributions</a:t>
            </a:r>
            <a:r>
              <a:rPr lang="it-IT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ED950-54F5-478A-9453-587114F3B909}"/>
              </a:ext>
            </a:extLst>
          </p:cNvPr>
          <p:cNvSpPr txBox="1"/>
          <p:nvPr/>
        </p:nvSpPr>
        <p:spPr>
          <a:xfrm>
            <a:off x="3125671" y="4343465"/>
            <a:ext cx="18017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Is this a face?</a:t>
            </a:r>
          </a:p>
        </p:txBody>
      </p:sp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C861DEB-4D40-4DDF-B8FA-85A3D6BE8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71" y="4966132"/>
            <a:ext cx="1600200" cy="160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CCA661-5848-4060-BECD-3F842C313C73}"/>
              </a:ext>
            </a:extLst>
          </p:cNvPr>
          <p:cNvSpPr/>
          <p:nvPr/>
        </p:nvSpPr>
        <p:spPr>
          <a:xfrm>
            <a:off x="7873660" y="4343465"/>
            <a:ext cx="2049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Price of Shirt?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AAD13-E9C5-48C3-9BED-CA468BEE288F}"/>
              </a:ext>
            </a:extLst>
          </p:cNvPr>
          <p:cNvSpPr txBox="1"/>
          <p:nvPr/>
        </p:nvSpPr>
        <p:spPr>
          <a:xfrm>
            <a:off x="7994583" y="4949607"/>
            <a:ext cx="36081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“It has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exquisite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buttons … </a:t>
            </a:r>
            <a:b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with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long sleeves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…works for</a:t>
            </a:r>
            <a:b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casual as well as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business </a:t>
            </a:r>
            <a:b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settings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”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05822EC-BF9E-45E6-85E5-8DF3D4BDADCF}"/>
              </a:ext>
            </a:extLst>
          </p:cNvPr>
          <p:cNvSpPr txBox="1"/>
          <p:nvPr/>
        </p:nvSpPr>
        <p:spPr>
          <a:xfrm>
            <a:off x="852254" y="4605075"/>
            <a:ext cx="1519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1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7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</a:t>
            </a:r>
            <a:endParaRPr kumimoji="0" lang="en-US" sz="96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6817B64-457B-4EF6-A72C-D233CB5D3263}"/>
              </a:ext>
            </a:extLst>
          </p:cNvPr>
          <p:cNvSpPr txBox="1"/>
          <p:nvPr/>
        </p:nvSpPr>
        <p:spPr>
          <a:xfrm>
            <a:off x="5600243" y="4627135"/>
            <a:ext cx="1519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1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7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</a:t>
            </a:r>
            <a:endParaRPr kumimoji="0" lang="en-US" sz="96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491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1A13F8-5AE9-4859-B216-8F5B9776B385}"/>
              </a:ext>
            </a:extLst>
          </p:cNvPr>
          <p:cNvSpPr txBox="1"/>
          <p:nvPr/>
        </p:nvSpPr>
        <p:spPr>
          <a:xfrm rot="19221271">
            <a:off x="-163460" y="585453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ML.NET 1.0 @Build 2019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DD9466-EB7D-45A2-B605-6E3B1BDC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ML.NET 1.0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0ABA1-8F90-4DB4-B6CC-7FECFA329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Machine Learning framework for building custom ML Models</a:t>
            </a:r>
          </a:p>
          <a:p>
            <a:pPr lvl="1"/>
            <a:r>
              <a:rPr lang="en-US" dirty="0"/>
              <a:t>Custom ML made easy - Automated ML and Tools (Model Builder and CLI)</a:t>
            </a:r>
          </a:p>
          <a:p>
            <a:pPr lvl="1"/>
            <a:r>
              <a:rPr lang="en-US" dirty="0"/>
              <a:t>Proven at scale (Azure, Office, Windows )</a:t>
            </a:r>
          </a:p>
          <a:p>
            <a:pPr lvl="0"/>
            <a:r>
              <a:rPr lang="en-US" dirty="0">
                <a:highlight>
                  <a:srgbClr val="FFFF00"/>
                </a:highlight>
              </a:rPr>
              <a:t>Extensible (TensorFlow, ONNX and Infer.NET)</a:t>
            </a:r>
          </a:p>
          <a:p>
            <a:pPr lvl="0"/>
            <a:r>
              <a:rPr lang="en-US" dirty="0"/>
              <a:t>Cross-platform and open-source - Runs everywhere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29142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b0e8a76-9f2c-4c08-a757-03777da5025f&quot;,&quot;TimeStamp&quot;:&quot;2019-05-02T11:35:05.9890137-07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e6f6855-8539-4c2b-a3e0-18cbd83889b4&quot;,&quot;TimeStamp&quot;:&quot;2019-05-02T11:35:05.9910171-07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526e8e3-ba85-4192-b191-9ed4dd90485d&quot;,&quot;TimeStamp&quot;:&quot;2019-05-02T11:35:05.9930168-07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a2064ad-0061-49d9-ae6e-2ad6b2e997a5&quot;,&quot;TimeStamp&quot;:&quot;2019-05-02T11:35:05.9950177-07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78e899b-54e5-4ebf-83da-c2fcc261be6b&quot;,&quot;TimeStamp&quot;:&quot;2019-05-02T11:35:06.0000532-07:00&quot;}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3E84FE1-24A3-43F2-9859-3FD3E5A62B5C}" vid="{DB192F31-A595-427D-9F18-05129044CB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 AI Night</Template>
  <TotalTime>0</TotalTime>
  <Words>1195</Words>
  <Application>Microsoft Office PowerPoint</Application>
  <PresentationFormat>Widescreen</PresentationFormat>
  <Paragraphs>296</Paragraphs>
  <Slides>29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Wingdings</vt:lpstr>
      <vt:lpstr>Tema di Office</vt:lpstr>
      <vt:lpstr>Introduction to ML.NET</vt:lpstr>
      <vt:lpstr>Presentazione standard di PowerPoint</vt:lpstr>
      <vt:lpstr>Artificial Intelligence</vt:lpstr>
      <vt:lpstr>Why now and not before?</vt:lpstr>
      <vt:lpstr>Everyone is a Data Scientist</vt:lpstr>
      <vt:lpstr>Two roles</vt:lpstr>
      <vt:lpstr>Something really happened (a week ago)</vt:lpstr>
      <vt:lpstr>Difficulties of «modern» ML</vt:lpstr>
      <vt:lpstr>ML.NET 1.0</vt:lpstr>
      <vt:lpstr>A few things you can do with ML.NET 1.0 …</vt:lpstr>
      <vt:lpstr>Three key concepts </vt:lpstr>
      <vt:lpstr>1. Data</vt:lpstr>
      <vt:lpstr>2. Transformers</vt:lpstr>
      <vt:lpstr>3. Estimators</vt:lpstr>
      <vt:lpstr>ML Demos</vt:lpstr>
      <vt:lpstr>Linear/Polynomial/Functional Regression</vt:lpstr>
      <vt:lpstr>Regression Trees</vt:lpstr>
      <vt:lpstr>Clustering</vt:lpstr>
      <vt:lpstr>DL Demos</vt:lpstr>
      <vt:lpstr>Open and Interoperable AI</vt:lpstr>
      <vt:lpstr>4 ways to get an ONNX model</vt:lpstr>
      <vt:lpstr>ONNX Model Zoo: github.com/onnx/models</vt:lpstr>
      <vt:lpstr>AutoML</vt:lpstr>
      <vt:lpstr>Model Creation Is Typically Time-Consuming</vt:lpstr>
      <vt:lpstr>Model Creation Is Typically Time-Consuming</vt:lpstr>
      <vt:lpstr>Model Creation Is Typically Time-Consuming</vt:lpstr>
      <vt:lpstr>Automated ML Accelerates Model Development </vt:lpstr>
      <vt:lpstr>Automated ML Capabilities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Parenzan, Marco</dc:creator>
  <cp:lastModifiedBy>Parenzan, Marco</cp:lastModifiedBy>
  <cp:revision>20</cp:revision>
  <dcterms:created xsi:type="dcterms:W3CDTF">2019-09-04T09:18:14Z</dcterms:created>
  <dcterms:modified xsi:type="dcterms:W3CDTF">2019-09-06T07:15:36Z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aasthan@microsoft.com</vt:lpwstr>
  </property>
  <property fmtid="{D5CDD505-2E9C-101B-9397-08002B2CF9AE}" pid="5" name="MSIP_Label_f42aa342-8706-4288-bd11-ebb85995028c_SetDate">
    <vt:lpwstr>2019-04-27T07:40:41.4310672Z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e4f77325-9f95-4923-96ba-0b2c9140cd72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