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feder\Downloads\BoxPlot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feder\Downloads\Fairnes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der\Downloads\Fairnes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HIGH LOAD, LOGNORMAL SERVICE 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Foglio2!$B$28</c:f>
              <c:strCache>
                <c:ptCount val="1"/>
                <c:pt idx="0">
                  <c:v>1st Q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Foglio2!$C$27:$G$27</c:f>
              <c:strCache>
                <c:ptCount val="5"/>
                <c:pt idx="0">
                  <c:v>20 Tills P2</c:v>
                </c:pt>
                <c:pt idx="1">
                  <c:v>20 Tills P1 (Close)</c:v>
                </c:pt>
                <c:pt idx="2">
                  <c:v>5 Tills P1</c:v>
                </c:pt>
                <c:pt idx="3">
                  <c:v>5 Tills P2</c:v>
                </c:pt>
                <c:pt idx="4">
                  <c:v>5 Tills P1 (Close)</c:v>
                </c:pt>
              </c:strCache>
            </c:strRef>
          </c:cat>
          <c:val>
            <c:numRef>
              <c:f>Foglio2!$C$28:$G$28</c:f>
              <c:numCache>
                <c:formatCode>General</c:formatCode>
                <c:ptCount val="5"/>
                <c:pt idx="0">
                  <c:v>0</c:v>
                </c:pt>
                <c:pt idx="1">
                  <c:v>3.1843873119334551</c:v>
                </c:pt>
                <c:pt idx="2">
                  <c:v>4.0419488224232802</c:v>
                </c:pt>
                <c:pt idx="3">
                  <c:v>0</c:v>
                </c:pt>
                <c:pt idx="4">
                  <c:v>1.0212772876868246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D0-4C42-AC91-55F40A02DE18}"/>
            </c:ext>
          </c:extLst>
        </c:ser>
        <c:ser>
          <c:idx val="1"/>
          <c:order val="1"/>
          <c:tx>
            <c:strRef>
              <c:f>Foglio2!$B$29</c:f>
              <c:strCache>
                <c:ptCount val="1"/>
                <c:pt idx="0">
                  <c:v>Median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  <a:effectLst/>
          </c:spPr>
          <c:invertIfNegative val="0"/>
          <c:cat>
            <c:strRef>
              <c:f>Foglio2!$C$27:$G$27</c:f>
              <c:strCache>
                <c:ptCount val="5"/>
                <c:pt idx="0">
                  <c:v>20 Tills P2</c:v>
                </c:pt>
                <c:pt idx="1">
                  <c:v>20 Tills P1 (Close)</c:v>
                </c:pt>
                <c:pt idx="2">
                  <c:v>5 Tills P1</c:v>
                </c:pt>
                <c:pt idx="3">
                  <c:v>5 Tills P2</c:v>
                </c:pt>
                <c:pt idx="4">
                  <c:v>5 Tills P1 (Close)</c:v>
                </c:pt>
              </c:strCache>
            </c:strRef>
          </c:cat>
          <c:val>
            <c:numRef>
              <c:f>Foglio2!$C$29:$G$29</c:f>
              <c:numCache>
                <c:formatCode>General</c:formatCode>
                <c:ptCount val="5"/>
                <c:pt idx="0">
                  <c:v>0</c:v>
                </c:pt>
                <c:pt idx="1">
                  <c:v>3.8649323606998847</c:v>
                </c:pt>
                <c:pt idx="2">
                  <c:v>18.144244097713873</c:v>
                </c:pt>
                <c:pt idx="3">
                  <c:v>1.6741344738037971</c:v>
                </c:pt>
                <c:pt idx="4">
                  <c:v>8.7102547027509694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D0-4C42-AC91-55F40A02DE18}"/>
            </c:ext>
          </c:extLst>
        </c:ser>
        <c:ser>
          <c:idx val="2"/>
          <c:order val="2"/>
          <c:tx>
            <c:strRef>
              <c:f>Foglio2!$B$30</c:f>
              <c:strCache>
                <c:ptCount val="1"/>
                <c:pt idx="0">
                  <c:v>3rd Q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  <a:effectLst/>
          </c:spPr>
          <c:invertIfNegative val="0"/>
          <c:cat>
            <c:strRef>
              <c:f>Foglio2!$C$27:$G$27</c:f>
              <c:strCache>
                <c:ptCount val="5"/>
                <c:pt idx="0">
                  <c:v>20 Tills P2</c:v>
                </c:pt>
                <c:pt idx="1">
                  <c:v>20 Tills P1 (Close)</c:v>
                </c:pt>
                <c:pt idx="2">
                  <c:v>5 Tills P1</c:v>
                </c:pt>
                <c:pt idx="3">
                  <c:v>5 Tills P2</c:v>
                </c:pt>
                <c:pt idx="4">
                  <c:v>5 Tills P1 (Close)</c:v>
                </c:pt>
              </c:strCache>
            </c:strRef>
          </c:cat>
          <c:val>
            <c:numRef>
              <c:f>Foglio2!$C$30:$G$30</c:f>
              <c:numCache>
                <c:formatCode>General</c:formatCode>
                <c:ptCount val="5"/>
                <c:pt idx="0">
                  <c:v>0</c:v>
                </c:pt>
                <c:pt idx="1">
                  <c:v>11.038977196305611</c:v>
                </c:pt>
                <c:pt idx="2">
                  <c:v>50.236786088924099</c:v>
                </c:pt>
                <c:pt idx="3">
                  <c:v>41.910760361772603</c:v>
                </c:pt>
                <c:pt idx="4">
                  <c:v>37.150973119518156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D0-4C42-AC91-55F40A02DE18}"/>
            </c:ext>
          </c:extLst>
        </c:ser>
        <c:ser>
          <c:idx val="3"/>
          <c:order val="3"/>
          <c:tx>
            <c:strRef>
              <c:f>Foglio2!$B$31</c:f>
              <c:strCache>
                <c:ptCount val="1"/>
                <c:pt idx="0">
                  <c:v>98th perc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percentage"/>
            <c:noEndCap val="0"/>
            <c:val val="100"/>
            <c:spPr>
              <a:noFill/>
              <a:ln w="22225" cap="sq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Foglio2!$C$27:$G$27</c:f>
              <c:strCache>
                <c:ptCount val="5"/>
                <c:pt idx="0">
                  <c:v>20 Tills P2</c:v>
                </c:pt>
                <c:pt idx="1">
                  <c:v>20 Tills P1 (Close)</c:v>
                </c:pt>
                <c:pt idx="2">
                  <c:v>5 Tills P1</c:v>
                </c:pt>
                <c:pt idx="3">
                  <c:v>5 Tills P2</c:v>
                </c:pt>
                <c:pt idx="4">
                  <c:v>5 Tills P1 (Close)</c:v>
                </c:pt>
              </c:strCache>
            </c:strRef>
          </c:cat>
          <c:val>
            <c:numRef>
              <c:f>Foglio2!$C$31:$G$31</c:f>
              <c:numCache>
                <c:formatCode>General</c:formatCode>
                <c:ptCount val="5"/>
                <c:pt idx="0">
                  <c:v>120.7908665651335</c:v>
                </c:pt>
                <c:pt idx="1">
                  <c:v>66.711312810643591</c:v>
                </c:pt>
                <c:pt idx="2">
                  <c:v>196.63752970229825</c:v>
                </c:pt>
                <c:pt idx="3">
                  <c:v>226.84221518143113</c:v>
                </c:pt>
                <c:pt idx="4">
                  <c:v>155.64620383327653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BD0-4C42-AC91-55F40A02DE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77489599"/>
        <c:axId val="1296870895"/>
      </c:barChart>
      <c:catAx>
        <c:axId val="1177489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sm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96870895"/>
        <c:crosses val="autoZero"/>
        <c:auto val="1"/>
        <c:lblAlgn val="ctr"/>
        <c:lblOffset val="100"/>
        <c:noMultiLvlLbl val="0"/>
      </c:catAx>
      <c:valAx>
        <c:axId val="1296870895"/>
        <c:scaling>
          <c:orientation val="minMax"/>
          <c:max val="2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7489599"/>
        <c:crosses val="autoZero"/>
        <c:crossBetween val="between"/>
        <c:majorUnit val="20"/>
      </c:valAx>
      <c:spPr>
        <a:noFill/>
        <a:ln cap="flat">
          <a:solidFill>
            <a:schemeClr val="tx1">
              <a:lumMod val="65000"/>
              <a:lumOff val="35000"/>
            </a:schemeClr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/>
  </c:chart>
  <c:spPr>
    <a:solidFill>
      <a:sysClr val="window" lastClr="FFFFFF"/>
    </a:solidFill>
    <a:ln w="25400">
      <a:solidFill>
        <a:srgbClr val="1CADE4"/>
      </a:solidFill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800" b="0" i="0" baseline="0">
                <a:effectLst/>
              </a:rPr>
              <a:t>LCG IN LOW LOAD EXPONENTIAL SERVICE TIME (95% CI) </a:t>
            </a:r>
            <a:endParaRPr lang="it-IT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Foglio2!$P$23:$U$23</c:f>
              <c:strCache>
                <c:ptCount val="6"/>
                <c:pt idx="0">
                  <c:v>20 Tills P1</c:v>
                </c:pt>
                <c:pt idx="1">
                  <c:v>20 Tills P2</c:v>
                </c:pt>
                <c:pt idx="2">
                  <c:v>20 Tills P1 (Close)</c:v>
                </c:pt>
                <c:pt idx="3">
                  <c:v>5 Tills P1</c:v>
                </c:pt>
                <c:pt idx="4">
                  <c:v>5 Tills P2</c:v>
                </c:pt>
                <c:pt idx="5">
                  <c:v>5 Tills P1 (Close)</c:v>
                </c:pt>
              </c:strCache>
            </c:strRef>
          </c:cat>
          <c:val>
            <c:numRef>
              <c:f>Foglio2!$P$24:$U$24</c:f>
              <c:numCache>
                <c:formatCode>General</c:formatCode>
                <c:ptCount val="6"/>
                <c:pt idx="0">
                  <c:v>0.30779488020162699</c:v>
                </c:pt>
                <c:pt idx="1">
                  <c:v>0.98704031281946003</c:v>
                </c:pt>
                <c:pt idx="2">
                  <c:v>0.31230294870152198</c:v>
                </c:pt>
                <c:pt idx="3">
                  <c:v>0.51456576396169895</c:v>
                </c:pt>
                <c:pt idx="4">
                  <c:v>0.822156380575365</c:v>
                </c:pt>
                <c:pt idx="5">
                  <c:v>0.64446957060300403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02-4A19-A8D6-056A17578858}"/>
            </c:ext>
          </c:extLst>
        </c:ser>
        <c:ser>
          <c:idx val="1"/>
          <c:order val="1"/>
          <c:spPr>
            <a:solidFill>
              <a:schemeClr val="accent2"/>
            </a:solidFill>
            <a:ln w="12700">
              <a:solidFill>
                <a:schemeClr val="accent2"/>
              </a:solidFill>
            </a:ln>
            <a:effectLst/>
          </c:spPr>
          <c:invertIfNegative val="0"/>
          <c:cat>
            <c:strRef>
              <c:f>Foglio2!$P$23:$U$23</c:f>
              <c:strCache>
                <c:ptCount val="6"/>
                <c:pt idx="0">
                  <c:v>20 Tills P1</c:v>
                </c:pt>
                <c:pt idx="1">
                  <c:v>20 Tills P2</c:v>
                </c:pt>
                <c:pt idx="2">
                  <c:v>20 Tills P1 (Close)</c:v>
                </c:pt>
                <c:pt idx="3">
                  <c:v>5 Tills P1</c:v>
                </c:pt>
                <c:pt idx="4">
                  <c:v>5 Tills P2</c:v>
                </c:pt>
                <c:pt idx="5">
                  <c:v>5 Tills P1 (Close)</c:v>
                </c:pt>
              </c:strCache>
            </c:strRef>
          </c:cat>
          <c:val>
            <c:numRef>
              <c:f>Foglio2!$P$25:$U$25</c:f>
              <c:numCache>
                <c:formatCode>General</c:formatCode>
                <c:ptCount val="6"/>
                <c:pt idx="0">
                  <c:v>1.828193692346991E-3</c:v>
                </c:pt>
                <c:pt idx="1">
                  <c:v>8.9078281364196599E-4</c:v>
                </c:pt>
                <c:pt idx="2">
                  <c:v>2.0351857160670339E-3</c:v>
                </c:pt>
                <c:pt idx="3">
                  <c:v>6.4321672956370035E-3</c:v>
                </c:pt>
                <c:pt idx="4">
                  <c:v>5.0424028863239601E-3</c:v>
                </c:pt>
                <c:pt idx="5">
                  <c:v>4.4372724336669833E-3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02-4A19-A8D6-056A175788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47439759"/>
        <c:axId val="1243837903"/>
      </c:barChart>
      <c:catAx>
        <c:axId val="1247439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43837903"/>
        <c:crosses val="autoZero"/>
        <c:auto val="1"/>
        <c:lblAlgn val="ctr"/>
        <c:lblOffset val="100"/>
        <c:noMultiLvlLbl val="0"/>
      </c:catAx>
      <c:valAx>
        <c:axId val="1243837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47439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solidFill>
      <a:sysClr val="window" lastClr="FFFFFF"/>
    </a:solidFill>
    <a:ln w="19050">
      <a:solidFill>
        <a:srgbClr val="1CADE4"/>
      </a:solidFill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LCG IN HIGH</a:t>
            </a:r>
            <a:r>
              <a:rPr lang="it-IT" baseline="0"/>
              <a:t> LOAD EXPONENTIAL SERVICE TIME (95% CI)</a:t>
            </a:r>
            <a:endParaRPr lang="it-IT"/>
          </a:p>
        </c:rich>
      </c:tx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9.0848395044711303E-2"/>
          <c:y val="0.17053175775480059"/>
          <c:w val="0.89821068591808961"/>
          <c:h val="0.71426045894927837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Foglio2!$C$23:$G$23</c:f>
              <c:strCache>
                <c:ptCount val="5"/>
                <c:pt idx="0">
                  <c:v>20 Tills P2</c:v>
                </c:pt>
                <c:pt idx="1">
                  <c:v>20 Tills P1 (Close)</c:v>
                </c:pt>
                <c:pt idx="2">
                  <c:v>5 Tills P1</c:v>
                </c:pt>
                <c:pt idx="3">
                  <c:v>5 Tills P2</c:v>
                </c:pt>
                <c:pt idx="4">
                  <c:v>5 Tills P1 (Close)</c:v>
                </c:pt>
              </c:strCache>
            </c:strRef>
          </c:cat>
          <c:val>
            <c:numRef>
              <c:f>Foglio2!$C$24:$G$24</c:f>
              <c:numCache>
                <c:formatCode>General</c:formatCode>
                <c:ptCount val="5"/>
                <c:pt idx="0">
                  <c:v>0.86093954408027396</c:v>
                </c:pt>
                <c:pt idx="1">
                  <c:v>0.43911361397847298</c:v>
                </c:pt>
                <c:pt idx="2">
                  <c:v>0.46869570311266201</c:v>
                </c:pt>
                <c:pt idx="3">
                  <c:v>0.60595879374197104</c:v>
                </c:pt>
                <c:pt idx="4">
                  <c:v>0.52796439212290103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97-4B77-9F92-386992D33EA5}"/>
            </c:ext>
          </c:extLst>
        </c:ser>
        <c:ser>
          <c:idx val="1"/>
          <c:order val="1"/>
          <c:spPr>
            <a:solidFill>
              <a:schemeClr val="accent2"/>
            </a:solidFill>
            <a:ln w="12700">
              <a:solidFill>
                <a:schemeClr val="accent2"/>
              </a:solidFill>
            </a:ln>
            <a:effectLst/>
          </c:spPr>
          <c:invertIfNegative val="0"/>
          <c:cat>
            <c:strRef>
              <c:f>Foglio2!$C$23:$G$23</c:f>
              <c:strCache>
                <c:ptCount val="5"/>
                <c:pt idx="0">
                  <c:v>20 Tills P2</c:v>
                </c:pt>
                <c:pt idx="1">
                  <c:v>20 Tills P1 (Close)</c:v>
                </c:pt>
                <c:pt idx="2">
                  <c:v>5 Tills P1</c:v>
                </c:pt>
                <c:pt idx="3">
                  <c:v>5 Tills P2</c:v>
                </c:pt>
                <c:pt idx="4">
                  <c:v>5 Tills P1 (Close)</c:v>
                </c:pt>
              </c:strCache>
            </c:strRef>
          </c:cat>
          <c:val>
            <c:numRef>
              <c:f>Foglio2!$C$25:$G$25</c:f>
              <c:numCache>
                <c:formatCode>General</c:formatCode>
                <c:ptCount val="5"/>
                <c:pt idx="0">
                  <c:v>4.8828578250390553E-3</c:v>
                </c:pt>
                <c:pt idx="1">
                  <c:v>9.1192395240720092E-3</c:v>
                </c:pt>
                <c:pt idx="2">
                  <c:v>8.4219740674449928E-3</c:v>
                </c:pt>
                <c:pt idx="3">
                  <c:v>9.0575812157649427E-3</c:v>
                </c:pt>
                <c:pt idx="4">
                  <c:v>8.0364221565919491E-3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97-4B77-9F92-386992D33E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47439759"/>
        <c:axId val="1243837903"/>
      </c:barChart>
      <c:catAx>
        <c:axId val="1247439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43837903"/>
        <c:crosses val="autoZero"/>
        <c:auto val="1"/>
        <c:lblAlgn val="ctr"/>
        <c:lblOffset val="100"/>
        <c:noMultiLvlLbl val="0"/>
      </c:catAx>
      <c:valAx>
        <c:axId val="1243837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47439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22225">
      <a:solidFill>
        <a:schemeClr val="accent1"/>
      </a:solidFill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A2F60-DA7E-4828-84BF-BD704988DB1F}" type="datetimeFigureOut">
              <a:rPr lang="it-IT" smtClean="0"/>
              <a:t>03/02/2020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78379-7C74-47E4-927A-A0AC584DA8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9501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122A-CAC2-4857-A1B2-4733EC3BF8A9}" type="datetime1">
              <a:rPr lang="it-IT" smtClean="0"/>
              <a:t>03/02/2020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Performance Evaluation Project - The Carrefour - Bacciottini, Pacini, Pettorali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7125-2E2E-4681-825B-D09C0051FD63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79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461B-71FD-45F2-BEDC-FC1A7E9C299D}" type="datetime1">
              <a:rPr lang="it-IT" smtClean="0"/>
              <a:t>03/02/2020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Performance Evaluation Project - The Carrefour - Bacciottini, Pacini, Pettorali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7125-2E2E-4681-825B-D09C0051FD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568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D4F35-C8D8-452C-9275-CD2DFA5B19DF}" type="datetime1">
              <a:rPr lang="it-IT" smtClean="0"/>
              <a:t>03/02/2020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Performance Evaluation Project - The Carrefour - Bacciottini, Pacini, Pettorali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7125-2E2E-4681-825B-D09C0051FD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776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F637-3820-4551-9CB3-5F0C56CC9D52}" type="datetime1">
              <a:rPr lang="it-IT" smtClean="0"/>
              <a:t>03/02/2020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Performance Evaluation Project - The Carrefour - Bacciottini, Pacini, Pettorali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7125-2E2E-4681-825B-D09C0051FD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997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F4E6-82E6-48E5-9A1B-E2B9C50E2783}" type="datetime1">
              <a:rPr lang="it-IT" smtClean="0"/>
              <a:t>03/02/2020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Performance Evaluation Project - The Carrefour - Bacciottini, Pacini, Pettorali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7125-2E2E-4681-825B-D09C0051FD63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44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C488-B733-4F59-BADF-BD524564CB10}" type="datetime1">
              <a:rPr lang="it-IT" smtClean="0"/>
              <a:t>03/02/2020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Performance Evaluation Project - The Carrefour - Bacciottini, Pacini, Pettorali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7125-2E2E-4681-825B-D09C0051FD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181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7222-2212-4DF5-8857-F827E30B9AF8}" type="datetime1">
              <a:rPr lang="it-IT" smtClean="0"/>
              <a:t>03/02/2020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Performance Evaluation Project - The Carrefour - Bacciottini, Pacini, Pettorali</a:t>
            </a:r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7125-2E2E-4681-825B-D09C0051FD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10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B96A-FADD-45DC-99F0-5B7EC082F30F}" type="datetime1">
              <a:rPr lang="it-IT" smtClean="0"/>
              <a:t>03/02/2020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Performance Evaluation Project - The Carrefour - Bacciottini, Pacini, Pettorali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7125-2E2E-4681-825B-D09C0051FD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760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A6B-07B0-48E3-8EDF-7A30627EB484}" type="datetime1">
              <a:rPr lang="it-IT" smtClean="0"/>
              <a:t>03/02/2020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Performance Evaluation Project - The Carrefour - Bacciottini, Pacini, Pettorali</a:t>
            </a:r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7125-2E2E-4681-825B-D09C0051FD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213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5D98DC-1CA6-4D6F-AE4F-D2F265811E38}" type="datetime1">
              <a:rPr lang="it-IT" smtClean="0"/>
              <a:t>03/02/2020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Performance Evaluation Project - The Carrefour - Bacciottini, Pacini, Pettorali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F67125-2E2E-4681-825B-D09C0051FD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45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E052-3AB5-49A3-8BC4-04D981FA6DA7}" type="datetime1">
              <a:rPr lang="it-IT" smtClean="0"/>
              <a:t>03/02/2020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Performance Evaluation Project - The Carrefour - Bacciottini, Pacini, Pettorali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7125-2E2E-4681-825B-D09C0051FD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956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DC9DE6-79F2-450F-AE98-35D8355B473E}" type="datetime1">
              <a:rPr lang="it-IT" smtClean="0"/>
              <a:t>03/02/2020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Performance Evaluation Project - The Carrefour - Bacciottini, Pacini, Pettorali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F67125-2E2E-4681-825B-D09C0051FD63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25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o 17">
            <a:extLst>
              <a:ext uri="{FF2B5EF4-FFF2-40B4-BE49-F238E27FC236}">
                <a16:creationId xmlns:a16="http://schemas.microsoft.com/office/drawing/2014/main" id="{F8A230CF-4FC4-40C8-81A6-45FEAB1F0247}"/>
              </a:ext>
            </a:extLst>
          </p:cNvPr>
          <p:cNvGrpSpPr/>
          <p:nvPr/>
        </p:nvGrpSpPr>
        <p:grpSpPr>
          <a:xfrm>
            <a:off x="0" y="0"/>
            <a:ext cx="12192000" cy="1291590"/>
            <a:chOff x="0" y="-1"/>
            <a:chExt cx="7315200" cy="1216153"/>
          </a:xfrm>
        </p:grpSpPr>
        <p:sp>
          <p:nvSpPr>
            <p:cNvPr id="19" name="Rettangolo 51">
              <a:extLst>
                <a:ext uri="{FF2B5EF4-FFF2-40B4-BE49-F238E27FC236}">
                  <a16:creationId xmlns:a16="http://schemas.microsoft.com/office/drawing/2014/main" id="{719F418C-BC23-468C-A9C6-33A76A23B20A}"/>
                </a:ext>
              </a:extLst>
            </p:cNvPr>
            <p:cNvSpPr/>
            <p:nvPr/>
          </p:nvSpPr>
          <p:spPr>
            <a:xfrm>
              <a:off x="0" y="-1"/>
              <a:ext cx="7315200" cy="1130373"/>
            </a:xfrm>
            <a:custGeom>
              <a:avLst/>
              <a:gdLst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0 w 7312660"/>
                <a:gd name="connsiteY3" fmla="*/ 1215390 h 1215390"/>
                <a:gd name="connsiteX4" fmla="*/ 0 w 7312660"/>
                <a:gd name="connsiteY4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67125 w 7312660"/>
                <a:gd name="connsiteY3" fmla="*/ 120967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129665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9525 w 7322185"/>
                <a:gd name="connsiteY0" fmla="*/ 0 h 1129665"/>
                <a:gd name="connsiteX1" fmla="*/ 7322185 w 7322185"/>
                <a:gd name="connsiteY1" fmla="*/ 0 h 1129665"/>
                <a:gd name="connsiteX2" fmla="*/ 7322185 w 7322185"/>
                <a:gd name="connsiteY2" fmla="*/ 1129665 h 1129665"/>
                <a:gd name="connsiteX3" fmla="*/ 3629025 w 7322185"/>
                <a:gd name="connsiteY3" fmla="*/ 733425 h 1129665"/>
                <a:gd name="connsiteX4" fmla="*/ 0 w 7322185"/>
                <a:gd name="connsiteY4" fmla="*/ 1091565 h 1129665"/>
                <a:gd name="connsiteX5" fmla="*/ 9525 w 7322185"/>
                <a:gd name="connsiteY5" fmla="*/ 0 h 1129665"/>
                <a:gd name="connsiteX0" fmla="*/ 0 w 7312660"/>
                <a:gd name="connsiteY0" fmla="*/ 0 h 1129665"/>
                <a:gd name="connsiteX1" fmla="*/ 7312660 w 7312660"/>
                <a:gd name="connsiteY1" fmla="*/ 0 h 1129665"/>
                <a:gd name="connsiteX2" fmla="*/ 7312660 w 7312660"/>
                <a:gd name="connsiteY2" fmla="*/ 1129665 h 1129665"/>
                <a:gd name="connsiteX3" fmla="*/ 3619500 w 7312660"/>
                <a:gd name="connsiteY3" fmla="*/ 733425 h 1129665"/>
                <a:gd name="connsiteX4" fmla="*/ 0 w 7312660"/>
                <a:gd name="connsiteY4" fmla="*/ 1091565 h 1129665"/>
                <a:gd name="connsiteX5" fmla="*/ 0 w 7312660"/>
                <a:gd name="connsiteY5" fmla="*/ 0 h 112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2660" h="1129665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t-IT"/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10061F23-3265-4E31-86F1-1339F3C82466}"/>
                </a:ext>
              </a:extLst>
            </p:cNvPr>
            <p:cNvSpPr/>
            <p:nvPr/>
          </p:nvSpPr>
          <p:spPr>
            <a:xfrm>
              <a:off x="0" y="0"/>
              <a:ext cx="7315200" cy="1216152"/>
            </a:xfrm>
            <a:prstGeom prst="rect">
              <a:avLst/>
            </a:prstGeom>
            <a:blipFill>
              <a:blip r:embed="rId2"/>
              <a:stretch>
                <a:fillRect r="-75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t-IT"/>
            </a:p>
          </p:txBody>
        </p:sp>
      </p:grpSp>
      <p:sp>
        <p:nvSpPr>
          <p:cNvPr id="16" name="Rettangolo 15">
            <a:extLst>
              <a:ext uri="{FF2B5EF4-FFF2-40B4-BE49-F238E27FC236}">
                <a16:creationId xmlns:a16="http://schemas.microsoft.com/office/drawing/2014/main" id="{63ECCDEC-07EA-428E-96B2-71A426219D32}"/>
              </a:ext>
            </a:extLst>
          </p:cNvPr>
          <p:cNvSpPr/>
          <p:nvPr/>
        </p:nvSpPr>
        <p:spPr>
          <a:xfrm>
            <a:off x="2106612" y="775869"/>
            <a:ext cx="7807325" cy="1248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EVALUATION</a:t>
            </a:r>
            <a:endParaRPr lang="it-IT" sz="1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Carrefour</a:t>
            </a:r>
            <a:endParaRPr lang="it-I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" name="Immagine 21" descr="Risultati immagini per logo unipi">
            <a:extLst>
              <a:ext uri="{FF2B5EF4-FFF2-40B4-BE49-F238E27FC236}">
                <a16:creationId xmlns:a16="http://schemas.microsoft.com/office/drawing/2014/main" id="{0F1F8D75-25CF-4A31-987F-2F289A384DD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25" y="2024609"/>
            <a:ext cx="2368550" cy="236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027DDDAB-0F36-42FE-A325-4D9FA3B12316}"/>
              </a:ext>
            </a:extLst>
          </p:cNvPr>
          <p:cNvSpPr/>
          <p:nvPr/>
        </p:nvSpPr>
        <p:spPr>
          <a:xfrm>
            <a:off x="2962275" y="4705063"/>
            <a:ext cx="6096000" cy="20756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Leonardo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Bacciottini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Federico Pacini</a:t>
            </a:r>
            <a:b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Marco </a:t>
            </a:r>
            <a:r>
              <a:rPr lang="it-IT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Pettorali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200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it-IT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A.A 2019/2020</a:t>
            </a:r>
          </a:p>
        </p:txBody>
      </p:sp>
    </p:spTree>
    <p:extLst>
      <p:ext uri="{BB962C8B-B14F-4D97-AF65-F5344CB8AC3E}">
        <p14:creationId xmlns:p14="http://schemas.microsoft.com/office/powerpoint/2010/main" val="409464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3ABF964D-CB83-4328-B022-7CEB4A4078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6345" y="272088"/>
            <a:ext cx="10499634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400" b="1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Increasing</a:t>
            </a:r>
            <a:r>
              <a:rPr lang="it-IT" sz="5400" b="1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it-IT" sz="5400" b="1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tills</a:t>
            </a:r>
            <a:r>
              <a:rPr lang="it-IT" sz="5400" b="1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VS Upgrading </a:t>
            </a:r>
            <a:r>
              <a:rPr lang="it-IT" sz="5400" b="1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capacity</a:t>
            </a:r>
            <a:endParaRPr lang="it-IT" sz="5400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72CD8830-BAFF-4965-87A2-E11149690FF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8291" y="1846263"/>
            <a:ext cx="5315743" cy="40227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Performance Evaluation Project - The Carrefour - Bacciottini, Pacini, Pettorali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085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2F8920-28C8-4663-A26E-98A070788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b="1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Project</a:t>
            </a:r>
            <a:r>
              <a:rPr lang="it-IT" sz="5400" dirty="0">
                <a:solidFill>
                  <a:schemeClr val="accent1"/>
                </a:solidFill>
              </a:rPr>
              <a:t> </a:t>
            </a:r>
            <a:r>
              <a:rPr lang="it-IT" sz="5400" b="1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description</a:t>
            </a:r>
            <a:endParaRPr lang="it-IT" sz="5400" dirty="0">
              <a:solidFill>
                <a:schemeClr val="accent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97941BC-83AA-42CE-887D-F06C14B8F9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059" y="1670898"/>
            <a:ext cx="4479543" cy="17849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30A31AF-5B2B-4443-8DB1-4A34F2E462A5}"/>
              </a:ext>
            </a:extLst>
          </p:cNvPr>
          <p:cNvSpPr txBox="1"/>
          <p:nvPr/>
        </p:nvSpPr>
        <p:spPr>
          <a:xfrm>
            <a:off x="5791202" y="2273105"/>
            <a:ext cx="921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>
                <a:solidFill>
                  <a:srgbClr val="FF0000"/>
                </a:solidFill>
              </a:rPr>
              <a:t>VS</a:t>
            </a:r>
            <a:endParaRPr lang="it-IT" sz="2400" dirty="0">
              <a:solidFill>
                <a:srgbClr val="FF0000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B6A2DCD-1319-466C-9B1B-E795DD9FB64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491" y="1527526"/>
            <a:ext cx="2959100" cy="299505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7CB33052-9B5D-4967-8DA4-93AF25E70D89}"/>
              </a:ext>
            </a:extLst>
          </p:cNvPr>
          <p:cNvSpPr/>
          <p:nvPr/>
        </p:nvSpPr>
        <p:spPr>
          <a:xfrm>
            <a:off x="838200" y="3777853"/>
            <a:ext cx="8972548" cy="2405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N: number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tills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capacity of a till (number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items checked per </a:t>
            </a:r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second)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λ : inter-arrival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rate of </a:t>
            </a:r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 </a:t>
            </a:r>
            <a:r>
              <a:rPr lang="it-IT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it-IT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</a:t>
            </a:r>
            <a:r>
              <a:rPr lang="it-IT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amount</a:t>
            </a:r>
            <a:r>
              <a:rPr lang="it-IT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it-IT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items</a:t>
            </a:r>
            <a:r>
              <a:rPr lang="it-IT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a </a:t>
            </a:r>
            <a:r>
              <a:rPr lang="it-IT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2000" dirty="0" smtClean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GB" sz="2000" baseline="-25000" dirty="0" smtClean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variance of the distribution of the items in a cart of an arriving customer.</a:t>
            </a:r>
            <a:endParaRPr lang="it-IT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it-IT" dirty="0" err="1" smtClean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it-IT" dirty="0" smtClean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P1: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dirty="0" smtClean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Δ</a:t>
            </a:r>
            <a:r>
              <a:rPr lang="en-GB" dirty="0" smtClean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 time needed to reach from the </a:t>
            </a:r>
            <a:r>
              <a:rPr lang="en-GB" dirty="0" err="1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GB" baseline="30000" dirty="0" err="1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GB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till the (j+1)</a:t>
            </a:r>
            <a:r>
              <a:rPr lang="en-GB" baseline="30000" dirty="0" err="1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Performance Evaluation Project - The Carrefour - </a:t>
            </a:r>
            <a:r>
              <a:rPr lang="en-US" dirty="0" err="1" smtClean="0"/>
              <a:t>Bacciottini</a:t>
            </a:r>
            <a:r>
              <a:rPr lang="en-US" dirty="0" smtClean="0"/>
              <a:t>, </a:t>
            </a:r>
            <a:r>
              <a:rPr lang="en-US" dirty="0" err="1" smtClean="0"/>
              <a:t>Pacini</a:t>
            </a:r>
            <a:r>
              <a:rPr lang="en-US" dirty="0" smtClean="0"/>
              <a:t>, Pettorali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089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6F090D95-3A8B-4394-85C0-439497AA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sz="6000" b="1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Objectives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2648D4-FEEE-4AE8-8B89-999FE356C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1753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GB" sz="3600" dirty="0"/>
              <a:t>Customer’s point of view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3100" dirty="0"/>
              <a:t>Minimize </a:t>
            </a:r>
            <a:r>
              <a:rPr lang="en-GB" sz="3100" dirty="0">
                <a:solidFill>
                  <a:srgbClr val="FF0000"/>
                </a:solidFill>
              </a:rPr>
              <a:t>mean waiting time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3100" dirty="0">
                <a:solidFill>
                  <a:srgbClr val="FF0000"/>
                </a:solidFill>
              </a:rPr>
              <a:t>98%</a:t>
            </a:r>
            <a:r>
              <a:rPr lang="en-GB" sz="3100" dirty="0"/>
              <a:t> guarantee </a:t>
            </a:r>
            <a:r>
              <a:rPr lang="en-GB" sz="3100" dirty="0">
                <a:solidFill>
                  <a:srgbClr val="FF0000"/>
                </a:solidFill>
              </a:rPr>
              <a:t>not to wait more </a:t>
            </a:r>
            <a:r>
              <a:rPr lang="en-GB" sz="3100" dirty="0"/>
              <a:t>than a certain threshold </a:t>
            </a:r>
          </a:p>
          <a:p>
            <a:endParaRPr lang="en-GB" sz="3600" dirty="0"/>
          </a:p>
          <a:p>
            <a:r>
              <a:rPr lang="en-GB" sz="3600" dirty="0"/>
              <a:t>Manager’s point of view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3100" dirty="0">
                <a:solidFill>
                  <a:srgbClr val="FF0000"/>
                </a:solidFill>
              </a:rPr>
              <a:t>Less crowded </a:t>
            </a:r>
            <a:r>
              <a:rPr lang="en-GB" sz="3100" dirty="0" smtClean="0"/>
              <a:t>market’s region of the tills</a:t>
            </a:r>
            <a:endParaRPr lang="en-GB" sz="31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3100" dirty="0">
                <a:solidFill>
                  <a:srgbClr val="FF0000"/>
                </a:solidFill>
              </a:rPr>
              <a:t>Fairness</a:t>
            </a:r>
            <a:r>
              <a:rPr lang="en-GB" sz="3100" dirty="0"/>
              <a:t> of the system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3100" dirty="0"/>
              <a:t>Incrementing </a:t>
            </a:r>
            <a:r>
              <a:rPr lang="en-GB" sz="3100" dirty="0">
                <a:solidFill>
                  <a:srgbClr val="FF0000"/>
                </a:solidFill>
              </a:rPr>
              <a:t>number of tills vs upgrading capacity</a:t>
            </a:r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		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Performance Evaluation Project - The Carrefour - Bacciottini, Pacini, Pettorali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229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7C74EDD8-7FFD-4A75-B62F-078E3C7B0210}"/>
              </a:ext>
            </a:extLst>
          </p:cNvPr>
          <p:cNvSpPr txBox="1">
            <a:spLocks/>
          </p:cNvSpPr>
          <p:nvPr/>
        </p:nvSpPr>
        <p:spPr>
          <a:xfrm>
            <a:off x="818566" y="3193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Performance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indexes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095F3B0-B1B2-47F3-BEFB-854188F1C6E2}"/>
              </a:ext>
            </a:extLst>
          </p:cNvPr>
          <p:cNvSpPr/>
          <p:nvPr/>
        </p:nvSpPr>
        <p:spPr>
          <a:xfrm>
            <a:off x="1029808" y="2236724"/>
            <a:ext cx="10093117" cy="2873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Waiting time</a:t>
            </a:r>
            <a:r>
              <a:rPr lang="en-GB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mean value, variance, median, 98</a:t>
            </a:r>
            <a:r>
              <a:rPr lang="en-GB" sz="2400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percentile and Lorenz curve gap</a:t>
            </a:r>
            <a:endParaRPr lang="en-GB" sz="2400" dirty="0" smtClean="0">
              <a:highlight>
                <a:srgbClr val="00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Response time</a:t>
            </a:r>
            <a:r>
              <a:rPr lang="en-GB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mean value, median</a:t>
            </a:r>
            <a:r>
              <a:rPr lang="it-IT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98</a:t>
            </a:r>
            <a:r>
              <a:rPr lang="en-GB" sz="24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percentile and Lorenz curve gap</a:t>
            </a:r>
            <a:endParaRPr lang="en-GB" sz="2400" dirty="0">
              <a:highlight>
                <a:srgbClr val="00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GB" sz="2400" u="sng" dirty="0" smtClean="0">
              <a:highlight>
                <a:srgbClr val="00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 in the market</a:t>
            </a:r>
            <a:r>
              <a:rPr lang="en-GB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mean value</a:t>
            </a:r>
            <a:endParaRPr lang="it-IT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it-I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Performance Evaluation Project - The Carrefour - Bacciottini, Pacini, Pettorali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173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379587D7-C7F4-4CA2-B266-9DFE3FDC9011}"/>
              </a:ext>
            </a:extLst>
          </p:cNvPr>
          <p:cNvSpPr txBox="1">
            <a:spLocks/>
          </p:cNvSpPr>
          <p:nvPr/>
        </p:nvSpPr>
        <p:spPr>
          <a:xfrm>
            <a:off x="838199" y="3003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Model</a:t>
            </a:r>
            <a:endParaRPr lang="it-IT" dirty="0">
              <a:solidFill>
                <a:schemeClr val="accent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E266774-B1B0-4F9D-A73A-2719E65227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09869" y="2559849"/>
            <a:ext cx="4296230" cy="2014438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073224D4-530C-4282-88A1-1B909716A457}"/>
              </a:ext>
            </a:extLst>
          </p:cNvPr>
          <p:cNvSpPr/>
          <p:nvPr/>
        </p:nvSpPr>
        <p:spPr>
          <a:xfrm>
            <a:off x="838199" y="3000138"/>
            <a:ext cx="9867900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it-IT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generates</a:t>
            </a:r>
            <a:r>
              <a:rPr lang="it-IT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</a:t>
            </a:r>
            <a:endParaRPr lang="it-IT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GB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ecider: </a:t>
            </a:r>
            <a:r>
              <a:rPr lang="en-GB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sortes</a:t>
            </a:r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customers to the tills 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     according to the policy P1 or P2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GB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ills[</a:t>
            </a:r>
            <a:r>
              <a:rPr lang="en-GB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tillsNumber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]: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vector of </a:t>
            </a:r>
            <a:r>
              <a:rPr lang="en-GB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tills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Performance Evaluation Project - The Carrefour - Bacciottini, Pacini, Pettorali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163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CC11818-7361-4AAD-A6E7-BC00DD0DBA7E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Verification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67C35F5-13E9-4884-9C5E-73B87828C453}"/>
              </a:ext>
            </a:extLst>
          </p:cNvPr>
          <p:cNvSpPr/>
          <p:nvPr/>
        </p:nvSpPr>
        <p:spPr>
          <a:xfrm>
            <a:off x="641237" y="4143635"/>
            <a:ext cx="5980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Deterministic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inter-arrival and service time with high load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1EAE759-0D5F-4F09-9A94-4AC5C7B9CAD2}"/>
              </a:ext>
            </a:extLst>
          </p:cNvPr>
          <p:cNvSpPr/>
          <p:nvPr/>
        </p:nvSpPr>
        <p:spPr>
          <a:xfrm>
            <a:off x="641237" y="4587519"/>
            <a:ext cx="5938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Exponential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inter-arrival and service time with </a:t>
            </a:r>
            <a:r>
              <a:rPr lang="it-IT" b="1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Δ</a:t>
            </a:r>
            <a:r>
              <a:rPr lang="en-GB" b="1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=0 </a:t>
            </a:r>
            <a:r>
              <a:rPr lang="en-GB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P1</a:t>
            </a:r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DA1593C-C35C-49C6-BD4A-C668F45D8F3F}"/>
              </a:ext>
            </a:extLst>
          </p:cNvPr>
          <p:cNvSpPr/>
          <p:nvPr/>
        </p:nvSpPr>
        <p:spPr>
          <a:xfrm>
            <a:off x="622001" y="5031403"/>
            <a:ext cx="5958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Exponential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inter-arrival and service time with </a:t>
            </a:r>
            <a:r>
              <a:rPr lang="en-GB" b="1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N=1</a:t>
            </a:r>
            <a:r>
              <a:rPr lang="en-GB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for P2</a:t>
            </a: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9FD3A11-9456-47A1-BBDC-EF28CF52A101}"/>
              </a:ext>
            </a:extLst>
          </p:cNvPr>
          <p:cNvSpPr/>
          <p:nvPr/>
        </p:nvSpPr>
        <p:spPr>
          <a:xfrm>
            <a:off x="622001" y="5475287"/>
            <a:ext cx="5881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Continuity test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incrementing N, upgrading c and raising λ</a:t>
            </a:r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5535749-8C1D-4C42-8E71-15C1F1ABBE42}"/>
              </a:ext>
            </a:extLst>
          </p:cNvPr>
          <p:cNvSpPr/>
          <p:nvPr/>
        </p:nvSpPr>
        <p:spPr>
          <a:xfrm>
            <a:off x="622000" y="5844619"/>
            <a:ext cx="5958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Exponential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inter-arrival and service time with </a:t>
            </a:r>
            <a:r>
              <a:rPr lang="en-GB" b="1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N&gt;1</a:t>
            </a:r>
            <a:r>
              <a:rPr lang="en-GB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for P2</a:t>
            </a: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E210DAB-9517-45A6-8BFF-8A2E4A6006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14766"/>
            <a:ext cx="4479543" cy="1784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FCF9270-0416-4B89-8311-48C44EA3D90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1914766"/>
            <a:ext cx="2959100" cy="299505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C20195B-0BAE-428E-97B9-8C847EB188E1}"/>
              </a:ext>
            </a:extLst>
          </p:cNvPr>
          <p:cNvSpPr txBox="1"/>
          <p:nvPr/>
        </p:nvSpPr>
        <p:spPr>
          <a:xfrm>
            <a:off x="2835083" y="3668973"/>
            <a:ext cx="485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P1</a:t>
            </a:r>
            <a:endParaRPr lang="it-IT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157DDEF-3F67-42A0-BB84-E927A61D2E87}"/>
              </a:ext>
            </a:extLst>
          </p:cNvPr>
          <p:cNvSpPr txBox="1"/>
          <p:nvPr/>
        </p:nvSpPr>
        <p:spPr>
          <a:xfrm>
            <a:off x="9002712" y="5031403"/>
            <a:ext cx="485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P2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Performance Evaluation Project - The Carrefour - Bacciottini, Pacini, Pettorali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991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3A05BFAB-3E10-4DFA-BCA0-EB33E0BF18ED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Mean</a:t>
            </a:r>
            <a:r>
              <a:rPr lang="it-IT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it-IT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waiting</a:t>
            </a:r>
            <a:r>
              <a:rPr lang="it-IT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time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B23130D-7BB1-457E-818A-28DA558DB5B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24"/>
          <a:stretch>
            <a:fillRect/>
          </a:stretch>
        </p:blipFill>
        <p:spPr bwMode="auto">
          <a:xfrm>
            <a:off x="116897" y="1325563"/>
            <a:ext cx="4085237" cy="4059653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EB1A22D-B55F-4CFD-85BD-7FC9DA0130C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8"/>
          <a:stretch>
            <a:fillRect/>
          </a:stretch>
        </p:blipFill>
        <p:spPr bwMode="auto">
          <a:xfrm>
            <a:off x="4307839" y="1325563"/>
            <a:ext cx="3815024" cy="48463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</p:pic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A7C1C78F-4404-F446-86FA-731101B031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5960774"/>
              </p:ext>
            </p:extLst>
          </p:nvPr>
        </p:nvGraphicFramePr>
        <p:xfrm>
          <a:off x="7598115" y="1755140"/>
          <a:ext cx="4476988" cy="316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Performance Evaluation Project - The Carrefour - Bacciottini, Pacini, Pettorali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575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EBC60831-2D40-4A7E-9A23-3A98AA6AFBD0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LCG </a:t>
            </a:r>
            <a:r>
              <a:rPr lang="it-IT" sz="5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waiting</a:t>
            </a:r>
            <a:r>
              <a:rPr lang="it-IT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time</a:t>
            </a:r>
          </a:p>
        </p:txBody>
      </p:sp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363B49BB-5997-E44F-94F3-AD5C0A8C80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721266"/>
              </p:ext>
            </p:extLst>
          </p:nvPr>
        </p:nvGraphicFramePr>
        <p:xfrm>
          <a:off x="6319520" y="2184400"/>
          <a:ext cx="5313680" cy="3604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AF527127-9D95-F344-8308-8936BF0660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3081254"/>
              </p:ext>
            </p:extLst>
          </p:nvPr>
        </p:nvGraphicFramePr>
        <p:xfrm>
          <a:off x="640080" y="2184400"/>
          <a:ext cx="5080000" cy="3604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Performance Evaluation Project - The Carrefour - Bacciottini, Pacini, Pettorali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492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17EF1F27-45F6-477A-9D00-165644BAC8C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412240"/>
            <a:ext cx="7396480" cy="485648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576E078-1CA0-4D5B-AC42-D7A9C6D060C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080" y="2877820"/>
            <a:ext cx="4338320" cy="180594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21F47048-6B34-449C-8042-829977C60EE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Mean</a:t>
            </a:r>
            <a:r>
              <a:rPr lang="it-IT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it-IT" sz="5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customers</a:t>
            </a:r>
            <a:endParaRPr lang="it-IT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Performance Evaluation Project - The Carrefour - Bacciottini, Pacini, Pettorali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646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</TotalTime>
  <Words>402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Wingdings</vt:lpstr>
      <vt:lpstr>Retrospettivo</vt:lpstr>
      <vt:lpstr>Presentazione standard di PowerPoint</vt:lpstr>
      <vt:lpstr>Project description</vt:lpstr>
      <vt:lpstr>Objectives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Increasing tills VS Upgrading capacity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Federico Pacini</dc:creator>
  <cp:lastModifiedBy>MARCO PETTORALI</cp:lastModifiedBy>
  <cp:revision>11</cp:revision>
  <dcterms:created xsi:type="dcterms:W3CDTF">2020-02-03T20:09:27Z</dcterms:created>
  <dcterms:modified xsi:type="dcterms:W3CDTF">2020-02-03T22:10:27Z</dcterms:modified>
</cp:coreProperties>
</file>