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4"/>
  </p:sldMasterIdLst>
  <p:notesMasterIdLst>
    <p:notesMasterId r:id="rId50"/>
  </p:notesMasterIdLst>
  <p:handoutMasterIdLst>
    <p:handoutMasterId r:id="rId51"/>
  </p:handoutMasterIdLst>
  <p:sldIdLst>
    <p:sldId id="3061" r:id="rId5"/>
    <p:sldId id="257" r:id="rId6"/>
    <p:sldId id="2030" r:id="rId7"/>
    <p:sldId id="3085" r:id="rId8"/>
    <p:sldId id="3086" r:id="rId9"/>
    <p:sldId id="3087" r:id="rId10"/>
    <p:sldId id="3094" r:id="rId11"/>
    <p:sldId id="3063" r:id="rId12"/>
    <p:sldId id="3064" r:id="rId13"/>
    <p:sldId id="3065" r:id="rId14"/>
    <p:sldId id="3066" r:id="rId15"/>
    <p:sldId id="2003" r:id="rId16"/>
    <p:sldId id="2004" r:id="rId17"/>
    <p:sldId id="2005" r:id="rId18"/>
    <p:sldId id="2006" r:id="rId19"/>
    <p:sldId id="2007" r:id="rId20"/>
    <p:sldId id="1986" r:id="rId21"/>
    <p:sldId id="3067" r:id="rId22"/>
    <p:sldId id="3091" r:id="rId23"/>
    <p:sldId id="3074" r:id="rId24"/>
    <p:sldId id="3075" r:id="rId25"/>
    <p:sldId id="3084" r:id="rId26"/>
    <p:sldId id="3089" r:id="rId27"/>
    <p:sldId id="3090" r:id="rId28"/>
    <p:sldId id="3093" r:id="rId29"/>
    <p:sldId id="3071" r:id="rId30"/>
    <p:sldId id="8683" r:id="rId31"/>
    <p:sldId id="3077" r:id="rId32"/>
    <p:sldId id="3082" r:id="rId33"/>
    <p:sldId id="3070" r:id="rId34"/>
    <p:sldId id="3078" r:id="rId35"/>
    <p:sldId id="3079" r:id="rId36"/>
    <p:sldId id="3080" r:id="rId37"/>
    <p:sldId id="8689" r:id="rId38"/>
    <p:sldId id="8693" r:id="rId39"/>
    <p:sldId id="8694" r:id="rId40"/>
    <p:sldId id="8695" r:id="rId41"/>
    <p:sldId id="8687" r:id="rId42"/>
    <p:sldId id="8690" r:id="rId43"/>
    <p:sldId id="8691" r:id="rId44"/>
    <p:sldId id="8686" r:id="rId45"/>
    <p:sldId id="8692" r:id="rId46"/>
    <p:sldId id="8688" r:id="rId47"/>
    <p:sldId id="3068" r:id="rId48"/>
    <p:sldId id="3069" r:id="rId4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00 PBI Service - Dataflow" id="{AB6C3A6F-7B5F-4398-9F2A-B865E3438C85}">
          <p14:sldIdLst>
            <p14:sldId id="3061"/>
            <p14:sldId id="257"/>
            <p14:sldId id="2030"/>
            <p14:sldId id="3085"/>
            <p14:sldId id="3086"/>
            <p14:sldId id="3087"/>
            <p14:sldId id="3094"/>
            <p14:sldId id="3063"/>
            <p14:sldId id="3064"/>
            <p14:sldId id="3065"/>
            <p14:sldId id="3066"/>
            <p14:sldId id="2003"/>
            <p14:sldId id="2004"/>
            <p14:sldId id="2005"/>
            <p14:sldId id="2006"/>
            <p14:sldId id="2007"/>
            <p14:sldId id="1986"/>
            <p14:sldId id="3067"/>
            <p14:sldId id="3091"/>
            <p14:sldId id="3074"/>
            <p14:sldId id="3075"/>
            <p14:sldId id="3084"/>
            <p14:sldId id="3089"/>
            <p14:sldId id="3090"/>
            <p14:sldId id="3093"/>
            <p14:sldId id="3071"/>
            <p14:sldId id="8683"/>
            <p14:sldId id="3077"/>
            <p14:sldId id="3082"/>
            <p14:sldId id="3070"/>
            <p14:sldId id="3078"/>
            <p14:sldId id="3079"/>
            <p14:sldId id="3080"/>
            <p14:sldId id="8689"/>
            <p14:sldId id="8693"/>
            <p14:sldId id="8694"/>
            <p14:sldId id="8695"/>
            <p14:sldId id="8687"/>
            <p14:sldId id="8690"/>
            <p14:sldId id="8691"/>
            <p14:sldId id="8686"/>
            <p14:sldId id="8692"/>
            <p14:sldId id="8688"/>
            <p14:sldId id="3068"/>
            <p14:sldId id="3069"/>
          </p14:sldIdLst>
        </p14:section>
        <p14:section name="Apendice" id="{FB1D6BEC-5ED7-45D1-841E-F3FE37C71F48}">
          <p14:sldIdLst/>
        </p14:section>
        <p14:section name="UC1" id="{8385D754-FE50-4107-AAC0-6DDE282B193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2C812"/>
    <a:srgbClr val="EAEAEA"/>
    <a:srgbClr val="505050"/>
    <a:srgbClr val="8DC63F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6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21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2" d="100"/>
        <a:sy n="102" d="100"/>
      </p:scale>
      <p:origin x="0" y="-46728"/>
    </p:cViewPr>
  </p:sorterViewPr>
  <p:notesViewPr>
    <p:cSldViewPr snapToGrid="0">
      <p:cViewPr varScale="1">
        <p:scale>
          <a:sx n="82" d="100"/>
          <a:sy n="82" d="100"/>
        </p:scale>
        <p:origin x="383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r">
              <a:defRPr sz="1200"/>
            </a:lvl1pPr>
          </a:lstStyle>
          <a:p>
            <a:fld id="{BF84AC64-7269-4508-967D-1601EF61931B}" type="datetimeFigureOut">
              <a:rPr lang="en-US" smtClean="0"/>
              <a:t>1/8/2021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8878158"/>
            <a:ext cx="3170583" cy="48202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r">
              <a:defRPr sz="1200"/>
            </a:lvl1pPr>
          </a:lstStyle>
          <a:p>
            <a:fld id="{C603B260-5D82-4425-914C-83D94BF7FFFE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58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38" tIns="48320" rIns="96638" bIns="483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20" rIns="96638" bIns="483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80"/>
            <a:ext cx="5852160" cy="3780473"/>
          </a:xfrm>
          <a:prstGeom prst="rect">
            <a:avLst/>
          </a:prstGeom>
        </p:spPr>
        <p:txBody>
          <a:bodyPr vert="horz" lIns="96638" tIns="48320" rIns="96638" bIns="483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l">
              <a:defRPr sz="1200"/>
            </a:lvl1pPr>
          </a:lstStyle>
          <a:p>
            <a:r>
              <a:rPr lang="en-US" dirty="0"/>
              <a:t>Version:March_2017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38" tIns="48320" rIns="96638" bIns="48320" rtlCol="0" anchor="b"/>
          <a:lstStyle>
            <a:lvl1pPr algn="r">
              <a:defRPr sz="1200"/>
            </a:lvl1pPr>
          </a:lstStyle>
          <a:p>
            <a:fld id="{24F2286A-233C-471D-BDF9-24A775565FE1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870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C178-5165-45BE-A7C6-219700F7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286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121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46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49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98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57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48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418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8327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649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8197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Benvenuto agli  studenti al corso e presentarsi. Fornire una breve panoramica del tuo background per stabilire la credibilità.</a:t>
            </a:r>
            <a:endParaRPr lang="en-CA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C05FC6-45CD-407B-9538-F397EFA5C0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11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048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722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6695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17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664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6375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280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363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83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5CD2277-7C1A-43CA-8676-87B24AD584BD}" type="datetime8">
              <a:rPr lang="en-US" smtClean="0"/>
              <a:t>1/8/2021 8:53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97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208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07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676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6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19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1645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2286A-233C-471D-BDF9-24A775565FE1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9AD-FABC-4704-8A6A-8FD182F9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9131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5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1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8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13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8211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79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62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99365-0BCC-423C-98EC-9F48EBEB157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63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3505" fontAlgn="base">
              <a:spcBef>
                <a:spcPct val="0"/>
              </a:spcBef>
              <a:spcAft>
                <a:spcPct val="0"/>
              </a:spcAft>
              <a:defRPr smtClean="0">
                <a:solidFill>
                  <a:srgbClr val="000000"/>
                </a:solidFill>
              </a:defRPr>
            </a:lvl1pPr>
          </a:lstStyle>
          <a:p>
            <a:fld id="{4E4C8473-95EA-48C2-917D-84A3AF9AB99B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6B602E4-6AB6-460B-B8F2-7560A0C71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937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bg>
      <p:bgPr>
        <a:solidFill>
          <a:srgbClr val="F2C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 lIns="146304" tIns="91440" rIns="146304" bIns="91440"/>
          <a:lstStyle>
            <a:lvl1pPr algn="l">
              <a:defRPr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269239" y="2084175"/>
            <a:ext cx="9860673" cy="24348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267">
                <a:gradFill>
                  <a:gsLst>
                    <a:gs pos="2917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Demo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C29E59E3-E882-43F5-BA77-B1C9655EB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03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31C4-134F-48E8-9849-F585F97ECC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4264A0B-8BC6-48A5-9F19-3960A5EE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12794"/>
            <a:ext cx="4114800" cy="228602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© 2019 Microsoft.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898919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lnSpc>
                <a:spcPct val="90000"/>
              </a:lnSpc>
              <a:defRPr sz="2800" baseline="0">
                <a:solidFill>
                  <a:schemeClr val="bg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28pt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12866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8963"/>
            <a:ext cx="4158362" cy="2535236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Title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/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18FD0C-FA99-4937-92CD-5CF7F279CD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938511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968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6372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29908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078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69239" y="1189177"/>
            <a:ext cx="11653523" cy="20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41648" y="6611112"/>
            <a:ext cx="4114800" cy="22860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marL="0" algn="ctr" defTabSz="914367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dirty="0" smtClean="0">
                <a:solidFill>
                  <a:srgbClr val="50505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© 2019 Microsoft.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437742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4C8473-95EA-48C2-917D-84A3AF9AB99B}" type="slidenum">
              <a:rPr lang="en-US" smtClean="0"/>
              <a:t>‹N›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</p:sldLayoutIdLst>
  <p:transition>
    <p:fade/>
  </p:transition>
  <p:hf sldNum="0" hdr="0" dt="0"/>
  <p:txStyles>
    <p:titleStyle>
      <a:lvl1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294" kern="1200" spc="-100" dirty="0">
          <a:ln w="3175">
            <a:noFill/>
          </a:ln>
          <a:solidFill>
            <a:schemeClr val="tx2"/>
          </a:solidFill>
          <a:latin typeface="+mj-lt"/>
          <a:ea typeface="ＭＳ Ｐゴシック" charset="0"/>
          <a:cs typeface="Segoe UI" pitchFamily="34" charset="0"/>
        </a:defRPr>
      </a:lvl1pPr>
      <a:lvl2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2pPr>
      <a:lvl3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3pPr>
      <a:lvl4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4pPr>
      <a:lvl5pPr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5pPr>
      <a:lvl6pPr marL="448193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6pPr>
      <a:lvl7pPr marL="896386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7pPr>
      <a:lvl8pPr marL="1344579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8pPr>
      <a:lvl9pPr marL="1792773" algn="l" defTabSz="91350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294">
          <a:solidFill>
            <a:schemeClr val="tx2"/>
          </a:solidFill>
          <a:latin typeface="Segoe UI Light" charset="0"/>
          <a:ea typeface="ＭＳ Ｐゴシック" charset="0"/>
          <a:cs typeface="Segoe UI" charset="0"/>
        </a:defRPr>
      </a:lvl9pPr>
    </p:titleStyle>
    <p:bodyStyle>
      <a:lvl1pPr marL="336145" indent="-336145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3921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marL="572691" indent="-236546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353" kern="12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784338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1961" kern="12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08435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32531" indent="-224097" algn="l" defTabSz="913505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it-it/azure/cognitive-services/text-analytics/how-tos/text-analytics-how-to-sentiment-analysi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it-it/azure/cognitive-services/computer-vision/concept-tagging-images" TargetMode="External"/><Relationship Id="rId5" Type="http://schemas.openxmlformats.org/officeDocument/2006/relationships/hyperlink" Target="https://docs.microsoft.com/it-it/azure/cognitive-services/text-analytics/how-tos/text-analytics-how-to-language-detection" TargetMode="External"/><Relationship Id="rId4" Type="http://schemas.openxmlformats.org/officeDocument/2006/relationships/hyperlink" Target="https://docs.microsoft.com/it-it/azure/cognitive-services/text-analytics/how-tos/text-analytics-how-to-keyword-extraction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11840985" cy="2215991"/>
          </a:xfrm>
        </p:spPr>
        <p:txBody>
          <a:bodyPr/>
          <a:lstStyle/>
          <a:p>
            <a:r>
              <a:rPr lang="en-US" sz="6600" b="1">
                <a:solidFill>
                  <a:schemeClr val="tx1"/>
                </a:solidFill>
              </a:rPr>
              <a:t>Dataflow</a:t>
            </a:r>
            <a:endParaRPr 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563170" cy="350865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formato di serializzazione è definito dalle specifiche del Common Data Model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Metadati del dataflow archiviati nel file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Righe di dati dei dataflow sono archiviate in file CSV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impostazione predefinita, Power BI gestisce l'archiviazione dei dataflow dietro le quinte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Dettagli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07A64-F666-4AEA-BFE9-64CF3667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70" y="4092486"/>
            <a:ext cx="5332595" cy="251728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4330748-80FA-47E8-AEF4-A529458E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051" y="1126557"/>
            <a:ext cx="4096322" cy="25340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7E8C30-0BC5-44E3-85FC-AFA37C4F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32" y="4102611"/>
            <a:ext cx="5611721" cy="24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21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L'output del flusso di dati è memorizzato nel formato CDM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file model.json contiene metadati relativi alle entità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file model.json contiene il codice M per le query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data model metadata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E9652-4F89-4D7D-80D0-401322B9C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9" y="2279459"/>
            <a:ext cx="11652459" cy="34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11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98168-BB7B-4133-8D98-9B9AE984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26" y="2213840"/>
            <a:ext cx="3236532" cy="250344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F86FF0A-2C2C-4A2A-8670-530F35202D22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3533060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9185-25E7-4859-8310-C69A878E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93" y="2207740"/>
            <a:ext cx="6538614" cy="326106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1B33E96-C4E0-48DB-A90E-356AC591F6EB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209693061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A9426-8F73-4C92-857F-DFDF5A72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2212128"/>
            <a:ext cx="8029876" cy="326106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2893BE2-3419-4D56-8DCA-BA626F64E461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23657845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99A4ED-C7E9-49B4-A396-69D7F9DB7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1317294"/>
            <a:ext cx="8029876" cy="41586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C6A5FEE-8258-41E0-BE21-4698D2FA4E87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183965393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BA8F5-2B29-4DDC-9816-FBA03EFD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2" y="1317294"/>
            <a:ext cx="8029876" cy="41586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7CECFB3-2CA6-4788-89A0-AC2032F165E3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del common data model</a:t>
            </a:r>
          </a:p>
        </p:txBody>
      </p:sp>
    </p:spTree>
    <p:extLst>
      <p:ext uri="{BB962C8B-B14F-4D97-AF65-F5344CB8AC3E}">
        <p14:creationId xmlns:p14="http://schemas.microsoft.com/office/powerpoint/2010/main" val="33540425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FDD8A0-C746-4837-8E7A-13643C55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0" y="4124309"/>
            <a:ext cx="5726882" cy="26685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D4CB0B-47D1-43ED-BBC4-7141D03EB616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Dettagli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 dataflow con premium capacity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61DDADA-9C8F-4144-ABF0-89E9A326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4124309"/>
            <a:ext cx="5789471" cy="256089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5367D05A-A592-40E2-A2F6-7C67E97E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39" y="858607"/>
            <a:ext cx="3341406" cy="2570393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ECF4B8E-20FD-4E35-845A-171F9B164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918" y="810222"/>
            <a:ext cx="3341406" cy="2667161"/>
          </a:xfrm>
          <a:prstGeom prst="rect">
            <a:avLst/>
          </a:prstGeom>
        </p:spPr>
      </p:pic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11BF2DE4-ACA4-4CC7-AEAF-A79B25CD6C1E}"/>
              </a:ext>
            </a:extLst>
          </p:cNvPr>
          <p:cNvSpPr/>
          <p:nvPr/>
        </p:nvSpPr>
        <p:spPr bwMode="auto">
          <a:xfrm>
            <a:off x="2452643" y="3520867"/>
            <a:ext cx="324740" cy="478565"/>
          </a:xfrm>
          <a:prstGeom prst="down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E4F8E4D6-ED85-42FB-9318-A0E57CFEB724}"/>
              </a:ext>
            </a:extLst>
          </p:cNvPr>
          <p:cNvSpPr/>
          <p:nvPr/>
        </p:nvSpPr>
        <p:spPr bwMode="auto">
          <a:xfrm>
            <a:off x="9260672" y="3520866"/>
            <a:ext cx="324740" cy="478565"/>
          </a:xfrm>
          <a:prstGeom prst="downArrow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it-IT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4F24CEDC-970D-4830-BCB9-7229CA840534}"/>
              </a:ext>
            </a:extLst>
          </p:cNvPr>
          <p:cNvCxnSpPr>
            <a:cxnSpLocks/>
          </p:cNvCxnSpPr>
          <p:nvPr/>
        </p:nvCxnSpPr>
        <p:spPr>
          <a:xfrm>
            <a:off x="6095135" y="901626"/>
            <a:ext cx="0" cy="5891280"/>
          </a:xfrm>
          <a:prstGeom prst="line">
            <a:avLst/>
          </a:prstGeom>
          <a:ln w="635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9FC51B08-F94D-4022-8A7B-980221AEA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794" y="858607"/>
            <a:ext cx="2308465" cy="116993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31D965-D7B5-4026-B683-1DE6F4A2D81F}"/>
              </a:ext>
            </a:extLst>
          </p:cNvPr>
          <p:cNvSpPr txBox="1"/>
          <p:nvPr/>
        </p:nvSpPr>
        <p:spPr>
          <a:xfrm>
            <a:off x="6196794" y="2381291"/>
            <a:ext cx="278482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sz="1050" dirty="0"/>
          </a:p>
          <a:p>
            <a:r>
              <a:rPr lang="it-IT" sz="1050" dirty="0"/>
              <a:t>Se si utilizza il motore di elaborazione avanzato, si utilizza una cache basata su SQL per elaborare i flussi di dati. Sfruttando il motore di elaborazione avanzato, aumenti la potenza del processo essendo in grado di spingere alcune operazioni che possono essere ripiegate a monte per elaborare il più possibile all'interno della cache basata su SQL.</a:t>
            </a:r>
          </a:p>
        </p:txBody>
      </p:sp>
    </p:spTree>
    <p:extLst>
      <p:ext uri="{BB962C8B-B14F-4D97-AF65-F5344CB8AC3E}">
        <p14:creationId xmlns:p14="http://schemas.microsoft.com/office/powerpoint/2010/main" val="12518233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Dtaflow sono utilizzati per raccogliere tutti i dati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progetti di Power BI Desktop importeranno dati dai dataflow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lavoro ETL non è più necessario nei progetti di Power BI Desktop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soluzione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BI con dataflow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FEC75B-45B9-44D8-BD68-BE1BBF93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6" y="2135027"/>
            <a:ext cx="9669224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12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1203607"/>
            <a:ext cx="4034672" cy="524451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singolo flusso di dati può alimentare i dati di molti dataset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dataset rimane definito e contiene Calcoli, relazioni, RLS e altro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 sono due aggiornamenti separati schedulati uno per il dataset e uno per il dataflow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546A26-458C-495E-A17B-89E3B3D0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010" y="1246006"/>
            <a:ext cx="7390972" cy="44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69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Ciao! Introduzione </a:t>
            </a:r>
            <a:r>
              <a:rPr lang="en-US" dirty="0" err="1"/>
              <a:t>Istruttore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415" y="800255"/>
            <a:ext cx="9351389" cy="5105400"/>
          </a:xfrm>
        </p:spPr>
        <p:txBody>
          <a:bodyPr/>
          <a:lstStyle/>
          <a:p>
            <a:r>
              <a:rPr lang="it-IT" sz="1900" dirty="0"/>
              <a:t>Consulente e formatore in ambito business intelligence, business analytics e data mining</a:t>
            </a:r>
          </a:p>
          <a:p>
            <a:r>
              <a:rPr lang="it-IT" sz="1900" dirty="0"/>
              <a:t>Dal 2017 mi occupo della modern data warehouse con prodotti Azure: Synapse, Azure Data Factory, Stream Analytics, Data Lake</a:t>
            </a:r>
          </a:p>
          <a:p>
            <a:r>
              <a:rPr lang="it-IT" sz="1900" dirty="0"/>
              <a:t>Dal 2002 le attività principali sono legate alla progettazione di data warehouse relazionale e alla progettazione multidimensionale con strumenti Microsoft.</a:t>
            </a:r>
          </a:p>
          <a:p>
            <a:r>
              <a:rPr lang="it-IT" sz="1900" dirty="0"/>
              <a:t>Docente all'Università di Pordenone nel corso Architetture Big Data e DWH: Tecniche di modellazione del dato </a:t>
            </a:r>
          </a:p>
          <a:p>
            <a:r>
              <a:rPr lang="it-IT" sz="1900" dirty="0"/>
              <a:t>Community Lead di 1nn0va (www.innovazionefvg.net)</a:t>
            </a:r>
          </a:p>
          <a:p>
            <a:r>
              <a:rPr lang="it-IT" sz="1900" dirty="0"/>
              <a:t>MCP, MCSA, MCSE, MCT SQL Server</a:t>
            </a:r>
          </a:p>
          <a:p>
            <a:r>
              <a:rPr lang="it-IT" sz="1900" dirty="0"/>
              <a:t>dal 2014 MVP per SQL Server e relatore in diverse conferenze sul tema.</a:t>
            </a:r>
          </a:p>
          <a:p>
            <a:pPr lvl="1"/>
            <a:r>
              <a:rPr lang="it-IT" sz="1900" dirty="0"/>
              <a:t>info@marcopozzan.it</a:t>
            </a:r>
          </a:p>
          <a:p>
            <a:pPr lvl="1"/>
            <a:r>
              <a:rPr lang="it-IT" sz="1900" dirty="0"/>
              <a:t>@marcopozzan.it</a:t>
            </a:r>
          </a:p>
          <a:p>
            <a:pPr lvl="1"/>
            <a:r>
              <a:rPr lang="it-IT" sz="1900" dirty="0"/>
              <a:t>www.marcopozzan.it	</a:t>
            </a:r>
          </a:p>
          <a:p>
            <a:pPr lvl="1"/>
            <a:r>
              <a:rPr lang="it-IT" sz="1900" dirty="0"/>
              <a:t>http://www.scoop.it/u/marco-pozzan</a:t>
            </a:r>
          </a:p>
          <a:p>
            <a:pPr lvl="1"/>
            <a:r>
              <a:rPr lang="it-IT" sz="1900" dirty="0"/>
              <a:t>http://paper.li/marcopozzan/1422524394</a:t>
            </a:r>
            <a:endParaRPr lang="en-US"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06956C-7727-4075-BA94-552C685C2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673" y="922957"/>
            <a:ext cx="1611897" cy="1581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19512-BED0-475D-BC25-CCF1F12AA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765" y="5073448"/>
            <a:ext cx="1368322" cy="981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CBA482-35D5-40C5-B2AD-BB2863D3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33" y="4357666"/>
            <a:ext cx="1283780" cy="643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C9FA4-919C-4762-BDE4-053373A07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0963" y="2653737"/>
            <a:ext cx="1769316" cy="543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4E6BF6-719E-45A9-8657-C21FB5721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9065" y="3535874"/>
            <a:ext cx="1369081" cy="6720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216830-C22C-483D-B9C1-CD99007DE4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259" y="3817759"/>
            <a:ext cx="1283779" cy="12221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F58A01-C7BA-41BC-ABE3-240158C42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3402" y="5051515"/>
            <a:ext cx="1047880" cy="1162195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B68ABF9-D7A2-4674-A02E-FE748B6114F8}"/>
              </a:ext>
            </a:extLst>
          </p:cNvPr>
          <p:cNvSpPr/>
          <p:nvPr/>
        </p:nvSpPr>
        <p:spPr>
          <a:xfrm>
            <a:off x="865" y="487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7C6C5CC9-E1A5-43D5-9773-04FF341F0C72}"/>
              </a:ext>
            </a:extLst>
          </p:cNvPr>
          <p:cNvSpPr txBox="1"/>
          <p:nvPr/>
        </p:nvSpPr>
        <p:spPr>
          <a:xfrm>
            <a:off x="355042" y="36543"/>
            <a:ext cx="11099599" cy="65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/>
            <a:r>
              <a:rPr lang="en-US" sz="3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 sono</a:t>
            </a:r>
          </a:p>
        </p:txBody>
      </p:sp>
    </p:spTree>
    <p:extLst>
      <p:ext uri="{BB962C8B-B14F-4D97-AF65-F5344CB8AC3E}">
        <p14:creationId xmlns:p14="http://schemas.microsoft.com/office/powerpoint/2010/main" val="123685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47172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 Power BI Desktop senza Dataflow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Progetto Power BI Desktop con Dataflow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59A8A1-521B-414E-B3C0-7027DB85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3" y="1148619"/>
            <a:ext cx="3893945" cy="14847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08D7A59-597C-4342-BBF9-1CD7242B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16" y="4418612"/>
            <a:ext cx="6929758" cy="13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965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del dataflow utilizzate da Power BI Desktop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Power BI Dataflow  come sorgente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dataset con il dataflow può essere pubblicato in qualsiasi area di lavoro dell'app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Progetta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una soluzione Power BI con dataflow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48F604-A7C3-4AA5-B6EB-95525F7F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41" y="2445300"/>
            <a:ext cx="5911346" cy="29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35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Gestita da Power BI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 file non sono accessibili da altri tool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D28E679-94E7-42A4-B5C6-92EB4CCB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9" y="1818764"/>
            <a:ext cx="8223001" cy="36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8643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Gestita da Power BI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 storage di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associato al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Power BI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F79F233-3A86-4786-98CA-32D438EF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27" y="1885151"/>
            <a:ext cx="7711467" cy="362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2160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Struttura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Gestito da altri tool</a:t>
            </a: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lo storage di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associato al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tenant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Power BI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 usare i Dataflow: Tipo 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5DF722-8E56-4083-9373-C635083C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11" y="2135027"/>
            <a:ext cx="7800953" cy="30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770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1: Creazione Dataflow Tipo 1 e 2</a:t>
            </a:r>
          </a:p>
        </p:txBody>
      </p:sp>
    </p:spTree>
    <p:extLst>
      <p:ext uri="{BB962C8B-B14F-4D97-AF65-F5344CB8AC3E}">
        <p14:creationId xmlns:p14="http://schemas.microsoft.com/office/powerpoint/2010/main" val="31846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225292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Esiste uno o più dataflow all'interno di un'area di lavoro (workspace)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dataflow contiene una o più entità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una tabella con schema ben definito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popolata eseguendo una query (codice M)</a:t>
            </a:r>
          </a:p>
          <a:p>
            <a:pPr defTabSz="914400"/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A5D49B-F06B-40C3-B769-096D3190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4" y="2501960"/>
            <a:ext cx="906906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2814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1D28-BB6F-4B18-97DF-4BEFCA4A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7470"/>
            <a:ext cx="5986023" cy="3388020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5798660-1646-4D25-A612-7FB17CA52FF7}"/>
              </a:ext>
            </a:extLst>
          </p:cNvPr>
          <p:cNvSpPr txBox="1">
            <a:spLocks/>
          </p:cNvSpPr>
          <p:nvPr/>
        </p:nvSpPr>
        <p:spPr>
          <a:xfrm>
            <a:off x="109977" y="1107585"/>
            <a:ext cx="5373444" cy="4195659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Esperienza di modifica familiare agli utenti con Power Query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>
                <a:latin typeface="+mn-lt"/>
              </a:rPr>
              <a:t>Power Query è </a:t>
            </a:r>
            <a:r>
              <a:rPr lang="en-US" sz="1765" dirty="0" err="1">
                <a:latin typeface="+mn-lt"/>
              </a:rPr>
              <a:t>disponibile</a:t>
            </a:r>
            <a:r>
              <a:rPr lang="en-US" sz="1765" dirty="0">
                <a:latin typeface="+mn-lt"/>
              </a:rPr>
              <a:t> con un </a:t>
            </a:r>
            <a:r>
              <a:rPr lang="en-US" sz="1765" dirty="0" err="1">
                <a:latin typeface="+mn-lt"/>
              </a:rPr>
              <a:t>esperienza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utente</a:t>
            </a:r>
            <a:r>
              <a:rPr lang="en-US" sz="1765" dirty="0">
                <a:latin typeface="+mn-lt"/>
              </a:rPr>
              <a:t> di preparazione del </a:t>
            </a:r>
            <a:r>
              <a:rPr lang="en-US" sz="1765" dirty="0" err="1">
                <a:latin typeface="+mn-lt"/>
              </a:rPr>
              <a:t>dato</a:t>
            </a:r>
            <a:r>
              <a:rPr lang="en-US" sz="1765" dirty="0">
                <a:latin typeface="+mn-lt"/>
              </a:rPr>
              <a:t> di tipo </a:t>
            </a:r>
            <a:r>
              <a:rPr lang="en-US" sz="1765" b="1" dirty="0">
                <a:latin typeface="+mn-lt"/>
              </a:rPr>
              <a:t>web-based self service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 err="1">
                <a:latin typeface="+mn-lt"/>
              </a:rPr>
              <a:t>Supporta</a:t>
            </a:r>
            <a:r>
              <a:rPr lang="en-US" sz="1765" dirty="0">
                <a:latin typeface="+mn-lt"/>
              </a:rPr>
              <a:t> lo </a:t>
            </a:r>
            <a:r>
              <a:rPr lang="en-US" sz="1765" dirty="0" err="1">
                <a:latin typeface="+mn-lt"/>
              </a:rPr>
              <a:t>stesso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numero</a:t>
            </a:r>
            <a:r>
              <a:rPr lang="en-US" sz="1765" dirty="0">
                <a:latin typeface="+mn-lt"/>
              </a:rPr>
              <a:t> di </a:t>
            </a:r>
            <a:r>
              <a:rPr lang="en-US" sz="1765" b="1" dirty="0">
                <a:latin typeface="+mn-lt"/>
              </a:rPr>
              <a:t>300+ transformations</a:t>
            </a:r>
            <a:r>
              <a:rPr lang="en-US" sz="1765" dirty="0">
                <a:latin typeface="+mn-lt"/>
              </a:rPr>
              <a:t> di PBI desktop Power Query (M Engine)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en-US" sz="1765" dirty="0" err="1">
                <a:latin typeface="+mn-lt"/>
              </a:rPr>
              <a:t>Correntemente</a:t>
            </a:r>
            <a:r>
              <a:rPr lang="en-US" sz="1765" dirty="0">
                <a:latin typeface="+mn-lt"/>
              </a:rPr>
              <a:t> ci </a:t>
            </a:r>
            <a:r>
              <a:rPr lang="en-US" sz="1765" dirty="0" err="1">
                <a:latin typeface="+mn-lt"/>
              </a:rPr>
              <a:t>sono</a:t>
            </a:r>
            <a:r>
              <a:rPr lang="en-US" sz="1765" dirty="0">
                <a:latin typeface="+mn-lt"/>
              </a:rPr>
              <a:t> </a:t>
            </a:r>
            <a:r>
              <a:rPr lang="en-US" sz="1765" b="1" dirty="0">
                <a:latin typeface="+mn-lt"/>
              </a:rPr>
              <a:t>~45 connectors</a:t>
            </a:r>
            <a:r>
              <a:rPr lang="en-US" sz="1765" dirty="0">
                <a:latin typeface="+mn-lt"/>
              </a:rPr>
              <a:t>, </a:t>
            </a:r>
            <a:r>
              <a:rPr lang="en-US" sz="1765" dirty="0" err="1">
                <a:latin typeface="+mn-lt"/>
              </a:rPr>
              <a:t>incluse</a:t>
            </a:r>
            <a:r>
              <a:rPr lang="en-US" sz="1765" dirty="0">
                <a:latin typeface="+mn-lt"/>
              </a:rPr>
              <a:t> </a:t>
            </a:r>
            <a:r>
              <a:rPr lang="en-US" sz="1765" dirty="0" err="1">
                <a:latin typeface="+mn-lt"/>
              </a:rPr>
              <a:t>connessioni</a:t>
            </a:r>
            <a:r>
              <a:rPr lang="en-US" sz="1765" dirty="0">
                <a:latin typeface="+mn-lt"/>
              </a:rPr>
              <a:t> a sorgenti cloud &amp; on-prem via </a:t>
            </a:r>
            <a:r>
              <a:rPr lang="en-US" sz="1765" b="1" dirty="0">
                <a:latin typeface="+mn-lt"/>
              </a:rPr>
              <a:t>On-premises data gateway</a:t>
            </a: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765" b="1" dirty="0">
                <a:latin typeface="+mn-lt"/>
              </a:rPr>
              <a:t>Usa la potenza del cloud per elaborare grandi volumi di dati in Power BI</a:t>
            </a: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r>
              <a:rPr lang="it-IT" sz="1765" b="1" dirty="0">
                <a:latin typeface="+mn-lt"/>
              </a:rPr>
              <a:t>Sfrutta il calcolo di Power BI per trasformare i dati in modo semplice e rapido</a:t>
            </a:r>
            <a:endParaRPr lang="en-US" sz="1765" b="1" dirty="0">
              <a:latin typeface="+mn-lt"/>
            </a:endParaRPr>
          </a:p>
          <a:p>
            <a:pPr marL="336145" indent="-336145">
              <a:buFont typeface="Arial" panose="020B0604020202020204" pitchFamily="34" charset="0"/>
              <a:buChar char="•"/>
            </a:pPr>
            <a:endParaRPr lang="en-US" sz="1765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86A99-3F82-4B47-8291-1880B157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21" y="3078116"/>
            <a:ext cx="5972795" cy="339165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7B054FF-306B-4B1A-9B20-AEB6DE1589B5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Dataflows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usano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Query nel browser</a:t>
            </a:r>
          </a:p>
        </p:txBody>
      </p:sp>
    </p:spTree>
    <p:extLst>
      <p:ext uri="{BB962C8B-B14F-4D97-AF65-F5344CB8AC3E}">
        <p14:creationId xmlns:p14="http://schemas.microsoft.com/office/powerpoint/2010/main" val="307212439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47172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dataflow può essere esportato come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</a:t>
            </a: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model.json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può essere importato per creare un nuovo dataflow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Importare ed esportare i dataflow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0F134-9B12-4D71-876B-2B31E8909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6" y="3961996"/>
            <a:ext cx="6878010" cy="289600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732770-FAB5-4C04-BD90-F8D104750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6" y="1157449"/>
            <a:ext cx="4004288" cy="244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775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2: Dataflow</a:t>
            </a:r>
          </a:p>
        </p:txBody>
      </p:sp>
    </p:spTree>
    <p:extLst>
      <p:ext uri="{BB962C8B-B14F-4D97-AF65-F5344CB8AC3E}">
        <p14:creationId xmlns:p14="http://schemas.microsoft.com/office/powerpoint/2010/main" val="241459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368573-1A62-4EF6-9C3B-6D6ACA498D18}"/>
              </a:ext>
            </a:extLst>
          </p:cNvPr>
          <p:cNvSpPr txBox="1">
            <a:spLocks/>
          </p:cNvSpPr>
          <p:nvPr/>
        </p:nvSpPr>
        <p:spPr>
          <a:xfrm>
            <a:off x="637913" y="2461193"/>
            <a:ext cx="11016957" cy="3628522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32587">
              <a:buNone/>
            </a:pPr>
            <a:r>
              <a:rPr lang="en-US" i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“Analysts spend up to 80% of their time on data preparation delaying the time to analysis and decision making.” </a:t>
            </a:r>
          </a:p>
          <a:p>
            <a:pPr marL="0" indent="0" algn="ctr" defTabSz="932587">
              <a:buNone/>
            </a:pPr>
            <a:endParaRPr lang="en-US" i="1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algn="ctr" defTabSz="932587">
              <a:buFontTx/>
              <a:buChar char="-"/>
            </a:pPr>
            <a:r>
              <a:rPr lang="en-US" i="1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Gartner</a:t>
            </a:r>
            <a:endParaRPr lang="en-US" sz="3200" i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</a:endParaRPr>
          </a:p>
          <a:p>
            <a:pPr marL="228562" indent="-228562" defTabSz="932587"/>
            <a:endParaRPr lang="en-US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C25EA5-59FD-4014-8226-382023EB9AB4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Perchè concentrarsi tanto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sulla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preparazione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41768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87798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creazione del dataflow richiede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BI Pro</a:t>
            </a:r>
          </a:p>
          <a:p>
            <a:pPr defTabSz="914400"/>
            <a:r>
              <a:rPr lang="it-IT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dataflow non possono essere creati in aree di lavoro personali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possono essere creati in aree di lavoro personali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Entità collegate 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Entità calcolate 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Funzionalità di intelligenza artificiale (AI)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Aggiornamento incrementale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Esecuzione parallela delle trasformazioni</a:t>
            </a:r>
          </a:p>
          <a:p>
            <a:pPr defTabSz="914400"/>
            <a:r>
              <a:rPr lang="it-IT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PREMIUM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Query su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Licenze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Funzionalità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DataFlow</a:t>
            </a: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93F927-DE9B-47E1-A57E-D5BF8B31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850" y="4572618"/>
            <a:ext cx="7188814" cy="2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7232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265919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collegate (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calcolate (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 entities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Funzionalità di intelligenza artificiale (AI)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Aggiornamento incrementale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Motore di calcolo avanzato</a:t>
            </a: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Query su dataflow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Funzionalità premium del Dataflow</a:t>
            </a:r>
          </a:p>
        </p:txBody>
      </p:sp>
    </p:spTree>
    <p:extLst>
      <p:ext uri="{BB962C8B-B14F-4D97-AF65-F5344CB8AC3E}">
        <p14:creationId xmlns:p14="http://schemas.microsoft.com/office/powerpoint/2010/main" val="281286736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7887768" cy="6278642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entità collegate(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consentono di condividere i dati tra: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diversi nello stesso workspace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diversi in diversi workspace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creazione di una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entity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duplica i dati di origine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possibile utilizzare un'entità esistente in un altro workspace come origine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 lo stesso codice M utilizzato dal dataset per ottenere dati da un'entità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entità collegate sono di sola lettura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vuoi ulteriori trasformazioni crei un'entità calcolata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vista a diagramma semplifica la visualizzazione dell'utilizzo di entità collegate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collegate (Linked Entity)</a:t>
            </a:r>
          </a:p>
        </p:txBody>
      </p:sp>
      <p:pic>
        <p:nvPicPr>
          <p:cNvPr id="4098" name="Picture 2" descr="Image showing how to add linked entities in the Power BI dataflow authoring tool">
            <a:extLst>
              <a:ext uri="{FF2B5EF4-FFF2-40B4-BE49-F238E27FC236}">
                <a16:creationId xmlns:a16="http://schemas.microsoft.com/office/drawing/2014/main" id="{B331A790-89A2-4A44-854C-CBAF5CA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56" y="771545"/>
            <a:ext cx="2719697" cy="30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F2A1843-AE7F-454B-8C7B-94D926637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632" y="4008038"/>
            <a:ext cx="1764774" cy="13406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E811FB3-7341-40DE-8411-B951C99CF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652" y="5549991"/>
            <a:ext cx="4466097" cy="8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1782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8361756" cy="631557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Entità calcolate 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Computed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basate su di altre entità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Consente alle entità di utilizzare altre entità come sorgenti all’interno di un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 viene usata un'entità calcolata, la parte comune (condivisa) della trasformazione verrà elaborata una volta e archiviata in Azure Data Lake Storage. Le rimanenti trasformazioni verranno quindi elaborate dall'output della trasformazione comune. </a:t>
            </a:r>
            <a:r>
              <a:rPr lang="it-IT" sz="2400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 complesso, questa elaborazione è molto più veloce.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 utili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Stai creando più entità all'interno di un dataflow dallo stesso dato non elaborato</a:t>
            </a:r>
            <a:r>
              <a:rPr lang="it-IT" sz="2400" dirty="0">
                <a:solidFill>
                  <a:schemeClr val="tx1"/>
                </a:solidFill>
              </a:rPr>
              <a:t>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(source) e non desideri che i dati vengono presi  dall'origine più di una volta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Stai avendo problemi a causa del motore di Power Query che ha l’abitudine di richiedere dati più volte durante una singola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Entità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calcolate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(Computed Entity)</a:t>
            </a:r>
          </a:p>
        </p:txBody>
      </p:sp>
      <p:pic>
        <p:nvPicPr>
          <p:cNvPr id="3076" name="Picture 4" descr="Image showing transformation of data occurring twice">
            <a:extLst>
              <a:ext uri="{FF2B5EF4-FFF2-40B4-BE49-F238E27FC236}">
                <a16:creationId xmlns:a16="http://schemas.microsoft.com/office/drawing/2014/main" id="{5074F626-33AB-4C41-8168-8576C3DB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48" y="692172"/>
            <a:ext cx="4158952" cy="216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mage showing common transformations done once in the computed entity, and stored in the data lake, and the remaining unique tranformations occurring later">
            <a:extLst>
              <a:ext uri="{FF2B5EF4-FFF2-40B4-BE49-F238E27FC236}">
                <a16:creationId xmlns:a16="http://schemas.microsoft.com/office/drawing/2014/main" id="{00F05033-42B0-428D-A385-8FFD8B45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048" y="2927534"/>
            <a:ext cx="4157224" cy="192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0A7F36A-FE7E-46C5-A2FA-4291251A0E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820" y="5074332"/>
            <a:ext cx="1891866" cy="14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190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-1" y="694633"/>
            <a:ext cx="12190271" cy="2991588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algn="l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E’ possibile usare l'intelligenza artificiale (IA) con 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Ci sono tre modi diversi di utilizzare l’AI: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Servizi cognitivi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automatizzato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Integrazione con Azure Machine Learning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Funzionalità di intelligenza artificiale (AI)</a:t>
            </a:r>
          </a:p>
        </p:txBody>
      </p:sp>
    </p:spTree>
    <p:extLst>
      <p:ext uri="{BB962C8B-B14F-4D97-AF65-F5344CB8AC3E}">
        <p14:creationId xmlns:p14="http://schemas.microsoft.com/office/powerpoint/2010/main" val="133137758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-1" y="694633"/>
            <a:ext cx="12190271" cy="4542782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Servizi cognitivi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Power BI è possibile applicare diversi algoritmi per arricchire i dati nella preparazione dei dati con i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servizi attualmente supportati sono</a:t>
            </a:r>
          </a:p>
          <a:p>
            <a:pPr lvl="1"/>
            <a:r>
              <a:rPr lang="it-IT" sz="2400" dirty="0">
                <a:solidFill>
                  <a:schemeClr val="tx1"/>
                </a:solidFill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Analisi dei sentiment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, </a:t>
            </a:r>
          </a:p>
          <a:p>
            <a:pPr lvl="1"/>
            <a:r>
              <a:rPr lang="it-IT" sz="2400" dirty="0">
                <a:solidFill>
                  <a:schemeClr val="tx1"/>
                </a:solidFill>
                <a:ea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Estrazione chiavi dalle frasi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,</a:t>
            </a:r>
          </a:p>
          <a:p>
            <a:pPr lvl="1"/>
            <a:r>
              <a:rPr lang="it-IT" sz="2400" dirty="0">
                <a:solidFill>
                  <a:schemeClr val="tx1"/>
                </a:solidFill>
                <a:ea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Rilevamento lingua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 </a:t>
            </a:r>
          </a:p>
          <a:p>
            <a:pPr lvl="1"/>
            <a:r>
              <a:rPr lang="it-IT" sz="2400" dirty="0">
                <a:solidFill>
                  <a:schemeClr val="tx1"/>
                </a:solidFill>
                <a:ea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Assegnazione di tag alle immagini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. </a:t>
            </a:r>
          </a:p>
          <a:p>
            <a:pPr lvl="1"/>
            <a:endParaRPr lang="it-IT" sz="2400" dirty="0">
              <a:solidFill>
                <a:schemeClr val="tx1"/>
              </a:solidFill>
              <a:ea typeface="+mn-ea"/>
            </a:endParaRPr>
          </a:p>
          <a:p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 trasformazioni vengono eseguite nel servizio Power BI 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richiedono una sottoscrizione di Servizi cognitivi di Azure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Cognitive Services</a:t>
            </a:r>
          </a:p>
        </p:txBody>
      </p:sp>
    </p:spTree>
    <p:extLst>
      <p:ext uri="{BB962C8B-B14F-4D97-AF65-F5344CB8AC3E}">
        <p14:creationId xmlns:p14="http://schemas.microsoft.com/office/powerpoint/2010/main" val="299235892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-1" y="694633"/>
            <a:ext cx="12190271" cy="579851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automatizzato (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AutoML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per 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consente agli analisti aziendali di eseguire il training, convalidare e richiamare i modelli di Machine Learning (ML) direttamente in Power BI. 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una UI  semplice per la creazione di un nuovo modello di ML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cui gli analisti possono usare i propri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specificare i dati di input per il training del modello. 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servizio estrae automaticamente le caratteristiche più rilevanti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seleziona un algoritmo appropriato e ottimizza 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convalida il modello di ML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Dopo aver eseguito il training di un modello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Power BI genera automaticamente un report prestazioni che include i risultati della convalida.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modello può quindi essere richiamato per tutti i dati nuovi o aggiornati all'interno di un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 ML</a:t>
            </a:r>
          </a:p>
        </p:txBody>
      </p:sp>
    </p:spTree>
    <p:extLst>
      <p:ext uri="{BB962C8B-B14F-4D97-AF65-F5344CB8AC3E}">
        <p14:creationId xmlns:p14="http://schemas.microsoft.com/office/powerpoint/2010/main" val="383007875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-1" y="694633"/>
            <a:ext cx="7238289" cy="631557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 con Power BI è facile incorporare le informazioni dettagliate dei modelli ospitati in Azure Machine Learning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usando semplici passi e con pochi click.</a:t>
            </a:r>
          </a:p>
          <a:p>
            <a:pPr algn="l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usare questa funzionalità, un data scientist può semplicemente concedere all'analista di Power BI l'accesso al modello di Azure Machine Learning usando il portale di Azure. 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All'inizio di ogni sessione, Power Query individua tutti i modelli di Azure Machine Learning a cui l'utente ha accesso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li espone come funzioni dinamiche di Power Query. </a:t>
            </a:r>
          </a:p>
          <a:p>
            <a:pPr algn="l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L'utente può quindi richiamare queste funzioni da Power Query o richiamando direttamente la funzione in M.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Integrazione con Machine Learning</a:t>
            </a:r>
          </a:p>
        </p:txBody>
      </p:sp>
      <p:pic>
        <p:nvPicPr>
          <p:cNvPr id="10242" name="Picture 2" descr="Selezionare la colonna">
            <a:extLst>
              <a:ext uri="{FF2B5EF4-FFF2-40B4-BE49-F238E27FC236}">
                <a16:creationId xmlns:a16="http://schemas.microsoft.com/office/drawing/2014/main" id="{8382EC31-7F8D-42C3-8F6C-6FC8981DF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7" y="805729"/>
            <a:ext cx="5002736" cy="306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lezionare Richiama">
            <a:extLst>
              <a:ext uri="{FF2B5EF4-FFF2-40B4-BE49-F238E27FC236}">
                <a16:creationId xmlns:a16="http://schemas.microsoft.com/office/drawing/2014/main" id="{11151EE4-8E4F-4CB4-B341-213C9F6C3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06" y="3983406"/>
            <a:ext cx="5002736" cy="255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07999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8955993" cy="6130909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alcuni casi trasferire una copia completa dei dati in Power BI ad ogni aggiornamento non è pratico. L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'aggiornamento incrementale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offre i seguenti vantaggi: 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ea typeface="+mn-ea"/>
              </a:rPr>
              <a:t>L'aggiornamento avviene più velocemente: è necessario aggiornare solo i dati modificati. Ad esempio, aggiorna solo gli ultimi cinque giorni di un </a:t>
            </a:r>
            <a:r>
              <a:rPr lang="it-IT" sz="2400" dirty="0" err="1">
                <a:solidFill>
                  <a:schemeClr val="tx1"/>
                </a:solidFill>
                <a:ea typeface="+mn-ea"/>
              </a:rPr>
              <a:t>dataflow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 di 10 anni.</a:t>
            </a:r>
          </a:p>
          <a:p>
            <a:pPr marL="336145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lvl="1" defTabSz="914400"/>
            <a:r>
              <a:rPr lang="it-IT" sz="2400" b="1" dirty="0">
                <a:solidFill>
                  <a:schemeClr val="tx1"/>
                </a:solidFill>
                <a:ea typeface="+mn-ea"/>
              </a:rPr>
              <a:t>L'aggiornamento è più affidabile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: ad esempio, non è necessario mantenere connessioni di lunga durata a sistemi di origine volatili.</a:t>
            </a:r>
          </a:p>
          <a:p>
            <a:pPr marL="336145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lvl="1" defTabSz="914400"/>
            <a:r>
              <a:rPr lang="it-IT" sz="2400" b="1" dirty="0">
                <a:solidFill>
                  <a:schemeClr val="tx1"/>
                </a:solidFill>
                <a:ea typeface="+mn-ea"/>
              </a:rPr>
              <a:t>Il consumo di risorse è ridotto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: meno dati da aggiornare riduce il consumo complessivo di memoria e altre risorse.</a:t>
            </a:r>
          </a:p>
          <a:p>
            <a:pPr lvl="1" defTabSz="914400"/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lvl="1" defTabSz="914400"/>
            <a:r>
              <a:rPr lang="it-IT" sz="2400" dirty="0">
                <a:solidFill>
                  <a:schemeClr val="tx1"/>
                </a:solidFill>
                <a:ea typeface="+mn-ea"/>
              </a:rPr>
              <a:t>L'aggiornamento incrementale è disponibile nei </a:t>
            </a:r>
            <a:r>
              <a:rPr lang="it-IT" sz="2400" dirty="0" err="1">
                <a:solidFill>
                  <a:schemeClr val="tx1"/>
                </a:solidFill>
                <a:ea typeface="+mn-ea"/>
              </a:rPr>
              <a:t>dataflow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 creati in Power BI e nei </a:t>
            </a:r>
            <a:r>
              <a:rPr lang="it-IT" sz="2400" dirty="0" err="1">
                <a:solidFill>
                  <a:schemeClr val="tx1"/>
                </a:solidFill>
                <a:ea typeface="+mn-ea"/>
              </a:rPr>
              <a:t>dataflow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 creati in Power Apps.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Aggiornamento Incrementale</a:t>
            </a:r>
          </a:p>
        </p:txBody>
      </p:sp>
      <p:pic>
        <p:nvPicPr>
          <p:cNvPr id="7170" name="Picture 2" descr="Incremental refresh for dataflows">
            <a:extLst>
              <a:ext uri="{FF2B5EF4-FFF2-40B4-BE49-F238E27FC236}">
                <a16:creationId xmlns:a16="http://schemas.microsoft.com/office/drawing/2014/main" id="{727B8FED-0459-4338-8EA1-2869808DF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61" y="874608"/>
            <a:ext cx="3222206" cy="510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187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98878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motore di calcolo avanzato in Power BI consente ai sottoscrittori di Power BI Premium di usare la propria capacità per ottimizzare l'uso dei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 L'uso del motore di calcolo avanzato offre i vantaggi seguenti:</a:t>
            </a:r>
          </a:p>
          <a:p>
            <a:pPr lvl="1" defTabSz="914400"/>
            <a:r>
              <a:rPr lang="it-IT" sz="2400" b="1" dirty="0">
                <a:solidFill>
                  <a:schemeClr val="tx1"/>
                </a:solidFill>
                <a:ea typeface="+mn-ea"/>
              </a:rPr>
              <a:t>Riduzione drastica del tempo di aggiornamento necessario per i passaggi ETL 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con esecuzione prolungata sulle entità calcolate, ad esempio l'esecuzione di operazioni </a:t>
            </a:r>
            <a:r>
              <a:rPr lang="it-IT" sz="2400" b="1" dirty="0">
                <a:solidFill>
                  <a:schemeClr val="tx1"/>
                </a:solidFill>
                <a:ea typeface="+mn-ea"/>
              </a:rPr>
              <a:t>join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, </a:t>
            </a:r>
            <a:r>
              <a:rPr lang="it-IT" sz="2400" b="1" dirty="0" err="1">
                <a:solidFill>
                  <a:schemeClr val="tx1"/>
                </a:solidFill>
                <a:ea typeface="+mn-ea"/>
              </a:rPr>
              <a:t>distinct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, </a:t>
            </a:r>
            <a:r>
              <a:rPr lang="it-IT" sz="2400" b="1" dirty="0">
                <a:solidFill>
                  <a:schemeClr val="tx1"/>
                </a:solidFill>
                <a:ea typeface="+mn-ea"/>
              </a:rPr>
              <a:t>filter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 e </a:t>
            </a:r>
            <a:r>
              <a:rPr lang="it-IT" sz="2400" b="1" dirty="0">
                <a:solidFill>
                  <a:schemeClr val="tx1"/>
                </a:solidFill>
                <a:ea typeface="+mn-ea"/>
              </a:rPr>
              <a:t>group by</a:t>
            </a:r>
          </a:p>
          <a:p>
            <a:pPr lvl="1" defTabSz="914400"/>
            <a:r>
              <a:rPr lang="it-IT" sz="2400" dirty="0">
                <a:solidFill>
                  <a:schemeClr val="tx1"/>
                </a:solidFill>
                <a:ea typeface="+mn-ea"/>
              </a:rPr>
              <a:t>Eseguire query DirectQuery sulle entità</a:t>
            </a:r>
          </a:p>
          <a:p>
            <a:pPr marL="336145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Motore di calcolo avanzato solo con Power BI Premium A3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Motore di calcolo avanzato</a:t>
            </a:r>
          </a:p>
        </p:txBody>
      </p:sp>
      <p:pic>
        <p:nvPicPr>
          <p:cNvPr id="6146" name="Picture 2" descr="Attivare il motore di calcolo avanzato">
            <a:extLst>
              <a:ext uri="{FF2B5EF4-FFF2-40B4-BE49-F238E27FC236}">
                <a16:creationId xmlns:a16="http://schemas.microsoft.com/office/drawing/2014/main" id="{D14EDF2A-88BE-4B6A-9F44-96F3F80B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19" y="4239911"/>
            <a:ext cx="3710833" cy="248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732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6419450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prima dei dataflow: Self-Service BI senza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Si ha una completa libertà nella self-service BI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SME (Small and Medium Size Enterprises) si gestiscono la pulizia dei dati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Limitazioni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 Editor è confinato ad un singolo PBIX File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Altri tool non possono accedere all’output del query editor</a:t>
            </a: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0B7CB5A-68CD-49EA-857D-617766A63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410" y="2069961"/>
            <a:ext cx="5891753" cy="37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944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50865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È possibile usare DirectQuery per connettersi direttamente ai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quindi connettersi direttamente al proprio flusso di dati senza dover importare i dati.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L'uso di DirectQuery con i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consente i miglioramenti seguenti:</a:t>
            </a:r>
          </a:p>
          <a:p>
            <a:pPr lvl="1" defTabSz="914400"/>
            <a:r>
              <a:rPr lang="it-IT" sz="2400" b="1" dirty="0">
                <a:solidFill>
                  <a:schemeClr val="tx1"/>
                </a:solidFill>
                <a:ea typeface="+mn-ea"/>
              </a:rPr>
              <a:t>Evita pianificazioni di aggiornamenti separate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: DirectQuery si connette direttamente a un flusso di dati, eliminando la necessità di creare un set di dati importato. Di conseguenza, non sono più necessarie pianificazioni di aggiornamenti separate per il </a:t>
            </a:r>
            <a:r>
              <a:rPr lang="it-IT" sz="2400" dirty="0" err="1">
                <a:solidFill>
                  <a:schemeClr val="tx1"/>
                </a:solidFill>
                <a:ea typeface="+mn-ea"/>
              </a:rPr>
              <a:t>dataflow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 e il dataset per la sincronizzazione dei dati.</a:t>
            </a:r>
          </a:p>
          <a:p>
            <a:pPr lvl="1" defTabSz="914400"/>
            <a:r>
              <a:rPr lang="it-IT" sz="2400" b="1" dirty="0">
                <a:solidFill>
                  <a:schemeClr val="tx1"/>
                </a:solidFill>
                <a:ea typeface="+mn-ea"/>
              </a:rPr>
              <a:t>Filtro dei dati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: DirectQuery è utile per lavorare su una visualizzazione filtrata dei dati all'interno di un </a:t>
            </a:r>
            <a:r>
              <a:rPr lang="it-IT" sz="2400" dirty="0" err="1">
                <a:solidFill>
                  <a:schemeClr val="tx1"/>
                </a:solidFill>
                <a:ea typeface="+mn-ea"/>
              </a:rPr>
              <a:t>dataflow</a:t>
            </a:r>
            <a:r>
              <a:rPr lang="it-IT" sz="2400" dirty="0">
                <a:solidFill>
                  <a:schemeClr val="tx1"/>
                </a:solidFill>
                <a:ea typeface="+mn-ea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 Query su </a:t>
            </a:r>
            <a:r>
              <a:rPr lang="it-IT" sz="3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(Motore di calcolo avanzato)</a:t>
            </a:r>
          </a:p>
        </p:txBody>
      </p:sp>
      <p:pic>
        <p:nvPicPr>
          <p:cNvPr id="5122" name="Picture 2" descr="Controllo granulare per DirectQuery">
            <a:extLst>
              <a:ext uri="{FF2B5EF4-FFF2-40B4-BE49-F238E27FC236}">
                <a16:creationId xmlns:a16="http://schemas.microsoft.com/office/drawing/2014/main" id="{1872C732-F1AA-4CCF-9BB9-6302875F5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" y="4203286"/>
            <a:ext cx="7681599" cy="201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137621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06545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Importare i dati da un modello che si trova su data </a:t>
            </a:r>
            <a:r>
              <a:rPr lang="it-IT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lake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Importare da un data lake </a:t>
            </a:r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esterno</a:t>
            </a:r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EABC2D-69FF-431C-A71F-ECC88E86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93" y="1505936"/>
            <a:ext cx="745911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6645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it-IT" sz="3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</a:t>
            </a:r>
            <a:r>
              <a:rPr lang="it-IT" sz="3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come base di partenza per altri scenari</a:t>
            </a:r>
          </a:p>
        </p:txBody>
      </p:sp>
      <p:pic>
        <p:nvPicPr>
          <p:cNvPr id="9218" name="Picture 2" descr="Image for post">
            <a:extLst>
              <a:ext uri="{FF2B5EF4-FFF2-40B4-BE49-F238E27FC236}">
                <a16:creationId xmlns:a16="http://schemas.microsoft.com/office/drawing/2014/main" id="{602D6B0C-F951-41FF-8791-DD833DEB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5" y="765060"/>
            <a:ext cx="10987666" cy="55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2564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2084175"/>
            <a:ext cx="9860673" cy="1098762"/>
          </a:xfrm>
        </p:spPr>
        <p:txBody>
          <a:bodyPr/>
          <a:lstStyle/>
          <a:p>
            <a:r>
              <a:rPr lang="en-US" sz="6600" b="1" dirty="0">
                <a:solidFill>
                  <a:schemeClr val="tx1"/>
                </a:solidFill>
              </a:rPr>
              <a:t>Demo 3: Dataflow e ADF</a:t>
            </a:r>
          </a:p>
        </p:txBody>
      </p:sp>
    </p:spTree>
    <p:extLst>
      <p:ext uri="{BB962C8B-B14F-4D97-AF65-F5344CB8AC3E}">
        <p14:creationId xmlns:p14="http://schemas.microsoft.com/office/powerpoint/2010/main" val="15804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550304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Sostituisce altri strumenti ETL (ad es. Azure Data Factory, Power Automate)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Disaccoppia il lavoro degli ETL dai set di dati nei progetti PBIX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Abilita la condivisione di tabelle provenienti dalla sorgente tra set di dati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Riduce il numero di query sulle origini dati live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Elimina la necessità di connettere i computer degli utenti direttamente all'origine dati</a:t>
            </a:r>
          </a:p>
          <a:p>
            <a:pPr defTabSz="914400"/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Centralizza gli sforzi per pulire e preparare i dati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Condividi le tabelle che non hanno origine (esempio tabelle del calendario)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dei dataflow</a:t>
            </a:r>
          </a:p>
        </p:txBody>
      </p:sp>
    </p:spTree>
    <p:extLst>
      <p:ext uri="{BB962C8B-B14F-4D97-AF65-F5344CB8AC3E}">
        <p14:creationId xmlns:p14="http://schemas.microsoft.com/office/powerpoint/2010/main" val="95422294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3065455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Aggiunge ulteriore complessità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dati devono essere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aggiornati in 2 fasi separate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 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supporta le funzionalità di 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modellazione dei dati di DAX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Alcune funzionalità dei dataflow richiedono capacità Premium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Svantaggi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dei dataflow</a:t>
            </a:r>
          </a:p>
        </p:txBody>
      </p:sp>
    </p:spTree>
    <p:extLst>
      <p:ext uri="{BB962C8B-B14F-4D97-AF65-F5344CB8AC3E}">
        <p14:creationId xmlns:p14="http://schemas.microsoft.com/office/powerpoint/2010/main" val="2988494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6087051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prima dei dataflow: Corporate BI senza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Si ha la centralizzazione della distribuzione del dato per la corporate BI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Limitazioni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DWH e livello semantico non incontrano tutti i bisogni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I grandi DWH non possono reagire velocemente alle esigenze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Richiede dei data engineering</a:t>
            </a: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DCB85F-5286-47FB-BE1D-B5170B81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64" y="2168709"/>
            <a:ext cx="6186407" cy="31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7989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6193410" cy="4609723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Stato dopo i dataflow: Corporate BI con dataflow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defTabSz="914400">
              <a:buFont typeface="Arial" panose="020B0604020202020204" pitchFamily="34" charset="0"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La preparazione del dato è famigliare attraverso un tool facile per il business</a:t>
            </a:r>
          </a:p>
          <a:p>
            <a:pPr marL="579446" lvl="1" indent="-342900" defTabSz="914400">
              <a:buFont typeface="Arial" panose="020B0604020202020204" pitchFamily="34" charset="0"/>
            </a:pPr>
            <a:r>
              <a:rPr lang="it-IT" sz="2400" dirty="0">
                <a:solidFill>
                  <a:schemeClr val="tx1"/>
                </a:solidFill>
                <a:ea typeface="+mn-ea"/>
              </a:rPr>
              <a:t>La preparazione dei dati è messa a disposizione per molti dataset</a:t>
            </a:r>
          </a:p>
          <a:p>
            <a:pPr marL="236546" lvl="1" indent="0" defTabSz="914400">
              <a:buNone/>
            </a:pPr>
            <a:endParaRPr lang="it-IT" sz="2400" dirty="0">
              <a:solidFill>
                <a:schemeClr val="tx1"/>
              </a:solidFill>
              <a:ea typeface="+mn-ea"/>
            </a:endParaRP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  <a:buChar char="•"/>
            </a:pPr>
            <a:endParaRPr lang="it-IT" sz="832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79446" lvl="1" indent="-342900" defTabSz="914400">
              <a:buFont typeface="Arial" panose="020B0604020202020204" pitchFamily="34" charset="0"/>
            </a:pPr>
            <a:endParaRPr lang="it-IT" sz="2400" dirty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Evoluzione del caricamento dati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5D9E7EE-281F-4182-9562-05491A1E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56" y="2155343"/>
            <a:ext cx="6193410" cy="40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40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69" cy="583544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Compatibilità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Preparazione dei dati self-service che può essere riutilizzata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Riutilizzo dei dataflow da diversi dataset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Fatto per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Analisti responsabili per l’acquisizione dei dati e della loro pulizia che vogliono mantenere uniche queste attività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Analisti che vogliono usare dati preparati da altri colleghi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Scopi: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Promuovono la consistenza del dato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Riducono i costi, il tempo e gli expertise richieste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Caratteristiche dei dataflow</a:t>
            </a:r>
          </a:p>
        </p:txBody>
      </p:sp>
    </p:spTree>
    <p:extLst>
      <p:ext uri="{BB962C8B-B14F-4D97-AF65-F5344CB8AC3E}">
        <p14:creationId xmlns:p14="http://schemas.microsoft.com/office/powerpoint/2010/main" val="309485707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970960" y="694633"/>
            <a:ext cx="11219309" cy="480131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Standardizzazione e riusabilità dei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 dati sono abbastanza preziosi da avere molti casi d'uso per molti dataset, diversi tipi di analisi, molti tipi di app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-Processamento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Elaborare set di dati più grandi che superano le risorse disponibili laptop locale o Power BI Desktop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Stage dei dati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Fornire dati per i modellisti di dati di Power BI per completare la preparazione dei modelli</a:t>
            </a:r>
          </a:p>
          <a:p>
            <a:pPr marL="0" indent="0" defTabSz="914400">
              <a:buNone/>
            </a:pPr>
            <a:endParaRPr lang="it-IT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buNone/>
            </a:pP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Ridurre il caricamento sui </a:t>
            </a:r>
            <a:r>
              <a:rPr lang="it-IT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sitemi</a:t>
            </a:r>
            <a:r>
              <a:rPr lang="it-IT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sorgenti</a:t>
            </a: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Ridurre al minimo il numero di query inviate al sistema di origine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 dei dataflow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3C5507-0917-4644-9DDF-75C68629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7" y="1231527"/>
            <a:ext cx="761741" cy="63040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D1A589-3A89-4DF3-A66B-3785F38CB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39" y="2377750"/>
            <a:ext cx="605495" cy="64586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D4F89A-6428-4921-AFD4-E4046B9C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39" y="3539427"/>
            <a:ext cx="649940" cy="53295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A9CAEBE-9B41-4016-B09D-333FE2AF1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41" y="4680863"/>
            <a:ext cx="657817" cy="6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7719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/>
          <p:cNvSpPr>
            <a:spLocks noGrp="1"/>
          </p:cNvSpPr>
          <p:nvPr>
            <p:ph idx="1"/>
          </p:nvPr>
        </p:nvSpPr>
        <p:spPr>
          <a:xfrm>
            <a:off x="0" y="694633"/>
            <a:ext cx="12190270" cy="1440394"/>
          </a:xfr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indent="0" defTabSz="914400">
              <a:buNone/>
            </a:pPr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flussi di dati usano l'archiviazione di Azure Data Lake Gen2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Archiviazione progettata per soddisfare le esigenze dei big data</a:t>
            </a:r>
          </a:p>
          <a:p>
            <a:pPr defTabSz="914400"/>
            <a:r>
              <a:rPr lang="it-IT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Dataflow serializzati nel formato definito dal Common Data Model (CDM)</a:t>
            </a:r>
            <a:endParaRPr lang="it-IT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F439F-CB6A-4589-BD7F-73F0EFD3C358}"/>
              </a:ext>
            </a:extLst>
          </p:cNvPr>
          <p:cNvSpPr/>
          <p:nvPr/>
        </p:nvSpPr>
        <p:spPr>
          <a:xfrm>
            <a:off x="0" y="-400"/>
            <a:ext cx="12190271" cy="695033"/>
          </a:xfrm>
          <a:prstGeom prst="rect">
            <a:avLst/>
          </a:prstGeom>
          <a:solidFill>
            <a:srgbClr val="F2C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225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Architettura dataflow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CC4EA-2DB7-4881-A798-C4A67168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64" y="2135027"/>
            <a:ext cx="7673403" cy="44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9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TB Conversations 2013">
  <a:themeElements>
    <a:clrScheme name="STB 2013 colors">
      <a:dk1>
        <a:srgbClr val="000000"/>
      </a:dk1>
      <a:lt1>
        <a:srgbClr val="FFFFFF"/>
      </a:lt1>
      <a:dk2>
        <a:srgbClr val="505050"/>
      </a:dk2>
      <a:lt2>
        <a:srgbClr val="D2D2D2"/>
      </a:lt2>
      <a:accent1>
        <a:srgbClr val="0072C6"/>
      </a:accent1>
      <a:accent2>
        <a:srgbClr val="008272"/>
      </a:accent2>
      <a:accent3>
        <a:srgbClr val="68217A"/>
      </a:accent3>
      <a:accent4>
        <a:srgbClr val="DC3C00"/>
      </a:accent4>
      <a:accent5>
        <a:srgbClr val="FF8C00"/>
      </a:accent5>
      <a:accent6>
        <a:srgbClr val="00BCF2"/>
      </a:accent6>
      <a:hlink>
        <a:srgbClr val="505050"/>
      </a:hlink>
      <a:folHlink>
        <a:srgbClr val="505050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000" b="1" dirty="0" smtClean="0">
            <a:solidFill>
              <a:schemeClr val="bg1"/>
            </a:soli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noAutofit/>
      </a:bodyPr>
      <a:lstStyle>
        <a:defPPr>
          <a:lnSpc>
            <a:spcPct val="90000"/>
          </a:lnSpc>
          <a:spcAft>
            <a:spcPts val="600"/>
          </a:spcAft>
          <a:defRPr sz="240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23A5CE04A86D479D45405F3105F0D0" ma:contentTypeVersion="9" ma:contentTypeDescription="Create a new document." ma:contentTypeScope="" ma:versionID="3f0f1b299b79ba4cc580cc55d2f681f8">
  <xsd:schema xmlns:xsd="http://www.w3.org/2001/XMLSchema" xmlns:xs="http://www.w3.org/2001/XMLSchema" xmlns:p="http://schemas.microsoft.com/office/2006/metadata/properties" xmlns:ns2="1a92240f-489f-46c8-9630-a1a42f5a7925" targetNamespace="http://schemas.microsoft.com/office/2006/metadata/properties" ma:root="true" ma:fieldsID="cc253ae080edea61b2bff212d612e17d" ns2:_="">
    <xsd:import namespace="1a92240f-489f-46c8-9630-a1a42f5a79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92240f-489f-46c8-9630-a1a42f5a7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2FDEC-70ED-4A3A-921C-BA1127694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92240f-489f-46c8-9630-a1a42f5a79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3F0509-9197-4F66-BE77-8B1847B37DE2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1a92240f-489f-46c8-9630-a1a42f5a7925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CB9C277-C7D3-4B46-B5F5-1BC5F4C792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2348</Words>
  <Application>Microsoft Office PowerPoint</Application>
  <PresentationFormat>Widescreen</PresentationFormat>
  <Paragraphs>310</Paragraphs>
  <Slides>45</Slides>
  <Notes>38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2" baseType="lpstr">
      <vt:lpstr>Arial</vt:lpstr>
      <vt:lpstr>Calibri</vt:lpstr>
      <vt:lpstr>Segoe UI</vt:lpstr>
      <vt:lpstr>Segoe UI Light</vt:lpstr>
      <vt:lpstr>Segoe UI Semilight</vt:lpstr>
      <vt:lpstr>Wingdings</vt:lpstr>
      <vt:lpstr>1_STB Conversations 2013</vt:lpstr>
      <vt:lpstr>Presentazione standard di PowerPoint</vt:lpstr>
      <vt:lpstr>Ciao! Introduzione Istruttore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2015-04-15T05:50:26Z</dcterms:created>
  <dcterms:modified xsi:type="dcterms:W3CDTF">2021-01-08T13:07:46Z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TaxKeyword">
    <vt:lpwstr/>
  </property>
  <property fmtid="{D5CDD505-2E9C-101B-9397-08002B2CF9AE}" pid="4" name="ContentTypeId">
    <vt:lpwstr>0x0101000923A5CE04A86D479D45405F3105F0D0</vt:lpwstr>
  </property>
  <property fmtid="{D5CDD505-2E9C-101B-9397-08002B2CF9AE}" pid="5" name="TaxCatchAll">
    <vt:lpwstr/>
  </property>
  <property fmtid="{D5CDD505-2E9C-101B-9397-08002B2CF9AE}" pid="6" name="TaxKeywordTaxHTField">
    <vt:lpwstr/>
  </property>
  <property fmtid="{D5CDD505-2E9C-101B-9397-08002B2CF9AE}" pid="7" name="MSIP_Label_074e257c-5848-4582-9a6f-34a182080e71_Enabled">
    <vt:lpwstr>True</vt:lpwstr>
  </property>
  <property fmtid="{D5CDD505-2E9C-101B-9397-08002B2CF9AE}" pid="8" name="MSIP_Label_074e257c-5848-4582-9a6f-34a182080e71_Ref">
    <vt:lpwstr>https://api.informationprotection.azure.com/api/72f988bf-86f1-41af-91ab-2d7cd011db47</vt:lpwstr>
  </property>
  <property fmtid="{D5CDD505-2E9C-101B-9397-08002B2CF9AE}" pid="9" name="MSIP_Label_074e257c-5848-4582-9a6f-34a182080e71_AssignedBy">
    <vt:lpwstr>v-barran@microsoft.com</vt:lpwstr>
  </property>
  <property fmtid="{D5CDD505-2E9C-101B-9397-08002B2CF9AE}" pid="10" name="MSIP_Label_074e257c-5848-4582-9a6f-34a182080e71_DateCreated">
    <vt:lpwstr>2017-02-07T17:23:28.2033098-08:00</vt:lpwstr>
  </property>
  <property fmtid="{D5CDD505-2E9C-101B-9397-08002B2CF9AE}" pid="11" name="MSIP_Label_074e257c-5848-4582-9a6f-34a182080e71_Name">
    <vt:lpwstr>Confidential</vt:lpwstr>
  </property>
  <property fmtid="{D5CDD505-2E9C-101B-9397-08002B2CF9AE}" pid="12" name="MSIP_Label_074e257c-5848-4582-9a6f-34a182080e71_Extended_MSFT_Method">
    <vt:lpwstr>Manual</vt:lpwstr>
  </property>
  <property fmtid="{D5CDD505-2E9C-101B-9397-08002B2CF9AE}" pid="13" name="MSIP_Label_1a19d03a-48bc-4359-8038-5b5f6d5847c3_Enabled">
    <vt:lpwstr>True</vt:lpwstr>
  </property>
  <property fmtid="{D5CDD505-2E9C-101B-9397-08002B2CF9AE}" pid="14" name="MSIP_Label_1a19d03a-48bc-4359-8038-5b5f6d5847c3_Ref">
    <vt:lpwstr>https://api.informationprotection.azure.com/api/72f988bf-86f1-41af-91ab-2d7cd011db47</vt:lpwstr>
  </property>
  <property fmtid="{D5CDD505-2E9C-101B-9397-08002B2CF9AE}" pid="15" name="MSIP_Label_1a19d03a-48bc-4359-8038-5b5f6d5847c3_AssignedBy">
    <vt:lpwstr>v-barran@microsoft.com</vt:lpwstr>
  </property>
  <property fmtid="{D5CDD505-2E9C-101B-9397-08002B2CF9AE}" pid="16" name="MSIP_Label_1a19d03a-48bc-4359-8038-5b5f6d5847c3_DateCreated">
    <vt:lpwstr>2017-02-07T17:23:28.2043107-08:00</vt:lpwstr>
  </property>
  <property fmtid="{D5CDD505-2E9C-101B-9397-08002B2CF9AE}" pid="17" name="MSIP_Label_1a19d03a-48bc-4359-8038-5b5f6d5847c3_Name">
    <vt:lpwstr>Any User (No Protection)</vt:lpwstr>
  </property>
  <property fmtid="{D5CDD505-2E9C-101B-9397-08002B2CF9AE}" pid="18" name="MSIP_Label_1a19d03a-48bc-4359-8038-5b5f6d5847c3_Extended_MSFT_Method">
    <vt:lpwstr>Manual</vt:lpwstr>
  </property>
  <property fmtid="{D5CDD505-2E9C-101B-9397-08002B2CF9AE}" pid="19" name="MSIP_Label_1a19d03a-48bc-4359-8038-5b5f6d5847c3_Parent">
    <vt:lpwstr>074e257c-5848-4582-9a6f-34a182080e71</vt:lpwstr>
  </property>
  <property fmtid="{D5CDD505-2E9C-101B-9397-08002B2CF9AE}" pid="20" name="Sensitivity">
    <vt:lpwstr>Confidential Any User (No Protection)</vt:lpwstr>
  </property>
  <property fmtid="{D5CDD505-2E9C-101B-9397-08002B2CF9AE}" pid="21" name="Order">
    <vt:r8>108200</vt:r8>
  </property>
  <property fmtid="{D5CDD505-2E9C-101B-9397-08002B2CF9AE}" pid="22" name="xd_Signature">
    <vt:bool>false</vt:bool>
  </property>
  <property fmtid="{D5CDD505-2E9C-101B-9397-08002B2CF9AE}" pid="23" name="xd_ProgID">
    <vt:lpwstr/>
  </property>
  <property fmtid="{D5CDD505-2E9C-101B-9397-08002B2CF9AE}" pid="24" name="TemplateUrl">
    <vt:lpwstr/>
  </property>
</Properties>
</file>