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904" r:id="rId2"/>
    <p:sldId id="2750" r:id="rId3"/>
    <p:sldId id="2774" r:id="rId4"/>
    <p:sldId id="2773" r:id="rId5"/>
    <p:sldId id="2752" r:id="rId6"/>
    <p:sldId id="2753" r:id="rId7"/>
    <p:sldId id="2754" r:id="rId8"/>
    <p:sldId id="1530" r:id="rId9"/>
    <p:sldId id="2755" r:id="rId10"/>
    <p:sldId id="1535" r:id="rId11"/>
    <p:sldId id="1391" r:id="rId12"/>
    <p:sldId id="2858" r:id="rId13"/>
    <p:sldId id="2860" r:id="rId14"/>
    <p:sldId id="2731" r:id="rId15"/>
    <p:sldId id="2757" r:id="rId16"/>
    <p:sldId id="2758" r:id="rId17"/>
    <p:sldId id="2811" r:id="rId18"/>
    <p:sldId id="2813" r:id="rId19"/>
    <p:sldId id="2814" r:id="rId20"/>
    <p:sldId id="2730" r:id="rId21"/>
    <p:sldId id="2812" r:id="rId22"/>
    <p:sldId id="2810" r:id="rId23"/>
    <p:sldId id="2729" r:id="rId24"/>
    <p:sldId id="2759" r:id="rId25"/>
    <p:sldId id="2807" r:id="rId26"/>
    <p:sldId id="2808" r:id="rId27"/>
    <p:sldId id="2818" r:id="rId28"/>
    <p:sldId id="2819" r:id="rId29"/>
    <p:sldId id="2820" r:id="rId30"/>
    <p:sldId id="2821" r:id="rId31"/>
    <p:sldId id="2822" r:id="rId32"/>
    <p:sldId id="2823" r:id="rId33"/>
    <p:sldId id="2824" r:id="rId34"/>
    <p:sldId id="2815" r:id="rId35"/>
    <p:sldId id="2809" r:id="rId36"/>
    <p:sldId id="272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ny Jamieson" initials="TJ" lastIdx="8" clrIdx="0"/>
  <p:cmAuthor id="1" name="Tarina" initials="T" lastIdx="5" clrIdx="1">
    <p:extLst>
      <p:ext uri="{19B8F6BF-5375-455C-9EA6-DF929625EA0E}">
        <p15:presenceInfo xmlns:p15="http://schemas.microsoft.com/office/powerpoint/2012/main" userId="Tari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72C6"/>
    <a:srgbClr val="008A00"/>
    <a:srgbClr val="00188F"/>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03" autoAdjust="0"/>
    <p:restoredTop sz="96357" autoAdjust="0"/>
  </p:normalViewPr>
  <p:slideViewPr>
    <p:cSldViewPr>
      <p:cViewPr varScale="1">
        <p:scale>
          <a:sx n="114" d="100"/>
          <a:sy n="114" d="100"/>
        </p:scale>
        <p:origin x="864" y="114"/>
      </p:cViewPr>
      <p:guideLst>
        <p:guide orient="horz" pos="2160"/>
        <p:guide pos="3840"/>
      </p:guideLst>
    </p:cSldViewPr>
  </p:slideViewPr>
  <p:notesTextViewPr>
    <p:cViewPr>
      <p:scale>
        <a:sx n="100" d="100"/>
        <a:sy n="100" d="100"/>
      </p:scale>
      <p:origin x="0" y="0"/>
    </p:cViewPr>
  </p:notesTextViewPr>
  <p:notesViewPr>
    <p:cSldViewPr>
      <p:cViewPr>
        <p:scale>
          <a:sx n="75" d="100"/>
          <a:sy n="75" d="100"/>
        </p:scale>
        <p:origin x="2866"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979200-16EE-4019-9497-BB5BCF1FB8CC}" type="doc">
      <dgm:prSet loTypeId="urn:microsoft.com/office/officeart/2005/8/layout/cycle5" loCatId="cycle" qsTypeId="urn:microsoft.com/office/officeart/2005/8/quickstyle/simple1" qsCatId="simple" csTypeId="urn:microsoft.com/office/officeart/2005/8/colors/accent1_2" csCatId="accent1" phldr="1"/>
      <dgm:spPr/>
      <dgm:t>
        <a:bodyPr rtlCol="0"/>
        <a:lstStyle/>
        <a:p>
          <a:pPr rtl="0"/>
          <a:endParaRPr lang="en-US"/>
        </a:p>
      </dgm:t>
    </dgm:pt>
    <dgm:pt modelId="{CC3F09A7-B232-4D43-8342-6797357CE8F5}">
      <dgm:prSet phldrT="[Text]"/>
      <dgm:spPr>
        <a:solidFill>
          <a:srgbClr val="00B0F0"/>
        </a:solidFill>
      </dgm:spPr>
      <dgm:t>
        <a:bodyPr rtlCol="0"/>
        <a:lstStyle/>
        <a:p>
          <a:pPr rtl="0"/>
          <a:r>
            <a:rPr lang="it-it" b="1">
              <a:solidFill>
                <a:schemeClr val="tx1"/>
              </a:solidFill>
              <a:latin typeface="Segoe UI" panose="020B0502040204020203" pitchFamily="34" charset="0"/>
              <a:cs typeface="Segoe UI" panose="020B0502040204020203" pitchFamily="34" charset="0"/>
            </a:rPr>
            <a:t>Accedi</a:t>
          </a:r>
        </a:p>
      </dgm:t>
    </dgm:pt>
    <dgm:pt modelId="{8C52F362-4F0D-4A9B-8DDE-1C8F50A090D6}" type="parTrans" cxnId="{1790F642-B3F2-47F7-A8A7-52B24E636904}">
      <dgm:prSet/>
      <dgm:spPr/>
      <dgm:t>
        <a:bodyPr rtlCol="0"/>
        <a:lstStyle/>
        <a:p>
          <a:pPr rtl="0"/>
          <a:endParaRPr lang="en-US" b="1">
            <a:latin typeface="Segoe UI" panose="020B0502040204020203" pitchFamily="34" charset="0"/>
            <a:cs typeface="Segoe UI" panose="020B0502040204020203" pitchFamily="34" charset="0"/>
          </a:endParaRPr>
        </a:p>
      </dgm:t>
    </dgm:pt>
    <dgm:pt modelId="{3B959F0D-A0C3-4B9F-8452-BC0456CA22B6}" type="sibTrans" cxnId="{1790F642-B3F2-47F7-A8A7-52B24E636904}">
      <dgm:prSet/>
      <dgm:spPr>
        <a:ln>
          <a:solidFill>
            <a:schemeClr val="tx1"/>
          </a:solidFill>
        </a:ln>
      </dgm:spPr>
      <dgm:t>
        <a:bodyPr rtlCol="0"/>
        <a:lstStyle/>
        <a:p>
          <a:pPr rtl="0"/>
          <a:endParaRPr lang="en-US" b="1">
            <a:latin typeface="Segoe UI" panose="020B0502040204020203" pitchFamily="34" charset="0"/>
            <a:cs typeface="Segoe UI" panose="020B0502040204020203" pitchFamily="34" charset="0"/>
          </a:endParaRPr>
        </a:p>
      </dgm:t>
    </dgm:pt>
    <dgm:pt modelId="{6DC4ACE0-0858-40DA-8865-F46FBFAEFBF8}">
      <dgm:prSet phldrT="[Text]"/>
      <dgm:spPr>
        <a:solidFill>
          <a:srgbClr val="00B0F0"/>
        </a:solidFill>
      </dgm:spPr>
      <dgm:t>
        <a:bodyPr rtlCol="0"/>
        <a:lstStyle/>
        <a:p>
          <a:pPr rtl="0"/>
          <a:r>
            <a:rPr lang="it-it" b="1">
              <a:solidFill>
                <a:schemeClr val="tx1"/>
              </a:solidFill>
              <a:latin typeface="Segoe UI" panose="020B0502040204020203" pitchFamily="34" charset="0"/>
              <a:cs typeface="Segoe UI" panose="020B0502040204020203" pitchFamily="34" charset="0"/>
            </a:rPr>
            <a:t>Pulisci</a:t>
          </a:r>
        </a:p>
      </dgm:t>
    </dgm:pt>
    <dgm:pt modelId="{238CAA70-8E6C-4093-B938-956E0250D211}" type="parTrans" cxnId="{8F6DE526-A993-4E95-9C61-49F62E2761C0}">
      <dgm:prSet/>
      <dgm:spPr/>
      <dgm:t>
        <a:bodyPr rtlCol="0"/>
        <a:lstStyle/>
        <a:p>
          <a:pPr rtl="0"/>
          <a:endParaRPr lang="en-US" b="1">
            <a:latin typeface="Segoe UI" panose="020B0502040204020203" pitchFamily="34" charset="0"/>
            <a:cs typeface="Segoe UI" panose="020B0502040204020203" pitchFamily="34" charset="0"/>
          </a:endParaRPr>
        </a:p>
      </dgm:t>
    </dgm:pt>
    <dgm:pt modelId="{7978B858-DBE9-4DA0-B44D-11A1B027D474}" type="sibTrans" cxnId="{8F6DE526-A993-4E95-9C61-49F62E2761C0}">
      <dgm:prSet/>
      <dgm:spPr>
        <a:ln>
          <a:solidFill>
            <a:schemeClr val="tx1"/>
          </a:solidFill>
        </a:ln>
      </dgm:spPr>
      <dgm:t>
        <a:bodyPr rtlCol="0"/>
        <a:lstStyle/>
        <a:p>
          <a:pPr rtl="0"/>
          <a:endParaRPr lang="en-US" b="1">
            <a:latin typeface="Segoe UI" panose="020B0502040204020203" pitchFamily="34" charset="0"/>
            <a:cs typeface="Segoe UI" panose="020B0502040204020203" pitchFamily="34" charset="0"/>
          </a:endParaRPr>
        </a:p>
      </dgm:t>
    </dgm:pt>
    <dgm:pt modelId="{39EF46FF-53EE-4CB7-A5A2-0802D9A64D3D}">
      <dgm:prSet phldrT="[Text]"/>
      <dgm:spPr>
        <a:solidFill>
          <a:srgbClr val="00B0F0"/>
        </a:solidFill>
      </dgm:spPr>
      <dgm:t>
        <a:bodyPr rtlCol="0"/>
        <a:lstStyle/>
        <a:p>
          <a:pPr rtl="0"/>
          <a:r>
            <a:rPr lang="it-it" b="1">
              <a:solidFill>
                <a:schemeClr val="tx1"/>
              </a:solidFill>
              <a:latin typeface="Segoe UI" panose="020B0502040204020203" pitchFamily="34" charset="0"/>
              <a:cs typeface="Segoe UI" panose="020B0502040204020203" pitchFamily="34" charset="0"/>
            </a:rPr>
            <a:t>Mashup</a:t>
          </a:r>
        </a:p>
      </dgm:t>
    </dgm:pt>
    <dgm:pt modelId="{C73DFAA2-422C-4BD1-B251-F1778BF438B2}" type="parTrans" cxnId="{553FF9F5-6C34-45DD-BAEB-A34FA1BE5FB4}">
      <dgm:prSet/>
      <dgm:spPr/>
      <dgm:t>
        <a:bodyPr rtlCol="0"/>
        <a:lstStyle/>
        <a:p>
          <a:pPr rtl="0"/>
          <a:endParaRPr lang="en-US" b="1">
            <a:latin typeface="Segoe UI" panose="020B0502040204020203" pitchFamily="34" charset="0"/>
            <a:cs typeface="Segoe UI" panose="020B0502040204020203" pitchFamily="34" charset="0"/>
          </a:endParaRPr>
        </a:p>
      </dgm:t>
    </dgm:pt>
    <dgm:pt modelId="{CF1E3C9F-94F8-4250-AB77-39C3411155BF}" type="sibTrans" cxnId="{553FF9F5-6C34-45DD-BAEB-A34FA1BE5FB4}">
      <dgm:prSet/>
      <dgm:spPr>
        <a:ln>
          <a:solidFill>
            <a:schemeClr val="tx1"/>
          </a:solidFill>
        </a:ln>
      </dgm:spPr>
      <dgm:t>
        <a:bodyPr rtlCol="0"/>
        <a:lstStyle/>
        <a:p>
          <a:pPr rtl="0"/>
          <a:endParaRPr lang="en-US" b="1">
            <a:latin typeface="Segoe UI" panose="020B0502040204020203" pitchFamily="34" charset="0"/>
            <a:cs typeface="Segoe UI" panose="020B0502040204020203" pitchFamily="34" charset="0"/>
          </a:endParaRPr>
        </a:p>
      </dgm:t>
    </dgm:pt>
    <dgm:pt modelId="{B533099A-9C1B-49F2-A59B-C0FC83CBC2A0}">
      <dgm:prSet phldrT="[Text]"/>
      <dgm:spPr>
        <a:solidFill>
          <a:srgbClr val="F2C811"/>
        </a:solidFill>
      </dgm:spPr>
      <dgm:t>
        <a:bodyPr rtlCol="0"/>
        <a:lstStyle/>
        <a:p>
          <a:pPr rtl="0"/>
          <a:r>
            <a:rPr lang="it-it" b="1" dirty="0">
              <a:solidFill>
                <a:schemeClr val="tx1"/>
              </a:solidFill>
              <a:latin typeface="Segoe UI" panose="020B0502040204020203" pitchFamily="34" charset="0"/>
              <a:cs typeface="Segoe UI" panose="020B0502040204020203" pitchFamily="34" charset="0"/>
            </a:rPr>
            <a:t>Modellare </a:t>
          </a:r>
        </a:p>
      </dgm:t>
    </dgm:pt>
    <dgm:pt modelId="{22872EC6-3907-434D-B5E7-D1CCC6B88C63}" type="parTrans" cxnId="{789C843B-455B-4E16-A3F4-D426B4ABA22D}">
      <dgm:prSet/>
      <dgm:spPr/>
      <dgm:t>
        <a:bodyPr rtlCol="0"/>
        <a:lstStyle/>
        <a:p>
          <a:pPr rtl="0"/>
          <a:endParaRPr lang="en-US" b="1">
            <a:latin typeface="Segoe UI" panose="020B0502040204020203" pitchFamily="34" charset="0"/>
            <a:cs typeface="Segoe UI" panose="020B0502040204020203" pitchFamily="34" charset="0"/>
          </a:endParaRPr>
        </a:p>
      </dgm:t>
    </dgm:pt>
    <dgm:pt modelId="{06FF1102-03A5-4693-AF03-8A6740D350B6}" type="sibTrans" cxnId="{789C843B-455B-4E16-A3F4-D426B4ABA22D}">
      <dgm:prSet/>
      <dgm:spPr>
        <a:ln>
          <a:solidFill>
            <a:schemeClr val="tx1"/>
          </a:solidFill>
        </a:ln>
      </dgm:spPr>
      <dgm:t>
        <a:bodyPr rtlCol="0"/>
        <a:lstStyle/>
        <a:p>
          <a:pPr rtl="0"/>
          <a:endParaRPr lang="en-US" b="1">
            <a:latin typeface="Segoe UI" panose="020B0502040204020203" pitchFamily="34" charset="0"/>
            <a:cs typeface="Segoe UI" panose="020B0502040204020203" pitchFamily="34" charset="0"/>
          </a:endParaRPr>
        </a:p>
      </dgm:t>
    </dgm:pt>
    <dgm:pt modelId="{CFA59A02-966F-4BC9-8B9E-078F14FBBB7B}">
      <dgm:prSet phldrT="[Text]"/>
      <dgm:spPr>
        <a:solidFill>
          <a:srgbClr val="F2C811"/>
        </a:solidFill>
      </dgm:spPr>
      <dgm:t>
        <a:bodyPr rtlCol="0"/>
        <a:lstStyle/>
        <a:p>
          <a:pPr rtl="0"/>
          <a:r>
            <a:rPr lang="it-it" b="1" dirty="0">
              <a:solidFill>
                <a:schemeClr val="tx1"/>
              </a:solidFill>
              <a:latin typeface="Segoe UI" panose="020B0502040204020203" pitchFamily="34" charset="0"/>
              <a:cs typeface="Segoe UI" panose="020B0502040204020203" pitchFamily="34" charset="0"/>
            </a:rPr>
            <a:t>Visualizza ed esplorare</a:t>
          </a:r>
        </a:p>
      </dgm:t>
    </dgm:pt>
    <dgm:pt modelId="{8ABDAB14-9EB2-4631-9EB8-FD84A60710FB}" type="parTrans" cxnId="{CBF71841-0C60-478F-A216-B6060CB8FE8E}">
      <dgm:prSet/>
      <dgm:spPr/>
      <dgm:t>
        <a:bodyPr rtlCol="0"/>
        <a:lstStyle/>
        <a:p>
          <a:pPr rtl="0"/>
          <a:endParaRPr lang="en-US" b="1">
            <a:latin typeface="Segoe UI" panose="020B0502040204020203" pitchFamily="34" charset="0"/>
            <a:cs typeface="Segoe UI" panose="020B0502040204020203" pitchFamily="34" charset="0"/>
          </a:endParaRPr>
        </a:p>
      </dgm:t>
    </dgm:pt>
    <dgm:pt modelId="{61C54D94-50C5-4028-A196-AC0DB1CC340B}" type="sibTrans" cxnId="{CBF71841-0C60-478F-A216-B6060CB8FE8E}">
      <dgm:prSet/>
      <dgm:spPr>
        <a:ln>
          <a:solidFill>
            <a:schemeClr val="tx1"/>
          </a:solidFill>
        </a:ln>
      </dgm:spPr>
      <dgm:t>
        <a:bodyPr rtlCol="0"/>
        <a:lstStyle/>
        <a:p>
          <a:pPr rtl="0"/>
          <a:endParaRPr lang="en-US" b="1">
            <a:latin typeface="Segoe UI" panose="020B0502040204020203" pitchFamily="34" charset="0"/>
            <a:cs typeface="Segoe UI" panose="020B0502040204020203" pitchFamily="34" charset="0"/>
          </a:endParaRPr>
        </a:p>
      </dgm:t>
    </dgm:pt>
    <dgm:pt modelId="{E0FB500B-8338-4CF1-8C78-71F70A3C8632}">
      <dgm:prSet phldrT="[Text]"/>
      <dgm:spPr>
        <a:solidFill>
          <a:srgbClr val="F2C811"/>
        </a:solidFill>
      </dgm:spPr>
      <dgm:t>
        <a:bodyPr rtlCol="0"/>
        <a:lstStyle/>
        <a:p>
          <a:pPr rtl="0"/>
          <a:r>
            <a:rPr lang="it-it" b="1">
              <a:solidFill>
                <a:schemeClr val="tx1"/>
              </a:solidFill>
              <a:latin typeface="Segoe UI" panose="020B0502040204020203" pitchFamily="34" charset="0"/>
              <a:cs typeface="Segoe UI" panose="020B0502040204020203" pitchFamily="34" charset="0"/>
            </a:rPr>
            <a:t>Condividi</a:t>
          </a:r>
        </a:p>
      </dgm:t>
    </dgm:pt>
    <dgm:pt modelId="{8A9C988C-962E-4573-8E62-C0B040917291}" type="parTrans" cxnId="{FE7FB1FD-ED11-4FE3-A016-DA0AD1C89274}">
      <dgm:prSet/>
      <dgm:spPr/>
      <dgm:t>
        <a:bodyPr rtlCol="0"/>
        <a:lstStyle/>
        <a:p>
          <a:pPr rtl="0"/>
          <a:endParaRPr lang="en-US" b="1">
            <a:latin typeface="Segoe UI" panose="020B0502040204020203" pitchFamily="34" charset="0"/>
            <a:cs typeface="Segoe UI" panose="020B0502040204020203" pitchFamily="34" charset="0"/>
          </a:endParaRPr>
        </a:p>
      </dgm:t>
    </dgm:pt>
    <dgm:pt modelId="{CDC5B93E-A59F-4E31-983E-A6ED060E2C17}" type="sibTrans" cxnId="{FE7FB1FD-ED11-4FE3-A016-DA0AD1C89274}">
      <dgm:prSet/>
      <dgm:spPr>
        <a:ln>
          <a:solidFill>
            <a:schemeClr val="tx1"/>
          </a:solidFill>
        </a:ln>
      </dgm:spPr>
      <dgm:t>
        <a:bodyPr rtlCol="0"/>
        <a:lstStyle/>
        <a:p>
          <a:pPr rtl="0"/>
          <a:endParaRPr lang="en-US" b="1">
            <a:latin typeface="Segoe UI" panose="020B0502040204020203" pitchFamily="34" charset="0"/>
            <a:cs typeface="Segoe UI" panose="020B0502040204020203" pitchFamily="34" charset="0"/>
          </a:endParaRPr>
        </a:p>
      </dgm:t>
    </dgm:pt>
    <dgm:pt modelId="{09ECFEA3-A5B8-4BF1-B0C6-7B141FBD2EBE}" type="pres">
      <dgm:prSet presAssocID="{55979200-16EE-4019-9497-BB5BCF1FB8CC}" presName="cycle" presStyleCnt="0">
        <dgm:presLayoutVars>
          <dgm:dir/>
          <dgm:resizeHandles val="exact"/>
        </dgm:presLayoutVars>
      </dgm:prSet>
      <dgm:spPr/>
    </dgm:pt>
    <dgm:pt modelId="{CA0AD9E2-7BFC-423C-A654-AED94D34E29F}" type="pres">
      <dgm:prSet presAssocID="{CC3F09A7-B232-4D43-8342-6797357CE8F5}" presName="node" presStyleLbl="node1" presStyleIdx="0" presStyleCnt="6">
        <dgm:presLayoutVars>
          <dgm:bulletEnabled val="1"/>
        </dgm:presLayoutVars>
      </dgm:prSet>
      <dgm:spPr/>
    </dgm:pt>
    <dgm:pt modelId="{0630E0B5-462D-41C0-AC75-C11C6C4764F3}" type="pres">
      <dgm:prSet presAssocID="{CC3F09A7-B232-4D43-8342-6797357CE8F5}" presName="spNode" presStyleCnt="0"/>
      <dgm:spPr/>
    </dgm:pt>
    <dgm:pt modelId="{51DD49D5-DD38-4D7A-8CE9-3880AB0B5FB4}" type="pres">
      <dgm:prSet presAssocID="{3B959F0D-A0C3-4B9F-8452-BC0456CA22B6}" presName="sibTrans" presStyleLbl="sibTrans1D1" presStyleIdx="0" presStyleCnt="6"/>
      <dgm:spPr/>
    </dgm:pt>
    <dgm:pt modelId="{A2175F81-A625-4DE4-89EB-AA69673D463A}" type="pres">
      <dgm:prSet presAssocID="{6DC4ACE0-0858-40DA-8865-F46FBFAEFBF8}" presName="node" presStyleLbl="node1" presStyleIdx="1" presStyleCnt="6">
        <dgm:presLayoutVars>
          <dgm:bulletEnabled val="1"/>
        </dgm:presLayoutVars>
      </dgm:prSet>
      <dgm:spPr/>
    </dgm:pt>
    <dgm:pt modelId="{4193C371-1347-4B3C-A324-861BEC66C1B4}" type="pres">
      <dgm:prSet presAssocID="{6DC4ACE0-0858-40DA-8865-F46FBFAEFBF8}" presName="spNode" presStyleCnt="0"/>
      <dgm:spPr/>
    </dgm:pt>
    <dgm:pt modelId="{A9CEAA0B-FCA2-4D73-A9FD-F472422D1270}" type="pres">
      <dgm:prSet presAssocID="{7978B858-DBE9-4DA0-B44D-11A1B027D474}" presName="sibTrans" presStyleLbl="sibTrans1D1" presStyleIdx="1" presStyleCnt="6"/>
      <dgm:spPr/>
    </dgm:pt>
    <dgm:pt modelId="{EEE26EF3-3D13-48C9-A54D-8ADE421B4B27}" type="pres">
      <dgm:prSet presAssocID="{39EF46FF-53EE-4CB7-A5A2-0802D9A64D3D}" presName="node" presStyleLbl="node1" presStyleIdx="2" presStyleCnt="6">
        <dgm:presLayoutVars>
          <dgm:bulletEnabled val="1"/>
        </dgm:presLayoutVars>
      </dgm:prSet>
      <dgm:spPr/>
    </dgm:pt>
    <dgm:pt modelId="{3C471C60-C878-431C-9C5B-93A13363F356}" type="pres">
      <dgm:prSet presAssocID="{39EF46FF-53EE-4CB7-A5A2-0802D9A64D3D}" presName="spNode" presStyleCnt="0"/>
      <dgm:spPr/>
    </dgm:pt>
    <dgm:pt modelId="{C94FBD1A-FE2F-4628-8BC4-C5FFBA05B9E0}" type="pres">
      <dgm:prSet presAssocID="{CF1E3C9F-94F8-4250-AB77-39C3411155BF}" presName="sibTrans" presStyleLbl="sibTrans1D1" presStyleIdx="2" presStyleCnt="6"/>
      <dgm:spPr/>
    </dgm:pt>
    <dgm:pt modelId="{4E4D4470-D5F9-49F4-B86A-5D18B6C472B4}" type="pres">
      <dgm:prSet presAssocID="{B533099A-9C1B-49F2-A59B-C0FC83CBC2A0}" presName="node" presStyleLbl="node1" presStyleIdx="3" presStyleCnt="6">
        <dgm:presLayoutVars>
          <dgm:bulletEnabled val="1"/>
        </dgm:presLayoutVars>
      </dgm:prSet>
      <dgm:spPr/>
    </dgm:pt>
    <dgm:pt modelId="{CDE28F26-FA2C-49EB-A322-D4C1159D16ED}" type="pres">
      <dgm:prSet presAssocID="{B533099A-9C1B-49F2-A59B-C0FC83CBC2A0}" presName="spNode" presStyleCnt="0"/>
      <dgm:spPr/>
    </dgm:pt>
    <dgm:pt modelId="{FD96B93B-DC70-4E1D-B267-8145F5898531}" type="pres">
      <dgm:prSet presAssocID="{06FF1102-03A5-4693-AF03-8A6740D350B6}" presName="sibTrans" presStyleLbl="sibTrans1D1" presStyleIdx="3" presStyleCnt="6"/>
      <dgm:spPr/>
    </dgm:pt>
    <dgm:pt modelId="{E5805DE1-9B2F-433D-9FA1-CAC1527EBF9F}" type="pres">
      <dgm:prSet presAssocID="{CFA59A02-966F-4BC9-8B9E-078F14FBBB7B}" presName="node" presStyleLbl="node1" presStyleIdx="4" presStyleCnt="6">
        <dgm:presLayoutVars>
          <dgm:bulletEnabled val="1"/>
        </dgm:presLayoutVars>
      </dgm:prSet>
      <dgm:spPr/>
    </dgm:pt>
    <dgm:pt modelId="{6A27D4B9-A5E7-4195-8580-4BC367316E80}" type="pres">
      <dgm:prSet presAssocID="{CFA59A02-966F-4BC9-8B9E-078F14FBBB7B}" presName="spNode" presStyleCnt="0"/>
      <dgm:spPr/>
    </dgm:pt>
    <dgm:pt modelId="{F45A816D-137F-4C4E-80BB-CB9C334E8647}" type="pres">
      <dgm:prSet presAssocID="{61C54D94-50C5-4028-A196-AC0DB1CC340B}" presName="sibTrans" presStyleLbl="sibTrans1D1" presStyleIdx="4" presStyleCnt="6"/>
      <dgm:spPr/>
    </dgm:pt>
    <dgm:pt modelId="{2EDA652D-7472-4A2F-B2C9-7805B5E2B435}" type="pres">
      <dgm:prSet presAssocID="{E0FB500B-8338-4CF1-8C78-71F70A3C8632}" presName="node" presStyleLbl="node1" presStyleIdx="5" presStyleCnt="6">
        <dgm:presLayoutVars>
          <dgm:bulletEnabled val="1"/>
        </dgm:presLayoutVars>
      </dgm:prSet>
      <dgm:spPr/>
    </dgm:pt>
    <dgm:pt modelId="{DC2D1920-B30B-4AB6-BCA5-439CFFC3EE78}" type="pres">
      <dgm:prSet presAssocID="{E0FB500B-8338-4CF1-8C78-71F70A3C8632}" presName="spNode" presStyleCnt="0"/>
      <dgm:spPr/>
    </dgm:pt>
    <dgm:pt modelId="{839D8589-42DF-455F-AEBB-B3B46DF520E3}" type="pres">
      <dgm:prSet presAssocID="{CDC5B93E-A59F-4E31-983E-A6ED060E2C17}" presName="sibTrans" presStyleLbl="sibTrans1D1" presStyleIdx="5" presStyleCnt="6"/>
      <dgm:spPr/>
    </dgm:pt>
  </dgm:ptLst>
  <dgm:cxnLst>
    <dgm:cxn modelId="{ABD84004-0C9C-4D01-A3A6-FE2F288530A4}" type="presOf" srcId="{E0FB500B-8338-4CF1-8C78-71F70A3C8632}" destId="{2EDA652D-7472-4A2F-B2C9-7805B5E2B435}" srcOrd="0" destOrd="0" presId="urn:microsoft.com/office/officeart/2005/8/layout/cycle5"/>
    <dgm:cxn modelId="{6FB4EC05-33DA-452E-B858-60F682BF5789}" type="presOf" srcId="{55979200-16EE-4019-9497-BB5BCF1FB8CC}" destId="{09ECFEA3-A5B8-4BF1-B0C6-7B141FBD2EBE}" srcOrd="0" destOrd="0" presId="urn:microsoft.com/office/officeart/2005/8/layout/cycle5"/>
    <dgm:cxn modelId="{55A0331C-1C70-4C8E-B091-FF4529AB4BDD}" type="presOf" srcId="{CDC5B93E-A59F-4E31-983E-A6ED060E2C17}" destId="{839D8589-42DF-455F-AEBB-B3B46DF520E3}" srcOrd="0" destOrd="0" presId="urn:microsoft.com/office/officeart/2005/8/layout/cycle5"/>
    <dgm:cxn modelId="{8F6DE526-A993-4E95-9C61-49F62E2761C0}" srcId="{55979200-16EE-4019-9497-BB5BCF1FB8CC}" destId="{6DC4ACE0-0858-40DA-8865-F46FBFAEFBF8}" srcOrd="1" destOrd="0" parTransId="{238CAA70-8E6C-4093-B938-956E0250D211}" sibTransId="{7978B858-DBE9-4DA0-B44D-11A1B027D474}"/>
    <dgm:cxn modelId="{789C843B-455B-4E16-A3F4-D426B4ABA22D}" srcId="{55979200-16EE-4019-9497-BB5BCF1FB8CC}" destId="{B533099A-9C1B-49F2-A59B-C0FC83CBC2A0}" srcOrd="3" destOrd="0" parTransId="{22872EC6-3907-434D-B5E7-D1CCC6B88C63}" sibTransId="{06FF1102-03A5-4693-AF03-8A6740D350B6}"/>
    <dgm:cxn modelId="{35B0ED3E-FC1E-4965-A781-BBB1BAB827AD}" type="presOf" srcId="{CF1E3C9F-94F8-4250-AB77-39C3411155BF}" destId="{C94FBD1A-FE2F-4628-8BC4-C5FFBA05B9E0}" srcOrd="0" destOrd="0" presId="urn:microsoft.com/office/officeart/2005/8/layout/cycle5"/>
    <dgm:cxn modelId="{699E8E40-D441-41B2-9478-A2F20988B5B7}" type="presOf" srcId="{CC3F09A7-B232-4D43-8342-6797357CE8F5}" destId="{CA0AD9E2-7BFC-423C-A654-AED94D34E29F}" srcOrd="0" destOrd="0" presId="urn:microsoft.com/office/officeart/2005/8/layout/cycle5"/>
    <dgm:cxn modelId="{CBF71841-0C60-478F-A216-B6060CB8FE8E}" srcId="{55979200-16EE-4019-9497-BB5BCF1FB8CC}" destId="{CFA59A02-966F-4BC9-8B9E-078F14FBBB7B}" srcOrd="4" destOrd="0" parTransId="{8ABDAB14-9EB2-4631-9EB8-FD84A60710FB}" sibTransId="{61C54D94-50C5-4028-A196-AC0DB1CC340B}"/>
    <dgm:cxn modelId="{1790F642-B3F2-47F7-A8A7-52B24E636904}" srcId="{55979200-16EE-4019-9497-BB5BCF1FB8CC}" destId="{CC3F09A7-B232-4D43-8342-6797357CE8F5}" srcOrd="0" destOrd="0" parTransId="{8C52F362-4F0D-4A9B-8DDE-1C8F50A090D6}" sibTransId="{3B959F0D-A0C3-4B9F-8452-BC0456CA22B6}"/>
    <dgm:cxn modelId="{5CF75F6F-B592-4AB5-A79D-D5448CF807F6}" type="presOf" srcId="{3B959F0D-A0C3-4B9F-8452-BC0456CA22B6}" destId="{51DD49D5-DD38-4D7A-8CE9-3880AB0B5FB4}" srcOrd="0" destOrd="0" presId="urn:microsoft.com/office/officeart/2005/8/layout/cycle5"/>
    <dgm:cxn modelId="{1B28B399-7F61-4E48-9378-8A5EF79526D6}" type="presOf" srcId="{39EF46FF-53EE-4CB7-A5A2-0802D9A64D3D}" destId="{EEE26EF3-3D13-48C9-A54D-8ADE421B4B27}" srcOrd="0" destOrd="0" presId="urn:microsoft.com/office/officeart/2005/8/layout/cycle5"/>
    <dgm:cxn modelId="{5EF91BAB-23C0-474E-9BF4-98859167F07A}" type="presOf" srcId="{CFA59A02-966F-4BC9-8B9E-078F14FBBB7B}" destId="{E5805DE1-9B2F-433D-9FA1-CAC1527EBF9F}" srcOrd="0" destOrd="0" presId="urn:microsoft.com/office/officeart/2005/8/layout/cycle5"/>
    <dgm:cxn modelId="{EC37C8AC-E279-46FC-B457-84C4207BDB0B}" type="presOf" srcId="{7978B858-DBE9-4DA0-B44D-11A1B027D474}" destId="{A9CEAA0B-FCA2-4D73-A9FD-F472422D1270}" srcOrd="0" destOrd="0" presId="urn:microsoft.com/office/officeart/2005/8/layout/cycle5"/>
    <dgm:cxn modelId="{E3CE99B8-974F-493F-9C05-3250B077EDA2}" type="presOf" srcId="{B533099A-9C1B-49F2-A59B-C0FC83CBC2A0}" destId="{4E4D4470-D5F9-49F4-B86A-5D18B6C472B4}" srcOrd="0" destOrd="0" presId="urn:microsoft.com/office/officeart/2005/8/layout/cycle5"/>
    <dgm:cxn modelId="{CDAE84BE-1C6C-4FBD-8B80-ACA84DD763AA}" type="presOf" srcId="{06FF1102-03A5-4693-AF03-8A6740D350B6}" destId="{FD96B93B-DC70-4E1D-B267-8145F5898531}" srcOrd="0" destOrd="0" presId="urn:microsoft.com/office/officeart/2005/8/layout/cycle5"/>
    <dgm:cxn modelId="{6AF3B8BF-93A5-482E-8D4A-0D3991C07D1E}" type="presOf" srcId="{61C54D94-50C5-4028-A196-AC0DB1CC340B}" destId="{F45A816D-137F-4C4E-80BB-CB9C334E8647}" srcOrd="0" destOrd="0" presId="urn:microsoft.com/office/officeart/2005/8/layout/cycle5"/>
    <dgm:cxn modelId="{3CC863C1-9E8E-4AC0-B507-87E8D59E4ACA}" type="presOf" srcId="{6DC4ACE0-0858-40DA-8865-F46FBFAEFBF8}" destId="{A2175F81-A625-4DE4-89EB-AA69673D463A}" srcOrd="0" destOrd="0" presId="urn:microsoft.com/office/officeart/2005/8/layout/cycle5"/>
    <dgm:cxn modelId="{553FF9F5-6C34-45DD-BAEB-A34FA1BE5FB4}" srcId="{55979200-16EE-4019-9497-BB5BCF1FB8CC}" destId="{39EF46FF-53EE-4CB7-A5A2-0802D9A64D3D}" srcOrd="2" destOrd="0" parTransId="{C73DFAA2-422C-4BD1-B251-F1778BF438B2}" sibTransId="{CF1E3C9F-94F8-4250-AB77-39C3411155BF}"/>
    <dgm:cxn modelId="{FE7FB1FD-ED11-4FE3-A016-DA0AD1C89274}" srcId="{55979200-16EE-4019-9497-BB5BCF1FB8CC}" destId="{E0FB500B-8338-4CF1-8C78-71F70A3C8632}" srcOrd="5" destOrd="0" parTransId="{8A9C988C-962E-4573-8E62-C0B040917291}" sibTransId="{CDC5B93E-A59F-4E31-983E-A6ED060E2C17}"/>
    <dgm:cxn modelId="{EF973229-A7CF-4806-9E1F-7F63126B3C47}" type="presParOf" srcId="{09ECFEA3-A5B8-4BF1-B0C6-7B141FBD2EBE}" destId="{CA0AD9E2-7BFC-423C-A654-AED94D34E29F}" srcOrd="0" destOrd="0" presId="urn:microsoft.com/office/officeart/2005/8/layout/cycle5"/>
    <dgm:cxn modelId="{516059B7-D84D-4AE4-9C6A-AB1E7C7742A1}" type="presParOf" srcId="{09ECFEA3-A5B8-4BF1-B0C6-7B141FBD2EBE}" destId="{0630E0B5-462D-41C0-AC75-C11C6C4764F3}" srcOrd="1" destOrd="0" presId="urn:microsoft.com/office/officeart/2005/8/layout/cycle5"/>
    <dgm:cxn modelId="{5CA807BC-0E74-4814-91BC-3C02CB6847C0}" type="presParOf" srcId="{09ECFEA3-A5B8-4BF1-B0C6-7B141FBD2EBE}" destId="{51DD49D5-DD38-4D7A-8CE9-3880AB0B5FB4}" srcOrd="2" destOrd="0" presId="urn:microsoft.com/office/officeart/2005/8/layout/cycle5"/>
    <dgm:cxn modelId="{55806D46-B3BC-4712-9590-AD26227C177B}" type="presParOf" srcId="{09ECFEA3-A5B8-4BF1-B0C6-7B141FBD2EBE}" destId="{A2175F81-A625-4DE4-89EB-AA69673D463A}" srcOrd="3" destOrd="0" presId="urn:microsoft.com/office/officeart/2005/8/layout/cycle5"/>
    <dgm:cxn modelId="{C977C083-E3D8-4E78-AADD-D1D1684C6356}" type="presParOf" srcId="{09ECFEA3-A5B8-4BF1-B0C6-7B141FBD2EBE}" destId="{4193C371-1347-4B3C-A324-861BEC66C1B4}" srcOrd="4" destOrd="0" presId="urn:microsoft.com/office/officeart/2005/8/layout/cycle5"/>
    <dgm:cxn modelId="{E4A94B0B-5545-4D90-A798-3415DD6538DE}" type="presParOf" srcId="{09ECFEA3-A5B8-4BF1-B0C6-7B141FBD2EBE}" destId="{A9CEAA0B-FCA2-4D73-A9FD-F472422D1270}" srcOrd="5" destOrd="0" presId="urn:microsoft.com/office/officeart/2005/8/layout/cycle5"/>
    <dgm:cxn modelId="{93E7599B-346F-4947-912A-BC8CE84C7A69}" type="presParOf" srcId="{09ECFEA3-A5B8-4BF1-B0C6-7B141FBD2EBE}" destId="{EEE26EF3-3D13-48C9-A54D-8ADE421B4B27}" srcOrd="6" destOrd="0" presId="urn:microsoft.com/office/officeart/2005/8/layout/cycle5"/>
    <dgm:cxn modelId="{66824632-4FD3-4B77-9D76-C8578BAAC022}" type="presParOf" srcId="{09ECFEA3-A5B8-4BF1-B0C6-7B141FBD2EBE}" destId="{3C471C60-C878-431C-9C5B-93A13363F356}" srcOrd="7" destOrd="0" presId="urn:microsoft.com/office/officeart/2005/8/layout/cycle5"/>
    <dgm:cxn modelId="{B375B617-E794-44AB-889B-A35490B77117}" type="presParOf" srcId="{09ECFEA3-A5B8-4BF1-B0C6-7B141FBD2EBE}" destId="{C94FBD1A-FE2F-4628-8BC4-C5FFBA05B9E0}" srcOrd="8" destOrd="0" presId="urn:microsoft.com/office/officeart/2005/8/layout/cycle5"/>
    <dgm:cxn modelId="{FFAE5C4A-8C66-4993-9B7F-2D6EDE1D1A41}" type="presParOf" srcId="{09ECFEA3-A5B8-4BF1-B0C6-7B141FBD2EBE}" destId="{4E4D4470-D5F9-49F4-B86A-5D18B6C472B4}" srcOrd="9" destOrd="0" presId="urn:microsoft.com/office/officeart/2005/8/layout/cycle5"/>
    <dgm:cxn modelId="{43B41A8D-6B7A-4D1E-88C2-A65B979D29AA}" type="presParOf" srcId="{09ECFEA3-A5B8-4BF1-B0C6-7B141FBD2EBE}" destId="{CDE28F26-FA2C-49EB-A322-D4C1159D16ED}" srcOrd="10" destOrd="0" presId="urn:microsoft.com/office/officeart/2005/8/layout/cycle5"/>
    <dgm:cxn modelId="{60F68250-7A2C-4EAE-9A6E-00A7A417FE36}" type="presParOf" srcId="{09ECFEA3-A5B8-4BF1-B0C6-7B141FBD2EBE}" destId="{FD96B93B-DC70-4E1D-B267-8145F5898531}" srcOrd="11" destOrd="0" presId="urn:microsoft.com/office/officeart/2005/8/layout/cycle5"/>
    <dgm:cxn modelId="{904937AF-892A-4970-9C41-70C75D97E85C}" type="presParOf" srcId="{09ECFEA3-A5B8-4BF1-B0C6-7B141FBD2EBE}" destId="{E5805DE1-9B2F-433D-9FA1-CAC1527EBF9F}" srcOrd="12" destOrd="0" presId="urn:microsoft.com/office/officeart/2005/8/layout/cycle5"/>
    <dgm:cxn modelId="{AF5A4C25-0847-4A15-AF6C-DCB5BF816F01}" type="presParOf" srcId="{09ECFEA3-A5B8-4BF1-B0C6-7B141FBD2EBE}" destId="{6A27D4B9-A5E7-4195-8580-4BC367316E80}" srcOrd="13" destOrd="0" presId="urn:microsoft.com/office/officeart/2005/8/layout/cycle5"/>
    <dgm:cxn modelId="{B1CAC4E6-6B38-48DB-9D08-17AF2F975B56}" type="presParOf" srcId="{09ECFEA3-A5B8-4BF1-B0C6-7B141FBD2EBE}" destId="{F45A816D-137F-4C4E-80BB-CB9C334E8647}" srcOrd="14" destOrd="0" presId="urn:microsoft.com/office/officeart/2005/8/layout/cycle5"/>
    <dgm:cxn modelId="{503E6249-142E-49FA-8A8E-7FF39C0E838D}" type="presParOf" srcId="{09ECFEA3-A5B8-4BF1-B0C6-7B141FBD2EBE}" destId="{2EDA652D-7472-4A2F-B2C9-7805B5E2B435}" srcOrd="15" destOrd="0" presId="urn:microsoft.com/office/officeart/2005/8/layout/cycle5"/>
    <dgm:cxn modelId="{12DC3CEB-3F6A-40BE-8DBE-07FD137D5DF6}" type="presParOf" srcId="{09ECFEA3-A5B8-4BF1-B0C6-7B141FBD2EBE}" destId="{DC2D1920-B30B-4AB6-BCA5-439CFFC3EE78}" srcOrd="16" destOrd="0" presId="urn:microsoft.com/office/officeart/2005/8/layout/cycle5"/>
    <dgm:cxn modelId="{4A3EBD2C-72EA-4349-917F-DAC7441D13E9}" type="presParOf" srcId="{09ECFEA3-A5B8-4BF1-B0C6-7B141FBD2EBE}" destId="{839D8589-42DF-455F-AEBB-B3B46DF520E3}" srcOrd="17"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0AD9E2-7BFC-423C-A654-AED94D34E29F}">
      <dsp:nvSpPr>
        <dsp:cNvPr id="0" name=""/>
        <dsp:cNvSpPr/>
      </dsp:nvSpPr>
      <dsp:spPr>
        <a:xfrm>
          <a:off x="2379161" y="460"/>
          <a:ext cx="1021656" cy="664076"/>
        </a:xfrm>
        <a:prstGeom prst="round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rtlCol="0" anchor="ctr" anchorCtr="0">
          <a:noAutofit/>
        </a:bodyPr>
        <a:lstStyle/>
        <a:p>
          <a:pPr marL="0" lvl="0" indent="0" algn="ctr" defTabSz="488950" rtl="0">
            <a:lnSpc>
              <a:spcPct val="90000"/>
            </a:lnSpc>
            <a:spcBef>
              <a:spcPct val="0"/>
            </a:spcBef>
            <a:spcAft>
              <a:spcPct val="35000"/>
            </a:spcAft>
            <a:buNone/>
          </a:pPr>
          <a:r>
            <a:rPr lang="it-it" sz="1100" b="1" kern="1200">
              <a:solidFill>
                <a:schemeClr val="tx1"/>
              </a:solidFill>
              <a:latin typeface="Segoe UI" panose="020B0502040204020203" pitchFamily="34" charset="0"/>
              <a:cs typeface="Segoe UI" panose="020B0502040204020203" pitchFamily="34" charset="0"/>
            </a:rPr>
            <a:t>Accedi</a:t>
          </a:r>
        </a:p>
      </dsp:txBody>
      <dsp:txXfrm>
        <a:off x="2411579" y="32878"/>
        <a:ext cx="956820" cy="599240"/>
      </dsp:txXfrm>
    </dsp:sp>
    <dsp:sp modelId="{51DD49D5-DD38-4D7A-8CE9-3880AB0B5FB4}">
      <dsp:nvSpPr>
        <dsp:cNvPr id="0" name=""/>
        <dsp:cNvSpPr/>
      </dsp:nvSpPr>
      <dsp:spPr>
        <a:xfrm>
          <a:off x="1326374" y="332498"/>
          <a:ext cx="3127229" cy="3127229"/>
        </a:xfrm>
        <a:custGeom>
          <a:avLst/>
          <a:gdLst/>
          <a:ahLst/>
          <a:cxnLst/>
          <a:rect l="0" t="0" r="0" b="0"/>
          <a:pathLst>
            <a:path>
              <a:moveTo>
                <a:pt x="2202768" y="136599"/>
              </a:moveTo>
              <a:arcTo wR="1563614" hR="1563614" stAng="17647643" swAng="923218"/>
            </a:path>
          </a:pathLst>
        </a:custGeom>
        <a:noFill/>
        <a:ln w="9525" cap="flat" cmpd="sng" algn="ctr">
          <a:solidFill>
            <a:schemeClr val="tx1"/>
          </a:solidFill>
          <a:prstDash val="solid"/>
          <a:tailEnd type="arrow"/>
        </a:ln>
        <a:effectLst/>
      </dsp:spPr>
      <dsp:style>
        <a:lnRef idx="1">
          <a:scrgbClr r="0" g="0" b="0"/>
        </a:lnRef>
        <a:fillRef idx="0">
          <a:scrgbClr r="0" g="0" b="0"/>
        </a:fillRef>
        <a:effectRef idx="0">
          <a:scrgbClr r="0" g="0" b="0"/>
        </a:effectRef>
        <a:fontRef idx="minor"/>
      </dsp:style>
    </dsp:sp>
    <dsp:sp modelId="{A2175F81-A625-4DE4-89EB-AA69673D463A}">
      <dsp:nvSpPr>
        <dsp:cNvPr id="0" name=""/>
        <dsp:cNvSpPr/>
      </dsp:nvSpPr>
      <dsp:spPr>
        <a:xfrm>
          <a:off x="3733291" y="782267"/>
          <a:ext cx="1021656" cy="664076"/>
        </a:xfrm>
        <a:prstGeom prst="round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rtlCol="0" anchor="ctr" anchorCtr="0">
          <a:noAutofit/>
        </a:bodyPr>
        <a:lstStyle/>
        <a:p>
          <a:pPr marL="0" lvl="0" indent="0" algn="ctr" defTabSz="488950" rtl="0">
            <a:lnSpc>
              <a:spcPct val="90000"/>
            </a:lnSpc>
            <a:spcBef>
              <a:spcPct val="0"/>
            </a:spcBef>
            <a:spcAft>
              <a:spcPct val="35000"/>
            </a:spcAft>
            <a:buNone/>
          </a:pPr>
          <a:r>
            <a:rPr lang="it-it" sz="1100" b="1" kern="1200">
              <a:solidFill>
                <a:schemeClr val="tx1"/>
              </a:solidFill>
              <a:latin typeface="Segoe UI" panose="020B0502040204020203" pitchFamily="34" charset="0"/>
              <a:cs typeface="Segoe UI" panose="020B0502040204020203" pitchFamily="34" charset="0"/>
            </a:rPr>
            <a:t>Pulisci</a:t>
          </a:r>
        </a:p>
      </dsp:txBody>
      <dsp:txXfrm>
        <a:off x="3765709" y="814685"/>
        <a:ext cx="956820" cy="599240"/>
      </dsp:txXfrm>
    </dsp:sp>
    <dsp:sp modelId="{A9CEAA0B-FCA2-4D73-A9FD-F472422D1270}">
      <dsp:nvSpPr>
        <dsp:cNvPr id="0" name=""/>
        <dsp:cNvSpPr/>
      </dsp:nvSpPr>
      <dsp:spPr>
        <a:xfrm>
          <a:off x="1326374" y="332498"/>
          <a:ext cx="3127229" cy="3127229"/>
        </a:xfrm>
        <a:custGeom>
          <a:avLst/>
          <a:gdLst/>
          <a:ahLst/>
          <a:cxnLst/>
          <a:rect l="0" t="0" r="0" b="0"/>
          <a:pathLst>
            <a:path>
              <a:moveTo>
                <a:pt x="3102880" y="1288743"/>
              </a:moveTo>
              <a:arcTo wR="1563614" hR="1563614" stAng="20992515" swAng="1214970"/>
            </a:path>
          </a:pathLst>
        </a:custGeom>
        <a:noFill/>
        <a:ln w="9525" cap="flat" cmpd="sng" algn="ctr">
          <a:solidFill>
            <a:schemeClr val="tx1"/>
          </a:solidFill>
          <a:prstDash val="solid"/>
          <a:tailEnd type="arrow"/>
        </a:ln>
        <a:effectLst/>
      </dsp:spPr>
      <dsp:style>
        <a:lnRef idx="1">
          <a:scrgbClr r="0" g="0" b="0"/>
        </a:lnRef>
        <a:fillRef idx="0">
          <a:scrgbClr r="0" g="0" b="0"/>
        </a:fillRef>
        <a:effectRef idx="0">
          <a:scrgbClr r="0" g="0" b="0"/>
        </a:effectRef>
        <a:fontRef idx="minor"/>
      </dsp:style>
    </dsp:sp>
    <dsp:sp modelId="{EEE26EF3-3D13-48C9-A54D-8ADE421B4B27}">
      <dsp:nvSpPr>
        <dsp:cNvPr id="0" name=""/>
        <dsp:cNvSpPr/>
      </dsp:nvSpPr>
      <dsp:spPr>
        <a:xfrm>
          <a:off x="3733291" y="2345882"/>
          <a:ext cx="1021656" cy="664076"/>
        </a:xfrm>
        <a:prstGeom prst="round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rtlCol="0" anchor="ctr" anchorCtr="0">
          <a:noAutofit/>
        </a:bodyPr>
        <a:lstStyle/>
        <a:p>
          <a:pPr marL="0" lvl="0" indent="0" algn="ctr" defTabSz="488950" rtl="0">
            <a:lnSpc>
              <a:spcPct val="90000"/>
            </a:lnSpc>
            <a:spcBef>
              <a:spcPct val="0"/>
            </a:spcBef>
            <a:spcAft>
              <a:spcPct val="35000"/>
            </a:spcAft>
            <a:buNone/>
          </a:pPr>
          <a:r>
            <a:rPr lang="it-it" sz="1100" b="1" kern="1200">
              <a:solidFill>
                <a:schemeClr val="tx1"/>
              </a:solidFill>
              <a:latin typeface="Segoe UI" panose="020B0502040204020203" pitchFamily="34" charset="0"/>
              <a:cs typeface="Segoe UI" panose="020B0502040204020203" pitchFamily="34" charset="0"/>
            </a:rPr>
            <a:t>Mashup</a:t>
          </a:r>
        </a:p>
      </dsp:txBody>
      <dsp:txXfrm>
        <a:off x="3765709" y="2378300"/>
        <a:ext cx="956820" cy="599240"/>
      </dsp:txXfrm>
    </dsp:sp>
    <dsp:sp modelId="{C94FBD1A-FE2F-4628-8BC4-C5FFBA05B9E0}">
      <dsp:nvSpPr>
        <dsp:cNvPr id="0" name=""/>
        <dsp:cNvSpPr/>
      </dsp:nvSpPr>
      <dsp:spPr>
        <a:xfrm>
          <a:off x="1326374" y="332498"/>
          <a:ext cx="3127229" cy="3127229"/>
        </a:xfrm>
        <a:custGeom>
          <a:avLst/>
          <a:gdLst/>
          <a:ahLst/>
          <a:cxnLst/>
          <a:rect l="0" t="0" r="0" b="0"/>
          <a:pathLst>
            <a:path>
              <a:moveTo>
                <a:pt x="2558498" y="2769889"/>
              </a:moveTo>
              <a:arcTo wR="1563614" hR="1563614" stAng="3029139" swAng="923218"/>
            </a:path>
          </a:pathLst>
        </a:custGeom>
        <a:noFill/>
        <a:ln w="9525" cap="flat" cmpd="sng" algn="ctr">
          <a:solidFill>
            <a:schemeClr val="tx1"/>
          </a:solidFill>
          <a:prstDash val="solid"/>
          <a:tailEnd type="arrow"/>
        </a:ln>
        <a:effectLst/>
      </dsp:spPr>
      <dsp:style>
        <a:lnRef idx="1">
          <a:scrgbClr r="0" g="0" b="0"/>
        </a:lnRef>
        <a:fillRef idx="0">
          <a:scrgbClr r="0" g="0" b="0"/>
        </a:fillRef>
        <a:effectRef idx="0">
          <a:scrgbClr r="0" g="0" b="0"/>
        </a:effectRef>
        <a:fontRef idx="minor"/>
      </dsp:style>
    </dsp:sp>
    <dsp:sp modelId="{4E4D4470-D5F9-49F4-B86A-5D18B6C472B4}">
      <dsp:nvSpPr>
        <dsp:cNvPr id="0" name=""/>
        <dsp:cNvSpPr/>
      </dsp:nvSpPr>
      <dsp:spPr>
        <a:xfrm>
          <a:off x="2379161" y="3127690"/>
          <a:ext cx="1021656" cy="664076"/>
        </a:xfrm>
        <a:prstGeom prst="roundRect">
          <a:avLst/>
        </a:prstGeom>
        <a:solidFill>
          <a:srgbClr val="F2C81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rtlCol="0" anchor="ctr" anchorCtr="0">
          <a:noAutofit/>
        </a:bodyPr>
        <a:lstStyle/>
        <a:p>
          <a:pPr marL="0" lvl="0" indent="0" algn="ctr" defTabSz="488950" rtl="0">
            <a:lnSpc>
              <a:spcPct val="90000"/>
            </a:lnSpc>
            <a:spcBef>
              <a:spcPct val="0"/>
            </a:spcBef>
            <a:spcAft>
              <a:spcPct val="35000"/>
            </a:spcAft>
            <a:buNone/>
          </a:pPr>
          <a:r>
            <a:rPr lang="it-it" sz="1100" b="1" kern="1200" dirty="0">
              <a:solidFill>
                <a:schemeClr val="tx1"/>
              </a:solidFill>
              <a:latin typeface="Segoe UI" panose="020B0502040204020203" pitchFamily="34" charset="0"/>
              <a:cs typeface="Segoe UI" panose="020B0502040204020203" pitchFamily="34" charset="0"/>
            </a:rPr>
            <a:t>Modellare </a:t>
          </a:r>
        </a:p>
      </dsp:txBody>
      <dsp:txXfrm>
        <a:off x="2411579" y="3160108"/>
        <a:ext cx="956820" cy="599240"/>
      </dsp:txXfrm>
    </dsp:sp>
    <dsp:sp modelId="{FD96B93B-DC70-4E1D-B267-8145F5898531}">
      <dsp:nvSpPr>
        <dsp:cNvPr id="0" name=""/>
        <dsp:cNvSpPr/>
      </dsp:nvSpPr>
      <dsp:spPr>
        <a:xfrm>
          <a:off x="1326374" y="332498"/>
          <a:ext cx="3127229" cy="3127229"/>
        </a:xfrm>
        <a:custGeom>
          <a:avLst/>
          <a:gdLst/>
          <a:ahLst/>
          <a:cxnLst/>
          <a:rect l="0" t="0" r="0" b="0"/>
          <a:pathLst>
            <a:path>
              <a:moveTo>
                <a:pt x="924461" y="2990630"/>
              </a:moveTo>
              <a:arcTo wR="1563614" hR="1563614" stAng="6847643" swAng="923218"/>
            </a:path>
          </a:pathLst>
        </a:custGeom>
        <a:noFill/>
        <a:ln w="9525" cap="flat" cmpd="sng" algn="ctr">
          <a:solidFill>
            <a:schemeClr val="tx1"/>
          </a:solidFill>
          <a:prstDash val="solid"/>
          <a:tailEnd type="arrow"/>
        </a:ln>
        <a:effectLst/>
      </dsp:spPr>
      <dsp:style>
        <a:lnRef idx="1">
          <a:scrgbClr r="0" g="0" b="0"/>
        </a:lnRef>
        <a:fillRef idx="0">
          <a:scrgbClr r="0" g="0" b="0"/>
        </a:fillRef>
        <a:effectRef idx="0">
          <a:scrgbClr r="0" g="0" b="0"/>
        </a:effectRef>
        <a:fontRef idx="minor"/>
      </dsp:style>
    </dsp:sp>
    <dsp:sp modelId="{E5805DE1-9B2F-433D-9FA1-CAC1527EBF9F}">
      <dsp:nvSpPr>
        <dsp:cNvPr id="0" name=""/>
        <dsp:cNvSpPr/>
      </dsp:nvSpPr>
      <dsp:spPr>
        <a:xfrm>
          <a:off x="1025031" y="2345882"/>
          <a:ext cx="1021656" cy="664076"/>
        </a:xfrm>
        <a:prstGeom prst="roundRect">
          <a:avLst/>
        </a:prstGeom>
        <a:solidFill>
          <a:srgbClr val="F2C81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rtlCol="0" anchor="ctr" anchorCtr="0">
          <a:noAutofit/>
        </a:bodyPr>
        <a:lstStyle/>
        <a:p>
          <a:pPr marL="0" lvl="0" indent="0" algn="ctr" defTabSz="488950" rtl="0">
            <a:lnSpc>
              <a:spcPct val="90000"/>
            </a:lnSpc>
            <a:spcBef>
              <a:spcPct val="0"/>
            </a:spcBef>
            <a:spcAft>
              <a:spcPct val="35000"/>
            </a:spcAft>
            <a:buNone/>
          </a:pPr>
          <a:r>
            <a:rPr lang="it-it" sz="1100" b="1" kern="1200" dirty="0">
              <a:solidFill>
                <a:schemeClr val="tx1"/>
              </a:solidFill>
              <a:latin typeface="Segoe UI" panose="020B0502040204020203" pitchFamily="34" charset="0"/>
              <a:cs typeface="Segoe UI" panose="020B0502040204020203" pitchFamily="34" charset="0"/>
            </a:rPr>
            <a:t>Visualizza ed esplorare</a:t>
          </a:r>
        </a:p>
      </dsp:txBody>
      <dsp:txXfrm>
        <a:off x="1057449" y="2378300"/>
        <a:ext cx="956820" cy="599240"/>
      </dsp:txXfrm>
    </dsp:sp>
    <dsp:sp modelId="{F45A816D-137F-4C4E-80BB-CB9C334E8647}">
      <dsp:nvSpPr>
        <dsp:cNvPr id="0" name=""/>
        <dsp:cNvSpPr/>
      </dsp:nvSpPr>
      <dsp:spPr>
        <a:xfrm>
          <a:off x="1326374" y="332498"/>
          <a:ext cx="3127229" cy="3127229"/>
        </a:xfrm>
        <a:custGeom>
          <a:avLst/>
          <a:gdLst/>
          <a:ahLst/>
          <a:cxnLst/>
          <a:rect l="0" t="0" r="0" b="0"/>
          <a:pathLst>
            <a:path>
              <a:moveTo>
                <a:pt x="24349" y="1838486"/>
              </a:moveTo>
              <a:arcTo wR="1563614" hR="1563614" stAng="10192515" swAng="1214970"/>
            </a:path>
          </a:pathLst>
        </a:custGeom>
        <a:noFill/>
        <a:ln w="9525" cap="flat" cmpd="sng" algn="ctr">
          <a:solidFill>
            <a:schemeClr val="tx1"/>
          </a:solidFill>
          <a:prstDash val="solid"/>
          <a:tailEnd type="arrow"/>
        </a:ln>
        <a:effectLst/>
      </dsp:spPr>
      <dsp:style>
        <a:lnRef idx="1">
          <a:scrgbClr r="0" g="0" b="0"/>
        </a:lnRef>
        <a:fillRef idx="0">
          <a:scrgbClr r="0" g="0" b="0"/>
        </a:fillRef>
        <a:effectRef idx="0">
          <a:scrgbClr r="0" g="0" b="0"/>
        </a:effectRef>
        <a:fontRef idx="minor"/>
      </dsp:style>
    </dsp:sp>
    <dsp:sp modelId="{2EDA652D-7472-4A2F-B2C9-7805B5E2B435}">
      <dsp:nvSpPr>
        <dsp:cNvPr id="0" name=""/>
        <dsp:cNvSpPr/>
      </dsp:nvSpPr>
      <dsp:spPr>
        <a:xfrm>
          <a:off x="1025031" y="782267"/>
          <a:ext cx="1021656" cy="664076"/>
        </a:xfrm>
        <a:prstGeom prst="roundRect">
          <a:avLst/>
        </a:prstGeom>
        <a:solidFill>
          <a:srgbClr val="F2C81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rtlCol="0" anchor="ctr" anchorCtr="0">
          <a:noAutofit/>
        </a:bodyPr>
        <a:lstStyle/>
        <a:p>
          <a:pPr marL="0" lvl="0" indent="0" algn="ctr" defTabSz="488950" rtl="0">
            <a:lnSpc>
              <a:spcPct val="90000"/>
            </a:lnSpc>
            <a:spcBef>
              <a:spcPct val="0"/>
            </a:spcBef>
            <a:spcAft>
              <a:spcPct val="35000"/>
            </a:spcAft>
            <a:buNone/>
          </a:pPr>
          <a:r>
            <a:rPr lang="it-it" sz="1100" b="1" kern="1200">
              <a:solidFill>
                <a:schemeClr val="tx1"/>
              </a:solidFill>
              <a:latin typeface="Segoe UI" panose="020B0502040204020203" pitchFamily="34" charset="0"/>
              <a:cs typeface="Segoe UI" panose="020B0502040204020203" pitchFamily="34" charset="0"/>
            </a:rPr>
            <a:t>Condividi</a:t>
          </a:r>
        </a:p>
      </dsp:txBody>
      <dsp:txXfrm>
        <a:off x="1057449" y="814685"/>
        <a:ext cx="956820" cy="599240"/>
      </dsp:txXfrm>
    </dsp:sp>
    <dsp:sp modelId="{839D8589-42DF-455F-AEBB-B3B46DF520E3}">
      <dsp:nvSpPr>
        <dsp:cNvPr id="0" name=""/>
        <dsp:cNvSpPr/>
      </dsp:nvSpPr>
      <dsp:spPr>
        <a:xfrm>
          <a:off x="1326374" y="332498"/>
          <a:ext cx="3127229" cy="3127229"/>
        </a:xfrm>
        <a:custGeom>
          <a:avLst/>
          <a:gdLst/>
          <a:ahLst/>
          <a:cxnLst/>
          <a:rect l="0" t="0" r="0" b="0"/>
          <a:pathLst>
            <a:path>
              <a:moveTo>
                <a:pt x="568731" y="357340"/>
              </a:moveTo>
              <a:arcTo wR="1563614" hR="1563614" stAng="13829139" swAng="923218"/>
            </a:path>
          </a:pathLst>
        </a:custGeom>
        <a:noFill/>
        <a:ln w="9525" cap="flat" cmpd="sng" algn="ctr">
          <a:solidFill>
            <a:schemeClr val="tx1"/>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8B15CE-72C7-4F52-B44D-DEB2CB65452D}" type="datetimeFigureOut">
              <a:rPr lang="en-US" smtClean="0"/>
              <a:t>2/17/2021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C05FC6-45CD-407B-9538-F397EFA5C0CC}" type="slidenum">
              <a:rPr lang="en-US" smtClean="0"/>
              <a:t>‹N›</a:t>
            </a:fld>
            <a:endParaRPr lang="en-US" dirty="0"/>
          </a:p>
        </p:txBody>
      </p:sp>
    </p:spTree>
    <p:extLst>
      <p:ext uri="{BB962C8B-B14F-4D97-AF65-F5344CB8AC3E}">
        <p14:creationId xmlns:p14="http://schemas.microsoft.com/office/powerpoint/2010/main" val="407516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aka.ms/Bwwewk"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Before the course starts, set up an AdventureWorksLT database in Microsoft® Azure® for use with the demonstration in Lesson 2. You will need your Microsoft Learning Azure pass credentials, and the range of public-facing IP addresses that your training center uses.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There are demonstrations and labs in this course that require access to Microsoft Azure. You need to allow sufficient time for the setup and configuration of a Microsoft Azure pass that will provide access to Microsoft Azure for you and your students.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For details of how to acquire Microsoft Azure passes for your class, see: </a:t>
            </a:r>
            <a:r>
              <a:rPr lang="en-GB" sz="1000" u="sng" dirty="0">
                <a:effectLst/>
                <a:latin typeface="Arial" panose="020B0604020202020204" pitchFamily="34" charset="0"/>
                <a:ea typeface="Calibri" panose="020F0502020204030204" pitchFamily="34" charset="0"/>
                <a:cs typeface="Segoe UI" panose="020B0502040204020203" pitchFamily="34" charset="0"/>
                <a:hlinkClick r:id="rId3"/>
              </a:rPr>
              <a:t>http://aka.ms/Bwwewk</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Sign in to the Microsoft Azure portal at https:\\portal.azure.com by using your Azure pass credentials.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Data + Storage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SQL Database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AdventureWorksLT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for the database name. </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 Resource group name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10989_02</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Server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Create a new server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10989B+</a:t>
            </a:r>
            <a:r>
              <a:rPr lang="en-US" sz="1000" b="1" i="1" dirty="0">
                <a:effectLst/>
                <a:latin typeface="Arial" panose="020B0604020202020204" pitchFamily="34" charset="0"/>
                <a:ea typeface="Times New Roman" panose="02020603050405020304" pitchFamily="18" charset="0"/>
                <a:cs typeface="Times New Roman" panose="02020603050405020304" pitchFamily="18" charset="0"/>
              </a:rPr>
              <a:t>YourInitials</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i="1" dirty="0">
                <a:effectLst/>
                <a:latin typeface="Arial" panose="020B0604020202020204" pitchFamily="34" charset="0"/>
                <a:ea typeface="Times New Roman" panose="02020603050405020304" pitchFamily="18" charset="0"/>
                <a:cs typeface="Times New Roman" panose="02020603050405020304" pitchFamily="18" charset="0"/>
              </a:rPr>
              <a:t>TodaysDate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for the server name. The server name must be unique; if the name is unique and valid, a green tick appears.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Student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for the Server admin login, and then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for the password. </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When you are asked to select a location for the server, select the nearest location. </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Yes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to create a server that has the latest updates (currently V12).</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Leave the selection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Allow Azure services to access server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to continue.</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Select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Source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select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Sample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AdventureWorksLT [V12] appears as the sample database.</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There is no need to change the remaining options: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Pricing tier</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Resource group</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Subscription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Pin to dashboard</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1B4D25-EA79-4B8D-89BF-FDB3E9E3CC7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10989B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2: Introducing Power BI</a:t>
            </a:r>
          </a:p>
        </p:txBody>
      </p:sp>
      <p:sp>
        <p:nvSpPr>
          <p:cNvPr id="7" name="TextBox 6"/>
          <p:cNvSpPr txBox="1"/>
          <p:nvPr/>
        </p:nvSpPr>
        <p:spPr>
          <a:xfrm>
            <a:off x="20320" y="8869680"/>
            <a:ext cx="1871025" cy="246221"/>
          </a:xfrm>
          <a:prstGeom prst="rect">
            <a:avLst/>
          </a:prstGeom>
          <a:noFill/>
        </p:spPr>
        <p:txBody>
          <a:bodyPr vert="horz"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(More notes on the next slide)</a:t>
            </a:r>
          </a:p>
        </p:txBody>
      </p:sp>
    </p:spTree>
    <p:extLst>
      <p:ext uri="{BB962C8B-B14F-4D97-AF65-F5344CB8AC3E}">
        <p14:creationId xmlns:p14="http://schemas.microsoft.com/office/powerpoint/2010/main" val="709812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24275" y="79375"/>
            <a:ext cx="3571875" cy="2009775"/>
          </a:xfrm>
        </p:spPr>
      </p:sp>
      <p:sp>
        <p:nvSpPr>
          <p:cNvPr id="3" name="Notes Placeholder 2"/>
          <p:cNvSpPr>
            <a:spLocks noGrp="1"/>
          </p:cNvSpPr>
          <p:nvPr>
            <p:ph type="body" idx="1"/>
          </p:nvPr>
        </p:nvSpPr>
        <p:spPr>
          <a:xfrm>
            <a:off x="308161" y="2273199"/>
            <a:ext cx="6099780" cy="7169239"/>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b="1" dirty="0">
                <a:effectLst/>
                <a:latin typeface="Arial" panose="020B0604020202020204" pitchFamily="34" charset="0"/>
                <a:ea typeface="Calibri" panose="020F0502020204030204" pitchFamily="34" charset="0"/>
                <a:cs typeface="Times New Roman" panose="02020603050405020304" pitchFamily="18" charset="0"/>
              </a:rPr>
              <a:t>NB</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Nell’importazioni</a:t>
            </a:r>
            <a:r>
              <a:rPr lang="en-GB" sz="1000" dirty="0">
                <a:effectLst/>
                <a:latin typeface="Arial" panose="020B0604020202020204" pitchFamily="34" charset="0"/>
                <a:ea typeface="Calibri" panose="020F0502020204030204" pitchFamily="34" charset="0"/>
                <a:cs typeface="Times New Roman" panose="02020603050405020304" pitchFamily="18" charset="0"/>
              </a:rPr>
              <a:t> di file da una cartella vengono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ignorati</a:t>
            </a:r>
            <a:r>
              <a:rPr lang="en-GB" sz="1000" dirty="0">
                <a:effectLst/>
                <a:latin typeface="Arial" panose="020B0604020202020204" pitchFamily="34" charset="0"/>
                <a:ea typeface="Calibri" panose="020F0502020204030204" pitchFamily="34" charset="0"/>
                <a:cs typeface="Times New Roman" panose="02020603050405020304" pitchFamily="18" charset="0"/>
              </a:rPr>
              <a:t> i file </a:t>
            </a:r>
            <a:r>
              <a:rPr lang="en-GB" sz="1000" b="1" dirty="0">
                <a:effectLst/>
                <a:latin typeface="Arial" panose="020B0604020202020204" pitchFamily="34" charset="0"/>
                <a:ea typeface="Calibri" panose="020F0502020204030204" pitchFamily="34" charset="0"/>
                <a:cs typeface="Times New Roman" panose="02020603050405020304" pitchFamily="18" charset="0"/>
              </a:rPr>
              <a:t>.jpg </a:t>
            </a:r>
            <a:r>
              <a:rPr lang="en-GB" sz="1000" dirty="0">
                <a:effectLst/>
                <a:latin typeface="Arial" panose="020B0604020202020204" pitchFamily="34" charset="0"/>
                <a:ea typeface="Calibri" panose="020F0502020204030204" pitchFamily="34" charset="0"/>
                <a:cs typeface="Times New Roman" panose="02020603050405020304" pitchFamily="18" charset="0"/>
              </a:rPr>
              <a:t>e </a:t>
            </a:r>
            <a:r>
              <a:rPr lang="en-GB" sz="1000" b="1" dirty="0">
                <a:effectLst/>
                <a:latin typeface="Arial" panose="020B0604020202020204" pitchFamily="34" charset="0"/>
                <a:ea typeface="Calibri" panose="020F0502020204030204" pitchFamily="34" charset="0"/>
                <a:cs typeface="Times New Roman" panose="02020603050405020304" pitchFamily="18" charset="0"/>
              </a:rPr>
              <a:t>.</a:t>
            </a:r>
            <a:r>
              <a:rPr lang="en-GB" sz="1000" b="1" dirty="0" err="1">
                <a:effectLst/>
                <a:latin typeface="Arial" panose="020B0604020202020204" pitchFamily="34" charset="0"/>
                <a:ea typeface="Calibri" panose="020F0502020204030204" pitchFamily="34" charset="0"/>
                <a:cs typeface="Times New Roman" panose="02020603050405020304" pitchFamily="18" charset="0"/>
              </a:rPr>
              <a:t>docx</a:t>
            </a:r>
            <a:endParaRPr lang="en-GB" sz="1000" b="1"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8B5F05-1753-44E6-BF67-1B62F19D3847}" type="slidenum">
              <a:rPr lang="en-GB" smtClean="0"/>
              <a:t>13</a:t>
            </a:fld>
            <a:endParaRPr lang="en-GB" dirty="0"/>
          </a:p>
        </p:txBody>
      </p:sp>
      <p:sp>
        <p:nvSpPr>
          <p:cNvPr id="5" name="Rectangle 4"/>
          <p:cNvSpPr/>
          <p:nvPr/>
        </p:nvSpPr>
        <p:spPr>
          <a:xfrm>
            <a:off x="0" y="0"/>
            <a:ext cx="3011748" cy="241272"/>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10989B</a:t>
            </a:r>
          </a:p>
        </p:txBody>
      </p:sp>
      <p:sp>
        <p:nvSpPr>
          <p:cNvPr id="6" name="Rectangle 5"/>
          <p:cNvSpPr/>
          <p:nvPr/>
        </p:nvSpPr>
        <p:spPr>
          <a:xfrm>
            <a:off x="0" y="258507"/>
            <a:ext cx="3011748" cy="37742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Power BI Data</a:t>
            </a:r>
          </a:p>
        </p:txBody>
      </p:sp>
    </p:spTree>
    <p:extLst>
      <p:ext uri="{BB962C8B-B14F-4D97-AF65-F5344CB8AC3E}">
        <p14:creationId xmlns:p14="http://schemas.microsoft.com/office/powerpoint/2010/main" val="2724278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24275" y="79375"/>
            <a:ext cx="3571875" cy="2009775"/>
          </a:xfrm>
        </p:spPr>
      </p:sp>
      <p:sp>
        <p:nvSpPr>
          <p:cNvPr id="3" name="Notes Placeholder 2"/>
          <p:cNvSpPr>
            <a:spLocks noGrp="1"/>
          </p:cNvSpPr>
          <p:nvPr>
            <p:ph type="body" idx="1"/>
          </p:nvPr>
        </p:nvSpPr>
        <p:spPr>
          <a:xfrm>
            <a:off x="308161" y="2273199"/>
            <a:ext cx="6099780" cy="7169239"/>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B7BFF82-FB70-440E-B7B7-CEEE1C830163}" type="slidenum">
              <a:rPr lang="en-GB" smtClean="0"/>
              <a:t>15</a:t>
            </a:fld>
            <a:endParaRPr lang="en-GB" dirty="0"/>
          </a:p>
        </p:txBody>
      </p:sp>
      <p:sp>
        <p:nvSpPr>
          <p:cNvPr id="5" name="Rectangle 4"/>
          <p:cNvSpPr/>
          <p:nvPr/>
        </p:nvSpPr>
        <p:spPr>
          <a:xfrm>
            <a:off x="0" y="0"/>
            <a:ext cx="3011748" cy="241272"/>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10989B</a:t>
            </a:r>
          </a:p>
        </p:txBody>
      </p:sp>
      <p:sp>
        <p:nvSpPr>
          <p:cNvPr id="6" name="Rectangle 5"/>
          <p:cNvSpPr/>
          <p:nvPr/>
        </p:nvSpPr>
        <p:spPr>
          <a:xfrm>
            <a:off x="0" y="258507"/>
            <a:ext cx="3011748" cy="37742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Shaping and Combining Data</a:t>
            </a:r>
          </a:p>
        </p:txBody>
      </p:sp>
    </p:spTree>
    <p:extLst>
      <p:ext uri="{BB962C8B-B14F-4D97-AF65-F5344CB8AC3E}">
        <p14:creationId xmlns:p14="http://schemas.microsoft.com/office/powerpoint/2010/main" val="1466183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24275" y="79375"/>
            <a:ext cx="3571875" cy="2009775"/>
          </a:xfrm>
        </p:spPr>
      </p:sp>
      <p:sp>
        <p:nvSpPr>
          <p:cNvPr id="3" name="Notes Placeholder 2"/>
          <p:cNvSpPr>
            <a:spLocks noGrp="1"/>
          </p:cNvSpPr>
          <p:nvPr>
            <p:ph type="body" idx="1"/>
          </p:nvPr>
        </p:nvSpPr>
        <p:spPr>
          <a:xfrm>
            <a:off x="308161" y="2273199"/>
            <a:ext cx="6099780" cy="7169239"/>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B7BFF82-FB70-440E-B7B7-CEEE1C830163}" type="slidenum">
              <a:rPr lang="en-GB" smtClean="0"/>
              <a:t>16</a:t>
            </a:fld>
            <a:endParaRPr lang="en-GB" dirty="0"/>
          </a:p>
        </p:txBody>
      </p:sp>
      <p:sp>
        <p:nvSpPr>
          <p:cNvPr id="5" name="Rectangle 4"/>
          <p:cNvSpPr/>
          <p:nvPr/>
        </p:nvSpPr>
        <p:spPr>
          <a:xfrm>
            <a:off x="0" y="0"/>
            <a:ext cx="3011748" cy="241272"/>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10989B</a:t>
            </a:r>
          </a:p>
        </p:txBody>
      </p:sp>
      <p:sp>
        <p:nvSpPr>
          <p:cNvPr id="6" name="Rectangle 5"/>
          <p:cNvSpPr/>
          <p:nvPr/>
        </p:nvSpPr>
        <p:spPr>
          <a:xfrm>
            <a:off x="0" y="258507"/>
            <a:ext cx="3011748" cy="37742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Shaping and Combining Data</a:t>
            </a:r>
          </a:p>
        </p:txBody>
      </p:sp>
    </p:spTree>
    <p:extLst>
      <p:ext uri="{BB962C8B-B14F-4D97-AF65-F5344CB8AC3E}">
        <p14:creationId xmlns:p14="http://schemas.microsoft.com/office/powerpoint/2010/main" val="1549169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24275" y="79375"/>
            <a:ext cx="3571875" cy="2009775"/>
          </a:xfrm>
        </p:spPr>
      </p:sp>
      <p:sp>
        <p:nvSpPr>
          <p:cNvPr id="3" name="Notes Placeholder 2"/>
          <p:cNvSpPr>
            <a:spLocks noGrp="1"/>
          </p:cNvSpPr>
          <p:nvPr>
            <p:ph type="body" idx="1"/>
          </p:nvPr>
        </p:nvSpPr>
        <p:spPr>
          <a:xfrm>
            <a:off x="308161" y="2273199"/>
            <a:ext cx="6099780" cy="7169239"/>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B7BFF82-FB70-440E-B7B7-CEEE1C830163}" type="slidenum">
              <a:rPr lang="en-GB" smtClean="0"/>
              <a:t>17</a:t>
            </a:fld>
            <a:endParaRPr lang="en-GB" dirty="0"/>
          </a:p>
        </p:txBody>
      </p:sp>
      <p:sp>
        <p:nvSpPr>
          <p:cNvPr id="5" name="Rectangle 4"/>
          <p:cNvSpPr/>
          <p:nvPr/>
        </p:nvSpPr>
        <p:spPr>
          <a:xfrm>
            <a:off x="0" y="0"/>
            <a:ext cx="3011748" cy="241272"/>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10989B</a:t>
            </a:r>
          </a:p>
        </p:txBody>
      </p:sp>
      <p:sp>
        <p:nvSpPr>
          <p:cNvPr id="6" name="Rectangle 5"/>
          <p:cNvSpPr/>
          <p:nvPr/>
        </p:nvSpPr>
        <p:spPr>
          <a:xfrm>
            <a:off x="0" y="258507"/>
            <a:ext cx="3011748" cy="37742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Shaping and Combining Data</a:t>
            </a:r>
          </a:p>
        </p:txBody>
      </p:sp>
    </p:spTree>
    <p:extLst>
      <p:ext uri="{BB962C8B-B14F-4D97-AF65-F5344CB8AC3E}">
        <p14:creationId xmlns:p14="http://schemas.microsoft.com/office/powerpoint/2010/main" val="1848312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24275" y="79375"/>
            <a:ext cx="3571875" cy="2009775"/>
          </a:xfrm>
        </p:spPr>
      </p:sp>
      <p:sp>
        <p:nvSpPr>
          <p:cNvPr id="3" name="Notes Placeholder 2"/>
          <p:cNvSpPr>
            <a:spLocks noGrp="1"/>
          </p:cNvSpPr>
          <p:nvPr>
            <p:ph type="body" idx="1"/>
          </p:nvPr>
        </p:nvSpPr>
        <p:spPr>
          <a:xfrm>
            <a:off x="308161" y="2273199"/>
            <a:ext cx="6099780" cy="7169239"/>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B7BFF82-FB70-440E-B7B7-CEEE1C830163}" type="slidenum">
              <a:rPr lang="en-GB" smtClean="0"/>
              <a:t>18</a:t>
            </a:fld>
            <a:endParaRPr lang="en-GB" dirty="0"/>
          </a:p>
        </p:txBody>
      </p:sp>
      <p:sp>
        <p:nvSpPr>
          <p:cNvPr id="5" name="Rectangle 4"/>
          <p:cNvSpPr/>
          <p:nvPr/>
        </p:nvSpPr>
        <p:spPr>
          <a:xfrm>
            <a:off x="0" y="0"/>
            <a:ext cx="3011748" cy="241272"/>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10989B</a:t>
            </a:r>
          </a:p>
        </p:txBody>
      </p:sp>
      <p:sp>
        <p:nvSpPr>
          <p:cNvPr id="6" name="Rectangle 5"/>
          <p:cNvSpPr/>
          <p:nvPr/>
        </p:nvSpPr>
        <p:spPr>
          <a:xfrm>
            <a:off x="0" y="258507"/>
            <a:ext cx="3011748" cy="37742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Shaping and Combining Data</a:t>
            </a:r>
          </a:p>
        </p:txBody>
      </p:sp>
    </p:spTree>
    <p:extLst>
      <p:ext uri="{BB962C8B-B14F-4D97-AF65-F5344CB8AC3E}">
        <p14:creationId xmlns:p14="http://schemas.microsoft.com/office/powerpoint/2010/main" val="1396054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24275" y="79375"/>
            <a:ext cx="3571875" cy="2009775"/>
          </a:xfrm>
        </p:spPr>
      </p:sp>
      <p:sp>
        <p:nvSpPr>
          <p:cNvPr id="3" name="Notes Placeholder 2"/>
          <p:cNvSpPr>
            <a:spLocks noGrp="1"/>
          </p:cNvSpPr>
          <p:nvPr>
            <p:ph type="body" idx="1"/>
          </p:nvPr>
        </p:nvSpPr>
        <p:spPr>
          <a:xfrm>
            <a:off x="308161" y="2273199"/>
            <a:ext cx="6099780" cy="7169239"/>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B7BFF82-FB70-440E-B7B7-CEEE1C830163}" type="slidenum">
              <a:rPr lang="en-GB" smtClean="0"/>
              <a:t>19</a:t>
            </a:fld>
            <a:endParaRPr lang="en-GB" dirty="0"/>
          </a:p>
        </p:txBody>
      </p:sp>
      <p:sp>
        <p:nvSpPr>
          <p:cNvPr id="5" name="Rectangle 4"/>
          <p:cNvSpPr/>
          <p:nvPr/>
        </p:nvSpPr>
        <p:spPr>
          <a:xfrm>
            <a:off x="0" y="0"/>
            <a:ext cx="3011748" cy="241272"/>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10989B</a:t>
            </a:r>
          </a:p>
        </p:txBody>
      </p:sp>
      <p:sp>
        <p:nvSpPr>
          <p:cNvPr id="6" name="Rectangle 5"/>
          <p:cNvSpPr/>
          <p:nvPr/>
        </p:nvSpPr>
        <p:spPr>
          <a:xfrm>
            <a:off x="0" y="258507"/>
            <a:ext cx="3011748" cy="37742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Shaping and Combining Data</a:t>
            </a:r>
          </a:p>
        </p:txBody>
      </p:sp>
    </p:spTree>
    <p:extLst>
      <p:ext uri="{BB962C8B-B14F-4D97-AF65-F5344CB8AC3E}">
        <p14:creationId xmlns:p14="http://schemas.microsoft.com/office/powerpoint/2010/main" val="2883475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24275" y="79375"/>
            <a:ext cx="3571875" cy="2009775"/>
          </a:xfrm>
        </p:spPr>
      </p:sp>
      <p:sp>
        <p:nvSpPr>
          <p:cNvPr id="3" name="Notes Placeholder 2"/>
          <p:cNvSpPr>
            <a:spLocks noGrp="1"/>
          </p:cNvSpPr>
          <p:nvPr>
            <p:ph type="body" idx="1"/>
          </p:nvPr>
        </p:nvSpPr>
        <p:spPr>
          <a:xfrm>
            <a:off x="308161" y="2273199"/>
            <a:ext cx="6099780" cy="7169239"/>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B7BFF82-FB70-440E-B7B7-CEEE1C830163}" type="slidenum">
              <a:rPr lang="en-GB" smtClean="0"/>
              <a:t>21</a:t>
            </a:fld>
            <a:endParaRPr lang="en-GB" dirty="0"/>
          </a:p>
        </p:txBody>
      </p:sp>
      <p:sp>
        <p:nvSpPr>
          <p:cNvPr id="5" name="Rectangle 4"/>
          <p:cNvSpPr/>
          <p:nvPr/>
        </p:nvSpPr>
        <p:spPr>
          <a:xfrm>
            <a:off x="0" y="0"/>
            <a:ext cx="3011748" cy="241272"/>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10989B</a:t>
            </a:r>
          </a:p>
        </p:txBody>
      </p:sp>
      <p:sp>
        <p:nvSpPr>
          <p:cNvPr id="6" name="Rectangle 5"/>
          <p:cNvSpPr/>
          <p:nvPr/>
        </p:nvSpPr>
        <p:spPr>
          <a:xfrm>
            <a:off x="0" y="258507"/>
            <a:ext cx="3011748" cy="37742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Shaping and Combining Data</a:t>
            </a:r>
          </a:p>
        </p:txBody>
      </p:sp>
    </p:spTree>
    <p:extLst>
      <p:ext uri="{BB962C8B-B14F-4D97-AF65-F5344CB8AC3E}">
        <p14:creationId xmlns:p14="http://schemas.microsoft.com/office/powerpoint/2010/main" val="1341995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24275" y="79375"/>
            <a:ext cx="3571875" cy="2009775"/>
          </a:xfrm>
        </p:spPr>
      </p:sp>
      <p:sp>
        <p:nvSpPr>
          <p:cNvPr id="3" name="Notes Placeholder 2"/>
          <p:cNvSpPr>
            <a:spLocks noGrp="1"/>
          </p:cNvSpPr>
          <p:nvPr>
            <p:ph type="body" idx="1"/>
          </p:nvPr>
        </p:nvSpPr>
        <p:spPr>
          <a:xfrm>
            <a:off x="308161" y="2273199"/>
            <a:ext cx="6099780" cy="7169239"/>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Obbiettivi</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Importare dati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all’nterno</a:t>
            </a:r>
            <a:r>
              <a:rPr lang="en-GB" sz="1000" dirty="0">
                <a:effectLst/>
                <a:latin typeface="Arial" panose="020B0604020202020204" pitchFamily="34" charset="0"/>
                <a:ea typeface="Calibri" panose="020F0502020204030204" pitchFamily="34" charset="0"/>
                <a:cs typeface="Times New Roman" panose="02020603050405020304" pitchFamily="18" charset="0"/>
              </a:rPr>
              <a:t> di un dataset da internet</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Applicare lo shaping dei dati cui dati importati da internet</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Unire I dati da differenti tabelle con il nostro dataset</a:t>
            </a:r>
          </a:p>
        </p:txBody>
      </p:sp>
      <p:sp>
        <p:nvSpPr>
          <p:cNvPr id="4" name="Slide Number Placeholder 3"/>
          <p:cNvSpPr>
            <a:spLocks noGrp="1"/>
          </p:cNvSpPr>
          <p:nvPr>
            <p:ph type="sldNum" sz="quarter" idx="10"/>
          </p:nvPr>
        </p:nvSpPr>
        <p:spPr/>
        <p:txBody>
          <a:bodyPr/>
          <a:lstStyle/>
          <a:p>
            <a:fld id="{5B7BFF82-FB70-440E-B7B7-CEEE1C830163}" type="slidenum">
              <a:rPr lang="en-GB" smtClean="0"/>
              <a:t>24</a:t>
            </a:fld>
            <a:endParaRPr lang="en-GB" dirty="0"/>
          </a:p>
        </p:txBody>
      </p:sp>
      <p:sp>
        <p:nvSpPr>
          <p:cNvPr id="5" name="Rectangle 4"/>
          <p:cNvSpPr/>
          <p:nvPr/>
        </p:nvSpPr>
        <p:spPr>
          <a:xfrm>
            <a:off x="0" y="0"/>
            <a:ext cx="3011748" cy="241272"/>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10989B</a:t>
            </a:r>
          </a:p>
        </p:txBody>
      </p:sp>
      <p:sp>
        <p:nvSpPr>
          <p:cNvPr id="6" name="Rectangle 5"/>
          <p:cNvSpPr/>
          <p:nvPr/>
        </p:nvSpPr>
        <p:spPr>
          <a:xfrm>
            <a:off x="0" y="258507"/>
            <a:ext cx="3011748" cy="37742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Shaping and Combining Data</a:t>
            </a:r>
          </a:p>
        </p:txBody>
      </p:sp>
    </p:spTree>
    <p:extLst>
      <p:ext uri="{BB962C8B-B14F-4D97-AF65-F5344CB8AC3E}">
        <p14:creationId xmlns:p14="http://schemas.microsoft.com/office/powerpoint/2010/main" val="2316301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24275" y="79375"/>
            <a:ext cx="3571875" cy="2009775"/>
          </a:xfrm>
        </p:spPr>
      </p:sp>
      <p:sp>
        <p:nvSpPr>
          <p:cNvPr id="3" name="Notes Placeholder 2"/>
          <p:cNvSpPr>
            <a:spLocks noGrp="1"/>
          </p:cNvSpPr>
          <p:nvPr>
            <p:ph type="body" idx="1"/>
          </p:nvPr>
        </p:nvSpPr>
        <p:spPr>
          <a:xfrm>
            <a:off x="308161" y="2273199"/>
            <a:ext cx="6099780" cy="7169239"/>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Tipi di Join(Merge)</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Left Outer (tutti a sinistra e quelli che matchano a destra)</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Right Outer (tutti a destra e quelli che matchano a sinistra)</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Full Outer (tutti sia quelli di sinistra che di destra)</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Inner ( tutti quelli che matchano)</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Left Anti (solo quelli di sinistra che non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trovo</a:t>
            </a:r>
            <a:r>
              <a:rPr lang="en-GB" sz="1000" dirty="0">
                <a:effectLst/>
                <a:latin typeface="Arial" panose="020B0604020202020204" pitchFamily="34" charset="0"/>
                <a:ea typeface="Calibri" panose="020F0502020204030204" pitchFamily="34" charset="0"/>
                <a:cs typeface="Times New Roman" panose="02020603050405020304" pitchFamily="18" charset="0"/>
              </a:rPr>
              <a:t> a destra)</a:t>
            </a:r>
          </a:p>
          <a:p>
            <a:pPr marL="171450" indent="-171450">
              <a:lnSpc>
                <a:spcPct val="107000"/>
              </a:lnSpc>
              <a:spcAft>
                <a:spcPts val="800"/>
              </a:spcAft>
              <a:buFont typeface="Arial" panose="020B0604020202020204" pitchFamily="34" charset="0"/>
              <a:buChar char="•"/>
            </a:pPr>
            <a:r>
              <a:rPr lang="en-GB" sz="1000" dirty="0" err="1">
                <a:effectLst/>
                <a:latin typeface="Arial" panose="020B0604020202020204" pitchFamily="34" charset="0"/>
                <a:ea typeface="Calibri" panose="020F0502020204030204" pitchFamily="34" charset="0"/>
                <a:cs typeface="Times New Roman" panose="02020603050405020304" pitchFamily="18" charset="0"/>
              </a:rPr>
              <a:t>Riht</a:t>
            </a:r>
            <a:r>
              <a:rPr lang="en-GB" sz="1000" dirty="0">
                <a:effectLst/>
                <a:latin typeface="Arial" panose="020B0604020202020204" pitchFamily="34" charset="0"/>
                <a:ea typeface="Calibri" panose="020F0502020204030204" pitchFamily="34" charset="0"/>
                <a:cs typeface="Times New Roman" panose="02020603050405020304" pitchFamily="18" charset="0"/>
              </a:rPr>
              <a:t> Anti (solo quelli di destra che non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trovo</a:t>
            </a:r>
            <a:r>
              <a:rPr lang="en-GB" sz="1000" dirty="0">
                <a:effectLst/>
                <a:latin typeface="Arial" panose="020B0604020202020204" pitchFamily="34" charset="0"/>
                <a:ea typeface="Calibri" panose="020F0502020204030204" pitchFamily="34" charset="0"/>
                <a:cs typeface="Times New Roman" panose="02020603050405020304" pitchFamily="18" charset="0"/>
              </a:rPr>
              <a:t> a sinistra)</a:t>
            </a:r>
          </a:p>
        </p:txBody>
      </p:sp>
      <p:sp>
        <p:nvSpPr>
          <p:cNvPr id="4" name="Slide Number Placeholder 3"/>
          <p:cNvSpPr>
            <a:spLocks noGrp="1"/>
          </p:cNvSpPr>
          <p:nvPr>
            <p:ph type="sldNum" sz="quarter" idx="10"/>
          </p:nvPr>
        </p:nvSpPr>
        <p:spPr/>
        <p:txBody>
          <a:bodyPr/>
          <a:lstStyle/>
          <a:p>
            <a:fld id="{5B7BFF82-FB70-440E-B7B7-CEEE1C830163}" type="slidenum">
              <a:rPr lang="en-GB" smtClean="0"/>
              <a:t>25</a:t>
            </a:fld>
            <a:endParaRPr lang="en-GB" dirty="0"/>
          </a:p>
        </p:txBody>
      </p:sp>
      <p:sp>
        <p:nvSpPr>
          <p:cNvPr id="5" name="Rectangle 4"/>
          <p:cNvSpPr/>
          <p:nvPr/>
        </p:nvSpPr>
        <p:spPr>
          <a:xfrm>
            <a:off x="0" y="0"/>
            <a:ext cx="3011748" cy="241272"/>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10989B</a:t>
            </a:r>
          </a:p>
        </p:txBody>
      </p:sp>
      <p:sp>
        <p:nvSpPr>
          <p:cNvPr id="6" name="Rectangle 5"/>
          <p:cNvSpPr/>
          <p:nvPr/>
        </p:nvSpPr>
        <p:spPr>
          <a:xfrm>
            <a:off x="0" y="258507"/>
            <a:ext cx="3011748" cy="37742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Shaping and Combining Data</a:t>
            </a:r>
          </a:p>
        </p:txBody>
      </p:sp>
    </p:spTree>
    <p:extLst>
      <p:ext uri="{BB962C8B-B14F-4D97-AF65-F5344CB8AC3E}">
        <p14:creationId xmlns:p14="http://schemas.microsoft.com/office/powerpoint/2010/main" val="186515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24275" y="79375"/>
            <a:ext cx="3571875" cy="2009775"/>
          </a:xfrm>
        </p:spPr>
      </p:sp>
      <p:sp>
        <p:nvSpPr>
          <p:cNvPr id="3" name="Notes Placeholder 2"/>
          <p:cNvSpPr>
            <a:spLocks noGrp="1"/>
          </p:cNvSpPr>
          <p:nvPr>
            <p:ph type="body" idx="1"/>
          </p:nvPr>
        </p:nvSpPr>
        <p:spPr>
          <a:xfrm>
            <a:off x="308161" y="2273199"/>
            <a:ext cx="6099780" cy="7169239"/>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Tipi di Join(Merge)</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Left Outer (tutti a sinistra e quelli che matchano a destra)</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Right Outer (tutti a destra e quelli che matchano a sinistra)</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Full Outer (tutti sia quelli di sinistra che di destra)</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Inner ( tutti quelli che matchano)</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Left Anti (solo quelli di sinistra che non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trovo</a:t>
            </a:r>
            <a:r>
              <a:rPr lang="en-GB" sz="1000" dirty="0">
                <a:effectLst/>
                <a:latin typeface="Arial" panose="020B0604020202020204" pitchFamily="34" charset="0"/>
                <a:ea typeface="Calibri" panose="020F0502020204030204" pitchFamily="34" charset="0"/>
                <a:cs typeface="Times New Roman" panose="02020603050405020304" pitchFamily="18" charset="0"/>
              </a:rPr>
              <a:t> a destra)</a:t>
            </a:r>
          </a:p>
          <a:p>
            <a:pPr marL="171450" indent="-171450">
              <a:lnSpc>
                <a:spcPct val="107000"/>
              </a:lnSpc>
              <a:spcAft>
                <a:spcPts val="800"/>
              </a:spcAft>
              <a:buFont typeface="Arial" panose="020B0604020202020204" pitchFamily="34" charset="0"/>
              <a:buChar char="•"/>
            </a:pPr>
            <a:r>
              <a:rPr lang="en-GB" sz="1000" dirty="0" err="1">
                <a:effectLst/>
                <a:latin typeface="Arial" panose="020B0604020202020204" pitchFamily="34" charset="0"/>
                <a:ea typeface="Calibri" panose="020F0502020204030204" pitchFamily="34" charset="0"/>
                <a:cs typeface="Times New Roman" panose="02020603050405020304" pitchFamily="18" charset="0"/>
              </a:rPr>
              <a:t>Riht</a:t>
            </a:r>
            <a:r>
              <a:rPr lang="en-GB" sz="1000" dirty="0">
                <a:effectLst/>
                <a:latin typeface="Arial" panose="020B0604020202020204" pitchFamily="34" charset="0"/>
                <a:ea typeface="Calibri" panose="020F0502020204030204" pitchFamily="34" charset="0"/>
                <a:cs typeface="Times New Roman" panose="02020603050405020304" pitchFamily="18" charset="0"/>
              </a:rPr>
              <a:t> Anti (solo quelli di destra che non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trovo</a:t>
            </a:r>
            <a:r>
              <a:rPr lang="en-GB" sz="1000" dirty="0">
                <a:effectLst/>
                <a:latin typeface="Arial" panose="020B0604020202020204" pitchFamily="34" charset="0"/>
                <a:ea typeface="Calibri" panose="020F0502020204030204" pitchFamily="34" charset="0"/>
                <a:cs typeface="Times New Roman" panose="02020603050405020304" pitchFamily="18" charset="0"/>
              </a:rPr>
              <a:t> a sinistra)</a:t>
            </a:r>
          </a:p>
        </p:txBody>
      </p:sp>
      <p:sp>
        <p:nvSpPr>
          <p:cNvPr id="4" name="Slide Number Placeholder 3"/>
          <p:cNvSpPr>
            <a:spLocks noGrp="1"/>
          </p:cNvSpPr>
          <p:nvPr>
            <p:ph type="sldNum" sz="quarter" idx="10"/>
          </p:nvPr>
        </p:nvSpPr>
        <p:spPr/>
        <p:txBody>
          <a:bodyPr/>
          <a:lstStyle/>
          <a:p>
            <a:fld id="{5B7BFF82-FB70-440E-B7B7-CEEE1C830163}" type="slidenum">
              <a:rPr lang="en-GB" smtClean="0"/>
              <a:t>26</a:t>
            </a:fld>
            <a:endParaRPr lang="en-GB" dirty="0"/>
          </a:p>
        </p:txBody>
      </p:sp>
      <p:sp>
        <p:nvSpPr>
          <p:cNvPr id="5" name="Rectangle 4"/>
          <p:cNvSpPr/>
          <p:nvPr/>
        </p:nvSpPr>
        <p:spPr>
          <a:xfrm>
            <a:off x="0" y="0"/>
            <a:ext cx="3011748" cy="241272"/>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10989B</a:t>
            </a:r>
          </a:p>
        </p:txBody>
      </p:sp>
      <p:sp>
        <p:nvSpPr>
          <p:cNvPr id="6" name="Rectangle 5"/>
          <p:cNvSpPr/>
          <p:nvPr/>
        </p:nvSpPr>
        <p:spPr>
          <a:xfrm>
            <a:off x="0" y="258507"/>
            <a:ext cx="3011748" cy="37742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Shaping and Combining Data</a:t>
            </a:r>
          </a:p>
        </p:txBody>
      </p:sp>
    </p:spTree>
    <p:extLst>
      <p:ext uri="{BB962C8B-B14F-4D97-AF65-F5344CB8AC3E}">
        <p14:creationId xmlns:p14="http://schemas.microsoft.com/office/powerpoint/2010/main" val="3528056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rtlCol="0"/>
          <a:lstStyle/>
          <a:p>
            <a:pPr rtl="0"/>
            <a:r>
              <a:rPr lang="it-it" dirty="0"/>
              <a:t>Se si vuole raggiungere questo obiettivo, è necessario iniziare con le esigenze dell'utente finale. Si è visto che l'utente finale ha bisogno di 6 elementi:</a:t>
            </a:r>
          </a:p>
          <a:p>
            <a:pPr marL="228600" indent="-228600" rtl="0">
              <a:buAutoNum type="arabicPeriod"/>
            </a:pPr>
            <a:r>
              <a:rPr lang="it-it" dirty="0"/>
              <a:t>Accesso ai dati: la possibilità di connettersi facilmente ai dati che si trovano in diversi sistemi e posizioni</a:t>
            </a:r>
          </a:p>
          <a:p>
            <a:pPr marL="228600" indent="-228600" rtl="0">
              <a:buAutoNum type="arabicPeriod"/>
            </a:pPr>
            <a:r>
              <a:rPr lang="it-it" dirty="0"/>
              <a:t>Pulizia dei dati: in genere i dati non sono nel formato richiesto dall'utente e molto spesso nei dati sono presenti errori. Gli utenti finali devono essere in grado di pulire e modellare i dati con facilità per ottenere un formato ottimizzato per la creazione dei report. </a:t>
            </a:r>
          </a:p>
          <a:p>
            <a:pPr marL="228600" indent="-228600" rtl="0">
              <a:buAutoNum type="arabicPeriod"/>
            </a:pPr>
            <a:r>
              <a:rPr lang="it-it" dirty="0"/>
              <a:t>Mashup dei dati: gli utenti hanno l'esigenza di combinare dati provenienti da più origini per produrre i report di cui hanno bisogno. Deve essere possibile connettere e combinare tra loro i dati provenienti da più origini dati</a:t>
            </a:r>
          </a:p>
          <a:p>
            <a:pPr marL="228600" indent="-228600" rtl="0">
              <a:buAutoNum type="arabicPeriod"/>
            </a:pPr>
            <a:r>
              <a:rPr lang="it-it" dirty="0"/>
              <a:t>Esplorazione: dopo aver eseguito tutte queste operazioni, gli utenti devono avere a disposizione una soluzione semplice per esplorare i dati, eseguire il drill-down e analisi approfondite, trovare le informazioni dettagliate e le tendenze nascoste nei dati. </a:t>
            </a:r>
          </a:p>
          <a:p>
            <a:pPr marL="228600" indent="-228600" rtl="0">
              <a:buAutoNum type="arabicPeriod"/>
            </a:pPr>
            <a:r>
              <a:rPr lang="it-it" dirty="0"/>
              <a:t>Visualizzazione: dopo avere identificato le informazioni dettagliate, devono essere in grado di visualizzare i dati in modo che sia facile condividerle con altri utenti. Come diciamo di solito, un'immagine vale 1000 parole. </a:t>
            </a:r>
          </a:p>
          <a:p>
            <a:pPr marL="228600" indent="-228600" rtl="0">
              <a:buAutoNum type="arabicPeriod"/>
            </a:pPr>
            <a:r>
              <a:rPr lang="it-it" dirty="0"/>
              <a:t>Condivisione: infine, gli utenti devono poter condividere facilmente le informazioni con altri utenti</a:t>
            </a:r>
          </a:p>
          <a:p>
            <a:pPr marL="228600" indent="-228600" rtl="0">
              <a:buAutoNum type="arabicPeriod"/>
            </a:pPr>
            <a:endParaRPr lang="en-US" dirty="0"/>
          </a:p>
          <a:p>
            <a:pPr marL="0" indent="0" rtl="0">
              <a:buNone/>
            </a:pPr>
            <a:r>
              <a:rPr lang="it-it" dirty="0"/>
              <a:t>Dopo la condivisione dei dati con altri utenti, lo stesso processo viene di nuovo avviato per l'utente, per consentire eventualmente di aggiungere origini, esaminare i dati da una prospettiva diversa, porre domande nuove o diverse. </a:t>
            </a:r>
          </a:p>
        </p:txBody>
      </p:sp>
      <p:sp>
        <p:nvSpPr>
          <p:cNvPr id="4" name="Slide Number Placeholder 3"/>
          <p:cNvSpPr>
            <a:spLocks noGrp="1"/>
          </p:cNvSpPr>
          <p:nvPr>
            <p:ph type="sldNum" sz="quarter" idx="10"/>
          </p:nvPr>
        </p:nvSpPr>
        <p:spPr/>
        <p:txBody>
          <a:bodyPr rtlCol="0"/>
          <a:lstStyle/>
          <a:p>
            <a:pPr rtl="0"/>
            <a:fld id="{46878256-368D-4B68-97C3-0D0BD40CE838}" type="slidenum">
              <a:rPr lang="en-US" smtClean="0"/>
              <a:t>2</a:t>
            </a:fld>
            <a:endParaRPr lang="en-US"/>
          </a:p>
        </p:txBody>
      </p:sp>
    </p:spTree>
    <p:extLst>
      <p:ext uri="{BB962C8B-B14F-4D97-AF65-F5344CB8AC3E}">
        <p14:creationId xmlns:p14="http://schemas.microsoft.com/office/powerpoint/2010/main" val="1387960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24275" y="79375"/>
            <a:ext cx="3571875" cy="2009775"/>
          </a:xfrm>
        </p:spPr>
      </p:sp>
      <p:sp>
        <p:nvSpPr>
          <p:cNvPr id="3" name="Notes Placeholder 2"/>
          <p:cNvSpPr>
            <a:spLocks noGrp="1"/>
          </p:cNvSpPr>
          <p:nvPr>
            <p:ph type="body" idx="1"/>
          </p:nvPr>
        </p:nvSpPr>
        <p:spPr>
          <a:xfrm>
            <a:off x="308161" y="2273199"/>
            <a:ext cx="6099780" cy="7169239"/>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Tipi di Join(Merge)</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Left Outer (tutti a sinistra e quelli che matchano a destra)</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Right Outer (tutti a destra e quelli che matchano a sinistra)</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Full Outer (tutti sia quelli di sinistra che di destra)</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Inner ( tutti quelli che matchano)</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Left Anti (solo quelli di sinistra che non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trovo</a:t>
            </a:r>
            <a:r>
              <a:rPr lang="en-GB" sz="1000" dirty="0">
                <a:effectLst/>
                <a:latin typeface="Arial" panose="020B0604020202020204" pitchFamily="34" charset="0"/>
                <a:ea typeface="Calibri" panose="020F0502020204030204" pitchFamily="34" charset="0"/>
                <a:cs typeface="Times New Roman" panose="02020603050405020304" pitchFamily="18" charset="0"/>
              </a:rPr>
              <a:t> a destra)</a:t>
            </a:r>
          </a:p>
          <a:p>
            <a:pPr marL="171450" indent="-171450">
              <a:lnSpc>
                <a:spcPct val="107000"/>
              </a:lnSpc>
              <a:spcAft>
                <a:spcPts val="800"/>
              </a:spcAft>
              <a:buFont typeface="Arial" panose="020B0604020202020204" pitchFamily="34" charset="0"/>
              <a:buChar char="•"/>
            </a:pPr>
            <a:r>
              <a:rPr lang="en-GB" sz="1000" dirty="0" err="1">
                <a:effectLst/>
                <a:latin typeface="Arial" panose="020B0604020202020204" pitchFamily="34" charset="0"/>
                <a:ea typeface="Calibri" panose="020F0502020204030204" pitchFamily="34" charset="0"/>
                <a:cs typeface="Times New Roman" panose="02020603050405020304" pitchFamily="18" charset="0"/>
              </a:rPr>
              <a:t>Riht</a:t>
            </a:r>
            <a:r>
              <a:rPr lang="en-GB" sz="1000" dirty="0">
                <a:effectLst/>
                <a:latin typeface="Arial" panose="020B0604020202020204" pitchFamily="34" charset="0"/>
                <a:ea typeface="Calibri" panose="020F0502020204030204" pitchFamily="34" charset="0"/>
                <a:cs typeface="Times New Roman" panose="02020603050405020304" pitchFamily="18" charset="0"/>
              </a:rPr>
              <a:t> Anti (solo quelli di destra che non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trovo</a:t>
            </a:r>
            <a:r>
              <a:rPr lang="en-GB" sz="1000" dirty="0">
                <a:effectLst/>
                <a:latin typeface="Arial" panose="020B0604020202020204" pitchFamily="34" charset="0"/>
                <a:ea typeface="Calibri" panose="020F0502020204030204" pitchFamily="34" charset="0"/>
                <a:cs typeface="Times New Roman" panose="02020603050405020304" pitchFamily="18" charset="0"/>
              </a:rPr>
              <a:t> a sinistra)</a:t>
            </a:r>
          </a:p>
        </p:txBody>
      </p:sp>
      <p:sp>
        <p:nvSpPr>
          <p:cNvPr id="4" name="Slide Number Placeholder 3"/>
          <p:cNvSpPr>
            <a:spLocks noGrp="1"/>
          </p:cNvSpPr>
          <p:nvPr>
            <p:ph type="sldNum" sz="quarter" idx="10"/>
          </p:nvPr>
        </p:nvSpPr>
        <p:spPr/>
        <p:txBody>
          <a:bodyPr/>
          <a:lstStyle/>
          <a:p>
            <a:fld id="{5B7BFF82-FB70-440E-B7B7-CEEE1C830163}" type="slidenum">
              <a:rPr lang="en-GB" smtClean="0"/>
              <a:t>27</a:t>
            </a:fld>
            <a:endParaRPr lang="en-GB" dirty="0"/>
          </a:p>
        </p:txBody>
      </p:sp>
      <p:sp>
        <p:nvSpPr>
          <p:cNvPr id="5" name="Rectangle 4"/>
          <p:cNvSpPr/>
          <p:nvPr/>
        </p:nvSpPr>
        <p:spPr>
          <a:xfrm>
            <a:off x="0" y="0"/>
            <a:ext cx="3011748" cy="241272"/>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10989B</a:t>
            </a:r>
          </a:p>
        </p:txBody>
      </p:sp>
      <p:sp>
        <p:nvSpPr>
          <p:cNvPr id="6" name="Rectangle 5"/>
          <p:cNvSpPr/>
          <p:nvPr/>
        </p:nvSpPr>
        <p:spPr>
          <a:xfrm>
            <a:off x="0" y="258507"/>
            <a:ext cx="3011748" cy="37742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Shaping and Combining Data</a:t>
            </a:r>
          </a:p>
        </p:txBody>
      </p:sp>
    </p:spTree>
    <p:extLst>
      <p:ext uri="{BB962C8B-B14F-4D97-AF65-F5344CB8AC3E}">
        <p14:creationId xmlns:p14="http://schemas.microsoft.com/office/powerpoint/2010/main" val="4073250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24275" y="79375"/>
            <a:ext cx="3571875" cy="2009775"/>
          </a:xfrm>
        </p:spPr>
      </p:sp>
      <p:sp>
        <p:nvSpPr>
          <p:cNvPr id="3" name="Notes Placeholder 2"/>
          <p:cNvSpPr>
            <a:spLocks noGrp="1"/>
          </p:cNvSpPr>
          <p:nvPr>
            <p:ph type="body" idx="1"/>
          </p:nvPr>
        </p:nvSpPr>
        <p:spPr>
          <a:xfrm>
            <a:off x="308161" y="2273199"/>
            <a:ext cx="6099780" cy="7169239"/>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Tipi di Join(Merge)</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Left Outer (tutti a sinistra e quelli che matchano a destra)</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Right Outer (tutti a destra e quelli che matchano a sinistra)</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Full Outer (tutti sia quelli di sinistra che di destra)</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Inner ( tutti quelli che matchano)</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Left Anti (solo quelli di sinistra che non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trovo</a:t>
            </a:r>
            <a:r>
              <a:rPr lang="en-GB" sz="1000" dirty="0">
                <a:effectLst/>
                <a:latin typeface="Arial" panose="020B0604020202020204" pitchFamily="34" charset="0"/>
                <a:ea typeface="Calibri" panose="020F0502020204030204" pitchFamily="34" charset="0"/>
                <a:cs typeface="Times New Roman" panose="02020603050405020304" pitchFamily="18" charset="0"/>
              </a:rPr>
              <a:t> a destra)</a:t>
            </a:r>
          </a:p>
          <a:p>
            <a:pPr marL="171450" indent="-171450">
              <a:lnSpc>
                <a:spcPct val="107000"/>
              </a:lnSpc>
              <a:spcAft>
                <a:spcPts val="800"/>
              </a:spcAft>
              <a:buFont typeface="Arial" panose="020B0604020202020204" pitchFamily="34" charset="0"/>
              <a:buChar char="•"/>
            </a:pPr>
            <a:r>
              <a:rPr lang="en-GB" sz="1000" dirty="0" err="1">
                <a:effectLst/>
                <a:latin typeface="Arial" panose="020B0604020202020204" pitchFamily="34" charset="0"/>
                <a:ea typeface="Calibri" panose="020F0502020204030204" pitchFamily="34" charset="0"/>
                <a:cs typeface="Times New Roman" panose="02020603050405020304" pitchFamily="18" charset="0"/>
              </a:rPr>
              <a:t>Riht</a:t>
            </a:r>
            <a:r>
              <a:rPr lang="en-GB" sz="1000" dirty="0">
                <a:effectLst/>
                <a:latin typeface="Arial" panose="020B0604020202020204" pitchFamily="34" charset="0"/>
                <a:ea typeface="Calibri" panose="020F0502020204030204" pitchFamily="34" charset="0"/>
                <a:cs typeface="Times New Roman" panose="02020603050405020304" pitchFamily="18" charset="0"/>
              </a:rPr>
              <a:t> Anti (solo quelli di destra che non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trovo</a:t>
            </a:r>
            <a:r>
              <a:rPr lang="en-GB" sz="1000" dirty="0">
                <a:effectLst/>
                <a:latin typeface="Arial" panose="020B0604020202020204" pitchFamily="34" charset="0"/>
                <a:ea typeface="Calibri" panose="020F0502020204030204" pitchFamily="34" charset="0"/>
                <a:cs typeface="Times New Roman" panose="02020603050405020304" pitchFamily="18" charset="0"/>
              </a:rPr>
              <a:t> a sinistra)</a:t>
            </a:r>
          </a:p>
        </p:txBody>
      </p:sp>
      <p:sp>
        <p:nvSpPr>
          <p:cNvPr id="4" name="Slide Number Placeholder 3"/>
          <p:cNvSpPr>
            <a:spLocks noGrp="1"/>
          </p:cNvSpPr>
          <p:nvPr>
            <p:ph type="sldNum" sz="quarter" idx="10"/>
          </p:nvPr>
        </p:nvSpPr>
        <p:spPr/>
        <p:txBody>
          <a:bodyPr/>
          <a:lstStyle/>
          <a:p>
            <a:fld id="{5B7BFF82-FB70-440E-B7B7-CEEE1C830163}" type="slidenum">
              <a:rPr lang="en-GB" smtClean="0"/>
              <a:t>28</a:t>
            </a:fld>
            <a:endParaRPr lang="en-GB" dirty="0"/>
          </a:p>
        </p:txBody>
      </p:sp>
      <p:sp>
        <p:nvSpPr>
          <p:cNvPr id="5" name="Rectangle 4"/>
          <p:cNvSpPr/>
          <p:nvPr/>
        </p:nvSpPr>
        <p:spPr>
          <a:xfrm>
            <a:off x="0" y="0"/>
            <a:ext cx="3011748" cy="241272"/>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10989B</a:t>
            </a:r>
          </a:p>
        </p:txBody>
      </p:sp>
      <p:sp>
        <p:nvSpPr>
          <p:cNvPr id="6" name="Rectangle 5"/>
          <p:cNvSpPr/>
          <p:nvPr/>
        </p:nvSpPr>
        <p:spPr>
          <a:xfrm>
            <a:off x="0" y="258507"/>
            <a:ext cx="3011748" cy="37742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Shaping and Combining Data</a:t>
            </a:r>
          </a:p>
        </p:txBody>
      </p:sp>
    </p:spTree>
    <p:extLst>
      <p:ext uri="{BB962C8B-B14F-4D97-AF65-F5344CB8AC3E}">
        <p14:creationId xmlns:p14="http://schemas.microsoft.com/office/powerpoint/2010/main" val="18713616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24275" y="79375"/>
            <a:ext cx="3571875" cy="2009775"/>
          </a:xfrm>
        </p:spPr>
      </p:sp>
      <p:sp>
        <p:nvSpPr>
          <p:cNvPr id="3" name="Notes Placeholder 2"/>
          <p:cNvSpPr>
            <a:spLocks noGrp="1"/>
          </p:cNvSpPr>
          <p:nvPr>
            <p:ph type="body" idx="1"/>
          </p:nvPr>
        </p:nvSpPr>
        <p:spPr>
          <a:xfrm>
            <a:off x="308161" y="2273199"/>
            <a:ext cx="6099780" cy="7169239"/>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Tipi di Join(Merge)</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Left Outer (tutti a sinistra e quelli che matchano a destra)</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Right Outer (tutti a destra e quelli che matchano a sinistra)</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Full Outer (tutti sia quelli di sinistra che di destra)</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Inner ( tutti quelli che matchano)</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Left Anti (solo quelli di sinistra che non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trovo</a:t>
            </a:r>
            <a:r>
              <a:rPr lang="en-GB" sz="1000" dirty="0">
                <a:effectLst/>
                <a:latin typeface="Arial" panose="020B0604020202020204" pitchFamily="34" charset="0"/>
                <a:ea typeface="Calibri" panose="020F0502020204030204" pitchFamily="34" charset="0"/>
                <a:cs typeface="Times New Roman" panose="02020603050405020304" pitchFamily="18" charset="0"/>
              </a:rPr>
              <a:t> a destra)</a:t>
            </a:r>
          </a:p>
          <a:p>
            <a:pPr marL="171450" indent="-171450">
              <a:lnSpc>
                <a:spcPct val="107000"/>
              </a:lnSpc>
              <a:spcAft>
                <a:spcPts val="800"/>
              </a:spcAft>
              <a:buFont typeface="Arial" panose="020B0604020202020204" pitchFamily="34" charset="0"/>
              <a:buChar char="•"/>
            </a:pPr>
            <a:r>
              <a:rPr lang="en-GB" sz="1000" dirty="0" err="1">
                <a:effectLst/>
                <a:latin typeface="Arial" panose="020B0604020202020204" pitchFamily="34" charset="0"/>
                <a:ea typeface="Calibri" panose="020F0502020204030204" pitchFamily="34" charset="0"/>
                <a:cs typeface="Times New Roman" panose="02020603050405020304" pitchFamily="18" charset="0"/>
              </a:rPr>
              <a:t>Riht</a:t>
            </a:r>
            <a:r>
              <a:rPr lang="en-GB" sz="1000" dirty="0">
                <a:effectLst/>
                <a:latin typeface="Arial" panose="020B0604020202020204" pitchFamily="34" charset="0"/>
                <a:ea typeface="Calibri" panose="020F0502020204030204" pitchFamily="34" charset="0"/>
                <a:cs typeface="Times New Roman" panose="02020603050405020304" pitchFamily="18" charset="0"/>
              </a:rPr>
              <a:t> Anti (solo quelli di destra che non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trovo</a:t>
            </a:r>
            <a:r>
              <a:rPr lang="en-GB" sz="1000" dirty="0">
                <a:effectLst/>
                <a:latin typeface="Arial" panose="020B0604020202020204" pitchFamily="34" charset="0"/>
                <a:ea typeface="Calibri" panose="020F0502020204030204" pitchFamily="34" charset="0"/>
                <a:cs typeface="Times New Roman" panose="02020603050405020304" pitchFamily="18" charset="0"/>
              </a:rPr>
              <a:t> a sinistra)</a:t>
            </a:r>
          </a:p>
        </p:txBody>
      </p:sp>
      <p:sp>
        <p:nvSpPr>
          <p:cNvPr id="4" name="Slide Number Placeholder 3"/>
          <p:cNvSpPr>
            <a:spLocks noGrp="1"/>
          </p:cNvSpPr>
          <p:nvPr>
            <p:ph type="sldNum" sz="quarter" idx="10"/>
          </p:nvPr>
        </p:nvSpPr>
        <p:spPr/>
        <p:txBody>
          <a:bodyPr/>
          <a:lstStyle/>
          <a:p>
            <a:fld id="{5B7BFF82-FB70-440E-B7B7-CEEE1C830163}" type="slidenum">
              <a:rPr lang="en-GB" smtClean="0"/>
              <a:t>29</a:t>
            </a:fld>
            <a:endParaRPr lang="en-GB" dirty="0"/>
          </a:p>
        </p:txBody>
      </p:sp>
      <p:sp>
        <p:nvSpPr>
          <p:cNvPr id="5" name="Rectangle 4"/>
          <p:cNvSpPr/>
          <p:nvPr/>
        </p:nvSpPr>
        <p:spPr>
          <a:xfrm>
            <a:off x="0" y="0"/>
            <a:ext cx="3011748" cy="241272"/>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10989B</a:t>
            </a:r>
          </a:p>
        </p:txBody>
      </p:sp>
      <p:sp>
        <p:nvSpPr>
          <p:cNvPr id="6" name="Rectangle 5"/>
          <p:cNvSpPr/>
          <p:nvPr/>
        </p:nvSpPr>
        <p:spPr>
          <a:xfrm>
            <a:off x="0" y="258507"/>
            <a:ext cx="3011748" cy="37742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Shaping and Combining Data</a:t>
            </a:r>
          </a:p>
        </p:txBody>
      </p:sp>
    </p:spTree>
    <p:extLst>
      <p:ext uri="{BB962C8B-B14F-4D97-AF65-F5344CB8AC3E}">
        <p14:creationId xmlns:p14="http://schemas.microsoft.com/office/powerpoint/2010/main" val="1950321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24275" y="79375"/>
            <a:ext cx="3571875" cy="2009775"/>
          </a:xfrm>
        </p:spPr>
      </p:sp>
      <p:sp>
        <p:nvSpPr>
          <p:cNvPr id="3" name="Notes Placeholder 2"/>
          <p:cNvSpPr>
            <a:spLocks noGrp="1"/>
          </p:cNvSpPr>
          <p:nvPr>
            <p:ph type="body" idx="1"/>
          </p:nvPr>
        </p:nvSpPr>
        <p:spPr>
          <a:xfrm>
            <a:off x="308161" y="2273199"/>
            <a:ext cx="6099780" cy="7169239"/>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Tipi di Join(Merge)</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Left Outer (tutti a sinistra e quelli che matchano a destra)</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Right Outer (tutti a destra e quelli che matchano a sinistra)</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Full Outer (tutti sia quelli di sinistra che di destra)</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Inner ( tutti quelli che matchano)</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Left Anti (solo quelli di sinistra che non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trovo</a:t>
            </a:r>
            <a:r>
              <a:rPr lang="en-GB" sz="1000" dirty="0">
                <a:effectLst/>
                <a:latin typeface="Arial" panose="020B0604020202020204" pitchFamily="34" charset="0"/>
                <a:ea typeface="Calibri" panose="020F0502020204030204" pitchFamily="34" charset="0"/>
                <a:cs typeface="Times New Roman" panose="02020603050405020304" pitchFamily="18" charset="0"/>
              </a:rPr>
              <a:t> a destra)</a:t>
            </a:r>
          </a:p>
          <a:p>
            <a:pPr marL="171450" indent="-171450">
              <a:lnSpc>
                <a:spcPct val="107000"/>
              </a:lnSpc>
              <a:spcAft>
                <a:spcPts val="800"/>
              </a:spcAft>
              <a:buFont typeface="Arial" panose="020B0604020202020204" pitchFamily="34" charset="0"/>
              <a:buChar char="•"/>
            </a:pPr>
            <a:r>
              <a:rPr lang="en-GB" sz="1000" dirty="0" err="1">
                <a:effectLst/>
                <a:latin typeface="Arial" panose="020B0604020202020204" pitchFamily="34" charset="0"/>
                <a:ea typeface="Calibri" panose="020F0502020204030204" pitchFamily="34" charset="0"/>
                <a:cs typeface="Times New Roman" panose="02020603050405020304" pitchFamily="18" charset="0"/>
              </a:rPr>
              <a:t>Riht</a:t>
            </a:r>
            <a:r>
              <a:rPr lang="en-GB" sz="1000" dirty="0">
                <a:effectLst/>
                <a:latin typeface="Arial" panose="020B0604020202020204" pitchFamily="34" charset="0"/>
                <a:ea typeface="Calibri" panose="020F0502020204030204" pitchFamily="34" charset="0"/>
                <a:cs typeface="Times New Roman" panose="02020603050405020304" pitchFamily="18" charset="0"/>
              </a:rPr>
              <a:t> Anti (solo quelli di destra che non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trovo</a:t>
            </a:r>
            <a:r>
              <a:rPr lang="en-GB" sz="1000" dirty="0">
                <a:effectLst/>
                <a:latin typeface="Arial" panose="020B0604020202020204" pitchFamily="34" charset="0"/>
                <a:ea typeface="Calibri" panose="020F0502020204030204" pitchFamily="34" charset="0"/>
                <a:cs typeface="Times New Roman" panose="02020603050405020304" pitchFamily="18" charset="0"/>
              </a:rPr>
              <a:t> a sinistra)</a:t>
            </a:r>
          </a:p>
        </p:txBody>
      </p:sp>
      <p:sp>
        <p:nvSpPr>
          <p:cNvPr id="4" name="Slide Number Placeholder 3"/>
          <p:cNvSpPr>
            <a:spLocks noGrp="1"/>
          </p:cNvSpPr>
          <p:nvPr>
            <p:ph type="sldNum" sz="quarter" idx="10"/>
          </p:nvPr>
        </p:nvSpPr>
        <p:spPr/>
        <p:txBody>
          <a:bodyPr/>
          <a:lstStyle/>
          <a:p>
            <a:fld id="{5B7BFF82-FB70-440E-B7B7-CEEE1C830163}" type="slidenum">
              <a:rPr lang="en-GB" smtClean="0"/>
              <a:t>30</a:t>
            </a:fld>
            <a:endParaRPr lang="en-GB" dirty="0"/>
          </a:p>
        </p:txBody>
      </p:sp>
      <p:sp>
        <p:nvSpPr>
          <p:cNvPr id="5" name="Rectangle 4"/>
          <p:cNvSpPr/>
          <p:nvPr/>
        </p:nvSpPr>
        <p:spPr>
          <a:xfrm>
            <a:off x="0" y="0"/>
            <a:ext cx="3011748" cy="241272"/>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10989B</a:t>
            </a:r>
          </a:p>
        </p:txBody>
      </p:sp>
      <p:sp>
        <p:nvSpPr>
          <p:cNvPr id="6" name="Rectangle 5"/>
          <p:cNvSpPr/>
          <p:nvPr/>
        </p:nvSpPr>
        <p:spPr>
          <a:xfrm>
            <a:off x="0" y="258507"/>
            <a:ext cx="3011748" cy="37742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Shaping and Combining Data</a:t>
            </a:r>
          </a:p>
        </p:txBody>
      </p:sp>
    </p:spTree>
    <p:extLst>
      <p:ext uri="{BB962C8B-B14F-4D97-AF65-F5344CB8AC3E}">
        <p14:creationId xmlns:p14="http://schemas.microsoft.com/office/powerpoint/2010/main" val="3388566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24275" y="79375"/>
            <a:ext cx="3571875" cy="2009775"/>
          </a:xfrm>
        </p:spPr>
      </p:sp>
      <p:sp>
        <p:nvSpPr>
          <p:cNvPr id="3" name="Notes Placeholder 2"/>
          <p:cNvSpPr>
            <a:spLocks noGrp="1"/>
          </p:cNvSpPr>
          <p:nvPr>
            <p:ph type="body" idx="1"/>
          </p:nvPr>
        </p:nvSpPr>
        <p:spPr>
          <a:xfrm>
            <a:off x="308161" y="2273199"/>
            <a:ext cx="6099780" cy="7169239"/>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Tipi di Join(Merge)</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Left Outer (tutti a sinistra e quelli che matchano a destra)</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Right Outer (tutti a destra e quelli che matchano a sinistra)</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Full Outer (tutti sia quelli di sinistra che di destra)</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Inner ( tutti quelli che matchano)</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Left Anti (solo quelli di sinistra che non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trovo</a:t>
            </a:r>
            <a:r>
              <a:rPr lang="en-GB" sz="1000" dirty="0">
                <a:effectLst/>
                <a:latin typeface="Arial" panose="020B0604020202020204" pitchFamily="34" charset="0"/>
                <a:ea typeface="Calibri" panose="020F0502020204030204" pitchFamily="34" charset="0"/>
                <a:cs typeface="Times New Roman" panose="02020603050405020304" pitchFamily="18" charset="0"/>
              </a:rPr>
              <a:t> a destra)</a:t>
            </a:r>
          </a:p>
          <a:p>
            <a:pPr marL="171450" indent="-171450">
              <a:lnSpc>
                <a:spcPct val="107000"/>
              </a:lnSpc>
              <a:spcAft>
                <a:spcPts val="800"/>
              </a:spcAft>
              <a:buFont typeface="Arial" panose="020B0604020202020204" pitchFamily="34" charset="0"/>
              <a:buChar char="•"/>
            </a:pPr>
            <a:r>
              <a:rPr lang="en-GB" sz="1000" dirty="0" err="1">
                <a:effectLst/>
                <a:latin typeface="Arial" panose="020B0604020202020204" pitchFamily="34" charset="0"/>
                <a:ea typeface="Calibri" panose="020F0502020204030204" pitchFamily="34" charset="0"/>
                <a:cs typeface="Times New Roman" panose="02020603050405020304" pitchFamily="18" charset="0"/>
              </a:rPr>
              <a:t>Riht</a:t>
            </a:r>
            <a:r>
              <a:rPr lang="en-GB" sz="1000" dirty="0">
                <a:effectLst/>
                <a:latin typeface="Arial" panose="020B0604020202020204" pitchFamily="34" charset="0"/>
                <a:ea typeface="Calibri" panose="020F0502020204030204" pitchFamily="34" charset="0"/>
                <a:cs typeface="Times New Roman" panose="02020603050405020304" pitchFamily="18" charset="0"/>
              </a:rPr>
              <a:t> Anti (solo quelli di destra che non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trovo</a:t>
            </a:r>
            <a:r>
              <a:rPr lang="en-GB" sz="1000" dirty="0">
                <a:effectLst/>
                <a:latin typeface="Arial" panose="020B0604020202020204" pitchFamily="34" charset="0"/>
                <a:ea typeface="Calibri" panose="020F0502020204030204" pitchFamily="34" charset="0"/>
                <a:cs typeface="Times New Roman" panose="02020603050405020304" pitchFamily="18" charset="0"/>
              </a:rPr>
              <a:t> a sinistra)</a:t>
            </a:r>
          </a:p>
        </p:txBody>
      </p:sp>
      <p:sp>
        <p:nvSpPr>
          <p:cNvPr id="4" name="Slide Number Placeholder 3"/>
          <p:cNvSpPr>
            <a:spLocks noGrp="1"/>
          </p:cNvSpPr>
          <p:nvPr>
            <p:ph type="sldNum" sz="quarter" idx="10"/>
          </p:nvPr>
        </p:nvSpPr>
        <p:spPr/>
        <p:txBody>
          <a:bodyPr/>
          <a:lstStyle/>
          <a:p>
            <a:fld id="{5B7BFF82-FB70-440E-B7B7-CEEE1C830163}" type="slidenum">
              <a:rPr lang="en-GB" smtClean="0"/>
              <a:t>31</a:t>
            </a:fld>
            <a:endParaRPr lang="en-GB" dirty="0"/>
          </a:p>
        </p:txBody>
      </p:sp>
      <p:sp>
        <p:nvSpPr>
          <p:cNvPr id="5" name="Rectangle 4"/>
          <p:cNvSpPr/>
          <p:nvPr/>
        </p:nvSpPr>
        <p:spPr>
          <a:xfrm>
            <a:off x="0" y="0"/>
            <a:ext cx="3011748" cy="241272"/>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10989B</a:t>
            </a:r>
          </a:p>
        </p:txBody>
      </p:sp>
      <p:sp>
        <p:nvSpPr>
          <p:cNvPr id="6" name="Rectangle 5"/>
          <p:cNvSpPr/>
          <p:nvPr/>
        </p:nvSpPr>
        <p:spPr>
          <a:xfrm>
            <a:off x="0" y="258507"/>
            <a:ext cx="3011748" cy="37742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Shaping and Combining Data</a:t>
            </a:r>
          </a:p>
        </p:txBody>
      </p:sp>
    </p:spTree>
    <p:extLst>
      <p:ext uri="{BB962C8B-B14F-4D97-AF65-F5344CB8AC3E}">
        <p14:creationId xmlns:p14="http://schemas.microsoft.com/office/powerpoint/2010/main" val="40851872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24275" y="79375"/>
            <a:ext cx="3571875" cy="2009775"/>
          </a:xfrm>
        </p:spPr>
      </p:sp>
      <p:sp>
        <p:nvSpPr>
          <p:cNvPr id="3" name="Notes Placeholder 2"/>
          <p:cNvSpPr>
            <a:spLocks noGrp="1"/>
          </p:cNvSpPr>
          <p:nvPr>
            <p:ph type="body" idx="1"/>
          </p:nvPr>
        </p:nvSpPr>
        <p:spPr>
          <a:xfrm>
            <a:off x="308161" y="2273199"/>
            <a:ext cx="6099780" cy="7169239"/>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Tipi di Join(Merge)</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Left Outer (tutti a sinistra e quelli che matchano a destra)</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Right Outer (tutti a destra e quelli che matchano a sinistra)</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Full Outer (tutti sia quelli di sinistra che di destra)</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Inner ( tutti quelli che matchano)</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Left Anti (solo quelli di sinistra che non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trovo</a:t>
            </a:r>
            <a:r>
              <a:rPr lang="en-GB" sz="1000" dirty="0">
                <a:effectLst/>
                <a:latin typeface="Arial" panose="020B0604020202020204" pitchFamily="34" charset="0"/>
                <a:ea typeface="Calibri" panose="020F0502020204030204" pitchFamily="34" charset="0"/>
                <a:cs typeface="Times New Roman" panose="02020603050405020304" pitchFamily="18" charset="0"/>
              </a:rPr>
              <a:t> a destra)</a:t>
            </a:r>
          </a:p>
          <a:p>
            <a:pPr marL="171450" indent="-171450">
              <a:lnSpc>
                <a:spcPct val="107000"/>
              </a:lnSpc>
              <a:spcAft>
                <a:spcPts val="800"/>
              </a:spcAft>
              <a:buFont typeface="Arial" panose="020B0604020202020204" pitchFamily="34" charset="0"/>
              <a:buChar char="•"/>
            </a:pPr>
            <a:r>
              <a:rPr lang="en-GB" sz="1000" dirty="0" err="1">
                <a:effectLst/>
                <a:latin typeface="Arial" panose="020B0604020202020204" pitchFamily="34" charset="0"/>
                <a:ea typeface="Calibri" panose="020F0502020204030204" pitchFamily="34" charset="0"/>
                <a:cs typeface="Times New Roman" panose="02020603050405020304" pitchFamily="18" charset="0"/>
              </a:rPr>
              <a:t>Riht</a:t>
            </a:r>
            <a:r>
              <a:rPr lang="en-GB" sz="1000" dirty="0">
                <a:effectLst/>
                <a:latin typeface="Arial" panose="020B0604020202020204" pitchFamily="34" charset="0"/>
                <a:ea typeface="Calibri" panose="020F0502020204030204" pitchFamily="34" charset="0"/>
                <a:cs typeface="Times New Roman" panose="02020603050405020304" pitchFamily="18" charset="0"/>
              </a:rPr>
              <a:t> Anti (solo quelli di destra che non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trovo</a:t>
            </a:r>
            <a:r>
              <a:rPr lang="en-GB" sz="1000" dirty="0">
                <a:effectLst/>
                <a:latin typeface="Arial" panose="020B0604020202020204" pitchFamily="34" charset="0"/>
                <a:ea typeface="Calibri" panose="020F0502020204030204" pitchFamily="34" charset="0"/>
                <a:cs typeface="Times New Roman" panose="02020603050405020304" pitchFamily="18" charset="0"/>
              </a:rPr>
              <a:t> a sinistra)</a:t>
            </a:r>
          </a:p>
        </p:txBody>
      </p:sp>
      <p:sp>
        <p:nvSpPr>
          <p:cNvPr id="4" name="Slide Number Placeholder 3"/>
          <p:cNvSpPr>
            <a:spLocks noGrp="1"/>
          </p:cNvSpPr>
          <p:nvPr>
            <p:ph type="sldNum" sz="quarter" idx="10"/>
          </p:nvPr>
        </p:nvSpPr>
        <p:spPr/>
        <p:txBody>
          <a:bodyPr/>
          <a:lstStyle/>
          <a:p>
            <a:fld id="{5B7BFF82-FB70-440E-B7B7-CEEE1C830163}" type="slidenum">
              <a:rPr lang="en-GB" smtClean="0"/>
              <a:t>32</a:t>
            </a:fld>
            <a:endParaRPr lang="en-GB" dirty="0"/>
          </a:p>
        </p:txBody>
      </p:sp>
      <p:sp>
        <p:nvSpPr>
          <p:cNvPr id="5" name="Rectangle 4"/>
          <p:cNvSpPr/>
          <p:nvPr/>
        </p:nvSpPr>
        <p:spPr>
          <a:xfrm>
            <a:off x="0" y="0"/>
            <a:ext cx="3011748" cy="241272"/>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10989B</a:t>
            </a:r>
          </a:p>
        </p:txBody>
      </p:sp>
      <p:sp>
        <p:nvSpPr>
          <p:cNvPr id="6" name="Rectangle 5"/>
          <p:cNvSpPr/>
          <p:nvPr/>
        </p:nvSpPr>
        <p:spPr>
          <a:xfrm>
            <a:off x="0" y="258507"/>
            <a:ext cx="3011748" cy="37742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Shaping and Combining Data</a:t>
            </a:r>
          </a:p>
        </p:txBody>
      </p:sp>
    </p:spTree>
    <p:extLst>
      <p:ext uri="{BB962C8B-B14F-4D97-AF65-F5344CB8AC3E}">
        <p14:creationId xmlns:p14="http://schemas.microsoft.com/office/powerpoint/2010/main" val="169026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24275" y="79375"/>
            <a:ext cx="3571875" cy="2009775"/>
          </a:xfrm>
        </p:spPr>
      </p:sp>
      <p:sp>
        <p:nvSpPr>
          <p:cNvPr id="3" name="Notes Placeholder 2"/>
          <p:cNvSpPr>
            <a:spLocks noGrp="1"/>
          </p:cNvSpPr>
          <p:nvPr>
            <p:ph type="body" idx="1"/>
          </p:nvPr>
        </p:nvSpPr>
        <p:spPr>
          <a:xfrm>
            <a:off x="308161" y="2273199"/>
            <a:ext cx="6099780" cy="7169239"/>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Tipi di Join(Merge)</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Left Outer (tutti a sinistra e quelli che matchano a destra)</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Right Outer (tutti a destra e quelli che matchano a sinistra)</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Full Outer (tutti sia quelli di sinistra che di destra)</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Inner ( tutti quelli che matchano)</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Left Anti (solo quelli di sinistra che non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trovo</a:t>
            </a:r>
            <a:r>
              <a:rPr lang="en-GB" sz="1000" dirty="0">
                <a:effectLst/>
                <a:latin typeface="Arial" panose="020B0604020202020204" pitchFamily="34" charset="0"/>
                <a:ea typeface="Calibri" panose="020F0502020204030204" pitchFamily="34" charset="0"/>
                <a:cs typeface="Times New Roman" panose="02020603050405020304" pitchFamily="18" charset="0"/>
              </a:rPr>
              <a:t> a destra)</a:t>
            </a:r>
          </a:p>
          <a:p>
            <a:pPr marL="171450" indent="-171450">
              <a:lnSpc>
                <a:spcPct val="107000"/>
              </a:lnSpc>
              <a:spcAft>
                <a:spcPts val="800"/>
              </a:spcAft>
              <a:buFont typeface="Arial" panose="020B0604020202020204" pitchFamily="34" charset="0"/>
              <a:buChar char="•"/>
            </a:pPr>
            <a:r>
              <a:rPr lang="en-GB" sz="1000" dirty="0" err="1">
                <a:effectLst/>
                <a:latin typeface="Arial" panose="020B0604020202020204" pitchFamily="34" charset="0"/>
                <a:ea typeface="Calibri" panose="020F0502020204030204" pitchFamily="34" charset="0"/>
                <a:cs typeface="Times New Roman" panose="02020603050405020304" pitchFamily="18" charset="0"/>
              </a:rPr>
              <a:t>Riht</a:t>
            </a:r>
            <a:r>
              <a:rPr lang="en-GB" sz="1000" dirty="0">
                <a:effectLst/>
                <a:latin typeface="Arial" panose="020B0604020202020204" pitchFamily="34" charset="0"/>
                <a:ea typeface="Calibri" panose="020F0502020204030204" pitchFamily="34" charset="0"/>
                <a:cs typeface="Times New Roman" panose="02020603050405020304" pitchFamily="18" charset="0"/>
              </a:rPr>
              <a:t> Anti (solo quelli di destra che non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trovo</a:t>
            </a:r>
            <a:r>
              <a:rPr lang="en-GB" sz="1000" dirty="0">
                <a:effectLst/>
                <a:latin typeface="Arial" panose="020B0604020202020204" pitchFamily="34" charset="0"/>
                <a:ea typeface="Calibri" panose="020F0502020204030204" pitchFamily="34" charset="0"/>
                <a:cs typeface="Times New Roman" panose="02020603050405020304" pitchFamily="18" charset="0"/>
              </a:rPr>
              <a:t> a sinistra)</a:t>
            </a:r>
          </a:p>
        </p:txBody>
      </p:sp>
      <p:sp>
        <p:nvSpPr>
          <p:cNvPr id="4" name="Slide Number Placeholder 3"/>
          <p:cNvSpPr>
            <a:spLocks noGrp="1"/>
          </p:cNvSpPr>
          <p:nvPr>
            <p:ph type="sldNum" sz="quarter" idx="10"/>
          </p:nvPr>
        </p:nvSpPr>
        <p:spPr/>
        <p:txBody>
          <a:bodyPr/>
          <a:lstStyle/>
          <a:p>
            <a:fld id="{5B7BFF82-FB70-440E-B7B7-CEEE1C830163}" type="slidenum">
              <a:rPr lang="en-GB" smtClean="0"/>
              <a:t>33</a:t>
            </a:fld>
            <a:endParaRPr lang="en-GB" dirty="0"/>
          </a:p>
        </p:txBody>
      </p:sp>
      <p:sp>
        <p:nvSpPr>
          <p:cNvPr id="5" name="Rectangle 4"/>
          <p:cNvSpPr/>
          <p:nvPr/>
        </p:nvSpPr>
        <p:spPr>
          <a:xfrm>
            <a:off x="0" y="0"/>
            <a:ext cx="3011748" cy="241272"/>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10989B</a:t>
            </a:r>
          </a:p>
        </p:txBody>
      </p:sp>
      <p:sp>
        <p:nvSpPr>
          <p:cNvPr id="6" name="Rectangle 5"/>
          <p:cNvSpPr/>
          <p:nvPr/>
        </p:nvSpPr>
        <p:spPr>
          <a:xfrm>
            <a:off x="0" y="258507"/>
            <a:ext cx="3011748" cy="37742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Shaping and Combining Data</a:t>
            </a:r>
          </a:p>
        </p:txBody>
      </p:sp>
    </p:spTree>
    <p:extLst>
      <p:ext uri="{BB962C8B-B14F-4D97-AF65-F5344CB8AC3E}">
        <p14:creationId xmlns:p14="http://schemas.microsoft.com/office/powerpoint/2010/main" val="2654460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24275" y="79375"/>
            <a:ext cx="3571875" cy="2009775"/>
          </a:xfrm>
        </p:spPr>
      </p:sp>
      <p:sp>
        <p:nvSpPr>
          <p:cNvPr id="3" name="Notes Placeholder 2"/>
          <p:cNvSpPr>
            <a:spLocks noGrp="1"/>
          </p:cNvSpPr>
          <p:nvPr>
            <p:ph type="body" idx="1"/>
          </p:nvPr>
        </p:nvSpPr>
        <p:spPr>
          <a:xfrm>
            <a:off x="308161" y="2273199"/>
            <a:ext cx="6099780" cy="7169239"/>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Tipi di Join(Merge)</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Left Outer (tutti a sinistra e quelli che matchano a destra)</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Right Outer (tutti a destra e quelli che matchano a sinistra)</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Full Outer (tutti sia quelli di sinistra che di destra)</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Inner ( tutti quelli che matchano)</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Left Anti (solo quelli di sinistra che non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trovo</a:t>
            </a:r>
            <a:r>
              <a:rPr lang="en-GB" sz="1000" dirty="0">
                <a:effectLst/>
                <a:latin typeface="Arial" panose="020B0604020202020204" pitchFamily="34" charset="0"/>
                <a:ea typeface="Calibri" panose="020F0502020204030204" pitchFamily="34" charset="0"/>
                <a:cs typeface="Times New Roman" panose="02020603050405020304" pitchFamily="18" charset="0"/>
              </a:rPr>
              <a:t> a destra)</a:t>
            </a:r>
          </a:p>
          <a:p>
            <a:pPr marL="171450" indent="-171450">
              <a:lnSpc>
                <a:spcPct val="107000"/>
              </a:lnSpc>
              <a:spcAft>
                <a:spcPts val="800"/>
              </a:spcAft>
              <a:buFont typeface="Arial" panose="020B0604020202020204" pitchFamily="34" charset="0"/>
              <a:buChar char="•"/>
            </a:pPr>
            <a:r>
              <a:rPr lang="en-GB" sz="1000" dirty="0" err="1">
                <a:effectLst/>
                <a:latin typeface="Arial" panose="020B0604020202020204" pitchFamily="34" charset="0"/>
                <a:ea typeface="Calibri" panose="020F0502020204030204" pitchFamily="34" charset="0"/>
                <a:cs typeface="Times New Roman" panose="02020603050405020304" pitchFamily="18" charset="0"/>
              </a:rPr>
              <a:t>Riht</a:t>
            </a:r>
            <a:r>
              <a:rPr lang="en-GB" sz="1000" dirty="0">
                <a:effectLst/>
                <a:latin typeface="Arial" panose="020B0604020202020204" pitchFamily="34" charset="0"/>
                <a:ea typeface="Calibri" panose="020F0502020204030204" pitchFamily="34" charset="0"/>
                <a:cs typeface="Times New Roman" panose="02020603050405020304" pitchFamily="18" charset="0"/>
              </a:rPr>
              <a:t> Anti (solo quelli di destra che non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trovo</a:t>
            </a:r>
            <a:r>
              <a:rPr lang="en-GB" sz="1000" dirty="0">
                <a:effectLst/>
                <a:latin typeface="Arial" panose="020B0604020202020204" pitchFamily="34" charset="0"/>
                <a:ea typeface="Calibri" panose="020F0502020204030204" pitchFamily="34" charset="0"/>
                <a:cs typeface="Times New Roman" panose="02020603050405020304" pitchFamily="18" charset="0"/>
              </a:rPr>
              <a:t> a sinistra)</a:t>
            </a:r>
          </a:p>
        </p:txBody>
      </p:sp>
      <p:sp>
        <p:nvSpPr>
          <p:cNvPr id="4" name="Slide Number Placeholder 3"/>
          <p:cNvSpPr>
            <a:spLocks noGrp="1"/>
          </p:cNvSpPr>
          <p:nvPr>
            <p:ph type="sldNum" sz="quarter" idx="10"/>
          </p:nvPr>
        </p:nvSpPr>
        <p:spPr/>
        <p:txBody>
          <a:bodyPr/>
          <a:lstStyle/>
          <a:p>
            <a:fld id="{5B7BFF82-FB70-440E-B7B7-CEEE1C830163}" type="slidenum">
              <a:rPr lang="en-GB" smtClean="0"/>
              <a:t>34</a:t>
            </a:fld>
            <a:endParaRPr lang="en-GB" dirty="0"/>
          </a:p>
        </p:txBody>
      </p:sp>
      <p:sp>
        <p:nvSpPr>
          <p:cNvPr id="5" name="Rectangle 4"/>
          <p:cNvSpPr/>
          <p:nvPr/>
        </p:nvSpPr>
        <p:spPr>
          <a:xfrm>
            <a:off x="0" y="0"/>
            <a:ext cx="3011748" cy="241272"/>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10989B</a:t>
            </a:r>
          </a:p>
        </p:txBody>
      </p:sp>
      <p:sp>
        <p:nvSpPr>
          <p:cNvPr id="6" name="Rectangle 5"/>
          <p:cNvSpPr/>
          <p:nvPr/>
        </p:nvSpPr>
        <p:spPr>
          <a:xfrm>
            <a:off x="0" y="258507"/>
            <a:ext cx="3011748" cy="37742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Shaping and Combining Data</a:t>
            </a:r>
          </a:p>
        </p:txBody>
      </p:sp>
    </p:spTree>
    <p:extLst>
      <p:ext uri="{BB962C8B-B14F-4D97-AF65-F5344CB8AC3E}">
        <p14:creationId xmlns:p14="http://schemas.microsoft.com/office/powerpoint/2010/main" val="25477964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24275" y="79375"/>
            <a:ext cx="3571875" cy="2009775"/>
          </a:xfrm>
        </p:spPr>
      </p:sp>
      <p:sp>
        <p:nvSpPr>
          <p:cNvPr id="3" name="Notes Placeholder 2"/>
          <p:cNvSpPr>
            <a:spLocks noGrp="1"/>
          </p:cNvSpPr>
          <p:nvPr>
            <p:ph type="body" idx="1"/>
          </p:nvPr>
        </p:nvSpPr>
        <p:spPr>
          <a:xfrm>
            <a:off x="308161" y="2273199"/>
            <a:ext cx="6099780" cy="7169239"/>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Tipi di Join(Merge)</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Left Outer (tutti a sinistra e quelli che matchano a destra)</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Right Outer (tutti a destra e quelli che matchano a sinistra)</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Full Outer (tutti sia quelli di sinistra che di destra)</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Inner ( tutti quelli che matchano)</a:t>
            </a:r>
          </a:p>
          <a:p>
            <a:pPr marL="171450" indent="-171450">
              <a:lnSpc>
                <a:spcPct val="107000"/>
              </a:lnSpc>
              <a:spcAft>
                <a:spcPts val="800"/>
              </a:spcAft>
              <a:buFont typeface="Arial" panose="020B0604020202020204" pitchFamily="34" charset="0"/>
              <a:buChar char="•"/>
            </a:pPr>
            <a:r>
              <a:rPr lang="en-GB" sz="1000" dirty="0">
                <a:effectLst/>
                <a:latin typeface="Arial" panose="020B0604020202020204" pitchFamily="34" charset="0"/>
                <a:ea typeface="Calibri" panose="020F0502020204030204" pitchFamily="34" charset="0"/>
                <a:cs typeface="Times New Roman" panose="02020603050405020304" pitchFamily="18" charset="0"/>
              </a:rPr>
              <a:t>Left Anti (solo quelli di sinistra che non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trovo</a:t>
            </a:r>
            <a:r>
              <a:rPr lang="en-GB" sz="1000" dirty="0">
                <a:effectLst/>
                <a:latin typeface="Arial" panose="020B0604020202020204" pitchFamily="34" charset="0"/>
                <a:ea typeface="Calibri" panose="020F0502020204030204" pitchFamily="34" charset="0"/>
                <a:cs typeface="Times New Roman" panose="02020603050405020304" pitchFamily="18" charset="0"/>
              </a:rPr>
              <a:t> a destra)</a:t>
            </a:r>
          </a:p>
          <a:p>
            <a:pPr marL="171450" indent="-171450">
              <a:lnSpc>
                <a:spcPct val="107000"/>
              </a:lnSpc>
              <a:spcAft>
                <a:spcPts val="800"/>
              </a:spcAft>
              <a:buFont typeface="Arial" panose="020B0604020202020204" pitchFamily="34" charset="0"/>
              <a:buChar char="•"/>
            </a:pPr>
            <a:r>
              <a:rPr lang="en-GB" sz="1000" dirty="0" err="1">
                <a:effectLst/>
                <a:latin typeface="Arial" panose="020B0604020202020204" pitchFamily="34" charset="0"/>
                <a:ea typeface="Calibri" panose="020F0502020204030204" pitchFamily="34" charset="0"/>
                <a:cs typeface="Times New Roman" panose="02020603050405020304" pitchFamily="18" charset="0"/>
              </a:rPr>
              <a:t>Riht</a:t>
            </a:r>
            <a:r>
              <a:rPr lang="en-GB" sz="1000" dirty="0">
                <a:effectLst/>
                <a:latin typeface="Arial" panose="020B0604020202020204" pitchFamily="34" charset="0"/>
                <a:ea typeface="Calibri" panose="020F0502020204030204" pitchFamily="34" charset="0"/>
                <a:cs typeface="Times New Roman" panose="02020603050405020304" pitchFamily="18" charset="0"/>
              </a:rPr>
              <a:t> Anti (solo quelli di destra che non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trovo</a:t>
            </a:r>
            <a:r>
              <a:rPr lang="en-GB" sz="1000" dirty="0">
                <a:effectLst/>
                <a:latin typeface="Arial" panose="020B0604020202020204" pitchFamily="34" charset="0"/>
                <a:ea typeface="Calibri" panose="020F0502020204030204" pitchFamily="34" charset="0"/>
                <a:cs typeface="Times New Roman" panose="02020603050405020304" pitchFamily="18" charset="0"/>
              </a:rPr>
              <a:t> a sinistra)</a:t>
            </a:r>
          </a:p>
        </p:txBody>
      </p:sp>
      <p:sp>
        <p:nvSpPr>
          <p:cNvPr id="4" name="Slide Number Placeholder 3"/>
          <p:cNvSpPr>
            <a:spLocks noGrp="1"/>
          </p:cNvSpPr>
          <p:nvPr>
            <p:ph type="sldNum" sz="quarter" idx="10"/>
          </p:nvPr>
        </p:nvSpPr>
        <p:spPr/>
        <p:txBody>
          <a:bodyPr/>
          <a:lstStyle/>
          <a:p>
            <a:fld id="{5B7BFF82-FB70-440E-B7B7-CEEE1C830163}" type="slidenum">
              <a:rPr lang="en-GB" smtClean="0"/>
              <a:t>35</a:t>
            </a:fld>
            <a:endParaRPr lang="en-GB" dirty="0"/>
          </a:p>
        </p:txBody>
      </p:sp>
      <p:sp>
        <p:nvSpPr>
          <p:cNvPr id="5" name="Rectangle 4"/>
          <p:cNvSpPr/>
          <p:nvPr/>
        </p:nvSpPr>
        <p:spPr>
          <a:xfrm>
            <a:off x="0" y="0"/>
            <a:ext cx="3011748" cy="241272"/>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10989B</a:t>
            </a:r>
          </a:p>
        </p:txBody>
      </p:sp>
      <p:sp>
        <p:nvSpPr>
          <p:cNvPr id="6" name="Rectangle 5"/>
          <p:cNvSpPr/>
          <p:nvPr/>
        </p:nvSpPr>
        <p:spPr>
          <a:xfrm>
            <a:off x="0" y="258507"/>
            <a:ext cx="3011748" cy="37742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Shaping and Combining Data</a:t>
            </a:r>
          </a:p>
        </p:txBody>
      </p:sp>
    </p:spTree>
    <p:extLst>
      <p:ext uri="{BB962C8B-B14F-4D97-AF65-F5344CB8AC3E}">
        <p14:creationId xmlns:p14="http://schemas.microsoft.com/office/powerpoint/2010/main" val="2944862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fontAlgn="base">
              <a:buFont typeface="Arial"/>
              <a:buNone/>
            </a:pPr>
            <a:endParaRPr lang="en-US" sz="1800" kern="1200" dirty="0">
              <a:solidFill>
                <a:schemeClr val="tx1"/>
              </a:solidFill>
              <a:effectLst/>
              <a:latin typeface="+mj-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3FB47CC-F09C-4217-9221-DA93EAB96581}" type="slidenum">
              <a:rPr lang="en-US" smtClean="0"/>
              <a:t>3</a:t>
            </a:fld>
            <a:endParaRPr lang="en-US"/>
          </a:p>
        </p:txBody>
      </p:sp>
    </p:spTree>
    <p:extLst>
      <p:ext uri="{BB962C8B-B14F-4D97-AF65-F5344CB8AC3E}">
        <p14:creationId xmlns:p14="http://schemas.microsoft.com/office/powerpoint/2010/main" val="1948476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fontAlgn="base">
              <a:buFont typeface="Arial"/>
              <a:buNone/>
            </a:pPr>
            <a:endParaRPr lang="en-US" sz="1800" kern="1200" dirty="0">
              <a:solidFill>
                <a:schemeClr val="tx1"/>
              </a:solidFill>
              <a:effectLst/>
              <a:latin typeface="+mj-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3FB47CC-F09C-4217-9221-DA93EAB96581}" type="slidenum">
              <a:rPr lang="en-US" smtClean="0"/>
              <a:t>4</a:t>
            </a:fld>
            <a:endParaRPr lang="en-US"/>
          </a:p>
        </p:txBody>
      </p:sp>
    </p:spTree>
    <p:extLst>
      <p:ext uri="{BB962C8B-B14F-4D97-AF65-F5344CB8AC3E}">
        <p14:creationId xmlns:p14="http://schemas.microsoft.com/office/powerpoint/2010/main" val="2792361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24275" y="79375"/>
            <a:ext cx="3571875" cy="2009775"/>
          </a:xfrm>
        </p:spPr>
      </p:sp>
      <p:sp>
        <p:nvSpPr>
          <p:cNvPr id="3" name="Notes Placeholder 2"/>
          <p:cNvSpPr>
            <a:spLocks noGrp="1"/>
          </p:cNvSpPr>
          <p:nvPr>
            <p:ph type="body" idx="1"/>
          </p:nvPr>
        </p:nvSpPr>
        <p:spPr>
          <a:xfrm>
            <a:off x="308161" y="2273199"/>
            <a:ext cx="6099780" cy="7169239"/>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B7BFF82-FB70-440E-B7B7-CEEE1C830163}" type="slidenum">
              <a:rPr lang="en-GB" smtClean="0"/>
              <a:t>5</a:t>
            </a:fld>
            <a:endParaRPr lang="en-GB" dirty="0"/>
          </a:p>
        </p:txBody>
      </p:sp>
      <p:sp>
        <p:nvSpPr>
          <p:cNvPr id="5" name="Rectangle 4"/>
          <p:cNvSpPr/>
          <p:nvPr/>
        </p:nvSpPr>
        <p:spPr>
          <a:xfrm>
            <a:off x="0" y="0"/>
            <a:ext cx="3011748" cy="241272"/>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10989B</a:t>
            </a:r>
          </a:p>
        </p:txBody>
      </p:sp>
      <p:sp>
        <p:nvSpPr>
          <p:cNvPr id="6" name="Rectangle 5"/>
          <p:cNvSpPr/>
          <p:nvPr/>
        </p:nvSpPr>
        <p:spPr>
          <a:xfrm>
            <a:off x="0" y="258507"/>
            <a:ext cx="3011748" cy="37742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Shaping and Combining Data</a:t>
            </a:r>
          </a:p>
        </p:txBody>
      </p:sp>
    </p:spTree>
    <p:extLst>
      <p:ext uri="{BB962C8B-B14F-4D97-AF65-F5344CB8AC3E}">
        <p14:creationId xmlns:p14="http://schemas.microsoft.com/office/powerpoint/2010/main" val="44577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24275" y="79375"/>
            <a:ext cx="3571875" cy="2009775"/>
          </a:xfrm>
        </p:spPr>
      </p:sp>
      <p:sp>
        <p:nvSpPr>
          <p:cNvPr id="3" name="Notes Placeholder 2"/>
          <p:cNvSpPr>
            <a:spLocks noGrp="1"/>
          </p:cNvSpPr>
          <p:nvPr>
            <p:ph type="body" idx="1"/>
          </p:nvPr>
        </p:nvSpPr>
        <p:spPr>
          <a:xfrm>
            <a:off x="308161" y="2273199"/>
            <a:ext cx="6099780" cy="7169239"/>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b="1" dirty="0">
                <a:effectLst/>
                <a:latin typeface="Arial" panose="020B0604020202020204" pitchFamily="34" charset="0"/>
                <a:ea typeface="Calibri" panose="020F0502020204030204" pitchFamily="34" charset="0"/>
                <a:cs typeface="Times New Roman" panose="02020603050405020304" pitchFamily="18" charset="0"/>
              </a:rPr>
              <a:t>NB</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Nell’importazioni</a:t>
            </a:r>
            <a:r>
              <a:rPr lang="en-GB" sz="1000" dirty="0">
                <a:effectLst/>
                <a:latin typeface="Arial" panose="020B0604020202020204" pitchFamily="34" charset="0"/>
                <a:ea typeface="Calibri" panose="020F0502020204030204" pitchFamily="34" charset="0"/>
                <a:cs typeface="Times New Roman" panose="02020603050405020304" pitchFamily="18" charset="0"/>
              </a:rPr>
              <a:t> di file da una cartella vengono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ignorati</a:t>
            </a:r>
            <a:r>
              <a:rPr lang="en-GB" sz="1000" dirty="0">
                <a:effectLst/>
                <a:latin typeface="Arial" panose="020B0604020202020204" pitchFamily="34" charset="0"/>
                <a:ea typeface="Calibri" panose="020F0502020204030204" pitchFamily="34" charset="0"/>
                <a:cs typeface="Times New Roman" panose="02020603050405020304" pitchFamily="18" charset="0"/>
              </a:rPr>
              <a:t> i file </a:t>
            </a:r>
            <a:r>
              <a:rPr lang="en-GB" sz="1000" b="1" dirty="0">
                <a:effectLst/>
                <a:latin typeface="Arial" panose="020B0604020202020204" pitchFamily="34" charset="0"/>
                <a:ea typeface="Calibri" panose="020F0502020204030204" pitchFamily="34" charset="0"/>
                <a:cs typeface="Times New Roman" panose="02020603050405020304" pitchFamily="18" charset="0"/>
              </a:rPr>
              <a:t>.jpg </a:t>
            </a:r>
            <a:r>
              <a:rPr lang="en-GB" sz="1000" dirty="0">
                <a:effectLst/>
                <a:latin typeface="Arial" panose="020B0604020202020204" pitchFamily="34" charset="0"/>
                <a:ea typeface="Calibri" panose="020F0502020204030204" pitchFamily="34" charset="0"/>
                <a:cs typeface="Times New Roman" panose="02020603050405020304" pitchFamily="18" charset="0"/>
              </a:rPr>
              <a:t>e </a:t>
            </a:r>
            <a:r>
              <a:rPr lang="en-GB" sz="1000" b="1" dirty="0">
                <a:effectLst/>
                <a:latin typeface="Arial" panose="020B0604020202020204" pitchFamily="34" charset="0"/>
                <a:ea typeface="Calibri" panose="020F0502020204030204" pitchFamily="34" charset="0"/>
                <a:cs typeface="Times New Roman" panose="02020603050405020304" pitchFamily="18" charset="0"/>
              </a:rPr>
              <a:t>.</a:t>
            </a:r>
            <a:r>
              <a:rPr lang="en-GB" sz="1000" b="1" dirty="0" err="1">
                <a:effectLst/>
                <a:latin typeface="Arial" panose="020B0604020202020204" pitchFamily="34" charset="0"/>
                <a:ea typeface="Calibri" panose="020F0502020204030204" pitchFamily="34" charset="0"/>
                <a:cs typeface="Times New Roman" panose="02020603050405020304" pitchFamily="18" charset="0"/>
              </a:rPr>
              <a:t>docx</a:t>
            </a:r>
            <a:endParaRPr lang="en-GB" sz="1000" b="1"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8B5F05-1753-44E6-BF67-1B62F19D3847}" type="slidenum">
              <a:rPr lang="en-GB" smtClean="0"/>
              <a:t>6</a:t>
            </a:fld>
            <a:endParaRPr lang="en-GB" dirty="0"/>
          </a:p>
        </p:txBody>
      </p:sp>
      <p:sp>
        <p:nvSpPr>
          <p:cNvPr id="5" name="Rectangle 4"/>
          <p:cNvSpPr/>
          <p:nvPr/>
        </p:nvSpPr>
        <p:spPr>
          <a:xfrm>
            <a:off x="0" y="0"/>
            <a:ext cx="3011748" cy="241272"/>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10989B</a:t>
            </a:r>
          </a:p>
        </p:txBody>
      </p:sp>
      <p:sp>
        <p:nvSpPr>
          <p:cNvPr id="6" name="Rectangle 5"/>
          <p:cNvSpPr/>
          <p:nvPr/>
        </p:nvSpPr>
        <p:spPr>
          <a:xfrm>
            <a:off x="0" y="258507"/>
            <a:ext cx="3011748" cy="37742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Power BI Data</a:t>
            </a:r>
          </a:p>
        </p:txBody>
      </p:sp>
    </p:spTree>
    <p:extLst>
      <p:ext uri="{BB962C8B-B14F-4D97-AF65-F5344CB8AC3E}">
        <p14:creationId xmlns:p14="http://schemas.microsoft.com/office/powerpoint/2010/main" val="32460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24275" y="79375"/>
            <a:ext cx="3571875" cy="2009775"/>
          </a:xfrm>
        </p:spPr>
      </p:sp>
      <p:sp>
        <p:nvSpPr>
          <p:cNvPr id="3" name="Notes Placeholder 2"/>
          <p:cNvSpPr>
            <a:spLocks noGrp="1"/>
          </p:cNvSpPr>
          <p:nvPr>
            <p:ph type="body" idx="1"/>
          </p:nvPr>
        </p:nvSpPr>
        <p:spPr>
          <a:xfrm>
            <a:off x="308161" y="2273199"/>
            <a:ext cx="6099780" cy="7169239"/>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B7BFF82-FB70-440E-B7B7-CEEE1C830163}" type="slidenum">
              <a:rPr lang="en-GB" smtClean="0"/>
              <a:t>8</a:t>
            </a:fld>
            <a:endParaRPr lang="en-GB" dirty="0"/>
          </a:p>
        </p:txBody>
      </p:sp>
      <p:sp>
        <p:nvSpPr>
          <p:cNvPr id="5" name="Rectangle 4"/>
          <p:cNvSpPr/>
          <p:nvPr/>
        </p:nvSpPr>
        <p:spPr>
          <a:xfrm>
            <a:off x="0" y="0"/>
            <a:ext cx="3011748" cy="241272"/>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10989B</a:t>
            </a:r>
          </a:p>
        </p:txBody>
      </p:sp>
      <p:sp>
        <p:nvSpPr>
          <p:cNvPr id="6" name="Rectangle 5"/>
          <p:cNvSpPr/>
          <p:nvPr/>
        </p:nvSpPr>
        <p:spPr>
          <a:xfrm>
            <a:off x="0" y="258507"/>
            <a:ext cx="3011748" cy="37742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Shaping and Combining Data</a:t>
            </a:r>
          </a:p>
        </p:txBody>
      </p:sp>
    </p:spTree>
    <p:extLst>
      <p:ext uri="{BB962C8B-B14F-4D97-AF65-F5344CB8AC3E}">
        <p14:creationId xmlns:p14="http://schemas.microsoft.com/office/powerpoint/2010/main" val="3926212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24275" y="79375"/>
            <a:ext cx="3571875" cy="2009775"/>
          </a:xfrm>
        </p:spPr>
      </p:sp>
      <p:sp>
        <p:nvSpPr>
          <p:cNvPr id="3" name="Notes Placeholder 2"/>
          <p:cNvSpPr>
            <a:spLocks noGrp="1"/>
          </p:cNvSpPr>
          <p:nvPr>
            <p:ph type="body" idx="1"/>
          </p:nvPr>
        </p:nvSpPr>
        <p:spPr>
          <a:xfrm>
            <a:off x="308161" y="2273199"/>
            <a:ext cx="6099780" cy="7169239"/>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b="1" dirty="0">
                <a:effectLst/>
                <a:latin typeface="Arial" panose="020B0604020202020204" pitchFamily="34" charset="0"/>
                <a:ea typeface="Calibri" panose="020F0502020204030204" pitchFamily="34" charset="0"/>
                <a:cs typeface="Times New Roman" panose="02020603050405020304" pitchFamily="18" charset="0"/>
              </a:rPr>
              <a:t>NB</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Nell’importazioni</a:t>
            </a:r>
            <a:r>
              <a:rPr lang="en-GB" sz="1000" dirty="0">
                <a:effectLst/>
                <a:latin typeface="Arial" panose="020B0604020202020204" pitchFamily="34" charset="0"/>
                <a:ea typeface="Calibri" panose="020F0502020204030204" pitchFamily="34" charset="0"/>
                <a:cs typeface="Times New Roman" panose="02020603050405020304" pitchFamily="18" charset="0"/>
              </a:rPr>
              <a:t> di file da una cartella vengono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ignorati</a:t>
            </a:r>
            <a:r>
              <a:rPr lang="en-GB" sz="1000" dirty="0">
                <a:effectLst/>
                <a:latin typeface="Arial" panose="020B0604020202020204" pitchFamily="34" charset="0"/>
                <a:ea typeface="Calibri" panose="020F0502020204030204" pitchFamily="34" charset="0"/>
                <a:cs typeface="Times New Roman" panose="02020603050405020304" pitchFamily="18" charset="0"/>
              </a:rPr>
              <a:t> i file </a:t>
            </a:r>
            <a:r>
              <a:rPr lang="en-GB" sz="1000" b="1" dirty="0">
                <a:effectLst/>
                <a:latin typeface="Arial" panose="020B0604020202020204" pitchFamily="34" charset="0"/>
                <a:ea typeface="Calibri" panose="020F0502020204030204" pitchFamily="34" charset="0"/>
                <a:cs typeface="Times New Roman" panose="02020603050405020304" pitchFamily="18" charset="0"/>
              </a:rPr>
              <a:t>.jpg </a:t>
            </a:r>
            <a:r>
              <a:rPr lang="en-GB" sz="1000" dirty="0">
                <a:effectLst/>
                <a:latin typeface="Arial" panose="020B0604020202020204" pitchFamily="34" charset="0"/>
                <a:ea typeface="Calibri" panose="020F0502020204030204" pitchFamily="34" charset="0"/>
                <a:cs typeface="Times New Roman" panose="02020603050405020304" pitchFamily="18" charset="0"/>
              </a:rPr>
              <a:t>e </a:t>
            </a:r>
            <a:r>
              <a:rPr lang="en-GB" sz="1000" b="1" dirty="0">
                <a:effectLst/>
                <a:latin typeface="Arial" panose="020B0604020202020204" pitchFamily="34" charset="0"/>
                <a:ea typeface="Calibri" panose="020F0502020204030204" pitchFamily="34" charset="0"/>
                <a:cs typeface="Times New Roman" panose="02020603050405020304" pitchFamily="18" charset="0"/>
              </a:rPr>
              <a:t>.</a:t>
            </a:r>
            <a:r>
              <a:rPr lang="en-GB" sz="1000" b="1" dirty="0" err="1">
                <a:effectLst/>
                <a:latin typeface="Arial" panose="020B0604020202020204" pitchFamily="34" charset="0"/>
                <a:ea typeface="Calibri" panose="020F0502020204030204" pitchFamily="34" charset="0"/>
                <a:cs typeface="Times New Roman" panose="02020603050405020304" pitchFamily="18" charset="0"/>
              </a:rPr>
              <a:t>docx</a:t>
            </a:r>
            <a:endParaRPr lang="en-GB" sz="1000" b="1"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8B5F05-1753-44E6-BF67-1B62F19D3847}" type="slidenum">
              <a:rPr lang="en-GB" smtClean="0"/>
              <a:t>10</a:t>
            </a:fld>
            <a:endParaRPr lang="en-GB" dirty="0"/>
          </a:p>
        </p:txBody>
      </p:sp>
      <p:sp>
        <p:nvSpPr>
          <p:cNvPr id="5" name="Rectangle 4"/>
          <p:cNvSpPr/>
          <p:nvPr/>
        </p:nvSpPr>
        <p:spPr>
          <a:xfrm>
            <a:off x="0" y="0"/>
            <a:ext cx="3011748" cy="241272"/>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10989B</a:t>
            </a:r>
          </a:p>
        </p:txBody>
      </p:sp>
      <p:sp>
        <p:nvSpPr>
          <p:cNvPr id="6" name="Rectangle 5"/>
          <p:cNvSpPr/>
          <p:nvPr/>
        </p:nvSpPr>
        <p:spPr>
          <a:xfrm>
            <a:off x="0" y="258507"/>
            <a:ext cx="3011748" cy="37742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Power BI Data</a:t>
            </a:r>
          </a:p>
        </p:txBody>
      </p:sp>
    </p:spTree>
    <p:extLst>
      <p:ext uri="{BB962C8B-B14F-4D97-AF65-F5344CB8AC3E}">
        <p14:creationId xmlns:p14="http://schemas.microsoft.com/office/powerpoint/2010/main" val="3797615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24275" y="79375"/>
            <a:ext cx="3571875" cy="2009775"/>
          </a:xfrm>
        </p:spPr>
      </p:sp>
      <p:sp>
        <p:nvSpPr>
          <p:cNvPr id="3" name="Notes Placeholder 2"/>
          <p:cNvSpPr>
            <a:spLocks noGrp="1"/>
          </p:cNvSpPr>
          <p:nvPr>
            <p:ph type="body" idx="1"/>
          </p:nvPr>
        </p:nvSpPr>
        <p:spPr>
          <a:xfrm>
            <a:off x="308161" y="2273199"/>
            <a:ext cx="6099780" cy="7169239"/>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b="1" dirty="0">
                <a:effectLst/>
                <a:latin typeface="Arial" panose="020B0604020202020204" pitchFamily="34" charset="0"/>
                <a:ea typeface="Calibri" panose="020F0502020204030204" pitchFamily="34" charset="0"/>
                <a:cs typeface="Times New Roman" panose="02020603050405020304" pitchFamily="18" charset="0"/>
              </a:rPr>
              <a:t>NB</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Nell’importazioni</a:t>
            </a:r>
            <a:r>
              <a:rPr lang="en-GB" sz="1000" dirty="0">
                <a:effectLst/>
                <a:latin typeface="Arial" panose="020B0604020202020204" pitchFamily="34" charset="0"/>
                <a:ea typeface="Calibri" panose="020F0502020204030204" pitchFamily="34" charset="0"/>
                <a:cs typeface="Times New Roman" panose="02020603050405020304" pitchFamily="18" charset="0"/>
              </a:rPr>
              <a:t> di file da una cartella vengono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ignorati</a:t>
            </a:r>
            <a:r>
              <a:rPr lang="en-GB" sz="1000" dirty="0">
                <a:effectLst/>
                <a:latin typeface="Arial" panose="020B0604020202020204" pitchFamily="34" charset="0"/>
                <a:ea typeface="Calibri" panose="020F0502020204030204" pitchFamily="34" charset="0"/>
                <a:cs typeface="Times New Roman" panose="02020603050405020304" pitchFamily="18" charset="0"/>
              </a:rPr>
              <a:t> i file </a:t>
            </a:r>
            <a:r>
              <a:rPr lang="en-GB" sz="1000" b="1" dirty="0">
                <a:effectLst/>
                <a:latin typeface="Arial" panose="020B0604020202020204" pitchFamily="34" charset="0"/>
                <a:ea typeface="Calibri" panose="020F0502020204030204" pitchFamily="34" charset="0"/>
                <a:cs typeface="Times New Roman" panose="02020603050405020304" pitchFamily="18" charset="0"/>
              </a:rPr>
              <a:t>.jpg </a:t>
            </a:r>
            <a:r>
              <a:rPr lang="en-GB" sz="1000" dirty="0">
                <a:effectLst/>
                <a:latin typeface="Arial" panose="020B0604020202020204" pitchFamily="34" charset="0"/>
                <a:ea typeface="Calibri" panose="020F0502020204030204" pitchFamily="34" charset="0"/>
                <a:cs typeface="Times New Roman" panose="02020603050405020304" pitchFamily="18" charset="0"/>
              </a:rPr>
              <a:t>e </a:t>
            </a:r>
            <a:r>
              <a:rPr lang="en-GB" sz="1000" b="1" dirty="0">
                <a:effectLst/>
                <a:latin typeface="Arial" panose="020B0604020202020204" pitchFamily="34" charset="0"/>
                <a:ea typeface="Calibri" panose="020F0502020204030204" pitchFamily="34" charset="0"/>
                <a:cs typeface="Times New Roman" panose="02020603050405020304" pitchFamily="18" charset="0"/>
              </a:rPr>
              <a:t>.</a:t>
            </a:r>
            <a:r>
              <a:rPr lang="en-GB" sz="1000" b="1" dirty="0" err="1">
                <a:effectLst/>
                <a:latin typeface="Arial" panose="020B0604020202020204" pitchFamily="34" charset="0"/>
                <a:ea typeface="Calibri" panose="020F0502020204030204" pitchFamily="34" charset="0"/>
                <a:cs typeface="Times New Roman" panose="02020603050405020304" pitchFamily="18" charset="0"/>
              </a:rPr>
              <a:t>docx</a:t>
            </a:r>
            <a:endParaRPr lang="en-GB" sz="1000" b="1"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8B5F05-1753-44E6-BF67-1B62F19D3847}" type="slidenum">
              <a:rPr lang="en-GB" smtClean="0"/>
              <a:t>12</a:t>
            </a:fld>
            <a:endParaRPr lang="en-GB" dirty="0"/>
          </a:p>
        </p:txBody>
      </p:sp>
      <p:sp>
        <p:nvSpPr>
          <p:cNvPr id="5" name="Rectangle 4"/>
          <p:cNvSpPr/>
          <p:nvPr/>
        </p:nvSpPr>
        <p:spPr>
          <a:xfrm>
            <a:off x="0" y="0"/>
            <a:ext cx="3011748" cy="241272"/>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10989B</a:t>
            </a:r>
          </a:p>
        </p:txBody>
      </p:sp>
      <p:sp>
        <p:nvSpPr>
          <p:cNvPr id="6" name="Rectangle 5"/>
          <p:cNvSpPr/>
          <p:nvPr/>
        </p:nvSpPr>
        <p:spPr>
          <a:xfrm>
            <a:off x="0" y="258507"/>
            <a:ext cx="3011748" cy="37742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Power BI Data</a:t>
            </a:r>
          </a:p>
        </p:txBody>
      </p:sp>
    </p:spTree>
    <p:extLst>
      <p:ext uri="{BB962C8B-B14F-4D97-AF65-F5344CB8AC3E}">
        <p14:creationId xmlns:p14="http://schemas.microsoft.com/office/powerpoint/2010/main" val="4155383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8pt Slide Title">
    <p:spTree>
      <p:nvGrpSpPr>
        <p:cNvPr id="1" name=""/>
        <p:cNvGrpSpPr/>
        <p:nvPr/>
      </p:nvGrpSpPr>
      <p:grpSpPr>
        <a:xfrm>
          <a:off x="0" y="0"/>
          <a:ext cx="0" cy="0"/>
          <a:chOff x="0" y="0"/>
          <a:chExt cx="0" cy="0"/>
        </a:xfrm>
      </p:grpSpPr>
      <p:sp>
        <p:nvSpPr>
          <p:cNvPr id="8" name="Rectangle 7"/>
          <p:cNvSpPr/>
          <p:nvPr userDrawn="1"/>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09600" y="0"/>
            <a:ext cx="109728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a:t>28 </a:t>
            </a:r>
            <a:r>
              <a:rPr lang="en-US" dirty="0" err="1"/>
              <a:t>pt</a:t>
            </a:r>
            <a:r>
              <a:rPr lang="en-US" dirty="0"/>
              <a:t> Slide Title</a:t>
            </a:r>
          </a:p>
        </p:txBody>
      </p:sp>
      <p:sp>
        <p:nvSpPr>
          <p:cNvPr id="6" name="Footer Placeholder 5"/>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p:txBody>
          <a:bodyPr/>
          <a:lstStyle/>
          <a:p>
            <a:fld id="{D814DA60-3BEE-4BCE-BEDB-E433FD970963}" type="slidenum">
              <a:rPr lang="en-US" smtClean="0"/>
              <a:pPr/>
              <a:t>‹N›</a:t>
            </a:fld>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29901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26019" name="Rectangle 3"/>
          <p:cNvSpPr>
            <a:spLocks noGrp="1" noChangeArrowheads="1"/>
          </p:cNvSpPr>
          <p:nvPr>
            <p:ph type="ctrTitle" sz="quarter" hasCustomPrompt="1"/>
          </p:nvPr>
        </p:nvSpPr>
        <p:spPr>
          <a:xfrm>
            <a:off x="4267201" y="1773400"/>
            <a:ext cx="7643223" cy="7386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863393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268928" y="286897"/>
            <a:ext cx="11653523" cy="896552"/>
          </a:xfrm>
        </p:spPr>
        <p:txBody>
          <a:bodyPr lIns="146304" tIns="91440" rIns="146304" bIns="91440" rtlCol="0">
            <a:noAutofit/>
          </a:bodyPr>
          <a:lstStyle>
            <a:lvl1pPr marL="0" indent="0">
              <a:buNone/>
              <a:defRPr lang="en-US" sz="3529" b="0" kern="1200" cap="none" spc="-75" baseline="0" dirty="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rtl="0"/>
            <a:r>
              <a:rPr lang="it-it"/>
              <a:t>Click to edit Master title style</a:t>
            </a:r>
          </a:p>
        </p:txBody>
      </p:sp>
    </p:spTree>
    <p:extLst>
      <p:ext uri="{BB962C8B-B14F-4D97-AF65-F5344CB8AC3E}">
        <p14:creationId xmlns:p14="http://schemas.microsoft.com/office/powerpoint/2010/main" val="2172782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254353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9B7DB-8367-4EA5-BD31-DC3A1C807884}" type="datetimeFigureOut">
              <a:rPr lang="en-US" smtClean="0"/>
              <a:t>2/17/2021</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D814DA60-3BEE-4BCE-BEDB-E433FD970963}" type="slidenum">
              <a:rPr lang="en-US" smtClean="0"/>
              <a:pPr/>
              <a:t>‹N›</a:t>
            </a:fld>
            <a:endParaRPr lang="en-US" dirty="0"/>
          </a:p>
        </p:txBody>
      </p:sp>
    </p:spTree>
    <p:extLst>
      <p:ext uri="{BB962C8B-B14F-4D97-AF65-F5344CB8AC3E}">
        <p14:creationId xmlns:p14="http://schemas.microsoft.com/office/powerpoint/2010/main" val="3430526910"/>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5" r:id="rId3"/>
    <p:sldLayoutId id="2147483658"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power-bi/desktop-use-directquery"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9.emf"/></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1.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7.emf"/></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9.emf"/></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4724401" y="1967468"/>
            <a:ext cx="5732417" cy="738664"/>
          </a:xfrm>
        </p:spPr>
        <p:txBody>
          <a:bodyPr/>
          <a:lstStyle/>
          <a:p>
            <a:r>
              <a:rPr lang="en-GB" dirty="0"/>
              <a:t>Modulo 3 e 4</a:t>
            </a:r>
          </a:p>
        </p:txBody>
      </p:sp>
      <p:sp>
        <p:nvSpPr>
          <p:cNvPr id="3" name="Subtitle 2"/>
          <p:cNvSpPr>
            <a:spLocks noGrp="1"/>
          </p:cNvSpPr>
          <p:nvPr>
            <p:ph type="subTitle" sz="quarter" idx="1"/>
          </p:nvPr>
        </p:nvSpPr>
        <p:spPr/>
        <p:txBody>
          <a:bodyPr/>
          <a:lstStyle/>
          <a:p>
            <a:pPr>
              <a:spcBef>
                <a:spcPts val="0"/>
              </a:spcBef>
            </a:pPr>
            <a:r>
              <a:rPr lang="en-US" dirty="0"/>
              <a:t>Power BI Data</a:t>
            </a:r>
          </a:p>
          <a:p>
            <a:pPr>
              <a:spcBef>
                <a:spcPts val="0"/>
              </a:spcBef>
            </a:pPr>
            <a:r>
              <a:rPr lang="en-US" dirty="0"/>
              <a:t>Shaping e Combining Data</a:t>
            </a:r>
            <a:endParaRPr lang="en-GB" dirty="0"/>
          </a:p>
        </p:txBody>
      </p:sp>
    </p:spTree>
    <p:extLst>
      <p:ext uri="{BB962C8B-B14F-4D97-AF65-F5344CB8AC3E}">
        <p14:creationId xmlns:p14="http://schemas.microsoft.com/office/powerpoint/2010/main" val="2902185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defTabSz="342900"/>
            <a:r>
              <a:rPr lang="en-US" dirty="0">
                <a:latin typeface="Segoe UI Light" panose="020B0502040204020203" pitchFamily="34" charset="0"/>
                <a:cs typeface="Segoe UI Light" panose="020B0502040204020203" pitchFamily="34" charset="0"/>
              </a:rPr>
              <a:t>Connettori: </a:t>
            </a:r>
            <a:r>
              <a:rPr lang="en-GB" dirty="0">
                <a:latin typeface="Segoe UI Light" panose="020B0502040204020203" pitchFamily="34" charset="0"/>
                <a:cs typeface="Segoe UI Light" panose="020B0502040204020203" pitchFamily="34" charset="0"/>
              </a:rPr>
              <a:t>Connettersi ai file</a:t>
            </a:r>
          </a:p>
        </p:txBody>
      </p:sp>
      <p:sp>
        <p:nvSpPr>
          <p:cNvPr id="4" name="Content Placeholder 2"/>
          <p:cNvSpPr txBox="1">
            <a:spLocks/>
          </p:cNvSpPr>
          <p:nvPr/>
        </p:nvSpPr>
        <p:spPr>
          <a:xfrm>
            <a:off x="228600" y="1066800"/>
            <a:ext cx="11811000" cy="4377589"/>
          </a:xfrm>
          <a:prstGeom prst="rect">
            <a:avLst/>
          </a:prstGeom>
        </p:spPr>
        <p:txBody>
          <a:bodyPr vert="horz" lIns="68580" tIns="34290" rIns="68580" bIns="34290" rtlCol="0">
            <a:normAutofit/>
          </a:bodyPr>
          <a:lstStyle>
            <a:lvl1pPr marL="228594" indent="-228594" defTabSz="914377">
              <a:lnSpc>
                <a:spcPct val="90000"/>
              </a:lnSpc>
              <a:spcBef>
                <a:spcPts val="1000"/>
              </a:spcBef>
              <a:buFont typeface="Arial" panose="020B0604020202020204" pitchFamily="34" charset="0"/>
              <a:buChar char="•"/>
              <a:defRPr sz="3200">
                <a:solidFill>
                  <a:srgbClr val="424242"/>
                </a:solidFill>
                <a:latin typeface="HelveticaNeue" panose="00000400000000000000" pitchFamily="2" charset="0"/>
              </a:defRPr>
            </a:lvl1pPr>
            <a:lvl2pPr marL="685783" lvl="1"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2pPr>
            <a:lvl3pPr marL="1142971"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3pPr>
            <a:lvl4pPr marL="1600160"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4pPr>
            <a:lvl5pPr marL="2057349"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5pPr>
            <a:lvl6pPr marL="2514537" indent="-228594" defTabSz="914377">
              <a:lnSpc>
                <a:spcPct val="90000"/>
              </a:lnSpc>
              <a:spcBef>
                <a:spcPts val="500"/>
              </a:spcBef>
              <a:buFont typeface="Arial" panose="020B0604020202020204" pitchFamily="34" charset="0"/>
              <a:buChar char="•"/>
            </a:lvl6pPr>
            <a:lvl7pPr marL="2971726" indent="-228594" defTabSz="914377">
              <a:lnSpc>
                <a:spcPct val="90000"/>
              </a:lnSpc>
              <a:spcBef>
                <a:spcPts val="500"/>
              </a:spcBef>
              <a:buFont typeface="Arial" panose="020B0604020202020204" pitchFamily="34" charset="0"/>
              <a:buChar char="•"/>
            </a:lvl7pPr>
            <a:lvl8pPr marL="3428914" indent="-228594" defTabSz="914377">
              <a:lnSpc>
                <a:spcPct val="90000"/>
              </a:lnSpc>
              <a:spcBef>
                <a:spcPts val="500"/>
              </a:spcBef>
              <a:buFont typeface="Arial" panose="020B0604020202020204" pitchFamily="34" charset="0"/>
              <a:buChar char="•"/>
            </a:lvl8pPr>
            <a:lvl9pPr marL="3886103" indent="-228594" defTabSz="914377">
              <a:lnSpc>
                <a:spcPct val="90000"/>
              </a:lnSpc>
              <a:spcBef>
                <a:spcPts val="500"/>
              </a:spcBef>
              <a:buFont typeface="Arial" panose="020B0604020202020204" pitchFamily="34" charset="0"/>
              <a:buChar char="•"/>
            </a:lvl9pPr>
          </a:lstStyle>
          <a:p>
            <a:pPr lvl="1"/>
            <a:r>
              <a:rPr lang="en-US" sz="2400" dirty="0">
                <a:latin typeface="Segoe UI Light" panose="020B0502040204020203" pitchFamily="34" charset="0"/>
                <a:cs typeface="Segoe UI Light" panose="020B0502040204020203" pitchFamily="34" charset="0"/>
              </a:rPr>
              <a:t>Connettersi ai file da Power BI desktop:</a:t>
            </a:r>
          </a:p>
          <a:p>
            <a:pPr lvl="1"/>
            <a:r>
              <a:rPr lang="en-US" sz="2400" dirty="0">
                <a:latin typeface="Segoe UI Light" panose="020B0502040204020203" pitchFamily="34" charset="0"/>
                <a:cs typeface="Segoe UI Light" panose="020B0502040204020203" pitchFamily="34" charset="0"/>
              </a:rPr>
              <a:t>Tipi di file compatibili Excel, CSV, XML, and JSON</a:t>
            </a:r>
          </a:p>
          <a:p>
            <a:pPr lvl="1"/>
            <a:r>
              <a:rPr lang="en-US" sz="2400" dirty="0">
                <a:latin typeface="Segoe UI Light" panose="020B0502040204020203" pitchFamily="34" charset="0"/>
                <a:cs typeface="Segoe UI Light" panose="020B0502040204020203" pitchFamily="34" charset="0"/>
              </a:rPr>
              <a:t>Dal menù External Data si clicca su Get Data  e si sceglie il percorso del file dal computer o da OneDrive</a:t>
            </a:r>
          </a:p>
          <a:p>
            <a:pPr lvl="1"/>
            <a:endParaRPr lang="en-US" sz="2400" dirty="0">
              <a:latin typeface="Segoe UI Light" panose="020B0502040204020203" pitchFamily="34" charset="0"/>
              <a:cs typeface="Segoe UI Light" panose="020B0502040204020203" pitchFamily="34" charset="0"/>
            </a:endParaRPr>
          </a:p>
          <a:p>
            <a:pPr lvl="1"/>
            <a:endParaRPr lang="en-US" sz="2400" dirty="0">
              <a:latin typeface="Segoe UI Light" panose="020B0502040204020203" pitchFamily="34" charset="0"/>
              <a:cs typeface="Segoe UI Light" panose="020B0502040204020203" pitchFamily="34" charset="0"/>
            </a:endParaRPr>
          </a:p>
          <a:p>
            <a:pPr lvl="1"/>
            <a:endParaRPr lang="en-US" sz="2400" dirty="0">
              <a:latin typeface="Segoe UI Light" panose="020B0502040204020203" pitchFamily="34" charset="0"/>
              <a:cs typeface="Segoe UI Light" panose="020B0502040204020203" pitchFamily="34" charset="0"/>
            </a:endParaRPr>
          </a:p>
          <a:p>
            <a:pPr lvl="1"/>
            <a:r>
              <a:rPr lang="en-US" sz="2400" dirty="0">
                <a:latin typeface="Segoe UI Light" panose="020B0502040204020203" pitchFamily="34" charset="0"/>
                <a:cs typeface="Segoe UI Light" panose="020B0502040204020203" pitchFamily="34" charset="0"/>
              </a:rPr>
              <a:t>Ci si può collegare ad un folder per importare file multipli</a:t>
            </a:r>
          </a:p>
          <a:p>
            <a:pPr lvl="1"/>
            <a:r>
              <a:rPr lang="en-US" sz="2400" dirty="0">
                <a:latin typeface="Segoe UI Light" panose="020B0502040204020203" pitchFamily="34" charset="0"/>
                <a:cs typeface="Segoe UI Light" panose="020B0502040204020203" pitchFamily="34" charset="0"/>
              </a:rPr>
              <a:t>Attenzione che i folder  possono contenere diversi tipi di formato</a:t>
            </a:r>
          </a:p>
        </p:txBody>
      </p:sp>
      <p:pic>
        <p:nvPicPr>
          <p:cNvPr id="3" name="Picture 2"/>
          <p:cNvPicPr>
            <a:picLocks noChangeAspect="1"/>
          </p:cNvPicPr>
          <p:nvPr/>
        </p:nvPicPr>
        <p:blipFill>
          <a:blip r:embed="rId3"/>
          <a:stretch>
            <a:fillRect/>
          </a:stretch>
        </p:blipFill>
        <p:spPr>
          <a:xfrm>
            <a:off x="4343400" y="2773951"/>
            <a:ext cx="2067050" cy="963286"/>
          </a:xfrm>
          <a:prstGeom prst="rect">
            <a:avLst/>
          </a:prstGeom>
        </p:spPr>
      </p:pic>
    </p:spTree>
    <p:extLst>
      <p:ext uri="{BB962C8B-B14F-4D97-AF65-F5344CB8AC3E}">
        <p14:creationId xmlns:p14="http://schemas.microsoft.com/office/powerpoint/2010/main" val="178868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vert="horz" lIns="91440" tIns="45720" rIns="91440" bIns="45720" rtlCol="0" anchor="ctr">
            <a:noAutofit/>
          </a:bodyPr>
          <a:lstStyle/>
          <a:p>
            <a:pPr defTabSz="342900"/>
            <a:r>
              <a:rPr lang="en-US" dirty="0">
                <a:latin typeface="Segoe UI Light" panose="020B0502040204020203" pitchFamily="34" charset="0"/>
                <a:cs typeface="Segoe UI Light" panose="020B0502040204020203" pitchFamily="34" charset="0"/>
              </a:rPr>
              <a:t>Connettori</a:t>
            </a:r>
          </a:p>
        </p:txBody>
      </p:sp>
      <p:sp>
        <p:nvSpPr>
          <p:cNvPr id="3" name="Text Placeholder 2">
            <a:extLst>
              <a:ext uri="{FF2B5EF4-FFF2-40B4-BE49-F238E27FC236}">
                <a16:creationId xmlns:a16="http://schemas.microsoft.com/office/drawing/2014/main" id="{B8C8F5E1-D9DD-4A3D-8727-B51E2E685A52}"/>
              </a:ext>
            </a:extLst>
          </p:cNvPr>
          <p:cNvSpPr>
            <a:spLocks noGrp="1"/>
          </p:cNvSpPr>
          <p:nvPr>
            <p:ph type="body" sz="quarter" idx="13"/>
          </p:nvPr>
        </p:nvSpPr>
        <p:spPr/>
        <p:txBody>
          <a:bodyPr/>
          <a:lstStyle/>
          <a:p>
            <a:endParaRPr lang="en-US"/>
          </a:p>
        </p:txBody>
      </p:sp>
      <p:pic>
        <p:nvPicPr>
          <p:cNvPr id="2" name="Picture 1"/>
          <p:cNvPicPr>
            <a:picLocks noChangeAspect="1"/>
          </p:cNvPicPr>
          <p:nvPr/>
        </p:nvPicPr>
        <p:blipFill>
          <a:blip r:embed="rId2"/>
          <a:stretch>
            <a:fillRect/>
          </a:stretch>
        </p:blipFill>
        <p:spPr>
          <a:xfrm>
            <a:off x="2152651" y="1723201"/>
            <a:ext cx="2088295" cy="2262605"/>
          </a:xfrm>
          <a:prstGeom prst="rect">
            <a:avLst/>
          </a:prstGeom>
        </p:spPr>
      </p:pic>
      <p:pic>
        <p:nvPicPr>
          <p:cNvPr id="5" name="Picture 4"/>
          <p:cNvPicPr>
            <a:picLocks noChangeAspect="1"/>
          </p:cNvPicPr>
          <p:nvPr/>
        </p:nvPicPr>
        <p:blipFill>
          <a:blip r:embed="rId3"/>
          <a:stretch>
            <a:fillRect/>
          </a:stretch>
        </p:blipFill>
        <p:spPr>
          <a:xfrm>
            <a:off x="4269982" y="1723200"/>
            <a:ext cx="2081460" cy="2262605"/>
          </a:xfrm>
          <a:prstGeom prst="rect">
            <a:avLst/>
          </a:prstGeom>
        </p:spPr>
      </p:pic>
      <p:pic>
        <p:nvPicPr>
          <p:cNvPr id="6" name="Picture 5">
            <a:extLst>
              <a:ext uri="{FF2B5EF4-FFF2-40B4-BE49-F238E27FC236}">
                <a16:creationId xmlns:a16="http://schemas.microsoft.com/office/drawing/2014/main" id="{F3A8C6B1-3FD1-47B2-A955-3127255C5EFF}"/>
              </a:ext>
            </a:extLst>
          </p:cNvPr>
          <p:cNvPicPr>
            <a:picLocks noChangeAspect="1"/>
          </p:cNvPicPr>
          <p:nvPr/>
        </p:nvPicPr>
        <p:blipFill>
          <a:blip r:embed="rId4"/>
          <a:stretch>
            <a:fillRect/>
          </a:stretch>
        </p:blipFill>
        <p:spPr>
          <a:xfrm>
            <a:off x="6394997" y="1723200"/>
            <a:ext cx="2081460" cy="2262308"/>
          </a:xfrm>
          <a:prstGeom prst="rect">
            <a:avLst/>
          </a:prstGeom>
        </p:spPr>
      </p:pic>
      <p:pic>
        <p:nvPicPr>
          <p:cNvPr id="8" name="Picture 7">
            <a:extLst>
              <a:ext uri="{FF2B5EF4-FFF2-40B4-BE49-F238E27FC236}">
                <a16:creationId xmlns:a16="http://schemas.microsoft.com/office/drawing/2014/main" id="{4DD698BA-E62F-4CED-A5C7-024E0C82332E}"/>
              </a:ext>
            </a:extLst>
          </p:cNvPr>
          <p:cNvPicPr>
            <a:picLocks noChangeAspect="1"/>
          </p:cNvPicPr>
          <p:nvPr/>
        </p:nvPicPr>
        <p:blipFill>
          <a:blip r:embed="rId5"/>
          <a:stretch>
            <a:fillRect/>
          </a:stretch>
        </p:blipFill>
        <p:spPr>
          <a:xfrm>
            <a:off x="8520012" y="1723201"/>
            <a:ext cx="2081732" cy="2262308"/>
          </a:xfrm>
          <a:prstGeom prst="rect">
            <a:avLst/>
          </a:prstGeom>
        </p:spPr>
      </p:pic>
    </p:spTree>
    <p:extLst>
      <p:ext uri="{BB962C8B-B14F-4D97-AF65-F5344CB8AC3E}">
        <p14:creationId xmlns:p14="http://schemas.microsoft.com/office/powerpoint/2010/main" val="3517833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defTabSz="342900"/>
            <a:r>
              <a:rPr lang="en-US" dirty="0">
                <a:latin typeface="Segoe UI Light" panose="020B0502040204020203" pitchFamily="34" charset="0"/>
                <a:cs typeface="Segoe UI Light" panose="020B0502040204020203" pitchFamily="34" charset="0"/>
              </a:rPr>
              <a:t>Connettori: </a:t>
            </a:r>
            <a:r>
              <a:rPr lang="en-GB" dirty="0">
                <a:latin typeface="Segoe UI Light" panose="020B0502040204020203" pitchFamily="34" charset="0"/>
                <a:cs typeface="Segoe UI Light" panose="020B0502040204020203" pitchFamily="34" charset="0"/>
              </a:rPr>
              <a:t>Import or Direct?</a:t>
            </a:r>
          </a:p>
        </p:txBody>
      </p:sp>
      <p:sp>
        <p:nvSpPr>
          <p:cNvPr id="4" name="Content Placeholder 2"/>
          <p:cNvSpPr txBox="1">
            <a:spLocks/>
          </p:cNvSpPr>
          <p:nvPr/>
        </p:nvSpPr>
        <p:spPr>
          <a:xfrm>
            <a:off x="609600" y="914401"/>
            <a:ext cx="11353799" cy="4377589"/>
          </a:xfrm>
          <a:prstGeom prst="rect">
            <a:avLst/>
          </a:prstGeom>
        </p:spPr>
        <p:txBody>
          <a:bodyPr vert="horz" lIns="68580" tIns="34290" rIns="68580" bIns="34290" rtlCol="0">
            <a:normAutofit/>
          </a:bodyPr>
          <a:lstStyle>
            <a:lvl1pPr marL="228594" indent="-228594" defTabSz="914377">
              <a:lnSpc>
                <a:spcPct val="90000"/>
              </a:lnSpc>
              <a:spcBef>
                <a:spcPts val="1000"/>
              </a:spcBef>
              <a:buFont typeface="Arial" panose="020B0604020202020204" pitchFamily="34" charset="0"/>
              <a:buChar char="•"/>
              <a:defRPr sz="3200">
                <a:solidFill>
                  <a:srgbClr val="424242"/>
                </a:solidFill>
                <a:latin typeface="HelveticaNeue" panose="00000400000000000000" pitchFamily="2" charset="0"/>
              </a:defRPr>
            </a:lvl1pPr>
            <a:lvl2pPr marL="685783" lvl="1"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2pPr>
            <a:lvl3pPr marL="1142971"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3pPr>
            <a:lvl4pPr marL="1600160"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4pPr>
            <a:lvl5pPr marL="2057349"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5pPr>
            <a:lvl6pPr marL="2514537" indent="-228594" defTabSz="914377">
              <a:lnSpc>
                <a:spcPct val="90000"/>
              </a:lnSpc>
              <a:spcBef>
                <a:spcPts val="500"/>
              </a:spcBef>
              <a:buFont typeface="Arial" panose="020B0604020202020204" pitchFamily="34" charset="0"/>
              <a:buChar char="•"/>
            </a:lvl6pPr>
            <a:lvl7pPr marL="2971726" indent="-228594" defTabSz="914377">
              <a:lnSpc>
                <a:spcPct val="90000"/>
              </a:lnSpc>
              <a:spcBef>
                <a:spcPts val="500"/>
              </a:spcBef>
              <a:buFont typeface="Arial" panose="020B0604020202020204" pitchFamily="34" charset="0"/>
              <a:buChar char="•"/>
            </a:lvl7pPr>
            <a:lvl8pPr marL="3428914" indent="-228594" defTabSz="914377">
              <a:lnSpc>
                <a:spcPct val="90000"/>
              </a:lnSpc>
              <a:spcBef>
                <a:spcPts val="500"/>
              </a:spcBef>
              <a:buFont typeface="Arial" panose="020B0604020202020204" pitchFamily="34" charset="0"/>
              <a:buChar char="•"/>
            </a:lvl8pPr>
            <a:lvl9pPr marL="3886103" indent="-228594" defTabSz="914377">
              <a:lnSpc>
                <a:spcPct val="90000"/>
              </a:lnSpc>
              <a:spcBef>
                <a:spcPts val="500"/>
              </a:spcBef>
              <a:buFont typeface="Arial" panose="020B0604020202020204" pitchFamily="34" charset="0"/>
              <a:buChar char="•"/>
            </a:lvl9pPr>
          </a:lstStyle>
          <a:p>
            <a:r>
              <a:rPr lang="it-IT" sz="2400" dirty="0">
                <a:latin typeface="Segoe UI Light" panose="020B0502040204020203" pitchFamily="34" charset="0"/>
                <a:cs typeface="Segoe UI Light" panose="020B0502040204020203" pitchFamily="34" charset="0"/>
              </a:rPr>
              <a:t>Quando ci si collega a una sorgente che è un server di database vi è l'opzione di collegamento in 2 modalità (import o direct query)</a:t>
            </a:r>
          </a:p>
          <a:p>
            <a:r>
              <a:rPr lang="it-IT" sz="2400" b="1" dirty="0">
                <a:latin typeface="Segoe UI Light" panose="020B0502040204020203" pitchFamily="34" charset="0"/>
                <a:cs typeface="Segoe UI Light" panose="020B0502040204020203" pitchFamily="34" charset="0"/>
              </a:rPr>
              <a:t>Importa dati (import):</a:t>
            </a:r>
          </a:p>
          <a:p>
            <a:pPr lvl="1"/>
            <a:r>
              <a:rPr lang="it-IT" sz="2400" dirty="0">
                <a:latin typeface="Segoe UI Light" panose="020B0502040204020203" pitchFamily="34" charset="0"/>
                <a:cs typeface="Segoe UI Light" panose="020B0502040204020203" pitchFamily="34" charset="0"/>
              </a:rPr>
              <a:t>I dati vengono importati nel file desktop di Power BI.</a:t>
            </a:r>
          </a:p>
          <a:p>
            <a:pPr lvl="1"/>
            <a:r>
              <a:rPr lang="it-IT" sz="2400" dirty="0">
                <a:latin typeface="Segoe UI Light" panose="020B0502040204020203" pitchFamily="34" charset="0"/>
                <a:cs typeface="Segoe UI Light" panose="020B0502040204020203" pitchFamily="34" charset="0"/>
              </a:rPr>
              <a:t>Se i dati cambiano, è necessario aggiornare per ottenere i nuovi dati.</a:t>
            </a:r>
          </a:p>
          <a:p>
            <a:pPr lvl="1"/>
            <a:r>
              <a:rPr lang="it-IT" sz="2400" dirty="0">
                <a:latin typeface="Segoe UI Light" panose="020B0502040204020203" pitchFamily="34" charset="0"/>
                <a:cs typeface="Segoe UI Light" panose="020B0502040204020203" pitchFamily="34" charset="0"/>
              </a:rPr>
              <a:t>È possibile utilizzare tutte le funzionalità in Power BI Desktop.</a:t>
            </a:r>
          </a:p>
          <a:p>
            <a:pPr lvl="1"/>
            <a:r>
              <a:rPr lang="it-IT" sz="2400" b="1" dirty="0">
                <a:latin typeface="Segoe UI Light" panose="020B0502040204020203" pitchFamily="34" charset="0"/>
                <a:cs typeface="Segoe UI Light" panose="020B0502040204020203" pitchFamily="34" charset="0"/>
              </a:rPr>
              <a:t>C'è un limite di dimensioni dei dati di circa 1 GB.</a:t>
            </a:r>
          </a:p>
        </p:txBody>
      </p:sp>
    </p:spTree>
    <p:extLst>
      <p:ext uri="{BB962C8B-B14F-4D97-AF65-F5344CB8AC3E}">
        <p14:creationId xmlns:p14="http://schemas.microsoft.com/office/powerpoint/2010/main" val="865810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defTabSz="342900"/>
            <a:r>
              <a:rPr lang="en-US" dirty="0">
                <a:latin typeface="Segoe UI Light" panose="020B0502040204020203" pitchFamily="34" charset="0"/>
                <a:cs typeface="Segoe UI Light" panose="020B0502040204020203" pitchFamily="34" charset="0"/>
              </a:rPr>
              <a:t>Connettori: </a:t>
            </a:r>
            <a:r>
              <a:rPr lang="en-GB" dirty="0">
                <a:latin typeface="Segoe UI Light" panose="020B0502040204020203" pitchFamily="34" charset="0"/>
                <a:cs typeface="Segoe UI Light" panose="020B0502040204020203" pitchFamily="34" charset="0"/>
              </a:rPr>
              <a:t>Import or Direct?</a:t>
            </a:r>
          </a:p>
        </p:txBody>
      </p:sp>
      <p:sp>
        <p:nvSpPr>
          <p:cNvPr id="4" name="Content Placeholder 2"/>
          <p:cNvSpPr txBox="1">
            <a:spLocks/>
          </p:cNvSpPr>
          <p:nvPr/>
        </p:nvSpPr>
        <p:spPr>
          <a:xfrm>
            <a:off x="762000" y="990601"/>
            <a:ext cx="11277599" cy="5791199"/>
          </a:xfrm>
          <a:prstGeom prst="rect">
            <a:avLst/>
          </a:prstGeom>
        </p:spPr>
        <p:txBody>
          <a:bodyPr vert="horz" lIns="68580" tIns="34290" rIns="68580" bIns="34290" rtlCol="0">
            <a:normAutofit lnSpcReduction="10000"/>
          </a:bodyPr>
          <a:lstStyle>
            <a:lvl1pPr marL="228594" indent="-228594" defTabSz="914377">
              <a:lnSpc>
                <a:spcPct val="90000"/>
              </a:lnSpc>
              <a:spcBef>
                <a:spcPts val="1000"/>
              </a:spcBef>
              <a:buFont typeface="Arial" panose="020B0604020202020204" pitchFamily="34" charset="0"/>
              <a:buChar char="•"/>
              <a:defRPr sz="3200">
                <a:solidFill>
                  <a:srgbClr val="424242"/>
                </a:solidFill>
                <a:latin typeface="HelveticaNeue" panose="00000400000000000000" pitchFamily="2" charset="0"/>
              </a:defRPr>
            </a:lvl1pPr>
            <a:lvl2pPr marL="685783" lvl="1"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2pPr>
            <a:lvl3pPr marL="1142971"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3pPr>
            <a:lvl4pPr marL="1600160"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4pPr>
            <a:lvl5pPr marL="2057349"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5pPr>
            <a:lvl6pPr marL="2514537" indent="-228594" defTabSz="914377">
              <a:lnSpc>
                <a:spcPct val="90000"/>
              </a:lnSpc>
              <a:spcBef>
                <a:spcPts val="500"/>
              </a:spcBef>
              <a:buFont typeface="Arial" panose="020B0604020202020204" pitchFamily="34" charset="0"/>
              <a:buChar char="•"/>
            </a:lvl6pPr>
            <a:lvl7pPr marL="2971726" indent="-228594" defTabSz="914377">
              <a:lnSpc>
                <a:spcPct val="90000"/>
              </a:lnSpc>
              <a:spcBef>
                <a:spcPts val="500"/>
              </a:spcBef>
              <a:buFont typeface="Arial" panose="020B0604020202020204" pitchFamily="34" charset="0"/>
              <a:buChar char="•"/>
            </a:lvl7pPr>
            <a:lvl8pPr marL="3428914" indent="-228594" defTabSz="914377">
              <a:lnSpc>
                <a:spcPct val="90000"/>
              </a:lnSpc>
              <a:spcBef>
                <a:spcPts val="500"/>
              </a:spcBef>
              <a:buFont typeface="Arial" panose="020B0604020202020204" pitchFamily="34" charset="0"/>
              <a:buChar char="•"/>
            </a:lvl8pPr>
            <a:lvl9pPr marL="3886103" indent="-228594" defTabSz="914377">
              <a:lnSpc>
                <a:spcPct val="90000"/>
              </a:lnSpc>
              <a:spcBef>
                <a:spcPts val="500"/>
              </a:spcBef>
              <a:buFont typeface="Arial" panose="020B0604020202020204" pitchFamily="34" charset="0"/>
              <a:buChar char="•"/>
            </a:lvl9pPr>
          </a:lstStyle>
          <a:p>
            <a:r>
              <a:rPr lang="it-IT" sz="2400" b="1" dirty="0">
                <a:latin typeface="Segoe UI Light" panose="020B0502040204020203" pitchFamily="34" charset="0"/>
                <a:cs typeface="Segoe UI Light" panose="020B0502040204020203" pitchFamily="34" charset="0"/>
              </a:rPr>
              <a:t>Query diretta (Direct Query):</a:t>
            </a:r>
          </a:p>
          <a:p>
            <a:pPr lvl="1"/>
            <a:r>
              <a:rPr lang="it-IT" sz="2400" dirty="0">
                <a:latin typeface="Segoe UI Light" panose="020B0502040204020203" pitchFamily="34" charset="0"/>
                <a:cs typeface="Segoe UI Light" panose="020B0502040204020203" pitchFamily="34" charset="0"/>
              </a:rPr>
              <a:t>Dipende se la fonte a cui ti stai connettendo consente il Direct Query allora verrà offerta l'opzione per eseguire una query diretta o importare i dati.</a:t>
            </a:r>
          </a:p>
          <a:p>
            <a:pPr lvl="1"/>
            <a:r>
              <a:rPr lang="it-IT" sz="2400" dirty="0">
                <a:latin typeface="Segoe UI Light" panose="020B0502040204020203" pitchFamily="34" charset="0"/>
                <a:cs typeface="Segoe UI Light" panose="020B0502040204020203" pitchFamily="34" charset="0"/>
              </a:rPr>
              <a:t>I dati non vengono importati e tutte le query in Power BI Desktop vengono rinviate al database di origine.</a:t>
            </a:r>
          </a:p>
          <a:p>
            <a:pPr lvl="1"/>
            <a:r>
              <a:rPr lang="it-IT" sz="2400" dirty="0">
                <a:latin typeface="Segoe UI Light" panose="020B0502040204020203" pitchFamily="34" charset="0"/>
                <a:cs typeface="Segoe UI Light" panose="020B0502040204020203" pitchFamily="34" charset="0"/>
              </a:rPr>
              <a:t>Il motivo principale per utilizzare Direct Query è quando ci si connette al database di dimensioni molto grandi (oltre 1 GB) o si desidera essere connessi al set di dati, dal vivo.</a:t>
            </a:r>
          </a:p>
          <a:p>
            <a:pPr lvl="1"/>
            <a:r>
              <a:rPr lang="it-IT" sz="2400" dirty="0">
                <a:latin typeface="Segoe UI Light" panose="020B0502040204020203" pitchFamily="34" charset="0"/>
                <a:cs typeface="Segoe UI Light" panose="020B0502040204020203" pitchFamily="34" charset="0"/>
              </a:rPr>
              <a:t>Ci sono svantaggi significativi nell'uso di Direct Query come:</a:t>
            </a:r>
          </a:p>
          <a:p>
            <a:pPr lvl="2"/>
            <a:r>
              <a:rPr lang="it-IT" sz="2400" dirty="0">
                <a:latin typeface="Segoe UI Light" panose="020B0502040204020203" pitchFamily="34" charset="0"/>
                <a:cs typeface="Segoe UI Light" panose="020B0502040204020203" pitchFamily="34" charset="0"/>
              </a:rPr>
              <a:t>Le prestazioni possono essere lente perché tutto viene rispedito alla fonte o più utenti di un report Power BI potrebbero eseguire query contemporaneamente</a:t>
            </a:r>
          </a:p>
          <a:p>
            <a:pPr lvl="2"/>
            <a:r>
              <a:rPr lang="it-IT" sz="2400" dirty="0">
                <a:latin typeface="Segoe UI Light" panose="020B0502040204020203" pitchFamily="34" charset="0"/>
                <a:cs typeface="Segoe UI Light" panose="020B0502040204020203" pitchFamily="34" charset="0"/>
              </a:rPr>
              <a:t>Alcune funzioni come le funzioni di Time Intelligence non possono essere utilizzate con la Direct Query </a:t>
            </a:r>
          </a:p>
          <a:p>
            <a:pPr lvl="1"/>
            <a:r>
              <a:rPr lang="it-IT" sz="2400" dirty="0">
                <a:latin typeface="Segoe UI Light" panose="020B0502040204020203" pitchFamily="34" charset="0"/>
                <a:cs typeface="Segoe UI Light" panose="020B0502040204020203" pitchFamily="34" charset="0"/>
              </a:rPr>
              <a:t>Direct Query richiede tentativi per determinare se il direct è una buona opzione.</a:t>
            </a:r>
          </a:p>
          <a:p>
            <a:r>
              <a:rPr lang="it-IT" sz="2400" dirty="0">
                <a:latin typeface="Segoe UI Light" panose="020B0502040204020203" pitchFamily="34" charset="0"/>
                <a:cs typeface="Segoe UI Light" panose="020B0502040204020203" pitchFamily="34" charset="0"/>
              </a:rPr>
              <a:t>Il sito Web di Microsoft fornisce indicazioni per determinare se questa opzione è efficace: </a:t>
            </a:r>
            <a:r>
              <a:rPr lang="it-IT" sz="2400" dirty="0">
                <a:latin typeface="Segoe UI Light" panose="020B0502040204020203" pitchFamily="34" charset="0"/>
                <a:cs typeface="Segoe UI Light" panose="020B0502040204020203" pitchFamily="34" charset="0"/>
                <a:hlinkClick r:id="rId3"/>
              </a:rPr>
              <a:t>https://docs.microsoft.com/en-us/power-bi/desktop-use-directquery</a:t>
            </a:r>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441666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defTabSz="342900"/>
            <a:r>
              <a:rPr lang="it-IT" dirty="0">
                <a:latin typeface="Segoe UI Light" panose="020B0502040204020203" pitchFamily="34" charset="0"/>
                <a:cs typeface="Segoe UI Light" panose="020B0502040204020203" pitchFamily="34" charset="0"/>
              </a:rPr>
              <a:t>Demo 0: </a:t>
            </a:r>
            <a:r>
              <a:rPr lang="en-GB" dirty="0">
                <a:latin typeface="Segoe UI Light" panose="020B0502040204020203" pitchFamily="34" charset="0"/>
                <a:cs typeface="Segoe UI Light" panose="020B0502040204020203" pitchFamily="34" charset="0"/>
              </a:rPr>
              <a:t>Primi Passi con PQ</a:t>
            </a:r>
            <a:endParaRPr lang="it-IT" dirty="0">
              <a:latin typeface="Segoe UI Light" panose="020B0502040204020203" pitchFamily="34" charset="0"/>
              <a:cs typeface="Segoe UI Light" panose="020B0502040204020203" pitchFamily="34" charset="0"/>
            </a:endParaRPr>
          </a:p>
        </p:txBody>
      </p:sp>
      <p:sp>
        <p:nvSpPr>
          <p:cNvPr id="5" name="Content Placeholder 2">
            <a:extLst>
              <a:ext uri="{FF2B5EF4-FFF2-40B4-BE49-F238E27FC236}">
                <a16:creationId xmlns:a16="http://schemas.microsoft.com/office/drawing/2014/main" id="{6B6AB7EB-D37B-4600-A76F-0C130758082D}"/>
              </a:ext>
            </a:extLst>
          </p:cNvPr>
          <p:cNvSpPr txBox="1">
            <a:spLocks/>
          </p:cNvSpPr>
          <p:nvPr/>
        </p:nvSpPr>
        <p:spPr>
          <a:xfrm>
            <a:off x="1524000" y="2031025"/>
            <a:ext cx="9144000" cy="3969727"/>
          </a:xfrm>
          <a:prstGeom prst="rect">
            <a:avLst/>
          </a:prstGeom>
        </p:spPr>
        <p:txBody>
          <a:bodyPr vert="horz" lIns="68580" tIns="34290" rIns="68580" bIns="34290" rtlCol="0">
            <a:normAutofit/>
          </a:bodyPr>
          <a:lstStyle>
            <a:lvl1pPr marL="228594" indent="-228594" defTabSz="914377">
              <a:lnSpc>
                <a:spcPct val="90000"/>
              </a:lnSpc>
              <a:spcBef>
                <a:spcPts val="1000"/>
              </a:spcBef>
              <a:buFont typeface="Arial" panose="020B0604020202020204" pitchFamily="34" charset="0"/>
              <a:buChar char="•"/>
              <a:defRPr sz="3200">
                <a:solidFill>
                  <a:srgbClr val="424242"/>
                </a:solidFill>
                <a:latin typeface="HelveticaNeue" panose="00000400000000000000" pitchFamily="2" charset="0"/>
              </a:defRPr>
            </a:lvl1pPr>
            <a:lvl2pPr marL="685783"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2pPr>
            <a:lvl3pPr marL="1142971"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3pPr>
            <a:lvl4pPr marL="1600160"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4pPr>
            <a:lvl5pPr marL="2057349"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5pPr>
            <a:lvl6pPr marL="2514537" indent="-228594" defTabSz="914377">
              <a:lnSpc>
                <a:spcPct val="90000"/>
              </a:lnSpc>
              <a:spcBef>
                <a:spcPts val="500"/>
              </a:spcBef>
              <a:buFont typeface="Arial" panose="020B0604020202020204" pitchFamily="34" charset="0"/>
              <a:buChar char="•"/>
            </a:lvl6pPr>
            <a:lvl7pPr marL="2971726" indent="-228594" defTabSz="914377">
              <a:lnSpc>
                <a:spcPct val="90000"/>
              </a:lnSpc>
              <a:spcBef>
                <a:spcPts val="500"/>
              </a:spcBef>
              <a:buFont typeface="Arial" panose="020B0604020202020204" pitchFamily="34" charset="0"/>
              <a:buChar char="•"/>
            </a:lvl7pPr>
            <a:lvl8pPr marL="3428914" indent="-228594" defTabSz="914377">
              <a:lnSpc>
                <a:spcPct val="90000"/>
              </a:lnSpc>
              <a:spcBef>
                <a:spcPts val="500"/>
              </a:spcBef>
              <a:buFont typeface="Arial" panose="020B0604020202020204" pitchFamily="34" charset="0"/>
              <a:buChar char="•"/>
            </a:lvl8pPr>
            <a:lvl9pPr marL="3886103" indent="-228594" defTabSz="914377">
              <a:lnSpc>
                <a:spcPct val="90000"/>
              </a:lnSpc>
              <a:spcBef>
                <a:spcPts val="500"/>
              </a:spcBef>
              <a:buFont typeface="Arial" panose="020B0604020202020204" pitchFamily="34" charset="0"/>
              <a:buChar char="•"/>
            </a:lvl9pPr>
          </a:lstStyle>
          <a:p>
            <a:pPr marL="0" indent="0" algn="ctr">
              <a:buNone/>
            </a:pPr>
            <a:r>
              <a:rPr lang="en-US" sz="2325" b="1" dirty="0" err="1">
                <a:latin typeface="Segoe UI Light" panose="020B0502040204020203" pitchFamily="34" charset="0"/>
                <a:cs typeface="Segoe UI Light" panose="020B0502040204020203" pitchFamily="34" charset="0"/>
              </a:rPr>
              <a:t>Utilizzo</a:t>
            </a:r>
            <a:r>
              <a:rPr lang="en-US" sz="2325" b="1" dirty="0">
                <a:latin typeface="Segoe UI Light" panose="020B0502040204020203" pitchFamily="34" charset="0"/>
                <a:cs typeface="Segoe UI Light" panose="020B0502040204020203" pitchFamily="34" charset="0"/>
              </a:rPr>
              <a:t> </a:t>
            </a:r>
            <a:r>
              <a:rPr lang="en-US" sz="2325" b="1" dirty="0" err="1">
                <a:latin typeface="Segoe UI Light" panose="020B0502040204020203" pitchFamily="34" charset="0"/>
                <a:cs typeface="Segoe UI Light" panose="020B0502040204020203" pitchFamily="34" charset="0"/>
              </a:rPr>
              <a:t>delle</a:t>
            </a:r>
            <a:r>
              <a:rPr lang="en-US" sz="2325" b="1" dirty="0">
                <a:latin typeface="Segoe UI Light" panose="020B0502040204020203" pitchFamily="34" charset="0"/>
                <a:cs typeface="Segoe UI Light" panose="020B0502040204020203" pitchFamily="34" charset="0"/>
              </a:rPr>
              <a:t> </a:t>
            </a:r>
            <a:r>
              <a:rPr lang="en-US" sz="2325" b="1" dirty="0" err="1">
                <a:latin typeface="Segoe UI Light" panose="020B0502040204020203" pitchFamily="34" charset="0"/>
                <a:cs typeface="Segoe UI Light" panose="020B0502040204020203" pitchFamily="34" charset="0"/>
              </a:rPr>
              <a:t>trasformazioni</a:t>
            </a:r>
            <a:r>
              <a:rPr lang="en-US" sz="2325" b="1" dirty="0">
                <a:latin typeface="Segoe UI Light" panose="020B0502040204020203" pitchFamily="34" charset="0"/>
                <a:cs typeface="Segoe UI Light" panose="020B0502040204020203" pitchFamily="34" charset="0"/>
              </a:rPr>
              <a:t>:</a:t>
            </a:r>
          </a:p>
          <a:p>
            <a:pPr marL="0" indent="0" algn="ctr">
              <a:buNone/>
            </a:pPr>
            <a:r>
              <a:rPr lang="en-US" sz="2325" b="1" dirty="0" err="1">
                <a:latin typeface="Segoe UI Light" panose="020B0502040204020203" pitchFamily="34" charset="0"/>
                <a:cs typeface="Segoe UI Light" panose="020B0502040204020203" pitchFamily="34" charset="0"/>
              </a:rPr>
              <a:t>Connettori</a:t>
            </a:r>
            <a:r>
              <a:rPr lang="en-US" sz="2325" b="1" dirty="0">
                <a:latin typeface="Segoe UI Light" panose="020B0502040204020203" pitchFamily="34" charset="0"/>
                <a:cs typeface="Segoe UI Light" panose="020B0502040204020203" pitchFamily="34" charset="0"/>
              </a:rPr>
              <a:t> a file</a:t>
            </a:r>
          </a:p>
          <a:p>
            <a:pPr marL="0" indent="0" algn="ctr">
              <a:buNone/>
            </a:pPr>
            <a:r>
              <a:rPr lang="en-US" sz="2325" b="1" dirty="0">
                <a:latin typeface="Segoe UI Light" panose="020B0502040204020203" pitchFamily="34" charset="0"/>
                <a:cs typeface="Segoe UI Light" panose="020B0502040204020203" pitchFamily="34" charset="0"/>
              </a:rPr>
              <a:t>Distinct</a:t>
            </a:r>
          </a:p>
          <a:p>
            <a:pPr marL="0" indent="0" algn="ctr">
              <a:buNone/>
            </a:pPr>
            <a:r>
              <a:rPr lang="en-US" sz="2325" b="1" dirty="0" err="1">
                <a:latin typeface="Segoe UI Light" panose="020B0502040204020203" pitchFamily="34" charset="0"/>
                <a:cs typeface="Segoe UI Light" panose="020B0502040204020203" pitchFamily="34" charset="0"/>
              </a:rPr>
              <a:t>Rimozione</a:t>
            </a:r>
            <a:r>
              <a:rPr lang="en-US" sz="2325" b="1" dirty="0">
                <a:latin typeface="Segoe UI Light" panose="020B0502040204020203" pitchFamily="34" charset="0"/>
                <a:cs typeface="Segoe UI Light" panose="020B0502040204020203" pitchFamily="34" charset="0"/>
              </a:rPr>
              <a:t> Colonna</a:t>
            </a:r>
          </a:p>
          <a:p>
            <a:pPr marL="0" indent="0" algn="ctr">
              <a:buNone/>
            </a:pPr>
            <a:r>
              <a:rPr lang="en-US" sz="2325" b="1" dirty="0">
                <a:latin typeface="Segoe UI Light" panose="020B0502040204020203" pitchFamily="34" charset="0"/>
                <a:cs typeface="Segoe UI Light" panose="020B0502040204020203" pitchFamily="34" charset="0"/>
              </a:rPr>
              <a:t>Split di </a:t>
            </a:r>
            <a:r>
              <a:rPr lang="en-US" sz="2325" b="1" dirty="0" err="1">
                <a:latin typeface="Segoe UI Light" panose="020B0502040204020203" pitchFamily="34" charset="0"/>
                <a:cs typeface="Segoe UI Light" panose="020B0502040204020203" pitchFamily="34" charset="0"/>
              </a:rPr>
              <a:t>colonna</a:t>
            </a:r>
            <a:endParaRPr lang="en-US" sz="2325"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1863864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defTabSz="342900"/>
            <a:r>
              <a:rPr lang="en-GB" dirty="0">
                <a:latin typeface="Segoe UI Light" panose="020B0502040204020203" pitchFamily="34" charset="0"/>
                <a:cs typeface="Segoe UI Light" panose="020B0502040204020203" pitchFamily="34" charset="0"/>
              </a:rPr>
              <a:t>Shaping data: Che cosa significa?</a:t>
            </a:r>
          </a:p>
        </p:txBody>
      </p:sp>
      <p:sp>
        <p:nvSpPr>
          <p:cNvPr id="4" name="Content Placeholder 2"/>
          <p:cNvSpPr txBox="1">
            <a:spLocks/>
          </p:cNvSpPr>
          <p:nvPr/>
        </p:nvSpPr>
        <p:spPr>
          <a:xfrm>
            <a:off x="762000" y="1002284"/>
            <a:ext cx="11429999" cy="5855716"/>
          </a:xfrm>
          <a:prstGeom prst="rect">
            <a:avLst/>
          </a:prstGeom>
        </p:spPr>
        <p:txBody>
          <a:bodyPr vert="horz" lIns="68580" tIns="34290" rIns="68580" bIns="34290" rtlCol="0">
            <a:normAutofit/>
          </a:bodyPr>
          <a:lstStyle>
            <a:lvl1pPr marL="228594" indent="-228594" defTabSz="914377">
              <a:lnSpc>
                <a:spcPct val="90000"/>
              </a:lnSpc>
              <a:spcBef>
                <a:spcPts val="1000"/>
              </a:spcBef>
              <a:buFont typeface="Arial" panose="020B0604020202020204" pitchFamily="34" charset="0"/>
              <a:buChar char="•"/>
              <a:defRPr sz="3200">
                <a:solidFill>
                  <a:srgbClr val="424242"/>
                </a:solidFill>
                <a:latin typeface="HelveticaNeue" panose="00000400000000000000" pitchFamily="2" charset="0"/>
              </a:defRPr>
            </a:lvl1pPr>
            <a:lvl2pPr marL="685783"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2pPr>
            <a:lvl3pPr marL="1142971"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3pPr>
            <a:lvl4pPr marL="1600160"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4pPr>
            <a:lvl5pPr marL="2057349"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5pPr>
            <a:lvl6pPr marL="2514537" indent="-228594" defTabSz="914377">
              <a:lnSpc>
                <a:spcPct val="90000"/>
              </a:lnSpc>
              <a:spcBef>
                <a:spcPts val="500"/>
              </a:spcBef>
              <a:buFont typeface="Arial" panose="020B0604020202020204" pitchFamily="34" charset="0"/>
              <a:buChar char="•"/>
            </a:lvl6pPr>
            <a:lvl7pPr marL="2971726" indent="-228594" defTabSz="914377">
              <a:lnSpc>
                <a:spcPct val="90000"/>
              </a:lnSpc>
              <a:spcBef>
                <a:spcPts val="500"/>
              </a:spcBef>
              <a:buFont typeface="Arial" panose="020B0604020202020204" pitchFamily="34" charset="0"/>
              <a:buChar char="•"/>
            </a:lvl7pPr>
            <a:lvl8pPr marL="3428914" indent="-228594" defTabSz="914377">
              <a:lnSpc>
                <a:spcPct val="90000"/>
              </a:lnSpc>
              <a:spcBef>
                <a:spcPts val="500"/>
              </a:spcBef>
              <a:buFont typeface="Arial" panose="020B0604020202020204" pitchFamily="34" charset="0"/>
              <a:buChar char="•"/>
            </a:lvl8pPr>
            <a:lvl9pPr marL="3886103" indent="-228594" defTabSz="914377">
              <a:lnSpc>
                <a:spcPct val="90000"/>
              </a:lnSpc>
              <a:spcBef>
                <a:spcPts val="500"/>
              </a:spcBef>
              <a:buFont typeface="Arial" panose="020B0604020202020204" pitchFamily="34" charset="0"/>
              <a:buChar char="•"/>
            </a:lvl9pPr>
          </a:lstStyle>
          <a:p>
            <a:r>
              <a:rPr lang="en-US" sz="2325" b="1" dirty="0">
                <a:latin typeface="Segoe UI Light" panose="020B0502040204020203" pitchFamily="34" charset="0"/>
                <a:cs typeface="Segoe UI Light" panose="020B0502040204020203" pitchFamily="34" charset="0"/>
              </a:rPr>
              <a:t>Shaping data è il processo di trasformazione e modellazione dei dati per una migliore presentazione dei report</a:t>
            </a:r>
            <a:r>
              <a:rPr lang="en-US" sz="2325" dirty="0">
                <a:latin typeface="Segoe UI Light" panose="020B0502040204020203" pitchFamily="34" charset="0"/>
                <a:cs typeface="Segoe UI Light" panose="020B0502040204020203" pitchFamily="34" charset="0"/>
              </a:rPr>
              <a:t>:</a:t>
            </a:r>
          </a:p>
          <a:p>
            <a:pPr lvl="1"/>
            <a:r>
              <a:rPr lang="en-US" sz="2325" dirty="0">
                <a:latin typeface="Segoe UI Light" panose="020B0502040204020203" pitchFamily="34" charset="0"/>
                <a:cs typeface="Segoe UI Light" panose="020B0502040204020203" pitchFamily="34" charset="0"/>
              </a:rPr>
              <a:t>I dati originali nella sorgente non vengono modificati</a:t>
            </a:r>
          </a:p>
          <a:p>
            <a:pPr lvl="1"/>
            <a:r>
              <a:rPr lang="en-US" sz="2325" dirty="0">
                <a:latin typeface="Segoe UI Light" panose="020B0502040204020203" pitchFamily="34" charset="0"/>
                <a:cs typeface="Segoe UI Light" panose="020B0502040204020203" pitchFamily="34" charset="0"/>
              </a:rPr>
              <a:t>Ogni passo di shaping è registrato nella sessione Applied Steps</a:t>
            </a:r>
          </a:p>
          <a:p>
            <a:r>
              <a:rPr lang="en-US" sz="2325" b="1" dirty="0">
                <a:latin typeface="Segoe UI Light" panose="020B0502040204020203" pitchFamily="34" charset="0"/>
                <a:cs typeface="Segoe UI Light" panose="020B0502040204020203" pitchFamily="34" charset="0"/>
              </a:rPr>
              <a:t>Obbiettivi:</a:t>
            </a:r>
          </a:p>
          <a:p>
            <a:pPr lvl="1">
              <a:lnSpc>
                <a:spcPct val="100000"/>
              </a:lnSpc>
            </a:pPr>
            <a:r>
              <a:rPr lang="en-GB" sz="2325" dirty="0" err="1">
                <a:latin typeface="Segoe UI Light" panose="020B0502040204020203" pitchFamily="34" charset="0"/>
                <a:cs typeface="Segoe UI Light" panose="020B0502040204020203" pitchFamily="34" charset="0"/>
              </a:rPr>
              <a:t>Formattazione</a:t>
            </a:r>
            <a:r>
              <a:rPr lang="en-GB" sz="2325" dirty="0">
                <a:latin typeface="Segoe UI Light" panose="020B0502040204020203" pitchFamily="34" charset="0"/>
                <a:cs typeface="Segoe UI Light" panose="020B0502040204020203" pitchFamily="34" charset="0"/>
              </a:rPr>
              <a:t> </a:t>
            </a:r>
            <a:r>
              <a:rPr lang="en-GB" sz="2325" dirty="0" err="1">
                <a:latin typeface="Segoe UI Light" panose="020B0502040204020203" pitchFamily="34" charset="0"/>
                <a:cs typeface="Segoe UI Light" panose="020B0502040204020203" pitchFamily="34" charset="0"/>
              </a:rPr>
              <a:t>dei</a:t>
            </a:r>
            <a:r>
              <a:rPr lang="en-GB" sz="2325" dirty="0">
                <a:latin typeface="Segoe UI Light" panose="020B0502040204020203" pitchFamily="34" charset="0"/>
                <a:cs typeface="Segoe UI Light" panose="020B0502040204020203" pitchFamily="34" charset="0"/>
              </a:rPr>
              <a:t> </a:t>
            </a:r>
            <a:r>
              <a:rPr lang="en-GB" sz="2325" dirty="0" err="1">
                <a:latin typeface="Segoe UI Light" panose="020B0502040204020203" pitchFamily="34" charset="0"/>
                <a:cs typeface="Segoe UI Light" panose="020B0502040204020203" pitchFamily="34" charset="0"/>
              </a:rPr>
              <a:t>Dati</a:t>
            </a:r>
            <a:r>
              <a:rPr lang="en-GB" sz="2325" dirty="0">
                <a:latin typeface="Segoe UI Light" panose="020B0502040204020203" pitchFamily="34" charset="0"/>
                <a:cs typeface="Segoe UI Light" panose="020B0502040204020203" pitchFamily="34" charset="0"/>
              </a:rPr>
              <a:t>
</a:t>
            </a:r>
            <a:r>
              <a:rPr lang="en-GB" sz="2325" dirty="0" err="1">
                <a:latin typeface="Segoe UI Light" panose="020B0502040204020203" pitchFamily="34" charset="0"/>
                <a:cs typeface="Segoe UI Light" panose="020B0502040204020203" pitchFamily="34" charset="0"/>
              </a:rPr>
              <a:t>Trasfromazione</a:t>
            </a:r>
            <a:r>
              <a:rPr lang="en-GB" sz="2325" dirty="0">
                <a:latin typeface="Segoe UI Light" panose="020B0502040204020203" pitchFamily="34" charset="0"/>
                <a:cs typeface="Segoe UI Light" panose="020B0502040204020203" pitchFamily="34" charset="0"/>
              </a:rPr>
              <a:t> </a:t>
            </a:r>
            <a:r>
              <a:rPr lang="en-GB" sz="2325" dirty="0" err="1">
                <a:latin typeface="Segoe UI Light" panose="020B0502040204020203" pitchFamily="34" charset="0"/>
                <a:cs typeface="Segoe UI Light" panose="020B0502040204020203" pitchFamily="34" charset="0"/>
              </a:rPr>
              <a:t>dei</a:t>
            </a:r>
            <a:r>
              <a:rPr lang="en-GB" sz="2325" dirty="0">
                <a:latin typeface="Segoe UI Light" panose="020B0502040204020203" pitchFamily="34" charset="0"/>
                <a:cs typeface="Segoe UI Light" panose="020B0502040204020203" pitchFamily="34" charset="0"/>
              </a:rPr>
              <a:t> </a:t>
            </a:r>
            <a:r>
              <a:rPr lang="en-GB" sz="2325" dirty="0" err="1">
                <a:latin typeface="Segoe UI Light" panose="020B0502040204020203" pitchFamily="34" charset="0"/>
                <a:cs typeface="Segoe UI Light" panose="020B0502040204020203" pitchFamily="34" charset="0"/>
              </a:rPr>
              <a:t>Dati</a:t>
            </a:r>
            <a:endParaRPr lang="en-US" sz="2325" dirty="0">
              <a:latin typeface="Segoe UI Light" panose="020B0502040204020203" pitchFamily="34" charset="0"/>
              <a:cs typeface="Segoe UI Light" panose="020B0502040204020203" pitchFamily="34" charset="0"/>
            </a:endParaRPr>
          </a:p>
          <a:p>
            <a:pPr>
              <a:lnSpc>
                <a:spcPct val="100000"/>
              </a:lnSpc>
            </a:pPr>
            <a:r>
              <a:rPr lang="en-US" sz="2325" b="1" dirty="0">
                <a:latin typeface="Segoe UI Light" panose="020B0502040204020203" pitchFamily="34" charset="0"/>
                <a:cs typeface="Segoe UI Light" panose="020B0502040204020203" pitchFamily="34" charset="0"/>
              </a:rPr>
              <a:t>Esempi di shaping dei dati?</a:t>
            </a:r>
            <a:r>
              <a:rPr lang="en-US" sz="2325" dirty="0">
                <a:latin typeface="Segoe UI Light" panose="020B0502040204020203" pitchFamily="34" charset="0"/>
                <a:cs typeface="Segoe UI Light" panose="020B0502040204020203" pitchFamily="34" charset="0"/>
              </a:rPr>
              <a:t>:</a:t>
            </a:r>
          </a:p>
          <a:p>
            <a:pPr lvl="1">
              <a:lnSpc>
                <a:spcPct val="100000"/>
              </a:lnSpc>
            </a:pPr>
            <a:r>
              <a:rPr lang="en-US" sz="2325" b="1" dirty="0">
                <a:latin typeface="Segoe UI Light" panose="020B0502040204020203" pitchFamily="34" charset="0"/>
                <a:cs typeface="Segoe UI Light" panose="020B0502040204020203" pitchFamily="34" charset="0"/>
              </a:rPr>
              <a:t>Rimozione</a:t>
            </a:r>
            <a:r>
              <a:rPr lang="en-US" sz="2325" dirty="0">
                <a:latin typeface="Segoe UI Light" panose="020B0502040204020203" pitchFamily="34" charset="0"/>
                <a:cs typeface="Segoe UI Light" panose="020B0502040204020203" pitchFamily="34" charset="0"/>
              </a:rPr>
              <a:t> colonne e righe che non sono necessarie</a:t>
            </a:r>
          </a:p>
          <a:p>
            <a:pPr lvl="1">
              <a:lnSpc>
                <a:spcPct val="100000"/>
              </a:lnSpc>
            </a:pPr>
            <a:r>
              <a:rPr lang="en-US" sz="2325" b="1" dirty="0">
                <a:latin typeface="Segoe UI Light" panose="020B0502040204020203" pitchFamily="34" charset="0"/>
                <a:cs typeface="Segoe UI Light" panose="020B0502040204020203" pitchFamily="34" charset="0"/>
              </a:rPr>
              <a:t>Rinomina</a:t>
            </a:r>
            <a:r>
              <a:rPr lang="en-US" sz="2325" dirty="0">
                <a:latin typeface="Segoe UI Light" panose="020B0502040204020203" pitchFamily="34" charset="0"/>
                <a:cs typeface="Segoe UI Light" panose="020B0502040204020203" pitchFamily="34" charset="0"/>
              </a:rPr>
              <a:t> colonne usando una naming convention </a:t>
            </a:r>
            <a:r>
              <a:rPr lang="en-US" sz="2325" dirty="0" err="1">
                <a:latin typeface="Segoe UI Light" panose="020B0502040204020203" pitchFamily="34" charset="0"/>
                <a:cs typeface="Segoe UI Light" panose="020B0502040204020203" pitchFamily="34" charset="0"/>
              </a:rPr>
              <a:t>parlante</a:t>
            </a:r>
            <a:endParaRPr lang="en-US" sz="2325" dirty="0">
              <a:latin typeface="Segoe UI Light" panose="020B0502040204020203" pitchFamily="34" charset="0"/>
              <a:cs typeface="Segoe UI Light" panose="020B0502040204020203" pitchFamily="34" charset="0"/>
            </a:endParaRPr>
          </a:p>
          <a:p>
            <a:pPr lvl="1">
              <a:lnSpc>
                <a:spcPct val="100000"/>
              </a:lnSpc>
            </a:pPr>
            <a:r>
              <a:rPr lang="en-US" sz="2325" b="1" dirty="0">
                <a:latin typeface="Segoe UI Light" panose="020B0502040204020203" pitchFamily="34" charset="0"/>
                <a:cs typeface="Segoe UI Light" panose="020B0502040204020203" pitchFamily="34" charset="0"/>
              </a:rPr>
              <a:t>Applicare</a:t>
            </a:r>
            <a:r>
              <a:rPr lang="en-US" sz="2325" dirty="0">
                <a:latin typeface="Segoe UI Light" panose="020B0502040204020203" pitchFamily="34" charset="0"/>
                <a:cs typeface="Segoe UI Light" panose="020B0502040204020203" pitchFamily="34" charset="0"/>
              </a:rPr>
              <a:t>  il corretto </a:t>
            </a:r>
            <a:r>
              <a:rPr lang="en-US" sz="2325" dirty="0" err="1">
                <a:latin typeface="Segoe UI Light" panose="020B0502040204020203" pitchFamily="34" charset="0"/>
                <a:cs typeface="Segoe UI Light" panose="020B0502040204020203" pitchFamily="34" charset="0"/>
              </a:rPr>
              <a:t>tipo</a:t>
            </a:r>
            <a:r>
              <a:rPr lang="en-US" sz="2325" dirty="0">
                <a:latin typeface="Segoe UI Light" panose="020B0502040204020203" pitchFamily="34" charset="0"/>
                <a:cs typeface="Segoe UI Light" panose="020B0502040204020203" pitchFamily="34" charset="0"/>
              </a:rPr>
              <a:t> di dato delle colonne</a:t>
            </a:r>
          </a:p>
          <a:p>
            <a:pPr lvl="1">
              <a:lnSpc>
                <a:spcPct val="100000"/>
              </a:lnSpc>
            </a:pPr>
            <a:r>
              <a:rPr lang="en-US" sz="2325" b="1" dirty="0" err="1">
                <a:latin typeface="Segoe UI Light" panose="020B0502040204020203" pitchFamily="34" charset="0"/>
                <a:cs typeface="Segoe UI Light" panose="020B0502040204020203" pitchFamily="34" charset="0"/>
              </a:rPr>
              <a:t>Utilizzo</a:t>
            </a:r>
            <a:r>
              <a:rPr lang="en-US" sz="2325" dirty="0">
                <a:latin typeface="Segoe UI Light" panose="020B0502040204020203" pitchFamily="34" charset="0"/>
                <a:cs typeface="Segoe UI Light" panose="020B0502040204020203" pitchFamily="34" charset="0"/>
              </a:rPr>
              <a:t> di funzioni date e time per creare nuove colonne</a:t>
            </a:r>
          </a:p>
          <a:p>
            <a:pPr lvl="1">
              <a:lnSpc>
                <a:spcPct val="100000"/>
              </a:lnSpc>
            </a:pPr>
            <a:r>
              <a:rPr lang="en-US" sz="2325" b="1" dirty="0" err="1">
                <a:latin typeface="Segoe UI Light" panose="020B0502040204020203" pitchFamily="34" charset="0"/>
                <a:cs typeface="Segoe UI Light" panose="020B0502040204020203" pitchFamily="34" charset="0"/>
              </a:rPr>
              <a:t>Aggiunta</a:t>
            </a:r>
            <a:r>
              <a:rPr lang="en-US" sz="2325" dirty="0">
                <a:latin typeface="Segoe UI Light" panose="020B0502040204020203" pitchFamily="34" charset="0"/>
                <a:cs typeface="Segoe UI Light" panose="020B0502040204020203" pitchFamily="34" charset="0"/>
              </a:rPr>
              <a:t> di </a:t>
            </a:r>
            <a:r>
              <a:rPr lang="en-US" sz="2325" dirty="0" err="1">
                <a:latin typeface="Segoe UI Light" panose="020B0502040204020203" pitchFamily="34" charset="0"/>
                <a:cs typeface="Segoe UI Light" panose="020B0502040204020203" pitchFamily="34" charset="0"/>
              </a:rPr>
              <a:t>colonne</a:t>
            </a:r>
            <a:r>
              <a:rPr lang="en-US" sz="2325" dirty="0">
                <a:latin typeface="Segoe UI Light" panose="020B0502040204020203" pitchFamily="34" charset="0"/>
                <a:cs typeface="Segoe UI Light" panose="020B0502040204020203" pitchFamily="34" charset="0"/>
              </a:rPr>
              <a:t>, indici utili per </a:t>
            </a:r>
            <a:r>
              <a:rPr lang="en-US" sz="2325" dirty="0" err="1">
                <a:latin typeface="Segoe UI Light" panose="020B0502040204020203" pitchFamily="34" charset="0"/>
                <a:cs typeface="Segoe UI Light" panose="020B0502040204020203" pitchFamily="34" charset="0"/>
              </a:rPr>
              <a:t>accodare</a:t>
            </a:r>
            <a:r>
              <a:rPr lang="en-US" sz="2325" dirty="0">
                <a:latin typeface="Segoe UI Light" panose="020B0502040204020203" pitchFamily="34" charset="0"/>
                <a:cs typeface="Segoe UI Light" panose="020B0502040204020203" pitchFamily="34" charset="0"/>
              </a:rPr>
              <a:t> i dati</a:t>
            </a:r>
          </a:p>
          <a:p>
            <a:pPr lvl="1">
              <a:lnSpc>
                <a:spcPct val="100000"/>
              </a:lnSpc>
            </a:pPr>
            <a:r>
              <a:rPr lang="en-US" sz="2325" b="1" dirty="0" err="1">
                <a:latin typeface="Segoe UI Light" panose="020B0502040204020203" pitchFamily="34" charset="0"/>
                <a:cs typeface="Segoe UI Light" panose="020B0502040204020203" pitchFamily="34" charset="0"/>
              </a:rPr>
              <a:t>Ordinare</a:t>
            </a:r>
            <a:r>
              <a:rPr lang="en-US" sz="2325" dirty="0">
                <a:latin typeface="Segoe UI Light" panose="020B0502040204020203" pitchFamily="34" charset="0"/>
                <a:cs typeface="Segoe UI Light" panose="020B0502040204020203" pitchFamily="34" charset="0"/>
              </a:rPr>
              <a:t> o usare un indice per </a:t>
            </a:r>
            <a:r>
              <a:rPr lang="en-US" sz="2325" dirty="0" err="1">
                <a:latin typeface="Segoe UI Light" panose="020B0502040204020203" pitchFamily="34" charset="0"/>
                <a:cs typeface="Segoe UI Light" panose="020B0502040204020203" pitchFamily="34" charset="0"/>
              </a:rPr>
              <a:t>garantire</a:t>
            </a:r>
            <a:r>
              <a:rPr lang="en-US" sz="2325" dirty="0">
                <a:latin typeface="Segoe UI Light" panose="020B0502040204020203" pitchFamily="34" charset="0"/>
                <a:cs typeface="Segoe UI Light" panose="020B0502040204020203" pitchFamily="34" charset="0"/>
              </a:rPr>
              <a:t> </a:t>
            </a:r>
            <a:r>
              <a:rPr lang="en-US" sz="2325" dirty="0" err="1">
                <a:latin typeface="Segoe UI Light" panose="020B0502040204020203" pitchFamily="34" charset="0"/>
                <a:cs typeface="Segoe UI Light" panose="020B0502040204020203" pitchFamily="34" charset="0"/>
              </a:rPr>
              <a:t>l’ordine</a:t>
            </a:r>
            <a:r>
              <a:rPr lang="en-US" sz="2325" dirty="0">
                <a:latin typeface="Segoe UI Light" panose="020B0502040204020203" pitchFamily="34" charset="0"/>
                <a:cs typeface="Segoe UI Light" panose="020B0502040204020203" pitchFamily="34" charset="0"/>
              </a:rPr>
              <a:t> dei dati</a:t>
            </a:r>
          </a:p>
        </p:txBody>
      </p:sp>
    </p:spTree>
    <p:extLst>
      <p:ext uri="{BB962C8B-B14F-4D97-AF65-F5344CB8AC3E}">
        <p14:creationId xmlns:p14="http://schemas.microsoft.com/office/powerpoint/2010/main" val="2340173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defTabSz="342900"/>
            <a:r>
              <a:rPr lang="en-GB" dirty="0">
                <a:latin typeface="Segoe UI Light" panose="020B0502040204020203" pitchFamily="34" charset="0"/>
                <a:cs typeface="Segoe UI Light" panose="020B0502040204020203" pitchFamily="34" charset="0"/>
              </a:rPr>
              <a:t>Shaping data in Power BI</a:t>
            </a:r>
          </a:p>
        </p:txBody>
      </p:sp>
      <p:sp>
        <p:nvSpPr>
          <p:cNvPr id="4" name="Content Placeholder 2"/>
          <p:cNvSpPr txBox="1">
            <a:spLocks/>
          </p:cNvSpPr>
          <p:nvPr/>
        </p:nvSpPr>
        <p:spPr>
          <a:xfrm>
            <a:off x="2152652" y="1623162"/>
            <a:ext cx="8515349" cy="3700153"/>
          </a:xfrm>
          <a:prstGeom prst="rect">
            <a:avLst/>
          </a:prstGeom>
        </p:spPr>
        <p:txBody>
          <a:bodyPr vert="horz" lIns="68580" tIns="34290" rIns="68580" bIns="34290" rtlCol="0">
            <a:normAutofit/>
          </a:bodyPr>
          <a:lstStyle>
            <a:defPPr>
              <a:defRPr lang="en-US"/>
            </a:defPPr>
            <a:lvl1pPr marL="228594" indent="-228594" defTabSz="914377">
              <a:lnSpc>
                <a:spcPct val="90000"/>
              </a:lnSpc>
              <a:spcBef>
                <a:spcPts val="1000"/>
              </a:spcBef>
              <a:buFont typeface="Arial" panose="020B0604020202020204" pitchFamily="34" charset="0"/>
              <a:buChar char="•"/>
              <a:defRPr sz="3200">
                <a:solidFill>
                  <a:srgbClr val="424242"/>
                </a:solidFill>
                <a:latin typeface="HelveticaNeue" panose="00000400000000000000" pitchFamily="2" charset="0"/>
              </a:defRPr>
            </a:lvl1pPr>
            <a:lvl2pPr marL="685783" lvl="1"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2pPr>
            <a:lvl3pPr marL="1142971"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3pPr>
            <a:lvl4pPr marL="1600160"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4pPr>
            <a:lvl5pPr marL="2057349"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5pPr>
            <a:lvl6pPr marL="2514537" indent="-228594" defTabSz="914377">
              <a:lnSpc>
                <a:spcPct val="90000"/>
              </a:lnSpc>
              <a:spcBef>
                <a:spcPts val="500"/>
              </a:spcBef>
              <a:buFont typeface="Arial" panose="020B0604020202020204" pitchFamily="34" charset="0"/>
              <a:buChar char="•"/>
            </a:lvl6pPr>
            <a:lvl7pPr marL="2971726" indent="-228594" defTabSz="914377">
              <a:lnSpc>
                <a:spcPct val="90000"/>
              </a:lnSpc>
              <a:spcBef>
                <a:spcPts val="500"/>
              </a:spcBef>
              <a:buFont typeface="Arial" panose="020B0604020202020204" pitchFamily="34" charset="0"/>
              <a:buChar char="•"/>
            </a:lvl7pPr>
            <a:lvl8pPr marL="3428914" indent="-228594" defTabSz="914377">
              <a:lnSpc>
                <a:spcPct val="90000"/>
              </a:lnSpc>
              <a:spcBef>
                <a:spcPts val="500"/>
              </a:spcBef>
              <a:buFont typeface="Arial" panose="020B0604020202020204" pitchFamily="34" charset="0"/>
              <a:buChar char="•"/>
            </a:lvl8pPr>
            <a:lvl9pPr marL="3886103" indent="-228594" defTabSz="914377">
              <a:lnSpc>
                <a:spcPct val="90000"/>
              </a:lnSpc>
              <a:spcBef>
                <a:spcPts val="500"/>
              </a:spcBef>
              <a:buFont typeface="Arial" panose="020B0604020202020204" pitchFamily="34" charset="0"/>
              <a:buChar char="•"/>
            </a:lvl9pPr>
          </a:lstStyle>
          <a:p>
            <a:endParaRPr lang="en-US" sz="2400" dirty="0"/>
          </a:p>
        </p:txBody>
      </p:sp>
      <p:pic>
        <p:nvPicPr>
          <p:cNvPr id="6" name="Picture 5">
            <a:extLst>
              <a:ext uri="{FF2B5EF4-FFF2-40B4-BE49-F238E27FC236}">
                <a16:creationId xmlns:a16="http://schemas.microsoft.com/office/drawing/2014/main" id="{87137234-8763-4EE2-9BF9-23B0A9064951}"/>
              </a:ext>
            </a:extLst>
          </p:cNvPr>
          <p:cNvPicPr>
            <a:picLocks noChangeAspect="1"/>
          </p:cNvPicPr>
          <p:nvPr/>
        </p:nvPicPr>
        <p:blipFill>
          <a:blip r:embed="rId3"/>
          <a:stretch>
            <a:fillRect/>
          </a:stretch>
        </p:blipFill>
        <p:spPr>
          <a:xfrm>
            <a:off x="1524000" y="3036881"/>
            <a:ext cx="9144000" cy="784238"/>
          </a:xfrm>
          <a:prstGeom prst="rect">
            <a:avLst/>
          </a:prstGeom>
        </p:spPr>
      </p:pic>
      <p:pic>
        <p:nvPicPr>
          <p:cNvPr id="7" name="Picture 6">
            <a:extLst>
              <a:ext uri="{FF2B5EF4-FFF2-40B4-BE49-F238E27FC236}">
                <a16:creationId xmlns:a16="http://schemas.microsoft.com/office/drawing/2014/main" id="{97FDE619-F66E-4078-8D96-88342962F754}"/>
              </a:ext>
            </a:extLst>
          </p:cNvPr>
          <p:cNvPicPr>
            <a:picLocks noChangeAspect="1"/>
          </p:cNvPicPr>
          <p:nvPr/>
        </p:nvPicPr>
        <p:blipFill>
          <a:blip r:embed="rId4"/>
          <a:stretch>
            <a:fillRect/>
          </a:stretch>
        </p:blipFill>
        <p:spPr>
          <a:xfrm>
            <a:off x="2813832" y="4228875"/>
            <a:ext cx="6832306" cy="957183"/>
          </a:xfrm>
          <a:prstGeom prst="rect">
            <a:avLst/>
          </a:prstGeom>
        </p:spPr>
      </p:pic>
      <p:pic>
        <p:nvPicPr>
          <p:cNvPr id="8" name="Picture 7">
            <a:extLst>
              <a:ext uri="{FF2B5EF4-FFF2-40B4-BE49-F238E27FC236}">
                <a16:creationId xmlns:a16="http://schemas.microsoft.com/office/drawing/2014/main" id="{42C40FFA-63E1-4629-B7BB-E316F24D3F8D}"/>
              </a:ext>
            </a:extLst>
          </p:cNvPr>
          <p:cNvPicPr>
            <a:picLocks noChangeAspect="1"/>
          </p:cNvPicPr>
          <p:nvPr/>
        </p:nvPicPr>
        <p:blipFill>
          <a:blip r:embed="rId5"/>
          <a:stretch>
            <a:fillRect/>
          </a:stretch>
        </p:blipFill>
        <p:spPr>
          <a:xfrm>
            <a:off x="2813831" y="1706032"/>
            <a:ext cx="6796076" cy="802796"/>
          </a:xfrm>
          <a:prstGeom prst="rect">
            <a:avLst/>
          </a:prstGeom>
        </p:spPr>
      </p:pic>
    </p:spTree>
    <p:extLst>
      <p:ext uri="{BB962C8B-B14F-4D97-AF65-F5344CB8AC3E}">
        <p14:creationId xmlns:p14="http://schemas.microsoft.com/office/powerpoint/2010/main" val="4133854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defTabSz="342900"/>
            <a:r>
              <a:rPr lang="en-GB" dirty="0" err="1">
                <a:latin typeface="Segoe UI Light" panose="020B0502040204020203" pitchFamily="34" charset="0"/>
                <a:cs typeface="Segoe UI Light" panose="020B0502040204020203" pitchFamily="34" charset="0"/>
              </a:rPr>
              <a:t>L’idea</a:t>
            </a:r>
            <a:r>
              <a:rPr lang="en-GB" dirty="0">
                <a:latin typeface="Segoe UI Light" panose="020B0502040204020203" pitchFamily="34" charset="0"/>
                <a:cs typeface="Segoe UI Light" panose="020B0502040204020203" pitchFamily="34" charset="0"/>
              </a:rPr>
              <a:t> della Unpivot</a:t>
            </a:r>
          </a:p>
        </p:txBody>
      </p:sp>
      <p:sp>
        <p:nvSpPr>
          <p:cNvPr id="4" name="Content Placeholder 2"/>
          <p:cNvSpPr txBox="1">
            <a:spLocks/>
          </p:cNvSpPr>
          <p:nvPr/>
        </p:nvSpPr>
        <p:spPr>
          <a:xfrm>
            <a:off x="617974" y="988810"/>
            <a:ext cx="5935226" cy="5869189"/>
          </a:xfrm>
          <a:prstGeom prst="rect">
            <a:avLst/>
          </a:prstGeom>
        </p:spPr>
        <p:txBody>
          <a:bodyPr vert="horz" lIns="68580" tIns="34290" rIns="68580" bIns="34290" rtlCol="0">
            <a:normAutofit/>
          </a:bodyPr>
          <a:lstStyle>
            <a:lvl1pPr marL="228594" indent="-228594" defTabSz="914377">
              <a:lnSpc>
                <a:spcPct val="90000"/>
              </a:lnSpc>
              <a:spcBef>
                <a:spcPts val="1000"/>
              </a:spcBef>
              <a:buFont typeface="Arial" panose="020B0604020202020204" pitchFamily="34" charset="0"/>
              <a:buChar char="•"/>
              <a:defRPr sz="3200">
                <a:solidFill>
                  <a:srgbClr val="424242"/>
                </a:solidFill>
                <a:latin typeface="HelveticaNeue" panose="00000400000000000000" pitchFamily="2" charset="0"/>
              </a:defRPr>
            </a:lvl1pPr>
            <a:lvl2pPr marL="685783"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2pPr>
            <a:lvl3pPr marL="1142971"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3pPr>
            <a:lvl4pPr marL="1600160"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4pPr>
            <a:lvl5pPr marL="2057349"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5pPr>
            <a:lvl6pPr marL="2514537" indent="-228594" defTabSz="914377">
              <a:lnSpc>
                <a:spcPct val="90000"/>
              </a:lnSpc>
              <a:spcBef>
                <a:spcPts val="500"/>
              </a:spcBef>
              <a:buFont typeface="Arial" panose="020B0604020202020204" pitchFamily="34" charset="0"/>
              <a:buChar char="•"/>
            </a:lvl6pPr>
            <a:lvl7pPr marL="2971726" indent="-228594" defTabSz="914377">
              <a:lnSpc>
                <a:spcPct val="90000"/>
              </a:lnSpc>
              <a:spcBef>
                <a:spcPts val="500"/>
              </a:spcBef>
              <a:buFont typeface="Arial" panose="020B0604020202020204" pitchFamily="34" charset="0"/>
              <a:buChar char="•"/>
            </a:lvl7pPr>
            <a:lvl8pPr marL="3428914" indent="-228594" defTabSz="914377">
              <a:lnSpc>
                <a:spcPct val="90000"/>
              </a:lnSpc>
              <a:spcBef>
                <a:spcPts val="500"/>
              </a:spcBef>
              <a:buFont typeface="Arial" panose="020B0604020202020204" pitchFamily="34" charset="0"/>
              <a:buChar char="•"/>
            </a:lvl8pPr>
            <a:lvl9pPr marL="3886103" indent="-228594" defTabSz="914377">
              <a:lnSpc>
                <a:spcPct val="90000"/>
              </a:lnSpc>
              <a:spcBef>
                <a:spcPts val="500"/>
              </a:spcBef>
              <a:buFont typeface="Arial" panose="020B0604020202020204" pitchFamily="34" charset="0"/>
              <a:buChar char="•"/>
            </a:lvl9pPr>
          </a:lstStyle>
          <a:p>
            <a:r>
              <a:rPr lang="it-IT" sz="2325" b="1" dirty="0">
                <a:latin typeface="Segoe UI Light" panose="020B0502040204020203" pitchFamily="34" charset="0"/>
                <a:cs typeface="Segoe UI Light" panose="020B0502040204020203" pitchFamily="34" charset="0"/>
              </a:rPr>
              <a:t>Nella tabella la prima colonna contiene un elenco univoco di studenti nomi.</a:t>
            </a:r>
          </a:p>
          <a:p>
            <a:r>
              <a:rPr lang="it-IT" sz="2325" b="1" dirty="0">
                <a:latin typeface="Segoe UI Light" panose="020B0502040204020203" pitchFamily="34" charset="0"/>
                <a:cs typeface="Segoe UI Light" panose="020B0502040204020203" pitchFamily="34" charset="0"/>
              </a:rPr>
              <a:t>Le colonne da 2 a 8 contengono i voti per ogni studente per una particolare classe.</a:t>
            </a:r>
          </a:p>
          <a:p>
            <a:r>
              <a:rPr lang="it-IT" sz="2325" b="1" dirty="0">
                <a:latin typeface="Segoe UI Light" panose="020B0502040204020203" pitchFamily="34" charset="0"/>
                <a:cs typeface="Segoe UI Light" panose="020B0502040204020203" pitchFamily="34" charset="0"/>
              </a:rPr>
              <a:t>Per le colonne da 2 a 8, le intestazioni di colonna sono i nomi per ogni classe.</a:t>
            </a:r>
          </a:p>
          <a:p>
            <a:r>
              <a:rPr lang="it-IT" sz="2325" b="1" dirty="0">
                <a:latin typeface="Segoe UI Light" panose="020B0502040204020203" pitchFamily="34" charset="0"/>
                <a:cs typeface="Segoe UI Light" panose="020B0502040204020203" pitchFamily="34" charset="0"/>
              </a:rPr>
              <a:t>Il problema con il set di dati che abbiamo è che non è un set di dati corretto, quindi non possiamo facilmente eseguire attività come l'ordinamento.</a:t>
            </a:r>
          </a:p>
          <a:p>
            <a:r>
              <a:rPr lang="it-IT" sz="2325" b="1" dirty="0">
                <a:latin typeface="Segoe UI Light" panose="020B0502040204020203" pitchFamily="34" charset="0"/>
                <a:cs typeface="Segoe UI Light" panose="020B0502040204020203" pitchFamily="34" charset="0"/>
              </a:rPr>
              <a:t>Il nostro obiettivo è trasformare la tabella in una tabella a tre colonne con i nomi dei campi: Studente, classe e grado.</a:t>
            </a:r>
          </a:p>
        </p:txBody>
      </p:sp>
      <p:pic>
        <p:nvPicPr>
          <p:cNvPr id="3" name="Picture 2">
            <a:extLst>
              <a:ext uri="{FF2B5EF4-FFF2-40B4-BE49-F238E27FC236}">
                <a16:creationId xmlns:a16="http://schemas.microsoft.com/office/drawing/2014/main" id="{9FE1634D-71BA-4F57-9065-76EAD1DE4232}"/>
              </a:ext>
            </a:extLst>
          </p:cNvPr>
          <p:cNvPicPr>
            <a:picLocks noChangeAspect="1"/>
          </p:cNvPicPr>
          <p:nvPr/>
        </p:nvPicPr>
        <p:blipFill>
          <a:blip r:embed="rId4"/>
          <a:stretch>
            <a:fillRect/>
          </a:stretch>
        </p:blipFill>
        <p:spPr>
          <a:xfrm>
            <a:off x="6858000" y="1066800"/>
            <a:ext cx="5194298" cy="3810000"/>
          </a:xfrm>
          <a:prstGeom prst="rect">
            <a:avLst/>
          </a:prstGeom>
        </p:spPr>
      </p:pic>
      <p:pic>
        <p:nvPicPr>
          <p:cNvPr id="6" name="Picture 5">
            <a:extLst>
              <a:ext uri="{FF2B5EF4-FFF2-40B4-BE49-F238E27FC236}">
                <a16:creationId xmlns:a16="http://schemas.microsoft.com/office/drawing/2014/main" id="{BACFE133-B946-4419-A0FC-2332AB121DFD}"/>
              </a:ext>
            </a:extLst>
          </p:cNvPr>
          <p:cNvPicPr>
            <a:picLocks noChangeAspect="1"/>
          </p:cNvPicPr>
          <p:nvPr/>
        </p:nvPicPr>
        <p:blipFill>
          <a:blip r:embed="rId5"/>
          <a:stretch>
            <a:fillRect/>
          </a:stretch>
        </p:blipFill>
        <p:spPr>
          <a:xfrm>
            <a:off x="8686800" y="5029200"/>
            <a:ext cx="2100556" cy="1336068"/>
          </a:xfrm>
          <a:prstGeom prst="rect">
            <a:avLst/>
          </a:prstGeom>
        </p:spPr>
      </p:pic>
    </p:spTree>
    <p:extLst>
      <p:ext uri="{BB962C8B-B14F-4D97-AF65-F5344CB8AC3E}">
        <p14:creationId xmlns:p14="http://schemas.microsoft.com/office/powerpoint/2010/main" val="1897349724"/>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defTabSz="342900"/>
            <a:r>
              <a:rPr lang="en-GB" dirty="0" err="1">
                <a:latin typeface="Segoe UI Light" panose="020B0502040204020203" pitchFamily="34" charset="0"/>
                <a:cs typeface="Segoe UI Light" panose="020B0502040204020203" pitchFamily="34" charset="0"/>
              </a:rPr>
              <a:t>L’idea</a:t>
            </a:r>
            <a:r>
              <a:rPr lang="en-GB" dirty="0">
                <a:latin typeface="Segoe UI Light" panose="020B0502040204020203" pitchFamily="34" charset="0"/>
                <a:cs typeface="Segoe UI Light" panose="020B0502040204020203" pitchFamily="34" charset="0"/>
              </a:rPr>
              <a:t> della Unpivot</a:t>
            </a:r>
          </a:p>
        </p:txBody>
      </p:sp>
      <p:sp>
        <p:nvSpPr>
          <p:cNvPr id="4" name="Content Placeholder 2"/>
          <p:cNvSpPr txBox="1">
            <a:spLocks/>
          </p:cNvSpPr>
          <p:nvPr/>
        </p:nvSpPr>
        <p:spPr>
          <a:xfrm>
            <a:off x="642257" y="989608"/>
            <a:ext cx="5834743" cy="5868391"/>
          </a:xfrm>
          <a:prstGeom prst="rect">
            <a:avLst/>
          </a:prstGeom>
        </p:spPr>
        <p:txBody>
          <a:bodyPr vert="horz" lIns="68580" tIns="34290" rIns="68580" bIns="34290" rtlCol="0">
            <a:normAutofit/>
          </a:bodyPr>
          <a:lstStyle>
            <a:lvl1pPr marL="228594" indent="-228594" defTabSz="914377">
              <a:lnSpc>
                <a:spcPct val="90000"/>
              </a:lnSpc>
              <a:spcBef>
                <a:spcPts val="1000"/>
              </a:spcBef>
              <a:buFont typeface="Arial" panose="020B0604020202020204" pitchFamily="34" charset="0"/>
              <a:buChar char="•"/>
              <a:defRPr sz="3200">
                <a:solidFill>
                  <a:srgbClr val="424242"/>
                </a:solidFill>
                <a:latin typeface="HelveticaNeue" panose="00000400000000000000" pitchFamily="2" charset="0"/>
              </a:defRPr>
            </a:lvl1pPr>
            <a:lvl2pPr marL="685783"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2pPr>
            <a:lvl3pPr marL="1142971"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3pPr>
            <a:lvl4pPr marL="1600160"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4pPr>
            <a:lvl5pPr marL="2057349"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5pPr>
            <a:lvl6pPr marL="2514537" indent="-228594" defTabSz="914377">
              <a:lnSpc>
                <a:spcPct val="90000"/>
              </a:lnSpc>
              <a:spcBef>
                <a:spcPts val="500"/>
              </a:spcBef>
              <a:buFont typeface="Arial" panose="020B0604020202020204" pitchFamily="34" charset="0"/>
              <a:buChar char="•"/>
            </a:lvl6pPr>
            <a:lvl7pPr marL="2971726" indent="-228594" defTabSz="914377">
              <a:lnSpc>
                <a:spcPct val="90000"/>
              </a:lnSpc>
              <a:spcBef>
                <a:spcPts val="500"/>
              </a:spcBef>
              <a:buFont typeface="Arial" panose="020B0604020202020204" pitchFamily="34" charset="0"/>
              <a:buChar char="•"/>
            </a:lvl7pPr>
            <a:lvl8pPr marL="3428914" indent="-228594" defTabSz="914377">
              <a:lnSpc>
                <a:spcPct val="90000"/>
              </a:lnSpc>
              <a:spcBef>
                <a:spcPts val="500"/>
              </a:spcBef>
              <a:buFont typeface="Arial" panose="020B0604020202020204" pitchFamily="34" charset="0"/>
              <a:buChar char="•"/>
            </a:lvl8pPr>
            <a:lvl9pPr marL="3886103" indent="-228594" defTabSz="914377">
              <a:lnSpc>
                <a:spcPct val="90000"/>
              </a:lnSpc>
              <a:spcBef>
                <a:spcPts val="500"/>
              </a:spcBef>
              <a:buFont typeface="Arial" panose="020B0604020202020204" pitchFamily="34" charset="0"/>
              <a:buChar char="•"/>
            </a:lvl9pPr>
          </a:lstStyle>
          <a:p>
            <a:pPr marL="0" indent="0">
              <a:buNone/>
            </a:pPr>
            <a:r>
              <a:rPr lang="it-IT" sz="2325" b="1" dirty="0">
                <a:latin typeface="Segoe UI Light" panose="020B0502040204020203" pitchFamily="34" charset="0"/>
                <a:cs typeface="Segoe UI Light" panose="020B0502040204020203" pitchFamily="34" charset="0"/>
              </a:rPr>
              <a:t>Per la unpivot di questo set di dati non corretto, dobbiamo dire a Power Query:</a:t>
            </a:r>
          </a:p>
          <a:p>
            <a:r>
              <a:rPr lang="it-IT" sz="2325" b="1" dirty="0">
                <a:latin typeface="Segoe UI Light" panose="020B0502040204020203" pitchFamily="34" charset="0"/>
                <a:cs typeface="Segoe UI Light" panose="020B0502040204020203" pitchFamily="34" charset="0"/>
              </a:rPr>
              <a:t>Utilizzare la prima colonna per una nuova colonna denominata Studenti.</a:t>
            </a:r>
          </a:p>
          <a:p>
            <a:r>
              <a:rPr lang="it-IT" sz="2325" b="1" dirty="0">
                <a:latin typeface="Segoe UI Light" panose="020B0502040204020203" pitchFamily="34" charset="0"/>
                <a:cs typeface="Segoe UI Light" panose="020B0502040204020203" pitchFamily="34" charset="0"/>
              </a:rPr>
              <a:t>Prendi i nomi delle colonne per le colonne da 2 a 8 e usa questi valori per una seconda colonna chiamata classi denominate.</a:t>
            </a:r>
          </a:p>
          <a:p>
            <a:r>
              <a:rPr lang="it-IT" sz="2325" b="1" dirty="0">
                <a:latin typeface="Segoe UI Light" panose="020B0502040204020203" pitchFamily="34" charset="0"/>
                <a:cs typeface="Segoe UI Light" panose="020B0502040204020203" pitchFamily="34" charset="0"/>
              </a:rPr>
              <a:t>Prendi tutti i valori per i voti e usa quei valori per una terza colonna chiamata Gradi.</a:t>
            </a:r>
            <a:endParaRPr lang="en-US" sz="2325"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a16="http://schemas.microsoft.com/office/drawing/2014/main" id="{EF19BD34-2A86-4F51-828E-2787ECAC294F}"/>
              </a:ext>
            </a:extLst>
          </p:cNvPr>
          <p:cNvPicPr>
            <a:picLocks noChangeAspect="1"/>
          </p:cNvPicPr>
          <p:nvPr/>
        </p:nvPicPr>
        <p:blipFill>
          <a:blip r:embed="rId3"/>
          <a:stretch>
            <a:fillRect/>
          </a:stretch>
        </p:blipFill>
        <p:spPr>
          <a:xfrm>
            <a:off x="6781800" y="1143000"/>
            <a:ext cx="5177530" cy="3810000"/>
          </a:xfrm>
          <a:prstGeom prst="rect">
            <a:avLst/>
          </a:prstGeom>
        </p:spPr>
      </p:pic>
    </p:spTree>
    <p:extLst>
      <p:ext uri="{BB962C8B-B14F-4D97-AF65-F5344CB8AC3E}">
        <p14:creationId xmlns:p14="http://schemas.microsoft.com/office/powerpoint/2010/main" val="2402589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defTabSz="342900"/>
            <a:r>
              <a:rPr lang="en-GB" dirty="0" err="1">
                <a:latin typeface="Segoe UI Light" panose="020B0502040204020203" pitchFamily="34" charset="0"/>
                <a:cs typeface="Segoe UI Light" panose="020B0502040204020203" pitchFamily="34" charset="0"/>
              </a:rPr>
              <a:t>L’idea</a:t>
            </a:r>
            <a:r>
              <a:rPr lang="en-GB" dirty="0">
                <a:latin typeface="Segoe UI Light" panose="020B0502040204020203" pitchFamily="34" charset="0"/>
                <a:cs typeface="Segoe UI Light" panose="020B0502040204020203" pitchFamily="34" charset="0"/>
              </a:rPr>
              <a:t> della Unpivot</a:t>
            </a:r>
          </a:p>
        </p:txBody>
      </p:sp>
      <p:sp>
        <p:nvSpPr>
          <p:cNvPr id="4" name="Content Placeholder 2"/>
          <p:cNvSpPr txBox="1">
            <a:spLocks/>
          </p:cNvSpPr>
          <p:nvPr/>
        </p:nvSpPr>
        <p:spPr>
          <a:xfrm>
            <a:off x="685800" y="1019250"/>
            <a:ext cx="11430000" cy="5838749"/>
          </a:xfrm>
          <a:prstGeom prst="rect">
            <a:avLst/>
          </a:prstGeom>
        </p:spPr>
        <p:txBody>
          <a:bodyPr vert="horz" lIns="68580" tIns="34290" rIns="68580" bIns="34290" rtlCol="0">
            <a:normAutofit/>
          </a:bodyPr>
          <a:lstStyle>
            <a:lvl1pPr marL="228594" indent="-228594" defTabSz="914377">
              <a:lnSpc>
                <a:spcPct val="90000"/>
              </a:lnSpc>
              <a:spcBef>
                <a:spcPts val="1000"/>
              </a:spcBef>
              <a:buFont typeface="Arial" panose="020B0604020202020204" pitchFamily="34" charset="0"/>
              <a:buChar char="•"/>
              <a:defRPr sz="3200">
                <a:solidFill>
                  <a:srgbClr val="424242"/>
                </a:solidFill>
                <a:latin typeface="HelveticaNeue" panose="00000400000000000000" pitchFamily="2" charset="0"/>
              </a:defRPr>
            </a:lvl1pPr>
            <a:lvl2pPr marL="685783"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2pPr>
            <a:lvl3pPr marL="1142971"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3pPr>
            <a:lvl4pPr marL="1600160"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4pPr>
            <a:lvl5pPr marL="2057349"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5pPr>
            <a:lvl6pPr marL="2514537" indent="-228594" defTabSz="914377">
              <a:lnSpc>
                <a:spcPct val="90000"/>
              </a:lnSpc>
              <a:spcBef>
                <a:spcPts val="500"/>
              </a:spcBef>
              <a:buFont typeface="Arial" panose="020B0604020202020204" pitchFamily="34" charset="0"/>
              <a:buChar char="•"/>
            </a:lvl6pPr>
            <a:lvl7pPr marL="2971726" indent="-228594" defTabSz="914377">
              <a:lnSpc>
                <a:spcPct val="90000"/>
              </a:lnSpc>
              <a:spcBef>
                <a:spcPts val="500"/>
              </a:spcBef>
              <a:buFont typeface="Arial" panose="020B0604020202020204" pitchFamily="34" charset="0"/>
              <a:buChar char="•"/>
            </a:lvl7pPr>
            <a:lvl8pPr marL="3428914" indent="-228594" defTabSz="914377">
              <a:lnSpc>
                <a:spcPct val="90000"/>
              </a:lnSpc>
              <a:spcBef>
                <a:spcPts val="500"/>
              </a:spcBef>
              <a:buFont typeface="Arial" panose="020B0604020202020204" pitchFamily="34" charset="0"/>
              <a:buChar char="•"/>
            </a:lvl8pPr>
            <a:lvl9pPr marL="3886103" indent="-228594" defTabSz="914377">
              <a:lnSpc>
                <a:spcPct val="90000"/>
              </a:lnSpc>
              <a:spcBef>
                <a:spcPts val="500"/>
              </a:spcBef>
              <a:buFont typeface="Arial" panose="020B0604020202020204" pitchFamily="34" charset="0"/>
              <a:buChar char="•"/>
            </a:lvl9pPr>
          </a:lstStyle>
          <a:p>
            <a:pPr>
              <a:lnSpc>
                <a:spcPct val="110000"/>
              </a:lnSpc>
            </a:pPr>
            <a:r>
              <a:rPr lang="it-IT" sz="2100" b="1" dirty="0">
                <a:latin typeface="Segoe UI Light" panose="020B0502040204020203" pitchFamily="34" charset="0"/>
                <a:cs typeface="Segoe UI Light" panose="020B0502040204020203" pitchFamily="34" charset="0"/>
              </a:rPr>
              <a:t>Per capire meglio guarda la cella con 3,7 nella tabella qui sotto:</a:t>
            </a:r>
          </a:p>
          <a:p>
            <a:pPr>
              <a:lnSpc>
                <a:spcPct val="110000"/>
              </a:lnSpc>
            </a:pPr>
            <a:endParaRPr lang="it-IT" sz="2100" b="1" dirty="0">
              <a:latin typeface="Segoe UI Light" panose="020B0502040204020203" pitchFamily="34" charset="0"/>
              <a:cs typeface="Segoe UI Light" panose="020B0502040204020203" pitchFamily="34" charset="0"/>
            </a:endParaRPr>
          </a:p>
          <a:p>
            <a:pPr>
              <a:lnSpc>
                <a:spcPct val="110000"/>
              </a:lnSpc>
            </a:pPr>
            <a:endParaRPr lang="it-IT" sz="2100" b="1" dirty="0">
              <a:latin typeface="Segoe UI Light" panose="020B0502040204020203" pitchFamily="34" charset="0"/>
              <a:cs typeface="Segoe UI Light" panose="020B0502040204020203" pitchFamily="34" charset="0"/>
            </a:endParaRPr>
          </a:p>
          <a:p>
            <a:pPr>
              <a:lnSpc>
                <a:spcPct val="110000"/>
              </a:lnSpc>
            </a:pPr>
            <a:r>
              <a:rPr lang="it-IT" sz="2100" b="1" dirty="0">
                <a:latin typeface="Segoe UI Light" panose="020B0502040204020203" pitchFamily="34" charset="0"/>
                <a:cs typeface="Segoe UI Light" panose="020B0502040204020203" pitchFamily="34" charset="0"/>
              </a:rPr>
              <a:t>Quindi immaginalo come un record in una tabella a tre colonne</a:t>
            </a:r>
          </a:p>
          <a:p>
            <a:pPr>
              <a:lnSpc>
                <a:spcPct val="110000"/>
              </a:lnSpc>
            </a:pPr>
            <a:endParaRPr lang="it-IT" sz="2100" b="1" dirty="0">
              <a:latin typeface="Segoe UI Light" panose="020B0502040204020203" pitchFamily="34" charset="0"/>
              <a:cs typeface="Segoe UI Light" panose="020B0502040204020203" pitchFamily="34" charset="0"/>
            </a:endParaRPr>
          </a:p>
          <a:p>
            <a:pPr>
              <a:lnSpc>
                <a:spcPct val="110000"/>
              </a:lnSpc>
            </a:pPr>
            <a:endParaRPr lang="it-IT" sz="2100" b="1" dirty="0">
              <a:latin typeface="Segoe UI Light" panose="020B0502040204020203" pitchFamily="34" charset="0"/>
              <a:cs typeface="Segoe UI Light" panose="020B0502040204020203" pitchFamily="34" charset="0"/>
            </a:endParaRPr>
          </a:p>
          <a:p>
            <a:pPr>
              <a:lnSpc>
                <a:spcPct val="110000"/>
              </a:lnSpc>
            </a:pPr>
            <a:r>
              <a:rPr lang="it-IT" sz="2100" b="1" dirty="0">
                <a:latin typeface="Segoe UI Light" panose="020B0502040204020203" pitchFamily="34" charset="0"/>
                <a:cs typeface="Segoe UI Light" panose="020B0502040204020203" pitchFamily="34" charset="0"/>
              </a:rPr>
              <a:t>Ora guarda il secondo grado di 3 nella tabella nell'immagine qui sotto:</a:t>
            </a:r>
          </a:p>
          <a:p>
            <a:pPr>
              <a:lnSpc>
                <a:spcPct val="110000"/>
              </a:lnSpc>
            </a:pPr>
            <a:endParaRPr lang="it-IT" sz="2100" b="1" dirty="0">
              <a:latin typeface="Segoe UI Light" panose="020B0502040204020203" pitchFamily="34" charset="0"/>
              <a:cs typeface="Segoe UI Light" panose="020B0502040204020203" pitchFamily="34" charset="0"/>
            </a:endParaRPr>
          </a:p>
          <a:p>
            <a:pPr>
              <a:lnSpc>
                <a:spcPct val="110000"/>
              </a:lnSpc>
            </a:pPr>
            <a:endParaRPr lang="it-IT" sz="2100" b="1" dirty="0">
              <a:latin typeface="Segoe UI Light" panose="020B0502040204020203" pitchFamily="34" charset="0"/>
              <a:cs typeface="Segoe UI Light" panose="020B0502040204020203" pitchFamily="34" charset="0"/>
            </a:endParaRPr>
          </a:p>
          <a:p>
            <a:pPr>
              <a:lnSpc>
                <a:spcPct val="110000"/>
              </a:lnSpc>
            </a:pPr>
            <a:r>
              <a:rPr lang="it-IT" sz="2100" b="1" dirty="0">
                <a:latin typeface="Segoe UI Light" panose="020B0502040204020203" pitchFamily="34" charset="0"/>
                <a:cs typeface="Segoe UI Light" panose="020B0502040204020203" pitchFamily="34" charset="0"/>
              </a:rPr>
              <a:t>Quindi immaginalo come un record in una tabella a tre colonne</a:t>
            </a:r>
          </a:p>
        </p:txBody>
      </p:sp>
      <p:pic>
        <p:nvPicPr>
          <p:cNvPr id="6" name="Picture 5">
            <a:extLst>
              <a:ext uri="{FF2B5EF4-FFF2-40B4-BE49-F238E27FC236}">
                <a16:creationId xmlns:a16="http://schemas.microsoft.com/office/drawing/2014/main" id="{39468522-B904-46BE-8F15-AE82D0BE57B1}"/>
              </a:ext>
            </a:extLst>
          </p:cNvPr>
          <p:cNvPicPr>
            <a:picLocks noChangeAspect="1"/>
          </p:cNvPicPr>
          <p:nvPr/>
        </p:nvPicPr>
        <p:blipFill>
          <a:blip r:embed="rId3"/>
          <a:stretch>
            <a:fillRect/>
          </a:stretch>
        </p:blipFill>
        <p:spPr>
          <a:xfrm>
            <a:off x="4479672" y="2907433"/>
            <a:ext cx="3296074" cy="850225"/>
          </a:xfrm>
          <a:prstGeom prst="rect">
            <a:avLst/>
          </a:prstGeom>
        </p:spPr>
      </p:pic>
      <p:pic>
        <p:nvPicPr>
          <p:cNvPr id="7" name="Picture 6">
            <a:extLst>
              <a:ext uri="{FF2B5EF4-FFF2-40B4-BE49-F238E27FC236}">
                <a16:creationId xmlns:a16="http://schemas.microsoft.com/office/drawing/2014/main" id="{37A91426-61B4-421A-8797-B51B2B6DFD60}"/>
              </a:ext>
            </a:extLst>
          </p:cNvPr>
          <p:cNvPicPr>
            <a:picLocks noChangeAspect="1"/>
          </p:cNvPicPr>
          <p:nvPr/>
        </p:nvPicPr>
        <p:blipFill>
          <a:blip r:embed="rId4"/>
          <a:stretch>
            <a:fillRect/>
          </a:stretch>
        </p:blipFill>
        <p:spPr>
          <a:xfrm>
            <a:off x="4347605" y="4374127"/>
            <a:ext cx="3408044" cy="850225"/>
          </a:xfrm>
          <a:prstGeom prst="rect">
            <a:avLst/>
          </a:prstGeom>
        </p:spPr>
      </p:pic>
      <p:pic>
        <p:nvPicPr>
          <p:cNvPr id="8" name="Picture 7">
            <a:extLst>
              <a:ext uri="{FF2B5EF4-FFF2-40B4-BE49-F238E27FC236}">
                <a16:creationId xmlns:a16="http://schemas.microsoft.com/office/drawing/2014/main" id="{DB960018-086C-46AF-A677-48EF55B42F5B}"/>
              </a:ext>
            </a:extLst>
          </p:cNvPr>
          <p:cNvPicPr>
            <a:picLocks noChangeAspect="1"/>
          </p:cNvPicPr>
          <p:nvPr/>
        </p:nvPicPr>
        <p:blipFill>
          <a:blip r:embed="rId5"/>
          <a:stretch>
            <a:fillRect/>
          </a:stretch>
        </p:blipFill>
        <p:spPr>
          <a:xfrm>
            <a:off x="3216081" y="1473615"/>
            <a:ext cx="5628250" cy="850225"/>
          </a:xfrm>
          <a:prstGeom prst="rect">
            <a:avLst/>
          </a:prstGeom>
        </p:spPr>
      </p:pic>
      <p:pic>
        <p:nvPicPr>
          <p:cNvPr id="9" name="Picture 8">
            <a:extLst>
              <a:ext uri="{FF2B5EF4-FFF2-40B4-BE49-F238E27FC236}">
                <a16:creationId xmlns:a16="http://schemas.microsoft.com/office/drawing/2014/main" id="{CDF34FF0-FE16-4A20-AE0A-5256FED721C4}"/>
              </a:ext>
            </a:extLst>
          </p:cNvPr>
          <p:cNvPicPr>
            <a:picLocks noChangeAspect="1"/>
          </p:cNvPicPr>
          <p:nvPr/>
        </p:nvPicPr>
        <p:blipFill>
          <a:blip r:embed="rId6"/>
          <a:stretch>
            <a:fillRect/>
          </a:stretch>
        </p:blipFill>
        <p:spPr>
          <a:xfrm>
            <a:off x="4542706" y="5980141"/>
            <a:ext cx="3106587" cy="850225"/>
          </a:xfrm>
          <a:prstGeom prst="rect">
            <a:avLst/>
          </a:prstGeom>
        </p:spPr>
      </p:pic>
    </p:spTree>
    <p:extLst>
      <p:ext uri="{BB962C8B-B14F-4D97-AF65-F5344CB8AC3E}">
        <p14:creationId xmlns:p14="http://schemas.microsoft.com/office/powerpoint/2010/main" val="800596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20399346"/>
              </p:ext>
            </p:extLst>
          </p:nvPr>
        </p:nvGraphicFramePr>
        <p:xfrm>
          <a:off x="3117057" y="1922774"/>
          <a:ext cx="5779979" cy="3792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BFBC6663-2C48-4D15-AB80-B60EA903BC95}"/>
              </a:ext>
            </a:extLst>
          </p:cNvPr>
          <p:cNvSpPr>
            <a:spLocks noGrp="1"/>
          </p:cNvSpPr>
          <p:nvPr>
            <p:ph type="title"/>
          </p:nvPr>
        </p:nvSpPr>
        <p:spPr/>
        <p:txBody>
          <a:bodyPr vert="horz" lIns="91440" tIns="45720" rIns="91440" bIns="45720" rtlCol="0" anchor="ctr">
            <a:noAutofit/>
          </a:bodyPr>
          <a:lstStyle/>
          <a:p>
            <a:pPr>
              <a:lnSpc>
                <a:spcPct val="90000"/>
              </a:lnSpc>
            </a:pPr>
            <a:r>
              <a:rPr lang="it-IT" dirty="0">
                <a:latin typeface="Segoe UI Light" panose="020B0502040204020203" pitchFamily="34" charset="0"/>
                <a:cs typeface="Segoe UI Light" panose="020B0502040204020203" pitchFamily="34" charset="0"/>
              </a:rPr>
              <a:t>Prima fase del processo </a:t>
            </a:r>
            <a:r>
              <a:rPr lang="it-IT">
                <a:latin typeface="Segoe UI Light" panose="020B0502040204020203" pitchFamily="34" charset="0"/>
                <a:cs typeface="Segoe UI Light" panose="020B0502040204020203" pitchFamily="34" charset="0"/>
              </a:rPr>
              <a:t>di analisi</a:t>
            </a:r>
            <a:endParaRPr lang="it-it"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6219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CA0AD9E2-7BFC-423C-A654-AED94D34E29F}"/>
                                            </p:graphicEl>
                                          </p:spTgt>
                                        </p:tgtEl>
                                        <p:attrNameLst>
                                          <p:attrName>style.visibility</p:attrName>
                                        </p:attrNameLst>
                                      </p:cBhvr>
                                      <p:to>
                                        <p:strVal val="visible"/>
                                      </p:to>
                                    </p:set>
                                    <p:animEffect transition="in" filter="fade">
                                      <p:cBhvr>
                                        <p:cTn id="7" dur="500"/>
                                        <p:tgtEl>
                                          <p:spTgt spid="4">
                                            <p:graphicEl>
                                              <a:dgm id="{CA0AD9E2-7BFC-423C-A654-AED94D34E29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51DD49D5-DD38-4D7A-8CE9-3880AB0B5FB4}"/>
                                            </p:graphicEl>
                                          </p:spTgt>
                                        </p:tgtEl>
                                        <p:attrNameLst>
                                          <p:attrName>style.visibility</p:attrName>
                                        </p:attrNameLst>
                                      </p:cBhvr>
                                      <p:to>
                                        <p:strVal val="visible"/>
                                      </p:to>
                                    </p:set>
                                    <p:animEffect transition="in" filter="fade">
                                      <p:cBhvr>
                                        <p:cTn id="12" dur="500"/>
                                        <p:tgtEl>
                                          <p:spTgt spid="4">
                                            <p:graphicEl>
                                              <a:dgm id="{51DD49D5-DD38-4D7A-8CE9-3880AB0B5FB4}"/>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graphicEl>
                                              <a:dgm id="{A2175F81-A625-4DE4-89EB-AA69673D463A}"/>
                                            </p:graphicEl>
                                          </p:spTgt>
                                        </p:tgtEl>
                                        <p:attrNameLst>
                                          <p:attrName>style.visibility</p:attrName>
                                        </p:attrNameLst>
                                      </p:cBhvr>
                                      <p:to>
                                        <p:strVal val="visible"/>
                                      </p:to>
                                    </p:set>
                                    <p:animEffect transition="in" filter="fade">
                                      <p:cBhvr>
                                        <p:cTn id="15" dur="500"/>
                                        <p:tgtEl>
                                          <p:spTgt spid="4">
                                            <p:graphicEl>
                                              <a:dgm id="{A2175F81-A625-4DE4-89EB-AA69673D463A}"/>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A9CEAA0B-FCA2-4D73-A9FD-F472422D1270}"/>
                                            </p:graphicEl>
                                          </p:spTgt>
                                        </p:tgtEl>
                                        <p:attrNameLst>
                                          <p:attrName>style.visibility</p:attrName>
                                        </p:attrNameLst>
                                      </p:cBhvr>
                                      <p:to>
                                        <p:strVal val="visible"/>
                                      </p:to>
                                    </p:set>
                                    <p:animEffect transition="in" filter="fade">
                                      <p:cBhvr>
                                        <p:cTn id="20" dur="500"/>
                                        <p:tgtEl>
                                          <p:spTgt spid="4">
                                            <p:graphicEl>
                                              <a:dgm id="{A9CEAA0B-FCA2-4D73-A9FD-F472422D1270}"/>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graphicEl>
                                              <a:dgm id="{EEE26EF3-3D13-48C9-A54D-8ADE421B4B27}"/>
                                            </p:graphicEl>
                                          </p:spTgt>
                                        </p:tgtEl>
                                        <p:attrNameLst>
                                          <p:attrName>style.visibility</p:attrName>
                                        </p:attrNameLst>
                                      </p:cBhvr>
                                      <p:to>
                                        <p:strVal val="visible"/>
                                      </p:to>
                                    </p:set>
                                    <p:animEffect transition="in" filter="fade">
                                      <p:cBhvr>
                                        <p:cTn id="23" dur="500"/>
                                        <p:tgtEl>
                                          <p:spTgt spid="4">
                                            <p:graphicEl>
                                              <a:dgm id="{EEE26EF3-3D13-48C9-A54D-8ADE421B4B27}"/>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graphicEl>
                                              <a:dgm id="{C94FBD1A-FE2F-4628-8BC4-C5FFBA05B9E0}"/>
                                            </p:graphicEl>
                                          </p:spTgt>
                                        </p:tgtEl>
                                        <p:attrNameLst>
                                          <p:attrName>style.visibility</p:attrName>
                                        </p:attrNameLst>
                                      </p:cBhvr>
                                      <p:to>
                                        <p:strVal val="visible"/>
                                      </p:to>
                                    </p:set>
                                    <p:animEffect transition="in" filter="fade">
                                      <p:cBhvr>
                                        <p:cTn id="28" dur="500"/>
                                        <p:tgtEl>
                                          <p:spTgt spid="4">
                                            <p:graphicEl>
                                              <a:dgm id="{C94FBD1A-FE2F-4628-8BC4-C5FFBA05B9E0}"/>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graphicEl>
                                              <a:dgm id="{4E4D4470-D5F9-49F4-B86A-5D18B6C472B4}"/>
                                            </p:graphicEl>
                                          </p:spTgt>
                                        </p:tgtEl>
                                        <p:attrNameLst>
                                          <p:attrName>style.visibility</p:attrName>
                                        </p:attrNameLst>
                                      </p:cBhvr>
                                      <p:to>
                                        <p:strVal val="visible"/>
                                      </p:to>
                                    </p:set>
                                    <p:animEffect transition="in" filter="fade">
                                      <p:cBhvr>
                                        <p:cTn id="31" dur="500"/>
                                        <p:tgtEl>
                                          <p:spTgt spid="4">
                                            <p:graphicEl>
                                              <a:dgm id="{4E4D4470-D5F9-49F4-B86A-5D18B6C472B4}"/>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graphicEl>
                                              <a:dgm id="{FD96B93B-DC70-4E1D-B267-8145F5898531}"/>
                                            </p:graphicEl>
                                          </p:spTgt>
                                        </p:tgtEl>
                                        <p:attrNameLst>
                                          <p:attrName>style.visibility</p:attrName>
                                        </p:attrNameLst>
                                      </p:cBhvr>
                                      <p:to>
                                        <p:strVal val="visible"/>
                                      </p:to>
                                    </p:set>
                                    <p:animEffect transition="in" filter="fade">
                                      <p:cBhvr>
                                        <p:cTn id="36" dur="500"/>
                                        <p:tgtEl>
                                          <p:spTgt spid="4">
                                            <p:graphicEl>
                                              <a:dgm id="{FD96B93B-DC70-4E1D-B267-8145F5898531}"/>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graphicEl>
                                              <a:dgm id="{E5805DE1-9B2F-433D-9FA1-CAC1527EBF9F}"/>
                                            </p:graphicEl>
                                          </p:spTgt>
                                        </p:tgtEl>
                                        <p:attrNameLst>
                                          <p:attrName>style.visibility</p:attrName>
                                        </p:attrNameLst>
                                      </p:cBhvr>
                                      <p:to>
                                        <p:strVal val="visible"/>
                                      </p:to>
                                    </p:set>
                                    <p:animEffect transition="in" filter="fade">
                                      <p:cBhvr>
                                        <p:cTn id="39" dur="500"/>
                                        <p:tgtEl>
                                          <p:spTgt spid="4">
                                            <p:graphicEl>
                                              <a:dgm id="{E5805DE1-9B2F-433D-9FA1-CAC1527EBF9F}"/>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graphicEl>
                                              <a:dgm id="{F45A816D-137F-4C4E-80BB-CB9C334E8647}"/>
                                            </p:graphicEl>
                                          </p:spTgt>
                                        </p:tgtEl>
                                        <p:attrNameLst>
                                          <p:attrName>style.visibility</p:attrName>
                                        </p:attrNameLst>
                                      </p:cBhvr>
                                      <p:to>
                                        <p:strVal val="visible"/>
                                      </p:to>
                                    </p:set>
                                    <p:animEffect transition="in" filter="fade">
                                      <p:cBhvr>
                                        <p:cTn id="44" dur="500"/>
                                        <p:tgtEl>
                                          <p:spTgt spid="4">
                                            <p:graphicEl>
                                              <a:dgm id="{F45A816D-137F-4C4E-80BB-CB9C334E8647}"/>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
                                            <p:graphicEl>
                                              <a:dgm id="{2EDA652D-7472-4A2F-B2C9-7805B5E2B435}"/>
                                            </p:graphicEl>
                                          </p:spTgt>
                                        </p:tgtEl>
                                        <p:attrNameLst>
                                          <p:attrName>style.visibility</p:attrName>
                                        </p:attrNameLst>
                                      </p:cBhvr>
                                      <p:to>
                                        <p:strVal val="visible"/>
                                      </p:to>
                                    </p:set>
                                    <p:animEffect transition="in" filter="fade">
                                      <p:cBhvr>
                                        <p:cTn id="47" dur="500"/>
                                        <p:tgtEl>
                                          <p:spTgt spid="4">
                                            <p:graphicEl>
                                              <a:dgm id="{2EDA652D-7472-4A2F-B2C9-7805B5E2B435}"/>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graphicEl>
                                              <a:dgm id="{839D8589-42DF-455F-AEBB-B3B46DF520E3}"/>
                                            </p:graphicEl>
                                          </p:spTgt>
                                        </p:tgtEl>
                                        <p:attrNameLst>
                                          <p:attrName>style.visibility</p:attrName>
                                        </p:attrNameLst>
                                      </p:cBhvr>
                                      <p:to>
                                        <p:strVal val="visible"/>
                                      </p:to>
                                    </p:set>
                                    <p:animEffect transition="in" filter="fade">
                                      <p:cBhvr>
                                        <p:cTn id="50" dur="500"/>
                                        <p:tgtEl>
                                          <p:spTgt spid="4">
                                            <p:graphicEl>
                                              <a:dgm id="{839D8589-42DF-455F-AEBB-B3B46DF520E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defTabSz="342900"/>
            <a:r>
              <a:rPr lang="it-IT" dirty="0">
                <a:latin typeface="Segoe UI Light" panose="020B0502040204020203" pitchFamily="34" charset="0"/>
                <a:cs typeface="Segoe UI Light" panose="020B0502040204020203" pitchFamily="34" charset="0"/>
              </a:rPr>
              <a:t>Demo 1: </a:t>
            </a:r>
            <a:r>
              <a:rPr lang="en-GB" dirty="0">
                <a:latin typeface="Segoe UI Light" panose="020B0502040204020203" pitchFamily="34" charset="0"/>
                <a:cs typeface="Segoe UI Light" panose="020B0502040204020203" pitchFamily="34" charset="0"/>
              </a:rPr>
              <a:t>Shaping data con Query Editor (unpivot)</a:t>
            </a:r>
            <a:endParaRPr lang="it-IT" dirty="0">
              <a:latin typeface="Segoe UI Light" panose="020B0502040204020203" pitchFamily="34" charset="0"/>
              <a:cs typeface="Segoe UI Light" panose="020B0502040204020203" pitchFamily="34" charset="0"/>
            </a:endParaRPr>
          </a:p>
        </p:txBody>
      </p:sp>
      <p:sp>
        <p:nvSpPr>
          <p:cNvPr id="5" name="Content Placeholder 2">
            <a:extLst>
              <a:ext uri="{FF2B5EF4-FFF2-40B4-BE49-F238E27FC236}">
                <a16:creationId xmlns:a16="http://schemas.microsoft.com/office/drawing/2014/main" id="{4F6A8F39-15F0-4EC8-8D4A-3775135955E1}"/>
              </a:ext>
            </a:extLst>
          </p:cNvPr>
          <p:cNvSpPr txBox="1">
            <a:spLocks/>
          </p:cNvSpPr>
          <p:nvPr/>
        </p:nvSpPr>
        <p:spPr>
          <a:xfrm>
            <a:off x="1524000" y="2031024"/>
            <a:ext cx="9144000" cy="1458698"/>
          </a:xfrm>
          <a:prstGeom prst="rect">
            <a:avLst/>
          </a:prstGeom>
        </p:spPr>
        <p:txBody>
          <a:bodyPr vert="horz" lIns="68580" tIns="34290" rIns="68580" bIns="34290" rtlCol="0">
            <a:normAutofit/>
          </a:bodyPr>
          <a:lstStyle>
            <a:lvl1pPr marL="228594" indent="-228594" defTabSz="914377">
              <a:lnSpc>
                <a:spcPct val="90000"/>
              </a:lnSpc>
              <a:spcBef>
                <a:spcPts val="1000"/>
              </a:spcBef>
              <a:buFont typeface="Arial" panose="020B0604020202020204" pitchFamily="34" charset="0"/>
              <a:buChar char="•"/>
              <a:defRPr sz="3200">
                <a:solidFill>
                  <a:srgbClr val="424242"/>
                </a:solidFill>
                <a:latin typeface="HelveticaNeue" panose="00000400000000000000" pitchFamily="2" charset="0"/>
              </a:defRPr>
            </a:lvl1pPr>
            <a:lvl2pPr marL="685783"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2pPr>
            <a:lvl3pPr marL="1142971"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3pPr>
            <a:lvl4pPr marL="1600160"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4pPr>
            <a:lvl5pPr marL="2057349"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5pPr>
            <a:lvl6pPr marL="2514537" indent="-228594" defTabSz="914377">
              <a:lnSpc>
                <a:spcPct val="90000"/>
              </a:lnSpc>
              <a:spcBef>
                <a:spcPts val="500"/>
              </a:spcBef>
              <a:buFont typeface="Arial" panose="020B0604020202020204" pitchFamily="34" charset="0"/>
              <a:buChar char="•"/>
            </a:lvl6pPr>
            <a:lvl7pPr marL="2971726" indent="-228594" defTabSz="914377">
              <a:lnSpc>
                <a:spcPct val="90000"/>
              </a:lnSpc>
              <a:spcBef>
                <a:spcPts val="500"/>
              </a:spcBef>
              <a:buFont typeface="Arial" panose="020B0604020202020204" pitchFamily="34" charset="0"/>
              <a:buChar char="•"/>
            </a:lvl7pPr>
            <a:lvl8pPr marL="3428914" indent="-228594" defTabSz="914377">
              <a:lnSpc>
                <a:spcPct val="90000"/>
              </a:lnSpc>
              <a:spcBef>
                <a:spcPts val="500"/>
              </a:spcBef>
              <a:buFont typeface="Arial" panose="020B0604020202020204" pitchFamily="34" charset="0"/>
              <a:buChar char="•"/>
            </a:lvl8pPr>
            <a:lvl9pPr marL="3886103" indent="-228594" defTabSz="914377">
              <a:lnSpc>
                <a:spcPct val="90000"/>
              </a:lnSpc>
              <a:spcBef>
                <a:spcPts val="500"/>
              </a:spcBef>
              <a:buFont typeface="Arial" panose="020B0604020202020204" pitchFamily="34" charset="0"/>
              <a:buChar char="•"/>
            </a:lvl9pPr>
          </a:lstStyle>
          <a:p>
            <a:pPr marL="0" indent="0" algn="ctr">
              <a:buNone/>
            </a:pPr>
            <a:r>
              <a:rPr lang="en-US" sz="2325" b="1" dirty="0" err="1">
                <a:latin typeface="Segoe UI Light" panose="020B0502040204020203" pitchFamily="34" charset="0"/>
                <a:cs typeface="Segoe UI Light" panose="020B0502040204020203" pitchFamily="34" charset="0"/>
              </a:rPr>
              <a:t>Utilizzo</a:t>
            </a:r>
            <a:r>
              <a:rPr lang="en-US" sz="2325" b="1" dirty="0">
                <a:latin typeface="Segoe UI Light" panose="020B0502040204020203" pitchFamily="34" charset="0"/>
                <a:cs typeface="Segoe UI Light" panose="020B0502040204020203" pitchFamily="34" charset="0"/>
              </a:rPr>
              <a:t> </a:t>
            </a:r>
            <a:r>
              <a:rPr lang="en-US" sz="2325" b="1" dirty="0" err="1">
                <a:latin typeface="Segoe UI Light" panose="020B0502040204020203" pitchFamily="34" charset="0"/>
                <a:cs typeface="Segoe UI Light" panose="020B0502040204020203" pitchFamily="34" charset="0"/>
              </a:rPr>
              <a:t>della</a:t>
            </a:r>
            <a:r>
              <a:rPr lang="en-US" sz="2325" b="1" dirty="0">
                <a:latin typeface="Segoe UI Light" panose="020B0502040204020203" pitchFamily="34" charset="0"/>
                <a:cs typeface="Segoe UI Light" panose="020B0502040204020203" pitchFamily="34" charset="0"/>
              </a:rPr>
              <a:t> </a:t>
            </a:r>
            <a:r>
              <a:rPr lang="en-US" sz="2325" b="1" dirty="0" err="1">
                <a:latin typeface="Segoe UI Light" panose="020B0502040204020203" pitchFamily="34" charset="0"/>
                <a:cs typeface="Segoe UI Light" panose="020B0502040204020203" pitchFamily="34" charset="0"/>
              </a:rPr>
              <a:t>trasformazione</a:t>
            </a:r>
            <a:r>
              <a:rPr lang="en-US" sz="2325" b="1" dirty="0">
                <a:latin typeface="Segoe UI Light" panose="020B0502040204020203" pitchFamily="34" charset="0"/>
                <a:cs typeface="Segoe UI Light" panose="020B0502040204020203" pitchFamily="34" charset="0"/>
              </a:rPr>
              <a:t> unpivot</a:t>
            </a:r>
            <a:endParaRPr lang="en-US" sz="2325"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8295350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defTabSz="342900"/>
            <a:r>
              <a:rPr lang="en-GB" dirty="0">
                <a:latin typeface="Segoe UI Light" panose="020B0502040204020203" pitchFamily="34" charset="0"/>
                <a:cs typeface="Segoe UI Light" panose="020B0502040204020203" pitchFamily="34" charset="0"/>
              </a:rPr>
              <a:t>Transpose</a:t>
            </a:r>
          </a:p>
        </p:txBody>
      </p:sp>
      <p:sp>
        <p:nvSpPr>
          <p:cNvPr id="4" name="Content Placeholder 2"/>
          <p:cNvSpPr txBox="1">
            <a:spLocks/>
          </p:cNvSpPr>
          <p:nvPr/>
        </p:nvSpPr>
        <p:spPr>
          <a:xfrm>
            <a:off x="609600" y="990600"/>
            <a:ext cx="6934200" cy="4331716"/>
          </a:xfrm>
          <a:prstGeom prst="rect">
            <a:avLst/>
          </a:prstGeom>
        </p:spPr>
        <p:txBody>
          <a:bodyPr vert="horz" lIns="68580" tIns="34290" rIns="68580" bIns="34290" rtlCol="0">
            <a:normAutofit/>
          </a:bodyPr>
          <a:lstStyle>
            <a:lvl1pPr marL="228594" indent="-228594" defTabSz="914377">
              <a:lnSpc>
                <a:spcPct val="90000"/>
              </a:lnSpc>
              <a:spcBef>
                <a:spcPts val="1000"/>
              </a:spcBef>
              <a:buFont typeface="Arial" panose="020B0604020202020204" pitchFamily="34" charset="0"/>
              <a:buChar char="•"/>
              <a:defRPr sz="3200">
                <a:solidFill>
                  <a:srgbClr val="424242"/>
                </a:solidFill>
                <a:latin typeface="HelveticaNeue" panose="00000400000000000000" pitchFamily="2" charset="0"/>
              </a:defRPr>
            </a:lvl1pPr>
            <a:lvl2pPr marL="685783"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2pPr>
            <a:lvl3pPr marL="1142971"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3pPr>
            <a:lvl4pPr marL="1600160"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4pPr>
            <a:lvl5pPr marL="2057349"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5pPr>
            <a:lvl6pPr marL="2514537" indent="-228594" defTabSz="914377">
              <a:lnSpc>
                <a:spcPct val="90000"/>
              </a:lnSpc>
              <a:spcBef>
                <a:spcPts val="500"/>
              </a:spcBef>
              <a:buFont typeface="Arial" panose="020B0604020202020204" pitchFamily="34" charset="0"/>
              <a:buChar char="•"/>
            </a:lvl6pPr>
            <a:lvl7pPr marL="2971726" indent="-228594" defTabSz="914377">
              <a:lnSpc>
                <a:spcPct val="90000"/>
              </a:lnSpc>
              <a:spcBef>
                <a:spcPts val="500"/>
              </a:spcBef>
              <a:buFont typeface="Arial" panose="020B0604020202020204" pitchFamily="34" charset="0"/>
              <a:buChar char="•"/>
            </a:lvl7pPr>
            <a:lvl8pPr marL="3428914" indent="-228594" defTabSz="914377">
              <a:lnSpc>
                <a:spcPct val="90000"/>
              </a:lnSpc>
              <a:spcBef>
                <a:spcPts val="500"/>
              </a:spcBef>
              <a:buFont typeface="Arial" panose="020B0604020202020204" pitchFamily="34" charset="0"/>
              <a:buChar char="•"/>
            </a:lvl8pPr>
            <a:lvl9pPr marL="3886103" indent="-228594" defTabSz="914377">
              <a:lnSpc>
                <a:spcPct val="90000"/>
              </a:lnSpc>
              <a:spcBef>
                <a:spcPts val="500"/>
              </a:spcBef>
              <a:buFont typeface="Arial" panose="020B0604020202020204" pitchFamily="34" charset="0"/>
              <a:buChar char="•"/>
            </a:lvl9pPr>
          </a:lstStyle>
          <a:p>
            <a:pPr marL="0" indent="0">
              <a:buNone/>
            </a:pPr>
            <a:r>
              <a:rPr lang="it-IT" sz="2325" b="1" dirty="0">
                <a:latin typeface="Segoe UI Light" panose="020B0502040204020203" pitchFamily="34" charset="0"/>
                <a:cs typeface="Segoe UI Light" panose="020B0502040204020203" pitchFamily="34" charset="0"/>
              </a:rPr>
              <a:t>La trasposizione di una tabella di dati consiste sostanzialmente nel ruotare i dati da righe a colonne o da colonne a righe.</a:t>
            </a:r>
            <a:endParaRPr lang="en-US" sz="2325" dirty="0">
              <a:latin typeface="Segoe UI Light" panose="020B0502040204020203" pitchFamily="34" charset="0"/>
              <a:cs typeface="Segoe UI Light" panose="020B0502040204020203" pitchFamily="34" charset="0"/>
            </a:endParaRPr>
          </a:p>
        </p:txBody>
      </p:sp>
      <p:pic>
        <p:nvPicPr>
          <p:cNvPr id="7170" name="Picture 2" descr="Transpose 03">
            <a:extLst>
              <a:ext uri="{FF2B5EF4-FFF2-40B4-BE49-F238E27FC236}">
                <a16:creationId xmlns:a16="http://schemas.microsoft.com/office/drawing/2014/main" id="{639756DF-7B6E-4ED8-AB39-46451BBC1F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5828" y="995037"/>
            <a:ext cx="2862172" cy="286217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Transpose 05">
            <a:extLst>
              <a:ext uri="{FF2B5EF4-FFF2-40B4-BE49-F238E27FC236}">
                <a16:creationId xmlns:a16="http://schemas.microsoft.com/office/drawing/2014/main" id="{4C696B19-FA29-48EB-BD70-44AC86D1C1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867426"/>
            <a:ext cx="10668362" cy="82296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Down 2">
            <a:extLst>
              <a:ext uri="{FF2B5EF4-FFF2-40B4-BE49-F238E27FC236}">
                <a16:creationId xmlns:a16="http://schemas.microsoft.com/office/drawing/2014/main" id="{5E2749BF-F122-4484-8BBC-76C3CFFC37DA}"/>
              </a:ext>
            </a:extLst>
          </p:cNvPr>
          <p:cNvSpPr/>
          <p:nvPr/>
        </p:nvSpPr>
        <p:spPr>
          <a:xfrm>
            <a:off x="9058870" y="4060282"/>
            <a:ext cx="356088" cy="6462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672582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defTabSz="342900"/>
            <a:r>
              <a:rPr lang="it-IT" dirty="0">
                <a:latin typeface="Segoe UI Light" panose="020B0502040204020203" pitchFamily="34" charset="0"/>
                <a:cs typeface="Segoe UI Light" panose="020B0502040204020203" pitchFamily="34" charset="0"/>
              </a:rPr>
              <a:t>Demo 1</a:t>
            </a:r>
            <a:r>
              <a:rPr lang="it-IT">
                <a:latin typeface="Segoe UI Light" panose="020B0502040204020203" pitchFamily="34" charset="0"/>
                <a:cs typeface="Segoe UI Light" panose="020B0502040204020203" pitchFamily="34" charset="0"/>
              </a:rPr>
              <a:t>: </a:t>
            </a:r>
            <a:r>
              <a:rPr lang="en-GB" dirty="0">
                <a:latin typeface="Segoe UI Light" panose="020B0502040204020203" pitchFamily="34" charset="0"/>
                <a:cs typeface="Segoe UI Light" panose="020B0502040204020203" pitchFamily="34" charset="0"/>
              </a:rPr>
              <a:t>Shaping data con Query Editor (</a:t>
            </a:r>
            <a:r>
              <a:rPr lang="en-GB">
                <a:latin typeface="Segoe UI Light" panose="020B0502040204020203" pitchFamily="34" charset="0"/>
                <a:cs typeface="Segoe UI Light" panose="020B0502040204020203" pitchFamily="34" charset="0"/>
              </a:rPr>
              <a:t>transpose)</a:t>
            </a:r>
            <a:endParaRPr lang="it-IT" dirty="0">
              <a:latin typeface="Segoe UI Light" panose="020B0502040204020203" pitchFamily="34" charset="0"/>
              <a:cs typeface="Segoe UI Light" panose="020B0502040204020203" pitchFamily="34" charset="0"/>
            </a:endParaRPr>
          </a:p>
        </p:txBody>
      </p:sp>
      <p:sp>
        <p:nvSpPr>
          <p:cNvPr id="5" name="Content Placeholder 2">
            <a:extLst>
              <a:ext uri="{FF2B5EF4-FFF2-40B4-BE49-F238E27FC236}">
                <a16:creationId xmlns:a16="http://schemas.microsoft.com/office/drawing/2014/main" id="{0C04F276-55DD-4E02-BF2D-4D3B2FD6594E}"/>
              </a:ext>
            </a:extLst>
          </p:cNvPr>
          <p:cNvSpPr txBox="1">
            <a:spLocks/>
          </p:cNvSpPr>
          <p:nvPr/>
        </p:nvSpPr>
        <p:spPr>
          <a:xfrm>
            <a:off x="1524000" y="2031025"/>
            <a:ext cx="9144000" cy="3969727"/>
          </a:xfrm>
          <a:prstGeom prst="rect">
            <a:avLst/>
          </a:prstGeom>
        </p:spPr>
        <p:txBody>
          <a:bodyPr vert="horz" lIns="68580" tIns="34290" rIns="68580" bIns="34290" rtlCol="0">
            <a:normAutofit/>
          </a:bodyPr>
          <a:lstStyle>
            <a:lvl1pPr marL="228594" indent="-228594" defTabSz="914377">
              <a:lnSpc>
                <a:spcPct val="90000"/>
              </a:lnSpc>
              <a:spcBef>
                <a:spcPts val="1000"/>
              </a:spcBef>
              <a:buFont typeface="Arial" panose="020B0604020202020204" pitchFamily="34" charset="0"/>
              <a:buChar char="•"/>
              <a:defRPr sz="3200">
                <a:solidFill>
                  <a:srgbClr val="424242"/>
                </a:solidFill>
                <a:latin typeface="HelveticaNeue" panose="00000400000000000000" pitchFamily="2" charset="0"/>
              </a:defRPr>
            </a:lvl1pPr>
            <a:lvl2pPr marL="685783"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2pPr>
            <a:lvl3pPr marL="1142971"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3pPr>
            <a:lvl4pPr marL="1600160"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4pPr>
            <a:lvl5pPr marL="2057349"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5pPr>
            <a:lvl6pPr marL="2514537" indent="-228594" defTabSz="914377">
              <a:lnSpc>
                <a:spcPct val="90000"/>
              </a:lnSpc>
              <a:spcBef>
                <a:spcPts val="500"/>
              </a:spcBef>
              <a:buFont typeface="Arial" panose="020B0604020202020204" pitchFamily="34" charset="0"/>
              <a:buChar char="•"/>
            </a:lvl6pPr>
            <a:lvl7pPr marL="2971726" indent="-228594" defTabSz="914377">
              <a:lnSpc>
                <a:spcPct val="90000"/>
              </a:lnSpc>
              <a:spcBef>
                <a:spcPts val="500"/>
              </a:spcBef>
              <a:buFont typeface="Arial" panose="020B0604020202020204" pitchFamily="34" charset="0"/>
              <a:buChar char="•"/>
            </a:lvl7pPr>
            <a:lvl8pPr marL="3428914" indent="-228594" defTabSz="914377">
              <a:lnSpc>
                <a:spcPct val="90000"/>
              </a:lnSpc>
              <a:spcBef>
                <a:spcPts val="500"/>
              </a:spcBef>
              <a:buFont typeface="Arial" panose="020B0604020202020204" pitchFamily="34" charset="0"/>
              <a:buChar char="•"/>
            </a:lvl8pPr>
            <a:lvl9pPr marL="3886103" indent="-228594" defTabSz="914377">
              <a:lnSpc>
                <a:spcPct val="90000"/>
              </a:lnSpc>
              <a:spcBef>
                <a:spcPts val="500"/>
              </a:spcBef>
              <a:buFont typeface="Arial" panose="020B0604020202020204" pitchFamily="34" charset="0"/>
              <a:buChar char="•"/>
            </a:lvl9pPr>
          </a:lstStyle>
          <a:p>
            <a:pPr marL="0" indent="0" algn="ctr">
              <a:buNone/>
            </a:pPr>
            <a:r>
              <a:rPr lang="en-US" sz="2325" b="1" dirty="0" err="1">
                <a:latin typeface="Segoe UI Light" panose="020B0502040204020203" pitchFamily="34" charset="0"/>
                <a:cs typeface="Segoe UI Light" panose="020B0502040204020203" pitchFamily="34" charset="0"/>
              </a:rPr>
              <a:t>Utilizzo</a:t>
            </a:r>
            <a:r>
              <a:rPr lang="en-US" sz="2325" b="1" dirty="0">
                <a:latin typeface="Segoe UI Light" panose="020B0502040204020203" pitchFamily="34" charset="0"/>
                <a:cs typeface="Segoe UI Light" panose="020B0502040204020203" pitchFamily="34" charset="0"/>
              </a:rPr>
              <a:t> </a:t>
            </a:r>
            <a:r>
              <a:rPr lang="en-US" sz="2325" b="1" dirty="0" err="1">
                <a:latin typeface="Segoe UI Light" panose="020B0502040204020203" pitchFamily="34" charset="0"/>
                <a:cs typeface="Segoe UI Light" panose="020B0502040204020203" pitchFamily="34" charset="0"/>
              </a:rPr>
              <a:t>delle</a:t>
            </a:r>
            <a:r>
              <a:rPr lang="en-US" sz="2325" b="1" dirty="0">
                <a:latin typeface="Segoe UI Light" panose="020B0502040204020203" pitchFamily="34" charset="0"/>
                <a:cs typeface="Segoe UI Light" panose="020B0502040204020203" pitchFamily="34" charset="0"/>
              </a:rPr>
              <a:t> </a:t>
            </a:r>
            <a:r>
              <a:rPr lang="en-US" sz="2325" b="1" dirty="0" err="1">
                <a:latin typeface="Segoe UI Light" panose="020B0502040204020203" pitchFamily="34" charset="0"/>
                <a:cs typeface="Segoe UI Light" panose="020B0502040204020203" pitchFamily="34" charset="0"/>
              </a:rPr>
              <a:t>trasformazioni</a:t>
            </a:r>
            <a:r>
              <a:rPr lang="en-US" sz="2325" b="1" dirty="0">
                <a:latin typeface="Segoe UI Light" panose="020B0502040204020203" pitchFamily="34" charset="0"/>
                <a:cs typeface="Segoe UI Light" panose="020B0502040204020203" pitchFamily="34" charset="0"/>
              </a:rPr>
              <a:t>:</a:t>
            </a:r>
          </a:p>
          <a:p>
            <a:pPr marL="0" indent="0" algn="ctr">
              <a:buNone/>
            </a:pPr>
            <a:r>
              <a:rPr lang="en-US" sz="2325" b="1" dirty="0">
                <a:latin typeface="Segoe UI Light" panose="020B0502040204020203" pitchFamily="34" charset="0"/>
                <a:cs typeface="Segoe UI Light" panose="020B0502040204020203" pitchFamily="34" charset="0"/>
              </a:rPr>
              <a:t>Transpose</a:t>
            </a:r>
          </a:p>
          <a:p>
            <a:pPr marL="0" indent="0" algn="ctr">
              <a:buNone/>
            </a:pPr>
            <a:r>
              <a:rPr lang="en-US" sz="2325" b="1" dirty="0">
                <a:latin typeface="Segoe UI Light" panose="020B0502040204020203" pitchFamily="34" charset="0"/>
                <a:cs typeface="Segoe UI Light" panose="020B0502040204020203" pitchFamily="34" charset="0"/>
              </a:rPr>
              <a:t>Promote header</a:t>
            </a:r>
          </a:p>
          <a:p>
            <a:pPr marL="0" indent="0" algn="ctr">
              <a:buNone/>
            </a:pPr>
            <a:r>
              <a:rPr lang="en-US" sz="2325" b="1" dirty="0">
                <a:latin typeface="Segoe UI Light" panose="020B0502040204020203" pitchFamily="34" charset="0"/>
                <a:cs typeface="Segoe UI Light" panose="020B0502040204020203" pitchFamily="34" charset="0"/>
              </a:rPr>
              <a:t>Fill</a:t>
            </a:r>
          </a:p>
          <a:p>
            <a:pPr marL="0" indent="0" algn="ctr">
              <a:buNone/>
            </a:pPr>
            <a:r>
              <a:rPr lang="en-US" sz="2325" b="1">
                <a:latin typeface="Segoe UI Light" panose="020B0502040204020203" pitchFamily="34" charset="0"/>
                <a:cs typeface="Segoe UI Light" panose="020B0502040204020203" pitchFamily="34" charset="0"/>
              </a:rPr>
              <a:t>Unpivot</a:t>
            </a:r>
            <a:endParaRPr lang="en-US" sz="2325"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7473071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686800" cy="822960"/>
          </a:xfrm>
        </p:spPr>
        <p:txBody>
          <a:bodyPr vert="horz" lIns="91440" tIns="45720" rIns="91440" bIns="45720" rtlCol="0" anchor="ctr">
            <a:noAutofit/>
          </a:bodyPr>
          <a:lstStyle/>
          <a:p>
            <a:pPr defTabSz="342900"/>
            <a:r>
              <a:rPr lang="it-IT" dirty="0">
                <a:latin typeface="Segoe UI Light" panose="020B0502040204020203" pitchFamily="34" charset="0"/>
                <a:cs typeface="Segoe UI Light" panose="020B0502040204020203" pitchFamily="34" charset="0"/>
              </a:rPr>
              <a:t>Demo 1: </a:t>
            </a:r>
            <a:r>
              <a:rPr lang="en-GB" dirty="0">
                <a:latin typeface="Segoe UI Light" panose="020B0502040204020203" pitchFamily="34" charset="0"/>
                <a:cs typeface="Segoe UI Light" panose="020B0502040204020203" pitchFamily="34" charset="0"/>
              </a:rPr>
              <a:t>Shaping data con Query Editor</a:t>
            </a:r>
            <a:endParaRPr lang="it-IT" dirty="0">
              <a:latin typeface="Segoe UI Light" panose="020B0502040204020203" pitchFamily="34" charset="0"/>
              <a:cs typeface="Segoe UI Light" panose="020B0502040204020203" pitchFamily="34" charset="0"/>
            </a:endParaRPr>
          </a:p>
        </p:txBody>
      </p:sp>
      <p:sp>
        <p:nvSpPr>
          <p:cNvPr id="5" name="Content Placeholder 2">
            <a:extLst>
              <a:ext uri="{FF2B5EF4-FFF2-40B4-BE49-F238E27FC236}">
                <a16:creationId xmlns:a16="http://schemas.microsoft.com/office/drawing/2014/main" id="{925749F8-E5F2-4778-BD28-07D127683FB2}"/>
              </a:ext>
            </a:extLst>
          </p:cNvPr>
          <p:cNvSpPr txBox="1">
            <a:spLocks/>
          </p:cNvSpPr>
          <p:nvPr/>
        </p:nvSpPr>
        <p:spPr>
          <a:xfrm>
            <a:off x="1524000" y="2031025"/>
            <a:ext cx="9144000" cy="3969727"/>
          </a:xfrm>
          <a:prstGeom prst="rect">
            <a:avLst/>
          </a:prstGeom>
        </p:spPr>
        <p:txBody>
          <a:bodyPr vert="horz" lIns="68580" tIns="34290" rIns="68580" bIns="34290" rtlCol="0">
            <a:normAutofit/>
          </a:bodyPr>
          <a:lstStyle>
            <a:lvl1pPr marL="228594" indent="-228594" defTabSz="914377">
              <a:lnSpc>
                <a:spcPct val="90000"/>
              </a:lnSpc>
              <a:spcBef>
                <a:spcPts val="1000"/>
              </a:spcBef>
              <a:buFont typeface="Arial" panose="020B0604020202020204" pitchFamily="34" charset="0"/>
              <a:buChar char="•"/>
              <a:defRPr sz="3200">
                <a:solidFill>
                  <a:srgbClr val="424242"/>
                </a:solidFill>
                <a:latin typeface="HelveticaNeue" panose="00000400000000000000" pitchFamily="2" charset="0"/>
              </a:defRPr>
            </a:lvl1pPr>
            <a:lvl2pPr marL="685783"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2pPr>
            <a:lvl3pPr marL="1142971"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3pPr>
            <a:lvl4pPr marL="1600160"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4pPr>
            <a:lvl5pPr marL="2057349"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5pPr>
            <a:lvl6pPr marL="2514537" indent="-228594" defTabSz="914377">
              <a:lnSpc>
                <a:spcPct val="90000"/>
              </a:lnSpc>
              <a:spcBef>
                <a:spcPts val="500"/>
              </a:spcBef>
              <a:buFont typeface="Arial" panose="020B0604020202020204" pitchFamily="34" charset="0"/>
              <a:buChar char="•"/>
            </a:lvl6pPr>
            <a:lvl7pPr marL="2971726" indent="-228594" defTabSz="914377">
              <a:lnSpc>
                <a:spcPct val="90000"/>
              </a:lnSpc>
              <a:spcBef>
                <a:spcPts val="500"/>
              </a:spcBef>
              <a:buFont typeface="Arial" panose="020B0604020202020204" pitchFamily="34" charset="0"/>
              <a:buChar char="•"/>
            </a:lvl7pPr>
            <a:lvl8pPr marL="3428914" indent="-228594" defTabSz="914377">
              <a:lnSpc>
                <a:spcPct val="90000"/>
              </a:lnSpc>
              <a:spcBef>
                <a:spcPts val="500"/>
              </a:spcBef>
              <a:buFont typeface="Arial" panose="020B0604020202020204" pitchFamily="34" charset="0"/>
              <a:buChar char="•"/>
            </a:lvl8pPr>
            <a:lvl9pPr marL="3886103" indent="-228594" defTabSz="914377">
              <a:lnSpc>
                <a:spcPct val="90000"/>
              </a:lnSpc>
              <a:spcBef>
                <a:spcPts val="500"/>
              </a:spcBef>
              <a:buFont typeface="Arial" panose="020B0604020202020204" pitchFamily="34" charset="0"/>
              <a:buChar char="•"/>
            </a:lvl9pPr>
          </a:lstStyle>
          <a:p>
            <a:pPr marL="0" indent="0" algn="ctr">
              <a:buNone/>
            </a:pPr>
            <a:r>
              <a:rPr lang="en-US" sz="2325" b="1" dirty="0" err="1">
                <a:latin typeface="Segoe UI Light" panose="020B0502040204020203" pitchFamily="34" charset="0"/>
                <a:cs typeface="Segoe UI Light" panose="020B0502040204020203" pitchFamily="34" charset="0"/>
              </a:rPr>
              <a:t>Utilizzo</a:t>
            </a:r>
            <a:r>
              <a:rPr lang="en-US" sz="2325" b="1" dirty="0">
                <a:latin typeface="Segoe UI Light" panose="020B0502040204020203" pitchFamily="34" charset="0"/>
                <a:cs typeface="Segoe UI Light" panose="020B0502040204020203" pitchFamily="34" charset="0"/>
              </a:rPr>
              <a:t> </a:t>
            </a:r>
            <a:r>
              <a:rPr lang="en-US" sz="2325" b="1" dirty="0" err="1">
                <a:latin typeface="Segoe UI Light" panose="020B0502040204020203" pitchFamily="34" charset="0"/>
                <a:cs typeface="Segoe UI Light" panose="020B0502040204020203" pitchFamily="34" charset="0"/>
              </a:rPr>
              <a:t>delle</a:t>
            </a:r>
            <a:r>
              <a:rPr lang="en-US" sz="2325" b="1" dirty="0">
                <a:latin typeface="Segoe UI Light" panose="020B0502040204020203" pitchFamily="34" charset="0"/>
                <a:cs typeface="Segoe UI Light" panose="020B0502040204020203" pitchFamily="34" charset="0"/>
              </a:rPr>
              <a:t> </a:t>
            </a:r>
            <a:r>
              <a:rPr lang="en-US" sz="2325" b="1" dirty="0" err="1">
                <a:latin typeface="Segoe UI Light" panose="020B0502040204020203" pitchFamily="34" charset="0"/>
                <a:cs typeface="Segoe UI Light" panose="020B0502040204020203" pitchFamily="34" charset="0"/>
              </a:rPr>
              <a:t>trasformazioni</a:t>
            </a:r>
            <a:r>
              <a:rPr lang="en-US" sz="2325" b="1" dirty="0">
                <a:latin typeface="Segoe UI Light" panose="020B0502040204020203" pitchFamily="34" charset="0"/>
                <a:cs typeface="Segoe UI Light" panose="020B0502040204020203" pitchFamily="34" charset="0"/>
              </a:rPr>
              <a:t>:</a:t>
            </a:r>
          </a:p>
          <a:p>
            <a:pPr marL="0" indent="0" algn="ctr">
              <a:buNone/>
            </a:pPr>
            <a:r>
              <a:rPr lang="en-US" sz="2325" b="1" dirty="0">
                <a:latin typeface="Segoe UI Light" panose="020B0502040204020203" pitchFamily="34" charset="0"/>
                <a:cs typeface="Segoe UI Light" panose="020B0502040204020203" pitchFamily="34" charset="0"/>
              </a:rPr>
              <a:t>Trim</a:t>
            </a:r>
          </a:p>
          <a:p>
            <a:pPr marL="0" indent="0" algn="ctr">
              <a:buNone/>
            </a:pPr>
            <a:r>
              <a:rPr lang="en-US" sz="2325" b="1" dirty="0">
                <a:latin typeface="Segoe UI Light" panose="020B0502040204020203" pitchFamily="34" charset="0"/>
                <a:cs typeface="Segoe UI Light" panose="020B0502040204020203" pitchFamily="34" charset="0"/>
              </a:rPr>
              <a:t>Split</a:t>
            </a:r>
          </a:p>
          <a:p>
            <a:pPr marL="0" indent="0" algn="ctr">
              <a:buNone/>
            </a:pPr>
            <a:r>
              <a:rPr lang="en-US" sz="2325" b="1" dirty="0">
                <a:latin typeface="Segoe UI Light" panose="020B0502040204020203" pitchFamily="34" charset="0"/>
                <a:cs typeface="Segoe UI Light" panose="020B0502040204020203" pitchFamily="34" charset="0"/>
              </a:rPr>
              <a:t>Replace</a:t>
            </a:r>
          </a:p>
          <a:p>
            <a:pPr marL="0" indent="0" algn="ctr">
              <a:buNone/>
            </a:pPr>
            <a:endParaRPr lang="en-US" sz="2325"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994971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defTabSz="342900"/>
            <a:r>
              <a:rPr lang="en-GB" dirty="0">
                <a:latin typeface="Segoe UI Light" panose="020B0502040204020203" pitchFamily="34" charset="0"/>
                <a:cs typeface="Segoe UI Light" panose="020B0502040204020203" pitchFamily="34" charset="0"/>
              </a:rPr>
              <a:t>Combining Data: Che cosa </a:t>
            </a:r>
            <a:r>
              <a:rPr lang="en-GB" dirty="0" err="1">
                <a:latin typeface="Segoe UI Light" panose="020B0502040204020203" pitchFamily="34" charset="0"/>
                <a:cs typeface="Segoe UI Light" panose="020B0502040204020203" pitchFamily="34" charset="0"/>
              </a:rPr>
              <a:t>significa</a:t>
            </a:r>
            <a:r>
              <a:rPr lang="en-GB" dirty="0">
                <a:latin typeface="Segoe UI Light" panose="020B0502040204020203" pitchFamily="34" charset="0"/>
                <a:cs typeface="Segoe UI Light" panose="020B0502040204020203" pitchFamily="34" charset="0"/>
              </a:rPr>
              <a:t>?</a:t>
            </a:r>
          </a:p>
        </p:txBody>
      </p:sp>
      <p:sp>
        <p:nvSpPr>
          <p:cNvPr id="4" name="Content Placeholder 2"/>
          <p:cNvSpPr txBox="1">
            <a:spLocks/>
          </p:cNvSpPr>
          <p:nvPr/>
        </p:nvSpPr>
        <p:spPr>
          <a:xfrm>
            <a:off x="697076" y="990600"/>
            <a:ext cx="11418724" cy="4377589"/>
          </a:xfrm>
          <a:prstGeom prst="rect">
            <a:avLst/>
          </a:prstGeom>
        </p:spPr>
        <p:txBody>
          <a:bodyPr vert="horz" lIns="68580" tIns="34290" rIns="68580" bIns="34290" rtlCol="0">
            <a:normAutofit/>
          </a:bodyPr>
          <a:lstStyle>
            <a:lvl1pPr marL="228594" indent="-228594" defTabSz="914377">
              <a:lnSpc>
                <a:spcPct val="90000"/>
              </a:lnSpc>
              <a:spcBef>
                <a:spcPts val="1000"/>
              </a:spcBef>
              <a:buFont typeface="Arial" panose="020B0604020202020204" pitchFamily="34" charset="0"/>
              <a:buChar char="•"/>
              <a:defRPr sz="3200">
                <a:solidFill>
                  <a:srgbClr val="424242"/>
                </a:solidFill>
                <a:latin typeface="HelveticaNeue" panose="00000400000000000000" pitchFamily="2" charset="0"/>
              </a:defRPr>
            </a:lvl1pPr>
            <a:lvl2pPr marL="685783"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2pPr>
            <a:lvl3pPr marL="1142971"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3pPr>
            <a:lvl4pPr marL="1600160"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4pPr>
            <a:lvl5pPr marL="2057349"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5pPr>
            <a:lvl6pPr marL="2514537" indent="-228594" defTabSz="914377">
              <a:lnSpc>
                <a:spcPct val="90000"/>
              </a:lnSpc>
              <a:spcBef>
                <a:spcPts val="500"/>
              </a:spcBef>
              <a:buFont typeface="Arial" panose="020B0604020202020204" pitchFamily="34" charset="0"/>
              <a:buChar char="•"/>
            </a:lvl6pPr>
            <a:lvl7pPr marL="2971726" indent="-228594" defTabSz="914377">
              <a:lnSpc>
                <a:spcPct val="90000"/>
              </a:lnSpc>
              <a:spcBef>
                <a:spcPts val="500"/>
              </a:spcBef>
              <a:buFont typeface="Arial" panose="020B0604020202020204" pitchFamily="34" charset="0"/>
              <a:buChar char="•"/>
            </a:lvl7pPr>
            <a:lvl8pPr marL="3428914" indent="-228594" defTabSz="914377">
              <a:lnSpc>
                <a:spcPct val="90000"/>
              </a:lnSpc>
              <a:spcBef>
                <a:spcPts val="500"/>
              </a:spcBef>
              <a:buFont typeface="Arial" panose="020B0604020202020204" pitchFamily="34" charset="0"/>
              <a:buChar char="•"/>
            </a:lvl8pPr>
            <a:lvl9pPr marL="3886103" indent="-228594" defTabSz="914377">
              <a:lnSpc>
                <a:spcPct val="90000"/>
              </a:lnSpc>
              <a:spcBef>
                <a:spcPts val="500"/>
              </a:spcBef>
              <a:buFont typeface="Arial" panose="020B0604020202020204" pitchFamily="34" charset="0"/>
              <a:buChar char="•"/>
            </a:lvl9pPr>
          </a:lstStyle>
          <a:p>
            <a:pPr>
              <a:lnSpc>
                <a:spcPct val="70000"/>
              </a:lnSpc>
            </a:pPr>
            <a:r>
              <a:rPr lang="en-US" sz="2175" dirty="0">
                <a:latin typeface="Segoe UI Light" panose="020B0502040204020203" pitchFamily="34" charset="0"/>
                <a:cs typeface="Segoe UI Light" panose="020B0502040204020203" pitchFamily="34" charset="0"/>
              </a:rPr>
              <a:t>Importare dati da più sorgenti diverse e </a:t>
            </a:r>
            <a:r>
              <a:rPr lang="en-US" sz="2175" dirty="0" err="1">
                <a:latin typeface="Segoe UI Light" panose="020B0502040204020203" pitchFamily="34" charset="0"/>
                <a:cs typeface="Segoe UI Light" panose="020B0502040204020203" pitchFamily="34" charset="0"/>
              </a:rPr>
              <a:t>metterli</a:t>
            </a:r>
            <a:r>
              <a:rPr lang="en-US" sz="2175" dirty="0">
                <a:latin typeface="Segoe UI Light" panose="020B0502040204020203" pitchFamily="34" charset="0"/>
                <a:cs typeface="Segoe UI Light" panose="020B0502040204020203" pitchFamily="34" charset="0"/>
              </a:rPr>
              <a:t> in una struttura tabulare unica</a:t>
            </a:r>
          </a:p>
          <a:p>
            <a:pPr lvl="1">
              <a:lnSpc>
                <a:spcPct val="70000"/>
              </a:lnSpc>
              <a:spcBef>
                <a:spcPts val="750"/>
              </a:spcBef>
            </a:pPr>
            <a:r>
              <a:rPr lang="en-US" sz="2175" dirty="0">
                <a:latin typeface="Segoe UI Light" panose="020B0502040204020203" pitchFamily="34" charset="0"/>
                <a:cs typeface="Segoe UI Light" panose="020B0502040204020203" pitchFamily="34" charset="0"/>
              </a:rPr>
              <a:t>Usare la disponibilità dei dataset pubblici e combinare questi con i dati esistenti per creare nuove forme di analisi</a:t>
            </a:r>
          </a:p>
          <a:p>
            <a:pPr lvl="1">
              <a:lnSpc>
                <a:spcPct val="70000"/>
              </a:lnSpc>
              <a:spcBef>
                <a:spcPts val="750"/>
              </a:spcBef>
            </a:pPr>
            <a:r>
              <a:rPr lang="en-US" sz="2175" dirty="0">
                <a:latin typeface="Segoe UI Light" panose="020B0502040204020203" pitchFamily="34" charset="0"/>
                <a:cs typeface="Segoe UI Light" panose="020B0502040204020203" pitchFamily="34" charset="0"/>
              </a:rPr>
              <a:t>Svolgere operazioni di lookup</a:t>
            </a:r>
          </a:p>
          <a:p>
            <a:pPr lvl="1">
              <a:lnSpc>
                <a:spcPct val="70000"/>
              </a:lnSpc>
              <a:spcBef>
                <a:spcPts val="750"/>
              </a:spcBef>
            </a:pPr>
            <a:r>
              <a:rPr lang="en-US" sz="2175" dirty="0">
                <a:latin typeface="Segoe UI Light" panose="020B0502040204020203" pitchFamily="34" charset="0"/>
                <a:cs typeface="Segoe UI Light" panose="020B0502040204020203" pitchFamily="34" charset="0"/>
              </a:rPr>
              <a:t>Svolgere operazioni di append</a:t>
            </a:r>
          </a:p>
          <a:p>
            <a:endParaRPr lang="en-US" sz="2400" dirty="0"/>
          </a:p>
        </p:txBody>
      </p:sp>
      <p:pic>
        <p:nvPicPr>
          <p:cNvPr id="5" name="Picture 4">
            <a:extLst>
              <a:ext uri="{FF2B5EF4-FFF2-40B4-BE49-F238E27FC236}">
                <a16:creationId xmlns:a16="http://schemas.microsoft.com/office/drawing/2014/main" id="{FE540FA2-48CB-42D4-8800-D5DB17A69A31}"/>
              </a:ext>
            </a:extLst>
          </p:cNvPr>
          <p:cNvPicPr>
            <a:picLocks noChangeAspect="1"/>
          </p:cNvPicPr>
          <p:nvPr/>
        </p:nvPicPr>
        <p:blipFill>
          <a:blip r:embed="rId3"/>
          <a:stretch>
            <a:fillRect/>
          </a:stretch>
        </p:blipFill>
        <p:spPr>
          <a:xfrm>
            <a:off x="1447800" y="2633454"/>
            <a:ext cx="10603323" cy="1100345"/>
          </a:xfrm>
          <a:prstGeom prst="rect">
            <a:avLst/>
          </a:prstGeom>
        </p:spPr>
      </p:pic>
      <p:sp>
        <p:nvSpPr>
          <p:cNvPr id="6" name="Rectangle 5">
            <a:extLst>
              <a:ext uri="{FF2B5EF4-FFF2-40B4-BE49-F238E27FC236}">
                <a16:creationId xmlns:a16="http://schemas.microsoft.com/office/drawing/2014/main" id="{9A102CBA-196F-4D01-ADBF-5FAD7EDBD674}"/>
              </a:ext>
            </a:extLst>
          </p:cNvPr>
          <p:cNvSpPr/>
          <p:nvPr/>
        </p:nvSpPr>
        <p:spPr>
          <a:xfrm>
            <a:off x="10896599" y="2782077"/>
            <a:ext cx="1154523" cy="951722"/>
          </a:xfrm>
          <a:prstGeom prst="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4239782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defTabSz="342900"/>
            <a:r>
              <a:rPr lang="en-GB" dirty="0">
                <a:latin typeface="Segoe UI Light" panose="020B0502040204020203" pitchFamily="34" charset="0"/>
                <a:cs typeface="Segoe UI Light" panose="020B0502040204020203" pitchFamily="34" charset="0"/>
              </a:rPr>
              <a:t>Merge</a:t>
            </a:r>
          </a:p>
        </p:txBody>
      </p:sp>
      <p:sp>
        <p:nvSpPr>
          <p:cNvPr id="3" name="Text Placeholder 2"/>
          <p:cNvSpPr>
            <a:spLocks noGrp="1"/>
          </p:cNvSpPr>
          <p:nvPr>
            <p:ph type="body" sz="quarter" idx="13"/>
          </p:nvPr>
        </p:nvSpPr>
        <p:spPr/>
        <p:txBody>
          <a:bodyPr vert="horz" lIns="68580" tIns="34290" rIns="68580" bIns="34290" rtlCol="0">
            <a:normAutofit/>
          </a:bodyPr>
          <a:lstStyle/>
          <a:p>
            <a:pPr marL="0" indent="0">
              <a:lnSpc>
                <a:spcPct val="70000"/>
              </a:lnSpc>
              <a:buNone/>
            </a:pPr>
            <a:r>
              <a:rPr lang="it-IT" sz="2175" dirty="0">
                <a:latin typeface="Segoe UI Light" panose="020B0502040204020203" pitchFamily="34" charset="0"/>
                <a:cs typeface="Segoe UI Light" panose="020B0502040204020203" pitchFamily="34" charset="0"/>
              </a:rPr>
              <a:t>Unisce 2 tabelle per sostituire VLOOKUP o relazione. L'obiettivo è quello di prendere due tabelle e unirle in un'unica tabella utilizzando la funzione Merge</a:t>
            </a:r>
          </a:p>
          <a:p>
            <a:pPr marL="0" indent="0">
              <a:lnSpc>
                <a:spcPct val="70000"/>
              </a:lnSpc>
              <a:buNone/>
            </a:pPr>
            <a:br>
              <a:rPr lang="it-IT" sz="2175" dirty="0">
                <a:latin typeface="Segoe UI Light" panose="020B0502040204020203" pitchFamily="34" charset="0"/>
                <a:cs typeface="Segoe UI Light" panose="020B0502040204020203" pitchFamily="34" charset="0"/>
              </a:rPr>
            </a:br>
            <a:r>
              <a:rPr lang="it-IT" sz="2175" dirty="0">
                <a:latin typeface="Segoe UI Light" panose="020B0502040204020203" pitchFamily="34" charset="0"/>
                <a:cs typeface="Segoe UI Light" panose="020B0502040204020203" pitchFamily="34" charset="0"/>
              </a:rPr>
              <a:t>Cosa fa la funzione Merge?</a:t>
            </a:r>
          </a:p>
          <a:p>
            <a:pPr>
              <a:lnSpc>
                <a:spcPct val="70000"/>
              </a:lnSpc>
            </a:pPr>
            <a:r>
              <a:rPr lang="it-IT" sz="2175" dirty="0">
                <a:latin typeface="Segoe UI Light" panose="020B0502040204020203" pitchFamily="34" charset="0"/>
                <a:cs typeface="Segoe UI Light" panose="020B0502040204020203" pitchFamily="34" charset="0"/>
              </a:rPr>
              <a:t>Quando abbiamo una chiave esterna in una tabella e una chiave primaria nell'altra tabella, ci consentirà di estrarre i dati dal lato della chiave esterna, come se stessimo costruendo una colonna helper con la funzione VLOOKUP.</a:t>
            </a:r>
          </a:p>
        </p:txBody>
      </p:sp>
      <p:pic>
        <p:nvPicPr>
          <p:cNvPr id="6" name="Picture 5">
            <a:extLst>
              <a:ext uri="{FF2B5EF4-FFF2-40B4-BE49-F238E27FC236}">
                <a16:creationId xmlns:a16="http://schemas.microsoft.com/office/drawing/2014/main" id="{94377C57-8850-4CF2-88C3-01188CC0A820}"/>
              </a:ext>
            </a:extLst>
          </p:cNvPr>
          <p:cNvPicPr>
            <a:picLocks noChangeAspect="1"/>
          </p:cNvPicPr>
          <p:nvPr/>
        </p:nvPicPr>
        <p:blipFill>
          <a:blip r:embed="rId3"/>
          <a:stretch>
            <a:fillRect/>
          </a:stretch>
        </p:blipFill>
        <p:spPr>
          <a:xfrm>
            <a:off x="3505200" y="3333540"/>
            <a:ext cx="5258459" cy="3219661"/>
          </a:xfrm>
          <a:prstGeom prst="rect">
            <a:avLst/>
          </a:prstGeom>
        </p:spPr>
      </p:pic>
    </p:spTree>
    <p:extLst>
      <p:ext uri="{BB962C8B-B14F-4D97-AF65-F5344CB8AC3E}">
        <p14:creationId xmlns:p14="http://schemas.microsoft.com/office/powerpoint/2010/main" val="2881586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defTabSz="342900"/>
            <a:r>
              <a:rPr lang="en-GB" dirty="0">
                <a:latin typeface="Segoe UI Light" panose="020B0502040204020203" pitchFamily="34" charset="0"/>
                <a:cs typeface="Segoe UI Light" panose="020B0502040204020203" pitchFamily="34" charset="0"/>
              </a:rPr>
              <a:t>Merge</a:t>
            </a:r>
          </a:p>
        </p:txBody>
      </p:sp>
      <p:sp>
        <p:nvSpPr>
          <p:cNvPr id="3" name="Text Placeholder 2"/>
          <p:cNvSpPr>
            <a:spLocks noGrp="1"/>
          </p:cNvSpPr>
          <p:nvPr>
            <p:ph type="body" sz="quarter" idx="13"/>
          </p:nvPr>
        </p:nvSpPr>
        <p:spPr/>
        <p:txBody>
          <a:bodyPr vert="horz" lIns="68580" tIns="34290" rIns="68580" bIns="34290" rtlCol="0">
            <a:normAutofit/>
          </a:bodyPr>
          <a:lstStyle/>
          <a:p>
            <a:pPr marL="0" indent="0">
              <a:lnSpc>
                <a:spcPct val="70000"/>
              </a:lnSpc>
              <a:buNone/>
            </a:pPr>
            <a:r>
              <a:rPr lang="it-IT" sz="2175" dirty="0">
                <a:latin typeface="Segoe UI Light" panose="020B0502040204020203" pitchFamily="34" charset="0"/>
                <a:cs typeface="Segoe UI Light" panose="020B0502040204020203" pitchFamily="34" charset="0"/>
              </a:rPr>
              <a:t>Il vantaggio dell'utilizzo di Merge sarà:</a:t>
            </a:r>
          </a:p>
          <a:p>
            <a:pPr>
              <a:lnSpc>
                <a:spcPct val="70000"/>
              </a:lnSpc>
            </a:pPr>
            <a:r>
              <a:rPr lang="it-IT" sz="2175" dirty="0">
                <a:latin typeface="Segoe UI Light" panose="020B0502040204020203" pitchFamily="34" charset="0"/>
                <a:cs typeface="Segoe UI Light" panose="020B0502040204020203" pitchFamily="34" charset="0"/>
              </a:rPr>
              <a:t>In Excel possiamo evitare di usare la funzione VLOOKUP e quindi evitare di avere molte formule nelle nostre soluzioni per fogli di calcolo.</a:t>
            </a:r>
          </a:p>
          <a:p>
            <a:pPr>
              <a:lnSpc>
                <a:spcPct val="70000"/>
              </a:lnSpc>
            </a:pPr>
            <a:r>
              <a:rPr lang="it-IT" sz="2175" dirty="0">
                <a:latin typeface="Segoe UI Light" panose="020B0502040204020203" pitchFamily="34" charset="0"/>
                <a:cs typeface="Segoe UI Light" panose="020B0502040204020203" pitchFamily="34" charset="0"/>
              </a:rPr>
              <a:t>Nel modello dati (in Excel Power Pivot o Power BI Desktop) possiamo evitare di utilizzare le relazioni e creare un modello dati Star Schema più compatto.</a:t>
            </a:r>
            <a:endParaRPr lang="en-US" kern="0" dirty="0"/>
          </a:p>
        </p:txBody>
      </p:sp>
    </p:spTree>
    <p:extLst>
      <p:ext uri="{BB962C8B-B14F-4D97-AF65-F5344CB8AC3E}">
        <p14:creationId xmlns:p14="http://schemas.microsoft.com/office/powerpoint/2010/main" val="1865283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defTabSz="342900"/>
            <a:r>
              <a:rPr lang="en-GB" dirty="0">
                <a:latin typeface="Segoe UI Light" panose="020B0502040204020203" pitchFamily="34" charset="0"/>
                <a:cs typeface="Segoe UI Light" panose="020B0502040204020203" pitchFamily="34" charset="0"/>
              </a:rPr>
              <a:t>Merge</a:t>
            </a:r>
          </a:p>
        </p:txBody>
      </p:sp>
      <p:sp>
        <p:nvSpPr>
          <p:cNvPr id="3" name="Text Placeholder 2"/>
          <p:cNvSpPr>
            <a:spLocks noGrp="1"/>
          </p:cNvSpPr>
          <p:nvPr>
            <p:ph type="body" sz="quarter" idx="13"/>
          </p:nvPr>
        </p:nvSpPr>
        <p:spPr/>
        <p:txBody>
          <a:bodyPr vert="horz" lIns="68580" tIns="34290" rIns="68580" bIns="34290" rtlCol="0">
            <a:normAutofit/>
          </a:bodyPr>
          <a:lstStyle/>
          <a:p>
            <a:pPr marL="0" indent="0">
              <a:lnSpc>
                <a:spcPct val="70000"/>
              </a:lnSpc>
              <a:buNone/>
            </a:pPr>
            <a:r>
              <a:rPr lang="it-IT" sz="2175" dirty="0">
                <a:latin typeface="Segoe UI Light" panose="020B0502040204020203" pitchFamily="34" charset="0"/>
                <a:cs typeface="Segoe UI Light" panose="020B0502040204020203" pitchFamily="34" charset="0"/>
              </a:rPr>
              <a:t>Questa immagine riassume in modo grafico i sei tipi di fusioni / join in Power Query:</a:t>
            </a:r>
            <a:endParaRPr lang="en-US" kern="0" dirty="0"/>
          </a:p>
        </p:txBody>
      </p:sp>
      <p:pic>
        <p:nvPicPr>
          <p:cNvPr id="4" name="Picture 3">
            <a:extLst>
              <a:ext uri="{FF2B5EF4-FFF2-40B4-BE49-F238E27FC236}">
                <a16:creationId xmlns:a16="http://schemas.microsoft.com/office/drawing/2014/main" id="{3AE149F5-FFD0-41AA-B302-A28538A0DDB4}"/>
              </a:ext>
            </a:extLst>
          </p:cNvPr>
          <p:cNvPicPr>
            <a:picLocks noChangeAspect="1"/>
          </p:cNvPicPr>
          <p:nvPr/>
        </p:nvPicPr>
        <p:blipFill>
          <a:blip r:embed="rId3"/>
          <a:stretch>
            <a:fillRect/>
          </a:stretch>
        </p:blipFill>
        <p:spPr>
          <a:xfrm>
            <a:off x="3733800" y="1676401"/>
            <a:ext cx="4343400" cy="4949727"/>
          </a:xfrm>
          <a:prstGeom prst="rect">
            <a:avLst/>
          </a:prstGeom>
        </p:spPr>
      </p:pic>
    </p:spTree>
    <p:extLst>
      <p:ext uri="{BB962C8B-B14F-4D97-AF65-F5344CB8AC3E}">
        <p14:creationId xmlns:p14="http://schemas.microsoft.com/office/powerpoint/2010/main" val="3469614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defTabSz="342900"/>
            <a:r>
              <a:rPr lang="en-GB" dirty="0">
                <a:latin typeface="Segoe UI Light" panose="020B0502040204020203" pitchFamily="34" charset="0"/>
                <a:cs typeface="Segoe UI Light" panose="020B0502040204020203" pitchFamily="34" charset="0"/>
              </a:rPr>
              <a:t>Merge: inner join</a:t>
            </a:r>
          </a:p>
        </p:txBody>
      </p:sp>
      <p:sp>
        <p:nvSpPr>
          <p:cNvPr id="3" name="Text Placeholder 2"/>
          <p:cNvSpPr>
            <a:spLocks noGrp="1"/>
          </p:cNvSpPr>
          <p:nvPr>
            <p:ph type="body" sz="quarter" idx="13"/>
          </p:nvPr>
        </p:nvSpPr>
        <p:spPr/>
        <p:txBody>
          <a:bodyPr vert="horz" lIns="68580" tIns="34290" rIns="68580" bIns="34290" rtlCol="0">
            <a:normAutofit/>
          </a:bodyPr>
          <a:lstStyle/>
          <a:p>
            <a:pPr marL="0" indent="0">
              <a:lnSpc>
                <a:spcPct val="70000"/>
              </a:lnSpc>
              <a:buNone/>
            </a:pPr>
            <a:r>
              <a:rPr lang="it-IT" sz="2175" dirty="0">
                <a:latin typeface="Segoe UI Light" panose="020B0502040204020203" pitchFamily="34" charset="0"/>
                <a:cs typeface="Segoe UI Light" panose="020B0502040204020203" pitchFamily="34" charset="0"/>
              </a:rPr>
              <a:t>L'immagine seguente mostra le tabelle prima della merge e dopo la merge:</a:t>
            </a:r>
            <a:endParaRPr lang="en-US" kern="0" dirty="0"/>
          </a:p>
        </p:txBody>
      </p:sp>
      <p:pic>
        <p:nvPicPr>
          <p:cNvPr id="6" name="Picture 5">
            <a:extLst>
              <a:ext uri="{FF2B5EF4-FFF2-40B4-BE49-F238E27FC236}">
                <a16:creationId xmlns:a16="http://schemas.microsoft.com/office/drawing/2014/main" id="{B96421D9-1555-44F6-8850-39AC28609EFE}"/>
              </a:ext>
            </a:extLst>
          </p:cNvPr>
          <p:cNvPicPr>
            <a:picLocks noChangeAspect="1"/>
          </p:cNvPicPr>
          <p:nvPr/>
        </p:nvPicPr>
        <p:blipFill>
          <a:blip r:embed="rId3"/>
          <a:stretch>
            <a:fillRect/>
          </a:stretch>
        </p:blipFill>
        <p:spPr>
          <a:xfrm>
            <a:off x="2232535" y="2111907"/>
            <a:ext cx="7490274" cy="3691016"/>
          </a:xfrm>
          <a:prstGeom prst="rect">
            <a:avLst/>
          </a:prstGeom>
        </p:spPr>
      </p:pic>
      <p:pic>
        <p:nvPicPr>
          <p:cNvPr id="7" name="Picture 6">
            <a:extLst>
              <a:ext uri="{FF2B5EF4-FFF2-40B4-BE49-F238E27FC236}">
                <a16:creationId xmlns:a16="http://schemas.microsoft.com/office/drawing/2014/main" id="{32C5889F-5549-4402-890D-90DC4C44A0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2457" y="4385880"/>
            <a:ext cx="2339478" cy="134102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7394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defTabSz="342900"/>
            <a:r>
              <a:rPr lang="en-GB" dirty="0">
                <a:latin typeface="Segoe UI Light" panose="020B0502040204020203" pitchFamily="34" charset="0"/>
                <a:cs typeface="Segoe UI Light" panose="020B0502040204020203" pitchFamily="34" charset="0"/>
              </a:rPr>
              <a:t>Merge: full outer</a:t>
            </a:r>
          </a:p>
        </p:txBody>
      </p:sp>
      <p:sp>
        <p:nvSpPr>
          <p:cNvPr id="3" name="Text Placeholder 2"/>
          <p:cNvSpPr>
            <a:spLocks noGrp="1"/>
          </p:cNvSpPr>
          <p:nvPr>
            <p:ph type="body" sz="quarter" idx="13"/>
          </p:nvPr>
        </p:nvSpPr>
        <p:spPr/>
        <p:txBody>
          <a:bodyPr vert="horz" lIns="68580" tIns="34290" rIns="68580" bIns="34290" rtlCol="0">
            <a:normAutofit/>
          </a:bodyPr>
          <a:lstStyle/>
          <a:p>
            <a:pPr marL="0" indent="0">
              <a:lnSpc>
                <a:spcPct val="70000"/>
              </a:lnSpc>
              <a:buNone/>
            </a:pPr>
            <a:r>
              <a:rPr lang="it-IT" sz="2175" dirty="0">
                <a:latin typeface="Segoe UI Light" panose="020B0502040204020203" pitchFamily="34" charset="0"/>
                <a:cs typeface="Segoe UI Light" panose="020B0502040204020203" pitchFamily="34" charset="0"/>
              </a:rPr>
              <a:t>L'immagine seguente mostra le tabelle prima della merge e dopo la merge:</a:t>
            </a:r>
            <a:endParaRPr lang="en-US" kern="0" dirty="0"/>
          </a:p>
        </p:txBody>
      </p:sp>
      <p:pic>
        <p:nvPicPr>
          <p:cNvPr id="4" name="Picture 3">
            <a:extLst>
              <a:ext uri="{FF2B5EF4-FFF2-40B4-BE49-F238E27FC236}">
                <a16:creationId xmlns:a16="http://schemas.microsoft.com/office/drawing/2014/main" id="{FC14D3EB-33FC-4CB6-9F33-706D4162C8F0}"/>
              </a:ext>
            </a:extLst>
          </p:cNvPr>
          <p:cNvPicPr>
            <a:picLocks noChangeAspect="1"/>
          </p:cNvPicPr>
          <p:nvPr/>
        </p:nvPicPr>
        <p:blipFill>
          <a:blip r:embed="rId3"/>
          <a:stretch>
            <a:fillRect/>
          </a:stretch>
        </p:blipFill>
        <p:spPr>
          <a:xfrm>
            <a:off x="2233013" y="2134408"/>
            <a:ext cx="6691241" cy="3233297"/>
          </a:xfrm>
          <a:prstGeom prst="rect">
            <a:avLst/>
          </a:prstGeom>
        </p:spPr>
      </p:pic>
      <p:pic>
        <p:nvPicPr>
          <p:cNvPr id="6" name="Picture 5">
            <a:extLst>
              <a:ext uri="{FF2B5EF4-FFF2-40B4-BE49-F238E27FC236}">
                <a16:creationId xmlns:a16="http://schemas.microsoft.com/office/drawing/2014/main" id="{5A1EA937-F05D-405F-BEDB-BCE62C0F5A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9038" y="3770801"/>
            <a:ext cx="2783021" cy="1585913"/>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536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p:txBody>
          <a:bodyPr vert="horz" lIns="91440" tIns="45720" rIns="91440" bIns="45720" rtlCol="0" anchor="ctr">
            <a:noAutofit/>
          </a:bodyPr>
          <a:lstStyle/>
          <a:p>
            <a:pPr>
              <a:lnSpc>
                <a:spcPct val="90000"/>
              </a:lnSpc>
            </a:pPr>
            <a:r>
              <a:rPr lang="it-IT" dirty="0">
                <a:latin typeface="Segoe UI Light" panose="020B0502040204020203" pitchFamily="34" charset="0"/>
                <a:cs typeface="Segoe UI Light" panose="020B0502040204020203" pitchFamily="34" charset="0"/>
              </a:rPr>
              <a:t>Power Query: </a:t>
            </a:r>
            <a:r>
              <a:rPr lang="en-US" dirty="0">
                <a:latin typeface="Segoe UI Light" panose="020B0502040204020203" pitchFamily="34" charset="0"/>
                <a:cs typeface="Segoe UI Light" panose="020B0502040204020203" pitchFamily="34" charset="0"/>
              </a:rPr>
              <a:t>Che cosa è Power Query?</a:t>
            </a:r>
          </a:p>
        </p:txBody>
      </p:sp>
      <p:sp>
        <p:nvSpPr>
          <p:cNvPr id="7" name="Content Placeholder 2"/>
          <p:cNvSpPr>
            <a:spLocks noGrp="1"/>
          </p:cNvSpPr>
          <p:nvPr>
            <p:ph type="body" sz="quarter" idx="13"/>
          </p:nvPr>
        </p:nvSpPr>
        <p:spPr/>
        <p:txBody>
          <a:bodyPr vert="horz" lIns="68580" tIns="34290" rIns="68580" bIns="34290" rtlCol="0">
            <a:normAutofit/>
          </a:bodyPr>
          <a:lstStyle/>
          <a:p>
            <a:r>
              <a:rPr lang="en-US" dirty="0">
                <a:latin typeface="Segoe UI Light" panose="020B0502040204020203" pitchFamily="34" charset="0"/>
                <a:cs typeface="Segoe UI Light" panose="020B0502040204020203" pitchFamily="34" charset="0"/>
              </a:rPr>
              <a:t>Trovare, combinare e rimodellare Big Data, small data, e </a:t>
            </a:r>
            <a:r>
              <a:rPr lang="en-US" dirty="0" err="1">
                <a:latin typeface="Segoe UI Light" panose="020B0502040204020203" pitchFamily="34" charset="0"/>
                <a:cs typeface="Segoe UI Light" panose="020B0502040204020203" pitchFamily="34" charset="0"/>
              </a:rPr>
              <a:t>qualsiasi</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dato</a:t>
            </a:r>
            <a:r>
              <a:rPr lang="en-US" dirty="0">
                <a:latin typeface="Segoe UI Light" panose="020B0502040204020203" pitchFamily="34" charset="0"/>
                <a:cs typeface="Segoe UI Light" panose="020B0502040204020203" pitchFamily="34" charset="0"/>
              </a:rPr>
              <a:t>!</a:t>
            </a:r>
          </a:p>
          <a:p>
            <a:pPr lvl="1"/>
            <a:r>
              <a:rPr lang="en-US" dirty="0">
                <a:latin typeface="Segoe UI Light" panose="020B0502040204020203" pitchFamily="34" charset="0"/>
                <a:cs typeface="Segoe UI Light" panose="020B0502040204020203" pitchFamily="34" charset="0"/>
              </a:rPr>
              <a:t>Identificare e importare dati esterni</a:t>
            </a:r>
          </a:p>
          <a:p>
            <a:pPr lvl="1"/>
            <a:r>
              <a:rPr lang="en-US" dirty="0">
                <a:latin typeface="Segoe UI Light" panose="020B0502040204020203" pitchFamily="34" charset="0"/>
                <a:cs typeface="Segoe UI Light" panose="020B0502040204020203" pitchFamily="34" charset="0"/>
              </a:rPr>
              <a:t>Trovare dati rilevanti usando strumenti di ricerca</a:t>
            </a:r>
          </a:p>
          <a:p>
            <a:pPr lvl="1"/>
            <a:r>
              <a:rPr lang="en-US" dirty="0">
                <a:latin typeface="Segoe UI Light" panose="020B0502040204020203" pitchFamily="34" charset="0"/>
                <a:cs typeface="Segoe UI Light" panose="020B0502040204020203" pitchFamily="34" charset="0"/>
              </a:rPr>
              <a:t>Combinare e trasformare più sorgenti dati</a:t>
            </a:r>
          </a:p>
          <a:p>
            <a:pPr lvl="1"/>
            <a:r>
              <a:rPr lang="en-US" dirty="0">
                <a:latin typeface="Segoe UI Light" panose="020B0502040204020203" pitchFamily="34" charset="0"/>
                <a:cs typeface="Segoe UI Light" panose="020B0502040204020203" pitchFamily="34" charset="0"/>
              </a:rPr>
              <a:t>Power Query formula language: “M”</a:t>
            </a:r>
          </a:p>
          <a:p>
            <a:pPr lvl="1"/>
            <a:r>
              <a:rPr lang="en-US" dirty="0">
                <a:latin typeface="Segoe UI Light" panose="020B0502040204020203" pitchFamily="34" charset="0"/>
                <a:cs typeface="Segoe UI Light" panose="020B0502040204020203" pitchFamily="34" charset="0"/>
              </a:rPr>
              <a:t>Lo stesso linguaggio per la </a:t>
            </a:r>
            <a:r>
              <a:rPr lang="en-US" dirty="0" err="1">
                <a:latin typeface="Segoe UI Light" panose="020B0502040204020203" pitchFamily="34" charset="0"/>
                <a:cs typeface="Segoe UI Light" panose="020B0502040204020203" pitchFamily="34" charset="0"/>
              </a:rPr>
              <a:t>stessa</a:t>
            </a:r>
            <a:r>
              <a:rPr lang="en-US" dirty="0">
                <a:latin typeface="Segoe UI Light" panose="020B0502040204020203" pitchFamily="34" charset="0"/>
                <a:cs typeface="Segoe UI Light" panose="020B0502040204020203" pitchFamily="34" charset="0"/>
              </a:rPr>
              <a:t> query su sorgenti di dati diverse</a:t>
            </a:r>
          </a:p>
          <a:p>
            <a:pPr lvl="1"/>
            <a:r>
              <a:rPr lang="en-US" dirty="0">
                <a:latin typeface="Segoe UI Light" panose="020B0502040204020203" pitchFamily="34" charset="0"/>
                <a:cs typeface="Segoe UI Light" panose="020B0502040204020203" pitchFamily="34" charset="0"/>
              </a:rPr>
              <a:t>Possibilità di condividere query e funzioni</a:t>
            </a:r>
          </a:p>
          <a:p>
            <a:pPr lvl="1"/>
            <a:r>
              <a:rPr lang="en-US" dirty="0">
                <a:latin typeface="Segoe UI Light" panose="020B0502040204020203" pitchFamily="34" charset="0"/>
                <a:cs typeface="Segoe UI Light" panose="020B0502040204020203" pitchFamily="34" charset="0"/>
              </a:rPr>
              <a:t>(free) An Excel add-in for Excel 2010 and Excel 2013, 2016 (integrated)</a:t>
            </a:r>
          </a:p>
          <a:p>
            <a:pPr lvl="1"/>
            <a:endParaRPr lang="en-US" dirty="0"/>
          </a:p>
        </p:txBody>
      </p:sp>
    </p:spTree>
    <p:extLst>
      <p:ext uri="{BB962C8B-B14F-4D97-AF65-F5344CB8AC3E}">
        <p14:creationId xmlns:p14="http://schemas.microsoft.com/office/powerpoint/2010/main" val="258336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defTabSz="342900"/>
            <a:r>
              <a:rPr lang="en-GB" dirty="0">
                <a:latin typeface="Segoe UI Light" panose="020B0502040204020203" pitchFamily="34" charset="0"/>
                <a:cs typeface="Segoe UI Light" panose="020B0502040204020203" pitchFamily="34" charset="0"/>
              </a:rPr>
              <a:t>Merge: left-anti</a:t>
            </a:r>
          </a:p>
        </p:txBody>
      </p:sp>
      <p:sp>
        <p:nvSpPr>
          <p:cNvPr id="3" name="Text Placeholder 2"/>
          <p:cNvSpPr>
            <a:spLocks noGrp="1"/>
          </p:cNvSpPr>
          <p:nvPr>
            <p:ph type="body" sz="quarter" idx="13"/>
          </p:nvPr>
        </p:nvSpPr>
        <p:spPr/>
        <p:txBody>
          <a:bodyPr vert="horz" lIns="68580" tIns="34290" rIns="68580" bIns="34290" rtlCol="0">
            <a:normAutofit/>
          </a:bodyPr>
          <a:lstStyle/>
          <a:p>
            <a:pPr marL="0" indent="0">
              <a:lnSpc>
                <a:spcPct val="70000"/>
              </a:lnSpc>
              <a:buNone/>
            </a:pPr>
            <a:r>
              <a:rPr lang="it-IT" sz="2175" dirty="0">
                <a:latin typeface="Segoe UI Light" panose="020B0502040204020203" pitchFamily="34" charset="0"/>
                <a:cs typeface="Segoe UI Light" panose="020B0502040204020203" pitchFamily="34" charset="0"/>
              </a:rPr>
              <a:t>L'immagine seguente mostra le tabelle prima della merge e dopo la merge:</a:t>
            </a:r>
            <a:endParaRPr lang="en-US" kern="0" dirty="0"/>
          </a:p>
        </p:txBody>
      </p:sp>
      <p:pic>
        <p:nvPicPr>
          <p:cNvPr id="7" name="Picture 6">
            <a:extLst>
              <a:ext uri="{FF2B5EF4-FFF2-40B4-BE49-F238E27FC236}">
                <a16:creationId xmlns:a16="http://schemas.microsoft.com/office/drawing/2014/main" id="{2C3DF2D1-BD63-40C0-9941-D80B1DC0C3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016" y="4557254"/>
            <a:ext cx="2453971" cy="140109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D236EA2-E605-495C-892F-F61A116C50B2}"/>
              </a:ext>
            </a:extLst>
          </p:cNvPr>
          <p:cNvPicPr>
            <a:picLocks noChangeAspect="1"/>
          </p:cNvPicPr>
          <p:nvPr/>
        </p:nvPicPr>
        <p:blipFill>
          <a:blip r:embed="rId4"/>
          <a:stretch>
            <a:fillRect/>
          </a:stretch>
        </p:blipFill>
        <p:spPr>
          <a:xfrm>
            <a:off x="2235436" y="2117940"/>
            <a:ext cx="6895548" cy="3401433"/>
          </a:xfrm>
          <a:prstGeom prst="rect">
            <a:avLst/>
          </a:prstGeom>
        </p:spPr>
      </p:pic>
    </p:spTree>
    <p:extLst>
      <p:ext uri="{BB962C8B-B14F-4D97-AF65-F5344CB8AC3E}">
        <p14:creationId xmlns:p14="http://schemas.microsoft.com/office/powerpoint/2010/main" val="3745857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defTabSz="342900"/>
            <a:r>
              <a:rPr lang="en-GB" dirty="0">
                <a:latin typeface="Segoe UI Light" panose="020B0502040204020203" pitchFamily="34" charset="0"/>
                <a:cs typeface="Segoe UI Light" panose="020B0502040204020203" pitchFamily="34" charset="0"/>
              </a:rPr>
              <a:t>Merge: right-anti</a:t>
            </a:r>
          </a:p>
        </p:txBody>
      </p:sp>
      <p:sp>
        <p:nvSpPr>
          <p:cNvPr id="3" name="Text Placeholder 2"/>
          <p:cNvSpPr>
            <a:spLocks noGrp="1"/>
          </p:cNvSpPr>
          <p:nvPr>
            <p:ph type="body" sz="quarter" idx="13"/>
          </p:nvPr>
        </p:nvSpPr>
        <p:spPr/>
        <p:txBody>
          <a:bodyPr vert="horz" lIns="68580" tIns="34290" rIns="68580" bIns="34290" rtlCol="0">
            <a:normAutofit/>
          </a:bodyPr>
          <a:lstStyle/>
          <a:p>
            <a:pPr marL="0" indent="0">
              <a:lnSpc>
                <a:spcPct val="70000"/>
              </a:lnSpc>
              <a:buNone/>
            </a:pPr>
            <a:r>
              <a:rPr lang="it-IT" sz="2175" dirty="0">
                <a:latin typeface="Segoe UI Light" panose="020B0502040204020203" pitchFamily="34" charset="0"/>
                <a:cs typeface="Segoe UI Light" panose="020B0502040204020203" pitchFamily="34" charset="0"/>
              </a:rPr>
              <a:t>L'immagine seguente mostra le tabelle prima della merge e dopo la merge:</a:t>
            </a:r>
            <a:endParaRPr lang="en-US" kern="0" dirty="0"/>
          </a:p>
        </p:txBody>
      </p:sp>
      <p:pic>
        <p:nvPicPr>
          <p:cNvPr id="6" name="Picture 5">
            <a:extLst>
              <a:ext uri="{FF2B5EF4-FFF2-40B4-BE49-F238E27FC236}">
                <a16:creationId xmlns:a16="http://schemas.microsoft.com/office/drawing/2014/main" id="{53FE5A8C-D260-40E8-AA86-B27E2821E5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8137" y="4681263"/>
            <a:ext cx="2197057" cy="1250064"/>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2A9C259-BBD4-450C-BBD5-C407A8E87A18}"/>
              </a:ext>
            </a:extLst>
          </p:cNvPr>
          <p:cNvPicPr>
            <a:picLocks noChangeAspect="1"/>
          </p:cNvPicPr>
          <p:nvPr/>
        </p:nvPicPr>
        <p:blipFill>
          <a:blip r:embed="rId4"/>
          <a:stretch>
            <a:fillRect/>
          </a:stretch>
        </p:blipFill>
        <p:spPr>
          <a:xfrm>
            <a:off x="2239700" y="2119575"/>
            <a:ext cx="7712603" cy="3552092"/>
          </a:xfrm>
          <a:prstGeom prst="rect">
            <a:avLst/>
          </a:prstGeom>
        </p:spPr>
      </p:pic>
    </p:spTree>
    <p:extLst>
      <p:ext uri="{BB962C8B-B14F-4D97-AF65-F5344CB8AC3E}">
        <p14:creationId xmlns:p14="http://schemas.microsoft.com/office/powerpoint/2010/main" val="1258450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defTabSz="342900"/>
            <a:r>
              <a:rPr lang="en-GB" dirty="0">
                <a:latin typeface="Segoe UI Light" panose="020B0502040204020203" pitchFamily="34" charset="0"/>
                <a:cs typeface="Segoe UI Light" panose="020B0502040204020203" pitchFamily="34" charset="0"/>
              </a:rPr>
              <a:t>Merge: left-outer</a:t>
            </a:r>
          </a:p>
        </p:txBody>
      </p:sp>
      <p:sp>
        <p:nvSpPr>
          <p:cNvPr id="3" name="Text Placeholder 2"/>
          <p:cNvSpPr>
            <a:spLocks noGrp="1"/>
          </p:cNvSpPr>
          <p:nvPr>
            <p:ph type="body" sz="quarter" idx="13"/>
          </p:nvPr>
        </p:nvSpPr>
        <p:spPr/>
        <p:txBody>
          <a:bodyPr vert="horz" lIns="68580" tIns="34290" rIns="68580" bIns="34290" rtlCol="0">
            <a:normAutofit/>
          </a:bodyPr>
          <a:lstStyle/>
          <a:p>
            <a:pPr marL="0" indent="0">
              <a:lnSpc>
                <a:spcPct val="70000"/>
              </a:lnSpc>
              <a:buNone/>
            </a:pPr>
            <a:r>
              <a:rPr lang="it-IT" sz="2175" dirty="0">
                <a:latin typeface="Segoe UI Light" panose="020B0502040204020203" pitchFamily="34" charset="0"/>
                <a:cs typeface="Segoe UI Light" panose="020B0502040204020203" pitchFamily="34" charset="0"/>
              </a:rPr>
              <a:t>L'immagine seguente mostra le tabelle prima della merge e dopo la merge:</a:t>
            </a:r>
            <a:endParaRPr lang="en-US" kern="0" dirty="0"/>
          </a:p>
        </p:txBody>
      </p:sp>
      <p:pic>
        <p:nvPicPr>
          <p:cNvPr id="5" name="Picture 4">
            <a:extLst>
              <a:ext uri="{FF2B5EF4-FFF2-40B4-BE49-F238E27FC236}">
                <a16:creationId xmlns:a16="http://schemas.microsoft.com/office/drawing/2014/main" id="{9400550E-603F-43F0-88B6-001106A78F3C}"/>
              </a:ext>
            </a:extLst>
          </p:cNvPr>
          <p:cNvPicPr>
            <a:picLocks noChangeAspect="1"/>
          </p:cNvPicPr>
          <p:nvPr/>
        </p:nvPicPr>
        <p:blipFill>
          <a:blip r:embed="rId3"/>
          <a:stretch>
            <a:fillRect/>
          </a:stretch>
        </p:blipFill>
        <p:spPr>
          <a:xfrm>
            <a:off x="2247257" y="2185814"/>
            <a:ext cx="8326379" cy="3129137"/>
          </a:xfrm>
          <a:prstGeom prst="rect">
            <a:avLst/>
          </a:prstGeom>
        </p:spPr>
      </p:pic>
      <p:pic>
        <p:nvPicPr>
          <p:cNvPr id="7" name="Picture 6">
            <a:extLst>
              <a:ext uri="{FF2B5EF4-FFF2-40B4-BE49-F238E27FC236}">
                <a16:creationId xmlns:a16="http://schemas.microsoft.com/office/drawing/2014/main" id="{4C2AD5DA-4B22-481F-BB21-12B54DA26F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961" y="4415187"/>
            <a:ext cx="2596598" cy="148537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963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defTabSz="342900"/>
            <a:r>
              <a:rPr lang="en-GB" dirty="0">
                <a:latin typeface="Segoe UI Light" panose="020B0502040204020203" pitchFamily="34" charset="0"/>
                <a:cs typeface="Segoe UI Light" panose="020B0502040204020203" pitchFamily="34" charset="0"/>
              </a:rPr>
              <a:t>Merge: right-outer</a:t>
            </a:r>
          </a:p>
        </p:txBody>
      </p:sp>
      <p:sp>
        <p:nvSpPr>
          <p:cNvPr id="3" name="Text Placeholder 2"/>
          <p:cNvSpPr>
            <a:spLocks noGrp="1"/>
          </p:cNvSpPr>
          <p:nvPr>
            <p:ph type="body" sz="quarter" idx="13"/>
          </p:nvPr>
        </p:nvSpPr>
        <p:spPr/>
        <p:txBody>
          <a:bodyPr vert="horz" lIns="68580" tIns="34290" rIns="68580" bIns="34290" rtlCol="0">
            <a:normAutofit/>
          </a:bodyPr>
          <a:lstStyle/>
          <a:p>
            <a:pPr marL="0" indent="0">
              <a:lnSpc>
                <a:spcPct val="70000"/>
              </a:lnSpc>
              <a:buNone/>
            </a:pPr>
            <a:r>
              <a:rPr lang="it-IT" sz="2175" dirty="0">
                <a:latin typeface="Segoe UI Light" panose="020B0502040204020203" pitchFamily="34" charset="0"/>
                <a:cs typeface="Segoe UI Light" panose="020B0502040204020203" pitchFamily="34" charset="0"/>
              </a:rPr>
              <a:t>L'immagine seguente mostra le tabelle prima della merge e dopo la merge:</a:t>
            </a:r>
            <a:endParaRPr lang="en-US" kern="0" dirty="0"/>
          </a:p>
        </p:txBody>
      </p:sp>
      <p:pic>
        <p:nvPicPr>
          <p:cNvPr id="6" name="Picture 5">
            <a:extLst>
              <a:ext uri="{FF2B5EF4-FFF2-40B4-BE49-F238E27FC236}">
                <a16:creationId xmlns:a16="http://schemas.microsoft.com/office/drawing/2014/main" id="{6A659B66-1431-4402-8E3B-7D96769CF0A1}"/>
              </a:ext>
            </a:extLst>
          </p:cNvPr>
          <p:cNvPicPr>
            <a:picLocks noChangeAspect="1"/>
          </p:cNvPicPr>
          <p:nvPr/>
        </p:nvPicPr>
        <p:blipFill>
          <a:blip r:embed="rId3"/>
          <a:stretch>
            <a:fillRect/>
          </a:stretch>
        </p:blipFill>
        <p:spPr>
          <a:xfrm>
            <a:off x="2254990" y="2227225"/>
            <a:ext cx="8336079" cy="1409679"/>
          </a:xfrm>
          <a:prstGeom prst="rect">
            <a:avLst/>
          </a:prstGeom>
        </p:spPr>
      </p:pic>
      <p:pic>
        <p:nvPicPr>
          <p:cNvPr id="8" name="Picture 7">
            <a:extLst>
              <a:ext uri="{FF2B5EF4-FFF2-40B4-BE49-F238E27FC236}">
                <a16:creationId xmlns:a16="http://schemas.microsoft.com/office/drawing/2014/main" id="{B06D7805-153A-4079-BD42-8DA5841249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4135" y="3939711"/>
            <a:ext cx="2871990" cy="159722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797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defTabSz="342900"/>
            <a:r>
              <a:rPr lang="en-GB" dirty="0">
                <a:latin typeface="Segoe UI Light" panose="020B0502040204020203" pitchFamily="34" charset="0"/>
                <a:cs typeface="Segoe UI Light" panose="020B0502040204020203" pitchFamily="34" charset="0"/>
              </a:rPr>
              <a:t>Append</a:t>
            </a:r>
          </a:p>
        </p:txBody>
      </p:sp>
      <p:sp>
        <p:nvSpPr>
          <p:cNvPr id="3" name="Text Placeholder 2"/>
          <p:cNvSpPr>
            <a:spLocks noGrp="1"/>
          </p:cNvSpPr>
          <p:nvPr>
            <p:ph type="body" sz="quarter" idx="13"/>
          </p:nvPr>
        </p:nvSpPr>
        <p:spPr/>
        <p:txBody>
          <a:bodyPr vert="horz" lIns="68580" tIns="34290" rIns="68580" bIns="34290" rtlCol="0">
            <a:normAutofit/>
          </a:bodyPr>
          <a:lstStyle/>
          <a:p>
            <a:pPr marL="0" indent="0">
              <a:lnSpc>
                <a:spcPct val="70000"/>
              </a:lnSpc>
              <a:buNone/>
            </a:pPr>
            <a:r>
              <a:rPr lang="it-IT" sz="2175" dirty="0">
                <a:latin typeface="Segoe UI Light" panose="020B0502040204020203" pitchFamily="34" charset="0"/>
                <a:cs typeface="Segoe UI Light" panose="020B0502040204020203" pitchFamily="34" charset="0"/>
              </a:rPr>
              <a:t>Cosa fa la funzione Append? :</a:t>
            </a:r>
          </a:p>
          <a:p>
            <a:pPr marL="0" indent="0">
              <a:lnSpc>
                <a:spcPct val="70000"/>
              </a:lnSpc>
              <a:buNone/>
            </a:pPr>
            <a:r>
              <a:rPr lang="it-IT" sz="2175" dirty="0">
                <a:latin typeface="Segoe UI Light" panose="020B0502040204020203" pitchFamily="34" charset="0"/>
                <a:cs typeface="Segoe UI Light" panose="020B0502040204020203" pitchFamily="34" charset="0"/>
              </a:rPr>
              <a:t>La funzione Append prenderà le tabelle con gli stessi nomi di campo e tipo di dato le impilerà una sopra l'altro per creare una singola tabella.</a:t>
            </a:r>
          </a:p>
          <a:p>
            <a:pPr marL="0" indent="0">
              <a:lnSpc>
                <a:spcPct val="70000"/>
              </a:lnSpc>
              <a:buNone/>
            </a:pPr>
            <a:endParaRPr lang="it-IT" sz="2175" dirty="0">
              <a:latin typeface="Segoe UI Light" panose="020B0502040204020203" pitchFamily="34" charset="0"/>
              <a:cs typeface="Segoe UI Light" panose="020B0502040204020203" pitchFamily="34" charset="0"/>
            </a:endParaRPr>
          </a:p>
        </p:txBody>
      </p:sp>
      <p:pic>
        <p:nvPicPr>
          <p:cNvPr id="4" name="Picture 3">
            <a:extLst>
              <a:ext uri="{FF2B5EF4-FFF2-40B4-BE49-F238E27FC236}">
                <a16:creationId xmlns:a16="http://schemas.microsoft.com/office/drawing/2014/main" id="{8B8287A0-0943-4662-B56F-BACFA62C0D7A}"/>
              </a:ext>
            </a:extLst>
          </p:cNvPr>
          <p:cNvPicPr>
            <a:picLocks noChangeAspect="1"/>
          </p:cNvPicPr>
          <p:nvPr/>
        </p:nvPicPr>
        <p:blipFill>
          <a:blip r:embed="rId3"/>
          <a:stretch>
            <a:fillRect/>
          </a:stretch>
        </p:blipFill>
        <p:spPr>
          <a:xfrm>
            <a:off x="3269557" y="2362200"/>
            <a:ext cx="5652886" cy="2847954"/>
          </a:xfrm>
          <a:prstGeom prst="rect">
            <a:avLst/>
          </a:prstGeom>
        </p:spPr>
      </p:pic>
    </p:spTree>
    <p:extLst>
      <p:ext uri="{BB962C8B-B14F-4D97-AF65-F5344CB8AC3E}">
        <p14:creationId xmlns:p14="http://schemas.microsoft.com/office/powerpoint/2010/main" val="21507769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defTabSz="342900"/>
            <a:r>
              <a:rPr lang="en-GB" dirty="0">
                <a:latin typeface="Segoe UI Light" panose="020B0502040204020203" pitchFamily="34" charset="0"/>
                <a:cs typeface="Segoe UI Light" panose="020B0502040204020203" pitchFamily="34" charset="0"/>
              </a:rPr>
              <a:t>Append</a:t>
            </a:r>
          </a:p>
        </p:txBody>
      </p:sp>
      <p:sp>
        <p:nvSpPr>
          <p:cNvPr id="3" name="Text Placeholder 2"/>
          <p:cNvSpPr>
            <a:spLocks noGrp="1"/>
          </p:cNvSpPr>
          <p:nvPr>
            <p:ph type="body" sz="quarter" idx="13"/>
          </p:nvPr>
        </p:nvSpPr>
        <p:spPr/>
        <p:txBody>
          <a:bodyPr vert="horz" lIns="68580" tIns="34290" rIns="68580" bIns="34290" rtlCol="0">
            <a:normAutofit/>
          </a:bodyPr>
          <a:lstStyle/>
          <a:p>
            <a:pPr marL="0" indent="0">
              <a:lnSpc>
                <a:spcPct val="80000"/>
              </a:lnSpc>
              <a:buNone/>
            </a:pPr>
            <a:r>
              <a:rPr lang="it-IT" sz="2175" dirty="0">
                <a:latin typeface="Segoe UI Light" panose="020B0502040204020203" pitchFamily="34" charset="0"/>
                <a:cs typeface="Segoe UI Light" panose="020B0502040204020203" pitchFamily="34" charset="0"/>
              </a:rPr>
              <a:t>Per ottenere un singolo risultato del set di dati corretto dal processo di append, è necessario che:</a:t>
            </a:r>
          </a:p>
          <a:p>
            <a:pPr>
              <a:lnSpc>
                <a:spcPct val="80000"/>
              </a:lnSpc>
            </a:pPr>
            <a:r>
              <a:rPr lang="it-IT" sz="2175" dirty="0">
                <a:latin typeface="Segoe UI Light" panose="020B0502040204020203" pitchFamily="34" charset="0"/>
                <a:cs typeface="Segoe UI Light" panose="020B0502040204020203" pitchFamily="34" charset="0"/>
              </a:rPr>
              <a:t>Le tabelle  abbiano lo stesso numero di colonne. Se hai una colonna aggiuntiva in una delle tabelle, allora la tabella risultante hanno una colonna aggiuntiva che contiene dati dalla tabella di origine e null per le tabelle che non contenevano la colonna.</a:t>
            </a:r>
          </a:p>
          <a:p>
            <a:pPr>
              <a:lnSpc>
                <a:spcPct val="80000"/>
              </a:lnSpc>
            </a:pPr>
            <a:r>
              <a:rPr lang="it-IT" sz="2175" dirty="0">
                <a:latin typeface="Segoe UI Light" panose="020B0502040204020203" pitchFamily="34" charset="0"/>
                <a:cs typeface="Segoe UI Light" panose="020B0502040204020203" pitchFamily="34" charset="0"/>
              </a:rPr>
              <a:t>Ogni tabella deve avere nomi di campo coerenti che sono scritti nello stesso modo in ogni tabella.</a:t>
            </a:r>
          </a:p>
          <a:p>
            <a:pPr>
              <a:lnSpc>
                <a:spcPct val="80000"/>
              </a:lnSpc>
            </a:pPr>
            <a:r>
              <a:rPr lang="it-IT" sz="2175" dirty="0">
                <a:latin typeface="Segoe UI Light" panose="020B0502040204020203" pitchFamily="34" charset="0"/>
                <a:cs typeface="Segoe UI Light" panose="020B0502040204020203" pitchFamily="34" charset="0"/>
              </a:rPr>
              <a:t>I tipi di dati per ciascuna colonna che verrà aggiunta devono avere gli stessi tipi di dati.</a:t>
            </a:r>
          </a:p>
        </p:txBody>
      </p:sp>
    </p:spTree>
    <p:extLst>
      <p:ext uri="{BB962C8B-B14F-4D97-AF65-F5344CB8AC3E}">
        <p14:creationId xmlns:p14="http://schemas.microsoft.com/office/powerpoint/2010/main" val="3180955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defTabSz="342900"/>
            <a:r>
              <a:rPr lang="it-IT" dirty="0">
                <a:latin typeface="Segoe UI Light" panose="020B0502040204020203" pitchFamily="34" charset="0"/>
                <a:cs typeface="Segoe UI Light" panose="020B0502040204020203" pitchFamily="34" charset="0"/>
              </a:rPr>
              <a:t>Demo 2: </a:t>
            </a:r>
            <a:r>
              <a:rPr lang="en-US" dirty="0">
                <a:latin typeface="Segoe UI Light" panose="020B0502040204020203" pitchFamily="34" charset="0"/>
                <a:cs typeface="Segoe UI Light" panose="020B0502040204020203" pitchFamily="34" charset="0"/>
              </a:rPr>
              <a:t>Shaping e Combining dei dati </a:t>
            </a:r>
            <a:r>
              <a:rPr lang="it-IT" dirty="0">
                <a:latin typeface="Segoe UI Light" panose="020B0502040204020203" pitchFamily="34" charset="0"/>
                <a:cs typeface="Segoe UI Light" panose="020B0502040204020203" pitchFamily="34" charset="0"/>
              </a:rPr>
              <a:t>(Append-Merge)</a:t>
            </a:r>
          </a:p>
        </p:txBody>
      </p:sp>
      <p:sp>
        <p:nvSpPr>
          <p:cNvPr id="5" name="Content Placeholder 2">
            <a:extLst>
              <a:ext uri="{FF2B5EF4-FFF2-40B4-BE49-F238E27FC236}">
                <a16:creationId xmlns:a16="http://schemas.microsoft.com/office/drawing/2014/main" id="{8BEBA7BA-AC25-4031-AB34-D1FB2A7FCB21}"/>
              </a:ext>
            </a:extLst>
          </p:cNvPr>
          <p:cNvSpPr txBox="1">
            <a:spLocks/>
          </p:cNvSpPr>
          <p:nvPr/>
        </p:nvSpPr>
        <p:spPr>
          <a:xfrm>
            <a:off x="1524000" y="2031025"/>
            <a:ext cx="9144000" cy="3969727"/>
          </a:xfrm>
          <a:prstGeom prst="rect">
            <a:avLst/>
          </a:prstGeom>
        </p:spPr>
        <p:txBody>
          <a:bodyPr vert="horz" lIns="68580" tIns="34290" rIns="68580" bIns="34290" rtlCol="0">
            <a:normAutofit/>
          </a:bodyPr>
          <a:lstStyle>
            <a:lvl1pPr marL="228594" indent="-228594" defTabSz="914377">
              <a:lnSpc>
                <a:spcPct val="90000"/>
              </a:lnSpc>
              <a:spcBef>
                <a:spcPts val="1000"/>
              </a:spcBef>
              <a:buFont typeface="Arial" panose="020B0604020202020204" pitchFamily="34" charset="0"/>
              <a:buChar char="•"/>
              <a:defRPr sz="3200">
                <a:solidFill>
                  <a:srgbClr val="424242"/>
                </a:solidFill>
                <a:latin typeface="HelveticaNeue" panose="00000400000000000000" pitchFamily="2" charset="0"/>
              </a:defRPr>
            </a:lvl1pPr>
            <a:lvl2pPr marL="685783"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2pPr>
            <a:lvl3pPr marL="1142971"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3pPr>
            <a:lvl4pPr marL="1600160"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4pPr>
            <a:lvl5pPr marL="2057349"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5pPr>
            <a:lvl6pPr marL="2514537" indent="-228594" defTabSz="914377">
              <a:lnSpc>
                <a:spcPct val="90000"/>
              </a:lnSpc>
              <a:spcBef>
                <a:spcPts val="500"/>
              </a:spcBef>
              <a:buFont typeface="Arial" panose="020B0604020202020204" pitchFamily="34" charset="0"/>
              <a:buChar char="•"/>
            </a:lvl6pPr>
            <a:lvl7pPr marL="2971726" indent="-228594" defTabSz="914377">
              <a:lnSpc>
                <a:spcPct val="90000"/>
              </a:lnSpc>
              <a:spcBef>
                <a:spcPts val="500"/>
              </a:spcBef>
              <a:buFont typeface="Arial" panose="020B0604020202020204" pitchFamily="34" charset="0"/>
              <a:buChar char="•"/>
            </a:lvl7pPr>
            <a:lvl8pPr marL="3428914" indent="-228594" defTabSz="914377">
              <a:lnSpc>
                <a:spcPct val="90000"/>
              </a:lnSpc>
              <a:spcBef>
                <a:spcPts val="500"/>
              </a:spcBef>
              <a:buFont typeface="Arial" panose="020B0604020202020204" pitchFamily="34" charset="0"/>
              <a:buChar char="•"/>
            </a:lvl8pPr>
            <a:lvl9pPr marL="3886103" indent="-228594" defTabSz="914377">
              <a:lnSpc>
                <a:spcPct val="90000"/>
              </a:lnSpc>
              <a:spcBef>
                <a:spcPts val="500"/>
              </a:spcBef>
              <a:buFont typeface="Arial" panose="020B0604020202020204" pitchFamily="34" charset="0"/>
              <a:buChar char="•"/>
            </a:lvl9pPr>
          </a:lstStyle>
          <a:p>
            <a:pPr marL="0" indent="0" algn="ctr">
              <a:buNone/>
            </a:pPr>
            <a:r>
              <a:rPr lang="en-US" sz="2325" b="1" dirty="0" err="1">
                <a:latin typeface="Segoe UI Light" panose="020B0502040204020203" pitchFamily="34" charset="0"/>
                <a:cs typeface="Segoe UI Light" panose="020B0502040204020203" pitchFamily="34" charset="0"/>
              </a:rPr>
              <a:t>Utilizzo</a:t>
            </a:r>
            <a:r>
              <a:rPr lang="en-US" sz="2325" b="1" dirty="0">
                <a:latin typeface="Segoe UI Light" panose="020B0502040204020203" pitchFamily="34" charset="0"/>
                <a:cs typeface="Segoe UI Light" panose="020B0502040204020203" pitchFamily="34" charset="0"/>
              </a:rPr>
              <a:t> </a:t>
            </a:r>
            <a:r>
              <a:rPr lang="en-US" sz="2325" b="1" dirty="0" err="1">
                <a:latin typeface="Segoe UI Light" panose="020B0502040204020203" pitchFamily="34" charset="0"/>
                <a:cs typeface="Segoe UI Light" panose="020B0502040204020203" pitchFamily="34" charset="0"/>
              </a:rPr>
              <a:t>delle</a:t>
            </a:r>
            <a:r>
              <a:rPr lang="en-US" sz="2325" b="1" dirty="0">
                <a:latin typeface="Segoe UI Light" panose="020B0502040204020203" pitchFamily="34" charset="0"/>
                <a:cs typeface="Segoe UI Light" panose="020B0502040204020203" pitchFamily="34" charset="0"/>
              </a:rPr>
              <a:t> </a:t>
            </a:r>
            <a:r>
              <a:rPr lang="en-US" sz="2325" b="1" dirty="0" err="1">
                <a:latin typeface="Segoe UI Light" panose="020B0502040204020203" pitchFamily="34" charset="0"/>
                <a:cs typeface="Segoe UI Light" panose="020B0502040204020203" pitchFamily="34" charset="0"/>
              </a:rPr>
              <a:t>trasformazioni</a:t>
            </a:r>
            <a:r>
              <a:rPr lang="en-US" sz="2325" b="1" dirty="0">
                <a:latin typeface="Segoe UI Light" panose="020B0502040204020203" pitchFamily="34" charset="0"/>
                <a:cs typeface="Segoe UI Light" panose="020B0502040204020203" pitchFamily="34" charset="0"/>
              </a:rPr>
              <a:t>:</a:t>
            </a:r>
          </a:p>
          <a:p>
            <a:pPr marL="0" indent="0" algn="ctr">
              <a:buNone/>
            </a:pPr>
            <a:r>
              <a:rPr lang="en-US" sz="2325" b="1" dirty="0">
                <a:latin typeface="Segoe UI Light" panose="020B0502040204020203" pitchFamily="34" charset="0"/>
                <a:cs typeface="Segoe UI Light" panose="020B0502040204020203" pitchFamily="34" charset="0"/>
              </a:rPr>
              <a:t>Merge</a:t>
            </a:r>
          </a:p>
          <a:p>
            <a:pPr marL="0" indent="0" algn="ctr">
              <a:buNone/>
            </a:pPr>
            <a:r>
              <a:rPr lang="en-US" sz="2325" b="1" dirty="0">
                <a:latin typeface="Segoe UI Light" panose="020B0502040204020203" pitchFamily="34" charset="0"/>
                <a:cs typeface="Segoe UI Light" panose="020B0502040204020203" pitchFamily="34" charset="0"/>
              </a:rPr>
              <a:t>Append</a:t>
            </a:r>
            <a:endParaRPr lang="en-US" sz="2325"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525111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p:txBody>
          <a:bodyPr/>
          <a:lstStyle/>
          <a:p>
            <a:pPr defTabSz="342900"/>
            <a:r>
              <a:rPr lang="it-IT" dirty="0">
                <a:latin typeface="Segoe UI Light" panose="020B0502040204020203" pitchFamily="34" charset="0"/>
                <a:cs typeface="Segoe UI Light" panose="020B0502040204020203" pitchFamily="34" charset="0"/>
              </a:rPr>
              <a:t>Power</a:t>
            </a:r>
            <a:r>
              <a:rPr lang="it-IT" sz="3375" spc="-75" dirty="0">
                <a:ln w="3175">
                  <a:noFill/>
                </a:ln>
                <a:solidFill>
                  <a:schemeClr val="tx1">
                    <a:lumMod val="75000"/>
                    <a:lumOff val="25000"/>
                  </a:schemeClr>
                </a:solidFill>
                <a:latin typeface="Segoe UI Light"/>
                <a:ea typeface="+mn-ea"/>
              </a:rPr>
              <a:t> </a:t>
            </a:r>
            <a:r>
              <a:rPr lang="it-IT" dirty="0">
                <a:latin typeface="Segoe UI Light" panose="020B0502040204020203" pitchFamily="34" charset="0"/>
                <a:cs typeface="Segoe UI Light" panose="020B0502040204020203" pitchFamily="34" charset="0"/>
              </a:rPr>
              <a:t>Query: </a:t>
            </a:r>
            <a:r>
              <a:rPr lang="en-US" dirty="0">
                <a:latin typeface="Segoe UI Light" panose="020B0502040204020203" pitchFamily="34" charset="0"/>
                <a:cs typeface="Segoe UI Light" panose="020B0502040204020203" pitchFamily="34" charset="0"/>
              </a:rPr>
              <a:t>Che cosa è Power Query?</a:t>
            </a:r>
          </a:p>
        </p:txBody>
      </p:sp>
      <p:sp>
        <p:nvSpPr>
          <p:cNvPr id="2" name="Text Placeholder 1">
            <a:extLst>
              <a:ext uri="{FF2B5EF4-FFF2-40B4-BE49-F238E27FC236}">
                <a16:creationId xmlns:a16="http://schemas.microsoft.com/office/drawing/2014/main" id="{75FBEC9C-2FF5-46E0-A3EC-3431C05AB7D4}"/>
              </a:ext>
            </a:extLst>
          </p:cNvPr>
          <p:cNvSpPr>
            <a:spLocks noGrp="1"/>
          </p:cNvSpPr>
          <p:nvPr>
            <p:ph type="body" sz="quarter" idx="13"/>
          </p:nvPr>
        </p:nvSpPr>
        <p:spPr/>
        <p:txBody>
          <a:bodyPr/>
          <a:lstStyle/>
          <a:p>
            <a:endParaRPr lang="en-US"/>
          </a:p>
        </p:txBody>
      </p:sp>
      <p:pic>
        <p:nvPicPr>
          <p:cNvPr id="5" name="Picture 4">
            <a:extLst>
              <a:ext uri="{FF2B5EF4-FFF2-40B4-BE49-F238E27FC236}">
                <a16:creationId xmlns:a16="http://schemas.microsoft.com/office/drawing/2014/main" id="{521FA962-1AD5-4CE3-BBF7-7581A17C670B}"/>
              </a:ext>
            </a:extLst>
          </p:cNvPr>
          <p:cNvPicPr>
            <a:picLocks noChangeAspect="1"/>
          </p:cNvPicPr>
          <p:nvPr/>
        </p:nvPicPr>
        <p:blipFill>
          <a:blip r:embed="rId3"/>
          <a:stretch>
            <a:fillRect/>
          </a:stretch>
        </p:blipFill>
        <p:spPr>
          <a:xfrm>
            <a:off x="2152650" y="1655511"/>
            <a:ext cx="7276942" cy="4184644"/>
          </a:xfrm>
          <a:prstGeom prst="rect">
            <a:avLst/>
          </a:prstGeom>
        </p:spPr>
      </p:pic>
    </p:spTree>
    <p:extLst>
      <p:ext uri="{BB962C8B-B14F-4D97-AF65-F5344CB8AC3E}">
        <p14:creationId xmlns:p14="http://schemas.microsoft.com/office/powerpoint/2010/main" val="308678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defTabSz="342900"/>
            <a:r>
              <a:rPr lang="en-US" dirty="0">
                <a:latin typeface="Segoe UI Light" panose="020B0502040204020203" pitchFamily="34" charset="0"/>
                <a:cs typeface="Segoe UI Light" panose="020B0502040204020203" pitchFamily="34" charset="0"/>
              </a:rPr>
              <a:t>Power Query: il q</a:t>
            </a:r>
            <a:r>
              <a:rPr lang="en-GB" dirty="0">
                <a:latin typeface="Segoe UI Light" panose="020B0502040204020203" pitchFamily="34" charset="0"/>
                <a:cs typeface="Segoe UI Light" panose="020B0502040204020203" pitchFamily="34" charset="0"/>
              </a:rPr>
              <a:t>uery editor</a:t>
            </a:r>
          </a:p>
        </p:txBody>
      </p:sp>
      <p:sp>
        <p:nvSpPr>
          <p:cNvPr id="4" name="Content Placeholder 2"/>
          <p:cNvSpPr txBox="1">
            <a:spLocks/>
          </p:cNvSpPr>
          <p:nvPr/>
        </p:nvSpPr>
        <p:spPr>
          <a:xfrm>
            <a:off x="2152652" y="1583588"/>
            <a:ext cx="8515349" cy="4425986"/>
          </a:xfrm>
          <a:prstGeom prst="rect">
            <a:avLst/>
          </a:prstGeom>
        </p:spPr>
        <p:txBody>
          <a:bodyPr vert="horz" lIns="68580" tIns="34290" rIns="68580" bIns="34290" rtlCol="0">
            <a:normAutofit/>
          </a:bodyPr>
          <a:lstStyle>
            <a:lvl1pPr marL="228594" indent="-228594" defTabSz="914377">
              <a:lnSpc>
                <a:spcPct val="90000"/>
              </a:lnSpc>
              <a:spcBef>
                <a:spcPts val="1000"/>
              </a:spcBef>
              <a:buFont typeface="Arial" panose="020B0604020202020204" pitchFamily="34" charset="0"/>
              <a:buChar char="•"/>
              <a:defRPr sz="3200">
                <a:solidFill>
                  <a:srgbClr val="424242"/>
                </a:solidFill>
                <a:latin typeface="HelveticaNeue" panose="00000400000000000000" pitchFamily="2" charset="0"/>
              </a:defRPr>
            </a:lvl1pPr>
            <a:lvl2pPr marL="685783"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2pPr>
            <a:lvl3pPr marL="1142971"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3pPr>
            <a:lvl4pPr marL="1600160"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4pPr>
            <a:lvl5pPr marL="2057349"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5pPr>
            <a:lvl6pPr marL="2514537" indent="-228594" defTabSz="914377">
              <a:lnSpc>
                <a:spcPct val="90000"/>
              </a:lnSpc>
              <a:spcBef>
                <a:spcPts val="500"/>
              </a:spcBef>
              <a:buFont typeface="Arial" panose="020B0604020202020204" pitchFamily="34" charset="0"/>
              <a:buChar char="•"/>
            </a:lvl6pPr>
            <a:lvl7pPr marL="2971726" indent="-228594" defTabSz="914377">
              <a:lnSpc>
                <a:spcPct val="90000"/>
              </a:lnSpc>
              <a:spcBef>
                <a:spcPts val="500"/>
              </a:spcBef>
              <a:buFont typeface="Arial" panose="020B0604020202020204" pitchFamily="34" charset="0"/>
              <a:buChar char="•"/>
            </a:lvl7pPr>
            <a:lvl8pPr marL="3428914" indent="-228594" defTabSz="914377">
              <a:lnSpc>
                <a:spcPct val="90000"/>
              </a:lnSpc>
              <a:spcBef>
                <a:spcPts val="500"/>
              </a:spcBef>
              <a:buFont typeface="Arial" panose="020B0604020202020204" pitchFamily="34" charset="0"/>
              <a:buChar char="•"/>
            </a:lvl8pPr>
            <a:lvl9pPr marL="3886103" indent="-228594" defTabSz="914377">
              <a:lnSpc>
                <a:spcPct val="90000"/>
              </a:lnSpc>
              <a:spcBef>
                <a:spcPts val="500"/>
              </a:spcBef>
              <a:buFont typeface="Arial" panose="020B0604020202020204" pitchFamily="34" charset="0"/>
              <a:buChar char="•"/>
            </a:lvl9pPr>
          </a:lstStyle>
          <a:p>
            <a:pPr marL="0" indent="0" defTabSz="342900">
              <a:spcBef>
                <a:spcPct val="0"/>
              </a:spcBef>
              <a:buNone/>
            </a:pPr>
            <a:r>
              <a:rPr lang="en-US" sz="2550" spc="-75" dirty="0">
                <a:ln w="3175">
                  <a:noFill/>
                </a:ln>
                <a:solidFill>
                  <a:schemeClr val="tx1">
                    <a:lumMod val="75000"/>
                    <a:lumOff val="25000"/>
                  </a:schemeClr>
                </a:solidFill>
                <a:latin typeface="Segoe UI Light"/>
                <a:cs typeface="Segoe UI" pitchFamily="34" charset="0"/>
              </a:rPr>
              <a:t>Da la possibilità di caricare dati e di </a:t>
            </a:r>
            <a:r>
              <a:rPr lang="en-US" sz="2550" spc="-75" dirty="0" err="1">
                <a:ln w="3175">
                  <a:noFill/>
                </a:ln>
                <a:solidFill>
                  <a:schemeClr val="tx1">
                    <a:lumMod val="75000"/>
                    <a:lumOff val="25000"/>
                  </a:schemeClr>
                </a:solidFill>
                <a:latin typeface="Segoe UI Light"/>
                <a:cs typeface="Segoe UI" pitchFamily="34" charset="0"/>
              </a:rPr>
              <a:t>applicare</a:t>
            </a:r>
            <a:r>
              <a:rPr lang="en-US" sz="2550" spc="-75" dirty="0">
                <a:ln w="3175">
                  <a:noFill/>
                </a:ln>
                <a:solidFill>
                  <a:schemeClr val="tx1">
                    <a:lumMod val="75000"/>
                    <a:lumOff val="25000"/>
                  </a:schemeClr>
                </a:solidFill>
                <a:latin typeface="Segoe UI Light"/>
                <a:cs typeface="Segoe UI" pitchFamily="34" charset="0"/>
              </a:rPr>
              <a:t> le </a:t>
            </a:r>
            <a:r>
              <a:rPr lang="en-US" sz="2550" spc="-75" dirty="0" err="1">
                <a:ln w="3175">
                  <a:noFill/>
                </a:ln>
                <a:solidFill>
                  <a:schemeClr val="tx1">
                    <a:lumMod val="75000"/>
                    <a:lumOff val="25000"/>
                  </a:schemeClr>
                </a:solidFill>
                <a:latin typeface="Segoe UI Light"/>
                <a:cs typeface="Segoe UI" pitchFamily="34" charset="0"/>
              </a:rPr>
              <a:t>trasformazioni</a:t>
            </a:r>
            <a:endParaRPr lang="en-US" sz="2550" spc="-75" dirty="0">
              <a:ln w="3175">
                <a:noFill/>
              </a:ln>
              <a:solidFill>
                <a:schemeClr val="tx1">
                  <a:lumMod val="75000"/>
                  <a:lumOff val="25000"/>
                </a:schemeClr>
              </a:solidFill>
              <a:latin typeface="Segoe UI Light"/>
              <a:cs typeface="Segoe UI" pitchFamily="34" charset="0"/>
            </a:endParaRPr>
          </a:p>
          <a:p>
            <a:pPr marL="0" indent="0" defTabSz="342900">
              <a:spcBef>
                <a:spcPct val="0"/>
              </a:spcBef>
              <a:buNone/>
            </a:pPr>
            <a:endParaRPr lang="en-US" sz="2550" spc="-75" dirty="0">
              <a:ln w="3175">
                <a:noFill/>
              </a:ln>
              <a:solidFill>
                <a:schemeClr val="tx1">
                  <a:lumMod val="75000"/>
                  <a:lumOff val="25000"/>
                </a:schemeClr>
              </a:solidFill>
              <a:latin typeface="Segoe UI Light"/>
              <a:cs typeface="Segoe UI" pitchFamily="34" charset="0"/>
            </a:endParaRPr>
          </a:p>
          <a:p>
            <a:pPr marL="0" indent="0" defTabSz="342900">
              <a:spcBef>
                <a:spcPct val="0"/>
              </a:spcBef>
              <a:buNone/>
            </a:pPr>
            <a:endParaRPr lang="en-US" sz="2550" spc="-75" dirty="0">
              <a:ln w="3175">
                <a:noFill/>
              </a:ln>
              <a:solidFill>
                <a:schemeClr val="tx1">
                  <a:lumMod val="75000"/>
                  <a:lumOff val="25000"/>
                </a:schemeClr>
              </a:solidFill>
              <a:latin typeface="Segoe UI Light"/>
              <a:cs typeface="Segoe UI" pitchFamily="34" charset="0"/>
            </a:endParaRPr>
          </a:p>
          <a:p>
            <a:pPr marL="0" indent="0" defTabSz="342900">
              <a:spcBef>
                <a:spcPct val="0"/>
              </a:spcBef>
              <a:buNone/>
            </a:pPr>
            <a:endParaRPr lang="en-US" sz="2550" spc="-75" dirty="0">
              <a:ln w="3175">
                <a:noFill/>
              </a:ln>
              <a:solidFill>
                <a:schemeClr val="tx1">
                  <a:lumMod val="75000"/>
                  <a:lumOff val="25000"/>
                </a:schemeClr>
              </a:solidFill>
              <a:latin typeface="Segoe UI Light"/>
              <a:cs typeface="Segoe UI" pitchFamily="34" charset="0"/>
            </a:endParaRPr>
          </a:p>
          <a:p>
            <a:pPr marL="0" indent="0" defTabSz="342900">
              <a:spcBef>
                <a:spcPct val="0"/>
              </a:spcBef>
              <a:buNone/>
            </a:pPr>
            <a:r>
              <a:rPr lang="en-US" sz="2550" spc="-75" dirty="0">
                <a:ln w="3175">
                  <a:noFill/>
                </a:ln>
                <a:solidFill>
                  <a:schemeClr val="tx1">
                    <a:lumMod val="75000"/>
                    <a:lumOff val="25000"/>
                  </a:schemeClr>
                </a:solidFill>
                <a:latin typeface="Segoe UI Light"/>
                <a:cs typeface="Segoe UI" pitchFamily="34" charset="0"/>
              </a:rPr>
              <a:t>Comprende quattro tab:</a:t>
            </a:r>
          </a:p>
          <a:p>
            <a:pPr marL="342892" lvl="1" indent="0" defTabSz="342900">
              <a:spcBef>
                <a:spcPct val="0"/>
              </a:spcBef>
              <a:buNone/>
            </a:pPr>
            <a:r>
              <a:rPr lang="en-US" sz="2550" spc="-75" dirty="0">
                <a:ln w="3175">
                  <a:noFill/>
                </a:ln>
                <a:solidFill>
                  <a:schemeClr val="tx1">
                    <a:lumMod val="75000"/>
                    <a:lumOff val="25000"/>
                  </a:schemeClr>
                </a:solidFill>
                <a:latin typeface="Segoe UI Light"/>
                <a:cs typeface="Segoe UI" pitchFamily="34" charset="0"/>
              </a:rPr>
              <a:t>Home: importa dati, nasconde o cancella colonne, reduce le righe, fa il merge e append delle queries</a:t>
            </a:r>
          </a:p>
          <a:p>
            <a:pPr marL="342892" lvl="1" indent="0" defTabSz="342900">
              <a:spcBef>
                <a:spcPct val="0"/>
              </a:spcBef>
              <a:buNone/>
            </a:pPr>
            <a:r>
              <a:rPr lang="en-US" sz="2550" spc="-75" dirty="0">
                <a:ln w="3175">
                  <a:noFill/>
                </a:ln>
                <a:solidFill>
                  <a:schemeClr val="tx1">
                    <a:lumMod val="75000"/>
                    <a:lumOff val="25000"/>
                  </a:schemeClr>
                </a:solidFill>
                <a:latin typeface="Segoe UI Light"/>
                <a:cs typeface="Segoe UI" pitchFamily="34" charset="0"/>
              </a:rPr>
              <a:t>Transform: crea aggregazioni, transpose, pivot, unpivot, split</a:t>
            </a:r>
          </a:p>
          <a:p>
            <a:pPr marL="342892" lvl="1" indent="0" defTabSz="342900">
              <a:spcBef>
                <a:spcPct val="0"/>
              </a:spcBef>
              <a:buNone/>
            </a:pPr>
            <a:r>
              <a:rPr lang="en-US" sz="2550" spc="-75" dirty="0">
                <a:ln w="3175">
                  <a:noFill/>
                </a:ln>
                <a:solidFill>
                  <a:schemeClr val="tx1">
                    <a:lumMod val="75000"/>
                    <a:lumOff val="25000"/>
                  </a:schemeClr>
                </a:solidFill>
                <a:latin typeface="Segoe UI Light"/>
                <a:cs typeface="Segoe UI" pitchFamily="34" charset="0"/>
              </a:rPr>
              <a:t>Add Column: aggiunge colonne, add indexes, applica funzioni</a:t>
            </a:r>
          </a:p>
          <a:p>
            <a:pPr marL="342892" lvl="1" indent="0" defTabSz="342900">
              <a:spcBef>
                <a:spcPct val="0"/>
              </a:spcBef>
              <a:buNone/>
            </a:pPr>
            <a:r>
              <a:rPr lang="en-US" sz="2550" spc="-75" dirty="0">
                <a:ln w="3175">
                  <a:noFill/>
                </a:ln>
                <a:solidFill>
                  <a:schemeClr val="tx1">
                    <a:lumMod val="75000"/>
                    <a:lumOff val="25000"/>
                  </a:schemeClr>
                </a:solidFill>
                <a:latin typeface="Segoe UI Light"/>
                <a:cs typeface="Segoe UI" pitchFamily="34" charset="0"/>
              </a:rPr>
              <a:t>View: mostra o nasconde </a:t>
            </a:r>
            <a:r>
              <a:rPr lang="en-US" sz="2550" dirty="0"/>
              <a:t>i Query Settings</a:t>
            </a:r>
          </a:p>
        </p:txBody>
      </p:sp>
      <p:pic>
        <p:nvPicPr>
          <p:cNvPr id="3" name="Picture 2"/>
          <p:cNvPicPr>
            <a:picLocks noChangeAspect="1"/>
          </p:cNvPicPr>
          <p:nvPr/>
        </p:nvPicPr>
        <p:blipFill>
          <a:blip r:embed="rId3"/>
          <a:stretch>
            <a:fillRect/>
          </a:stretch>
        </p:blipFill>
        <p:spPr>
          <a:xfrm>
            <a:off x="2434986" y="2051025"/>
            <a:ext cx="5575487" cy="804650"/>
          </a:xfrm>
          <a:prstGeom prst="rect">
            <a:avLst/>
          </a:prstGeom>
        </p:spPr>
      </p:pic>
      <p:pic>
        <p:nvPicPr>
          <p:cNvPr id="5" name="Picture 4"/>
          <p:cNvPicPr>
            <a:picLocks noChangeAspect="1"/>
          </p:cNvPicPr>
          <p:nvPr/>
        </p:nvPicPr>
        <p:blipFill>
          <a:blip r:embed="rId4"/>
          <a:stretch>
            <a:fillRect/>
          </a:stretch>
        </p:blipFill>
        <p:spPr>
          <a:xfrm>
            <a:off x="2631832" y="5099844"/>
            <a:ext cx="7649181" cy="890179"/>
          </a:xfrm>
          <a:prstGeom prst="rect">
            <a:avLst/>
          </a:prstGeom>
        </p:spPr>
      </p:pic>
    </p:spTree>
    <p:extLst>
      <p:ext uri="{BB962C8B-B14F-4D97-AF65-F5344CB8AC3E}">
        <p14:creationId xmlns:p14="http://schemas.microsoft.com/office/powerpoint/2010/main" val="3456780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defTabSz="342900"/>
            <a:r>
              <a:rPr lang="en-US" dirty="0">
                <a:latin typeface="Segoe UI Light" panose="020B0502040204020203" pitchFamily="34" charset="0"/>
                <a:cs typeface="Segoe UI Light" panose="020B0502040204020203" pitchFamily="34" charset="0"/>
              </a:rPr>
              <a:t>Connettori: </a:t>
            </a:r>
            <a:r>
              <a:rPr lang="en-GB" dirty="0">
                <a:latin typeface="Segoe UI Light" panose="020B0502040204020203" pitchFamily="34" charset="0"/>
                <a:cs typeface="Segoe UI Light" panose="020B0502040204020203" pitchFamily="34" charset="0"/>
              </a:rPr>
              <a:t>Connettersi ai file</a:t>
            </a:r>
          </a:p>
        </p:txBody>
      </p:sp>
      <p:sp>
        <p:nvSpPr>
          <p:cNvPr id="4" name="Content Placeholder 2"/>
          <p:cNvSpPr txBox="1">
            <a:spLocks/>
          </p:cNvSpPr>
          <p:nvPr/>
        </p:nvSpPr>
        <p:spPr>
          <a:xfrm>
            <a:off x="685800" y="990600"/>
            <a:ext cx="11430000" cy="4377589"/>
          </a:xfrm>
          <a:prstGeom prst="rect">
            <a:avLst/>
          </a:prstGeom>
        </p:spPr>
        <p:txBody>
          <a:bodyPr vert="horz" lIns="68580" tIns="34290" rIns="68580" bIns="34290" rtlCol="0">
            <a:normAutofit/>
          </a:bodyPr>
          <a:lstStyle>
            <a:lvl1pPr marL="228594" indent="-228594" defTabSz="914377">
              <a:lnSpc>
                <a:spcPct val="90000"/>
              </a:lnSpc>
              <a:spcBef>
                <a:spcPts val="1000"/>
              </a:spcBef>
              <a:buFont typeface="Arial" panose="020B0604020202020204" pitchFamily="34" charset="0"/>
              <a:buChar char="•"/>
              <a:defRPr sz="3200">
                <a:solidFill>
                  <a:srgbClr val="424242"/>
                </a:solidFill>
                <a:latin typeface="HelveticaNeue" panose="00000400000000000000" pitchFamily="2" charset="0"/>
              </a:defRPr>
            </a:lvl1pPr>
            <a:lvl2pPr marL="685783" lvl="1"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2pPr>
            <a:lvl3pPr marL="1142971"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3pPr>
            <a:lvl4pPr marL="1600160"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4pPr>
            <a:lvl5pPr marL="2057349"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5pPr>
            <a:lvl6pPr marL="2514537" indent="-228594" defTabSz="914377">
              <a:lnSpc>
                <a:spcPct val="90000"/>
              </a:lnSpc>
              <a:spcBef>
                <a:spcPts val="500"/>
              </a:spcBef>
              <a:buFont typeface="Arial" panose="020B0604020202020204" pitchFamily="34" charset="0"/>
              <a:buChar char="•"/>
            </a:lvl6pPr>
            <a:lvl7pPr marL="2971726" indent="-228594" defTabSz="914377">
              <a:lnSpc>
                <a:spcPct val="90000"/>
              </a:lnSpc>
              <a:spcBef>
                <a:spcPts val="500"/>
              </a:spcBef>
              <a:buFont typeface="Arial" panose="020B0604020202020204" pitchFamily="34" charset="0"/>
              <a:buChar char="•"/>
            </a:lvl7pPr>
            <a:lvl8pPr marL="3428914" indent="-228594" defTabSz="914377">
              <a:lnSpc>
                <a:spcPct val="90000"/>
              </a:lnSpc>
              <a:spcBef>
                <a:spcPts val="500"/>
              </a:spcBef>
              <a:buFont typeface="Arial" panose="020B0604020202020204" pitchFamily="34" charset="0"/>
              <a:buChar char="•"/>
            </a:lvl8pPr>
            <a:lvl9pPr marL="3886103" indent="-228594" defTabSz="914377">
              <a:lnSpc>
                <a:spcPct val="90000"/>
              </a:lnSpc>
              <a:spcBef>
                <a:spcPts val="500"/>
              </a:spcBef>
              <a:buFont typeface="Arial" panose="020B0604020202020204" pitchFamily="34" charset="0"/>
              <a:buChar char="•"/>
            </a:lvl9pPr>
          </a:lstStyle>
          <a:p>
            <a:r>
              <a:rPr lang="en-US" sz="2400" dirty="0">
                <a:latin typeface="Segoe UI Light" panose="020B0502040204020203" pitchFamily="34" charset="0"/>
                <a:cs typeface="Segoe UI Light" panose="020B0502040204020203" pitchFamily="34" charset="0"/>
              </a:rPr>
              <a:t>Connettersi ai file da Power BI desktop:</a:t>
            </a:r>
          </a:p>
          <a:p>
            <a:pPr lvl="1"/>
            <a:r>
              <a:rPr lang="en-US" sz="2400" dirty="0">
                <a:latin typeface="Segoe UI Light" panose="020B0502040204020203" pitchFamily="34" charset="0"/>
                <a:cs typeface="Segoe UI Light" panose="020B0502040204020203" pitchFamily="34" charset="0"/>
              </a:rPr>
              <a:t>Tipi di file compatibili Excel, CSV, XML, and JSON</a:t>
            </a:r>
          </a:p>
          <a:p>
            <a:pPr lvl="1"/>
            <a:r>
              <a:rPr lang="en-US" sz="2400" dirty="0">
                <a:latin typeface="Segoe UI Light" panose="020B0502040204020203" pitchFamily="34" charset="0"/>
                <a:cs typeface="Segoe UI Light" panose="020B0502040204020203" pitchFamily="34" charset="0"/>
              </a:rPr>
              <a:t>Dal menù External Data si clicca su Get Data  e si sceglie il percorso del file dal computer o da OneDrive</a:t>
            </a:r>
          </a:p>
          <a:p>
            <a:pPr lvl="1"/>
            <a:endParaRPr lang="en-US" sz="2400" dirty="0">
              <a:latin typeface="Segoe UI Light" panose="020B0502040204020203" pitchFamily="34" charset="0"/>
              <a:cs typeface="Segoe UI Light" panose="020B0502040204020203" pitchFamily="34" charset="0"/>
            </a:endParaRPr>
          </a:p>
          <a:p>
            <a:pPr lvl="1"/>
            <a:endParaRPr lang="en-US" sz="2400" dirty="0">
              <a:latin typeface="Segoe UI Light" panose="020B0502040204020203" pitchFamily="34" charset="0"/>
              <a:cs typeface="Segoe UI Light" panose="020B0502040204020203" pitchFamily="34" charset="0"/>
            </a:endParaRPr>
          </a:p>
          <a:p>
            <a:pPr lvl="1"/>
            <a:endParaRPr lang="en-US" sz="2400" dirty="0">
              <a:latin typeface="Segoe UI Light" panose="020B0502040204020203" pitchFamily="34" charset="0"/>
              <a:cs typeface="Segoe UI Light" panose="020B0502040204020203" pitchFamily="34" charset="0"/>
            </a:endParaRPr>
          </a:p>
          <a:p>
            <a:pPr lvl="1"/>
            <a:r>
              <a:rPr lang="en-US" sz="2400" dirty="0">
                <a:latin typeface="Segoe UI Light" panose="020B0502040204020203" pitchFamily="34" charset="0"/>
                <a:cs typeface="Segoe UI Light" panose="020B0502040204020203" pitchFamily="34" charset="0"/>
              </a:rPr>
              <a:t>Ci si può collegare ad un folder per importare file multipli</a:t>
            </a:r>
          </a:p>
          <a:p>
            <a:r>
              <a:rPr lang="en-US" sz="2400" dirty="0">
                <a:latin typeface="Segoe UI Light" panose="020B0502040204020203" pitchFamily="34" charset="0"/>
                <a:cs typeface="Segoe UI Light" panose="020B0502040204020203" pitchFamily="34" charset="0"/>
              </a:rPr>
              <a:t>Attenzione che i folder  possono contenere diversi tipi di formato</a:t>
            </a:r>
          </a:p>
        </p:txBody>
      </p:sp>
      <p:pic>
        <p:nvPicPr>
          <p:cNvPr id="3" name="Picture 2"/>
          <p:cNvPicPr>
            <a:picLocks noChangeAspect="1"/>
          </p:cNvPicPr>
          <p:nvPr/>
        </p:nvPicPr>
        <p:blipFill>
          <a:blip r:embed="rId3"/>
          <a:stretch>
            <a:fillRect/>
          </a:stretch>
        </p:blipFill>
        <p:spPr>
          <a:xfrm>
            <a:off x="3909949" y="2590800"/>
            <a:ext cx="2067050" cy="963286"/>
          </a:xfrm>
          <a:prstGeom prst="rect">
            <a:avLst/>
          </a:prstGeom>
        </p:spPr>
      </p:pic>
    </p:spTree>
    <p:extLst>
      <p:ext uri="{BB962C8B-B14F-4D97-AF65-F5344CB8AC3E}">
        <p14:creationId xmlns:p14="http://schemas.microsoft.com/office/powerpoint/2010/main" val="4056619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vert="horz" lIns="91440" tIns="45720" rIns="91440" bIns="45720" rtlCol="0" anchor="ctr">
            <a:noAutofit/>
          </a:bodyPr>
          <a:lstStyle/>
          <a:p>
            <a:pPr defTabSz="342900"/>
            <a:r>
              <a:rPr lang="en-US" dirty="0">
                <a:latin typeface="Segoe UI Light" panose="020B0502040204020203" pitchFamily="34" charset="0"/>
                <a:cs typeface="Segoe UI Light" panose="020B0502040204020203" pitchFamily="34" charset="0"/>
              </a:rPr>
              <a:t>Connettori: Credenziali e livelli di privacy</a:t>
            </a:r>
          </a:p>
        </p:txBody>
      </p:sp>
      <p:sp>
        <p:nvSpPr>
          <p:cNvPr id="15" name="Text Placeholder 7"/>
          <p:cNvSpPr>
            <a:spLocks noGrp="1"/>
          </p:cNvSpPr>
          <p:nvPr>
            <p:ph type="body" sz="quarter" idx="13"/>
          </p:nvPr>
        </p:nvSpPr>
        <p:spPr>
          <a:xfrm>
            <a:off x="612112" y="1066800"/>
            <a:ext cx="8912888" cy="5105400"/>
          </a:xfrm>
        </p:spPr>
        <p:txBody>
          <a:bodyPr vert="horz" lIns="68580" tIns="34290" rIns="68580" bIns="34290" rtlCol="0">
            <a:normAutofit/>
          </a:bodyPr>
          <a:lstStyle/>
          <a:p>
            <a:r>
              <a:rPr lang="en-US" dirty="0">
                <a:latin typeface="Segoe UI Light" panose="020B0502040204020203" pitchFamily="34" charset="0"/>
                <a:cs typeface="Segoe UI Light" panose="020B0502040204020203" pitchFamily="34" charset="0"/>
              </a:rPr>
              <a:t>Le Credenziali sono </a:t>
            </a:r>
            <a:r>
              <a:rPr lang="en-US" dirty="0" err="1">
                <a:latin typeface="Segoe UI Light" panose="020B0502040204020203" pitchFamily="34" charset="0"/>
                <a:cs typeface="Segoe UI Light" panose="020B0502040204020203" pitchFamily="34" charset="0"/>
              </a:rPr>
              <a:t>memorizzate</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localmente</a:t>
            </a:r>
            <a:endParaRPr lang="it-IT" dirty="0">
              <a:latin typeface="Segoe UI Light" panose="020B0502040204020203" pitchFamily="34" charset="0"/>
              <a:cs typeface="Segoe UI Light" panose="020B0502040204020203" pitchFamily="34" charset="0"/>
            </a:endParaRPr>
          </a:p>
          <a:p>
            <a:pPr lvl="1"/>
            <a:r>
              <a:rPr lang="it-IT" dirty="0">
                <a:latin typeface="Segoe UI Light" panose="020B0502040204020203" pitchFamily="34" charset="0"/>
                <a:cs typeface="Segoe UI Light" panose="020B0502040204020203" pitchFamily="34" charset="0"/>
              </a:rPr>
              <a:t>Si inseriscono la prima volta che ci si connette alla sorgente dati</a:t>
            </a:r>
          </a:p>
          <a:p>
            <a:pPr lvl="1"/>
            <a:r>
              <a:rPr lang="it-IT" dirty="0">
                <a:latin typeface="Segoe UI Light" panose="020B0502040204020203" pitchFamily="34" charset="0"/>
                <a:cs typeface="Segoe UI Light" panose="020B0502040204020203" pitchFamily="34" charset="0"/>
              </a:rPr>
              <a:t>Si modificano usando il pulsante del Data Source Settings </a:t>
            </a:r>
          </a:p>
          <a:p>
            <a:r>
              <a:rPr lang="it-IT" dirty="0">
                <a:latin typeface="Segoe UI Light" panose="020B0502040204020203" pitchFamily="34" charset="0"/>
                <a:cs typeface="Segoe UI Light" panose="020B0502040204020203" pitchFamily="34" charset="0"/>
              </a:rPr>
              <a:t>Le sorgenti dati hanno dei livelli di Privacy</a:t>
            </a:r>
          </a:p>
          <a:p>
            <a:pPr lvl="1"/>
            <a:r>
              <a:rPr lang="it-IT" dirty="0">
                <a:latin typeface="Segoe UI Light" panose="020B0502040204020203" pitchFamily="34" charset="0"/>
                <a:cs typeface="Segoe UI Light" panose="020B0502040204020203" pitchFamily="34" charset="0"/>
              </a:rPr>
              <a:t>Prevengono il fatto che Power Query possa spedire dei dati privati in dati pubblici</a:t>
            </a:r>
          </a:p>
          <a:p>
            <a:pPr lvl="1"/>
            <a:r>
              <a:rPr lang="it-IT" dirty="0">
                <a:latin typeface="Segoe UI Light" panose="020B0502040204020203" pitchFamily="34" charset="0"/>
                <a:cs typeface="Segoe UI Light" panose="020B0502040204020203" pitchFamily="34" charset="0"/>
              </a:rPr>
              <a:t>Vengono inserite la prima volta che si esegue il merge o il join e poi si può modificare nel pannello del Data Source Settings </a:t>
            </a:r>
          </a:p>
          <a:p>
            <a:pPr lvl="1"/>
            <a:r>
              <a:rPr lang="it-IT" dirty="0">
                <a:latin typeface="Segoe UI Light" panose="020B0502040204020203" pitchFamily="34" charset="0"/>
                <a:cs typeface="Segoe UI Light" panose="020B0502040204020203" pitchFamily="34" charset="0"/>
              </a:rPr>
              <a:t>Livelli: Public,Organizational, Private</a:t>
            </a:r>
            <a:endParaRPr lang="en-US" dirty="0">
              <a:latin typeface="Segoe UI Light" panose="020B0502040204020203" pitchFamily="34" charset="0"/>
              <a:cs typeface="Segoe UI Light" panose="020B0502040204020203" pitchFamily="34" charset="0"/>
            </a:endParaRPr>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9781934" y="4244289"/>
            <a:ext cx="1332741" cy="1222598"/>
          </a:xfrm>
          <a:prstGeom prst="rect">
            <a:avLst/>
          </a:prstGeom>
        </p:spPr>
      </p:pic>
      <p:pic>
        <p:nvPicPr>
          <p:cNvPr id="9" name="Picture 8"/>
          <p:cNvPicPr>
            <a:picLocks noChangeAspect="1"/>
          </p:cNvPicPr>
          <p:nvPr/>
        </p:nvPicPr>
        <p:blipFill>
          <a:blip r:embed="rId3"/>
          <a:stretch>
            <a:fillRect/>
          </a:stretch>
        </p:blipFill>
        <p:spPr>
          <a:xfrm>
            <a:off x="9767115" y="3097096"/>
            <a:ext cx="1812773" cy="925754"/>
          </a:xfrm>
          <a:prstGeom prst="rect">
            <a:avLst/>
          </a:prstGeom>
        </p:spPr>
      </p:pic>
      <p:pic>
        <p:nvPicPr>
          <p:cNvPr id="10" name="Picture 9"/>
          <p:cNvPicPr>
            <a:picLocks noChangeAspect="1"/>
          </p:cNvPicPr>
          <p:nvPr/>
        </p:nvPicPr>
        <p:blipFill>
          <a:blip r:embed="rId4"/>
          <a:stretch>
            <a:fillRect/>
          </a:stretch>
        </p:blipFill>
        <p:spPr>
          <a:xfrm>
            <a:off x="9693109" y="1391113"/>
            <a:ext cx="1842812" cy="1450833"/>
          </a:xfrm>
          <a:prstGeom prst="rect">
            <a:avLst/>
          </a:prstGeom>
        </p:spPr>
      </p:pic>
    </p:spTree>
    <p:extLst>
      <p:ext uri="{BB962C8B-B14F-4D97-AF65-F5344CB8AC3E}">
        <p14:creationId xmlns:p14="http://schemas.microsoft.com/office/powerpoint/2010/main" val="3222636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defTabSz="342900"/>
            <a:r>
              <a:rPr lang="en-US" dirty="0">
                <a:latin typeface="Segoe UI Light" panose="020B0502040204020203" pitchFamily="34" charset="0"/>
                <a:cs typeface="Segoe UI Light" panose="020B0502040204020203" pitchFamily="34" charset="0"/>
              </a:rPr>
              <a:t>Power Query: il q</a:t>
            </a:r>
            <a:r>
              <a:rPr lang="en-GB" dirty="0">
                <a:latin typeface="Segoe UI Light" panose="020B0502040204020203" pitchFamily="34" charset="0"/>
                <a:cs typeface="Segoe UI Light" panose="020B0502040204020203" pitchFamily="34" charset="0"/>
              </a:rPr>
              <a:t>uery editor</a:t>
            </a:r>
          </a:p>
        </p:txBody>
      </p:sp>
      <p:sp>
        <p:nvSpPr>
          <p:cNvPr id="4" name="Content Placeholder 2"/>
          <p:cNvSpPr txBox="1">
            <a:spLocks/>
          </p:cNvSpPr>
          <p:nvPr/>
        </p:nvSpPr>
        <p:spPr>
          <a:xfrm>
            <a:off x="762000" y="1066800"/>
            <a:ext cx="11277600" cy="4425986"/>
          </a:xfrm>
          <a:prstGeom prst="rect">
            <a:avLst/>
          </a:prstGeom>
        </p:spPr>
        <p:txBody>
          <a:bodyPr vert="horz" lIns="68580" tIns="34290" rIns="68580" bIns="34290" rtlCol="0">
            <a:normAutofit/>
          </a:bodyPr>
          <a:lstStyle>
            <a:lvl1pPr marL="228594" indent="-228594" defTabSz="914377">
              <a:lnSpc>
                <a:spcPct val="90000"/>
              </a:lnSpc>
              <a:spcBef>
                <a:spcPts val="1000"/>
              </a:spcBef>
              <a:buFont typeface="Arial" panose="020B0604020202020204" pitchFamily="34" charset="0"/>
              <a:buChar char="•"/>
              <a:defRPr sz="3200">
                <a:solidFill>
                  <a:srgbClr val="424242"/>
                </a:solidFill>
                <a:latin typeface="HelveticaNeue" panose="00000400000000000000" pitchFamily="2" charset="0"/>
              </a:defRPr>
            </a:lvl1pPr>
            <a:lvl2pPr marL="685783"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2pPr>
            <a:lvl3pPr marL="1142971"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3pPr>
            <a:lvl4pPr marL="1600160"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4pPr>
            <a:lvl5pPr marL="2057349" indent="-228594" defTabSz="914377">
              <a:lnSpc>
                <a:spcPct val="90000"/>
              </a:lnSpc>
              <a:spcBef>
                <a:spcPts val="500"/>
              </a:spcBef>
              <a:buFont typeface="Arial" panose="020B0604020202020204" pitchFamily="34" charset="0"/>
              <a:buChar char="•"/>
              <a:defRPr sz="3200">
                <a:solidFill>
                  <a:srgbClr val="424242"/>
                </a:solidFill>
                <a:latin typeface="HelveticaNeue" panose="00000400000000000000" pitchFamily="2" charset="0"/>
              </a:defRPr>
            </a:lvl5pPr>
            <a:lvl6pPr marL="2514537" indent="-228594" defTabSz="914377">
              <a:lnSpc>
                <a:spcPct val="90000"/>
              </a:lnSpc>
              <a:spcBef>
                <a:spcPts val="500"/>
              </a:spcBef>
              <a:buFont typeface="Arial" panose="020B0604020202020204" pitchFamily="34" charset="0"/>
              <a:buChar char="•"/>
            </a:lvl6pPr>
            <a:lvl7pPr marL="2971726" indent="-228594" defTabSz="914377">
              <a:lnSpc>
                <a:spcPct val="90000"/>
              </a:lnSpc>
              <a:spcBef>
                <a:spcPts val="500"/>
              </a:spcBef>
              <a:buFont typeface="Arial" panose="020B0604020202020204" pitchFamily="34" charset="0"/>
              <a:buChar char="•"/>
            </a:lvl7pPr>
            <a:lvl8pPr marL="3428914" indent="-228594" defTabSz="914377">
              <a:lnSpc>
                <a:spcPct val="90000"/>
              </a:lnSpc>
              <a:spcBef>
                <a:spcPts val="500"/>
              </a:spcBef>
              <a:buFont typeface="Arial" panose="020B0604020202020204" pitchFamily="34" charset="0"/>
              <a:buChar char="•"/>
            </a:lvl8pPr>
            <a:lvl9pPr marL="3886103" indent="-228594" defTabSz="914377">
              <a:lnSpc>
                <a:spcPct val="90000"/>
              </a:lnSpc>
              <a:spcBef>
                <a:spcPts val="500"/>
              </a:spcBef>
              <a:buFont typeface="Arial" panose="020B0604020202020204" pitchFamily="34" charset="0"/>
              <a:buChar char="•"/>
            </a:lvl9pPr>
          </a:lstStyle>
          <a:p>
            <a:r>
              <a:rPr lang="en-US" sz="2325" dirty="0">
                <a:latin typeface="Segoe UI Light" panose="020B0502040204020203" pitchFamily="34" charset="0"/>
                <a:cs typeface="Segoe UI Light" panose="020B0502040204020203" pitchFamily="34" charset="0"/>
              </a:rPr>
              <a:t>Da la possibilità di caricare dati e di applicare le trasformazioni</a:t>
            </a:r>
          </a:p>
          <a:p>
            <a:pPr marL="0" indent="0">
              <a:buNone/>
            </a:pPr>
            <a:endParaRPr lang="en-US" sz="2325" dirty="0">
              <a:latin typeface="Segoe UI Light" panose="020B0502040204020203" pitchFamily="34" charset="0"/>
              <a:cs typeface="Segoe UI Light" panose="020B0502040204020203" pitchFamily="34" charset="0"/>
            </a:endParaRPr>
          </a:p>
          <a:p>
            <a:pPr marL="0" indent="0">
              <a:buNone/>
            </a:pPr>
            <a:endParaRPr lang="en-US" sz="2325" dirty="0">
              <a:latin typeface="Segoe UI Light" panose="020B0502040204020203" pitchFamily="34" charset="0"/>
              <a:cs typeface="Segoe UI Light" panose="020B0502040204020203" pitchFamily="34" charset="0"/>
            </a:endParaRPr>
          </a:p>
          <a:p>
            <a:pPr marL="0" indent="0">
              <a:buNone/>
            </a:pPr>
            <a:endParaRPr lang="en-US" sz="2325" dirty="0">
              <a:latin typeface="Segoe UI Light" panose="020B0502040204020203" pitchFamily="34" charset="0"/>
              <a:cs typeface="Segoe UI Light" panose="020B0502040204020203" pitchFamily="34" charset="0"/>
            </a:endParaRPr>
          </a:p>
          <a:p>
            <a:r>
              <a:rPr lang="en-US" sz="2325" dirty="0" err="1">
                <a:latin typeface="Segoe UI Light" panose="020B0502040204020203" pitchFamily="34" charset="0"/>
                <a:cs typeface="Segoe UI Light" panose="020B0502040204020203" pitchFamily="34" charset="0"/>
              </a:rPr>
              <a:t>Comprende</a:t>
            </a:r>
            <a:r>
              <a:rPr lang="en-US" sz="2325" dirty="0">
                <a:latin typeface="Segoe UI Light" panose="020B0502040204020203" pitchFamily="34" charset="0"/>
                <a:cs typeface="Segoe UI Light" panose="020B0502040204020203" pitchFamily="34" charset="0"/>
              </a:rPr>
              <a:t> quattro tab:</a:t>
            </a:r>
          </a:p>
          <a:p>
            <a:pPr lvl="1"/>
            <a:r>
              <a:rPr lang="en-US" sz="2325" dirty="0">
                <a:latin typeface="Segoe UI Light" panose="020B0502040204020203" pitchFamily="34" charset="0"/>
                <a:cs typeface="Segoe UI Light" panose="020B0502040204020203" pitchFamily="34" charset="0"/>
              </a:rPr>
              <a:t>Home: importa dati, nasconde o cancella colonne, reduce le righe, fa il merge e append delle queries</a:t>
            </a:r>
          </a:p>
          <a:p>
            <a:pPr lvl="1"/>
            <a:r>
              <a:rPr lang="en-US" sz="2325" dirty="0">
                <a:latin typeface="Segoe UI Light" panose="020B0502040204020203" pitchFamily="34" charset="0"/>
                <a:cs typeface="Segoe UI Light" panose="020B0502040204020203" pitchFamily="34" charset="0"/>
              </a:rPr>
              <a:t>Transform: crea aggregazioni, transpose, pivot, unpivot, split</a:t>
            </a:r>
          </a:p>
          <a:p>
            <a:pPr lvl="1"/>
            <a:r>
              <a:rPr lang="en-US" sz="2325" dirty="0">
                <a:latin typeface="Segoe UI Light" panose="020B0502040204020203" pitchFamily="34" charset="0"/>
                <a:cs typeface="Segoe UI Light" panose="020B0502040204020203" pitchFamily="34" charset="0"/>
              </a:rPr>
              <a:t>Add Column: aggiunge colonne, add indexes, applica funzioni</a:t>
            </a:r>
          </a:p>
          <a:p>
            <a:pPr lvl="1"/>
            <a:r>
              <a:rPr lang="en-US" sz="2325" dirty="0">
                <a:latin typeface="Segoe UI Light" panose="020B0502040204020203" pitchFamily="34" charset="0"/>
                <a:cs typeface="Segoe UI Light" panose="020B0502040204020203" pitchFamily="34" charset="0"/>
              </a:rPr>
              <a:t>View: mostra o nasconde i Query Settings</a:t>
            </a:r>
          </a:p>
        </p:txBody>
      </p:sp>
      <p:pic>
        <p:nvPicPr>
          <p:cNvPr id="3" name="Picture 2"/>
          <p:cNvPicPr>
            <a:picLocks noChangeAspect="1"/>
          </p:cNvPicPr>
          <p:nvPr/>
        </p:nvPicPr>
        <p:blipFill>
          <a:blip r:embed="rId3"/>
          <a:stretch>
            <a:fillRect/>
          </a:stretch>
        </p:blipFill>
        <p:spPr>
          <a:xfrm>
            <a:off x="2209800" y="1524000"/>
            <a:ext cx="8447931" cy="1219200"/>
          </a:xfrm>
          <a:prstGeom prst="rect">
            <a:avLst/>
          </a:prstGeom>
        </p:spPr>
      </p:pic>
      <p:pic>
        <p:nvPicPr>
          <p:cNvPr id="5" name="Picture 4"/>
          <p:cNvPicPr>
            <a:picLocks noChangeAspect="1"/>
          </p:cNvPicPr>
          <p:nvPr/>
        </p:nvPicPr>
        <p:blipFill>
          <a:blip r:embed="rId4"/>
          <a:stretch>
            <a:fillRect/>
          </a:stretch>
        </p:blipFill>
        <p:spPr>
          <a:xfrm>
            <a:off x="2285438" y="5334000"/>
            <a:ext cx="9296962" cy="1081940"/>
          </a:xfrm>
          <a:prstGeom prst="rect">
            <a:avLst/>
          </a:prstGeom>
        </p:spPr>
      </p:pic>
    </p:spTree>
    <p:extLst>
      <p:ext uri="{BB962C8B-B14F-4D97-AF65-F5344CB8AC3E}">
        <p14:creationId xmlns:p14="http://schemas.microsoft.com/office/powerpoint/2010/main" val="1012600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vert="horz" lIns="91440" tIns="45720" rIns="91440" bIns="45720" rtlCol="0" anchor="ctr">
            <a:noAutofit/>
          </a:bodyPr>
          <a:lstStyle/>
          <a:p>
            <a:pPr defTabSz="342900"/>
            <a:r>
              <a:rPr lang="en-US" dirty="0">
                <a:latin typeface="Segoe UI Light" panose="020B0502040204020203" pitchFamily="34" charset="0"/>
                <a:cs typeface="Segoe UI Light" panose="020B0502040204020203" pitchFamily="34" charset="0"/>
              </a:rPr>
              <a:t>Query</a:t>
            </a:r>
          </a:p>
        </p:txBody>
      </p:sp>
      <p:sp>
        <p:nvSpPr>
          <p:cNvPr id="8" name="Text Placeholder 7"/>
          <p:cNvSpPr>
            <a:spLocks noGrp="1"/>
          </p:cNvSpPr>
          <p:nvPr>
            <p:ph type="body" sz="quarter" idx="13"/>
          </p:nvPr>
        </p:nvSpPr>
        <p:spPr>
          <a:xfrm>
            <a:off x="609600" y="1066800"/>
            <a:ext cx="9144000" cy="5791200"/>
          </a:xfrm>
        </p:spPr>
        <p:txBody>
          <a:bodyPr vert="horz" lIns="68580" tIns="34290" rIns="68580" bIns="34290" rtlCol="0">
            <a:normAutofit fontScale="62500" lnSpcReduction="20000"/>
          </a:bodyPr>
          <a:lstStyle/>
          <a:p>
            <a:pPr lvl="1">
              <a:lnSpc>
                <a:spcPct val="110000"/>
              </a:lnSpc>
            </a:pPr>
            <a:r>
              <a:rPr lang="en-US" sz="4125" dirty="0">
                <a:latin typeface="Segoe UI Light" panose="020B0502040204020203" pitchFamily="34" charset="0"/>
                <a:cs typeface="Segoe UI Light" panose="020B0502040204020203" pitchFamily="34" charset="0"/>
              </a:rPr>
              <a:t>Un foglio excel </a:t>
            </a:r>
            <a:r>
              <a:rPr lang="en-US" sz="4125" dirty="0" err="1">
                <a:latin typeface="Segoe UI Light" panose="020B0502040204020203" pitchFamily="34" charset="0"/>
                <a:cs typeface="Segoe UI Light" panose="020B0502040204020203" pitchFamily="34" charset="0"/>
              </a:rPr>
              <a:t>contiene</a:t>
            </a:r>
            <a:r>
              <a:rPr lang="en-US" sz="4125" dirty="0">
                <a:latin typeface="Segoe UI Light" panose="020B0502040204020203" pitchFamily="34" charset="0"/>
                <a:cs typeface="Segoe UI Light" panose="020B0502040204020203" pitchFamily="34" charset="0"/>
              </a:rPr>
              <a:t> più query di tipo Power Query</a:t>
            </a:r>
          </a:p>
          <a:p>
            <a:pPr lvl="1">
              <a:lnSpc>
                <a:spcPct val="110000"/>
              </a:lnSpc>
            </a:pPr>
            <a:r>
              <a:rPr lang="en-US" sz="4125" dirty="0">
                <a:latin typeface="Segoe UI Light" panose="020B0502040204020203" pitchFamily="34" charset="0"/>
                <a:cs typeface="Segoe UI Light" panose="020B0502040204020203" pitchFamily="34" charset="0"/>
              </a:rPr>
              <a:t>Le query caricano i dati da una o più sorgenti</a:t>
            </a:r>
          </a:p>
          <a:p>
            <a:pPr lvl="1">
              <a:lnSpc>
                <a:spcPct val="110000"/>
              </a:lnSpc>
            </a:pPr>
            <a:r>
              <a:rPr lang="en-US" sz="4125" dirty="0">
                <a:latin typeface="Segoe UI Light" panose="020B0502040204020203" pitchFamily="34" charset="0"/>
                <a:cs typeface="Segoe UI Light" panose="020B0502040204020203" pitchFamily="34" charset="0"/>
              </a:rPr>
              <a:t>Una query a uno o più steps e ogni step consente di cambiare i dati</a:t>
            </a:r>
          </a:p>
          <a:p>
            <a:pPr lvl="1">
              <a:lnSpc>
                <a:spcPct val="110000"/>
              </a:lnSpc>
            </a:pPr>
            <a:r>
              <a:rPr lang="en-US" sz="4125" dirty="0">
                <a:latin typeface="Segoe UI Light" panose="020B0502040204020203" pitchFamily="34" charset="0"/>
                <a:cs typeface="Segoe UI Light" panose="020B0502040204020203" pitchFamily="34" charset="0"/>
              </a:rPr>
              <a:t>Tutte le trasformazioni sono degli step in ordine di creazione; Source è il primo step seguito da Navigation</a:t>
            </a:r>
          </a:p>
          <a:p>
            <a:pPr lvl="1">
              <a:lnSpc>
                <a:spcPct val="110000"/>
              </a:lnSpc>
            </a:pPr>
            <a:r>
              <a:rPr lang="en-US" sz="4125" dirty="0">
                <a:latin typeface="Segoe UI Light" panose="020B0502040204020203" pitchFamily="34" charset="0"/>
                <a:cs typeface="Segoe UI Light" panose="020B0502040204020203" pitchFamily="34" charset="0"/>
              </a:rPr>
              <a:t>Source </a:t>
            </a:r>
            <a:r>
              <a:rPr lang="en-US" sz="4125" dirty="0" err="1">
                <a:latin typeface="Segoe UI Light" panose="020B0502040204020203" pitchFamily="34" charset="0"/>
                <a:cs typeface="Segoe UI Light" panose="020B0502040204020203" pitchFamily="34" charset="0"/>
              </a:rPr>
              <a:t>contiene</a:t>
            </a:r>
            <a:r>
              <a:rPr lang="en-US" sz="4125" dirty="0">
                <a:latin typeface="Segoe UI Light" panose="020B0502040204020203" pitchFamily="34" charset="0"/>
                <a:cs typeface="Segoe UI Light" panose="020B0502040204020203" pitchFamily="34" charset="0"/>
              </a:rPr>
              <a:t> le informazioni della connessione e la Navigation </a:t>
            </a:r>
            <a:r>
              <a:rPr lang="en-US" sz="4125" dirty="0" err="1">
                <a:latin typeface="Segoe UI Light" panose="020B0502040204020203" pitchFamily="34" charset="0"/>
                <a:cs typeface="Segoe UI Light" panose="020B0502040204020203" pitchFamily="34" charset="0"/>
              </a:rPr>
              <a:t>contiene</a:t>
            </a:r>
            <a:r>
              <a:rPr lang="en-US" sz="4125" dirty="0">
                <a:latin typeface="Segoe UI Light" panose="020B0502040204020203" pitchFamily="34" charset="0"/>
                <a:cs typeface="Segoe UI Light" panose="020B0502040204020203" pitchFamily="34" charset="0"/>
              </a:rPr>
              <a:t> la selezione delle tabelle e delle views</a:t>
            </a:r>
          </a:p>
          <a:p>
            <a:pPr lvl="1">
              <a:lnSpc>
                <a:spcPct val="110000"/>
              </a:lnSpc>
            </a:pPr>
            <a:r>
              <a:rPr lang="en-US" sz="4125" dirty="0">
                <a:latin typeface="Segoe UI Light" panose="020B0502040204020203" pitchFamily="34" charset="0"/>
                <a:cs typeface="Segoe UI Light" panose="020B0502040204020203" pitchFamily="34" charset="0"/>
              </a:rPr>
              <a:t>Possiamo cancellare o riordinare gli steps, ma facciamo </a:t>
            </a:r>
            <a:r>
              <a:rPr lang="en-US" sz="4125" dirty="0" err="1">
                <a:latin typeface="Segoe UI Light" panose="020B0502040204020203" pitchFamily="34" charset="0"/>
                <a:cs typeface="Segoe UI Light" panose="020B0502040204020203" pitchFamily="34" charset="0"/>
              </a:rPr>
              <a:t>attenzione</a:t>
            </a:r>
            <a:r>
              <a:rPr lang="en-US" sz="4125" dirty="0">
                <a:latin typeface="Segoe UI Light" panose="020B0502040204020203" pitchFamily="34" charset="0"/>
                <a:cs typeface="Segoe UI Light" panose="020B0502040204020203" pitchFamily="34" charset="0"/>
              </a:rPr>
              <a:t> alle dipendenze</a:t>
            </a:r>
          </a:p>
          <a:p>
            <a:pPr lvl="1">
              <a:lnSpc>
                <a:spcPct val="110000"/>
              </a:lnSpc>
            </a:pPr>
            <a:r>
              <a:rPr lang="en-US" sz="4125" dirty="0">
                <a:latin typeface="Segoe UI Light" panose="020B0502040204020203" pitchFamily="34" charset="0"/>
                <a:cs typeface="Segoe UI Light" panose="020B0502040204020203" pitchFamily="34" charset="0"/>
              </a:rPr>
              <a:t>Gli steps possono essere undone, rolling back</a:t>
            </a:r>
          </a:p>
          <a:p>
            <a:pPr lvl="1">
              <a:lnSpc>
                <a:spcPct val="110000"/>
              </a:lnSpc>
            </a:pPr>
            <a:r>
              <a:rPr lang="en-US" sz="4125" dirty="0">
                <a:latin typeface="Segoe UI Light" panose="020B0502040204020203" pitchFamily="34" charset="0"/>
                <a:cs typeface="Segoe UI Light" panose="020B0502040204020203" pitchFamily="34" charset="0"/>
              </a:rPr>
              <a:t>Possiamo rinominare gli step</a:t>
            </a:r>
          </a:p>
          <a:p>
            <a:pPr lvl="1">
              <a:lnSpc>
                <a:spcPct val="110000"/>
              </a:lnSpc>
            </a:pPr>
            <a:r>
              <a:rPr lang="en-US" sz="4125" dirty="0">
                <a:latin typeface="Segoe UI Light" panose="020B0502040204020203" pitchFamily="34" charset="0"/>
                <a:cs typeface="Segoe UI Light" panose="020B0502040204020203" pitchFamily="34" charset="0"/>
              </a:rPr>
              <a:t>Lo step finale è la query di output</a:t>
            </a:r>
          </a:p>
          <a:p>
            <a:pPr lvl="1">
              <a:lnSpc>
                <a:spcPct val="110000"/>
              </a:lnSpc>
            </a:pPr>
            <a:endParaRPr lang="en-US" sz="4125" dirty="0">
              <a:latin typeface="Segoe UI Light" panose="020B0502040204020203" pitchFamily="34" charset="0"/>
              <a:cs typeface="Segoe UI Light" panose="020B0502040204020203" pitchFamily="34" charset="0"/>
            </a:endParaRPr>
          </a:p>
          <a:p>
            <a:endParaRPr lang="en-US" dirty="0"/>
          </a:p>
        </p:txBody>
      </p:sp>
      <p:pic>
        <p:nvPicPr>
          <p:cNvPr id="3" name="Picture 2"/>
          <p:cNvPicPr>
            <a:picLocks noChangeAspect="1"/>
          </p:cNvPicPr>
          <p:nvPr/>
        </p:nvPicPr>
        <p:blipFill>
          <a:blip r:embed="rId2"/>
          <a:stretch>
            <a:fillRect/>
          </a:stretch>
        </p:blipFill>
        <p:spPr>
          <a:xfrm>
            <a:off x="9982200" y="1143000"/>
            <a:ext cx="1900503" cy="2500661"/>
          </a:xfrm>
          <a:prstGeom prst="rect">
            <a:avLst/>
          </a:prstGeom>
        </p:spPr>
      </p:pic>
    </p:spTree>
    <p:extLst>
      <p:ext uri="{BB962C8B-B14F-4D97-AF65-F5344CB8AC3E}">
        <p14:creationId xmlns:p14="http://schemas.microsoft.com/office/powerpoint/2010/main" val="142631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10500</TotalTime>
  <Words>3491</Words>
  <Application>Microsoft Office PowerPoint</Application>
  <PresentationFormat>Widescreen</PresentationFormat>
  <Paragraphs>390</Paragraphs>
  <Slides>36</Slides>
  <Notes>28</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36</vt:i4>
      </vt:variant>
    </vt:vector>
  </HeadingPairs>
  <TitlesOfParts>
    <vt:vector size="43" baseType="lpstr">
      <vt:lpstr>Arial</vt:lpstr>
      <vt:lpstr>Calibri</vt:lpstr>
      <vt:lpstr>Courier New</vt:lpstr>
      <vt:lpstr>HelveticaNeue</vt:lpstr>
      <vt:lpstr>Segoe UI</vt:lpstr>
      <vt:lpstr>Segoe UI Light</vt:lpstr>
      <vt:lpstr>Office Theme</vt:lpstr>
      <vt:lpstr>Modulo 3 e 4</vt:lpstr>
      <vt:lpstr>Prima fase del processo di analisi</vt:lpstr>
      <vt:lpstr>Power Query: Che cosa è Power Query?</vt:lpstr>
      <vt:lpstr>Power Query: Che cosa è Power Query?</vt:lpstr>
      <vt:lpstr>Power Query: il query editor</vt:lpstr>
      <vt:lpstr>Connettori: Connettersi ai file</vt:lpstr>
      <vt:lpstr>Connettori: Credenziali e livelli di privacy</vt:lpstr>
      <vt:lpstr>Power Query: il query editor</vt:lpstr>
      <vt:lpstr>Query</vt:lpstr>
      <vt:lpstr>Connettori: Connettersi ai file</vt:lpstr>
      <vt:lpstr>Connettori</vt:lpstr>
      <vt:lpstr>Connettori: Import or Direct?</vt:lpstr>
      <vt:lpstr>Connettori: Import or Direct?</vt:lpstr>
      <vt:lpstr>Demo 0: Primi Passi con PQ</vt:lpstr>
      <vt:lpstr>Shaping data: Che cosa significa?</vt:lpstr>
      <vt:lpstr>Shaping data in Power BI</vt:lpstr>
      <vt:lpstr>L’idea della Unpivot</vt:lpstr>
      <vt:lpstr>L’idea della Unpivot</vt:lpstr>
      <vt:lpstr>L’idea della Unpivot</vt:lpstr>
      <vt:lpstr>Demo 1: Shaping data con Query Editor (unpivot)</vt:lpstr>
      <vt:lpstr>Transpose</vt:lpstr>
      <vt:lpstr>Demo 1: Shaping data con Query Editor (transpose)</vt:lpstr>
      <vt:lpstr>Demo 1: Shaping data con Query Editor</vt:lpstr>
      <vt:lpstr>Combining Data: Che cosa significa?</vt:lpstr>
      <vt:lpstr>Merge</vt:lpstr>
      <vt:lpstr>Merge</vt:lpstr>
      <vt:lpstr>Merge</vt:lpstr>
      <vt:lpstr>Merge: inner join</vt:lpstr>
      <vt:lpstr>Merge: full outer</vt:lpstr>
      <vt:lpstr>Merge: left-anti</vt:lpstr>
      <vt:lpstr>Merge: right-anti</vt:lpstr>
      <vt:lpstr>Merge: left-outer</vt:lpstr>
      <vt:lpstr>Merge: right-outer</vt:lpstr>
      <vt:lpstr>Append</vt:lpstr>
      <vt:lpstr>Append</vt:lpstr>
      <vt:lpstr>Demo 2: Shaping e Combining dei dati (Append-Merge)</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MOC_new</dc:title>
  <dc:creator>Valerie DeGiulio</dc:creator>
  <dc:description>Welcome!</dc:description>
  <cp:lastModifiedBy>Marco Pozzan (AD)</cp:lastModifiedBy>
  <cp:revision>258</cp:revision>
  <dcterms:created xsi:type="dcterms:W3CDTF">2012-05-17T17:18:52Z</dcterms:created>
  <dcterms:modified xsi:type="dcterms:W3CDTF">2021-02-17T17:46:42Z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Master MOC_new</vt:lpwstr>
  </property>
  <property fmtid="{D5CDD505-2E9C-101B-9397-08002B2CF9AE}" pid="3" name="SlideDescription">
    <vt:lpwstr>Welcome!</vt:lpwstr>
  </property>
</Properties>
</file>