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Merriweather" pitchFamily="2" charset="77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>
      <p:cViewPr varScale="1">
        <p:scale>
          <a:sx n="137" d="100"/>
          <a:sy n="137" d="100"/>
        </p:scale>
        <p:origin x="3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117961b5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117961b5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117961b5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117961b5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117961b5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117961b5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117961b5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117961b5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8fae88c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8fae88c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8fae88c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8fae88c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fae88c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8fae88c7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8fae88c7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8fae88c7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8fae88c7e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8fae88c7e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13af3f8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13af3f8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1133852e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1133852e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13af3f8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13af3f8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13af3f8f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13af3f8f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13af3f8f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13af3f8f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13af3f8f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13af3f8f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1133852e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1133852e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133852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133852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1133852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1133852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1133852e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1133852e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16d07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116d07e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16d07e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116d07e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117961b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117961b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Spiking Neural Networks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 Rust crate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6554700" y="3933900"/>
            <a:ext cx="227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Davide Miola, S296526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Samuele Pino, S303332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Marco Pratticò, S294815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LIF: the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LifNeuron</a:t>
            </a:r>
            <a:r>
              <a:rPr lang="it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/>
              <a:t>struct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t="3595"/>
          <a:stretch/>
        </p:blipFill>
        <p:spPr>
          <a:xfrm>
            <a:off x="152400" y="1303175"/>
            <a:ext cx="5184002" cy="3399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3" name="Google Shape;133;p22"/>
          <p:cNvSpPr txBox="1"/>
          <p:nvPr/>
        </p:nvSpPr>
        <p:spPr>
          <a:xfrm>
            <a:off x="3851850" y="2940800"/>
            <a:ext cx="5316600" cy="400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454875" y="1349300"/>
            <a:ext cx="3575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LifNeuron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struct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contains the fixed parameters of a single neuron, such as the 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rest potential, the reset potential, the threshold potential,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 the membrane’s time constant.</a:t>
            </a:r>
            <a:endParaRPr sz="15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52400" y="4702775"/>
            <a:ext cx="73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src/nn/model/lif.rs, 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/>
              <a:t>LIF: the</a:t>
            </a:r>
            <a:r>
              <a:rPr lang="it"/>
              <a:t> </a:t>
            </a:r>
            <a:r>
              <a:rPr lang="it" sz="3133">
                <a:latin typeface="Courier New"/>
                <a:ea typeface="Courier New"/>
                <a:cs typeface="Courier New"/>
                <a:sym typeface="Courier New"/>
              </a:rPr>
              <a:t>LifSolverVars</a:t>
            </a:r>
            <a:r>
              <a:rPr lang="it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3133"/>
              <a:t>struct</a:t>
            </a:r>
            <a:endParaRPr sz="3133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25" y="1357750"/>
            <a:ext cx="7755001" cy="1548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2" name="Google Shape;142;p23"/>
          <p:cNvSpPr txBox="1"/>
          <p:nvPr/>
        </p:nvSpPr>
        <p:spPr>
          <a:xfrm>
            <a:off x="694500" y="3344450"/>
            <a:ext cx="7755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LifSolverVars</a:t>
            </a:r>
            <a:r>
              <a:rPr lang="it" sz="9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contains a single neuron’s variable parameters, which change when a spike is received from the neuron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In this case, the struct contains the 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Membrane potential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and the 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old timestamp.</a:t>
            </a:r>
            <a:endParaRPr sz="15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94500" y="4152400"/>
            <a:ext cx="775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This struct is only used in simulation, and its variables are updated when the network is solved.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94500" y="2906250"/>
            <a:ext cx="73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src/nn/model/lif.rs, 32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/>
              <a:t>LIF: the</a:t>
            </a:r>
            <a:r>
              <a:rPr lang="it"/>
              <a:t> </a:t>
            </a:r>
            <a:r>
              <a:rPr lang="it" sz="3133">
                <a:latin typeface="Courier New"/>
                <a:ea typeface="Courier New"/>
                <a:cs typeface="Courier New"/>
                <a:sym typeface="Courier New"/>
              </a:rPr>
              <a:t>LifNeuronConfig</a:t>
            </a:r>
            <a:r>
              <a:rPr lang="it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3133"/>
              <a:t>struct</a:t>
            </a:r>
            <a:endParaRPr sz="3133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t="20246" b="9281"/>
          <a:stretch/>
        </p:blipFill>
        <p:spPr>
          <a:xfrm>
            <a:off x="784838" y="1464625"/>
            <a:ext cx="7574374" cy="1660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1" name="Google Shape;151;p24"/>
          <p:cNvSpPr txBox="1"/>
          <p:nvPr/>
        </p:nvSpPr>
        <p:spPr>
          <a:xfrm>
            <a:off x="784850" y="3782675"/>
            <a:ext cx="7865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LifNeuronConfig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a struct used to create a specific configuration, reusable for other neurons.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784850" y="3076675"/>
            <a:ext cx="73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src/nn/model/lif.rs, 72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Feeding the beast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(i. e. Spikes)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We decided to create a struct to represent the Spikes. The </a:t>
            </a:r>
            <a:r>
              <a:rPr lang="it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Spike</a:t>
            </a:r>
            <a:r>
              <a:rPr lang="it" sz="1500" b="1" dirty="0">
                <a:solidFill>
                  <a:srgbClr val="000000"/>
                </a:solidFill>
              </a:rPr>
              <a:t> </a:t>
            </a:r>
            <a:r>
              <a:rPr lang="it" sz="1500" dirty="0">
                <a:solidFill>
                  <a:srgbClr val="000000"/>
                </a:solidFill>
              </a:rPr>
              <a:t>struct</a:t>
            </a:r>
            <a:r>
              <a:rPr lang="it" sz="1500" i="1" dirty="0">
                <a:solidFill>
                  <a:srgbClr val="000000"/>
                </a:solidFill>
              </a:rPr>
              <a:t> </a:t>
            </a:r>
            <a:r>
              <a:rPr lang="it" sz="1500" dirty="0">
                <a:solidFill>
                  <a:srgbClr val="000000"/>
                </a:solidFill>
              </a:rPr>
              <a:t>contains two parameters: one represents the </a:t>
            </a:r>
            <a:r>
              <a:rPr lang="it" sz="1500" i="1" dirty="0">
                <a:solidFill>
                  <a:srgbClr val="000000"/>
                </a:solidFill>
              </a:rPr>
              <a:t>timestamp </a:t>
            </a:r>
            <a:r>
              <a:rPr lang="it" sz="1500" dirty="0">
                <a:solidFill>
                  <a:srgbClr val="000000"/>
                </a:solidFill>
              </a:rPr>
              <a:t>of when the spike occurs, and the other represents the </a:t>
            </a:r>
            <a:r>
              <a:rPr lang="it" sz="1500" i="1" dirty="0">
                <a:solidFill>
                  <a:srgbClr val="000000"/>
                </a:solidFill>
              </a:rPr>
              <a:t>neuron id, </a:t>
            </a:r>
            <a:r>
              <a:rPr lang="it" sz="1500" dirty="0">
                <a:solidFill>
                  <a:srgbClr val="000000"/>
                </a:solidFill>
              </a:rPr>
              <a:t>which indicates the specific neuron in which the spike is applied.</a:t>
            </a:r>
            <a:endParaRPr sz="1500" dirty="0">
              <a:solidFill>
                <a:srgbClr val="000000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25" y="2571750"/>
            <a:ext cx="7542101" cy="1847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0" name="Google Shape;160;p25"/>
          <p:cNvSpPr txBox="1"/>
          <p:nvPr/>
        </p:nvSpPr>
        <p:spPr>
          <a:xfrm>
            <a:off x="685625" y="4483650"/>
            <a:ext cx="73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src/nn/model/lif.rs, 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/>
              <a:t>Feeding the beast: Spike Methods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t="358" r="5078"/>
          <a:stretch/>
        </p:blipFill>
        <p:spPr>
          <a:xfrm>
            <a:off x="152400" y="1282850"/>
            <a:ext cx="4195350" cy="3258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7" name="Google Shape;167;p26"/>
          <p:cNvSpPr txBox="1"/>
          <p:nvPr/>
        </p:nvSpPr>
        <p:spPr>
          <a:xfrm>
            <a:off x="4786000" y="1372375"/>
            <a:ext cx="4195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Spike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has several useful methods, used during the simulation to pre-process the input spikes.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786000" y="2588913"/>
            <a:ext cx="419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spike_vec_for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method creates an array of Spikes for a single neuron, given its ID.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236850" y="4541475"/>
            <a:ext cx="73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src/nn/mod.rs, 28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/>
              <a:t>Feeding the beast: Spike Methods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r="3605"/>
          <a:stretch/>
        </p:blipFill>
        <p:spPr>
          <a:xfrm>
            <a:off x="311725" y="1282850"/>
            <a:ext cx="4260325" cy="32586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6" name="Google Shape;176;p27"/>
          <p:cNvSpPr txBox="1"/>
          <p:nvPr/>
        </p:nvSpPr>
        <p:spPr>
          <a:xfrm>
            <a:off x="4786000" y="2248488"/>
            <a:ext cx="4195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create_terminal_vec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method creates an array of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Spike</a:t>
            </a:r>
            <a:r>
              <a:rPr lang="it" sz="15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given all the spikes sent to the NN, sorted by the Spike timestamp.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236850" y="4541475"/>
            <a:ext cx="73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src/nn/mod.rs, 77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Simulating the network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13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Apparently a simple problem, but…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…</a:t>
            </a:r>
            <a:r>
              <a:rPr lang="it" sz="1800" b="1" dirty="0">
                <a:solidFill>
                  <a:srgbClr val="000000"/>
                </a:solidFill>
              </a:rPr>
              <a:t>concurrency!</a:t>
            </a: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→ two plausible approaches</a:t>
            </a:r>
            <a:endParaRPr sz="1500" dirty="0">
              <a:solidFill>
                <a:srgbClr val="000000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914650" y="2909550"/>
            <a:ext cx="1514700" cy="151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FFFFFF"/>
                </a:solidFill>
              </a:rPr>
              <a:t>per-neuron parallelism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143825" y="2909550"/>
            <a:ext cx="1514700" cy="151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FFFFFF"/>
                </a:solidFill>
              </a:rPr>
              <a:t>per-layer parallelism</a:t>
            </a:r>
            <a:endParaRPr sz="1600" b="1">
              <a:solidFill>
                <a:srgbClr val="FFFFFF"/>
              </a:solidFill>
            </a:endParaRPr>
          </a:p>
        </p:txBody>
      </p:sp>
      <p:cxnSp>
        <p:nvCxnSpPr>
          <p:cNvPr id="186" name="Google Shape;186;p28"/>
          <p:cNvCxnSpPr>
            <a:stCxn id="183" idx="2"/>
            <a:endCxn id="184" idx="0"/>
          </p:cNvCxnSpPr>
          <p:nvPr/>
        </p:nvCxnSpPr>
        <p:spPr>
          <a:xfrm rot="5400000">
            <a:off x="5654925" y="1836675"/>
            <a:ext cx="1089900" cy="10560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7" name="Google Shape;187;p28"/>
          <p:cNvCxnSpPr>
            <a:stCxn id="183" idx="2"/>
            <a:endCxn id="185" idx="0"/>
          </p:cNvCxnSpPr>
          <p:nvPr/>
        </p:nvCxnSpPr>
        <p:spPr>
          <a:xfrm rot="-5400000" flipH="1">
            <a:off x="6769575" y="1778025"/>
            <a:ext cx="1089900" cy="11733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9223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Simulating the network: per-neuron parallelism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348700" y="1623700"/>
            <a:ext cx="80094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: how do we ensure the correct order of spikes at neuron input?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latin typeface="Roboto"/>
                <a:ea typeface="Roboto"/>
                <a:cs typeface="Roboto"/>
                <a:sym typeface="Roboto"/>
              </a:rPr>
              <a:t>A: 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tight synchronization across neurons of the same layer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1422625" y="2411000"/>
            <a:ext cx="457800" cy="67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348700" y="3192900"/>
            <a:ext cx="42936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Barrier-like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approach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mpsc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channels to link consecutive layers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UnsafeCell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to share data across neurons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Lots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unsafe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code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9"/>
          <p:cNvSpPr/>
          <p:nvPr/>
        </p:nvSpPr>
        <p:spPr>
          <a:xfrm rot="-5400000">
            <a:off x="4914675" y="3461100"/>
            <a:ext cx="457800" cy="67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5742700" y="3360300"/>
            <a:ext cx="2615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Spike handling </a:t>
            </a:r>
            <a:r>
              <a:rPr lang="it" sz="1500" i="1">
                <a:latin typeface="Roboto"/>
                <a:ea typeface="Roboto"/>
                <a:cs typeface="Roboto"/>
                <a:sym typeface="Roboto"/>
              </a:rPr>
              <a:t>in lockstep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 throughout the neurons of a given layer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9223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Simulating the network: per-neuron parallelism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544850" y="1678175"/>
            <a:ext cx="70722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Results: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Functionally correct, but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b="1" i="1">
                <a:latin typeface="Roboto"/>
                <a:ea typeface="Roboto"/>
                <a:cs typeface="Roboto"/>
                <a:sym typeface="Roboto"/>
              </a:rPr>
              <a:t>Extremely </a:t>
            </a:r>
            <a:r>
              <a:rPr lang="it" sz="1500" b="1">
                <a:latin typeface="Roboto"/>
                <a:ea typeface="Roboto"/>
                <a:cs typeface="Roboto"/>
                <a:sym typeface="Roboto"/>
              </a:rPr>
              <a:t>slow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 (20-40x </a:t>
            </a:r>
            <a:r>
              <a:rPr lang="it" sz="1500" i="1">
                <a:latin typeface="Roboto"/>
                <a:ea typeface="Roboto"/>
                <a:cs typeface="Roboto"/>
                <a:sym typeface="Roboto"/>
              </a:rPr>
              <a:t>slower 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than single-threaded test solver)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20975" y="3414025"/>
            <a:ext cx="7072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Implementation of per-neuron parallelism first relegated to cargo feature, then completely purged from source tree (commit </a:t>
            </a:r>
            <a:r>
              <a:rPr lang="it" sz="1500" dirty="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f6810b0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).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3634750" y="2958000"/>
            <a:ext cx="386400" cy="399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20"/>
              <a:t>Simulating the network: per-layer parallelism</a:t>
            </a:r>
            <a:endParaRPr sz="28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</a:rPr>
              <a:t>Approach: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>
                <a:solidFill>
                  <a:srgbClr val="000000"/>
                </a:solidFill>
              </a:rPr>
              <a:t>One thread per layer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>
                <a:solidFill>
                  <a:srgbClr val="000000"/>
                </a:solidFill>
              </a:rPr>
              <a:t>One </a:t>
            </a:r>
            <a:r>
              <a:rPr lang="it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LayerManager</a:t>
            </a:r>
            <a:r>
              <a:rPr lang="it" sz="1500">
                <a:solidFill>
                  <a:srgbClr val="000000"/>
                </a:solidFill>
              </a:rPr>
              <a:t> per thread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45720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>
                <a:solidFill>
                  <a:srgbClr val="000000"/>
                </a:solidFill>
              </a:rPr>
              <a:t>Sequential processing of neurons in each </a:t>
            </a:r>
            <a:r>
              <a:rPr lang="it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LayerManager</a:t>
            </a:r>
            <a:endParaRPr sz="15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>
                <a:solidFill>
                  <a:srgbClr val="000000"/>
                </a:solidFill>
              </a:rPr>
              <a:t>Much simpler compared to previous attempt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>
                <a:solidFill>
                  <a:srgbClr val="000000"/>
                </a:solidFill>
              </a:rPr>
              <a:t>No </a:t>
            </a:r>
            <a:r>
              <a:rPr lang="it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unsafe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3" y="2896525"/>
            <a:ext cx="8893374" cy="1775950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1000"/>
              </a:srgbClr>
            </a:outerShdw>
          </a:effectLst>
        </p:spPr>
      </p:pic>
      <p:sp>
        <p:nvSpPr>
          <p:cNvPr id="214" name="Google Shape;214;p31"/>
          <p:cNvSpPr txBox="1"/>
          <p:nvPr/>
        </p:nvSpPr>
        <p:spPr>
          <a:xfrm>
            <a:off x="125325" y="4672475"/>
            <a:ext cx="889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src/sync.rs, 19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Issues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What is a neural network anyway?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Creating a NN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Generalizing the model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LIF!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Feeding the beast (i.e. Spikes)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Simulating the network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Ensuring correctness (i.e. testing)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it" sz="1700" dirty="0">
                <a:solidFill>
                  <a:srgbClr val="000000"/>
                </a:solidFill>
              </a:rPr>
              <a:t>How to go faster</a:t>
            </a:r>
            <a:endParaRPr sz="1700" dirty="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◆"/>
            </a:pPr>
            <a:r>
              <a:rPr lang="it" sz="1300" dirty="0">
                <a:solidFill>
                  <a:srgbClr val="000000"/>
                </a:solidFill>
              </a:rPr>
              <a:t>async</a:t>
            </a:r>
            <a:endParaRPr sz="1300" dirty="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◆"/>
            </a:pPr>
            <a:r>
              <a:rPr lang="it" sz="1300" dirty="0">
                <a:solidFill>
                  <a:srgbClr val="000000"/>
                </a:solidFill>
              </a:rPr>
              <a:t>simd</a:t>
            </a:r>
            <a:endParaRPr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Ensuring correctness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(i.e. testing)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How can we be sure our results are correct?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 dirty="0">
                <a:solidFill>
                  <a:srgbClr val="000000"/>
                </a:solidFill>
              </a:rPr>
              <a:t>Manually solving networks is painful (and not feasible for larger NNs)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Solution: </a:t>
            </a:r>
            <a:r>
              <a:rPr lang="it" sz="1500" b="1" dirty="0">
                <a:solidFill>
                  <a:srgbClr val="000000"/>
                </a:solidFill>
              </a:rPr>
              <a:t>have two separate solvers, stimulate them equally, and compare the results</a:t>
            </a:r>
            <a:endParaRPr sz="15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Also: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 dirty="0">
                <a:solidFill>
                  <a:srgbClr val="000000"/>
                </a:solidFill>
              </a:rPr>
              <a:t>Extensive unit testing (</a:t>
            </a:r>
            <a:r>
              <a:rPr lang="it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src/nn/tests.rs</a:t>
            </a:r>
            <a:r>
              <a:rPr lang="it" sz="1500" dirty="0">
                <a:solidFill>
                  <a:srgbClr val="000000"/>
                </a:solidFill>
              </a:rPr>
              <a:t>)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 dirty="0">
                <a:solidFill>
                  <a:srgbClr val="000000"/>
                </a:solidFill>
              </a:rPr>
              <a:t>Sample-based system testing (</a:t>
            </a:r>
            <a:r>
              <a:rPr lang="it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tests/tests.rs</a:t>
            </a:r>
            <a:r>
              <a:rPr lang="it" sz="1500" dirty="0">
                <a:solidFill>
                  <a:srgbClr val="000000"/>
                </a:solidFill>
              </a:rPr>
              <a:t>)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it" sz="1500" dirty="0">
                <a:solidFill>
                  <a:srgbClr val="000000"/>
                </a:solidFill>
              </a:rPr>
              <a:t>Extensive documentation w/ doc-tests</a:t>
            </a: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to go faster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Multi-threaded solver already provides adequate performance, but we can go </a:t>
            </a:r>
            <a:r>
              <a:rPr lang="it" sz="1500" i="1" dirty="0">
                <a:solidFill>
                  <a:srgbClr val="000000"/>
                </a:solidFill>
              </a:rPr>
              <a:t>faster</a:t>
            </a:r>
            <a:r>
              <a:rPr lang="it" sz="1500" dirty="0">
                <a:solidFill>
                  <a:srgbClr val="000000"/>
                </a:solidFill>
              </a:rPr>
              <a:t>: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Two optional cargo features: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it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endParaRPr sz="15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Char char="●"/>
            </a:pPr>
            <a:r>
              <a:rPr lang="it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simd</a:t>
            </a:r>
            <a:endParaRPr sz="15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20"/>
              <a:t>How to go faster: </a:t>
            </a:r>
            <a:r>
              <a:rPr lang="it" sz="2820"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232" name="Google Shape;232;p34"/>
          <p:cNvSpPr txBox="1"/>
          <p:nvPr/>
        </p:nvSpPr>
        <p:spPr>
          <a:xfrm>
            <a:off x="251288" y="1490000"/>
            <a:ext cx="8608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: larger networks spawn many kernel threads → app becomes a scheduler stress test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: swap kernel thread (</a:t>
            </a:r>
            <a:r>
              <a:rPr lang="it" sz="1500" dirty="0">
                <a:latin typeface="Courier New"/>
                <a:ea typeface="Courier New"/>
                <a:cs typeface="Courier New"/>
                <a:sym typeface="Courier New"/>
              </a:rPr>
              <a:t>std::thread::spawn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) with tokio’s async </a:t>
            </a:r>
            <a:r>
              <a:rPr lang="it" sz="1500" dirty="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s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4335863" y="2368875"/>
            <a:ext cx="386400" cy="399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283918" y="2885650"/>
            <a:ext cx="8608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Treat tasks as “</a:t>
            </a:r>
            <a:r>
              <a:rPr lang="it" sz="1500" i="1" dirty="0">
                <a:latin typeface="Roboto"/>
                <a:ea typeface="Roboto"/>
                <a:cs typeface="Roboto"/>
                <a:sym typeface="Roboto"/>
              </a:rPr>
              <a:t>green threads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”, an async runtime can then allocate fewer kernel threads for them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: higher initialization overhead, but much better CPU utilization (fewer context switches)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530275" y="4113650"/>
            <a:ext cx="208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Roboto"/>
                <a:ea typeface="Roboto"/>
                <a:cs typeface="Roboto"/>
                <a:sym typeface="Roboto"/>
              </a:rPr>
              <a:t>~20%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5034519" y="4359214"/>
            <a:ext cx="208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faster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20"/>
              <a:t>How to go faster: </a:t>
            </a:r>
            <a:r>
              <a:rPr lang="it" sz="2820">
                <a:latin typeface="Courier New"/>
                <a:ea typeface="Courier New"/>
                <a:cs typeface="Courier New"/>
                <a:sym typeface="Courier New"/>
              </a:rPr>
              <a:t>simd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242" name="Google Shape;242;p35"/>
          <p:cNvSpPr txBox="1"/>
          <p:nvPr/>
        </p:nvSpPr>
        <p:spPr>
          <a:xfrm>
            <a:off x="3530275" y="4113650"/>
            <a:ext cx="208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Roboto"/>
                <a:ea typeface="Roboto"/>
                <a:cs typeface="Roboto"/>
                <a:sym typeface="Roboto"/>
              </a:rPr>
              <a:t>~9-10%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5186925" y="4359225"/>
            <a:ext cx="321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Roboto"/>
                <a:ea typeface="Roboto"/>
                <a:cs typeface="Roboto"/>
                <a:sym typeface="Roboto"/>
              </a:rPr>
              <a:t>faster (on 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AVX</a:t>
            </a:r>
            <a:r>
              <a:rPr lang="it" sz="800">
                <a:latin typeface="Roboto"/>
                <a:ea typeface="Roboto"/>
                <a:cs typeface="Roboto"/>
                <a:sym typeface="Roboto"/>
              </a:rPr>
              <a:t> capable hardware with “</a:t>
            </a:r>
            <a:r>
              <a:rPr lang="it" sz="800">
                <a:latin typeface="Courier New"/>
                <a:ea typeface="Courier New"/>
                <a:cs typeface="Courier New"/>
                <a:sym typeface="Courier New"/>
              </a:rPr>
              <a:t>target-cpu=native</a:t>
            </a:r>
            <a:r>
              <a:rPr lang="it" sz="800">
                <a:latin typeface="Roboto"/>
                <a:ea typeface="Roboto"/>
                <a:cs typeface="Roboto"/>
                <a:sym typeface="Roboto"/>
              </a:rPr>
              <a:t>”)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18275" y="1844400"/>
            <a:ext cx="81075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Group neurons in batches of four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Implement the model for batches of neurons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Execute the </a:t>
            </a:r>
            <a:r>
              <a:rPr lang="it" sz="1500" dirty="0">
                <a:latin typeface="Courier New"/>
                <a:ea typeface="Courier New"/>
                <a:cs typeface="Courier New"/>
                <a:sym typeface="Courier New"/>
              </a:rPr>
              <a:t>handle_spike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routine for one batch at a time via </a:t>
            </a:r>
            <a:r>
              <a:rPr lang="it" sz="1500" dirty="0">
                <a:latin typeface="Courier New"/>
                <a:ea typeface="Courier New"/>
                <a:cs typeface="Courier New"/>
                <a:sym typeface="Courier New"/>
              </a:rPr>
              <a:t>SIMD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instructions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Roll back to the sequential approach for leftovers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a neural network anyway?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138" y="2615350"/>
            <a:ext cx="5457825" cy="1352550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1000"/>
              </a:srgbClr>
            </a:outerShdw>
          </a:effectLst>
        </p:spPr>
      </p:pic>
      <p:sp>
        <p:nvSpPr>
          <p:cNvPr id="79" name="Google Shape;79;p15"/>
          <p:cNvSpPr txBox="1"/>
          <p:nvPr/>
        </p:nvSpPr>
        <p:spPr>
          <a:xfrm>
            <a:off x="1858950" y="3967900"/>
            <a:ext cx="54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src/nn/mod.rs, 144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48700" y="1547400"/>
            <a:ext cx="834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Well, it’s just a bunch of (ordered) layers!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a neural network anyway?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514988"/>
            <a:ext cx="8839199" cy="2113527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1000"/>
              </a:srgbClr>
            </a:outerShdw>
          </a:effectLst>
        </p:spPr>
      </p:pic>
      <p:sp>
        <p:nvSpPr>
          <p:cNvPr id="87" name="Google Shape;87;p16"/>
          <p:cNvSpPr txBox="1"/>
          <p:nvPr/>
        </p:nvSpPr>
        <p:spPr>
          <a:xfrm>
            <a:off x="152425" y="3628525"/>
            <a:ext cx="88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src/nn/layer.rs, 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52425" y="4075575"/>
            <a:ext cx="8839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These </a:t>
            </a:r>
            <a:r>
              <a:rPr lang="it" b="1" dirty="0"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s’ dimensions must be tightly validated inside each </a:t>
            </a:r>
            <a:r>
              <a:rPr lang="it" b="1" dirty="0">
                <a:latin typeface="Courier New"/>
                <a:ea typeface="Courier New"/>
                <a:cs typeface="Courier New"/>
                <a:sym typeface="Courier New"/>
              </a:rPr>
              <a:t>Layer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i="1" dirty="0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 across consecutive </a:t>
            </a:r>
            <a:r>
              <a:rPr lang="it" b="1" dirty="0">
                <a:latin typeface="Courier New"/>
                <a:ea typeface="Courier New"/>
                <a:cs typeface="Courier New"/>
                <a:sym typeface="Courier New"/>
              </a:rPr>
              <a:t>Layer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s!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oboto"/>
                <a:ea typeface="Roboto"/>
                <a:cs typeface="Roboto"/>
                <a:sym typeface="Roboto"/>
              </a:rPr>
              <a:t>How do we ensure correct </a:t>
            </a:r>
            <a:r>
              <a:rPr lang="it" b="1" dirty="0"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it" dirty="0">
                <a:latin typeface="Roboto"/>
                <a:ea typeface="Roboto"/>
                <a:cs typeface="Roboto"/>
                <a:sym typeface="Roboto"/>
              </a:rPr>
              <a:t>s? → Enter the </a:t>
            </a:r>
            <a:r>
              <a:rPr lang="it" b="1" dirty="0">
                <a:latin typeface="Courier New"/>
                <a:ea typeface="Courier New"/>
                <a:cs typeface="Courier New"/>
                <a:sym typeface="Courier New"/>
              </a:rPr>
              <a:t>NNBuilder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Creating a NN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000000"/>
                </a:solidFill>
              </a:rPr>
              <a:t>Problems:</a:t>
            </a:r>
            <a:endParaRPr sz="1800" b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it" sz="1400" dirty="0">
                <a:solidFill>
                  <a:srgbClr val="000000"/>
                </a:solidFill>
              </a:rPr>
              <a:t>Inside a </a:t>
            </a:r>
            <a:r>
              <a:rPr lang="it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it" sz="1400" dirty="0">
                <a:solidFill>
                  <a:srgbClr val="000000"/>
                </a:solidFill>
              </a:rPr>
              <a:t>, the number of neurons in each layer and the dimensions of the weight matrices are closely correlated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it" sz="1400" dirty="0">
                <a:solidFill>
                  <a:srgbClr val="000000"/>
                </a:solidFill>
              </a:rPr>
              <a:t>Trusting the user to provide a correct network is a bad idea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000000"/>
                </a:solidFill>
              </a:rPr>
              <a:t>Solution:</a:t>
            </a:r>
            <a:endParaRPr sz="1800" b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it" sz="1400" dirty="0">
                <a:solidFill>
                  <a:srgbClr val="000000"/>
                </a:solidFill>
              </a:rPr>
              <a:t>Implement the builder pattern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it" sz="1400" dirty="0">
                <a:solidFill>
                  <a:srgbClr val="000000"/>
                </a:solidFill>
              </a:rPr>
              <a:t>Leverage Rust’s powerful type system to perform static, compile-time checks on the sizes of the layers whenever possible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Creating a NN: the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NNBuilder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0" y="1981425"/>
            <a:ext cx="4812425" cy="1349200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1000"/>
              </a:srgbClr>
            </a:outerShdw>
          </a:effectLst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775" y="1331550"/>
            <a:ext cx="4006374" cy="3049150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1000"/>
              </a:srgbClr>
            </a:outerShdw>
          </a:effectLst>
        </p:spPr>
      </p:pic>
      <p:sp>
        <p:nvSpPr>
          <p:cNvPr id="102" name="Google Shape;102;p18"/>
          <p:cNvSpPr txBox="1"/>
          <p:nvPr/>
        </p:nvSpPr>
        <p:spPr>
          <a:xfrm>
            <a:off x="115613" y="4380700"/>
            <a:ext cx="481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src/nn/builder.rs, 17,122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Creating a NN: the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NNBuilder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87875" y="2893750"/>
            <a:ext cx="77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src/nn/builder.rs, 129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87875" y="3519800"/>
            <a:ext cx="7768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Generic type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allows us to provide different implementations for different variants of the builder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→ method </a:t>
            </a:r>
            <a:r>
              <a:rPr lang="it" sz="1500" b="1" dirty="0">
                <a:latin typeface="Courier New"/>
                <a:ea typeface="Courier New"/>
                <a:cs typeface="Courier New"/>
                <a:sym typeface="Courier New"/>
              </a:rPr>
              <a:t>layer</a:t>
            </a:r>
            <a:r>
              <a:rPr lang="it" sz="1500" dirty="0">
                <a:latin typeface="Roboto"/>
                <a:ea typeface="Roboto"/>
                <a:cs typeface="Roboto"/>
                <a:sym typeface="Roboto"/>
              </a:rPr>
              <a:t> is reimplemented for each of them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25" y="1474225"/>
            <a:ext cx="7768201" cy="1419534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Generalizing the model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We want to make the library as general as possible.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Make the </a:t>
            </a:r>
            <a:r>
              <a:rPr lang="it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NN</a:t>
            </a:r>
            <a:r>
              <a:rPr lang="it" sz="1500" dirty="0">
                <a:solidFill>
                  <a:srgbClr val="000000"/>
                </a:solidFill>
              </a:rPr>
              <a:t> depend on a generic type that implements the </a:t>
            </a:r>
            <a:r>
              <a:rPr lang="it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it" sz="1500" dirty="0">
                <a:solidFill>
                  <a:srgbClr val="000000"/>
                </a:solidFill>
              </a:rPr>
              <a:t> trait:</a:t>
            </a:r>
            <a:endParaRPr sz="1500" dirty="0">
              <a:solidFill>
                <a:srgbClr val="000000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00" y="1996675"/>
            <a:ext cx="7142607" cy="2508900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51000"/>
              </a:srgbClr>
            </a:outerShdw>
          </a:effectLst>
        </p:spPr>
      </p:pic>
      <p:sp>
        <p:nvSpPr>
          <p:cNvPr id="118" name="Google Shape;118;p20"/>
          <p:cNvSpPr txBox="1"/>
          <p:nvPr/>
        </p:nvSpPr>
        <p:spPr>
          <a:xfrm>
            <a:off x="1000700" y="4505575"/>
            <a:ext cx="714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src/nn/model/mod.rs, 8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LIF </a:t>
            </a:r>
            <a:r>
              <a:rPr lang="it" sz="1900"/>
              <a:t>(Leaky Integrate Fire)</a:t>
            </a:r>
            <a:endParaRPr sz="190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 dirty="0">
                <a:solidFill>
                  <a:srgbClr val="000000"/>
                </a:solidFill>
              </a:rPr>
              <a:t>The </a:t>
            </a:r>
            <a:r>
              <a:rPr lang="it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it" sz="1500" dirty="0">
                <a:solidFill>
                  <a:srgbClr val="000000"/>
                </a:solidFill>
              </a:rPr>
              <a:t> trait is implemented for the </a:t>
            </a:r>
            <a:r>
              <a:rPr lang="it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LeakyIntegratedFire</a:t>
            </a:r>
            <a:r>
              <a:rPr lang="it" sz="1500" dirty="0">
                <a:solidFill>
                  <a:srgbClr val="000000"/>
                </a:solidFill>
              </a:rPr>
              <a:t> struct</a:t>
            </a:r>
            <a:r>
              <a:rPr lang="it" sz="1500" i="1" dirty="0">
                <a:solidFill>
                  <a:srgbClr val="000000"/>
                </a:solidFill>
              </a:rPr>
              <a:t>, </a:t>
            </a:r>
            <a:r>
              <a:rPr lang="it" sz="1500" dirty="0">
                <a:solidFill>
                  <a:srgbClr val="000000"/>
                </a:solidFill>
              </a:rPr>
              <a:t>in which the types </a:t>
            </a:r>
            <a:r>
              <a:rPr lang="it" sz="1500" i="1" dirty="0">
                <a:solidFill>
                  <a:srgbClr val="000000"/>
                </a:solidFill>
              </a:rPr>
              <a:t>Neuron, SolverVars, </a:t>
            </a:r>
            <a:r>
              <a:rPr lang="it" sz="1500" dirty="0">
                <a:solidFill>
                  <a:srgbClr val="000000"/>
                </a:solidFill>
              </a:rPr>
              <a:t>and</a:t>
            </a:r>
            <a:r>
              <a:rPr lang="it" sz="1500" i="1" dirty="0">
                <a:solidFill>
                  <a:srgbClr val="000000"/>
                </a:solidFill>
              </a:rPr>
              <a:t> Config </a:t>
            </a:r>
            <a:r>
              <a:rPr lang="it" sz="1500" dirty="0">
                <a:solidFill>
                  <a:srgbClr val="000000"/>
                </a:solidFill>
              </a:rPr>
              <a:t>are associated respectively to </a:t>
            </a:r>
            <a:r>
              <a:rPr lang="it" sz="1500" i="1" dirty="0">
                <a:solidFill>
                  <a:srgbClr val="000000"/>
                </a:solidFill>
              </a:rPr>
              <a:t>LifNeuron, </a:t>
            </a:r>
            <a:r>
              <a:rPr lang="it" sz="1500" dirty="0">
                <a:solidFill>
                  <a:srgbClr val="000000"/>
                </a:solidFill>
              </a:rPr>
              <a:t>and</a:t>
            </a:r>
            <a:r>
              <a:rPr lang="it" sz="1500" i="1" dirty="0">
                <a:solidFill>
                  <a:srgbClr val="000000"/>
                </a:solidFill>
              </a:rPr>
              <a:t> LifSolverVars, LifNeuronConfig.</a:t>
            </a:r>
            <a:endParaRPr sz="1500" dirty="0">
              <a:solidFill>
                <a:srgbClr val="000000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825" y="2487400"/>
            <a:ext cx="7392352" cy="1611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6" name="Google Shape;126;p21"/>
          <p:cNvSpPr txBox="1"/>
          <p:nvPr/>
        </p:nvSpPr>
        <p:spPr>
          <a:xfrm>
            <a:off x="875825" y="4098975"/>
            <a:ext cx="73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src/nn/model/lif.rs, 101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Macintosh PowerPoint</Application>
  <PresentationFormat>Presentazione su schermo (16:9)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Roboto</vt:lpstr>
      <vt:lpstr>Merriweather</vt:lpstr>
      <vt:lpstr>Arial</vt:lpstr>
      <vt:lpstr>Courier New</vt:lpstr>
      <vt:lpstr>Paradigm</vt:lpstr>
      <vt:lpstr>Spiking Neural Networks</vt:lpstr>
      <vt:lpstr>Issues</vt:lpstr>
      <vt:lpstr>What is a neural network anyway?</vt:lpstr>
      <vt:lpstr>What is a neural network anyway?</vt:lpstr>
      <vt:lpstr>Creating a NN</vt:lpstr>
      <vt:lpstr>Creating a NN: the NNBuilder</vt:lpstr>
      <vt:lpstr>Creating a NN: the NNBuilder</vt:lpstr>
      <vt:lpstr>Generalizing the model</vt:lpstr>
      <vt:lpstr>LIF (Leaky Integrate Fire)</vt:lpstr>
      <vt:lpstr>LIF: the LifNeuron struct</vt:lpstr>
      <vt:lpstr>LIF: the LifSolverVars struct </vt:lpstr>
      <vt:lpstr>LIF: the LifNeuronConfig struct </vt:lpstr>
      <vt:lpstr>Feeding the beast  (i. e. Spikes)</vt:lpstr>
      <vt:lpstr>Feeding the beast: Spike Methods</vt:lpstr>
      <vt:lpstr>Feeding the beast: Spike Methods </vt:lpstr>
      <vt:lpstr>Simulating the network</vt:lpstr>
      <vt:lpstr>Simulating the network: per-neuron parallelism</vt:lpstr>
      <vt:lpstr>Simulating the network: per-neuron parallelism</vt:lpstr>
      <vt:lpstr>Simulating the network: per-layer parallelism </vt:lpstr>
      <vt:lpstr>Ensuring correctness (i.e. testing)</vt:lpstr>
      <vt:lpstr>How to go faster</vt:lpstr>
      <vt:lpstr>How to go faster: async </vt:lpstr>
      <vt:lpstr>How to go faster: simd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Networks</dc:title>
  <cp:lastModifiedBy>PRATTICO' MARCO</cp:lastModifiedBy>
  <cp:revision>1</cp:revision>
  <dcterms:modified xsi:type="dcterms:W3CDTF">2022-09-12T13:06:43Z</dcterms:modified>
</cp:coreProperties>
</file>