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3" r:id="rId9"/>
    <p:sldId id="264" r:id="rId10"/>
    <p:sldId id="262" r:id="rId11"/>
    <p:sldId id="265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4B4"/>
    <a:srgbClr val="4C4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33"/>
    <p:restoredTop sz="94694"/>
  </p:normalViewPr>
  <p:slideViewPr>
    <p:cSldViewPr snapToGrid="0" snapToObjects="1">
      <p:cViewPr varScale="1">
        <p:scale>
          <a:sx n="175" d="100"/>
          <a:sy n="175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copreziosi/Desktop/brunello/Dataset/stats.txt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copreziosi/Desktop/brunello/Dataset/stats.txt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oglio_di_lavoro_di_Microsoft_Excel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DATASET VGG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DATASET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E6BB-2541-81B4-C61BFFDC153A}"/>
              </c:ext>
            </c:extLst>
          </c:dPt>
          <c:cat>
            <c:strRef>
              <c:f>Foglio1!$A$2</c:f>
              <c:strCache>
                <c:ptCount val="1"/>
                <c:pt idx="0">
                  <c:v>Images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AC-574B-ADF2-AB6453241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DATASET UTK</a:t>
            </a:r>
          </a:p>
        </c:rich>
      </c:tx>
      <c:layout>
        <c:manualLayout>
          <c:xMode val="edge"/>
          <c:yMode val="edge"/>
          <c:x val="0.23485011459386182"/>
          <c:y val="2.40841618190179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DATASET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1180-314F-8EE8-AD5BF0C1D538}"/>
              </c:ext>
            </c:extLst>
          </c:dPt>
          <c:cat>
            <c:strRef>
              <c:f>Foglio1!$A$2</c:f>
              <c:strCache>
                <c:ptCount val="1"/>
                <c:pt idx="0">
                  <c:v>Images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80-314F-8EE8-AD5BF0C1D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DATASET VGG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DATASET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AD44-3442-8B1F-753C7EDE8C0A}"/>
              </c:ext>
            </c:extLst>
          </c:dPt>
          <c:cat>
            <c:strRef>
              <c:f>Foglio1!$A$2</c:f>
              <c:strCache>
                <c:ptCount val="1"/>
                <c:pt idx="0">
                  <c:v>Images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44-3442-8B1F-753C7EDE8C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Dataset</a:t>
            </a:r>
            <a:r>
              <a:rPr lang="en-US" b="1" baseline="0" dirty="0"/>
              <a:t> VGG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stats!$R$3</c:f>
              <c:strCache>
                <c:ptCount val="1"/>
                <c:pt idx="0">
                  <c:v>Colonna2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stats!$Q$4:$Q$104</c:f>
              <c:strCache>
                <c:ptCount val="101"/>
                <c:pt idx="0">
                  <c:v>classe: 0</c:v>
                </c:pt>
                <c:pt idx="1">
                  <c:v>classe: 1</c:v>
                </c:pt>
                <c:pt idx="2">
                  <c:v>classe: 2</c:v>
                </c:pt>
                <c:pt idx="3">
                  <c:v>classe: 3</c:v>
                </c:pt>
                <c:pt idx="4">
                  <c:v>classe: 4</c:v>
                </c:pt>
                <c:pt idx="5">
                  <c:v>classe: 5</c:v>
                </c:pt>
                <c:pt idx="6">
                  <c:v>classe: 6</c:v>
                </c:pt>
                <c:pt idx="7">
                  <c:v>classe: 7</c:v>
                </c:pt>
                <c:pt idx="8">
                  <c:v>classe: 8</c:v>
                </c:pt>
                <c:pt idx="9">
                  <c:v>classe: 9</c:v>
                </c:pt>
                <c:pt idx="10">
                  <c:v>classe: 10</c:v>
                </c:pt>
                <c:pt idx="11">
                  <c:v>classe: 11</c:v>
                </c:pt>
                <c:pt idx="12">
                  <c:v>classe: 12</c:v>
                </c:pt>
                <c:pt idx="13">
                  <c:v>classe: 13</c:v>
                </c:pt>
                <c:pt idx="14">
                  <c:v>classe: 14</c:v>
                </c:pt>
                <c:pt idx="15">
                  <c:v>classe: 15</c:v>
                </c:pt>
                <c:pt idx="16">
                  <c:v>classe: 16</c:v>
                </c:pt>
                <c:pt idx="17">
                  <c:v>classe: 17</c:v>
                </c:pt>
                <c:pt idx="18">
                  <c:v>classe: 18</c:v>
                </c:pt>
                <c:pt idx="19">
                  <c:v>classe: 19</c:v>
                </c:pt>
                <c:pt idx="20">
                  <c:v>classe: 20</c:v>
                </c:pt>
                <c:pt idx="21">
                  <c:v>classe: 21</c:v>
                </c:pt>
                <c:pt idx="22">
                  <c:v>classe: 22</c:v>
                </c:pt>
                <c:pt idx="23">
                  <c:v>classe: 23</c:v>
                </c:pt>
                <c:pt idx="24">
                  <c:v>classe: 24</c:v>
                </c:pt>
                <c:pt idx="25">
                  <c:v>classe: 25</c:v>
                </c:pt>
                <c:pt idx="26">
                  <c:v>classe: 26</c:v>
                </c:pt>
                <c:pt idx="27">
                  <c:v>classe: 27</c:v>
                </c:pt>
                <c:pt idx="28">
                  <c:v>classe: 28</c:v>
                </c:pt>
                <c:pt idx="29">
                  <c:v>classe: 29</c:v>
                </c:pt>
                <c:pt idx="30">
                  <c:v>classe: 30</c:v>
                </c:pt>
                <c:pt idx="31">
                  <c:v>classe: 31</c:v>
                </c:pt>
                <c:pt idx="32">
                  <c:v>classe: 32</c:v>
                </c:pt>
                <c:pt idx="33">
                  <c:v>classe: 33</c:v>
                </c:pt>
                <c:pt idx="34">
                  <c:v>classe: 34</c:v>
                </c:pt>
                <c:pt idx="35">
                  <c:v>classe: 35</c:v>
                </c:pt>
                <c:pt idx="36">
                  <c:v>classe: 36</c:v>
                </c:pt>
                <c:pt idx="37">
                  <c:v>classe: 37</c:v>
                </c:pt>
                <c:pt idx="38">
                  <c:v>classe: 38</c:v>
                </c:pt>
                <c:pt idx="39">
                  <c:v>classe: 39</c:v>
                </c:pt>
                <c:pt idx="40">
                  <c:v>classe: 40</c:v>
                </c:pt>
                <c:pt idx="41">
                  <c:v>classe: 41</c:v>
                </c:pt>
                <c:pt idx="42">
                  <c:v>classe: 42</c:v>
                </c:pt>
                <c:pt idx="43">
                  <c:v>classe: 43</c:v>
                </c:pt>
                <c:pt idx="44">
                  <c:v>classe: 44</c:v>
                </c:pt>
                <c:pt idx="45">
                  <c:v>classe: 45</c:v>
                </c:pt>
                <c:pt idx="46">
                  <c:v>classe: 46</c:v>
                </c:pt>
                <c:pt idx="47">
                  <c:v>classe: 47</c:v>
                </c:pt>
                <c:pt idx="48">
                  <c:v>classe: 48</c:v>
                </c:pt>
                <c:pt idx="49">
                  <c:v>classe: 49</c:v>
                </c:pt>
                <c:pt idx="50">
                  <c:v>classe: 50</c:v>
                </c:pt>
                <c:pt idx="51">
                  <c:v>classe: 51</c:v>
                </c:pt>
                <c:pt idx="52">
                  <c:v>classe: 52</c:v>
                </c:pt>
                <c:pt idx="53">
                  <c:v>classe: 53</c:v>
                </c:pt>
                <c:pt idx="54">
                  <c:v>classe: 54</c:v>
                </c:pt>
                <c:pt idx="55">
                  <c:v>classe: 55</c:v>
                </c:pt>
                <c:pt idx="56">
                  <c:v>classe: 56</c:v>
                </c:pt>
                <c:pt idx="57">
                  <c:v>classe: 57</c:v>
                </c:pt>
                <c:pt idx="58">
                  <c:v>classe: 58</c:v>
                </c:pt>
                <c:pt idx="59">
                  <c:v>classe: 59</c:v>
                </c:pt>
                <c:pt idx="60">
                  <c:v>classe: 60</c:v>
                </c:pt>
                <c:pt idx="61">
                  <c:v>classe: 61</c:v>
                </c:pt>
                <c:pt idx="62">
                  <c:v>classe: 62</c:v>
                </c:pt>
                <c:pt idx="63">
                  <c:v>classe: 63</c:v>
                </c:pt>
                <c:pt idx="64">
                  <c:v>classe: 64</c:v>
                </c:pt>
                <c:pt idx="65">
                  <c:v>classe: 65</c:v>
                </c:pt>
                <c:pt idx="66">
                  <c:v>classe: 66</c:v>
                </c:pt>
                <c:pt idx="67">
                  <c:v>classe: 67</c:v>
                </c:pt>
                <c:pt idx="68">
                  <c:v>classe: 68</c:v>
                </c:pt>
                <c:pt idx="69">
                  <c:v>classe: 69</c:v>
                </c:pt>
                <c:pt idx="70">
                  <c:v>classe: 70</c:v>
                </c:pt>
                <c:pt idx="71">
                  <c:v>classe: 71</c:v>
                </c:pt>
                <c:pt idx="72">
                  <c:v>classe: 72</c:v>
                </c:pt>
                <c:pt idx="73">
                  <c:v>classe: 73</c:v>
                </c:pt>
                <c:pt idx="74">
                  <c:v>classe: 74</c:v>
                </c:pt>
                <c:pt idx="75">
                  <c:v>classe: 75</c:v>
                </c:pt>
                <c:pt idx="76">
                  <c:v>classe: 76</c:v>
                </c:pt>
                <c:pt idx="77">
                  <c:v>classe: 77</c:v>
                </c:pt>
                <c:pt idx="78">
                  <c:v>classe: 78</c:v>
                </c:pt>
                <c:pt idx="79">
                  <c:v>classe: 79</c:v>
                </c:pt>
                <c:pt idx="80">
                  <c:v>classe: 80</c:v>
                </c:pt>
                <c:pt idx="81">
                  <c:v>classe: 81</c:v>
                </c:pt>
                <c:pt idx="82">
                  <c:v>classe: 82</c:v>
                </c:pt>
                <c:pt idx="83">
                  <c:v>classe: 83</c:v>
                </c:pt>
                <c:pt idx="84">
                  <c:v>classe: 84</c:v>
                </c:pt>
                <c:pt idx="85">
                  <c:v>classe: 85</c:v>
                </c:pt>
                <c:pt idx="86">
                  <c:v>classe: 86</c:v>
                </c:pt>
                <c:pt idx="87">
                  <c:v>classe: 87</c:v>
                </c:pt>
                <c:pt idx="88">
                  <c:v>classe: 88</c:v>
                </c:pt>
                <c:pt idx="89">
                  <c:v>classe: 89</c:v>
                </c:pt>
                <c:pt idx="90">
                  <c:v>classe: 90</c:v>
                </c:pt>
                <c:pt idx="91">
                  <c:v>classe: 91</c:v>
                </c:pt>
                <c:pt idx="92">
                  <c:v>classe: 92</c:v>
                </c:pt>
                <c:pt idx="93">
                  <c:v>classe: 93</c:v>
                </c:pt>
                <c:pt idx="94">
                  <c:v>classe: 94</c:v>
                </c:pt>
                <c:pt idx="95">
                  <c:v>classe: 95</c:v>
                </c:pt>
                <c:pt idx="96">
                  <c:v>classe: 96</c:v>
                </c:pt>
                <c:pt idx="97">
                  <c:v>classe: 97</c:v>
                </c:pt>
                <c:pt idx="98">
                  <c:v>classe: 98</c:v>
                </c:pt>
                <c:pt idx="99">
                  <c:v>classe: 99</c:v>
                </c:pt>
                <c:pt idx="100">
                  <c:v>classe: 100</c:v>
                </c:pt>
              </c:strCache>
            </c:strRef>
          </c:cat>
          <c:val>
            <c:numRef>
              <c:f>stats!$R$4:$R$104</c:f>
              <c:numCache>
                <c:formatCode>General</c:formatCode>
                <c:ptCount val="101"/>
                <c:pt idx="0">
                  <c:v>0</c:v>
                </c:pt>
                <c:pt idx="1">
                  <c:v>50</c:v>
                </c:pt>
                <c:pt idx="2">
                  <c:v>138</c:v>
                </c:pt>
                <c:pt idx="3">
                  <c:v>193</c:v>
                </c:pt>
                <c:pt idx="4">
                  <c:v>444</c:v>
                </c:pt>
                <c:pt idx="5">
                  <c:v>1490</c:v>
                </c:pt>
                <c:pt idx="6">
                  <c:v>1475</c:v>
                </c:pt>
                <c:pt idx="7">
                  <c:v>1228</c:v>
                </c:pt>
                <c:pt idx="8">
                  <c:v>963</c:v>
                </c:pt>
                <c:pt idx="9">
                  <c:v>710</c:v>
                </c:pt>
                <c:pt idx="10">
                  <c:v>587</c:v>
                </c:pt>
                <c:pt idx="11">
                  <c:v>313</c:v>
                </c:pt>
                <c:pt idx="12">
                  <c:v>1268</c:v>
                </c:pt>
                <c:pt idx="13">
                  <c:v>2592</c:v>
                </c:pt>
                <c:pt idx="14">
                  <c:v>3536</c:v>
                </c:pt>
                <c:pt idx="15">
                  <c:v>4919</c:v>
                </c:pt>
                <c:pt idx="16">
                  <c:v>7125</c:v>
                </c:pt>
                <c:pt idx="17">
                  <c:v>11045</c:v>
                </c:pt>
                <c:pt idx="18">
                  <c:v>16446</c:v>
                </c:pt>
                <c:pt idx="19">
                  <c:v>23466</c:v>
                </c:pt>
                <c:pt idx="20">
                  <c:v>33263</c:v>
                </c:pt>
                <c:pt idx="21">
                  <c:v>45369</c:v>
                </c:pt>
                <c:pt idx="22">
                  <c:v>61280</c:v>
                </c:pt>
                <c:pt idx="23">
                  <c:v>79613</c:v>
                </c:pt>
                <c:pt idx="24">
                  <c:v>96249</c:v>
                </c:pt>
                <c:pt idx="25">
                  <c:v>110839</c:v>
                </c:pt>
                <c:pt idx="26">
                  <c:v>124101</c:v>
                </c:pt>
                <c:pt idx="27">
                  <c:v>135680</c:v>
                </c:pt>
                <c:pt idx="28">
                  <c:v>144403</c:v>
                </c:pt>
                <c:pt idx="29">
                  <c:v>146672</c:v>
                </c:pt>
                <c:pt idx="30">
                  <c:v>143197</c:v>
                </c:pt>
                <c:pt idx="31">
                  <c:v>136859</c:v>
                </c:pt>
                <c:pt idx="32">
                  <c:v>126140</c:v>
                </c:pt>
                <c:pt idx="33">
                  <c:v>115750</c:v>
                </c:pt>
                <c:pt idx="34">
                  <c:v>104838</c:v>
                </c:pt>
                <c:pt idx="35">
                  <c:v>96197</c:v>
                </c:pt>
                <c:pt idx="36">
                  <c:v>88770</c:v>
                </c:pt>
                <c:pt idx="37">
                  <c:v>82154</c:v>
                </c:pt>
                <c:pt idx="38">
                  <c:v>75454</c:v>
                </c:pt>
                <c:pt idx="39">
                  <c:v>68633</c:v>
                </c:pt>
                <c:pt idx="40">
                  <c:v>63867</c:v>
                </c:pt>
                <c:pt idx="41">
                  <c:v>58567</c:v>
                </c:pt>
                <c:pt idx="42">
                  <c:v>54678</c:v>
                </c:pt>
                <c:pt idx="43">
                  <c:v>51542</c:v>
                </c:pt>
                <c:pt idx="44">
                  <c:v>48957</c:v>
                </c:pt>
                <c:pt idx="45">
                  <c:v>47129</c:v>
                </c:pt>
                <c:pt idx="46">
                  <c:v>44974</c:v>
                </c:pt>
                <c:pt idx="47">
                  <c:v>43202</c:v>
                </c:pt>
                <c:pt idx="48">
                  <c:v>41997</c:v>
                </c:pt>
                <c:pt idx="49">
                  <c:v>40677</c:v>
                </c:pt>
                <c:pt idx="50">
                  <c:v>40335</c:v>
                </c:pt>
                <c:pt idx="51">
                  <c:v>39846</c:v>
                </c:pt>
                <c:pt idx="52">
                  <c:v>39249</c:v>
                </c:pt>
                <c:pt idx="53">
                  <c:v>38572</c:v>
                </c:pt>
                <c:pt idx="54">
                  <c:v>36936</c:v>
                </c:pt>
                <c:pt idx="55">
                  <c:v>34478</c:v>
                </c:pt>
                <c:pt idx="56">
                  <c:v>32192</c:v>
                </c:pt>
                <c:pt idx="57">
                  <c:v>30191</c:v>
                </c:pt>
                <c:pt idx="58">
                  <c:v>27472</c:v>
                </c:pt>
                <c:pt idx="59">
                  <c:v>24984</c:v>
                </c:pt>
                <c:pt idx="60">
                  <c:v>22217</c:v>
                </c:pt>
                <c:pt idx="61">
                  <c:v>19531</c:v>
                </c:pt>
                <c:pt idx="62">
                  <c:v>16511</c:v>
                </c:pt>
                <c:pt idx="63">
                  <c:v>14545</c:v>
                </c:pt>
                <c:pt idx="64">
                  <c:v>12297</c:v>
                </c:pt>
                <c:pt idx="65">
                  <c:v>10244</c:v>
                </c:pt>
                <c:pt idx="66">
                  <c:v>8531</c:v>
                </c:pt>
                <c:pt idx="67">
                  <c:v>7077</c:v>
                </c:pt>
                <c:pt idx="68">
                  <c:v>5874</c:v>
                </c:pt>
                <c:pt idx="69">
                  <c:v>4603</c:v>
                </c:pt>
                <c:pt idx="70">
                  <c:v>3629</c:v>
                </c:pt>
                <c:pt idx="71">
                  <c:v>2710</c:v>
                </c:pt>
                <c:pt idx="72">
                  <c:v>2046</c:v>
                </c:pt>
                <c:pt idx="73">
                  <c:v>1450</c:v>
                </c:pt>
                <c:pt idx="74">
                  <c:v>1053</c:v>
                </c:pt>
                <c:pt idx="75">
                  <c:v>722</c:v>
                </c:pt>
                <c:pt idx="76">
                  <c:v>508</c:v>
                </c:pt>
                <c:pt idx="77">
                  <c:v>360</c:v>
                </c:pt>
                <c:pt idx="78">
                  <c:v>216</c:v>
                </c:pt>
                <c:pt idx="79">
                  <c:v>121</c:v>
                </c:pt>
                <c:pt idx="80">
                  <c:v>62</c:v>
                </c:pt>
                <c:pt idx="81">
                  <c:v>18</c:v>
                </c:pt>
                <c:pt idx="82">
                  <c:v>1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BB-F843-B973-F1703E49C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4523791"/>
        <c:axId val="1234676815"/>
      </c:barChart>
      <c:catAx>
        <c:axId val="123452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4676815"/>
        <c:crosses val="autoZero"/>
        <c:auto val="1"/>
        <c:lblAlgn val="ctr"/>
        <c:lblOffset val="100"/>
        <c:noMultiLvlLbl val="0"/>
      </c:catAx>
      <c:valAx>
        <c:axId val="1234676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4523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Estensione - </a:t>
            </a:r>
            <a:r>
              <a:rPr lang="it-IT" b="1" dirty="0" err="1"/>
              <a:t>Dataset</a:t>
            </a:r>
            <a:r>
              <a:rPr lang="it-IT" b="1" dirty="0"/>
              <a:t> UTK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3.5909791167408424E-2"/>
          <c:y val="2.3043959222404334E-2"/>
          <c:w val="0.9806560067442206"/>
          <c:h val="0.9419315613005021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stats!$L$4:$L$44</c:f>
              <c:strCache>
                <c:ptCount val="41"/>
                <c:pt idx="0">
                  <c:v>classe: 0</c:v>
                </c:pt>
                <c:pt idx="1">
                  <c:v>classe: 1</c:v>
                </c:pt>
                <c:pt idx="2">
                  <c:v>classe: 2</c:v>
                </c:pt>
                <c:pt idx="3">
                  <c:v>classe: 3</c:v>
                </c:pt>
                <c:pt idx="4">
                  <c:v>classe: 4</c:v>
                </c:pt>
                <c:pt idx="5">
                  <c:v>classe: 5</c:v>
                </c:pt>
                <c:pt idx="6">
                  <c:v>classe: 6</c:v>
                </c:pt>
                <c:pt idx="7">
                  <c:v>classe: 7</c:v>
                </c:pt>
                <c:pt idx="8">
                  <c:v>classe: 8</c:v>
                </c:pt>
                <c:pt idx="9">
                  <c:v>classe: 9</c:v>
                </c:pt>
                <c:pt idx="10">
                  <c:v>classe: 10</c:v>
                </c:pt>
                <c:pt idx="11">
                  <c:v>classe: 11</c:v>
                </c:pt>
                <c:pt idx="12">
                  <c:v>classe: 12</c:v>
                </c:pt>
                <c:pt idx="13">
                  <c:v>classe: 13</c:v>
                </c:pt>
                <c:pt idx="14">
                  <c:v>classe: 14</c:v>
                </c:pt>
                <c:pt idx="15">
                  <c:v>classe: 75</c:v>
                </c:pt>
                <c:pt idx="16">
                  <c:v>classe: 76</c:v>
                </c:pt>
                <c:pt idx="17">
                  <c:v>classe: 77</c:v>
                </c:pt>
                <c:pt idx="18">
                  <c:v>classe: 78</c:v>
                </c:pt>
                <c:pt idx="19">
                  <c:v>classe: 79</c:v>
                </c:pt>
                <c:pt idx="20">
                  <c:v>classe: 80</c:v>
                </c:pt>
                <c:pt idx="21">
                  <c:v>classe: 81</c:v>
                </c:pt>
                <c:pt idx="22">
                  <c:v>classe: 82</c:v>
                </c:pt>
                <c:pt idx="23">
                  <c:v>classe: 83</c:v>
                </c:pt>
                <c:pt idx="24">
                  <c:v>classe: 84</c:v>
                </c:pt>
                <c:pt idx="25">
                  <c:v>classe: 85</c:v>
                </c:pt>
                <c:pt idx="26">
                  <c:v>classe: 86</c:v>
                </c:pt>
                <c:pt idx="27">
                  <c:v>classe: 87</c:v>
                </c:pt>
                <c:pt idx="28">
                  <c:v>classe: 88</c:v>
                </c:pt>
                <c:pt idx="29">
                  <c:v>classe: 89</c:v>
                </c:pt>
                <c:pt idx="30">
                  <c:v>classe: 90</c:v>
                </c:pt>
                <c:pt idx="31">
                  <c:v>classe: 91</c:v>
                </c:pt>
                <c:pt idx="32">
                  <c:v>classe: 92</c:v>
                </c:pt>
                <c:pt idx="33">
                  <c:v>classe: 93</c:v>
                </c:pt>
                <c:pt idx="34">
                  <c:v>classe: 94</c:v>
                </c:pt>
                <c:pt idx="35">
                  <c:v>classe: 95</c:v>
                </c:pt>
                <c:pt idx="36">
                  <c:v>classe: 96</c:v>
                </c:pt>
                <c:pt idx="37">
                  <c:v>classe: 97</c:v>
                </c:pt>
                <c:pt idx="38">
                  <c:v>classe: 98</c:v>
                </c:pt>
                <c:pt idx="39">
                  <c:v>classe: 99</c:v>
                </c:pt>
                <c:pt idx="40">
                  <c:v>classe: 100</c:v>
                </c:pt>
              </c:strCache>
            </c:strRef>
          </c:cat>
          <c:val>
            <c:numRef>
              <c:f>stats!$M$4:$M$44</c:f>
              <c:numCache>
                <c:formatCode>General</c:formatCode>
                <c:ptCount val="41"/>
                <c:pt idx="0">
                  <c:v>0</c:v>
                </c:pt>
                <c:pt idx="1">
                  <c:v>1111</c:v>
                </c:pt>
                <c:pt idx="2">
                  <c:v>475</c:v>
                </c:pt>
                <c:pt idx="3">
                  <c:v>284</c:v>
                </c:pt>
                <c:pt idx="4">
                  <c:v>260</c:v>
                </c:pt>
                <c:pt idx="5">
                  <c:v>180</c:v>
                </c:pt>
                <c:pt idx="6">
                  <c:v>114</c:v>
                </c:pt>
                <c:pt idx="7">
                  <c:v>126</c:v>
                </c:pt>
                <c:pt idx="8">
                  <c:v>234</c:v>
                </c:pt>
                <c:pt idx="9">
                  <c:v>159</c:v>
                </c:pt>
                <c:pt idx="10">
                  <c:v>140</c:v>
                </c:pt>
                <c:pt idx="11">
                  <c:v>63</c:v>
                </c:pt>
                <c:pt idx="12">
                  <c:v>106</c:v>
                </c:pt>
                <c:pt idx="13">
                  <c:v>75</c:v>
                </c:pt>
                <c:pt idx="14">
                  <c:v>137</c:v>
                </c:pt>
                <c:pt idx="15">
                  <c:v>147</c:v>
                </c:pt>
                <c:pt idx="16">
                  <c:v>58</c:v>
                </c:pt>
                <c:pt idx="17">
                  <c:v>28</c:v>
                </c:pt>
                <c:pt idx="18">
                  <c:v>69</c:v>
                </c:pt>
                <c:pt idx="19">
                  <c:v>23</c:v>
                </c:pt>
                <c:pt idx="20">
                  <c:v>133</c:v>
                </c:pt>
                <c:pt idx="21">
                  <c:v>22</c:v>
                </c:pt>
                <c:pt idx="22">
                  <c:v>40</c:v>
                </c:pt>
                <c:pt idx="23">
                  <c:v>18</c:v>
                </c:pt>
                <c:pt idx="24">
                  <c:v>24</c:v>
                </c:pt>
                <c:pt idx="25">
                  <c:v>155</c:v>
                </c:pt>
                <c:pt idx="26">
                  <c:v>34</c:v>
                </c:pt>
                <c:pt idx="27">
                  <c:v>10</c:v>
                </c:pt>
                <c:pt idx="28">
                  <c:v>34</c:v>
                </c:pt>
                <c:pt idx="29">
                  <c:v>33</c:v>
                </c:pt>
                <c:pt idx="30">
                  <c:v>81</c:v>
                </c:pt>
                <c:pt idx="31">
                  <c:v>2</c:v>
                </c:pt>
                <c:pt idx="32">
                  <c:v>13</c:v>
                </c:pt>
                <c:pt idx="33">
                  <c:v>5</c:v>
                </c:pt>
                <c:pt idx="34">
                  <c:v>0</c:v>
                </c:pt>
                <c:pt idx="35">
                  <c:v>9</c:v>
                </c:pt>
                <c:pt idx="36">
                  <c:v>17</c:v>
                </c:pt>
                <c:pt idx="37">
                  <c:v>0</c:v>
                </c:pt>
                <c:pt idx="38">
                  <c:v>0</c:v>
                </c:pt>
                <c:pt idx="39">
                  <c:v>9</c:v>
                </c:pt>
                <c:pt idx="4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10-A44B-848C-03825ACDF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0037263"/>
        <c:axId val="1230038911"/>
      </c:barChart>
      <c:catAx>
        <c:axId val="1230037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0038911"/>
        <c:crosses val="autoZero"/>
        <c:auto val="1"/>
        <c:lblAlgn val="ctr"/>
        <c:lblOffset val="100"/>
        <c:noMultiLvlLbl val="0"/>
      </c:catAx>
      <c:valAx>
        <c:axId val="1230038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30037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/>
              </a:rPr>
              <a:t>Distribuzione</a:t>
            </a:r>
            <a:r>
              <a:rPr kumimoji="0" lang="en-US" sz="1862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/>
              </a:rPr>
              <a:t> </a:t>
            </a:r>
            <a:r>
              <a:rPr kumimoji="0" lang="en-US" sz="1862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/>
              </a:rPr>
              <a:t>dei</a:t>
            </a:r>
            <a:r>
              <a:rPr kumimoji="0" lang="en-US" sz="1862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/>
              </a:rPr>
              <a:t> </a:t>
            </a:r>
            <a:r>
              <a:rPr kumimoji="0" lang="en-US" sz="1862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entury Gothic"/>
              </a:rPr>
              <a:t>campioni</a:t>
            </a:r>
            <a:endParaRPr kumimoji="0" lang="en-US" sz="1862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entury Gothic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Foglio1!$A$2:$A$102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Foglio1!$B$2:$B$102</c:f>
              <c:numCache>
                <c:formatCode>General</c:formatCode>
                <c:ptCount val="101"/>
                <c:pt idx="0">
                  <c:v>0</c:v>
                </c:pt>
                <c:pt idx="1">
                  <c:v>1161</c:v>
                </c:pt>
                <c:pt idx="2">
                  <c:v>613</c:v>
                </c:pt>
                <c:pt idx="3">
                  <c:v>477</c:v>
                </c:pt>
                <c:pt idx="4">
                  <c:v>704</c:v>
                </c:pt>
                <c:pt idx="5">
                  <c:v>1670</c:v>
                </c:pt>
                <c:pt idx="6">
                  <c:v>1589</c:v>
                </c:pt>
                <c:pt idx="7">
                  <c:v>1354</c:v>
                </c:pt>
                <c:pt idx="8">
                  <c:v>1197</c:v>
                </c:pt>
                <c:pt idx="9">
                  <c:v>869</c:v>
                </c:pt>
                <c:pt idx="10">
                  <c:v>727</c:v>
                </c:pt>
                <c:pt idx="11">
                  <c:v>376</c:v>
                </c:pt>
                <c:pt idx="12">
                  <c:v>1374</c:v>
                </c:pt>
                <c:pt idx="13">
                  <c:v>2000</c:v>
                </c:pt>
                <c:pt idx="14">
                  <c:v>2000</c:v>
                </c:pt>
                <c:pt idx="15">
                  <c:v>2000</c:v>
                </c:pt>
                <c:pt idx="16">
                  <c:v>2000</c:v>
                </c:pt>
                <c:pt idx="17">
                  <c:v>2000</c:v>
                </c:pt>
                <c:pt idx="18">
                  <c:v>2000</c:v>
                </c:pt>
                <c:pt idx="19">
                  <c:v>2000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2000</c:v>
                </c:pt>
                <c:pt idx="31">
                  <c:v>2000</c:v>
                </c:pt>
                <c:pt idx="32">
                  <c:v>2000</c:v>
                </c:pt>
                <c:pt idx="33">
                  <c:v>2000</c:v>
                </c:pt>
                <c:pt idx="34">
                  <c:v>2000</c:v>
                </c:pt>
                <c:pt idx="35">
                  <c:v>2000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2000</c:v>
                </c:pt>
                <c:pt idx="41">
                  <c:v>2000</c:v>
                </c:pt>
                <c:pt idx="42">
                  <c:v>2000</c:v>
                </c:pt>
                <c:pt idx="43">
                  <c:v>2000</c:v>
                </c:pt>
                <c:pt idx="44">
                  <c:v>2000</c:v>
                </c:pt>
                <c:pt idx="45">
                  <c:v>2000</c:v>
                </c:pt>
                <c:pt idx="46">
                  <c:v>2000</c:v>
                </c:pt>
                <c:pt idx="47">
                  <c:v>2000</c:v>
                </c:pt>
                <c:pt idx="48">
                  <c:v>2000</c:v>
                </c:pt>
                <c:pt idx="49">
                  <c:v>2000</c:v>
                </c:pt>
                <c:pt idx="50">
                  <c:v>2000</c:v>
                </c:pt>
                <c:pt idx="51">
                  <c:v>2000</c:v>
                </c:pt>
                <c:pt idx="52">
                  <c:v>2000</c:v>
                </c:pt>
                <c:pt idx="53">
                  <c:v>2000</c:v>
                </c:pt>
                <c:pt idx="54">
                  <c:v>2000</c:v>
                </c:pt>
                <c:pt idx="55">
                  <c:v>2000</c:v>
                </c:pt>
                <c:pt idx="56">
                  <c:v>2000</c:v>
                </c:pt>
                <c:pt idx="57">
                  <c:v>2000</c:v>
                </c:pt>
                <c:pt idx="58">
                  <c:v>2000</c:v>
                </c:pt>
                <c:pt idx="59">
                  <c:v>2000</c:v>
                </c:pt>
                <c:pt idx="60">
                  <c:v>2000</c:v>
                </c:pt>
                <c:pt idx="61">
                  <c:v>2000</c:v>
                </c:pt>
                <c:pt idx="62">
                  <c:v>2000</c:v>
                </c:pt>
                <c:pt idx="63">
                  <c:v>2000</c:v>
                </c:pt>
                <c:pt idx="64">
                  <c:v>2000</c:v>
                </c:pt>
                <c:pt idx="65">
                  <c:v>2000</c:v>
                </c:pt>
                <c:pt idx="66">
                  <c:v>2000</c:v>
                </c:pt>
                <c:pt idx="67">
                  <c:v>2000</c:v>
                </c:pt>
                <c:pt idx="68">
                  <c:v>2000</c:v>
                </c:pt>
                <c:pt idx="69">
                  <c:v>2000</c:v>
                </c:pt>
                <c:pt idx="70">
                  <c:v>2000</c:v>
                </c:pt>
                <c:pt idx="71">
                  <c:v>2000</c:v>
                </c:pt>
                <c:pt idx="72">
                  <c:v>2000</c:v>
                </c:pt>
                <c:pt idx="73">
                  <c:v>1450</c:v>
                </c:pt>
                <c:pt idx="74">
                  <c:v>1053</c:v>
                </c:pt>
                <c:pt idx="75">
                  <c:v>869</c:v>
                </c:pt>
                <c:pt idx="76">
                  <c:v>566</c:v>
                </c:pt>
                <c:pt idx="77">
                  <c:v>388</c:v>
                </c:pt>
                <c:pt idx="78">
                  <c:v>285</c:v>
                </c:pt>
                <c:pt idx="79">
                  <c:v>144</c:v>
                </c:pt>
                <c:pt idx="80">
                  <c:v>195</c:v>
                </c:pt>
                <c:pt idx="81">
                  <c:v>40</c:v>
                </c:pt>
                <c:pt idx="82">
                  <c:v>41</c:v>
                </c:pt>
                <c:pt idx="83">
                  <c:v>18</c:v>
                </c:pt>
                <c:pt idx="84">
                  <c:v>24</c:v>
                </c:pt>
                <c:pt idx="85">
                  <c:v>155</c:v>
                </c:pt>
                <c:pt idx="86">
                  <c:v>34</c:v>
                </c:pt>
                <c:pt idx="87">
                  <c:v>10</c:v>
                </c:pt>
                <c:pt idx="88">
                  <c:v>34</c:v>
                </c:pt>
                <c:pt idx="89">
                  <c:v>33</c:v>
                </c:pt>
                <c:pt idx="90">
                  <c:v>81</c:v>
                </c:pt>
                <c:pt idx="91">
                  <c:v>2</c:v>
                </c:pt>
                <c:pt idx="92">
                  <c:v>13</c:v>
                </c:pt>
                <c:pt idx="93">
                  <c:v>5</c:v>
                </c:pt>
                <c:pt idx="94">
                  <c:v>0</c:v>
                </c:pt>
                <c:pt idx="95">
                  <c:v>9</c:v>
                </c:pt>
                <c:pt idx="96">
                  <c:v>17</c:v>
                </c:pt>
                <c:pt idx="97">
                  <c:v>0</c:v>
                </c:pt>
                <c:pt idx="98">
                  <c:v>0</c:v>
                </c:pt>
                <c:pt idx="99">
                  <c:v>9</c:v>
                </c:pt>
                <c:pt idx="10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A4-9A47-BB82-02D611FD72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08956255"/>
        <c:axId val="1308957903"/>
      </c:barChart>
      <c:catAx>
        <c:axId val="1308956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08957903"/>
        <c:crosses val="autoZero"/>
        <c:auto val="1"/>
        <c:lblAlgn val="ctr"/>
        <c:lblOffset val="100"/>
        <c:noMultiLvlLbl val="0"/>
      </c:catAx>
      <c:valAx>
        <c:axId val="1308957903"/>
        <c:scaling>
          <c:orientation val="minMax"/>
          <c:max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308956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Dataset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Immagini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76000"/>
                  <a:alpha val="90000"/>
                </a:schemeClr>
              </a:solidFill>
              <a:ln w="19050">
                <a:solidFill>
                  <a:schemeClr val="accent4">
                    <a:shade val="76000"/>
                    <a:lumMod val="75000"/>
                  </a:schemeClr>
                </a:solidFill>
              </a:ln>
              <a:effectLst>
                <a:innerShdw blurRad="114300">
                  <a:schemeClr val="accent4">
                    <a:shade val="76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shade val="76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E81-284D-914A-43270230318F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  <a:alpha val="90000"/>
                </a:schemeClr>
              </a:solidFill>
              <a:ln w="19050">
                <a:solidFill>
                  <a:schemeClr val="accent4">
                    <a:tint val="77000"/>
                    <a:lumMod val="75000"/>
                  </a:schemeClr>
                </a:solidFill>
              </a:ln>
              <a:effectLst>
                <a:innerShdw blurRad="114300">
                  <a:schemeClr val="accent4">
                    <a:tint val="77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tint val="77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8E81-284D-914A-43270230318F}"/>
              </c:ext>
            </c:extLst>
          </c:dPt>
          <c:dLbls>
            <c:dLbl>
              <c:idx val="0"/>
              <c:layout>
                <c:manualLayout>
                  <c:x val="-0.25110404163088174"/>
                  <c:y val="-0.16318796946101249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4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893A0423-D1A3-9E4F-BFB7-6E4A5BF6E500}" type="CATEGORYNAME">
                      <a:rPr lang="en-US" smtClean="0"/>
                      <a:pPr>
                        <a:defRPr>
                          <a:solidFill>
                            <a:schemeClr val="accent4"/>
                          </a:solidFill>
                        </a:defRPr>
                      </a:pPr>
                      <a:t>[NOME CATEGORIA]</a:t>
                    </a:fld>
                    <a:r>
                      <a:rPr lang="en-US" baseline="0" dirty="0"/>
                      <a:t>: </a:t>
                    </a:r>
                    <a:fld id="{0B6AC773-CE02-E145-B72A-6FEEE6C40C2D}" type="VALUE">
                      <a:rPr lang="en-US" baseline="0"/>
                      <a:pPr>
                        <a:defRPr>
                          <a:solidFill>
                            <a:schemeClr val="accent4"/>
                          </a:solidFill>
                        </a:defRPr>
                      </a:pPr>
                      <a:t>[VALORE]</a:t>
                    </a:fld>
                    <a:endParaRPr lang="en-US" baseline="0" dirty="0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>
                      <a:shade val="76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shade val="76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352866442724504"/>
                      <c:h val="0.1434231566760143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E81-284D-914A-43270230318F}"/>
                </c:ext>
              </c:extLst>
            </c:dLbl>
            <c:dLbl>
              <c:idx val="1"/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0" i="0" u="none" strike="noStrike" kern="1200" baseline="0">
                        <a:solidFill>
                          <a:schemeClr val="accent4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5469E3BE-F43D-F846-BA9C-680CE687509C}" type="CATEGORYNAME">
                      <a:rPr lang="en-US" smtClean="0"/>
                      <a:pPr>
                        <a:defRPr>
                          <a:solidFill>
                            <a:schemeClr val="accent4"/>
                          </a:solidFill>
                        </a:defRPr>
                      </a:pPr>
                      <a:t>[NOME CATEGORIA]</a:t>
                    </a:fld>
                    <a:r>
                      <a:rPr lang="en-US" baseline="0" dirty="0"/>
                      <a:t>: </a:t>
                    </a:r>
                    <a:fld id="{48637133-A4C7-0647-B503-8F5CCC636072}" type="VALUE">
                      <a:rPr lang="en-US" baseline="0" dirty="0"/>
                      <a:pPr>
                        <a:defRPr>
                          <a:solidFill>
                            <a:schemeClr val="accent4"/>
                          </a:solidFill>
                        </a:defRPr>
                      </a:pPr>
                      <a:t>[VALORE]</a:t>
                    </a:fld>
                    <a:endParaRPr lang="en-US" baseline="0" dirty="0"/>
                  </a:p>
                </c:rich>
              </c:tx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4">
                      <a:tint val="77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4">
                      <a:tint val="77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96589371047762"/>
                      <c:h val="0.122331515988365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8E81-284D-914A-43270230318F}"/>
                </c:ext>
              </c:extLst>
            </c:dLbl>
            <c:spPr>
              <a:solidFill>
                <a:srgbClr val="FFFFFF">
                  <a:alpha val="90000"/>
                </a:srgbClr>
              </a:solidFill>
              <a:ln w="12700" cap="flat" cmpd="sng" algn="ctr">
                <a:solidFill>
                  <a:srgbClr val="4344B5"/>
                </a:solidFill>
                <a:round/>
              </a:ln>
              <a:effectLst>
                <a:outerShdw blurRad="50800" dist="38100" dir="2700000" algn="tl" rotWithShape="0">
                  <a:srgbClr val="4344B5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Foglio1!$A$2:$A$3</c:f>
              <c:strCache>
                <c:ptCount val="2"/>
                <c:pt idx="0">
                  <c:v>Training Set</c:v>
                </c:pt>
                <c:pt idx="1">
                  <c:v>Validation Set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123839</c:v>
                </c:pt>
                <c:pt idx="1">
                  <c:v>13759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1-284D-914A-43270230318F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Mae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Foglio1!$A$2:$A$4</c:f>
              <c:strCache>
                <c:ptCount val="3"/>
                <c:pt idx="0">
                  <c:v>Training Set</c:v>
                </c:pt>
                <c:pt idx="1">
                  <c:v>Validation Set</c:v>
                </c:pt>
                <c:pt idx="2">
                  <c:v>Test Custom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2.34</c:v>
                </c:pt>
                <c:pt idx="1">
                  <c:v>3.28</c:v>
                </c:pt>
                <c:pt idx="2">
                  <c:v>3.02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1-F04F-A73B-1D7280D374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84787375"/>
        <c:axId val="1284789135"/>
        <c:axId val="0"/>
      </c:bar3DChart>
      <c:catAx>
        <c:axId val="1284787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4789135"/>
        <c:crosses val="autoZero"/>
        <c:auto val="1"/>
        <c:lblAlgn val="ctr"/>
        <c:lblOffset val="100"/>
        <c:noMultiLvlLbl val="0"/>
      </c:catAx>
      <c:valAx>
        <c:axId val="1284789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4787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Mae/</a:t>
            </a:r>
            <a:r>
              <a:rPr lang="en-US" b="1" dirty="0" err="1"/>
              <a:t>campioni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Valori 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5.9511346666800094E-2"/>
                  <c:y val="5.212183963710528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Training set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A5C-AB41-82C8-40E3E371778C}"/>
                </c:ext>
              </c:extLst>
            </c:dLbl>
            <c:dLbl>
              <c:idx val="1"/>
              <c:layout>
                <c:manualLayout>
                  <c:x val="6.4921469091054729E-2"/>
                  <c:y val="1.116896563652257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Validation set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DA5C-AB41-82C8-40E3E371778C}"/>
                </c:ext>
              </c:extLst>
            </c:dLbl>
            <c:dLbl>
              <c:idx val="2"/>
              <c:layout>
                <c:manualLayout>
                  <c:x val="-1.0820244848509117E-2"/>
                  <c:y val="7.0736782364642953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Custom Set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DA5C-AB41-82C8-40E3E37177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Foglio1!$A$2:$A$4</c:f>
              <c:numCache>
                <c:formatCode>General</c:formatCode>
                <c:ptCount val="3"/>
                <c:pt idx="0">
                  <c:v>123839</c:v>
                </c:pt>
                <c:pt idx="1">
                  <c:v>13759</c:v>
                </c:pt>
                <c:pt idx="2">
                  <c:v>600000</c:v>
                </c:pt>
              </c:numCache>
            </c:numRef>
          </c:xVal>
          <c:yVal>
            <c:numRef>
              <c:f>Foglio1!$B$2:$B$4</c:f>
              <c:numCache>
                <c:formatCode>General</c:formatCode>
                <c:ptCount val="3"/>
                <c:pt idx="0">
                  <c:v>2.37</c:v>
                </c:pt>
                <c:pt idx="1">
                  <c:v>3.28</c:v>
                </c:pt>
                <c:pt idx="2">
                  <c:v>3.02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5C-AB41-82C8-40E3E37177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768975"/>
        <c:axId val="1287962335"/>
      </c:scatterChart>
      <c:valAx>
        <c:axId val="12877689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7962335"/>
        <c:crosses val="autoZero"/>
        <c:crossBetween val="midCat"/>
      </c:valAx>
      <c:valAx>
        <c:axId val="1287962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877689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0.48842</cdr:x>
      <cdr:y>0.08768</cdr:y>
    </cdr:from>
    <cdr:to>
      <cdr:x>1</cdr:x>
      <cdr:y>0.41896</cdr:y>
    </cdr:to>
    <cdr:cxnSp macro="">
      <cdr:nvCxnSpPr>
        <cdr:cNvPr id="3" name="Connettore 1 2">
          <a:extLst xmlns:a="http://schemas.openxmlformats.org/drawingml/2006/main">
            <a:ext uri="{FF2B5EF4-FFF2-40B4-BE49-F238E27FC236}">
              <a16:creationId xmlns:a16="http://schemas.microsoft.com/office/drawing/2014/main" id="{A1ACBA6E-B751-A944-A393-2C0A71E12B53}"/>
            </a:ext>
          </a:extLst>
        </cdr:cNvPr>
        <cdr:cNvCxnSpPr/>
      </cdr:nvCxnSpPr>
      <cdr:spPr>
        <a:xfrm xmlns:a="http://schemas.openxmlformats.org/drawingml/2006/main" flipV="1">
          <a:off x="1625600" y="277426"/>
          <a:ext cx="1702676" cy="1048137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0.0227</cdr:x>
      <cdr:y>0.20576</cdr:y>
    </cdr:from>
    <cdr:to>
      <cdr:x>0.49125</cdr:x>
      <cdr:y>0.41896</cdr:y>
    </cdr:to>
    <cdr:cxnSp macro="">
      <cdr:nvCxnSpPr>
        <cdr:cNvPr id="3" name="Connettore 1 2">
          <a:extLst xmlns:a="http://schemas.openxmlformats.org/drawingml/2006/main">
            <a:ext uri="{FF2B5EF4-FFF2-40B4-BE49-F238E27FC236}">
              <a16:creationId xmlns:a16="http://schemas.microsoft.com/office/drawing/2014/main" id="{A1ACBA6E-B751-A944-A393-2C0A71E12B53}"/>
            </a:ext>
          </a:extLst>
        </cdr:cNvPr>
        <cdr:cNvCxnSpPr/>
      </cdr:nvCxnSpPr>
      <cdr:spPr>
        <a:xfrm xmlns:a="http://schemas.openxmlformats.org/drawingml/2006/main" flipH="1" flipV="1">
          <a:off x="75544" y="650991"/>
          <a:ext cx="1559480" cy="67456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0.06716</cdr:x>
      <cdr:y>0.08157</cdr:y>
    </cdr:from>
    <cdr:to>
      <cdr:x>0.42391</cdr:x>
      <cdr:y>0.44541</cdr:y>
    </cdr:to>
    <cdr:cxnSp macro="">
      <cdr:nvCxnSpPr>
        <cdr:cNvPr id="3" name="Connettore 1 2">
          <a:extLst xmlns:a="http://schemas.openxmlformats.org/drawingml/2006/main">
            <a:ext uri="{FF2B5EF4-FFF2-40B4-BE49-F238E27FC236}">
              <a16:creationId xmlns:a16="http://schemas.microsoft.com/office/drawing/2014/main" id="{A1ACBA6E-B751-A944-A393-2C0A71E12B53}"/>
            </a:ext>
          </a:extLst>
        </cdr:cNvPr>
        <cdr:cNvCxnSpPr/>
      </cdr:nvCxnSpPr>
      <cdr:spPr>
        <a:xfrm xmlns:a="http://schemas.openxmlformats.org/drawingml/2006/main" flipH="1" flipV="1">
          <a:off x="223530" y="258067"/>
          <a:ext cx="1187360" cy="1151165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04422-7835-A74A-BED1-7CE280D24E6B}" type="datetimeFigureOut">
              <a:rPr lang="it-IT" smtClean="0"/>
              <a:t>06/01/21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ED3EE-2885-154A-8C26-FCDF5E3CD1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0041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ED3EE-2885-154A-8C26-FCDF5E3CD14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6426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02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79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06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12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72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74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61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17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0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301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3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46C005-AC87-1F47-8766-EB6BFB0FA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 fontScale="90000"/>
          </a:bodyPr>
          <a:lstStyle/>
          <a:p>
            <a:r>
              <a:rPr lang="it-IT" sz="5600" b="1" dirty="0"/>
              <a:t>Contest </a:t>
            </a:r>
            <a:r>
              <a:rPr lang="it-IT" sz="5600" b="1" dirty="0" err="1"/>
              <a:t>Artificial</a:t>
            </a:r>
            <a:r>
              <a:rPr lang="it-IT" sz="5600" b="1" dirty="0"/>
              <a:t> Vision</a:t>
            </a:r>
            <a:br>
              <a:rPr lang="it-IT" sz="5600" b="1" dirty="0"/>
            </a:br>
            <a:endParaRPr lang="it-IT" sz="5600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AC27164-E08D-0F41-BBE0-D31FDA3F8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2937" y="3485970"/>
            <a:ext cx="5130798" cy="2307022"/>
          </a:xfrm>
        </p:spPr>
        <p:txBody>
          <a:bodyPr>
            <a:normAutofit/>
          </a:bodyPr>
          <a:lstStyle/>
          <a:p>
            <a:r>
              <a:rPr lang="it-IT" dirty="0"/>
              <a:t>Gruppo 8 </a:t>
            </a:r>
          </a:p>
          <a:p>
            <a:r>
              <a:rPr lang="it-IT" dirty="0"/>
              <a:t>Marco Preziosi, Salvatore </a:t>
            </a:r>
            <a:r>
              <a:rPr lang="it-IT" dirty="0" err="1"/>
              <a:t>Reina</a:t>
            </a:r>
            <a:r>
              <a:rPr lang="it-IT" dirty="0"/>
              <a:t>, Stefano </a:t>
            </a:r>
            <a:r>
              <a:rPr lang="it-IT" dirty="0" err="1"/>
              <a:t>Saldutti</a:t>
            </a:r>
            <a:r>
              <a:rPr lang="it-IT" dirty="0"/>
              <a:t>, Bruno Vento</a:t>
            </a:r>
          </a:p>
        </p:txBody>
      </p:sp>
      <p:pic>
        <p:nvPicPr>
          <p:cNvPr id="4" name="Picture 3" descr="Immagine che contiene elettronico&#10;&#10;Descrizione generata automaticamente">
            <a:extLst>
              <a:ext uri="{FF2B5EF4-FFF2-40B4-BE49-F238E27FC236}">
                <a16:creationId xmlns:a16="http://schemas.microsoft.com/office/drawing/2014/main" id="{0E866AD6-7093-4B1E-930E-534255A9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590" y="1877308"/>
            <a:ext cx="5850384" cy="3661652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magine 5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CD3FBF63-A20B-0D4A-9AD7-2FC7EE40C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1460" y="6181784"/>
            <a:ext cx="1690540" cy="67621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6C334AB-F91C-6649-9C9E-A678691A1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08" y="6042688"/>
            <a:ext cx="1434727" cy="721847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E5F0D42-6061-8742-AE9F-E3EE280DA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73" y="93465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8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989249-6126-D44A-8AC6-0DE8C847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14"/>
            <a:ext cx="10515600" cy="1325563"/>
          </a:xfrm>
        </p:spPr>
        <p:txBody>
          <a:bodyPr/>
          <a:lstStyle/>
          <a:p>
            <a:r>
              <a:rPr lang="it-IT" b="1" dirty="0"/>
              <a:t>Data </a:t>
            </a:r>
            <a:r>
              <a:rPr lang="it-IT" b="1" dirty="0" err="1"/>
              <a:t>augmentation</a:t>
            </a:r>
            <a:r>
              <a:rPr lang="it-IT" b="1" dirty="0"/>
              <a:t> in </a:t>
            </a:r>
            <a:r>
              <a:rPr lang="it-IT" b="1" dirty="0" err="1"/>
              <a:t>real</a:t>
            </a:r>
            <a:r>
              <a:rPr lang="it-IT" b="1" dirty="0"/>
              <a:t> time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34E94E0-FB8E-AD4D-BA7C-F3A947D1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81" y="1919725"/>
            <a:ext cx="1451688" cy="1451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01BEFB0-1A58-7442-9954-DA194C2DD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071" y="4081594"/>
            <a:ext cx="1452738" cy="1452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5CD4FB6-F5C5-134E-937C-B28A540A3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9782" y="1910171"/>
            <a:ext cx="1451688" cy="14516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31C7BB5-52C3-F643-88B9-4CF9C3139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725" y="4081594"/>
            <a:ext cx="1491738" cy="14527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F812290B-077C-6D42-824A-E980B9FB3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1738" y="1929279"/>
            <a:ext cx="1452738" cy="14421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C1505E-85D1-4C4A-9BC6-573C937AE9C1}"/>
              </a:ext>
            </a:extLst>
          </p:cNvPr>
          <p:cNvSpPr txBox="1"/>
          <p:nvPr/>
        </p:nvSpPr>
        <p:spPr>
          <a:xfrm>
            <a:off x="2535121" y="3513221"/>
            <a:ext cx="145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«</a:t>
            </a:r>
            <a:r>
              <a:rPr lang="it-IT" b="1" i="1" dirty="0" err="1"/>
              <a:t>rotation</a:t>
            </a:r>
            <a:r>
              <a:rPr lang="it-IT" b="1" i="1" dirty="0"/>
              <a:t>»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7DEA14F-7AAA-1E40-A26C-51A8D94D6967}"/>
              </a:ext>
            </a:extLst>
          </p:cNvPr>
          <p:cNvSpPr txBox="1"/>
          <p:nvPr/>
        </p:nvSpPr>
        <p:spPr>
          <a:xfrm>
            <a:off x="5075301" y="5724475"/>
            <a:ext cx="309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«</a:t>
            </a:r>
            <a:r>
              <a:rPr lang="it-IT" b="1" i="1" dirty="0" err="1"/>
              <a:t>brightness_change</a:t>
            </a:r>
            <a:r>
              <a:rPr lang="it-IT" b="1" i="1" dirty="0"/>
              <a:t>»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DFA6CA7-7C23-0443-BED4-C3F116418EBA}"/>
              </a:ext>
            </a:extLst>
          </p:cNvPr>
          <p:cNvSpPr txBox="1"/>
          <p:nvPr/>
        </p:nvSpPr>
        <p:spPr>
          <a:xfrm>
            <a:off x="8172462" y="3432778"/>
            <a:ext cx="234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1" dirty="0"/>
              <a:t>«</a:t>
            </a:r>
            <a:r>
              <a:rPr lang="it-IT" b="1" i="1" dirty="0" err="1"/>
              <a:t>horizontal_flip</a:t>
            </a:r>
            <a:r>
              <a:rPr lang="it-IT" b="1" i="1" dirty="0"/>
              <a:t>»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4DB55CD3-CD03-254F-A304-ED9847A4D1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6389" y="1910171"/>
            <a:ext cx="1440539" cy="14325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79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3BC728-0DEF-E24C-81FF-85CF081A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/>
              <a:t>Risultati Sperimentali</a:t>
            </a:r>
          </a:p>
        </p:txBody>
      </p:sp>
      <p:graphicFrame>
        <p:nvGraphicFramePr>
          <p:cNvPr id="17" name="Segnaposto contenuto 16">
            <a:extLst>
              <a:ext uri="{FF2B5EF4-FFF2-40B4-BE49-F238E27FC236}">
                <a16:creationId xmlns:a16="http://schemas.microsoft.com/office/drawing/2014/main" id="{353AB0EE-301A-4A41-A2A1-19ED300AA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300822"/>
              </p:ext>
            </p:extLst>
          </p:nvPr>
        </p:nvGraphicFramePr>
        <p:xfrm>
          <a:off x="931333" y="1533713"/>
          <a:ext cx="4470400" cy="3411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Grafico 18">
            <a:extLst>
              <a:ext uri="{FF2B5EF4-FFF2-40B4-BE49-F238E27FC236}">
                <a16:creationId xmlns:a16="http://schemas.microsoft.com/office/drawing/2014/main" id="{C7BA9690-188D-FC44-8CFC-CD28FBE448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8919718"/>
              </p:ext>
            </p:extLst>
          </p:nvPr>
        </p:nvGraphicFramePr>
        <p:xfrm>
          <a:off x="6341533" y="1467686"/>
          <a:ext cx="4919133" cy="3411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8321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Graphic spid="19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0858D27-10EE-4E59-AE8F-0F3F465F0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32" b="1879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0D73571-0EEE-8B48-94BF-EB6A15018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it-IT" sz="4400"/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68003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6C8467-8D10-5A4C-8018-B41AF1FF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68"/>
            <a:ext cx="10515600" cy="1325563"/>
          </a:xfrm>
        </p:spPr>
        <p:txBody>
          <a:bodyPr/>
          <a:lstStyle/>
          <a:p>
            <a:r>
              <a:rPr lang="it-IT" b="1" dirty="0"/>
              <a:t>Analisi del </a:t>
            </a:r>
            <a:r>
              <a:rPr lang="it-IT" b="1" dirty="0" err="1"/>
              <a:t>dataset</a:t>
            </a:r>
            <a:endParaRPr lang="it-IT" b="1" dirty="0"/>
          </a:p>
        </p:txBody>
      </p:sp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1BE15AA0-E823-4740-AA48-76A222BF67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4944177"/>
              </p:ext>
            </p:extLst>
          </p:nvPr>
        </p:nvGraphicFramePr>
        <p:xfrm>
          <a:off x="413408" y="1645406"/>
          <a:ext cx="3328276" cy="3163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D8FFAEA1-852B-3B40-B70E-4C040FFD5724}"/>
              </a:ext>
            </a:extLst>
          </p:cNvPr>
          <p:cNvCxnSpPr>
            <a:cxnSpLocks/>
          </p:cNvCxnSpPr>
          <p:nvPr/>
        </p:nvCxnSpPr>
        <p:spPr>
          <a:xfrm>
            <a:off x="3736040" y="1924711"/>
            <a:ext cx="2150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504348D-1E97-BF46-A2B9-6B485E2DF48A}"/>
              </a:ext>
            </a:extLst>
          </p:cNvPr>
          <p:cNvSpPr txBox="1"/>
          <p:nvPr/>
        </p:nvSpPr>
        <p:spPr>
          <a:xfrm>
            <a:off x="3650720" y="1516097"/>
            <a:ext cx="368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 milioni di immagini</a:t>
            </a:r>
          </a:p>
        </p:txBody>
      </p:sp>
      <p:sp>
        <p:nvSpPr>
          <p:cNvPr id="12" name="Freccia destra 11">
            <a:extLst>
              <a:ext uri="{FF2B5EF4-FFF2-40B4-BE49-F238E27FC236}">
                <a16:creationId xmlns:a16="http://schemas.microsoft.com/office/drawing/2014/main" id="{CC84944D-BD00-9049-A899-339F0B48D1F7}"/>
              </a:ext>
            </a:extLst>
          </p:cNvPr>
          <p:cNvSpPr/>
          <p:nvPr/>
        </p:nvSpPr>
        <p:spPr>
          <a:xfrm>
            <a:off x="5140414" y="3103368"/>
            <a:ext cx="1133363" cy="93272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B2522C3F-77AA-1544-AC73-1E9DFFF04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307773"/>
              </p:ext>
            </p:extLst>
          </p:nvPr>
        </p:nvGraphicFramePr>
        <p:xfrm>
          <a:off x="8166758" y="3675912"/>
          <a:ext cx="3328276" cy="3163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4692B9E7-8FAA-C545-8880-6D61551DA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062909"/>
              </p:ext>
            </p:extLst>
          </p:nvPr>
        </p:nvGraphicFramePr>
        <p:xfrm>
          <a:off x="7943228" y="515481"/>
          <a:ext cx="3328276" cy="3163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55923340-75BC-FC4F-9383-8C8996FB2176}"/>
              </a:ext>
            </a:extLst>
          </p:cNvPr>
          <p:cNvCxnSpPr>
            <a:cxnSpLocks/>
          </p:cNvCxnSpPr>
          <p:nvPr/>
        </p:nvCxnSpPr>
        <p:spPr>
          <a:xfrm>
            <a:off x="5995447" y="773219"/>
            <a:ext cx="21724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B08DF9D-FD5B-9A4C-AD79-98CFC07D6337}"/>
              </a:ext>
            </a:extLst>
          </p:cNvPr>
          <p:cNvSpPr txBox="1"/>
          <p:nvPr/>
        </p:nvSpPr>
        <p:spPr>
          <a:xfrm>
            <a:off x="5886495" y="431281"/>
            <a:ext cx="273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133 mila di immagini</a:t>
            </a:r>
          </a:p>
        </p:txBody>
      </p:sp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6B890372-EF18-6C44-A9BE-DC7012504436}"/>
              </a:ext>
            </a:extLst>
          </p:cNvPr>
          <p:cNvCxnSpPr>
            <a:cxnSpLocks/>
          </p:cNvCxnSpPr>
          <p:nvPr/>
        </p:nvCxnSpPr>
        <p:spPr>
          <a:xfrm>
            <a:off x="6437134" y="4326860"/>
            <a:ext cx="18218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6C5BE7D-4296-394D-9013-9F36658FC45E}"/>
              </a:ext>
            </a:extLst>
          </p:cNvPr>
          <p:cNvSpPr txBox="1"/>
          <p:nvPr/>
        </p:nvSpPr>
        <p:spPr>
          <a:xfrm>
            <a:off x="6229361" y="3957528"/>
            <a:ext cx="22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4400 di immagini</a:t>
            </a:r>
          </a:p>
        </p:txBody>
      </p:sp>
    </p:spTree>
    <p:extLst>
      <p:ext uri="{BB962C8B-B14F-4D97-AF65-F5344CB8AC3E}">
        <p14:creationId xmlns:p14="http://schemas.microsoft.com/office/powerpoint/2010/main" val="206181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1">
        <p:bldAsOne/>
      </p:bldGraphic>
      <p:bldP spid="8" grpId="0"/>
      <p:bldP spid="12" grpId="0" animBg="1"/>
      <p:bldGraphic spid="13" grpId="0">
        <p:bldAsOne/>
      </p:bldGraphic>
      <p:bldGraphic spid="14" grpId="0">
        <p:bldAsOne/>
      </p:bldGraphic>
      <p:bldP spid="16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77873E-93E8-4E4E-9752-BD2F5482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62"/>
            <a:ext cx="10515600" cy="1325563"/>
          </a:xfrm>
        </p:spPr>
        <p:txBody>
          <a:bodyPr/>
          <a:lstStyle/>
          <a:p>
            <a:r>
              <a:rPr lang="it-IT" b="1" dirty="0" err="1"/>
              <a:t>Dataset</a:t>
            </a:r>
            <a:r>
              <a:rPr lang="it-IT" b="1" dirty="0"/>
              <a:t> UTK...Perché? 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B7D4724C-61D8-CD4B-A368-7AFE4CB026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963619"/>
              </p:ext>
            </p:extLst>
          </p:nvPr>
        </p:nvGraphicFramePr>
        <p:xfrm>
          <a:off x="838200" y="1690689"/>
          <a:ext cx="7549055" cy="366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Freccia destra con strisce 8">
            <a:extLst>
              <a:ext uri="{FF2B5EF4-FFF2-40B4-BE49-F238E27FC236}">
                <a16:creationId xmlns:a16="http://schemas.microsoft.com/office/drawing/2014/main" id="{E4BAA1D0-8BBF-A443-8CA3-F7AD73F6F143}"/>
              </a:ext>
            </a:extLst>
          </p:cNvPr>
          <p:cNvSpPr/>
          <p:nvPr/>
        </p:nvSpPr>
        <p:spPr>
          <a:xfrm>
            <a:off x="8513380" y="2963916"/>
            <a:ext cx="746234" cy="704193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C94E943-1BBE-D94C-A5C2-1678D56599EA}"/>
              </a:ext>
            </a:extLst>
          </p:cNvPr>
          <p:cNvSpPr txBox="1"/>
          <p:nvPr/>
        </p:nvSpPr>
        <p:spPr>
          <a:xfrm>
            <a:off x="9385739" y="2940707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Pochi campioni </a:t>
            </a:r>
          </a:p>
          <a:p>
            <a:pPr algn="ctr"/>
            <a:r>
              <a:rPr lang="it-IT" sz="1600" dirty="0"/>
              <a:t>per le classi selezionate 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9AF3689-C0DF-454E-81C3-456BAA4383DB}"/>
              </a:ext>
            </a:extLst>
          </p:cNvPr>
          <p:cNvSpPr/>
          <p:nvPr/>
        </p:nvSpPr>
        <p:spPr>
          <a:xfrm>
            <a:off x="1128251" y="3777678"/>
            <a:ext cx="1652752" cy="15134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E3A8EE11-478D-3B43-AD2D-06C1966493D0}"/>
              </a:ext>
            </a:extLst>
          </p:cNvPr>
          <p:cNvSpPr/>
          <p:nvPr/>
        </p:nvSpPr>
        <p:spPr>
          <a:xfrm>
            <a:off x="5927834" y="3429000"/>
            <a:ext cx="2270235" cy="20960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20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 animBg="1"/>
      <p:bldP spid="10" grpId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F43FF9-22E4-0148-8038-EB9758ED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 err="1"/>
              <a:t>Dataset</a:t>
            </a:r>
            <a:r>
              <a:rPr lang="it-IT" b="1" dirty="0"/>
              <a:t> UTK...Perché?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48539976-3A24-CF48-BDAE-1F08013DB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461639"/>
              </p:ext>
            </p:extLst>
          </p:nvPr>
        </p:nvGraphicFramePr>
        <p:xfrm>
          <a:off x="838200" y="1324303"/>
          <a:ext cx="10515600" cy="4729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5E2516DB-9FC5-FB49-AABA-F64D43BAECAA}"/>
              </a:ext>
            </a:extLst>
          </p:cNvPr>
          <p:cNvSpPr/>
          <p:nvPr/>
        </p:nvSpPr>
        <p:spPr>
          <a:xfrm rot="16200000">
            <a:off x="2822619" y="4048300"/>
            <a:ext cx="681146" cy="3344919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0A471B61-F94A-F945-BAA4-8136B3CE9D53}"/>
              </a:ext>
            </a:extLst>
          </p:cNvPr>
          <p:cNvSpPr/>
          <p:nvPr/>
        </p:nvSpPr>
        <p:spPr>
          <a:xfrm rot="16200000">
            <a:off x="7826828" y="2498023"/>
            <a:ext cx="681147" cy="6445472"/>
          </a:xfrm>
          <a:prstGeom prst="lef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037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5CC31A-380D-F243-B444-DBB11E32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 err="1"/>
              <a:t>Dataset</a:t>
            </a:r>
            <a:r>
              <a:rPr lang="it-IT" b="1" dirty="0"/>
              <a:t> completo</a:t>
            </a:r>
          </a:p>
        </p:txBody>
      </p:sp>
      <p:graphicFrame>
        <p:nvGraphicFramePr>
          <p:cNvPr id="10" name="Segnaposto contenuto 9">
            <a:extLst>
              <a:ext uri="{FF2B5EF4-FFF2-40B4-BE49-F238E27FC236}">
                <a16:creationId xmlns:a16="http://schemas.microsoft.com/office/drawing/2014/main" id="{3B82B72E-9FCA-C043-B265-2F19D04F6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42821"/>
              </p:ext>
            </p:extLst>
          </p:nvPr>
        </p:nvGraphicFramePr>
        <p:xfrm>
          <a:off x="736600" y="1529291"/>
          <a:ext cx="11049000" cy="434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079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3D0B37-BA5E-F843-9D2F-9DBFF6D5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 err="1"/>
              <a:t>Crop</a:t>
            </a:r>
            <a:r>
              <a:rPr lang="it-IT" b="1" dirty="0"/>
              <a:t> delle immagini e </a:t>
            </a:r>
            <a:r>
              <a:rPr lang="it-IT" b="1" dirty="0" err="1"/>
              <a:t>resize</a:t>
            </a:r>
            <a:r>
              <a:rPr lang="it-IT" b="1" dirty="0"/>
              <a:t> a 160x160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5DB18B7-15A8-8E4F-B0EC-894AF55F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32" y="4709654"/>
            <a:ext cx="1143000" cy="1206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246C796-357C-534F-84A5-9ED3396A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258" y="3115504"/>
            <a:ext cx="1143552" cy="1206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651F077-DA67-FA4E-937E-DFD28AC45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982" y="1521354"/>
            <a:ext cx="1126950" cy="1206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6E4B767-37CB-6747-BB6D-87398423F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395" y="4709655"/>
            <a:ext cx="1206499" cy="1206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A426733-A530-1045-9D4C-5D648B49D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8394" y="3115504"/>
            <a:ext cx="1206500" cy="1206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29B69FF-2E87-E84F-8C4F-94E08C5A6D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8394" y="1521354"/>
            <a:ext cx="1202450" cy="1202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Freccia destra con strisce 15">
            <a:extLst>
              <a:ext uri="{FF2B5EF4-FFF2-40B4-BE49-F238E27FC236}">
                <a16:creationId xmlns:a16="http://schemas.microsoft.com/office/drawing/2014/main" id="{3999D3B1-6EA0-364C-8809-ADB02A2307DA}"/>
              </a:ext>
            </a:extLst>
          </p:cNvPr>
          <p:cNvSpPr/>
          <p:nvPr/>
        </p:nvSpPr>
        <p:spPr>
          <a:xfrm>
            <a:off x="5169698" y="3257612"/>
            <a:ext cx="819807" cy="922283"/>
          </a:xfrm>
          <a:prstGeom prst="stripedRightArrow">
            <a:avLst/>
          </a:prstGeom>
          <a:solidFill>
            <a:srgbClr val="4344B4"/>
          </a:solidFill>
          <a:ln>
            <a:solidFill>
              <a:srgbClr val="434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57775DA4-9D03-0042-AA5B-DF6EF2390702}"/>
              </a:ext>
            </a:extLst>
          </p:cNvPr>
          <p:cNvCxnSpPr>
            <a:cxnSpLocks/>
          </p:cNvCxnSpPr>
          <p:nvPr/>
        </p:nvCxnSpPr>
        <p:spPr>
          <a:xfrm flipV="1">
            <a:off x="8031658" y="2723804"/>
            <a:ext cx="1120808" cy="6788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15541DC-F473-F34F-A6EB-AA8A08006938}"/>
              </a:ext>
            </a:extLst>
          </p:cNvPr>
          <p:cNvSpPr txBox="1"/>
          <p:nvPr/>
        </p:nvSpPr>
        <p:spPr>
          <a:xfrm>
            <a:off x="9237906" y="2055357"/>
            <a:ext cx="3069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Crop</a:t>
            </a:r>
            <a:r>
              <a:rPr lang="it-IT" dirty="0"/>
              <a:t> delle immagini considerando solo il volto principale</a:t>
            </a:r>
          </a:p>
        </p:txBody>
      </p:sp>
    </p:spTree>
    <p:extLst>
      <p:ext uri="{BB962C8B-B14F-4D97-AF65-F5344CB8AC3E}">
        <p14:creationId xmlns:p14="http://schemas.microsoft.com/office/powerpoint/2010/main" val="2690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E523F7-984A-E64C-AEB4-817F3FB6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it-IT" b="1" dirty="0"/>
              <a:t>Split e </a:t>
            </a:r>
            <a:r>
              <a:rPr lang="it-IT" b="1" dirty="0" err="1"/>
              <a:t>reorganizzazione</a:t>
            </a:r>
            <a:r>
              <a:rPr lang="it-IT" b="1" dirty="0"/>
              <a:t> del </a:t>
            </a:r>
            <a:r>
              <a:rPr lang="it-IT" b="1" dirty="0" err="1"/>
              <a:t>dataset</a:t>
            </a:r>
            <a:endParaRPr lang="it-IT" b="1" dirty="0"/>
          </a:p>
        </p:txBody>
      </p:sp>
      <p:graphicFrame>
        <p:nvGraphicFramePr>
          <p:cNvPr id="4" name="Grafico 3">
            <a:extLst>
              <a:ext uri="{FF2B5EF4-FFF2-40B4-BE49-F238E27FC236}">
                <a16:creationId xmlns:a16="http://schemas.microsoft.com/office/drawing/2014/main" id="{6CEEF3B6-126B-D746-A8BD-4084E64B0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7738104"/>
              </p:ext>
            </p:extLst>
          </p:nvPr>
        </p:nvGraphicFramePr>
        <p:xfrm>
          <a:off x="3283429" y="1321530"/>
          <a:ext cx="5903310" cy="4214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ttangolo 9">
            <a:extLst>
              <a:ext uri="{FF2B5EF4-FFF2-40B4-BE49-F238E27FC236}">
                <a16:creationId xmlns:a16="http://schemas.microsoft.com/office/drawing/2014/main" id="{FFB1C76A-5E85-484A-BE84-F9A670950F48}"/>
              </a:ext>
            </a:extLst>
          </p:cNvPr>
          <p:cNvSpPr/>
          <p:nvPr/>
        </p:nvSpPr>
        <p:spPr>
          <a:xfrm>
            <a:off x="1671910" y="4174780"/>
            <a:ext cx="1887642" cy="5997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B3D5BF3-D8F2-5D42-8046-C8D9997B88CB}"/>
              </a:ext>
            </a:extLst>
          </p:cNvPr>
          <p:cNvSpPr txBox="1"/>
          <p:nvPr/>
        </p:nvSpPr>
        <p:spPr>
          <a:xfrm>
            <a:off x="7105423" y="1967066"/>
            <a:ext cx="2482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Gruppi di 101 elementi ordinati in ordine crescente in base alla classe 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71185348-F1CB-1B4C-86E8-9DED19D40E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71" t="11291"/>
          <a:stretch/>
        </p:blipFill>
        <p:spPr>
          <a:xfrm>
            <a:off x="7465514" y="3856021"/>
            <a:ext cx="2053440" cy="535842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37D1F28-8425-BA45-B899-804249BC8CB9}"/>
              </a:ext>
            </a:extLst>
          </p:cNvPr>
          <p:cNvSpPr txBox="1"/>
          <p:nvPr/>
        </p:nvSpPr>
        <p:spPr>
          <a:xfrm>
            <a:off x="7368320" y="4568787"/>
            <a:ext cx="2482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One</a:t>
            </a:r>
            <a:r>
              <a:rPr lang="it-IT" b="1" dirty="0"/>
              <a:t>-hot </a:t>
            </a:r>
            <a:r>
              <a:rPr lang="it-IT" b="1" dirty="0" err="1"/>
              <a:t>encoding</a:t>
            </a:r>
            <a:endParaRPr lang="it-IT" b="1" dirty="0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14676E90-C160-5547-887C-286C84B95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376" y="4191405"/>
            <a:ext cx="1877113" cy="56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2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29 -0.03241 C -0.11263 0.06019 -0.21498 0.15301 -0.26511 0.15671 C -0.31524 0.16065 -0.30534 0.02153 -0.31107 -0.00949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39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8281 -0.21412 0.36563 -0.42824 0.44453 -0.50278 C 0.52331 -0.57732 0.49818 -0.51227 0.47292 -0.44722 " pathEditMode="relative" ptsTypes="A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18281 -0.21412 0.36563 -0.42824 0.44453 -0.50278 C 0.52331 -0.57732 0.49818 -0.51227 0.47292 -0.44722 " pathEditMode="relative" ptsTypes="AAA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4" grpId="1">
        <p:bldAsOne/>
      </p:bldGraphic>
      <p:bldP spid="10" grpId="0" animBg="1"/>
      <p:bldP spid="10" grpId="1" animBg="1"/>
      <p:bldP spid="15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709B48-1872-8A45-9FD0-CB10D9FF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" y="-6905"/>
            <a:ext cx="10515600" cy="1325563"/>
          </a:xfrm>
        </p:spPr>
        <p:txBody>
          <a:bodyPr/>
          <a:lstStyle/>
          <a:p>
            <a:r>
              <a:rPr lang="it-IT" b="1" dirty="0"/>
              <a:t>Architettura del modello</a:t>
            </a:r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6D3EEDBA-8681-5746-A3ED-6CBE766BF8DF}"/>
              </a:ext>
            </a:extLst>
          </p:cNvPr>
          <p:cNvSpPr/>
          <p:nvPr/>
        </p:nvSpPr>
        <p:spPr>
          <a:xfrm>
            <a:off x="2987002" y="1214282"/>
            <a:ext cx="609599" cy="4422058"/>
          </a:xfrm>
          <a:prstGeom prst="cube">
            <a:avLst/>
          </a:prstGeom>
          <a:solidFill>
            <a:srgbClr val="4344B4"/>
          </a:solidFill>
          <a:ln>
            <a:solidFill>
              <a:srgbClr val="434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4A0E802A-2EA5-3C47-8607-28C03D09083D}"/>
              </a:ext>
            </a:extLst>
          </p:cNvPr>
          <p:cNvSpPr/>
          <p:nvPr/>
        </p:nvSpPr>
        <p:spPr>
          <a:xfrm>
            <a:off x="4871781" y="1549221"/>
            <a:ext cx="558879" cy="3804965"/>
          </a:xfrm>
          <a:prstGeom prst="cube">
            <a:avLst/>
          </a:prstGeom>
          <a:solidFill>
            <a:srgbClr val="4344B4"/>
          </a:solidFill>
          <a:ln>
            <a:solidFill>
              <a:srgbClr val="434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67431157-42E5-0C46-9ACE-463A33326508}"/>
              </a:ext>
            </a:extLst>
          </p:cNvPr>
          <p:cNvSpPr/>
          <p:nvPr/>
        </p:nvSpPr>
        <p:spPr>
          <a:xfrm>
            <a:off x="6579924" y="1899541"/>
            <a:ext cx="558879" cy="3008106"/>
          </a:xfrm>
          <a:prstGeom prst="cube">
            <a:avLst/>
          </a:prstGeom>
          <a:solidFill>
            <a:srgbClr val="4344B4"/>
          </a:solidFill>
          <a:ln>
            <a:solidFill>
              <a:srgbClr val="434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FC92621-B4EE-5C41-B039-815E2B92A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10" y="2536107"/>
            <a:ext cx="1292327" cy="1292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B125A11-6910-F241-9895-95BC11FE005E}"/>
              </a:ext>
            </a:extLst>
          </p:cNvPr>
          <p:cNvSpPr txBox="1"/>
          <p:nvPr/>
        </p:nvSpPr>
        <p:spPr>
          <a:xfrm>
            <a:off x="273532" y="1836677"/>
            <a:ext cx="164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Image input (160x160)</a:t>
            </a:r>
          </a:p>
        </p:txBody>
      </p:sp>
      <p:sp>
        <p:nvSpPr>
          <p:cNvPr id="11" name="Freccia destra con strisce 10">
            <a:extLst>
              <a:ext uri="{FF2B5EF4-FFF2-40B4-BE49-F238E27FC236}">
                <a16:creationId xmlns:a16="http://schemas.microsoft.com/office/drawing/2014/main" id="{51791ABD-CA80-7D48-9A49-3CE76C9DC420}"/>
              </a:ext>
            </a:extLst>
          </p:cNvPr>
          <p:cNvSpPr/>
          <p:nvPr/>
        </p:nvSpPr>
        <p:spPr>
          <a:xfrm>
            <a:off x="2042624" y="2910345"/>
            <a:ext cx="796413" cy="806245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destra con strisce 11">
            <a:extLst>
              <a:ext uri="{FF2B5EF4-FFF2-40B4-BE49-F238E27FC236}">
                <a16:creationId xmlns:a16="http://schemas.microsoft.com/office/drawing/2014/main" id="{44BE6754-8071-974F-B8E6-79EACEC6282D}"/>
              </a:ext>
            </a:extLst>
          </p:cNvPr>
          <p:cNvSpPr/>
          <p:nvPr/>
        </p:nvSpPr>
        <p:spPr>
          <a:xfrm>
            <a:off x="3869420" y="2910345"/>
            <a:ext cx="796413" cy="806245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destra con strisce 12">
            <a:extLst>
              <a:ext uri="{FF2B5EF4-FFF2-40B4-BE49-F238E27FC236}">
                <a16:creationId xmlns:a16="http://schemas.microsoft.com/office/drawing/2014/main" id="{D9089B1E-9CDA-B44F-B411-56DEC27ADCE3}"/>
              </a:ext>
            </a:extLst>
          </p:cNvPr>
          <p:cNvSpPr/>
          <p:nvPr/>
        </p:nvSpPr>
        <p:spPr>
          <a:xfrm>
            <a:off x="5741220" y="2934866"/>
            <a:ext cx="796413" cy="806245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destra con strisce 13">
            <a:extLst>
              <a:ext uri="{FF2B5EF4-FFF2-40B4-BE49-F238E27FC236}">
                <a16:creationId xmlns:a16="http://schemas.microsoft.com/office/drawing/2014/main" id="{90873B71-C8E9-DF42-8A6F-CDFF0985A689}"/>
              </a:ext>
            </a:extLst>
          </p:cNvPr>
          <p:cNvSpPr/>
          <p:nvPr/>
        </p:nvSpPr>
        <p:spPr>
          <a:xfrm>
            <a:off x="8823987" y="2934865"/>
            <a:ext cx="796413" cy="806245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Doppia parentesi graffa 14">
            <a:extLst>
              <a:ext uri="{FF2B5EF4-FFF2-40B4-BE49-F238E27FC236}">
                <a16:creationId xmlns:a16="http://schemas.microsoft.com/office/drawing/2014/main" id="{B53D8A12-2406-DC4D-AEB7-8CE4F5A292D2}"/>
              </a:ext>
            </a:extLst>
          </p:cNvPr>
          <p:cNvSpPr/>
          <p:nvPr/>
        </p:nvSpPr>
        <p:spPr>
          <a:xfrm>
            <a:off x="9785849" y="1917226"/>
            <a:ext cx="678426" cy="2841522"/>
          </a:xfrm>
          <a:prstGeom prst="bracePair">
            <a:avLst/>
          </a:prstGeom>
          <a:ln w="28575">
            <a:solidFill>
              <a:srgbClr val="434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99C8361-5C89-544F-B0A0-62095D4C258A}"/>
              </a:ext>
            </a:extLst>
          </p:cNvPr>
          <p:cNvSpPr txBox="1"/>
          <p:nvPr/>
        </p:nvSpPr>
        <p:spPr>
          <a:xfrm>
            <a:off x="9967746" y="1768326"/>
            <a:ext cx="3146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  <a:p>
            <a:r>
              <a:rPr lang="it-IT" dirty="0"/>
              <a:t>0</a:t>
            </a:r>
          </a:p>
          <a:p>
            <a:r>
              <a:rPr lang="it-IT" dirty="0"/>
              <a:t>0</a:t>
            </a:r>
          </a:p>
          <a:p>
            <a:endParaRPr lang="it-IT" dirty="0"/>
          </a:p>
          <a:p>
            <a:r>
              <a:rPr lang="it-IT" dirty="0"/>
              <a:t>.</a:t>
            </a:r>
          </a:p>
          <a:p>
            <a:r>
              <a:rPr lang="it-IT" dirty="0"/>
              <a:t>.</a:t>
            </a:r>
          </a:p>
          <a:p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1</a:t>
            </a:r>
          </a:p>
          <a:p>
            <a:r>
              <a:rPr lang="it-IT" dirty="0"/>
              <a:t>0</a:t>
            </a:r>
          </a:p>
          <a:p>
            <a:r>
              <a:rPr lang="it-IT" dirty="0"/>
              <a:t>0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B949AEA-4A32-F445-B1E9-1749A7AF4BC3}"/>
              </a:ext>
            </a:extLst>
          </p:cNvPr>
          <p:cNvSpPr txBox="1"/>
          <p:nvPr/>
        </p:nvSpPr>
        <p:spPr>
          <a:xfrm>
            <a:off x="2286315" y="5849636"/>
            <a:ext cx="187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MobileNetV2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ACE3005-136A-E347-B412-DD4311438850}"/>
              </a:ext>
            </a:extLst>
          </p:cNvPr>
          <p:cNvSpPr txBox="1"/>
          <p:nvPr/>
        </p:nvSpPr>
        <p:spPr>
          <a:xfrm>
            <a:off x="4483961" y="5849636"/>
            <a:ext cx="155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Dense1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623FF9C-F8AC-6646-B93A-50E52C8F622A}"/>
              </a:ext>
            </a:extLst>
          </p:cNvPr>
          <p:cNvSpPr txBox="1"/>
          <p:nvPr/>
        </p:nvSpPr>
        <p:spPr>
          <a:xfrm>
            <a:off x="6164058" y="5840984"/>
            <a:ext cx="155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Dense 2</a:t>
            </a:r>
          </a:p>
        </p:txBody>
      </p:sp>
      <p:sp>
        <p:nvSpPr>
          <p:cNvPr id="20" name="Cubo 19">
            <a:extLst>
              <a:ext uri="{FF2B5EF4-FFF2-40B4-BE49-F238E27FC236}">
                <a16:creationId xmlns:a16="http://schemas.microsoft.com/office/drawing/2014/main" id="{41EA80CA-7433-974C-BDAF-D1C53216295E}"/>
              </a:ext>
            </a:extLst>
          </p:cNvPr>
          <p:cNvSpPr/>
          <p:nvPr/>
        </p:nvSpPr>
        <p:spPr>
          <a:xfrm>
            <a:off x="8152275" y="2047813"/>
            <a:ext cx="509333" cy="2580345"/>
          </a:xfrm>
          <a:prstGeom prst="cube">
            <a:avLst/>
          </a:prstGeom>
          <a:solidFill>
            <a:srgbClr val="4344B4"/>
          </a:solidFill>
          <a:ln>
            <a:solidFill>
              <a:srgbClr val="434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destra con strisce 20">
            <a:extLst>
              <a:ext uri="{FF2B5EF4-FFF2-40B4-BE49-F238E27FC236}">
                <a16:creationId xmlns:a16="http://schemas.microsoft.com/office/drawing/2014/main" id="{8FC71C9A-6F98-3D4D-903C-B938003FC00B}"/>
              </a:ext>
            </a:extLst>
          </p:cNvPr>
          <p:cNvSpPr/>
          <p:nvPr/>
        </p:nvSpPr>
        <p:spPr>
          <a:xfrm>
            <a:off x="7320887" y="2890563"/>
            <a:ext cx="796413" cy="806245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C47476F-DCC3-C740-B716-BFDEEB79AACF}"/>
              </a:ext>
            </a:extLst>
          </p:cNvPr>
          <p:cNvSpPr txBox="1"/>
          <p:nvPr/>
        </p:nvSpPr>
        <p:spPr>
          <a:xfrm>
            <a:off x="7844155" y="5840984"/>
            <a:ext cx="112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Dense 3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C8FC284-3A46-1641-A791-8E9E665D24C0}"/>
              </a:ext>
            </a:extLst>
          </p:cNvPr>
          <p:cNvSpPr txBox="1"/>
          <p:nvPr/>
        </p:nvSpPr>
        <p:spPr>
          <a:xfrm>
            <a:off x="9482592" y="5827481"/>
            <a:ext cx="24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Output: 101 classi </a:t>
            </a:r>
          </a:p>
        </p:txBody>
      </p:sp>
    </p:spTree>
    <p:extLst>
      <p:ext uri="{BB962C8B-B14F-4D97-AF65-F5344CB8AC3E}">
        <p14:creationId xmlns:p14="http://schemas.microsoft.com/office/powerpoint/2010/main" val="342252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 animBg="1"/>
      <p:bldP spid="21" grpId="0" animBg="1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A656D3-05E3-C042-A36C-34F51490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816645" cy="1325103"/>
          </a:xfrm>
        </p:spPr>
        <p:txBody>
          <a:bodyPr/>
          <a:lstStyle/>
          <a:p>
            <a:r>
              <a:rPr lang="it-IT" b="1" dirty="0"/>
              <a:t>Procedura di addestramento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0DF08B-2EB4-3B45-94BE-5D0DF8E9C573}"/>
              </a:ext>
            </a:extLst>
          </p:cNvPr>
          <p:cNvSpPr txBox="1"/>
          <p:nvPr/>
        </p:nvSpPr>
        <p:spPr>
          <a:xfrm>
            <a:off x="393290" y="2446154"/>
            <a:ext cx="6931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Numero epoche</a:t>
            </a:r>
            <a:r>
              <a:rPr lang="it-IT" sz="1600" dirty="0"/>
              <a:t>: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/>
              <a:t>Early</a:t>
            </a:r>
            <a:r>
              <a:rPr lang="it-IT" sz="1600" b="1" dirty="0"/>
              <a:t> </a:t>
            </a:r>
            <a:r>
              <a:rPr lang="it-IT" sz="1600" b="1" dirty="0" err="1"/>
              <a:t>stopping</a:t>
            </a:r>
            <a:r>
              <a:rPr lang="it-IT" sz="1600" dirty="0"/>
              <a:t>: </a:t>
            </a:r>
            <a:r>
              <a:rPr lang="it-IT" sz="1600" dirty="0" err="1"/>
              <a:t>patience</a:t>
            </a:r>
            <a:r>
              <a:rPr lang="it-IT" sz="1600" dirty="0"/>
              <a:t> di 20 rispetto la </a:t>
            </a:r>
            <a:r>
              <a:rPr lang="it-IT" sz="1600" dirty="0" err="1"/>
              <a:t>loss</a:t>
            </a:r>
            <a:r>
              <a:rPr lang="it-IT" sz="1600" dirty="0"/>
              <a:t> sul </a:t>
            </a:r>
            <a:r>
              <a:rPr lang="it-IT" sz="1600" dirty="0" err="1"/>
              <a:t>validation</a:t>
            </a:r>
            <a:r>
              <a:rPr lang="it-IT" sz="1600" dirty="0"/>
              <a:t>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Learning rate</a:t>
            </a:r>
            <a:r>
              <a:rPr lang="it-IT" sz="1600" dirty="0"/>
              <a:t>: 0.001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Politica di riduzione</a:t>
            </a:r>
            <a:r>
              <a:rPr lang="it-IT" sz="1600" dirty="0"/>
              <a:t>: </a:t>
            </a:r>
            <a:r>
              <a:rPr lang="it-IT" sz="1600" dirty="0" err="1"/>
              <a:t>ReduceOnPlateau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Ottimizzatore</a:t>
            </a:r>
            <a:r>
              <a:rPr lang="it-IT" sz="1600" dirty="0"/>
              <a:t>: 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Batch </a:t>
            </a:r>
            <a:r>
              <a:rPr lang="it-IT" sz="1600" b="1" dirty="0" err="1"/>
              <a:t>size</a:t>
            </a:r>
            <a:r>
              <a:rPr lang="it-IT" sz="1600" dirty="0"/>
              <a:t>: 100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D51918-C84D-5141-864D-F65394C6EDA3}"/>
              </a:ext>
            </a:extLst>
          </p:cNvPr>
          <p:cNvSpPr txBox="1"/>
          <p:nvPr/>
        </p:nvSpPr>
        <p:spPr>
          <a:xfrm>
            <a:off x="391922" y="2446154"/>
            <a:ext cx="6931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Numero epoche</a:t>
            </a:r>
            <a:r>
              <a:rPr lang="it-IT" sz="1600" dirty="0"/>
              <a:t>: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/>
              <a:t>Early</a:t>
            </a:r>
            <a:r>
              <a:rPr lang="it-IT" sz="1600" b="1" dirty="0"/>
              <a:t> </a:t>
            </a:r>
            <a:r>
              <a:rPr lang="it-IT" sz="1600" b="1" dirty="0" err="1"/>
              <a:t>stopping</a:t>
            </a:r>
            <a:r>
              <a:rPr lang="it-IT" sz="1600" dirty="0"/>
              <a:t>: </a:t>
            </a:r>
            <a:r>
              <a:rPr lang="it-IT" sz="1600" dirty="0" err="1"/>
              <a:t>patience</a:t>
            </a:r>
            <a:r>
              <a:rPr lang="it-IT" sz="1600" dirty="0"/>
              <a:t> di 20 rispetto la </a:t>
            </a:r>
            <a:r>
              <a:rPr lang="it-IT" sz="1600" dirty="0" err="1"/>
              <a:t>loss</a:t>
            </a:r>
            <a:r>
              <a:rPr lang="it-IT" sz="1600" dirty="0"/>
              <a:t> sul </a:t>
            </a:r>
            <a:r>
              <a:rPr lang="it-IT" sz="1600" dirty="0" err="1"/>
              <a:t>validation</a:t>
            </a:r>
            <a:r>
              <a:rPr lang="it-IT" sz="1600" dirty="0"/>
              <a:t>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Learning rate</a:t>
            </a:r>
            <a:r>
              <a:rPr lang="it-IT" sz="1600" dirty="0"/>
              <a:t>: 0.001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Politica di riduzione</a:t>
            </a:r>
            <a:r>
              <a:rPr lang="it-IT" sz="1600" dirty="0"/>
              <a:t>: </a:t>
            </a:r>
            <a:r>
              <a:rPr lang="it-IT" sz="1600" dirty="0" err="1"/>
              <a:t>ReduceOnPlateau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Ottimizzatore</a:t>
            </a:r>
            <a:r>
              <a:rPr lang="it-IT" sz="1600" dirty="0"/>
              <a:t>: 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FF0000"/>
                </a:solidFill>
              </a:rPr>
              <a:t>Batch </a:t>
            </a:r>
            <a:r>
              <a:rPr lang="it-IT" sz="1600" b="1" dirty="0" err="1">
                <a:solidFill>
                  <a:srgbClr val="FF0000"/>
                </a:solidFill>
              </a:rPr>
              <a:t>size</a:t>
            </a:r>
            <a:r>
              <a:rPr lang="it-IT" sz="1600" dirty="0">
                <a:solidFill>
                  <a:srgbClr val="FF0000"/>
                </a:solidFill>
              </a:rPr>
              <a:t>: 100</a:t>
            </a:r>
          </a:p>
        </p:txBody>
      </p:sp>
      <p:sp>
        <p:nvSpPr>
          <p:cNvPr id="6" name="Freccia destra con strisce 5">
            <a:extLst>
              <a:ext uri="{FF2B5EF4-FFF2-40B4-BE49-F238E27FC236}">
                <a16:creationId xmlns:a16="http://schemas.microsoft.com/office/drawing/2014/main" id="{9A0AB7D0-4E81-F84E-91F3-DDAB8F2B293A}"/>
              </a:ext>
            </a:extLst>
          </p:cNvPr>
          <p:cNvSpPr/>
          <p:nvPr/>
        </p:nvSpPr>
        <p:spPr>
          <a:xfrm>
            <a:off x="6096000" y="3144224"/>
            <a:ext cx="894735" cy="569552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F57B35F-4C10-7A43-A067-DC013DD7DBAE}"/>
              </a:ext>
            </a:extLst>
          </p:cNvPr>
          <p:cNvSpPr/>
          <p:nvPr/>
        </p:nvSpPr>
        <p:spPr>
          <a:xfrm>
            <a:off x="7285703" y="2005781"/>
            <a:ext cx="4513007" cy="511277"/>
          </a:xfrm>
          <a:prstGeom prst="rect">
            <a:avLst/>
          </a:prstGeom>
          <a:noFill/>
          <a:ln>
            <a:solidFill>
              <a:srgbClr val="434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FEF10E4-E6BF-C949-B32B-6712538E6FBF}"/>
              </a:ext>
            </a:extLst>
          </p:cNvPr>
          <p:cNvSpPr/>
          <p:nvPr/>
        </p:nvSpPr>
        <p:spPr>
          <a:xfrm>
            <a:off x="7285703" y="2005781"/>
            <a:ext cx="265471" cy="5112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93904AA-B976-DF4E-B971-DB0545B88D0E}"/>
              </a:ext>
            </a:extLst>
          </p:cNvPr>
          <p:cNvSpPr/>
          <p:nvPr/>
        </p:nvSpPr>
        <p:spPr>
          <a:xfrm>
            <a:off x="7551174" y="2005780"/>
            <a:ext cx="265471" cy="5112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F2A9221-324E-704E-9D96-B9D81AE666C4}"/>
              </a:ext>
            </a:extLst>
          </p:cNvPr>
          <p:cNvSpPr/>
          <p:nvPr/>
        </p:nvSpPr>
        <p:spPr>
          <a:xfrm>
            <a:off x="7816645" y="2005781"/>
            <a:ext cx="265471" cy="5112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5C7692D-9716-434E-99E0-D9056679FC0B}"/>
              </a:ext>
            </a:extLst>
          </p:cNvPr>
          <p:cNvSpPr/>
          <p:nvPr/>
        </p:nvSpPr>
        <p:spPr>
          <a:xfrm>
            <a:off x="8082116" y="2005780"/>
            <a:ext cx="265471" cy="5112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8236F62-BB97-F14F-A36A-0EB61C5E0B5C}"/>
              </a:ext>
            </a:extLst>
          </p:cNvPr>
          <p:cNvSpPr/>
          <p:nvPr/>
        </p:nvSpPr>
        <p:spPr>
          <a:xfrm>
            <a:off x="8347586" y="2005781"/>
            <a:ext cx="265471" cy="5112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50F3366-6766-C24F-A749-3628ECE0D579}"/>
              </a:ext>
            </a:extLst>
          </p:cNvPr>
          <p:cNvSpPr/>
          <p:nvPr/>
        </p:nvSpPr>
        <p:spPr>
          <a:xfrm>
            <a:off x="8613057" y="2005780"/>
            <a:ext cx="265471" cy="5112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B97585A-1770-B542-81EB-B03E5144F3F2}"/>
              </a:ext>
            </a:extLst>
          </p:cNvPr>
          <p:cNvSpPr/>
          <p:nvPr/>
        </p:nvSpPr>
        <p:spPr>
          <a:xfrm>
            <a:off x="8878528" y="2005781"/>
            <a:ext cx="265471" cy="51127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43D0465-3060-8E4A-ABA5-3716CDC9D4A2}"/>
              </a:ext>
            </a:extLst>
          </p:cNvPr>
          <p:cNvSpPr/>
          <p:nvPr/>
        </p:nvSpPr>
        <p:spPr>
          <a:xfrm>
            <a:off x="9143999" y="2005780"/>
            <a:ext cx="265471" cy="51127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9A15976-5DDE-D149-84CF-E9D93AF523DB}"/>
              </a:ext>
            </a:extLst>
          </p:cNvPr>
          <p:cNvSpPr/>
          <p:nvPr/>
        </p:nvSpPr>
        <p:spPr>
          <a:xfrm>
            <a:off x="9399637" y="2005781"/>
            <a:ext cx="265471" cy="5112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50D82C1-EEC8-3645-9EDB-2F8605C7A798}"/>
              </a:ext>
            </a:extLst>
          </p:cNvPr>
          <p:cNvSpPr/>
          <p:nvPr/>
        </p:nvSpPr>
        <p:spPr>
          <a:xfrm>
            <a:off x="9665108" y="2005780"/>
            <a:ext cx="265471" cy="51127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F155A39-D318-5C4E-91D0-75AB5E86813A}"/>
              </a:ext>
            </a:extLst>
          </p:cNvPr>
          <p:cNvSpPr/>
          <p:nvPr/>
        </p:nvSpPr>
        <p:spPr>
          <a:xfrm>
            <a:off x="9930579" y="2005781"/>
            <a:ext cx="265471" cy="5112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857BAE7-E401-7A4F-A76A-F9794BC7E3DE}"/>
              </a:ext>
            </a:extLst>
          </p:cNvPr>
          <p:cNvSpPr/>
          <p:nvPr/>
        </p:nvSpPr>
        <p:spPr>
          <a:xfrm>
            <a:off x="10196050" y="2005780"/>
            <a:ext cx="265471" cy="5112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4AE8E20-362F-9745-A440-805F50B8BA1A}"/>
              </a:ext>
            </a:extLst>
          </p:cNvPr>
          <p:cNvSpPr/>
          <p:nvPr/>
        </p:nvSpPr>
        <p:spPr>
          <a:xfrm>
            <a:off x="10461520" y="2005781"/>
            <a:ext cx="265471" cy="511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F40C2E19-1F81-5941-96E0-3ACDE9B0C147}"/>
              </a:ext>
            </a:extLst>
          </p:cNvPr>
          <p:cNvSpPr/>
          <p:nvPr/>
        </p:nvSpPr>
        <p:spPr>
          <a:xfrm>
            <a:off x="10726991" y="2005780"/>
            <a:ext cx="265471" cy="5112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D7309B05-C771-8648-B876-D4FA94046D05}"/>
              </a:ext>
            </a:extLst>
          </p:cNvPr>
          <p:cNvSpPr/>
          <p:nvPr/>
        </p:nvSpPr>
        <p:spPr>
          <a:xfrm>
            <a:off x="10992462" y="2005781"/>
            <a:ext cx="265471" cy="5112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AC2B8C40-607C-D748-A2BA-D1DA14CFBD53}"/>
              </a:ext>
            </a:extLst>
          </p:cNvPr>
          <p:cNvSpPr/>
          <p:nvPr/>
        </p:nvSpPr>
        <p:spPr>
          <a:xfrm>
            <a:off x="11257933" y="2005780"/>
            <a:ext cx="265471" cy="5112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5E445B2-FAB5-FE46-9B75-BDED595F1598}"/>
              </a:ext>
            </a:extLst>
          </p:cNvPr>
          <p:cNvSpPr/>
          <p:nvPr/>
        </p:nvSpPr>
        <p:spPr>
          <a:xfrm>
            <a:off x="11533239" y="2005780"/>
            <a:ext cx="265471" cy="5112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4863CB3-0FC3-C440-9159-3BE1181400FC}"/>
              </a:ext>
            </a:extLst>
          </p:cNvPr>
          <p:cNvSpPr txBox="1"/>
          <p:nvPr/>
        </p:nvSpPr>
        <p:spPr>
          <a:xfrm>
            <a:off x="8613057" y="1478672"/>
            <a:ext cx="224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Training set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020479FC-1F60-A84A-BCE5-2B94FCC592C1}"/>
              </a:ext>
            </a:extLst>
          </p:cNvPr>
          <p:cNvCxnSpPr>
            <a:cxnSpLocks/>
          </p:cNvCxnSpPr>
          <p:nvPr/>
        </p:nvCxnSpPr>
        <p:spPr>
          <a:xfrm flipV="1">
            <a:off x="7964128" y="2630129"/>
            <a:ext cx="0" cy="798871"/>
          </a:xfrm>
          <a:prstGeom prst="straightConnector1">
            <a:avLst/>
          </a:prstGeom>
          <a:ln w="38100">
            <a:solidFill>
              <a:srgbClr val="434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0F89705-0825-7345-9FC1-403AE0BC2C17}"/>
              </a:ext>
            </a:extLst>
          </p:cNvPr>
          <p:cNvSpPr txBox="1"/>
          <p:nvPr/>
        </p:nvSpPr>
        <p:spPr>
          <a:xfrm>
            <a:off x="6990735" y="3429000"/>
            <a:ext cx="204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Indice casuale 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F5FD5C6-307E-384D-9DD3-CD575AD0F3A1}"/>
              </a:ext>
            </a:extLst>
          </p:cNvPr>
          <p:cNvCxnSpPr>
            <a:cxnSpLocks/>
          </p:cNvCxnSpPr>
          <p:nvPr/>
        </p:nvCxnSpPr>
        <p:spPr>
          <a:xfrm flipV="1">
            <a:off x="10594255" y="2630129"/>
            <a:ext cx="0" cy="798871"/>
          </a:xfrm>
          <a:prstGeom prst="straightConnector1">
            <a:avLst/>
          </a:prstGeom>
          <a:ln w="38100">
            <a:solidFill>
              <a:srgbClr val="434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92171CB-A25B-3A44-8780-5175CBADA74B}"/>
              </a:ext>
            </a:extLst>
          </p:cNvPr>
          <p:cNvSpPr txBox="1"/>
          <p:nvPr/>
        </p:nvSpPr>
        <p:spPr>
          <a:xfrm>
            <a:off x="9635615" y="3400261"/>
            <a:ext cx="26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100-esimo elemento </a:t>
            </a:r>
          </a:p>
        </p:txBody>
      </p:sp>
      <p:sp>
        <p:nvSpPr>
          <p:cNvPr id="32" name="Parentesi quadra aperta 31">
            <a:extLst>
              <a:ext uri="{FF2B5EF4-FFF2-40B4-BE49-F238E27FC236}">
                <a16:creationId xmlns:a16="http://schemas.microsoft.com/office/drawing/2014/main" id="{B9177A3C-6DB2-CC44-897A-E5264D30E6E7}"/>
              </a:ext>
            </a:extLst>
          </p:cNvPr>
          <p:cNvSpPr/>
          <p:nvPr/>
        </p:nvSpPr>
        <p:spPr>
          <a:xfrm rot="16200000">
            <a:off x="9202992" y="3166286"/>
            <a:ext cx="383458" cy="1828800"/>
          </a:xfrm>
          <a:prstGeom prst="leftBracket">
            <a:avLst/>
          </a:prstGeom>
          <a:noFill/>
          <a:ln w="38100">
            <a:solidFill>
              <a:srgbClr val="434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BE72ADE-1A61-824E-855E-EE27C1B35A4A}"/>
              </a:ext>
            </a:extLst>
          </p:cNvPr>
          <p:cNvSpPr txBox="1"/>
          <p:nvPr/>
        </p:nvSpPr>
        <p:spPr>
          <a:xfrm>
            <a:off x="8979851" y="4923476"/>
            <a:ext cx="950728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Shuffle</a:t>
            </a:r>
            <a:endParaRPr lang="it-IT" b="1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01593C8-9623-C64B-A983-ABEDFBD8F773}"/>
              </a:ext>
            </a:extLst>
          </p:cNvPr>
          <p:cNvSpPr txBox="1"/>
          <p:nvPr/>
        </p:nvSpPr>
        <p:spPr>
          <a:xfrm>
            <a:off x="7646083" y="5846806"/>
            <a:ext cx="3689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Data </a:t>
            </a:r>
            <a:r>
              <a:rPr lang="it-IT" b="1" dirty="0" err="1"/>
              <a:t>augmentation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(1 ogni 4 </a:t>
            </a:r>
            <a:r>
              <a:rPr lang="it-IT" dirty="0" err="1"/>
              <a:t>samples</a:t>
            </a:r>
            <a:r>
              <a:rPr lang="it-IT" dirty="0"/>
              <a:t> in media)</a:t>
            </a:r>
          </a:p>
          <a:p>
            <a:endParaRPr lang="it-IT" dirty="0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B4417BCC-90A4-B24E-8D8B-D3B1A0ED6951}"/>
              </a:ext>
            </a:extLst>
          </p:cNvPr>
          <p:cNvCxnSpPr>
            <a:cxnSpLocks/>
          </p:cNvCxnSpPr>
          <p:nvPr/>
        </p:nvCxnSpPr>
        <p:spPr>
          <a:xfrm>
            <a:off x="9419845" y="5306934"/>
            <a:ext cx="0" cy="539872"/>
          </a:xfrm>
          <a:prstGeom prst="straightConnector1">
            <a:avLst/>
          </a:prstGeom>
          <a:ln w="38100">
            <a:solidFill>
              <a:srgbClr val="434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25716FCA-9ADE-604C-839A-172E3DB0E8E2}"/>
              </a:ext>
            </a:extLst>
          </p:cNvPr>
          <p:cNvCxnSpPr>
            <a:cxnSpLocks/>
          </p:cNvCxnSpPr>
          <p:nvPr/>
        </p:nvCxnSpPr>
        <p:spPr>
          <a:xfrm>
            <a:off x="9409194" y="4374314"/>
            <a:ext cx="0" cy="539872"/>
          </a:xfrm>
          <a:prstGeom prst="straightConnector1">
            <a:avLst/>
          </a:prstGeom>
          <a:ln w="38100">
            <a:solidFill>
              <a:srgbClr val="4344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7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9" grpId="0"/>
      <p:bldP spid="31" grpId="0"/>
      <p:bldP spid="32" grpId="0" animBg="1"/>
      <p:bldP spid="36" grpId="0"/>
      <p:bldP spid="37" grpId="0"/>
    </p:bldLst>
  </p:timing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34DA7"/>
      </a:accent1>
      <a:accent2>
        <a:srgbClr val="9C3BB1"/>
      </a:accent2>
      <a:accent3>
        <a:srgbClr val="7D4DC3"/>
      </a:accent3>
      <a:accent4>
        <a:srgbClr val="4344B5"/>
      </a:accent4>
      <a:accent5>
        <a:srgbClr val="4D7FC3"/>
      </a:accent5>
      <a:accent6>
        <a:srgbClr val="3B9FB1"/>
      </a:accent6>
      <a:hlink>
        <a:srgbClr val="3F60BF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250</Words>
  <Application>Microsoft Macintosh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ShapesVTI</vt:lpstr>
      <vt:lpstr>Contest Artificial Vision </vt:lpstr>
      <vt:lpstr>Analisi del dataset</vt:lpstr>
      <vt:lpstr>Dataset UTK...Perché? </vt:lpstr>
      <vt:lpstr>Dataset UTK...Perché?</vt:lpstr>
      <vt:lpstr>Dataset completo</vt:lpstr>
      <vt:lpstr>Crop delle immagini e resize a 160x160</vt:lpstr>
      <vt:lpstr>Split e reorganizzazione del dataset</vt:lpstr>
      <vt:lpstr>Architettura del modello</vt:lpstr>
      <vt:lpstr>Procedura di addestramento</vt:lpstr>
      <vt:lpstr>Data augmentation in real time</vt:lpstr>
      <vt:lpstr>Risultati Sperimentali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Contest di Artificial Vision </dc:title>
  <dc:creator>MARCO PREZIOSI</dc:creator>
  <cp:lastModifiedBy>MARCO PREZIOSI</cp:lastModifiedBy>
  <cp:revision>29</cp:revision>
  <dcterms:created xsi:type="dcterms:W3CDTF">2021-01-05T08:26:27Z</dcterms:created>
  <dcterms:modified xsi:type="dcterms:W3CDTF">2021-01-06T14:26:38Z</dcterms:modified>
</cp:coreProperties>
</file>